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3"/>
  </p:notesMasterIdLst>
  <p:handoutMasterIdLst>
    <p:handoutMasterId r:id="rId24"/>
  </p:handoutMasterIdLst>
  <p:sldIdLst>
    <p:sldId id="256" r:id="rId5"/>
    <p:sldId id="264" r:id="rId6"/>
    <p:sldId id="268" r:id="rId7"/>
    <p:sldId id="267" r:id="rId8"/>
    <p:sldId id="266" r:id="rId9"/>
    <p:sldId id="269" r:id="rId10"/>
    <p:sldId id="271" r:id="rId11"/>
    <p:sldId id="270" r:id="rId12"/>
    <p:sldId id="272" r:id="rId13"/>
    <p:sldId id="273" r:id="rId14"/>
    <p:sldId id="274" r:id="rId15"/>
    <p:sldId id="265" r:id="rId16"/>
    <p:sldId id="275" r:id="rId17"/>
    <p:sldId id="276" r:id="rId18"/>
    <p:sldId id="277" r:id="rId19"/>
    <p:sldId id="278" r:id="rId20"/>
    <p:sldId id="279"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579"/>
    <a:srgbClr val="B91003"/>
    <a:srgbClr val="FF5C00"/>
    <a:srgbClr val="E455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2" autoAdjust="0"/>
    <p:restoredTop sz="96421" autoAdjust="0"/>
  </p:normalViewPr>
  <p:slideViewPr>
    <p:cSldViewPr snapToGrid="0">
      <p:cViewPr varScale="1">
        <p:scale>
          <a:sx n="78" d="100"/>
          <a:sy n="78" d="100"/>
        </p:scale>
        <p:origin x="140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42F2650-FE29-4A89-B265-5D416DBD3B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A44629E-3778-4FFE-BF32-4DD6F493FD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F4718A-1251-074B-8883-45BBA09589B0}" type="datetime1">
              <a:rPr lang="es-ES_tradnl" smtClean="0"/>
              <a:t>04/10/2023</a:t>
            </a:fld>
            <a:endParaRPr lang="es-ES"/>
          </a:p>
        </p:txBody>
      </p:sp>
      <p:sp>
        <p:nvSpPr>
          <p:cNvPr id="4" name="Marcador de pie de página 3">
            <a:extLst>
              <a:ext uri="{FF2B5EF4-FFF2-40B4-BE49-F238E27FC236}">
                <a16:creationId xmlns:a16="http://schemas.microsoft.com/office/drawing/2014/main" id="{9691CDFE-3D0E-46B6-8C67-4977276174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E9221C1-2116-46B4-A3A4-10B6BA8C3F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5D695A-AE87-4718-BBB7-6184CE460EA7}" type="slidenum">
              <a:rPr lang="es-ES" smtClean="0"/>
              <a:t>‹Nº›</a:t>
            </a:fld>
            <a:endParaRPr lang="es-ES"/>
          </a:p>
        </p:txBody>
      </p:sp>
    </p:spTree>
    <p:extLst>
      <p:ext uri="{BB962C8B-B14F-4D97-AF65-F5344CB8AC3E}">
        <p14:creationId xmlns:p14="http://schemas.microsoft.com/office/powerpoint/2010/main" val="33143410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B8C51-4B2A-9F46-BFA1-012DC542877E}" type="datetime1">
              <a:rPr lang="es-ES_tradnl" smtClean="0"/>
              <a:t>04/10/2023</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033D7-0DB3-4B98-BA86-443D570E93FE}" type="slidenum">
              <a:rPr lang="es-ES" smtClean="0"/>
              <a:t>‹Nº›</a:t>
            </a:fld>
            <a:endParaRPr lang="es-ES"/>
          </a:p>
        </p:txBody>
      </p:sp>
    </p:spTree>
    <p:extLst>
      <p:ext uri="{BB962C8B-B14F-4D97-AF65-F5344CB8AC3E}">
        <p14:creationId xmlns:p14="http://schemas.microsoft.com/office/powerpoint/2010/main" val="185424191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aseline="0" dirty="0"/>
          </a:p>
        </p:txBody>
      </p:sp>
      <p:sp>
        <p:nvSpPr>
          <p:cNvPr id="4" name="Marcador de fecha 3"/>
          <p:cNvSpPr>
            <a:spLocks noGrp="1"/>
          </p:cNvSpPr>
          <p:nvPr>
            <p:ph type="dt" idx="10"/>
          </p:nvPr>
        </p:nvSpPr>
        <p:spPr/>
        <p:txBody>
          <a:bodyPr/>
          <a:lstStyle/>
          <a:p>
            <a:fld id="{682CA2BE-3C28-D24F-BA7D-9236574C3227}" type="datetime1">
              <a:rPr lang="es-ES_tradnl" smtClean="0"/>
              <a:t>04/10/2023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1E033D7-0DB3-4B98-BA86-443D570E93FE}" type="slidenum">
              <a:rPr lang="es-ES" smtClean="0"/>
              <a:t>1</a:t>
            </a:fld>
            <a:endParaRPr lang="es-ES"/>
          </a:p>
        </p:txBody>
      </p:sp>
    </p:spTree>
    <p:extLst>
      <p:ext uri="{BB962C8B-B14F-4D97-AF65-F5344CB8AC3E}">
        <p14:creationId xmlns:p14="http://schemas.microsoft.com/office/powerpoint/2010/main" val="399004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7942" y="1122363"/>
            <a:ext cx="8828116" cy="2387600"/>
          </a:xfrm>
        </p:spPr>
        <p:txBody>
          <a:bodyPr anchor="b"/>
          <a:lstStyle>
            <a:lvl1pPr algn="r">
              <a:lnSpc>
                <a:spcPct val="100000"/>
              </a:lnSpc>
              <a:defRPr sz="2400">
                <a:solidFill>
                  <a:srgbClr val="FF5C00"/>
                </a:solidFill>
              </a:defRPr>
            </a:lvl1pPr>
          </a:lstStyle>
          <a:p>
            <a:r>
              <a:rPr lang="es-ES_tradnl" noProof="0" dirty="0"/>
              <a:t>Título de la asignatura </a:t>
            </a:r>
            <a:br>
              <a:rPr lang="es-ES_tradnl" noProof="0" dirty="0"/>
            </a:br>
            <a:r>
              <a:rPr lang="es-ES_tradnl" noProof="0" dirty="0"/>
              <a:t>Programa </a:t>
            </a:r>
          </a:p>
        </p:txBody>
      </p:sp>
      <p:sp>
        <p:nvSpPr>
          <p:cNvPr id="3" name="Subtitle 2"/>
          <p:cNvSpPr>
            <a:spLocks noGrp="1"/>
          </p:cNvSpPr>
          <p:nvPr>
            <p:ph type="subTitle" idx="1" hasCustomPrompt="1"/>
          </p:nvPr>
        </p:nvSpPr>
        <p:spPr>
          <a:xfrm>
            <a:off x="157942" y="3602038"/>
            <a:ext cx="8828116" cy="1655762"/>
          </a:xfrm>
        </p:spPr>
        <p:txBody>
          <a:bodyPr>
            <a:normAutofit/>
          </a:bodyPr>
          <a:lstStyle>
            <a:lvl1pPr marL="0" indent="0" algn="r">
              <a:lnSpc>
                <a:spcPct val="100000"/>
              </a:lnSpc>
              <a:spcBef>
                <a:spcPts val="0"/>
              </a:spcBef>
              <a:buNone/>
              <a:defRPr sz="1800">
                <a:solidFill>
                  <a:srgbClr val="6665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Profesor</a:t>
            </a:r>
          </a:p>
        </p:txBody>
      </p:sp>
    </p:spTree>
    <p:extLst>
      <p:ext uri="{BB962C8B-B14F-4D97-AF65-F5344CB8AC3E}">
        <p14:creationId xmlns:p14="http://schemas.microsoft.com/office/powerpoint/2010/main" val="294686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649D1-F40E-43C9-B87F-2EFDE98A08E3}"/>
              </a:ext>
            </a:extLst>
          </p:cNvPr>
          <p:cNvSpPr>
            <a:spLocks noGrp="1"/>
          </p:cNvSpPr>
          <p:nvPr>
            <p:ph type="title"/>
          </p:nvPr>
        </p:nvSpPr>
        <p:spPr/>
        <p:txBody>
          <a:bodyPr anchor="b"/>
          <a:lstStyle/>
          <a:p>
            <a:r>
              <a:rPr lang="es-ES"/>
              <a:t>Haga clic para modificar el estilo de título del patrón</a:t>
            </a:r>
          </a:p>
        </p:txBody>
      </p:sp>
      <p:sp>
        <p:nvSpPr>
          <p:cNvPr id="3" name="Marcador de pie de página 2">
            <a:extLst>
              <a:ext uri="{FF2B5EF4-FFF2-40B4-BE49-F238E27FC236}">
                <a16:creationId xmlns:a16="http://schemas.microsoft.com/office/drawing/2014/main" id="{5BFD99E9-575E-4731-AB65-4FFE5A204F8E}"/>
              </a:ext>
            </a:extLst>
          </p:cNvPr>
          <p:cNvSpPr>
            <a:spLocks noGrp="1"/>
          </p:cNvSpPr>
          <p:nvPr>
            <p:ph type="ftr" sz="quarter" idx="10"/>
          </p:nvPr>
        </p:nvSpPr>
        <p:spPr/>
        <p:txBody>
          <a:bodyPr/>
          <a:lstStyle/>
          <a:p>
            <a:r>
              <a:rPr lang="es-ES" dirty="0"/>
              <a:t>Asignatura - Programa - Profesor - Curso Académico </a:t>
            </a:r>
          </a:p>
        </p:txBody>
      </p:sp>
      <p:sp>
        <p:nvSpPr>
          <p:cNvPr id="4" name="Marcador de número de diapositiva 3">
            <a:extLst>
              <a:ext uri="{FF2B5EF4-FFF2-40B4-BE49-F238E27FC236}">
                <a16:creationId xmlns:a16="http://schemas.microsoft.com/office/drawing/2014/main" id="{841B0DCA-E79A-47FA-9AD9-13F49E7FE914}"/>
              </a:ext>
            </a:extLst>
          </p:cNvPr>
          <p:cNvSpPr>
            <a:spLocks noGrp="1"/>
          </p:cNvSpPr>
          <p:nvPr>
            <p:ph type="sldNum" sz="quarter" idx="11"/>
          </p:nvPr>
        </p:nvSpPr>
        <p:spPr/>
        <p:txBody>
          <a:bodyPr/>
          <a:lstStyle/>
          <a:p>
            <a:fld id="{0154CEB4-509F-4D11-9DD8-5800B89D237E}" type="slidenum">
              <a:rPr lang="es-ES" smtClean="0"/>
              <a:pPr/>
              <a:t>‹Nº›</a:t>
            </a:fld>
            <a:endParaRPr lang="es-ES" dirty="0"/>
          </a:p>
        </p:txBody>
      </p:sp>
    </p:spTree>
    <p:extLst>
      <p:ext uri="{BB962C8B-B14F-4D97-AF65-F5344CB8AC3E}">
        <p14:creationId xmlns:p14="http://schemas.microsoft.com/office/powerpoint/2010/main" val="384109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negativa">
    <p:bg>
      <p:bgRef idx="1001">
        <a:schemeClr val="bg2"/>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649D1-F40E-43C9-B87F-2EFDE98A08E3}"/>
              </a:ext>
            </a:extLst>
          </p:cNvPr>
          <p:cNvSpPr>
            <a:spLocks noGrp="1"/>
          </p:cNvSpPr>
          <p:nvPr>
            <p:ph type="title"/>
          </p:nvPr>
        </p:nvSpPr>
        <p:spPr>
          <a:noFill/>
        </p:spPr>
        <p:txBody>
          <a:bodyPr anchor="b"/>
          <a:lstStyle>
            <a:lvl1pPr>
              <a:defRPr>
                <a:solidFill>
                  <a:schemeClr val="tx1"/>
                </a:solidFill>
              </a:defRPr>
            </a:lvl1pPr>
          </a:lstStyle>
          <a:p>
            <a:r>
              <a:rPr lang="es-ES"/>
              <a:t>Haga clic para modificar el estilo de título del patrón</a:t>
            </a:r>
          </a:p>
        </p:txBody>
      </p:sp>
      <p:sp>
        <p:nvSpPr>
          <p:cNvPr id="3" name="Marcador de pie de página 2">
            <a:extLst>
              <a:ext uri="{FF2B5EF4-FFF2-40B4-BE49-F238E27FC236}">
                <a16:creationId xmlns:a16="http://schemas.microsoft.com/office/drawing/2014/main" id="{5BFD99E9-575E-4731-AB65-4FFE5A204F8E}"/>
              </a:ext>
            </a:extLst>
          </p:cNvPr>
          <p:cNvSpPr>
            <a:spLocks noGrp="1"/>
          </p:cNvSpPr>
          <p:nvPr>
            <p:ph type="ftr" sz="quarter" idx="10"/>
          </p:nvPr>
        </p:nvSpPr>
        <p:spPr>
          <a:noFill/>
        </p:spPr>
        <p:txBody>
          <a:bodyPr/>
          <a:lstStyle>
            <a:lvl1pPr>
              <a:defRPr>
                <a:solidFill>
                  <a:schemeClr val="tx1"/>
                </a:solidFill>
              </a:defRPr>
            </a:lvl1pPr>
          </a:lstStyle>
          <a:p>
            <a:r>
              <a:rPr lang="es-ES" dirty="0"/>
              <a:t>Asignatura - Programa - Profesor - Curso Académico </a:t>
            </a:r>
          </a:p>
        </p:txBody>
      </p:sp>
      <p:sp>
        <p:nvSpPr>
          <p:cNvPr id="4" name="Marcador de número de diapositiva 3">
            <a:extLst>
              <a:ext uri="{FF2B5EF4-FFF2-40B4-BE49-F238E27FC236}">
                <a16:creationId xmlns:a16="http://schemas.microsoft.com/office/drawing/2014/main" id="{841B0DCA-E79A-47FA-9AD9-13F49E7FE914}"/>
              </a:ext>
            </a:extLst>
          </p:cNvPr>
          <p:cNvSpPr>
            <a:spLocks noGrp="1"/>
          </p:cNvSpPr>
          <p:nvPr>
            <p:ph type="sldNum" sz="quarter" idx="11"/>
          </p:nvPr>
        </p:nvSpPr>
        <p:spPr>
          <a:noFill/>
        </p:spPr>
        <p:txBody>
          <a:bodyPr/>
          <a:lstStyle>
            <a:lvl1pPr>
              <a:defRPr>
                <a:solidFill>
                  <a:schemeClr val="tx1"/>
                </a:solidFill>
              </a:defRPr>
            </a:lvl1pPr>
          </a:lstStyle>
          <a:p>
            <a:fld id="{0154CEB4-509F-4D11-9DD8-5800B89D237E}" type="slidenum">
              <a:rPr lang="es-ES" smtClean="0"/>
              <a:pPr/>
              <a:t>‹Nº›</a:t>
            </a:fld>
            <a:endParaRPr lang="es-ES" dirty="0"/>
          </a:p>
        </p:txBody>
      </p:sp>
    </p:spTree>
    <p:extLst>
      <p:ext uri="{BB962C8B-B14F-4D97-AF65-F5344CB8AC3E}">
        <p14:creationId xmlns:p14="http://schemas.microsoft.com/office/powerpoint/2010/main" val="28018711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8798" y="53140"/>
            <a:ext cx="7320802" cy="762058"/>
          </a:xfrm>
          <a:prstGeom prst="rect">
            <a:avLst/>
          </a:prstGeom>
          <a:ln>
            <a:noFill/>
          </a:ln>
        </p:spPr>
        <p:style>
          <a:lnRef idx="2">
            <a:schemeClr val="accent2"/>
          </a:lnRef>
          <a:fillRef idx="1">
            <a:schemeClr val="lt1"/>
          </a:fillRef>
          <a:effectRef idx="0">
            <a:schemeClr val="accent2"/>
          </a:effectRef>
          <a:fontRef idx="minor"/>
        </p:style>
        <p:txBody>
          <a:bodyPr vert="horz" lIns="91440" tIns="45720" rIns="91440" bIns="45720" rtlCol="0" anchor="b">
            <a:noAutofit/>
          </a:bodyPr>
          <a:lstStyle/>
          <a:p>
            <a:br>
              <a:rPr lang="es-ES" dirty="0"/>
            </a:br>
            <a:r>
              <a:rPr lang="es-ES" dirty="0"/>
              <a:t>Haga clic para modificar el estilo de título del patrón</a:t>
            </a:r>
            <a:endParaRPr lang="en-US" dirty="0"/>
          </a:p>
        </p:txBody>
      </p:sp>
      <p:sp>
        <p:nvSpPr>
          <p:cNvPr id="3" name="Text Placeholder 2"/>
          <p:cNvSpPr>
            <a:spLocks noGrp="1"/>
          </p:cNvSpPr>
          <p:nvPr>
            <p:ph type="body" idx="1"/>
          </p:nvPr>
        </p:nvSpPr>
        <p:spPr>
          <a:xfrm>
            <a:off x="69212" y="897775"/>
            <a:ext cx="9008285" cy="5611090"/>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 name="Marcador de pie de página 5">
            <a:extLst>
              <a:ext uri="{FF2B5EF4-FFF2-40B4-BE49-F238E27FC236}">
                <a16:creationId xmlns:a16="http://schemas.microsoft.com/office/drawing/2014/main" id="{B7B0E0C7-2274-4500-9718-F95DDC2B0F84}"/>
              </a:ext>
            </a:extLst>
          </p:cNvPr>
          <p:cNvSpPr>
            <a:spLocks noGrp="1"/>
          </p:cNvSpPr>
          <p:nvPr>
            <p:ph type="ftr" sz="quarter" idx="3"/>
          </p:nvPr>
        </p:nvSpPr>
        <p:spPr>
          <a:xfrm>
            <a:off x="69212" y="6538913"/>
            <a:ext cx="8418083" cy="212610"/>
          </a:xfrm>
          <a:prstGeom prst="rect">
            <a:avLst/>
          </a:prstGeom>
          <a:ln w="3175">
            <a:solidFill>
              <a:srgbClr val="FF5C00"/>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lvl1pPr algn="l">
              <a:defRPr sz="1000">
                <a:solidFill>
                  <a:srgbClr val="666579"/>
                </a:solidFill>
              </a:defRPr>
            </a:lvl1pPr>
          </a:lstStyle>
          <a:p>
            <a:r>
              <a:rPr lang="es-ES" dirty="0"/>
              <a:t>Asignatura - Programa - Profesor - Curso Académico </a:t>
            </a:r>
          </a:p>
        </p:txBody>
      </p:sp>
      <p:sp>
        <p:nvSpPr>
          <p:cNvPr id="7" name="Marcador de número de diapositiva 6">
            <a:extLst>
              <a:ext uri="{FF2B5EF4-FFF2-40B4-BE49-F238E27FC236}">
                <a16:creationId xmlns:a16="http://schemas.microsoft.com/office/drawing/2014/main" id="{7FA6CE07-962A-421A-9D8D-EE9BABBFBD03}"/>
              </a:ext>
            </a:extLst>
          </p:cNvPr>
          <p:cNvSpPr>
            <a:spLocks noGrp="1"/>
          </p:cNvSpPr>
          <p:nvPr>
            <p:ph type="sldNum" sz="quarter" idx="4"/>
          </p:nvPr>
        </p:nvSpPr>
        <p:spPr>
          <a:xfrm>
            <a:off x="8553795" y="6538912"/>
            <a:ext cx="523701" cy="212610"/>
          </a:xfrm>
          <a:prstGeom prst="rect">
            <a:avLst/>
          </a:prstGeom>
          <a:ln w="3175">
            <a:solidFill>
              <a:srgbClr val="FF5C00"/>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lvl1pPr algn="r">
              <a:defRPr sz="1000">
                <a:solidFill>
                  <a:srgbClr val="666579"/>
                </a:solidFill>
              </a:defRPr>
            </a:lvl1pPr>
          </a:lstStyle>
          <a:p>
            <a:fld id="{0154CEB4-509F-4D11-9DD8-5800B89D237E}" type="slidenum">
              <a:rPr lang="es-ES" smtClean="0"/>
              <a:pPr/>
              <a:t>‹Nº›</a:t>
            </a:fld>
            <a:r>
              <a:rPr lang="es-ES" dirty="0"/>
              <a:t>|</a:t>
            </a:r>
          </a:p>
        </p:txBody>
      </p:sp>
      <p:pic>
        <p:nvPicPr>
          <p:cNvPr id="9" name="Imagen 8">
            <a:extLst>
              <a:ext uri="{FF2B5EF4-FFF2-40B4-BE49-F238E27FC236}">
                <a16:creationId xmlns:a16="http://schemas.microsoft.com/office/drawing/2014/main" id="{88095B46-5274-4813-BD13-EF4EC80E4C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4507" y="53140"/>
            <a:ext cx="786103" cy="786103"/>
          </a:xfrm>
          <a:prstGeom prst="rect">
            <a:avLst/>
          </a:prstGeom>
        </p:spPr>
      </p:pic>
      <p:sp>
        <p:nvSpPr>
          <p:cNvPr id="8" name="Rectángulo 7">
            <a:extLst>
              <a:ext uri="{FF2B5EF4-FFF2-40B4-BE49-F238E27FC236}">
                <a16:creationId xmlns:a16="http://schemas.microsoft.com/office/drawing/2014/main" id="{C5BACEE5-06D2-49BB-8B9E-A502BCDCFCA6}"/>
              </a:ext>
            </a:extLst>
          </p:cNvPr>
          <p:cNvSpPr/>
          <p:nvPr userDrawn="1"/>
        </p:nvSpPr>
        <p:spPr>
          <a:xfrm>
            <a:off x="8287788" y="61452"/>
            <a:ext cx="789708" cy="76205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lumMod val="75000"/>
                  </a:schemeClr>
                </a:solidFill>
              </a:rPr>
              <a:t>Espacio para logo externo </a:t>
            </a:r>
          </a:p>
        </p:txBody>
      </p:sp>
    </p:spTree>
    <p:extLst>
      <p:ext uri="{BB962C8B-B14F-4D97-AF65-F5344CB8AC3E}">
        <p14:creationId xmlns:p14="http://schemas.microsoft.com/office/powerpoint/2010/main" val="2207993471"/>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hf hdr="0" dt="0"/>
  <p:txStyles>
    <p:titleStyle>
      <a:lvl1pPr algn="l" defTabSz="914400" rtl="0" eaLnBrk="1" latinLnBrk="0" hangingPunct="1">
        <a:lnSpc>
          <a:spcPct val="100000"/>
        </a:lnSpc>
        <a:spcBef>
          <a:spcPct val="0"/>
        </a:spcBef>
        <a:buNone/>
        <a:defRPr sz="2000" kern="1200">
          <a:solidFill>
            <a:srgbClr val="FF5C00"/>
          </a:solidFill>
          <a:latin typeface="+mn-lt"/>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000" kern="1200">
          <a:solidFill>
            <a:schemeClr val="tx1"/>
          </a:solidFill>
          <a:latin typeface="+mn-lt"/>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charset="0"/>
        <a:buChar char="•"/>
        <a:defRPr sz="1600" kern="1200">
          <a:solidFill>
            <a:schemeClr val="tx1"/>
          </a:solidFill>
          <a:latin typeface="+mn-lt"/>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charset="0"/>
        <a:buChar char="•"/>
        <a:defRPr sz="1400" kern="1200">
          <a:solidFill>
            <a:schemeClr val="tx1"/>
          </a:solidFill>
          <a:latin typeface="+mn-lt"/>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charset="0"/>
        <a:buChar char="•"/>
        <a:defRPr sz="1400" kern="120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91CBB29-C900-4C30-80EE-79C25584309B}"/>
              </a:ext>
            </a:extLst>
          </p:cNvPr>
          <p:cNvSpPr>
            <a:spLocks noGrp="1"/>
          </p:cNvSpPr>
          <p:nvPr>
            <p:ph type="ctrTitle"/>
          </p:nvPr>
        </p:nvSpPr>
        <p:spPr/>
        <p:txBody>
          <a:bodyPr/>
          <a:lstStyle/>
          <a:p>
            <a:r>
              <a:rPr lang="en-US" sz="4000" dirty="0" err="1"/>
              <a:t>Métricas</a:t>
            </a:r>
            <a:r>
              <a:rPr lang="en-US" sz="4000" dirty="0"/>
              <a:t> data quality</a:t>
            </a:r>
            <a:endParaRPr lang="es-ES" sz="4000" dirty="0"/>
          </a:p>
        </p:txBody>
      </p:sp>
      <p:sp>
        <p:nvSpPr>
          <p:cNvPr id="9" name="Subtítulo 8">
            <a:extLst>
              <a:ext uri="{FF2B5EF4-FFF2-40B4-BE49-F238E27FC236}">
                <a16:creationId xmlns:a16="http://schemas.microsoft.com/office/drawing/2014/main" id="{32014A19-6A71-45DE-AA3A-977B3F45FF29}"/>
              </a:ext>
            </a:extLst>
          </p:cNvPr>
          <p:cNvSpPr>
            <a:spLocks noGrp="1"/>
          </p:cNvSpPr>
          <p:nvPr>
            <p:ph type="subTitle" idx="1"/>
          </p:nvPr>
        </p:nvSpPr>
        <p:spPr/>
        <p:txBody>
          <a:bodyPr/>
          <a:lstStyle/>
          <a:p>
            <a:r>
              <a:rPr lang="es-ES" dirty="0"/>
              <a:t>Dr. César Byron Guevara Maldonado</a:t>
            </a:r>
          </a:p>
        </p:txBody>
      </p:sp>
    </p:spTree>
    <p:extLst>
      <p:ext uri="{BB962C8B-B14F-4D97-AF65-F5344CB8AC3E}">
        <p14:creationId xmlns:p14="http://schemas.microsoft.com/office/powerpoint/2010/main" val="205996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COMPLETITUD</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10</a:t>
            </a:fld>
            <a:endParaRPr lang="es-ES" dirty="0"/>
          </a:p>
        </p:txBody>
      </p:sp>
      <p:sp>
        <p:nvSpPr>
          <p:cNvPr id="8" name="CuadroTexto 7">
            <a:extLst>
              <a:ext uri="{FF2B5EF4-FFF2-40B4-BE49-F238E27FC236}">
                <a16:creationId xmlns:a16="http://schemas.microsoft.com/office/drawing/2014/main" id="{CCB6CBBD-A94F-45BE-BD15-39AAD6EE744C}"/>
              </a:ext>
            </a:extLst>
          </p:cNvPr>
          <p:cNvSpPr txBox="1"/>
          <p:nvPr/>
        </p:nvSpPr>
        <p:spPr>
          <a:xfrm>
            <a:off x="65057" y="1190236"/>
            <a:ext cx="9008284" cy="4093428"/>
          </a:xfrm>
          <a:prstGeom prst="rect">
            <a:avLst/>
          </a:prstGeom>
          <a:noFill/>
        </p:spPr>
        <p:txBody>
          <a:bodyPr wrap="square">
            <a:spAutoFit/>
          </a:bodyPr>
          <a:lstStyle/>
          <a:p>
            <a:r>
              <a:rPr lang="es-ES" sz="2000" dirty="0"/>
              <a:t>La exhaustividad define el grado en que se rellenan los valores de datos necesarios y no se dejan en blanco. Puede calcularse de forma vertical (a nivel de atributos) u horizontal (a nivel de registros). Normalmente, los campos se marcan como obligatorios/requeridos para garantizar la integridad de un conjunto de datos. Al calcular la exhaustividad, hay que tener en cuenta sus tres tipos diferentes para garantizar la exactitud de los resultados:</a:t>
            </a:r>
          </a:p>
          <a:p>
            <a:endParaRPr lang="es-ES" sz="2000" dirty="0"/>
          </a:p>
          <a:p>
            <a:pPr marL="342900" indent="-342900">
              <a:buFont typeface="Arial" panose="020B0604020202020204" pitchFamily="34" charset="0"/>
              <a:buChar char="•"/>
            </a:pPr>
            <a:r>
              <a:rPr lang="es-ES" sz="2000" b="1" dirty="0"/>
              <a:t>Campo obligatorio</a:t>
            </a:r>
            <a:r>
              <a:rPr lang="es-ES" sz="2000" dirty="0"/>
              <a:t> que no puede dejarse vacío; por ejemplo, el DNI de un empleado.</a:t>
            </a:r>
          </a:p>
          <a:p>
            <a:pPr marL="342900" indent="-342900">
              <a:buFont typeface="Arial" panose="020B0604020202020204" pitchFamily="34" charset="0"/>
              <a:buChar char="•"/>
            </a:pPr>
            <a:r>
              <a:rPr lang="es-ES" sz="2000" b="1" dirty="0"/>
              <a:t>Campo opcional</a:t>
            </a:r>
            <a:r>
              <a:rPr lang="es-ES" sz="2000" dirty="0"/>
              <a:t> que no tiene que ser necesariamente rellenado; por ejemplo, el campo de aficiones de un empleado.</a:t>
            </a:r>
          </a:p>
          <a:p>
            <a:pPr marL="342900" indent="-342900">
              <a:buFont typeface="Arial" panose="020B0604020202020204" pitchFamily="34" charset="0"/>
              <a:buChar char="•"/>
            </a:pPr>
            <a:r>
              <a:rPr lang="es-ES" sz="2000" b="1" dirty="0"/>
              <a:t>Campo inaplicable</a:t>
            </a:r>
            <a:r>
              <a:rPr lang="es-ES" sz="2000" dirty="0"/>
              <a:t> que resulta irrelevante según el contexto del registro, y debe dejarse en blanco; por ejemplo, Nombre del cónyuge para una persona no casada.</a:t>
            </a:r>
          </a:p>
        </p:txBody>
      </p:sp>
    </p:spTree>
    <p:extLst>
      <p:ext uri="{BB962C8B-B14F-4D97-AF65-F5344CB8AC3E}">
        <p14:creationId xmlns:p14="http://schemas.microsoft.com/office/powerpoint/2010/main" val="156004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COMPLETITUD</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11</a:t>
            </a:fld>
            <a:endParaRPr lang="es-ES" dirty="0"/>
          </a:p>
        </p:txBody>
      </p:sp>
      <p:sp>
        <p:nvSpPr>
          <p:cNvPr id="7" name="CuadroTexto 6">
            <a:extLst>
              <a:ext uri="{FF2B5EF4-FFF2-40B4-BE49-F238E27FC236}">
                <a16:creationId xmlns:a16="http://schemas.microsoft.com/office/drawing/2014/main" id="{D1025833-01EC-47C5-8ED1-8BF3C39175C0}"/>
              </a:ext>
            </a:extLst>
          </p:cNvPr>
          <p:cNvSpPr txBox="1"/>
          <p:nvPr/>
        </p:nvSpPr>
        <p:spPr>
          <a:xfrm>
            <a:off x="69212" y="1861696"/>
            <a:ext cx="8914532" cy="3046988"/>
          </a:xfrm>
          <a:prstGeom prst="rect">
            <a:avLst/>
          </a:prstGeom>
          <a:noFill/>
        </p:spPr>
        <p:txBody>
          <a:bodyPr wrap="square">
            <a:spAutoFit/>
          </a:bodyPr>
          <a:lstStyle/>
          <a:p>
            <a:pPr algn="just"/>
            <a:r>
              <a:rPr lang="es-ES" sz="2400" b="1" dirty="0"/>
              <a:t>Ejemplo de datos completos</a:t>
            </a:r>
          </a:p>
          <a:p>
            <a:pPr algn="just"/>
            <a:r>
              <a:rPr lang="es-ES" sz="2400" dirty="0"/>
              <a:t>Un ejemplo de exhaustividad vertical es el cálculo del porcentaje de empleados para los que se proporciona el número de teléfono 1. Y el ejemplo de la exhaustividad horizontal consiste en calcular el porcentaje de información que está completa para un empleado concreto; por ejemplo, los datos de un empleado pueden estar completos en un 80%, cuando falta su número de contacto y su dirección residencial.</a:t>
            </a:r>
          </a:p>
        </p:txBody>
      </p:sp>
    </p:spTree>
    <p:extLst>
      <p:ext uri="{BB962C8B-B14F-4D97-AF65-F5344CB8AC3E}">
        <p14:creationId xmlns:p14="http://schemas.microsoft.com/office/powerpoint/2010/main" val="426916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METRICAS DE CALIDAD DE DATOS</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12</a:t>
            </a:fld>
            <a:endParaRPr lang="es-ES" dirty="0"/>
          </a:p>
        </p:txBody>
      </p:sp>
      <p:pic>
        <p:nvPicPr>
          <p:cNvPr id="2050" name="Picture 2">
            <a:extLst>
              <a:ext uri="{FF2B5EF4-FFF2-40B4-BE49-F238E27FC236}">
                <a16:creationId xmlns:a16="http://schemas.microsoft.com/office/drawing/2014/main" id="{EBC0AE03-A64F-4D3F-AD35-031F183A8C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385" b="4227"/>
          <a:stretch/>
        </p:blipFill>
        <p:spPr bwMode="auto">
          <a:xfrm>
            <a:off x="389372" y="1027808"/>
            <a:ext cx="8365255" cy="539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76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CONSISTENCIA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13</a:t>
            </a:fld>
            <a:endParaRPr lang="es-ES" dirty="0"/>
          </a:p>
        </p:txBody>
      </p:sp>
      <p:sp>
        <p:nvSpPr>
          <p:cNvPr id="8" name="CuadroTexto 7">
            <a:extLst>
              <a:ext uri="{FF2B5EF4-FFF2-40B4-BE49-F238E27FC236}">
                <a16:creationId xmlns:a16="http://schemas.microsoft.com/office/drawing/2014/main" id="{6B0D9B16-5A63-46DF-8F1D-73DA716ADAB9}"/>
              </a:ext>
            </a:extLst>
          </p:cNvPr>
          <p:cNvSpPr txBox="1"/>
          <p:nvPr/>
        </p:nvSpPr>
        <p:spPr>
          <a:xfrm>
            <a:off x="69212" y="1030699"/>
            <a:ext cx="9008284" cy="4524315"/>
          </a:xfrm>
          <a:prstGeom prst="rect">
            <a:avLst/>
          </a:prstGeom>
          <a:noFill/>
        </p:spPr>
        <p:txBody>
          <a:bodyPr wrap="square">
            <a:spAutoFit/>
          </a:bodyPr>
          <a:lstStyle/>
          <a:p>
            <a:r>
              <a:rPr lang="es-ES" sz="2400" dirty="0"/>
              <a:t>La coherencia comprueba si los valores de los datos almacenados para el mismo registro en fuentes dispares no presentan contradicciones y son exactamente iguales, tanto en términos de significado como de estructura y formato.</a:t>
            </a:r>
          </a:p>
          <a:p>
            <a:endParaRPr lang="es-ES" sz="2400" dirty="0"/>
          </a:p>
          <a:p>
            <a:r>
              <a:rPr lang="es-ES" sz="2400" dirty="0"/>
              <a:t>Los datos coherentes ayudan a realizar informes uniformes y precisos en todas las funciones y operaciones de su empresa. La coherencia no sólo se refiere a los significados de los valores de los datos, sino también a su representación; por ejemplo, cuando los valores no son aplicables o no están disponibles, deben utilizarse términos coherentes para representar la falta de disponibilidad de los datos en todas las fuentes.</a:t>
            </a:r>
          </a:p>
        </p:txBody>
      </p:sp>
    </p:spTree>
    <p:extLst>
      <p:ext uri="{BB962C8B-B14F-4D97-AF65-F5344CB8AC3E}">
        <p14:creationId xmlns:p14="http://schemas.microsoft.com/office/powerpoint/2010/main" val="85008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CONSISTENCIA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14</a:t>
            </a:fld>
            <a:endParaRPr lang="es-ES" dirty="0"/>
          </a:p>
        </p:txBody>
      </p:sp>
      <p:sp>
        <p:nvSpPr>
          <p:cNvPr id="7" name="CuadroTexto 6">
            <a:extLst>
              <a:ext uri="{FF2B5EF4-FFF2-40B4-BE49-F238E27FC236}">
                <a16:creationId xmlns:a16="http://schemas.microsoft.com/office/drawing/2014/main" id="{B9A6D505-1A66-404A-9E21-366427A103EA}"/>
              </a:ext>
            </a:extLst>
          </p:cNvPr>
          <p:cNvSpPr txBox="1"/>
          <p:nvPr/>
        </p:nvSpPr>
        <p:spPr>
          <a:xfrm>
            <a:off x="69212" y="1723196"/>
            <a:ext cx="9008284" cy="3046988"/>
          </a:xfrm>
          <a:prstGeom prst="rect">
            <a:avLst/>
          </a:prstGeom>
          <a:noFill/>
        </p:spPr>
        <p:txBody>
          <a:bodyPr wrap="square">
            <a:spAutoFit/>
          </a:bodyPr>
          <a:lstStyle/>
          <a:p>
            <a:pPr algn="just"/>
            <a:r>
              <a:rPr lang="es-ES" sz="2400" b="1" dirty="0"/>
              <a:t>Ejemplos de datos coherentes</a:t>
            </a:r>
          </a:p>
          <a:p>
            <a:pPr algn="just"/>
            <a:r>
              <a:rPr lang="es-ES" sz="2400" dirty="0"/>
              <a:t>La información de los empleados suele almacenarse en las aplicaciones de gestión de RRHH, pero la base de datos debe compartirse o replicarse también para otros departamentos, como el de nóminas o el financiero. Para garantizar la coherencia, todos los atributos almacenados en las bases de datos deben tener los mismos valores. De lo contrario, la diferencia en el número de cuenta bancaria u otros campos críticos puede convertirse en un gran problema.</a:t>
            </a:r>
          </a:p>
        </p:txBody>
      </p:sp>
    </p:spTree>
    <p:extLst>
      <p:ext uri="{BB962C8B-B14F-4D97-AF65-F5344CB8AC3E}">
        <p14:creationId xmlns:p14="http://schemas.microsoft.com/office/powerpoint/2010/main" val="81478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MONEDA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15</a:t>
            </a:fld>
            <a:endParaRPr lang="es-ES" dirty="0"/>
          </a:p>
        </p:txBody>
      </p:sp>
      <p:sp>
        <p:nvSpPr>
          <p:cNvPr id="8" name="CuadroTexto 7">
            <a:extLst>
              <a:ext uri="{FF2B5EF4-FFF2-40B4-BE49-F238E27FC236}">
                <a16:creationId xmlns:a16="http://schemas.microsoft.com/office/drawing/2014/main" id="{C915B3F9-AF5D-4284-90F7-709FDF4DE508}"/>
              </a:ext>
            </a:extLst>
          </p:cNvPr>
          <p:cNvSpPr txBox="1"/>
          <p:nvPr/>
        </p:nvSpPr>
        <p:spPr>
          <a:xfrm>
            <a:off x="134146" y="1091732"/>
            <a:ext cx="8870105" cy="5170646"/>
          </a:xfrm>
          <a:prstGeom prst="rect">
            <a:avLst/>
          </a:prstGeom>
          <a:noFill/>
        </p:spPr>
        <p:txBody>
          <a:bodyPr wrap="square">
            <a:spAutoFit/>
          </a:bodyPr>
          <a:lstStyle/>
          <a:p>
            <a:pPr algn="just"/>
            <a:r>
              <a:rPr lang="es-ES" sz="2200" dirty="0"/>
              <a:t>La vigencia se refiere al grado de antigüedad de los atributos de los datos en el contexto de su uso. Esta medida ayuda a mantener la información actualizada y conforme al mundo actual, de modo que sus instantáneas de datos no tengan semanas o meses de antigüedad, lo que le llevaría a presentar y basar decisiones críticas en información obsoleta.</a:t>
            </a:r>
          </a:p>
          <a:p>
            <a:pPr algn="just"/>
            <a:endParaRPr lang="es-ES" sz="2200" dirty="0"/>
          </a:p>
          <a:p>
            <a:pPr algn="just"/>
            <a:r>
              <a:rPr lang="es-ES" sz="2200" dirty="0"/>
              <a:t>Para garantizar la actualidad de su conjunto de datos, puede establecer recordatorios para actualizar los datos, o establecer límites a la antigüedad de un atributo, garantizando que todos los valores se sometan a revisión y actualización en un tiempo determinado.</a:t>
            </a:r>
          </a:p>
          <a:p>
            <a:pPr algn="just"/>
            <a:endParaRPr lang="es-ES" sz="2200" dirty="0"/>
          </a:p>
          <a:p>
            <a:pPr algn="just"/>
            <a:r>
              <a:rPr lang="es-ES" sz="2200" b="1" dirty="0"/>
              <a:t>Ejemplo de datos actuales</a:t>
            </a:r>
          </a:p>
          <a:p>
            <a:pPr algn="just"/>
            <a:r>
              <a:rPr lang="es-ES" sz="2200" dirty="0"/>
              <a:t>La información de contacto de su empleado debe ser revisada oportunamente para comprobar si algo ha cambiado recientemente y debe ser actualizado en el sistema.</a:t>
            </a:r>
          </a:p>
        </p:txBody>
      </p:sp>
    </p:spTree>
    <p:extLst>
      <p:ext uri="{BB962C8B-B14F-4D97-AF65-F5344CB8AC3E}">
        <p14:creationId xmlns:p14="http://schemas.microsoft.com/office/powerpoint/2010/main" val="4470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PUNTUALIDAD</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16</a:t>
            </a:fld>
            <a:endParaRPr lang="es-ES" dirty="0"/>
          </a:p>
        </p:txBody>
      </p:sp>
      <p:sp>
        <p:nvSpPr>
          <p:cNvPr id="9" name="CuadroTexto 8">
            <a:extLst>
              <a:ext uri="{FF2B5EF4-FFF2-40B4-BE49-F238E27FC236}">
                <a16:creationId xmlns:a16="http://schemas.microsoft.com/office/drawing/2014/main" id="{AC354B53-BF67-4ED8-BB48-936B8D3859BC}"/>
              </a:ext>
            </a:extLst>
          </p:cNvPr>
          <p:cNvSpPr txBox="1"/>
          <p:nvPr/>
        </p:nvSpPr>
        <p:spPr>
          <a:xfrm>
            <a:off x="69212" y="974856"/>
            <a:ext cx="9008284" cy="5170646"/>
          </a:xfrm>
          <a:prstGeom prst="rect">
            <a:avLst/>
          </a:prstGeom>
          <a:noFill/>
        </p:spPr>
        <p:txBody>
          <a:bodyPr wrap="square">
            <a:spAutoFit/>
          </a:bodyPr>
          <a:lstStyle/>
          <a:p>
            <a:r>
              <a:rPr lang="es-ES" sz="2200" dirty="0"/>
              <a:t>La puntualidad mide el tiempo que se tarda en acceder a la información solicitada. Si sus solicitudes de datos tardan demasiado en terminar, puede ser que sus datos no estén bien organizados, relacionados, estructurados o formateados.</a:t>
            </a:r>
          </a:p>
          <a:p>
            <a:endParaRPr lang="es-ES" sz="2200" dirty="0"/>
          </a:p>
          <a:p>
            <a:r>
              <a:rPr lang="es-ES" sz="2200" dirty="0"/>
              <a:t>La puntualidad también mide la rapidez con la que la nueva información está disponible para su uso en todas las fuentes. Si su empresa emplea procesos complejos y lentos para almacenar los datos entrantes, los usuarios pueden acabar consultando y utilizando información antigua en algunos puntos.</a:t>
            </a:r>
          </a:p>
          <a:p>
            <a:endParaRPr lang="es-ES" sz="2200" dirty="0"/>
          </a:p>
          <a:p>
            <a:r>
              <a:rPr lang="es-ES" sz="2200" b="1" dirty="0"/>
              <a:t>Ejemplo de puntualidad</a:t>
            </a:r>
          </a:p>
          <a:p>
            <a:r>
              <a:rPr lang="es-ES" sz="2200" dirty="0"/>
              <a:t>Para garantizar la puntualidad, puede comprobar el tiempo de respuesta de su base de datos de empleados. Además, también puede probar cuánto tarda la información actualizada en la aplicación de RRHH en replicarse en la aplicación de nóminas, etc.</a:t>
            </a:r>
          </a:p>
        </p:txBody>
      </p:sp>
    </p:spTree>
    <p:extLst>
      <p:ext uri="{BB962C8B-B14F-4D97-AF65-F5344CB8AC3E}">
        <p14:creationId xmlns:p14="http://schemas.microsoft.com/office/powerpoint/2010/main" val="1401376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RAZONABILIDAD</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17</a:t>
            </a:fld>
            <a:endParaRPr lang="es-ES" dirty="0"/>
          </a:p>
        </p:txBody>
      </p:sp>
      <p:sp>
        <p:nvSpPr>
          <p:cNvPr id="7" name="CuadroTexto 6">
            <a:extLst>
              <a:ext uri="{FF2B5EF4-FFF2-40B4-BE49-F238E27FC236}">
                <a16:creationId xmlns:a16="http://schemas.microsoft.com/office/drawing/2014/main" id="{375A62BB-2F2F-4136-8089-CFEAA48A08CF}"/>
              </a:ext>
            </a:extLst>
          </p:cNvPr>
          <p:cNvSpPr txBox="1"/>
          <p:nvPr/>
        </p:nvSpPr>
        <p:spPr>
          <a:xfrm>
            <a:off x="63702" y="991553"/>
            <a:ext cx="9010993" cy="5509200"/>
          </a:xfrm>
          <a:prstGeom prst="rect">
            <a:avLst/>
          </a:prstGeom>
          <a:noFill/>
        </p:spPr>
        <p:txBody>
          <a:bodyPr wrap="square">
            <a:spAutoFit/>
          </a:bodyPr>
          <a:lstStyle/>
          <a:p>
            <a:r>
              <a:rPr lang="es-ES" sz="2200" dirty="0"/>
              <a:t>La razonabilidad mide el grado en que los valores de los datos tienen un tipo y un tamaño de datos razonables o comprensibles. Por ejemplo, es común almacenar números en un campo de cadena alfanumérica, pero la razonabilidad se asegurará de que si un atributo sólo almacena números, entonces debe ser de tipo numérico.</a:t>
            </a:r>
          </a:p>
          <a:p>
            <a:endParaRPr lang="es-ES" sz="2200" dirty="0"/>
          </a:p>
          <a:p>
            <a:r>
              <a:rPr lang="es-ES" sz="2200" dirty="0"/>
              <a:t>Además, la razonabilidad también impone un límite máximo y mínimo de caracteres en los atributos para que no haya cadenas inusualmente largas en la base de datos. La medida de razonabilidad reduce el espacio para los errores al imponer restricciones sobre el tipo de datos y el tamaño de un atributo.</a:t>
            </a:r>
          </a:p>
          <a:p>
            <a:endParaRPr lang="es-ES" sz="2200" dirty="0"/>
          </a:p>
          <a:p>
            <a:r>
              <a:rPr lang="es-ES" sz="2200" b="1" dirty="0"/>
              <a:t>Ejemplo de razonabilidad</a:t>
            </a:r>
          </a:p>
          <a:p>
            <a:r>
              <a:rPr lang="es-ES" sz="2200" dirty="0"/>
              <a:t>El campo Número de teléfono 1 -si se almacena sin guiones ni caracteres especiales- debe ser numérico y tener un límite máximo de caracteres para que no se añadan por error caracteres alfanuméricos adicionales.</a:t>
            </a:r>
          </a:p>
        </p:txBody>
      </p:sp>
    </p:spTree>
    <p:extLst>
      <p:ext uri="{BB962C8B-B14F-4D97-AF65-F5344CB8AC3E}">
        <p14:creationId xmlns:p14="http://schemas.microsoft.com/office/powerpoint/2010/main" val="973956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IDENTIFICABILIDAD</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18</a:t>
            </a:fld>
            <a:endParaRPr lang="es-ES" dirty="0"/>
          </a:p>
        </p:txBody>
      </p:sp>
      <p:sp>
        <p:nvSpPr>
          <p:cNvPr id="8" name="CuadroTexto 7">
            <a:extLst>
              <a:ext uri="{FF2B5EF4-FFF2-40B4-BE49-F238E27FC236}">
                <a16:creationId xmlns:a16="http://schemas.microsoft.com/office/drawing/2014/main" id="{ABBAFBE1-B42D-49E5-8EA5-6AF6B2036B69}"/>
              </a:ext>
            </a:extLst>
          </p:cNvPr>
          <p:cNvSpPr txBox="1"/>
          <p:nvPr/>
        </p:nvSpPr>
        <p:spPr>
          <a:xfrm>
            <a:off x="0" y="1164858"/>
            <a:ext cx="8776355" cy="4832092"/>
          </a:xfrm>
          <a:prstGeom prst="rect">
            <a:avLst/>
          </a:prstGeom>
          <a:noFill/>
        </p:spPr>
        <p:txBody>
          <a:bodyPr wrap="square">
            <a:spAutoFit/>
          </a:bodyPr>
          <a:lstStyle/>
          <a:p>
            <a:r>
              <a:rPr lang="es-ES" sz="2200" dirty="0"/>
              <a:t>La identificabilidad calcula el grado en que los registros de datos son identificables de forma única y no son duplicados entre sí.</a:t>
            </a:r>
          </a:p>
          <a:p>
            <a:endParaRPr lang="es-ES" sz="2200" dirty="0"/>
          </a:p>
          <a:p>
            <a:r>
              <a:rPr lang="es-ES" sz="2200" dirty="0"/>
              <a:t>Para garantizar la identificabilidad, se almacena en la base de datos un atributo de identificación única para cada registro. Pero en algunos casos, como el de las organizaciones sanitarias, la información personal identificable (PII) se elimina para proteger la confidencialidad del paciente. Aquí es donde puede ser necesario realizar técnicas de concordancia difusa para comparar, hacer coincidir y fusionar registros.</a:t>
            </a:r>
          </a:p>
          <a:p>
            <a:endParaRPr lang="es-ES" sz="2200" dirty="0"/>
          </a:p>
          <a:p>
            <a:r>
              <a:rPr lang="es-ES" sz="2200" b="1" dirty="0"/>
              <a:t>Ejemplo de identificabilidad</a:t>
            </a:r>
          </a:p>
          <a:p>
            <a:r>
              <a:rPr lang="es-ES" sz="2200" dirty="0"/>
              <a:t>Un ejemplo de identificabilidad es imponer que cada nuevo registro en la base de datos de empleados debe contener un número de identificación de empleado único a través del cual serán identificados.</a:t>
            </a:r>
          </a:p>
        </p:txBody>
      </p:sp>
    </p:spTree>
    <p:extLst>
      <p:ext uri="{BB962C8B-B14F-4D97-AF65-F5344CB8AC3E}">
        <p14:creationId xmlns:p14="http://schemas.microsoft.com/office/powerpoint/2010/main" val="161197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METRICAS DE CALIDAD DE DATOS</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2</a:t>
            </a:fld>
            <a:endParaRPr lang="es-ES" dirty="0"/>
          </a:p>
        </p:txBody>
      </p:sp>
      <p:sp>
        <p:nvSpPr>
          <p:cNvPr id="12" name="CuadroTexto 11">
            <a:extLst>
              <a:ext uri="{FF2B5EF4-FFF2-40B4-BE49-F238E27FC236}">
                <a16:creationId xmlns:a16="http://schemas.microsoft.com/office/drawing/2014/main" id="{C7D1115B-3A48-4A83-9513-29DEEA83744D}"/>
              </a:ext>
            </a:extLst>
          </p:cNvPr>
          <p:cNvSpPr txBox="1"/>
          <p:nvPr/>
        </p:nvSpPr>
        <p:spPr>
          <a:xfrm>
            <a:off x="135716" y="1944354"/>
            <a:ext cx="9008284" cy="2677656"/>
          </a:xfrm>
          <a:prstGeom prst="rect">
            <a:avLst/>
          </a:prstGeom>
          <a:noFill/>
        </p:spPr>
        <p:txBody>
          <a:bodyPr wrap="square">
            <a:spAutoFit/>
          </a:bodyPr>
          <a:lstStyle/>
          <a:p>
            <a:r>
              <a:rPr lang="es-ES" sz="2800" dirty="0"/>
              <a:t>Esta definición propuesta por la norma ISO implica que el significado de la calidad de los datos varía en función del uso que se quiera hacer de ellos. Por ejemplo, en algunos casos, la precisión de los datos es más importante que la exhaustividad de los mismos, mientras que en otros casos puede ocurrir lo contrario.</a:t>
            </a:r>
          </a:p>
        </p:txBody>
      </p:sp>
    </p:spTree>
    <p:extLst>
      <p:ext uri="{BB962C8B-B14F-4D97-AF65-F5344CB8AC3E}">
        <p14:creationId xmlns:p14="http://schemas.microsoft.com/office/powerpoint/2010/main" val="371944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Dimensiones de la calidad de los datos</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3</a:t>
            </a:fld>
            <a:endParaRPr lang="es-ES" dirty="0"/>
          </a:p>
        </p:txBody>
      </p:sp>
      <p:pic>
        <p:nvPicPr>
          <p:cNvPr id="3074" name="Picture 2">
            <a:extLst>
              <a:ext uri="{FF2B5EF4-FFF2-40B4-BE49-F238E27FC236}">
                <a16:creationId xmlns:a16="http://schemas.microsoft.com/office/drawing/2014/main" id="{28432C2F-7FC8-4297-B952-F2E03DF39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2" y="1419618"/>
            <a:ext cx="8731656" cy="457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24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METRICAS DE CALIDAD DE DATOS</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4</a:t>
            </a:fld>
            <a:endParaRPr lang="es-ES" dirty="0"/>
          </a:p>
        </p:txBody>
      </p:sp>
      <p:pic>
        <p:nvPicPr>
          <p:cNvPr id="1028" name="Picture 4">
            <a:extLst>
              <a:ext uri="{FF2B5EF4-FFF2-40B4-BE49-F238E27FC236}">
                <a16:creationId xmlns:a16="http://schemas.microsoft.com/office/drawing/2014/main" id="{0FA440D5-A5DD-42CF-87E6-67F86D19E1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939"/>
          <a:stretch/>
        </p:blipFill>
        <p:spPr bwMode="auto">
          <a:xfrm>
            <a:off x="37768" y="1159496"/>
            <a:ext cx="9012666" cy="498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0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PRECISIÓN</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5</a:t>
            </a:fld>
            <a:endParaRPr lang="es-ES" dirty="0"/>
          </a:p>
        </p:txBody>
      </p:sp>
      <p:sp>
        <p:nvSpPr>
          <p:cNvPr id="7" name="CuadroTexto 6">
            <a:extLst>
              <a:ext uri="{FF2B5EF4-FFF2-40B4-BE49-F238E27FC236}">
                <a16:creationId xmlns:a16="http://schemas.microsoft.com/office/drawing/2014/main" id="{46879539-115C-4F9E-8AE6-580FA1A3E4C0}"/>
              </a:ext>
            </a:extLst>
          </p:cNvPr>
          <p:cNvSpPr txBox="1"/>
          <p:nvPr/>
        </p:nvSpPr>
        <p:spPr>
          <a:xfrm>
            <a:off x="69211" y="1064039"/>
            <a:ext cx="8923959" cy="1631216"/>
          </a:xfrm>
          <a:prstGeom prst="rect">
            <a:avLst/>
          </a:prstGeom>
          <a:noFill/>
        </p:spPr>
        <p:txBody>
          <a:bodyPr wrap="square">
            <a:spAutoFit/>
          </a:bodyPr>
          <a:lstStyle/>
          <a:p>
            <a:pPr algn="just"/>
            <a:r>
              <a:rPr lang="es-ES" sz="2000" dirty="0"/>
              <a:t>La precisión de los valores delos datos se mide verificándolos con una fuente conocida de información correcta. Esta medición podría ser compleja si hay múltiples fuentes que contienen la información correcta. En estos casos, hay que seleccionar el más inclusivo para su dominio, y calcular el grado de concordancia de cada valor de los datos con la fuente.</a:t>
            </a:r>
          </a:p>
        </p:txBody>
      </p:sp>
      <p:sp>
        <p:nvSpPr>
          <p:cNvPr id="9" name="CuadroTexto 8">
            <a:extLst>
              <a:ext uri="{FF2B5EF4-FFF2-40B4-BE49-F238E27FC236}">
                <a16:creationId xmlns:a16="http://schemas.microsoft.com/office/drawing/2014/main" id="{DAE22A0F-F964-40B5-9DD0-FE5215A54156}"/>
              </a:ext>
            </a:extLst>
          </p:cNvPr>
          <p:cNvSpPr txBox="1"/>
          <p:nvPr/>
        </p:nvSpPr>
        <p:spPr>
          <a:xfrm>
            <a:off x="69210" y="3227695"/>
            <a:ext cx="9008285" cy="1938992"/>
          </a:xfrm>
          <a:prstGeom prst="rect">
            <a:avLst/>
          </a:prstGeom>
          <a:noFill/>
        </p:spPr>
        <p:txBody>
          <a:bodyPr wrap="square">
            <a:spAutoFit/>
          </a:bodyPr>
          <a:lstStyle/>
          <a:p>
            <a:pPr algn="just"/>
            <a:r>
              <a:rPr lang="es-ES" sz="2000" b="1" dirty="0"/>
              <a:t>Ejemplo de valores de datos precisos</a:t>
            </a:r>
          </a:p>
          <a:p>
            <a:pPr algn="just"/>
            <a:r>
              <a:rPr lang="es-ES" sz="2000" dirty="0"/>
              <a:t>Considere una base de datos de empleados que contiene el número de contacto de los empleados como atributo. Un número de teléfono exacto es el que es correcto y existe en la realidad. Puede verificar todos los números de teléfono de su base de datos de empleados cotejándolos con una base de datos oficial que contenga una lista de números de teléfono válidos.</a:t>
            </a:r>
          </a:p>
        </p:txBody>
      </p:sp>
    </p:spTree>
    <p:extLst>
      <p:ext uri="{BB962C8B-B14F-4D97-AF65-F5344CB8AC3E}">
        <p14:creationId xmlns:p14="http://schemas.microsoft.com/office/powerpoint/2010/main" val="104676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LINAJE</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6</a:t>
            </a:fld>
            <a:endParaRPr lang="es-ES" dirty="0"/>
          </a:p>
        </p:txBody>
      </p:sp>
      <p:sp>
        <p:nvSpPr>
          <p:cNvPr id="8" name="CuadroTexto 7">
            <a:extLst>
              <a:ext uri="{FF2B5EF4-FFF2-40B4-BE49-F238E27FC236}">
                <a16:creationId xmlns:a16="http://schemas.microsoft.com/office/drawing/2014/main" id="{15514A43-2614-49D8-856C-4E20529A3BD5}"/>
              </a:ext>
            </a:extLst>
          </p:cNvPr>
          <p:cNvSpPr txBox="1"/>
          <p:nvPr/>
        </p:nvSpPr>
        <p:spPr>
          <a:xfrm>
            <a:off x="0" y="1133648"/>
            <a:ext cx="8876825" cy="1938992"/>
          </a:xfrm>
          <a:prstGeom prst="rect">
            <a:avLst/>
          </a:prstGeom>
          <a:noFill/>
        </p:spPr>
        <p:txBody>
          <a:bodyPr wrap="square">
            <a:spAutoFit/>
          </a:bodyPr>
          <a:lstStyle/>
          <a:p>
            <a:r>
              <a:rPr lang="es-ES" sz="2400" dirty="0"/>
              <a:t>El linaje de los valores de los datos se verifica o comprueba validando la fuente de origen, y/o todas las fuentes que han actualizado la información a lo largo del tiempo. Se trata de una medida importante, ya que demuestra la fiabilidad de los datos captados y su evolución en el tiempo.</a:t>
            </a:r>
          </a:p>
        </p:txBody>
      </p:sp>
      <p:sp>
        <p:nvSpPr>
          <p:cNvPr id="10" name="CuadroTexto 9">
            <a:extLst>
              <a:ext uri="{FF2B5EF4-FFF2-40B4-BE49-F238E27FC236}">
                <a16:creationId xmlns:a16="http://schemas.microsoft.com/office/drawing/2014/main" id="{693E558A-C91B-49FD-8BCF-71B659080674}"/>
              </a:ext>
            </a:extLst>
          </p:cNvPr>
          <p:cNvSpPr txBox="1"/>
          <p:nvPr/>
        </p:nvSpPr>
        <p:spPr>
          <a:xfrm>
            <a:off x="0" y="3072142"/>
            <a:ext cx="9024253" cy="3416320"/>
          </a:xfrm>
          <a:prstGeom prst="rect">
            <a:avLst/>
          </a:prstGeom>
          <a:noFill/>
        </p:spPr>
        <p:txBody>
          <a:bodyPr wrap="square">
            <a:spAutoFit/>
          </a:bodyPr>
          <a:lstStyle/>
          <a:p>
            <a:pPr algn="just"/>
            <a:r>
              <a:rPr lang="es-ES" sz="2400" b="1" dirty="0"/>
              <a:t>Ejemplo de linaje de valores de datos</a:t>
            </a:r>
          </a:p>
          <a:p>
            <a:pPr algn="just"/>
            <a:r>
              <a:rPr lang="es-ES" sz="2400" dirty="0"/>
              <a:t>En el ejemplo anterior, los números de contacto de los empleados son fiables si proceden de una fuente válida. Y la fuente más válida para este tipo de información es el propio empleado, ya que los datos se introducen la primera vez o se actualizan con el tiempo. Por otra parte, si los números de contacto se dedujeron de una guía telefónica pública, esta fuente de origen es definitivamente cuestionable y podría contener errores.</a:t>
            </a:r>
          </a:p>
          <a:p>
            <a:pPr algn="just"/>
            <a:endParaRPr lang="es-ES" sz="2400" dirty="0"/>
          </a:p>
        </p:txBody>
      </p:sp>
    </p:spTree>
    <p:extLst>
      <p:ext uri="{BB962C8B-B14F-4D97-AF65-F5344CB8AC3E}">
        <p14:creationId xmlns:p14="http://schemas.microsoft.com/office/powerpoint/2010/main" val="361699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SEMÁNTICA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7</a:t>
            </a:fld>
            <a:endParaRPr lang="es-ES" dirty="0"/>
          </a:p>
        </p:txBody>
      </p:sp>
      <p:sp>
        <p:nvSpPr>
          <p:cNvPr id="9" name="CuadroTexto 8">
            <a:extLst>
              <a:ext uri="{FF2B5EF4-FFF2-40B4-BE49-F238E27FC236}">
                <a16:creationId xmlns:a16="http://schemas.microsoft.com/office/drawing/2014/main" id="{D4E369DB-5A1E-4AC2-925E-717054B4E1CF}"/>
              </a:ext>
            </a:extLst>
          </p:cNvPr>
          <p:cNvSpPr txBox="1"/>
          <p:nvPr/>
        </p:nvSpPr>
        <p:spPr>
          <a:xfrm>
            <a:off x="69212" y="1658308"/>
            <a:ext cx="9008283" cy="3046988"/>
          </a:xfrm>
          <a:prstGeom prst="rect">
            <a:avLst/>
          </a:prstGeom>
          <a:noFill/>
        </p:spPr>
        <p:txBody>
          <a:bodyPr wrap="square">
            <a:spAutoFit/>
          </a:bodyPr>
          <a:lstStyle/>
          <a:p>
            <a:r>
              <a:rPr lang="es-ES" sz="2400" dirty="0"/>
              <a:t>Para garantizar la calidad de los datos, el valor de los mismos debe ser semánticamente correcto, lo que se refiere a su significado, especialmente en el contexto de la organización o el departamento en el que se utilizan. La información suele intercambiarse entre los distintos departamentos y procesos de una empresa. En estos casos, las partes interesadas y los usuarios de los datos deben estar de acuerdo con el significado de todos los atributos que intervienen en el conjunto de datos, para que puedan ser verificados semánticamente.</a:t>
            </a:r>
          </a:p>
        </p:txBody>
      </p:sp>
    </p:spTree>
    <p:extLst>
      <p:ext uri="{BB962C8B-B14F-4D97-AF65-F5344CB8AC3E}">
        <p14:creationId xmlns:p14="http://schemas.microsoft.com/office/powerpoint/2010/main" val="223067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SEMÁNTICA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8</a:t>
            </a:fld>
            <a:endParaRPr lang="es-ES" dirty="0"/>
          </a:p>
        </p:txBody>
      </p:sp>
      <p:sp>
        <p:nvSpPr>
          <p:cNvPr id="13" name="CuadroTexto 12">
            <a:extLst>
              <a:ext uri="{FF2B5EF4-FFF2-40B4-BE49-F238E27FC236}">
                <a16:creationId xmlns:a16="http://schemas.microsoft.com/office/drawing/2014/main" id="{3A49D1AC-E8A8-4D02-B302-7A74E4A54999}"/>
              </a:ext>
            </a:extLst>
          </p:cNvPr>
          <p:cNvSpPr txBox="1"/>
          <p:nvPr/>
        </p:nvSpPr>
        <p:spPr>
          <a:xfrm>
            <a:off x="144110" y="1690062"/>
            <a:ext cx="8933386" cy="3477875"/>
          </a:xfrm>
          <a:prstGeom prst="rect">
            <a:avLst/>
          </a:prstGeom>
          <a:noFill/>
        </p:spPr>
        <p:txBody>
          <a:bodyPr wrap="square">
            <a:spAutoFit/>
          </a:bodyPr>
          <a:lstStyle/>
          <a:p>
            <a:r>
              <a:rPr lang="es-ES" sz="2000" b="1" dirty="0"/>
              <a:t>Ejemplo de valores de datos semánticamente correctos</a:t>
            </a:r>
          </a:p>
          <a:p>
            <a:r>
              <a:rPr lang="es-ES" sz="2000" dirty="0"/>
              <a:t>Su base de datos de empleados puede tener dos atributos que almacenan los números de contacto de los empleados, a saber, Número de teléfono 1 y Número de teléfono 2. Una definición acordada de ambos atributos podría ser que el número de teléfono 1 es el número de móvil personal del empleado, mientras que el número de teléfono 2 es su número de teléfono residencial.</a:t>
            </a:r>
          </a:p>
          <a:p>
            <a:endParaRPr lang="es-ES" sz="2000" dirty="0"/>
          </a:p>
          <a:p>
            <a:r>
              <a:rPr lang="es-ES" sz="2000" dirty="0"/>
              <a:t>Es importante señalar que la medida de exactitud validará la existencia y la realidad de ambos números, pero la medida semántica garantizará que ambos números son fieles a su definición implícita, es decir, que el primero es un número de móvil, mientras que el segundo es un número de teléfono residencial.</a:t>
            </a:r>
          </a:p>
        </p:txBody>
      </p:sp>
    </p:spTree>
    <p:extLst>
      <p:ext uri="{BB962C8B-B14F-4D97-AF65-F5344CB8AC3E}">
        <p14:creationId xmlns:p14="http://schemas.microsoft.com/office/powerpoint/2010/main" val="373066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ESTRUCTURA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9</a:t>
            </a:fld>
            <a:endParaRPr lang="es-ES" dirty="0"/>
          </a:p>
        </p:txBody>
      </p:sp>
      <p:sp>
        <p:nvSpPr>
          <p:cNvPr id="7" name="CuadroTexto 6">
            <a:extLst>
              <a:ext uri="{FF2B5EF4-FFF2-40B4-BE49-F238E27FC236}">
                <a16:creationId xmlns:a16="http://schemas.microsoft.com/office/drawing/2014/main" id="{560159F4-DBEC-4852-863A-3F9400EE7349}"/>
              </a:ext>
            </a:extLst>
          </p:cNvPr>
          <p:cNvSpPr txBox="1"/>
          <p:nvPr/>
        </p:nvSpPr>
        <p:spPr>
          <a:xfrm>
            <a:off x="69212" y="1101746"/>
            <a:ext cx="9008284" cy="2308324"/>
          </a:xfrm>
          <a:prstGeom prst="rect">
            <a:avLst/>
          </a:prstGeom>
          <a:noFill/>
        </p:spPr>
        <p:txBody>
          <a:bodyPr wrap="square">
            <a:spAutoFit/>
          </a:bodyPr>
          <a:lstStyle/>
          <a:p>
            <a:r>
              <a:rPr lang="es-ES" sz="2400" dirty="0"/>
              <a:t>El análisis estructural se refiere a la verificación de la representación de los valores de los datos, es decir, que los valores tengan un patrón y un formato válidos. Estas comprobaciones se realizan mejor y se aplican en la entrada y captura de datos, de modo que todos los datos entrantes se validan primero y, si es necesario, se transforman como es debido, antes de almacenarlos en la aplicación.</a:t>
            </a:r>
          </a:p>
        </p:txBody>
      </p:sp>
      <p:sp>
        <p:nvSpPr>
          <p:cNvPr id="9" name="CuadroTexto 8">
            <a:extLst>
              <a:ext uri="{FF2B5EF4-FFF2-40B4-BE49-F238E27FC236}">
                <a16:creationId xmlns:a16="http://schemas.microsoft.com/office/drawing/2014/main" id="{5A5CFFE3-9C02-4477-840E-14B7C23CEFF2}"/>
              </a:ext>
            </a:extLst>
          </p:cNvPr>
          <p:cNvSpPr txBox="1"/>
          <p:nvPr/>
        </p:nvSpPr>
        <p:spPr>
          <a:xfrm>
            <a:off x="135716" y="3696618"/>
            <a:ext cx="9008284" cy="2554545"/>
          </a:xfrm>
          <a:prstGeom prst="rect">
            <a:avLst/>
          </a:prstGeom>
          <a:noFill/>
        </p:spPr>
        <p:txBody>
          <a:bodyPr wrap="square">
            <a:spAutoFit/>
          </a:bodyPr>
          <a:lstStyle/>
          <a:p>
            <a:r>
              <a:rPr lang="es-ES" sz="2000" b="1" dirty="0"/>
              <a:t>Ejemplo de valores de datos estructuralmente correctos</a:t>
            </a:r>
          </a:p>
          <a:p>
            <a:r>
              <a:rPr lang="es-ES" sz="2000" dirty="0"/>
              <a:t>En el ejemplo anterior de base de datos de empleados, todos los valores de la columna de Número de teléfono 1 deben estar correctamente estructurados y formateados. Un ejemplo de número de teléfono mal estructurado es: 134556-7(9080. Aunque es posible que el número en sí mismo (sin el </a:t>
            </a:r>
            <a:r>
              <a:rPr lang="es-ES" sz="2000" dirty="0" err="1"/>
              <a:t>guión</a:t>
            </a:r>
            <a:r>
              <a:rPr lang="es-ES" sz="2000" dirty="0"/>
              <a:t> y el paréntesis adicionales) sea preciso y semánticamente correcto. Pero el formato y el patrón correctos del número deben ser:</a:t>
            </a:r>
          </a:p>
          <a:p>
            <a:r>
              <a:rPr lang="es-ES" sz="2000" dirty="0"/>
              <a:t>+1-345-567-9080.</a:t>
            </a:r>
          </a:p>
        </p:txBody>
      </p:sp>
    </p:spTree>
    <p:extLst>
      <p:ext uri="{BB962C8B-B14F-4D97-AF65-F5344CB8AC3E}">
        <p14:creationId xmlns:p14="http://schemas.microsoft.com/office/powerpoint/2010/main" val="1376607867"/>
      </p:ext>
    </p:extLst>
  </p:cSld>
  <p:clrMapOvr>
    <a:masterClrMapping/>
  </p:clrMapOvr>
</p:sld>
</file>

<file path=ppt/theme/theme1.xml><?xml version="1.0" encoding="utf-8"?>
<a:theme xmlns:a="http://schemas.openxmlformats.org/drawingml/2006/main" name="CUNEF">
  <a:themeElements>
    <a:clrScheme name="CUNEF">
      <a:dk1>
        <a:srgbClr val="000000"/>
      </a:dk1>
      <a:lt1>
        <a:srgbClr val="FFFFFF"/>
      </a:lt1>
      <a:dk2>
        <a:srgbClr val="666579"/>
      </a:dk2>
      <a:lt2>
        <a:srgbClr val="E7E6E6"/>
      </a:lt2>
      <a:accent1>
        <a:srgbClr val="666579"/>
      </a:accent1>
      <a:accent2>
        <a:srgbClr val="FF5C00"/>
      </a:accent2>
      <a:accent3>
        <a:srgbClr val="B91003"/>
      </a:accent3>
      <a:accent4>
        <a:srgbClr val="D8D8D8"/>
      </a:accent4>
      <a:accent5>
        <a:srgbClr val="A5A5A5"/>
      </a:accent5>
      <a:accent6>
        <a:srgbClr val="7F7F7F"/>
      </a:accent6>
      <a:hlink>
        <a:srgbClr val="ED7D31"/>
      </a:hlink>
      <a:folHlink>
        <a:srgbClr val="FF5C00"/>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CUNEF institucional  -  Solo lectura" id="{2EB8A9B3-A3E3-40D3-A703-7F9FE62C1EAF}" vid="{3012FB01-CACB-41DE-AABD-DBFD28A06EC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BDE829C97C7884895933471DB612A58" ma:contentTypeVersion="9" ma:contentTypeDescription="Crear nuevo documento." ma:contentTypeScope="" ma:versionID="1cdf6c461462eeb5260c1b46ebacd9ad">
  <xsd:schema xmlns:xsd="http://www.w3.org/2001/XMLSchema" xmlns:xs="http://www.w3.org/2001/XMLSchema" xmlns:p="http://schemas.microsoft.com/office/2006/metadata/properties" xmlns:ns2="043a2861-12f5-42c4-86bb-7c02e7b56615" xmlns:ns3="f1b76412-b559-4b2b-a72a-b9910f7ef396" targetNamespace="http://schemas.microsoft.com/office/2006/metadata/properties" ma:root="true" ma:fieldsID="23f0c6582791c17ad7ee9b3ce1e1f161" ns2:_="" ns3:_="">
    <xsd:import namespace="043a2861-12f5-42c4-86bb-7c02e7b56615"/>
    <xsd:import namespace="f1b76412-b559-4b2b-a72a-b9910f7ef39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a2861-12f5-42c4-86bb-7c02e7b56615"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LastSharedByUser" ma:index="10" nillable="true" ma:displayName="Última vez que se compartió por usuario" ma:description="" ma:internalName="LastSharedByUser" ma:readOnly="true">
      <xsd:simpleType>
        <xsd:restriction base="dms:Note">
          <xsd:maxLength value="255"/>
        </xsd:restriction>
      </xsd:simpleType>
    </xsd:element>
    <xsd:element name="LastSharedByTime" ma:index="11" nillable="true" ma:displayName="Última vez que se compartió por hora"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1b76412-b559-4b2b-a72a-b9910f7ef39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1312E3-16C8-45D5-8B77-F4AFCE6FCE31}">
  <ds:schemaRefs>
    <ds:schemaRef ds:uri="http://schemas.microsoft.com/sharepoint/v3/contenttype/forms"/>
  </ds:schemaRefs>
</ds:datastoreItem>
</file>

<file path=customXml/itemProps2.xml><?xml version="1.0" encoding="utf-8"?>
<ds:datastoreItem xmlns:ds="http://schemas.openxmlformats.org/officeDocument/2006/customXml" ds:itemID="{9D5168F8-AF4E-4137-8ED7-1449B3E7FB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FE0FF6-C6F1-4151-B683-4596DCDFA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3a2861-12f5-42c4-86bb-7c02e7b56615"/>
    <ds:schemaRef ds:uri="f1b76412-b559-4b2b-a72a-b9910f7ef3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1181</TotalTime>
  <Words>1906</Words>
  <Application>Microsoft Office PowerPoint</Application>
  <PresentationFormat>Presentación en pantalla (4:3)</PresentationFormat>
  <Paragraphs>107</Paragraphs>
  <Slides>18</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CUNEF</vt:lpstr>
      <vt:lpstr>Métricas data quality</vt:lpstr>
      <vt:lpstr>METRICAS DE CALIDAD DE DATOS</vt:lpstr>
      <vt:lpstr>Dimensiones de la calidad de los datos</vt:lpstr>
      <vt:lpstr>METRICAS DE CALIDAD DE DATOS</vt:lpstr>
      <vt:lpstr>PRECISIÓN</vt:lpstr>
      <vt:lpstr>LINAJE</vt:lpstr>
      <vt:lpstr>SEMÁNTICA</vt:lpstr>
      <vt:lpstr>SEMÁNTICA</vt:lpstr>
      <vt:lpstr>ESTRUCTURA</vt:lpstr>
      <vt:lpstr>COMPLETITUD</vt:lpstr>
      <vt:lpstr>COMPLETITUD</vt:lpstr>
      <vt:lpstr>METRICAS DE CALIDAD DE DATOS</vt:lpstr>
      <vt:lpstr>CONSISTENCIA</vt:lpstr>
      <vt:lpstr>CONSISTENCIA</vt:lpstr>
      <vt:lpstr>MONEDA</vt:lpstr>
      <vt:lpstr>PUNTUALIDAD</vt:lpstr>
      <vt:lpstr>RAZONABILIDAD</vt:lpstr>
      <vt:lpstr>IDENTIFICABILIDAD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Dañobeitia Canales, Natalia</dc:creator>
  <cp:lastModifiedBy>González Ferrero, Paula</cp:lastModifiedBy>
  <cp:revision>241</cp:revision>
  <dcterms:created xsi:type="dcterms:W3CDTF">2017-10-05T10:17:36Z</dcterms:created>
  <dcterms:modified xsi:type="dcterms:W3CDTF">2023-10-04T09:58:30Z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0x0101002BDE829C97C7884895933471DB612A58</vt:lpwstr>
  </property>
</Properties>
</file>