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6" r:id="rId5"/>
    <p:sldId id="299" r:id="rId6"/>
    <p:sldId id="289" r:id="rId7"/>
    <p:sldId id="294" r:id="rId8"/>
    <p:sldId id="302" r:id="rId9"/>
    <p:sldId id="303" r:id="rId10"/>
    <p:sldId id="304" r:id="rId11"/>
    <p:sldId id="311" r:id="rId12"/>
    <p:sldId id="301" r:id="rId13"/>
    <p:sldId id="305" r:id="rId14"/>
    <p:sldId id="306" r:id="rId15"/>
    <p:sldId id="308" r:id="rId16"/>
    <p:sldId id="307" r:id="rId17"/>
    <p:sldId id="312" r:id="rId18"/>
    <p:sldId id="295" r:id="rId19"/>
    <p:sldId id="313" r:id="rId20"/>
    <p:sldId id="314" r:id="rId21"/>
    <p:sldId id="315" r:id="rId22"/>
    <p:sldId id="298" r:id="rId23"/>
    <p:sldId id="297" r:id="rId24"/>
    <p:sldId id="296" r:id="rId25"/>
    <p:sldId id="317" r:id="rId26"/>
    <p:sldId id="318" r:id="rId27"/>
    <p:sldId id="320" r:id="rId28"/>
    <p:sldId id="321" r:id="rId29"/>
    <p:sldId id="316" r:id="rId30"/>
    <p:sldId id="325" r:id="rId31"/>
    <p:sldId id="326" r:id="rId32"/>
    <p:sldId id="327" r:id="rId33"/>
    <p:sldId id="328" r:id="rId34"/>
    <p:sldId id="334" r:id="rId35"/>
    <p:sldId id="330" r:id="rId36"/>
    <p:sldId id="331" r:id="rId37"/>
    <p:sldId id="332" r:id="rId38"/>
    <p:sldId id="32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579"/>
    <a:srgbClr val="B91003"/>
    <a:srgbClr val="FF5C00"/>
    <a:srgbClr val="E45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2" autoAdjust="0"/>
    <p:restoredTop sz="96421" autoAdjust="0"/>
  </p:normalViewPr>
  <p:slideViewPr>
    <p:cSldViewPr snapToGrid="0">
      <p:cViewPr varScale="1">
        <p:scale>
          <a:sx n="78" d="100"/>
          <a:sy n="78" d="100"/>
        </p:scale>
        <p:origin x="1402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35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42F2650-FE29-4A89-B265-5D416DBD3B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44629E-3778-4FFE-BF32-4DD6F493FD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4718A-1251-074B-8883-45BBA09589B0}" type="datetime1">
              <a:rPr lang="es-ES_tradnl" smtClean="0"/>
              <a:t>10/10/2023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91CDFE-3D0E-46B6-8C67-497727617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9221C1-2116-46B4-A3A4-10B6BA8C3F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695A-AE87-4718-BBB7-6184CE460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341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B8C51-4B2A-9F46-BFA1-012DC542877E}" type="datetime1">
              <a:rPr lang="es-ES_tradnl" smtClean="0"/>
              <a:t>10/10/2023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33D7-0DB3-4B98-BA86-443D570E9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24191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2CA2BE-3C28-D24F-BA7D-9236574C3227}" type="datetime1">
              <a:rPr lang="es-ES_tradnl" smtClean="0"/>
              <a:t>10/10/2023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33D7-0DB3-4B98-BA86-443D570E93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04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942" y="1122363"/>
            <a:ext cx="8828116" cy="2387600"/>
          </a:xfrm>
        </p:spPr>
        <p:txBody>
          <a:bodyPr anchor="b"/>
          <a:lstStyle>
            <a:lvl1pPr algn="r">
              <a:lnSpc>
                <a:spcPct val="100000"/>
              </a:lnSpc>
              <a:defRPr sz="2400">
                <a:solidFill>
                  <a:srgbClr val="FF5C00"/>
                </a:solidFill>
              </a:defRPr>
            </a:lvl1pPr>
          </a:lstStyle>
          <a:p>
            <a:r>
              <a:rPr lang="es-ES_tradnl" noProof="0" dirty="0"/>
              <a:t>Título de la asignatura </a:t>
            </a:r>
            <a:br>
              <a:rPr lang="es-ES_tradnl" noProof="0" dirty="0"/>
            </a:br>
            <a:r>
              <a:rPr lang="es-ES_tradnl" noProof="0" dirty="0"/>
              <a:t>Programa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942" y="3602038"/>
            <a:ext cx="8828116" cy="165576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6665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Profesor</a:t>
            </a:r>
          </a:p>
        </p:txBody>
      </p:sp>
    </p:spTree>
    <p:extLst>
      <p:ext uri="{BB962C8B-B14F-4D97-AF65-F5344CB8AC3E}">
        <p14:creationId xmlns:p14="http://schemas.microsoft.com/office/powerpoint/2010/main" val="294686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49D1-F40E-43C9-B87F-2EFDE98A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FD99E9-575E-4731-AB65-4FFE5A204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Asignatura - Programa - Profesor - Curso Académico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B0DCA-E79A-47FA-9AD9-13F49E7FE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0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negativ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49D1-F40E-43C9-B87F-2EFDE98A08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FD99E9-575E-4731-AB65-4FFE5A204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Asignatura - Programa - Profesor - Curso Académico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B0DCA-E79A-47FA-9AD9-13F49E7FE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54CEB4-509F-4D11-9DD8-5800B89D237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18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15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329112" cy="5040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4330700" cy="5040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7406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299325" cy="838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329112" cy="5040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4330700" cy="5040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403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299325" cy="838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imágenes en línea 2"/>
          <p:cNvSpPr>
            <a:spLocks noGrp="1"/>
          </p:cNvSpPr>
          <p:nvPr>
            <p:ph type="clipArt" sz="half" idx="1"/>
          </p:nvPr>
        </p:nvSpPr>
        <p:spPr>
          <a:xfrm>
            <a:off x="179388" y="1484313"/>
            <a:ext cx="4329112" cy="5040312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660900" y="1484313"/>
            <a:ext cx="4330700" cy="5040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42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299325" cy="838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329112" cy="5040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60900" y="1484313"/>
            <a:ext cx="4330700" cy="24431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60900" y="4079875"/>
            <a:ext cx="4330700" cy="24447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105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299325" cy="838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179388" y="1484313"/>
            <a:ext cx="8812212" cy="5040312"/>
          </a:xfrm>
        </p:spPr>
        <p:txBody>
          <a:bodyPr/>
          <a:lstStyle/>
          <a:p>
            <a:pPr lv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165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798" y="53140"/>
            <a:ext cx="7320802" cy="7620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vert="horz" lIns="91440" tIns="45720" rIns="91440" bIns="45720" rtlCol="0" anchor="b">
            <a:noAutofit/>
          </a:bodyPr>
          <a:lstStyle/>
          <a:p>
            <a:br>
              <a:rPr lang="es-ES" dirty="0"/>
            </a:br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2" y="897775"/>
            <a:ext cx="9008285" cy="561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B0E0C7-2274-4500-9718-F95DDC2B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12" y="6538913"/>
            <a:ext cx="8418083" cy="212610"/>
          </a:xfrm>
          <a:prstGeom prst="rect">
            <a:avLst/>
          </a:prstGeom>
          <a:ln w="3175">
            <a:solidFill>
              <a:srgbClr val="FF5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666579"/>
                </a:solidFill>
              </a:defRPr>
            </a:lvl1pPr>
          </a:lstStyle>
          <a:p>
            <a:r>
              <a:rPr lang="es-ES" dirty="0"/>
              <a:t>Asignatura - Programa - Profesor - Curso Académico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A6CE07-962A-421A-9D8D-EE9BABBF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795" y="6538912"/>
            <a:ext cx="523701" cy="212610"/>
          </a:xfrm>
          <a:prstGeom prst="rect">
            <a:avLst/>
          </a:prstGeom>
          <a:ln w="3175">
            <a:solidFill>
              <a:srgbClr val="FF5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66579"/>
                </a:solidFill>
              </a:defRPr>
            </a:lvl1pPr>
          </a:lstStyle>
          <a:p>
            <a:fld id="{0154CEB4-509F-4D11-9DD8-5800B89D237E}" type="slidenum">
              <a:rPr lang="es-ES" smtClean="0"/>
              <a:pPr/>
              <a:t>‹Nº›</a:t>
            </a:fld>
            <a:r>
              <a:rPr lang="es-ES" dirty="0"/>
              <a:t>|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095B46-5274-4813-BD13-EF4EC80E4C7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" y="53140"/>
            <a:ext cx="786103" cy="78610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5BACEE5-06D2-49BB-8B9E-A502BCDCFCA6}"/>
              </a:ext>
            </a:extLst>
          </p:cNvPr>
          <p:cNvSpPr/>
          <p:nvPr userDrawn="1"/>
        </p:nvSpPr>
        <p:spPr>
          <a:xfrm>
            <a:off x="8287788" y="61452"/>
            <a:ext cx="789708" cy="762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</a:rPr>
              <a:t>Espacio para logo externo </a:t>
            </a:r>
          </a:p>
        </p:txBody>
      </p:sp>
    </p:spTree>
    <p:extLst>
      <p:ext uri="{BB962C8B-B14F-4D97-AF65-F5344CB8AC3E}">
        <p14:creationId xmlns:p14="http://schemas.microsoft.com/office/powerpoint/2010/main" val="22079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5C00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1CBB29-C900-4C30-80EE-79C255843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Técnicas de data </a:t>
            </a:r>
            <a:r>
              <a:rPr lang="pt-BR" sz="4000" dirty="0" err="1"/>
              <a:t>cleaning</a:t>
            </a:r>
            <a:endParaRPr lang="es-ES" sz="4000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32014A19-6A71-45DE-AA3A-977B3F45F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César Byron Guevara Maldonado</a:t>
            </a:r>
          </a:p>
        </p:txBody>
      </p:sp>
    </p:spTree>
    <p:extLst>
      <p:ext uri="{BB962C8B-B14F-4D97-AF65-F5344CB8AC3E}">
        <p14:creationId xmlns:p14="http://schemas.microsoft.com/office/powerpoint/2010/main" val="20599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39D72F-28AE-485D-BD3A-1547885A3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E2BD91A-204F-4301-B462-80C371B6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786D45BD-F03D-49AB-8740-993C8140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8135938" cy="360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Data </a:t>
            </a:r>
            <a:r>
              <a:rPr lang="es-ES" altLang="es-ES" sz="2400" dirty="0" err="1">
                <a:solidFill>
                  <a:schemeClr val="tx1"/>
                </a:solidFill>
              </a:rPr>
              <a:t>collecting</a:t>
            </a:r>
            <a:r>
              <a:rPr lang="es-ES" altLang="es-ES" sz="2400" dirty="0">
                <a:solidFill>
                  <a:schemeClr val="tx1"/>
                </a:solidFill>
              </a:rPr>
              <a:t> and </a:t>
            </a:r>
            <a:r>
              <a:rPr lang="es-ES" altLang="es-ES" sz="2400" dirty="0" err="1">
                <a:solidFill>
                  <a:schemeClr val="tx1"/>
                </a:solidFill>
              </a:rPr>
              <a:t>integration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-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Obtiene los datos de diferentes fuentes de información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Resuelve problemas de representación y codificación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Integra los datos desde diferentes tablas para crear       información homogénea, ...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SELECCIÓN NEGATIVA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5DA8EFF4-6F80-4618-833E-318DBC6B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197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¿Qué incluye la Preparación de Datos?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B8B32D11-871D-4578-AD15-97145444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62600"/>
            <a:ext cx="6934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V. Detours, J. E. Dumont, H. Bersini and C. Maenhaut. Integration and cross-validation of high-throughout gene expression data: comparing heterogeneous data sets, </a:t>
            </a:r>
            <a:r>
              <a:rPr lang="es-ES" altLang="es-ES" sz="1600" b="1" i="1">
                <a:solidFill>
                  <a:schemeClr val="tx1"/>
                </a:solidFill>
              </a:rPr>
              <a:t>FEBS Letters 546:1, 2003, 98-102.</a:t>
            </a:r>
            <a:endParaRPr lang="es-ES" altLang="es-ES" sz="1600" b="1">
              <a:solidFill>
                <a:srgbClr val="00FFFF"/>
              </a:solidFill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6DB4D757-D554-47C6-85C6-CF195D91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0"/>
            <a:ext cx="2362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/>
              <a:t>Bibliografía</a:t>
            </a:r>
          </a:p>
          <a:p>
            <a:pPr eaLnBrk="1" hangingPunct="1"/>
            <a:r>
              <a:rPr lang="es-ES" altLang="es-ES" sz="1600" b="1"/>
              <a:t>específica para</a:t>
            </a:r>
          </a:p>
          <a:p>
            <a:pPr eaLnBrk="1" hangingPunct="1"/>
            <a:r>
              <a:rPr lang="es-ES" altLang="es-ES" sz="1600" b="1"/>
              <a:t>cada aplicación.</a:t>
            </a:r>
          </a:p>
          <a:p>
            <a:pPr eaLnBrk="1" hangingPunct="1"/>
            <a:endParaRPr lang="es-ES" altLang="es-ES" sz="1000" b="1"/>
          </a:p>
          <a:p>
            <a:pPr eaLnBrk="1" hangingPunct="1"/>
            <a:r>
              <a:rPr lang="es-ES" altLang="es-ES" sz="1600" b="1"/>
              <a:t>Ejemplo en el ámbito de la Bioinformática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0D32889-3936-4972-8936-5C2819B51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EEFF9200-BE1C-4DC7-AB42-4B5B7CB46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B7E7940-F32A-4FC1-8D4B-D060B8D13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8135938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Data </a:t>
            </a:r>
            <a:r>
              <a:rPr lang="es-ES" altLang="es-ES" sz="2400" dirty="0" err="1">
                <a:solidFill>
                  <a:schemeClr val="tx1"/>
                </a:solidFill>
              </a:rPr>
              <a:t>cleaning</a:t>
            </a:r>
            <a:r>
              <a:rPr lang="es-ES" altLang="es-ES" sz="2400" dirty="0">
                <a:solidFill>
                  <a:schemeClr val="tx1"/>
                </a:solidFill>
              </a:rPr>
              <a:t> (aplicamos la moda si tenemos datos faltantes)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-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Resuelve conflictos entre datos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Elimina </a:t>
            </a:r>
            <a:r>
              <a:rPr lang="es-ES" altLang="es-ES" sz="2400" dirty="0" err="1">
                <a:solidFill>
                  <a:schemeClr val="tx1"/>
                </a:solidFill>
              </a:rPr>
              <a:t>outliers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Chequea y resuelve problemas de ruido, valores perdidos, …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43C6B771-DC86-4BC2-9144-2B012068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197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¿Qué incluye la Preparación de Datos?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D56CC04C-9430-4745-9FDC-180995AE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89588"/>
            <a:ext cx="67151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W. Kim, B. Choi, E-K. Hong, S-K. Kim. A Taxonomy of Dirty Data.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Data Mining and Knowledge Discovery 7, 81-99, 2003.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3D2FABD-16D5-4FD8-92B4-7D09FFDB7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625033BC-25E7-4EAB-8C2D-C9B4930C3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12AC7030-FDE5-435C-A1EE-6F4ED6BA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8135938" cy="441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14375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Data </a:t>
            </a:r>
            <a:r>
              <a:rPr lang="es-ES" altLang="es-ES" sz="2400" dirty="0" err="1">
                <a:solidFill>
                  <a:schemeClr val="tx1"/>
                </a:solidFill>
              </a:rPr>
              <a:t>transformation</a:t>
            </a:r>
            <a:r>
              <a:rPr lang="es-ES" altLang="es-ES" sz="2400" dirty="0">
                <a:solidFill>
                  <a:schemeClr val="tx1"/>
                </a:solidFill>
              </a:rPr>
              <a:t> (</a:t>
            </a:r>
            <a:r>
              <a:rPr lang="es-ES" altLang="es-ES" sz="2400" dirty="0" err="1">
                <a:solidFill>
                  <a:schemeClr val="tx1"/>
                </a:solidFill>
              </a:rPr>
              <a:t>conda</a:t>
            </a:r>
            <a:r>
              <a:rPr lang="es-ES" altLang="es-ES" sz="2400" dirty="0">
                <a:solidFill>
                  <a:schemeClr val="tx1"/>
                </a:solidFill>
              </a:rPr>
              <a:t> </a:t>
            </a:r>
            <a:r>
              <a:rPr lang="es-ES" altLang="es-ES" sz="2400" dirty="0" err="1">
                <a:solidFill>
                  <a:schemeClr val="tx1"/>
                </a:solidFill>
              </a:rPr>
              <a:t>activated</a:t>
            </a:r>
            <a:r>
              <a:rPr lang="es-ES" altLang="es-ES" sz="2400" dirty="0">
                <a:solidFill>
                  <a:schemeClr val="tx1"/>
                </a:solidFill>
              </a:rPr>
              <a:t> </a:t>
            </a:r>
            <a:r>
              <a:rPr lang="es-ES" altLang="es-ES" sz="2400" dirty="0" err="1">
                <a:solidFill>
                  <a:schemeClr val="tx1"/>
                </a:solidFill>
              </a:rPr>
              <a:t>cunef</a:t>
            </a:r>
            <a:r>
              <a:rPr lang="es-ES" altLang="es-ES" sz="2400" dirty="0">
                <a:solidFill>
                  <a:schemeClr val="tx1"/>
                </a:solidFill>
              </a:rPr>
              <a:t>) cambiar </a:t>
            </a:r>
            <a:r>
              <a:rPr lang="es-ES" altLang="es-ES" sz="2400">
                <a:solidFill>
                  <a:schemeClr val="tx1"/>
                </a:solidFill>
              </a:rPr>
              <a:t>enviornment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Los datos son transformados o consolidados de forma apropiada para la extracción de información.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Diferentes vías: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ES" sz="2400" dirty="0">
                <a:solidFill>
                  <a:schemeClr val="tx1"/>
                </a:solidFill>
              </a:rPr>
              <a:t> </a:t>
            </a:r>
            <a:r>
              <a:rPr lang="es-ES" altLang="es-ES" sz="2400" dirty="0" err="1">
                <a:solidFill>
                  <a:schemeClr val="tx1"/>
                </a:solidFill>
              </a:rPr>
              <a:t>Sumarización</a:t>
            </a:r>
            <a:r>
              <a:rPr lang="es-ES" altLang="es-ES" sz="2400" dirty="0">
                <a:solidFill>
                  <a:schemeClr val="tx1"/>
                </a:solidFill>
              </a:rPr>
              <a:t> de datos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ES" sz="2400" dirty="0">
                <a:solidFill>
                  <a:schemeClr val="tx1"/>
                </a:solidFill>
              </a:rPr>
              <a:t> Operaciones de agregación, etc.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</a:pPr>
            <a:endParaRPr lang="es-ES" altLang="es-ES" sz="2400" dirty="0">
              <a:solidFill>
                <a:schemeClr val="tx1"/>
              </a:solidFill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2F747C96-37FC-4BAB-BDB6-BAD8B3242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197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¿Qué incluye la Preparación de Datos?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D26EF70-C6DB-425A-94EB-1059D30A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89588"/>
            <a:ext cx="6773863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T. Y. Lin. Attribute Transformation for Data Mining I: Theoretical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Explorations. International Journal of Intelligent Systems 17,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 213-222, 2002.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2F3268-DB1D-470B-AD53-9B81A0D79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26CE21FF-1A21-4835-813A-274B0A41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7F106ED-5905-4E82-A1D7-DE51424B8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8135938" cy="415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14375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tabLst>
                <a:tab pos="365125" algn="l"/>
              </a:tabLst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Data </a:t>
            </a:r>
            <a:r>
              <a:rPr lang="es-ES" altLang="es-ES" sz="2400" dirty="0" err="1">
                <a:solidFill>
                  <a:schemeClr val="tx1"/>
                </a:solidFill>
              </a:rPr>
              <a:t>reduction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-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Selecciona datos relevantes para la tarea de la minería de datos/extracción de información.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ES" sz="2400" dirty="0">
                <a:solidFill>
                  <a:schemeClr val="tx1"/>
                </a:solidFill>
              </a:rPr>
              <a:t>Diferentes vías para la Reducción de Datos: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ES" sz="2400" dirty="0">
                <a:solidFill>
                  <a:schemeClr val="tx1"/>
                </a:solidFill>
              </a:rPr>
              <a:t> Selección de Características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ES" sz="2400" dirty="0">
                <a:solidFill>
                  <a:schemeClr val="tx1"/>
                </a:solidFill>
              </a:rPr>
              <a:t> Selección de Instancias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ES" sz="2400" dirty="0">
                <a:solidFill>
                  <a:schemeClr val="tx1"/>
                </a:solidFill>
              </a:rPr>
              <a:t> Discretización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5FD45AD2-647A-4B96-8119-51B08824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197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¿Qué incluye la Preparación de Datos?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CF9284-5D95-49EA-9A8C-9E9FCFA5B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242C1F-BEC4-4BF9-B718-2C3082C31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46263"/>
            <a:ext cx="7416800" cy="40306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12646D9-41B2-4A25-B8B8-C48112751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2062163"/>
            <a:ext cx="1846262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Reducción de Datos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F5A61B5F-B84C-4E8D-92BA-0C47E9B8D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13" y="2781300"/>
            <a:ext cx="1584325" cy="82232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5C299F33-08E0-4319-B58E-FD93F2C6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3717925"/>
            <a:ext cx="2159000" cy="6667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Características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89B697F8-5E2B-4642-9CC0-8B174765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4654550"/>
            <a:ext cx="2159000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 Instancias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FE7148D4-FFB6-4721-9334-4094E12A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4654550"/>
            <a:ext cx="3024187" cy="9112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Apretujamiento de Instancias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Data Squashing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526947DA-504B-45CC-8E4B-5D16B959C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789363"/>
            <a:ext cx="2159000" cy="3619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Discretización</a:t>
            </a:r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F7906173-2E79-47C5-A378-C89C27650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800" y="2781300"/>
            <a:ext cx="1944688" cy="75247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3FD65188-E611-472B-9A07-B62C40C22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2781300"/>
            <a:ext cx="649287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4964832D-B751-49D6-AA4E-113493C3C9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5588" y="2781300"/>
            <a:ext cx="431800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36C9F0CB-12EC-400E-9892-AFB029C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32908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Reducción de Datos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852E7A1-3466-4D7C-A8FD-35A747B1E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AA9C67A-131D-4E64-90A6-B039E5B7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8925"/>
            <a:ext cx="7416800" cy="40306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47803E99-5E7A-4DBD-9ED5-989F386F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919288"/>
            <a:ext cx="1846262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Reducción de Datos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FEB41C4D-DEE5-420B-8F4A-5D13C9F02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638425"/>
            <a:ext cx="1584325" cy="82232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8CEBCE3-22D4-4BE6-B411-EBC7B3DF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575050"/>
            <a:ext cx="2159000" cy="6667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Características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84F085F3-9D04-4D8D-B275-916E9952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511675"/>
            <a:ext cx="2159000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 Instancias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E28AC4E9-BC50-4923-9C95-B82E3760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511675"/>
            <a:ext cx="3024187" cy="9112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Apretujamiento de Instancias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Data Squashing</a:t>
            </a:r>
          </a:p>
        </p:txBody>
      </p:sp>
      <p:sp>
        <p:nvSpPr>
          <p:cNvPr id="19465" name="Text Box 10">
            <a:extLst>
              <a:ext uri="{FF2B5EF4-FFF2-40B4-BE49-F238E27FC236}">
                <a16:creationId xmlns:a16="http://schemas.microsoft.com/office/drawing/2014/main" id="{FA22C5A6-385A-458E-98C6-DE31E1A5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646488"/>
            <a:ext cx="2159000" cy="3619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Discretización</a:t>
            </a:r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34775C59-3E35-45A1-8CC6-783BE6632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8025" y="2638425"/>
            <a:ext cx="1944688" cy="75247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9467" name="Line 12">
            <a:extLst>
              <a:ext uri="{FF2B5EF4-FFF2-40B4-BE49-F238E27FC236}">
                <a16:creationId xmlns:a16="http://schemas.microsoft.com/office/drawing/2014/main" id="{D5E46530-E4C1-4501-9A64-2D14B2CC1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413" y="2638425"/>
            <a:ext cx="649287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75E45CE8-6439-45E1-B53D-EFE9C0BC2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2638425"/>
            <a:ext cx="431800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19469" name="Oval 14">
            <a:extLst>
              <a:ext uri="{FF2B5EF4-FFF2-40B4-BE49-F238E27FC236}">
                <a16:creationId xmlns:a16="http://schemas.microsoft.com/office/drawing/2014/main" id="{E20EF78C-831C-48C5-988E-C5888617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30588"/>
            <a:ext cx="2376487" cy="1008062"/>
          </a:xfrm>
          <a:prstGeom prst="ellips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9470" name="Text Box 15">
            <a:extLst>
              <a:ext uri="{FF2B5EF4-FFF2-40B4-BE49-F238E27FC236}">
                <a16:creationId xmlns:a16="http://schemas.microsoft.com/office/drawing/2014/main" id="{805ACCD8-2E08-46A3-A903-E62D2BF4E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89588"/>
            <a:ext cx="6499225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H. Liu, H. Motoda. Feature Selection for Knowledge Discovery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and Data Mining. Kluwer Academic, 1998.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H. Liu, H. Motoda (Eds.) Feature Extraction, Construction, and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Selection: A Data Mining Perspective, Kluwer Ac., 1998.</a:t>
            </a:r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4A5EB02E-C98C-48F3-AA71-C4A00975B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32908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Reducción de Datos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D5FD0E9-09DA-4977-B298-02B90B54D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B22B737-6E0A-42C5-BC19-6A86543C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8925"/>
            <a:ext cx="7416800" cy="40306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4E37A01-CEBD-4F70-BBD3-D464C3B6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919288"/>
            <a:ext cx="1846262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Reducción de Datos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A723D4B8-57C1-4DA3-A94C-EFA7BEC74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638425"/>
            <a:ext cx="1584325" cy="82232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F3C614AE-37F2-4F5F-8325-650544B3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575050"/>
            <a:ext cx="2159000" cy="6667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Características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552F7ECC-51A6-4D5B-9062-E28F3058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511675"/>
            <a:ext cx="2159000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 Instancias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7C39FF7C-421F-4044-9DD1-25FA03D98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511675"/>
            <a:ext cx="3024187" cy="9112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Apretujamiento de Instancias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Data Squashing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5B6E8311-90DB-48A0-90BD-5E6290B88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646488"/>
            <a:ext cx="2159000" cy="3619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Discretización</a:t>
            </a: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FC49B832-8552-43CA-B19B-1EFA1BC77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8025" y="2638425"/>
            <a:ext cx="1944688" cy="75247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3D6FD24E-66BA-4CF2-8749-572F33F8C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413" y="2638425"/>
            <a:ext cx="649287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D376E583-D873-408C-9598-91E2237C3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2638425"/>
            <a:ext cx="431800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0493" name="Oval 13">
            <a:extLst>
              <a:ext uri="{FF2B5EF4-FFF2-40B4-BE49-F238E27FC236}">
                <a16:creationId xmlns:a16="http://schemas.microsoft.com/office/drawing/2014/main" id="{D3A9DA2E-124D-4808-94C4-7C518437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359150"/>
            <a:ext cx="2376488" cy="1008063"/>
          </a:xfrm>
          <a:prstGeom prst="ellips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50E4BFCB-3B52-4788-BF93-DEA80B267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721350"/>
            <a:ext cx="6713538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H. Liu, F. Hussain, C.L. Tan, M. Dash. Discretization: An Enabling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Technique. Data mining and Knowledge Discovery 6, 393-423, 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2002.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F45D5594-E00E-4D49-96BE-748F4C245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32908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Reducción de Datos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1D4A7CD-2282-4C1C-B921-78D001BFE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0B9DD9-E9B6-4A25-ACBC-0ED1485A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8925"/>
            <a:ext cx="7416800" cy="40306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385ABE00-1CBC-4458-913C-1D2E50AE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919288"/>
            <a:ext cx="1846262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Reducción de Datos</a:t>
            </a:r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9C80D408-8732-4DEF-90BE-177EE3AC4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638425"/>
            <a:ext cx="1584325" cy="82232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05DA9064-1725-4356-872C-88DECF17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575050"/>
            <a:ext cx="2159000" cy="6667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Características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1B625C41-A158-4AE3-A913-E4B90C34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511675"/>
            <a:ext cx="2159000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 Instancias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1C53C432-9693-4C0A-8084-76648D4B6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511675"/>
            <a:ext cx="3024187" cy="9112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Apretujamiento de Instancias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Data Squashing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563DA195-2699-44DA-8A95-D7D963FD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646488"/>
            <a:ext cx="2159000" cy="3619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Discretización</a:t>
            </a: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24421A1C-DD52-406D-A917-3C828B9751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8025" y="2638425"/>
            <a:ext cx="1944688" cy="75247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F696FEA6-D32A-4246-BE68-DAA274F94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413" y="2638425"/>
            <a:ext cx="649287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4E47F9D7-E85E-44B9-9F5D-C5DEE068A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2638425"/>
            <a:ext cx="431800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1517" name="Oval 13">
            <a:extLst>
              <a:ext uri="{FF2B5EF4-FFF2-40B4-BE49-F238E27FC236}">
                <a16:creationId xmlns:a16="http://schemas.microsoft.com/office/drawing/2014/main" id="{D4DFC473-17AF-4B71-8F7D-8C3FFF1DE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367213"/>
            <a:ext cx="3959225" cy="1152525"/>
          </a:xfrm>
          <a:prstGeom prst="ellips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8B5348B2-B06D-4304-8BD9-AB94EF063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748338"/>
            <a:ext cx="60071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9144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3716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8288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2860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A. Owen, Data Squashing by Empirical Likelihood. 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Data Mining and Knowledge Discovery 7, 101-113, 2003.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1083B7E2-D3BF-43A3-8295-580A41C7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32908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Reducción de Datos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9CC9960-C652-4AFB-82F7-7120C70C6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0F226C9-4430-41B7-B54C-4FD60B77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8925"/>
            <a:ext cx="7416800" cy="40306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904AD41A-D14C-4A6F-9497-0433BC8B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919288"/>
            <a:ext cx="1846262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Reducción de Datos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69B73686-3629-4142-B674-0742165BA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638425"/>
            <a:ext cx="1584325" cy="82232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0F434B3A-47A3-4FD2-A75F-A611703B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575050"/>
            <a:ext cx="2159000" cy="6667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Características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3532CFC9-6AA3-44DD-98A3-B146AF3A7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511675"/>
            <a:ext cx="2159000" cy="6064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Selección de Instancias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D7E1A99F-7C22-4D32-A2DC-7EC7667B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511675"/>
            <a:ext cx="3024187" cy="9112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Apretujamiento de Instancias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Data Squashing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BAA7BD90-4845-4B6C-8FBF-269B385C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646488"/>
            <a:ext cx="2159000" cy="3619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Discretización</a:t>
            </a: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02377052-8991-4FE9-8D54-FE28FDD36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8025" y="2638425"/>
            <a:ext cx="1944688" cy="75247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123C073C-C693-4C39-92A6-55FF490DA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413" y="2638425"/>
            <a:ext cx="649287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789D8504-B069-49C3-80C6-C941BF0CD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2638425"/>
            <a:ext cx="431800" cy="1576388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22541" name="Oval 13">
            <a:extLst>
              <a:ext uri="{FF2B5EF4-FFF2-40B4-BE49-F238E27FC236}">
                <a16:creationId xmlns:a16="http://schemas.microsoft.com/office/drawing/2014/main" id="{0B3BEDAC-91F3-4972-94CF-A122C57E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367213"/>
            <a:ext cx="2808288" cy="936625"/>
          </a:xfrm>
          <a:prstGeom prst="ellips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3B948806-1DB1-4249-9F7F-67DF150C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676900"/>
            <a:ext cx="60071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9144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3716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8288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2860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T. Reinartz. A Unifying View on Instance Selection. 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Data Mining and Knowledge Discovery 6, 191-210, 2002.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A1DD9BF7-4CDA-45FF-B5C3-EAC08AEC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32908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Reducción de Datos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BDE4B49-CB99-44FF-9152-BC6DE67FE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8ABBC73C-8F83-4B96-BE87-A81442224B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575" y="1916113"/>
            <a:ext cx="8988425" cy="3402012"/>
            <a:chOff x="2738" y="3168"/>
            <a:chExt cx="6660" cy="2520"/>
          </a:xfrm>
        </p:grpSpPr>
        <p:sp>
          <p:nvSpPr>
            <p:cNvPr id="23557" name="AutoShape 4">
              <a:extLst>
                <a:ext uri="{FF2B5EF4-FFF2-40B4-BE49-F238E27FC236}">
                  <a16:creationId xmlns:a16="http://schemas.microsoft.com/office/drawing/2014/main" id="{4D10BC2F-CB6B-402B-B222-A0D884C290E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38" y="3168"/>
              <a:ext cx="6660" cy="252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58" name="Rectangle 5">
              <a:extLst>
                <a:ext uri="{FF2B5EF4-FFF2-40B4-BE49-F238E27FC236}">
                  <a16:creationId xmlns:a16="http://schemas.microsoft.com/office/drawing/2014/main" id="{A95B4FAE-4E02-4BA6-A712-7FE3F946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" y="3348"/>
              <a:ext cx="1080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3559" name="Text Box 6">
              <a:extLst>
                <a:ext uri="{FF2B5EF4-FFF2-40B4-BE49-F238E27FC236}">
                  <a16:creationId xmlns:a16="http://schemas.microsoft.com/office/drawing/2014/main" id="{D9C52F5B-8113-4185-8262-7FF05E495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" y="3348"/>
              <a:ext cx="1260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Selección de Instancias</a:t>
              </a:r>
            </a:p>
          </p:txBody>
        </p:sp>
        <p:sp>
          <p:nvSpPr>
            <p:cNvPr id="23560" name="Rectangle 7">
              <a:extLst>
                <a:ext uri="{FF2B5EF4-FFF2-40B4-BE49-F238E27FC236}">
                  <a16:creationId xmlns:a16="http://schemas.microsoft.com/office/drawing/2014/main" id="{E2DDDB02-C665-4123-9B82-7CE2F8663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4248"/>
              <a:ext cx="900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3561" name="Text Box 8">
              <a:extLst>
                <a:ext uri="{FF2B5EF4-FFF2-40B4-BE49-F238E27FC236}">
                  <a16:creationId xmlns:a16="http://schemas.microsoft.com/office/drawing/2014/main" id="{16ABE3E6-7F05-4C51-888F-50FD48B25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" y="4248"/>
              <a:ext cx="126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Sampling</a:t>
              </a:r>
            </a:p>
          </p:txBody>
        </p:sp>
        <p:sp>
          <p:nvSpPr>
            <p:cNvPr id="23562" name="Rectangle 9">
              <a:extLst>
                <a:ext uri="{FF2B5EF4-FFF2-40B4-BE49-F238E27FC236}">
                  <a16:creationId xmlns:a16="http://schemas.microsoft.com/office/drawing/2014/main" id="{38B93722-2E69-4095-95DC-D825191F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4248"/>
              <a:ext cx="1080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3563" name="Text Box 10">
              <a:extLst>
                <a:ext uri="{FF2B5EF4-FFF2-40B4-BE49-F238E27FC236}">
                  <a16:creationId xmlns:a16="http://schemas.microsoft.com/office/drawing/2014/main" id="{993CA067-3653-43B5-BB98-A24D8306E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4248"/>
              <a:ext cx="108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Boosting</a:t>
              </a:r>
            </a:p>
          </p:txBody>
        </p:sp>
        <p:sp>
          <p:nvSpPr>
            <p:cNvPr id="23564" name="Rectangle 11">
              <a:extLst>
                <a:ext uri="{FF2B5EF4-FFF2-40B4-BE49-F238E27FC236}">
                  <a16:creationId xmlns:a16="http://schemas.microsoft.com/office/drawing/2014/main" id="{67033BFE-7A19-4113-A057-D00781444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" y="4248"/>
              <a:ext cx="1080" cy="1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3565" name="Text Box 12">
              <a:extLst>
                <a:ext uri="{FF2B5EF4-FFF2-40B4-BE49-F238E27FC236}">
                  <a16:creationId xmlns:a16="http://schemas.microsoft.com/office/drawing/2014/main" id="{02A88F79-AC26-4105-B2F0-382A08F68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" y="4308"/>
              <a:ext cx="126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Selección  de Prototipos ó Aprendizaje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basado en Instancias</a:t>
              </a:r>
            </a:p>
          </p:txBody>
        </p:sp>
        <p:sp>
          <p:nvSpPr>
            <p:cNvPr id="23566" name="Rectangle 13">
              <a:extLst>
                <a:ext uri="{FF2B5EF4-FFF2-40B4-BE49-F238E27FC236}">
                  <a16:creationId xmlns:a16="http://schemas.microsoft.com/office/drawing/2014/main" id="{DD4BDCBE-17BC-4479-84F3-99535545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8" y="4248"/>
              <a:ext cx="108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3567" name="Text Box 14">
              <a:extLst>
                <a:ext uri="{FF2B5EF4-FFF2-40B4-BE49-F238E27FC236}">
                  <a16:creationId xmlns:a16="http://schemas.microsoft.com/office/drawing/2014/main" id="{726815E6-43E4-45C4-AAE1-1F34DE7AA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8" y="4248"/>
              <a:ext cx="108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Aprendizaje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Activo</a:t>
              </a:r>
            </a:p>
          </p:txBody>
        </p:sp>
        <p:sp>
          <p:nvSpPr>
            <p:cNvPr id="23568" name="Line 15">
              <a:extLst>
                <a:ext uri="{FF2B5EF4-FFF2-40B4-BE49-F238E27FC236}">
                  <a16:creationId xmlns:a16="http://schemas.microsoft.com/office/drawing/2014/main" id="{D81A8330-CCE3-43D3-82BB-21151422C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8" y="3888"/>
              <a:ext cx="126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69" name="Line 16">
              <a:extLst>
                <a:ext uri="{FF2B5EF4-FFF2-40B4-BE49-F238E27FC236}">
                  <a16:creationId xmlns:a16="http://schemas.microsoft.com/office/drawing/2014/main" id="{7BE2D1F5-A921-4907-ADCA-D7859C80B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8" y="3888"/>
              <a:ext cx="36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70" name="Line 17">
              <a:extLst>
                <a:ext uri="{FF2B5EF4-FFF2-40B4-BE49-F238E27FC236}">
                  <a16:creationId xmlns:a16="http://schemas.microsoft.com/office/drawing/2014/main" id="{DA80F6E1-73E6-49FC-9F7C-2EC394298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" y="3888"/>
              <a:ext cx="47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71" name="Line 18">
              <a:extLst>
                <a:ext uri="{FF2B5EF4-FFF2-40B4-BE49-F238E27FC236}">
                  <a16:creationId xmlns:a16="http://schemas.microsoft.com/office/drawing/2014/main" id="{F29599DE-1372-4EBE-86CD-144156579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8" y="3888"/>
              <a:ext cx="162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556" name="Text Box 19">
            <a:extLst>
              <a:ext uri="{FF2B5EF4-FFF2-40B4-BE49-F238E27FC236}">
                <a16:creationId xmlns:a16="http://schemas.microsoft.com/office/drawing/2014/main" id="{34F940B6-2D42-4014-9F7F-BB784304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0321CFC-D96B-44CF-BADD-A45D3B546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0936C4F4-6064-40C1-9775-90603A44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14668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Sumario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319125F7-5E72-47F6-8980-D375E34F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93913"/>
            <a:ext cx="7704138" cy="457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ES" sz="2400" dirty="0">
                <a:solidFill>
                  <a:schemeClr val="tx1"/>
                </a:solidFill>
              </a:rPr>
              <a:t> Introducción</a:t>
            </a: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ES" sz="2400" dirty="0">
                <a:solidFill>
                  <a:schemeClr val="tx1"/>
                </a:solidFill>
              </a:rPr>
              <a:t> Importancia de la Preparación de Datos </a:t>
            </a: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ES" sz="2400" dirty="0">
                <a:solidFill>
                  <a:schemeClr val="tx1"/>
                </a:solidFill>
              </a:rPr>
              <a:t> ¿Qué incluye la Preparación de Datos?</a:t>
            </a: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ES" sz="2400" dirty="0">
                <a:solidFill>
                  <a:schemeClr val="tx1"/>
                </a:solidFill>
              </a:rPr>
              <a:t> Reducción de Datos</a:t>
            </a: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ES" sz="2400" dirty="0">
                <a:solidFill>
                  <a:schemeClr val="tx1"/>
                </a:solidFill>
              </a:rPr>
              <a:t> Selección de Instancias</a:t>
            </a: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ES" sz="2400" dirty="0">
                <a:solidFill>
                  <a:schemeClr val="tx1"/>
                </a:solidFill>
              </a:rPr>
              <a:t> Selección de Características</a:t>
            </a:r>
          </a:p>
          <a:p>
            <a:pPr eaLnBrk="1" hangingPunct="1"/>
            <a:endParaRPr lang="es-ES" altLang="es-E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7A43BEF-891D-4131-8B21-631BAB96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21A4CBA0-C00C-4D21-9CC8-B97D6A84C0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874713" y="2060575"/>
            <a:ext cx="10018713" cy="2979738"/>
            <a:chOff x="2738" y="3348"/>
            <a:chExt cx="6660" cy="1980"/>
          </a:xfrm>
        </p:grpSpPr>
        <p:sp>
          <p:nvSpPr>
            <p:cNvPr id="24581" name="AutoShape 4">
              <a:extLst>
                <a:ext uri="{FF2B5EF4-FFF2-40B4-BE49-F238E27FC236}">
                  <a16:creationId xmlns:a16="http://schemas.microsoft.com/office/drawing/2014/main" id="{4D9ADD97-2DA7-4CF6-BC7A-236C9A8080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38" y="3348"/>
              <a:ext cx="6660" cy="19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82" name="Rectangle 5">
              <a:extLst>
                <a:ext uri="{FF2B5EF4-FFF2-40B4-BE49-F238E27FC236}">
                  <a16:creationId xmlns:a16="http://schemas.microsoft.com/office/drawing/2014/main" id="{2AB4632D-EFF8-486A-A029-52BA82D92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3528"/>
              <a:ext cx="108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30E29C1F-AAC8-4A11-88D9-ECAA00C41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528"/>
              <a:ext cx="125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Selección  de Prototipos</a:t>
              </a:r>
            </a:p>
          </p:txBody>
        </p:sp>
        <p:sp>
          <p:nvSpPr>
            <p:cNvPr id="24584" name="Rectangle 7">
              <a:extLst>
                <a:ext uri="{FF2B5EF4-FFF2-40B4-BE49-F238E27FC236}">
                  <a16:creationId xmlns:a16="http://schemas.microsoft.com/office/drawing/2014/main" id="{27C47C0F-C471-4678-90F8-4DBC2F8E3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4429"/>
              <a:ext cx="1080" cy="7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4585" name="Text Box 8">
              <a:extLst>
                <a:ext uri="{FF2B5EF4-FFF2-40B4-BE49-F238E27FC236}">
                  <a16:creationId xmlns:a16="http://schemas.microsoft.com/office/drawing/2014/main" id="{9F2B0767-1F60-4FED-B8F2-9C57B1FAB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8" y="4428"/>
              <a:ext cx="1080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Selección Basada en Reglas NN</a:t>
              </a:r>
            </a:p>
          </p:txBody>
        </p:sp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786CC700-5AEC-40E5-951A-8C1F8BD0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" y="4428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4587" name="Text Box 10">
              <a:extLst>
                <a:ext uri="{FF2B5EF4-FFF2-40B4-BE49-F238E27FC236}">
                  <a16:creationId xmlns:a16="http://schemas.microsoft.com/office/drawing/2014/main" id="{C1F14DF8-292E-4358-975F-E0B7A6DB1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4428"/>
              <a:ext cx="14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Selección  Basada en Eliminación Ordenada</a:t>
              </a: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:a16="http://schemas.microsoft.com/office/drawing/2014/main" id="{1027B4E0-1E52-432B-8615-AE1D5DB89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" y="4428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id="{978FD849-8D5F-49EB-957F-F0280D20C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8" y="4560"/>
              <a:ext cx="108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Algoritmos Evolutivos</a:t>
              </a:r>
            </a:p>
          </p:txBody>
        </p:sp>
        <p:sp>
          <p:nvSpPr>
            <p:cNvPr id="24590" name="Line 13">
              <a:extLst>
                <a:ext uri="{FF2B5EF4-FFF2-40B4-BE49-F238E27FC236}">
                  <a16:creationId xmlns:a16="http://schemas.microsoft.com/office/drawing/2014/main" id="{D41C3877-3FCA-4475-86AD-8386D4FF6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8" y="4068"/>
              <a:ext cx="119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1" name="Line 14">
              <a:extLst>
                <a:ext uri="{FF2B5EF4-FFF2-40B4-BE49-F238E27FC236}">
                  <a16:creationId xmlns:a16="http://schemas.microsoft.com/office/drawing/2014/main" id="{3B5235FE-0A95-426A-8D75-9C9834AE3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" y="4068"/>
              <a:ext cx="200" cy="3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2" name="Line 15">
              <a:extLst>
                <a:ext uri="{FF2B5EF4-FFF2-40B4-BE49-F238E27FC236}">
                  <a16:creationId xmlns:a16="http://schemas.microsoft.com/office/drawing/2014/main" id="{4BCA89C4-F3A6-45B3-9756-6544A776A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8" y="4066"/>
              <a:ext cx="1800" cy="3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3" name="Rectangle 16">
              <a:extLst>
                <a:ext uri="{FF2B5EF4-FFF2-40B4-BE49-F238E27FC236}">
                  <a16:creationId xmlns:a16="http://schemas.microsoft.com/office/drawing/2014/main" id="{BF350752-B96A-4C04-AA4B-21F487B5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8" y="4428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4594" name="Line 17">
              <a:extLst>
                <a:ext uri="{FF2B5EF4-FFF2-40B4-BE49-F238E27FC236}">
                  <a16:creationId xmlns:a16="http://schemas.microsoft.com/office/drawing/2014/main" id="{F597379D-6AE8-49E2-A630-92293C358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4068"/>
              <a:ext cx="234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5" name="Rectangle 18">
              <a:extLst>
                <a:ext uri="{FF2B5EF4-FFF2-40B4-BE49-F238E27FC236}">
                  <a16:creationId xmlns:a16="http://schemas.microsoft.com/office/drawing/2014/main" id="{F20B5739-D4DA-4A76-84F1-ACAADC3B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" y="3528"/>
              <a:ext cx="91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4596" name="Text Box 19">
              <a:extLst>
                <a:ext uri="{FF2B5EF4-FFF2-40B4-BE49-F238E27FC236}">
                  <a16:creationId xmlns:a16="http://schemas.microsoft.com/office/drawing/2014/main" id="{78303E57-E496-443B-BA0A-53DB15E46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" y="3528"/>
              <a:ext cx="91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Sampling</a:t>
              </a:r>
            </a:p>
          </p:txBody>
        </p:sp>
        <p:sp>
          <p:nvSpPr>
            <p:cNvPr id="24597" name="Line 20">
              <a:extLst>
                <a:ext uri="{FF2B5EF4-FFF2-40B4-BE49-F238E27FC236}">
                  <a16:creationId xmlns:a16="http://schemas.microsoft.com/office/drawing/2014/main" id="{BA5D2882-6F75-4AAF-BA09-F98801095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0" y="4068"/>
              <a:ext cx="1" cy="36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8" name="Text Box 21">
              <a:extLst>
                <a:ext uri="{FF2B5EF4-FFF2-40B4-BE49-F238E27FC236}">
                  <a16:creationId xmlns:a16="http://schemas.microsoft.com/office/drawing/2014/main" id="{DB553EBF-025C-478D-BCE9-CF1514CA2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" y="4517"/>
              <a:ext cx="951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Muestreo Aleatorio</a:t>
              </a:r>
            </a:p>
          </p:txBody>
        </p:sp>
      </p:grpSp>
      <p:sp>
        <p:nvSpPr>
          <p:cNvPr id="24580" name="Text Box 22">
            <a:extLst>
              <a:ext uri="{FF2B5EF4-FFF2-40B4-BE49-F238E27FC236}">
                <a16:creationId xmlns:a16="http://schemas.microsoft.com/office/drawing/2014/main" id="{C42A3704-FFF0-472A-A28C-9EE6C214D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97A150-A111-4B7E-A6BD-4E870D495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12450A35-D6EC-407B-8BD6-E125A096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78088"/>
            <a:ext cx="82296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4" name="Group 4">
            <a:extLst>
              <a:ext uri="{FF2B5EF4-FFF2-40B4-BE49-F238E27FC236}">
                <a16:creationId xmlns:a16="http://schemas.microsoft.com/office/drawing/2014/main" id="{33C8F07F-1841-4492-91BC-9ACA3F8AF41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95475"/>
            <a:ext cx="4114800" cy="381000"/>
            <a:chOff x="-3" y="400"/>
            <a:chExt cx="2078" cy="409"/>
          </a:xfrm>
        </p:grpSpPr>
        <p:grpSp>
          <p:nvGrpSpPr>
            <p:cNvPr id="25606" name="Group 5">
              <a:extLst>
                <a:ext uri="{FF2B5EF4-FFF2-40B4-BE49-F238E27FC236}">
                  <a16:creationId xmlns:a16="http://schemas.microsoft.com/office/drawing/2014/main" id="{3112CC36-6CBE-4FA1-8D0A-22106C097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3"/>
              <a:ext cx="2072" cy="403"/>
              <a:chOff x="0" y="403"/>
              <a:chExt cx="2072" cy="403"/>
            </a:xfrm>
          </p:grpSpPr>
          <p:sp>
            <p:nvSpPr>
              <p:cNvPr id="25608" name="Rectangle 6">
                <a:extLst>
                  <a:ext uri="{FF2B5EF4-FFF2-40B4-BE49-F238E27FC236}">
                    <a16:creationId xmlns:a16="http://schemas.microsoft.com/office/drawing/2014/main" id="{5F196341-9DFF-4D87-AE0A-44CEA938A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" y="403"/>
                <a:ext cx="2016" cy="403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ES" sz="18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Estrategia de Selección de Prototipos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1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09" name="Rectangle 7">
                <a:extLst>
                  <a:ext uri="{FF2B5EF4-FFF2-40B4-BE49-F238E27FC236}">
                    <a16:creationId xmlns:a16="http://schemas.microsoft.com/office/drawing/2014/main" id="{54871B91-7D30-4FAF-8E75-9F7FD2540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3"/>
                <a:ext cx="2072" cy="403"/>
              </a:xfrm>
              <a:prstGeom prst="rect">
                <a:avLst/>
              </a:prstGeom>
              <a:noFill/>
              <a:ln w="7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25607" name="Rectangle 8">
              <a:extLst>
                <a:ext uri="{FF2B5EF4-FFF2-40B4-BE49-F238E27FC236}">
                  <a16:creationId xmlns:a16="http://schemas.microsoft.com/office/drawing/2014/main" id="{F682160F-9FDA-4DF5-9927-C99771DFE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400"/>
              <a:ext cx="2078" cy="409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25605" name="Text Box 9">
            <a:extLst>
              <a:ext uri="{FF2B5EF4-FFF2-40B4-BE49-F238E27FC236}">
                <a16:creationId xmlns:a16="http://schemas.microsoft.com/office/drawing/2014/main" id="{107565FD-0287-42D6-9532-C61169D5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C425D89-038F-41C1-91FA-886EA3111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E8479D0-58BC-4BB8-9CDD-8466630D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667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75000"/>
            </a:pPr>
            <a:endParaRPr lang="es-ES" altLang="es-ES" sz="24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521E2D06-B148-4590-80EB-938887B3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397125"/>
            <a:ext cx="6934200" cy="4200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29" name="Group 5">
            <a:extLst>
              <a:ext uri="{FF2B5EF4-FFF2-40B4-BE49-F238E27FC236}">
                <a16:creationId xmlns:a16="http://schemas.microsoft.com/office/drawing/2014/main" id="{DF48A0A8-B0B1-4681-AD10-2DCF3FFA8C7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844675"/>
            <a:ext cx="6019800" cy="381000"/>
            <a:chOff x="-3" y="400"/>
            <a:chExt cx="2078" cy="409"/>
          </a:xfrm>
        </p:grpSpPr>
        <p:grpSp>
          <p:nvGrpSpPr>
            <p:cNvPr id="26638" name="Group 6">
              <a:extLst>
                <a:ext uri="{FF2B5EF4-FFF2-40B4-BE49-F238E27FC236}">
                  <a16:creationId xmlns:a16="http://schemas.microsoft.com/office/drawing/2014/main" id="{37AB57A2-8CB1-4F86-9AAE-158B9CC9D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3"/>
              <a:ext cx="2072" cy="403"/>
              <a:chOff x="0" y="403"/>
              <a:chExt cx="2072" cy="403"/>
            </a:xfrm>
          </p:grpSpPr>
          <p:sp>
            <p:nvSpPr>
              <p:cNvPr id="26640" name="Rectangle 7">
                <a:extLst>
                  <a:ext uri="{FF2B5EF4-FFF2-40B4-BE49-F238E27FC236}">
                    <a16:creationId xmlns:a16="http://schemas.microsoft.com/office/drawing/2014/main" id="{089D04AF-5E16-470B-AA1E-FCB0B4A5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" y="403"/>
                <a:ext cx="2016" cy="403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ES" sz="18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Estrategia de Selección de Conjuntos de Entrenamiento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1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1" name="Rectangle 8">
                <a:extLst>
                  <a:ext uri="{FF2B5EF4-FFF2-40B4-BE49-F238E27FC236}">
                    <a16:creationId xmlns:a16="http://schemas.microsoft.com/office/drawing/2014/main" id="{8C5664A4-CC02-44FC-AB74-3CAA2F1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3"/>
                <a:ext cx="2072" cy="403"/>
              </a:xfrm>
              <a:prstGeom prst="rect">
                <a:avLst/>
              </a:prstGeom>
              <a:noFill/>
              <a:ln w="7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26639" name="Rectangle 9">
              <a:extLst>
                <a:ext uri="{FF2B5EF4-FFF2-40B4-BE49-F238E27FC236}">
                  <a16:creationId xmlns:a16="http://schemas.microsoft.com/office/drawing/2014/main" id="{2F518D06-185B-41A0-BAEF-01D02FA7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400"/>
              <a:ext cx="2078" cy="409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26630" name="Text Box 10">
            <a:extLst>
              <a:ext uri="{FF2B5EF4-FFF2-40B4-BE49-F238E27FC236}">
                <a16:creationId xmlns:a16="http://schemas.microsoft.com/office/drawing/2014/main" id="{2B3692ED-15E8-40E3-ACDE-FBE7718F3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grpSp>
        <p:nvGrpSpPr>
          <p:cNvPr id="26631" name="Group 13">
            <a:extLst>
              <a:ext uri="{FF2B5EF4-FFF2-40B4-BE49-F238E27FC236}">
                <a16:creationId xmlns:a16="http://schemas.microsoft.com/office/drawing/2014/main" id="{99C27A68-087A-4423-AC82-A56415A1E266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816350"/>
            <a:ext cx="1584325" cy="1223963"/>
            <a:chOff x="4830" y="2296"/>
            <a:chExt cx="681" cy="590"/>
          </a:xfrm>
        </p:grpSpPr>
        <p:grpSp>
          <p:nvGrpSpPr>
            <p:cNvPr id="26634" name="Group 14">
              <a:extLst>
                <a:ext uri="{FF2B5EF4-FFF2-40B4-BE49-F238E27FC236}">
                  <a16:creationId xmlns:a16="http://schemas.microsoft.com/office/drawing/2014/main" id="{EEE888CF-A5B6-412A-91AA-7C051FDF9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478"/>
              <a:ext cx="681" cy="408"/>
              <a:chOff x="1156" y="1696"/>
              <a:chExt cx="681" cy="408"/>
            </a:xfrm>
          </p:grpSpPr>
          <p:sp>
            <p:nvSpPr>
              <p:cNvPr id="26636" name="Oval 15">
                <a:extLst>
                  <a:ext uri="{FF2B5EF4-FFF2-40B4-BE49-F238E27FC236}">
                    <a16:creationId xmlns:a16="http://schemas.microsoft.com/office/drawing/2014/main" id="{B5765482-9D6C-4B2D-A214-ECD08C49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696"/>
                <a:ext cx="681" cy="40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26637" name="Text Box 16">
                <a:extLst>
                  <a:ext uri="{FF2B5EF4-FFF2-40B4-BE49-F238E27FC236}">
                    <a16:creationId xmlns:a16="http://schemas.microsoft.com/office/drawing/2014/main" id="{F3D7B8A6-5FE6-4F45-8749-1A2A383D3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1741"/>
                <a:ext cx="680" cy="25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S" sz="14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Data Mining Algorithm</a:t>
                </a:r>
                <a:r>
                  <a:rPr lang="es-ES" altLang="es-ES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6635" name="Line 17">
              <a:extLst>
                <a:ext uri="{FF2B5EF4-FFF2-40B4-BE49-F238E27FC236}">
                  <a16:creationId xmlns:a16="http://schemas.microsoft.com/office/drawing/2014/main" id="{401FD77A-9877-4C9A-99AD-B1E217A48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29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32" name="Oval 18">
            <a:extLst>
              <a:ext uri="{FF2B5EF4-FFF2-40B4-BE49-F238E27FC236}">
                <a16:creationId xmlns:a16="http://schemas.microsoft.com/office/drawing/2014/main" id="{1F68E206-3E42-4C81-BD87-03316CB2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03225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6633" name="Oval 19">
            <a:extLst>
              <a:ext uri="{FF2B5EF4-FFF2-40B4-BE49-F238E27FC236}">
                <a16:creationId xmlns:a16="http://schemas.microsoft.com/office/drawing/2014/main" id="{108FA7B3-6E3D-4836-957D-78042BCD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1163"/>
            <a:ext cx="1368425" cy="79057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445FE08-C86A-4A21-B7D1-6BA7B8088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C03DF8D-B5E9-4366-ADB4-B713B2FA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8201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1081088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717675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2354263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99085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344805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390525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436245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481965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75000"/>
            </a:pPr>
            <a:r>
              <a:rPr lang="es-ES_tradnl" altLang="es-ES" b="1" i="1" dirty="0">
                <a:solidFill>
                  <a:schemeClr val="tx1"/>
                </a:solidFill>
              </a:rPr>
              <a:t>J.R. Cano, F. Herrera, M. Lozano.</a:t>
            </a:r>
            <a:r>
              <a:rPr lang="es-ES_tradnl" altLang="es-ES" b="1" dirty="0">
                <a:solidFill>
                  <a:schemeClr val="tx1"/>
                </a:solidFill>
              </a:rPr>
              <a:t> </a:t>
            </a:r>
            <a:r>
              <a:rPr lang="en-GB" altLang="es-ES" b="1" dirty="0">
                <a:solidFill>
                  <a:schemeClr val="tx1"/>
                </a:solidFill>
              </a:rPr>
              <a:t>Using Evolutionary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75000"/>
            </a:pPr>
            <a:r>
              <a:rPr lang="en-GB" altLang="es-ES" b="1" dirty="0">
                <a:solidFill>
                  <a:schemeClr val="tx1"/>
                </a:solidFill>
              </a:rPr>
              <a:t>Algorithms as Instance Selection for Data Reduction in KDD: An Experimental Study.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75000"/>
            </a:pPr>
            <a:r>
              <a:rPr lang="en-GB" altLang="es-ES" b="1" dirty="0">
                <a:solidFill>
                  <a:schemeClr val="tx1"/>
                </a:solidFill>
              </a:rPr>
              <a:t>IEEE Trans. on Evolutionary Computation 7:6, 561-575, 2003.</a:t>
            </a:r>
            <a:endParaRPr lang="es-ES" altLang="es-ES" b="1" dirty="0">
              <a:solidFill>
                <a:schemeClr val="tx1"/>
              </a:solidFill>
            </a:endParaRPr>
          </a:p>
        </p:txBody>
      </p:sp>
      <p:sp>
        <p:nvSpPr>
          <p:cNvPr id="27652" name="Text Box 10">
            <a:extLst>
              <a:ext uri="{FF2B5EF4-FFF2-40B4-BE49-F238E27FC236}">
                <a16:creationId xmlns:a16="http://schemas.microsoft.com/office/drawing/2014/main" id="{7910BF86-C65E-47AC-A257-46ADDEE0F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pic>
        <p:nvPicPr>
          <p:cNvPr id="27653" name="Picture 11">
            <a:extLst>
              <a:ext uri="{FF2B5EF4-FFF2-40B4-BE49-F238E27FC236}">
                <a16:creationId xmlns:a16="http://schemas.microsoft.com/office/drawing/2014/main" id="{BEE9C37C-28EB-400F-9216-29E21DB1EC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4830763"/>
            <a:ext cx="7416800" cy="191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654" name="Group 13">
            <a:extLst>
              <a:ext uri="{FF2B5EF4-FFF2-40B4-BE49-F238E27FC236}">
                <a16:creationId xmlns:a16="http://schemas.microsoft.com/office/drawing/2014/main" id="{A238AA3A-D5B0-4133-B452-63415BB9EB3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149725"/>
            <a:ext cx="3298825" cy="649288"/>
            <a:chOff x="-3" y="-3"/>
            <a:chExt cx="2078" cy="409"/>
          </a:xfrm>
        </p:grpSpPr>
        <p:grpSp>
          <p:nvGrpSpPr>
            <p:cNvPr id="27656" name="Group 14">
              <a:extLst>
                <a:ext uri="{FF2B5EF4-FFF2-40B4-BE49-F238E27FC236}">
                  <a16:creationId xmlns:a16="http://schemas.microsoft.com/office/drawing/2014/main" id="{04E25E45-79E9-466F-B71C-1A772F063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72" cy="403"/>
              <a:chOff x="0" y="0"/>
              <a:chExt cx="2072" cy="403"/>
            </a:xfrm>
          </p:grpSpPr>
          <p:sp>
            <p:nvSpPr>
              <p:cNvPr id="27658" name="Rectangle 15">
                <a:extLst>
                  <a:ext uri="{FF2B5EF4-FFF2-40B4-BE49-F238E27FC236}">
                    <a16:creationId xmlns:a16="http://schemas.microsoft.com/office/drawing/2014/main" id="{5135EE4F-E9EC-46AF-939F-D6966A24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" y="0"/>
                <a:ext cx="2016" cy="403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ES" sz="1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es-E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Medium size data sets</a:t>
                </a: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18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59" name="Rectangle 16">
                <a:extLst>
                  <a:ext uri="{FF2B5EF4-FFF2-40B4-BE49-F238E27FC236}">
                    <a16:creationId xmlns:a16="http://schemas.microsoft.com/office/drawing/2014/main" id="{550759AC-6686-4375-8C8C-3A946BFD3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72" cy="403"/>
              </a:xfrm>
              <a:prstGeom prst="rect">
                <a:avLst/>
              </a:prstGeom>
              <a:noFill/>
              <a:ln w="7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27657" name="Rectangle 17">
              <a:extLst>
                <a:ext uri="{FF2B5EF4-FFF2-40B4-BE49-F238E27FC236}">
                  <a16:creationId xmlns:a16="http://schemas.microsoft.com/office/drawing/2014/main" id="{D4EB1EB2-1B0D-480A-9A1A-80E4925E6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2078" cy="409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27655" name="Text Box 18">
            <a:extLst>
              <a:ext uri="{FF2B5EF4-FFF2-40B4-BE49-F238E27FC236}">
                <a16:creationId xmlns:a16="http://schemas.microsoft.com/office/drawing/2014/main" id="{683CCFBE-0968-4488-86CC-5E34F591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30956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400"/>
              <a:t>Algunos Resultados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28BF506E-01AC-4D1D-B213-A6E709A6F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2343150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8C1DAD59-BE0B-4FCF-9BBC-D27C8F6A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627438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A7E7C502-494F-4A0F-8EFE-129E9427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8677" name="Rectangle 8">
            <a:extLst>
              <a:ext uri="{FF2B5EF4-FFF2-40B4-BE49-F238E27FC236}">
                <a16:creationId xmlns:a16="http://schemas.microsoft.com/office/drawing/2014/main" id="{E3572E4F-9296-4993-8EE3-98F371C0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078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Rectangle 9">
            <a:extLst>
              <a:ext uri="{FF2B5EF4-FFF2-40B4-BE49-F238E27FC236}">
                <a16:creationId xmlns:a16="http://schemas.microsoft.com/office/drawing/2014/main" id="{0D6B20FE-5604-4CC3-B8C1-61297CED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2160588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con reduction rate &gt; 70%.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Prototipos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Rectangle 10">
            <a:extLst>
              <a:ext uri="{FF2B5EF4-FFF2-40B4-BE49-F238E27FC236}">
                <a16:creationId xmlns:a16="http://schemas.microsoft.com/office/drawing/2014/main" id="{747BA3FB-6248-4A89-A23A-2C4731E7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6538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Rectangle 11">
            <a:extLst>
              <a:ext uri="{FF2B5EF4-FFF2-40B4-BE49-F238E27FC236}">
                <a16:creationId xmlns:a16="http://schemas.microsoft.com/office/drawing/2014/main" id="{889986F0-CABD-43AB-A711-2755CF5B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54938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s-E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Rectangle 12">
            <a:extLst>
              <a:ext uri="{FF2B5EF4-FFF2-40B4-BE49-F238E27FC236}">
                <a16:creationId xmlns:a16="http://schemas.microsoft.com/office/drawing/2014/main" id="{B72763C7-8AD3-4D88-B52D-C87EC9F6A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82" name="Group 13">
            <a:extLst>
              <a:ext uri="{FF2B5EF4-FFF2-40B4-BE49-F238E27FC236}">
                <a16:creationId xmlns:a16="http://schemas.microsoft.com/office/drawing/2014/main" id="{CA0A8E61-961E-4368-A4D6-0AEFC62FF10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844675"/>
            <a:ext cx="5795963" cy="4594225"/>
            <a:chOff x="0" y="384"/>
            <a:chExt cx="3521" cy="5707"/>
          </a:xfrm>
        </p:grpSpPr>
        <p:sp>
          <p:nvSpPr>
            <p:cNvPr id="28688" name="Rectangle 14">
              <a:extLst>
                <a:ext uri="{FF2B5EF4-FFF2-40B4-BE49-F238E27FC236}">
                  <a16:creationId xmlns:a16="http://schemas.microsoft.com/office/drawing/2014/main" id="{542513FF-8C1C-4E1B-A021-2F953B97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40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9" name="Rectangle 15">
              <a:extLst>
                <a:ext uri="{FF2B5EF4-FFF2-40B4-BE49-F238E27FC236}">
                  <a16:creationId xmlns:a16="http://schemas.microsoft.com/office/drawing/2014/main" id="{6F7A6B45-D671-4286-B1A7-ABD6A52A5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940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PBIL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0" name="Rectangle 16">
              <a:extLst>
                <a:ext uri="{FF2B5EF4-FFF2-40B4-BE49-F238E27FC236}">
                  <a16:creationId xmlns:a16="http://schemas.microsoft.com/office/drawing/2014/main" id="{4C3D2F8F-CB7F-472C-9BBF-1D61E241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940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1" name="Rectangle 17">
              <a:extLst>
                <a:ext uri="{FF2B5EF4-FFF2-40B4-BE49-F238E27FC236}">
                  <a16:creationId xmlns:a16="http://schemas.microsoft.com/office/drawing/2014/main" id="{74CA2294-38D6-4BD0-8BFC-EAEBC0460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62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2" name="Rectangle 18">
              <a:extLst>
                <a:ext uri="{FF2B5EF4-FFF2-40B4-BE49-F238E27FC236}">
                  <a16:creationId xmlns:a16="http://schemas.microsoft.com/office/drawing/2014/main" id="{B0082F89-2617-41E3-BFF8-FA1C6F3E6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362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3" name="Rectangle 19">
              <a:extLst>
                <a:ext uri="{FF2B5EF4-FFF2-40B4-BE49-F238E27FC236}">
                  <a16:creationId xmlns:a16="http://schemas.microsoft.com/office/drawing/2014/main" id="{C623894C-0B72-42DC-82DE-12A3AEF9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1362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Ennsr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4" name="Rectangle 20">
              <a:extLst>
                <a:ext uri="{FF2B5EF4-FFF2-40B4-BE49-F238E27FC236}">
                  <a16:creationId xmlns:a16="http://schemas.microsoft.com/office/drawing/2014/main" id="{195E1E44-E71C-43C2-9EA2-BC7B5A9E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84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Drop1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5" name="Rectangle 21">
              <a:extLst>
                <a:ext uri="{FF2B5EF4-FFF2-40B4-BE49-F238E27FC236}">
                  <a16:creationId xmlns:a16="http://schemas.microsoft.com/office/drawing/2014/main" id="{8436D755-FFB0-44F9-B904-C9D72352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784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6" name="Rectangle 22">
              <a:extLst>
                <a:ext uri="{FF2B5EF4-FFF2-40B4-BE49-F238E27FC236}">
                  <a16:creationId xmlns:a16="http://schemas.microsoft.com/office/drawing/2014/main" id="{63535922-6DBA-44C7-80B5-8EFF8D85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1784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7" name="Rectangle 23">
              <a:extLst>
                <a:ext uri="{FF2B5EF4-FFF2-40B4-BE49-F238E27FC236}">
                  <a16:creationId xmlns:a16="http://schemas.microsoft.com/office/drawing/2014/main" id="{4FB2A279-DB68-414D-A541-E337DD04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06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8" name="Rectangle 24">
              <a:extLst>
                <a:ext uri="{FF2B5EF4-FFF2-40B4-BE49-F238E27FC236}">
                  <a16:creationId xmlns:a16="http://schemas.microsoft.com/office/drawing/2014/main" id="{AC6AA04B-E7B2-41DF-9FCE-A3A4113F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206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Ennrs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9" name="Rectangle 25">
              <a:extLst>
                <a:ext uri="{FF2B5EF4-FFF2-40B4-BE49-F238E27FC236}">
                  <a16:creationId xmlns:a16="http://schemas.microsoft.com/office/drawing/2014/main" id="{A2B63156-1CA4-4484-9BB0-6F8A92A3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206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0" name="Rectangle 26">
              <a:extLst>
                <a:ext uri="{FF2B5EF4-FFF2-40B4-BE49-F238E27FC236}">
                  <a16:creationId xmlns:a16="http://schemas.microsoft.com/office/drawing/2014/main" id="{FE19B16D-2A2C-4157-B673-91DE91BEE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28"/>
              <a:ext cx="1172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1" name="Rectangle 27">
              <a:extLst>
                <a:ext uri="{FF2B5EF4-FFF2-40B4-BE49-F238E27FC236}">
                  <a16:creationId xmlns:a16="http://schemas.microsoft.com/office/drawing/2014/main" id="{824678BB-A856-4232-967F-E8F3699C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628"/>
              <a:ext cx="749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2" name="Rectangle 28">
              <a:extLst>
                <a:ext uri="{FF2B5EF4-FFF2-40B4-BE49-F238E27FC236}">
                  <a16:creationId xmlns:a16="http://schemas.microsoft.com/office/drawing/2014/main" id="{CFACDDCC-32F1-47A4-8F0C-E351E004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628"/>
              <a:ext cx="1600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6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Drop2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3" name="Rectangle 29">
              <a:extLst>
                <a:ext uri="{FF2B5EF4-FFF2-40B4-BE49-F238E27FC236}">
                  <a16:creationId xmlns:a16="http://schemas.microsoft.com/office/drawing/2014/main" id="{377CBBE5-922E-4F73-A1AD-B531D0AB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37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600" i="1">
                  <a:solidFill>
                    <a:schemeClr val="tx1"/>
                  </a:solidFill>
                  <a:cs typeface="Times New Roman" panose="02020603050405020304" pitchFamily="18" charset="0"/>
                </a:rPr>
                <a:t>Rnn</a:t>
              </a:r>
              <a:endParaRPr lang="en-US" altLang="es-E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4" name="Rectangle 30">
              <a:extLst>
                <a:ext uri="{FF2B5EF4-FFF2-40B4-BE49-F238E27FC236}">
                  <a16:creationId xmlns:a16="http://schemas.microsoft.com/office/drawing/2014/main" id="{3C13ABFE-824A-40C8-A83E-6E2FB9EA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37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5" name="Rectangle 31">
              <a:extLst>
                <a:ext uri="{FF2B5EF4-FFF2-40B4-BE49-F238E27FC236}">
                  <a16:creationId xmlns:a16="http://schemas.microsoft.com/office/drawing/2014/main" id="{2E22F9FE-931F-4C7D-86F3-4D4FEAD0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3137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6" name="Rectangle 32">
              <a:extLst>
                <a:ext uri="{FF2B5EF4-FFF2-40B4-BE49-F238E27FC236}">
                  <a16:creationId xmlns:a16="http://schemas.microsoft.com/office/drawing/2014/main" id="{86EE0245-817A-4497-A891-E7FB7FBB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59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7" name="Rectangle 33">
              <a:extLst>
                <a:ext uri="{FF2B5EF4-FFF2-40B4-BE49-F238E27FC236}">
                  <a16:creationId xmlns:a16="http://schemas.microsoft.com/office/drawing/2014/main" id="{55D7A4E3-A560-464F-A5C8-9E8ACCCCC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559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8" name="Rectangle 34">
              <a:extLst>
                <a:ext uri="{FF2B5EF4-FFF2-40B4-BE49-F238E27FC236}">
                  <a16:creationId xmlns:a16="http://schemas.microsoft.com/office/drawing/2014/main" id="{E48AB593-E4B6-4101-BBC1-2C12C70A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3559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Drop1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9" name="Rectangle 35">
              <a:extLst>
                <a:ext uri="{FF2B5EF4-FFF2-40B4-BE49-F238E27FC236}">
                  <a16:creationId xmlns:a16="http://schemas.microsoft.com/office/drawing/2014/main" id="{EBAE8321-18EC-4956-AEB9-E2C2D571F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81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Icf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0" name="Rectangle 36">
              <a:extLst>
                <a:ext uri="{FF2B5EF4-FFF2-40B4-BE49-F238E27FC236}">
                  <a16:creationId xmlns:a16="http://schemas.microsoft.com/office/drawing/2014/main" id="{09FA94C0-6480-4099-8F54-8CE6B3988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981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1" name="Rectangle 37">
              <a:extLst>
                <a:ext uri="{FF2B5EF4-FFF2-40B4-BE49-F238E27FC236}">
                  <a16:creationId xmlns:a16="http://schemas.microsoft.com/office/drawing/2014/main" id="{7B25B19B-9AE1-4A81-8774-102038F10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3981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2" name="Rectangle 38">
              <a:extLst>
                <a:ext uri="{FF2B5EF4-FFF2-40B4-BE49-F238E27FC236}">
                  <a16:creationId xmlns:a16="http://schemas.microsoft.com/office/drawing/2014/main" id="{23CF4446-8E5A-4CD8-8318-4CC51D41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03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3" name="Rectangle 39">
              <a:extLst>
                <a:ext uri="{FF2B5EF4-FFF2-40B4-BE49-F238E27FC236}">
                  <a16:creationId xmlns:a16="http://schemas.microsoft.com/office/drawing/2014/main" id="{17B83DC7-9BBC-4FEA-976F-F3B4B3065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4403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4" name="Rectangle 40">
              <a:extLst>
                <a:ext uri="{FF2B5EF4-FFF2-40B4-BE49-F238E27FC236}">
                  <a16:creationId xmlns:a16="http://schemas.microsoft.com/office/drawing/2014/main" id="{2931F168-CDC8-412E-81DF-05585611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4403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5" name="Rectangle 41">
              <a:extLst>
                <a:ext uri="{FF2B5EF4-FFF2-40B4-BE49-F238E27FC236}">
                  <a16:creationId xmlns:a16="http://schemas.microsoft.com/office/drawing/2014/main" id="{94276CF9-EB11-4C65-A8DD-BBFEC56F7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5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Ennrs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6" name="Rectangle 42">
              <a:extLst>
                <a:ext uri="{FF2B5EF4-FFF2-40B4-BE49-F238E27FC236}">
                  <a16:creationId xmlns:a16="http://schemas.microsoft.com/office/drawing/2014/main" id="{7F7C1AF1-7797-48EC-9F4F-BA4E3521E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4825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7" name="Rectangle 43">
              <a:extLst>
                <a:ext uri="{FF2B5EF4-FFF2-40B4-BE49-F238E27FC236}">
                  <a16:creationId xmlns:a16="http://schemas.microsoft.com/office/drawing/2014/main" id="{833048C1-F722-4F0C-86D4-18DE9FB4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4825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PBIL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8" name="Rectangle 44">
              <a:extLst>
                <a:ext uri="{FF2B5EF4-FFF2-40B4-BE49-F238E27FC236}">
                  <a16:creationId xmlns:a16="http://schemas.microsoft.com/office/drawing/2014/main" id="{317045C9-0E85-4BF0-A476-5F736E964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47"/>
              <a:ext cx="117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9" name="Rectangle 45">
              <a:extLst>
                <a:ext uri="{FF2B5EF4-FFF2-40B4-BE49-F238E27FC236}">
                  <a16:creationId xmlns:a16="http://schemas.microsoft.com/office/drawing/2014/main" id="{27CA3784-3351-4942-86A9-5B7579825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5247"/>
              <a:ext cx="749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Drop1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20" name="Rectangle 46">
              <a:extLst>
                <a:ext uri="{FF2B5EF4-FFF2-40B4-BE49-F238E27FC236}">
                  <a16:creationId xmlns:a16="http://schemas.microsoft.com/office/drawing/2014/main" id="{4B0595D2-85F1-49DC-8115-5AD92CB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5247"/>
              <a:ext cx="160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Icf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721" name="Group 47">
              <a:extLst>
                <a:ext uri="{FF2B5EF4-FFF2-40B4-BE49-F238E27FC236}">
                  <a16:creationId xmlns:a16="http://schemas.microsoft.com/office/drawing/2014/main" id="{0FF07D1C-BB30-4F94-975C-E848F9892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4"/>
              <a:ext cx="1172" cy="556"/>
              <a:chOff x="0" y="384"/>
              <a:chExt cx="1172" cy="556"/>
            </a:xfrm>
          </p:grpSpPr>
          <p:sp>
            <p:nvSpPr>
              <p:cNvPr id="28737" name="Rectangle 48">
                <a:extLst>
                  <a:ext uri="{FF2B5EF4-FFF2-40B4-BE49-F238E27FC236}">
                    <a16:creationId xmlns:a16="http://schemas.microsoft.com/office/drawing/2014/main" id="{CB9A2D7C-F4DF-40F7-8193-DC00171EA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172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ES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%Reducción</a:t>
                </a:r>
                <a:endParaRPr lang="en-US" altLang="es-ES" sz="14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8" name="Rectangle 49">
                <a:extLst>
                  <a:ext uri="{FF2B5EF4-FFF2-40B4-BE49-F238E27FC236}">
                    <a16:creationId xmlns:a16="http://schemas.microsoft.com/office/drawing/2014/main" id="{807724BB-98C0-4822-B9A9-31471158D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172" cy="4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22" name="Group 50">
              <a:extLst>
                <a:ext uri="{FF2B5EF4-FFF2-40B4-BE49-F238E27FC236}">
                  <a16:creationId xmlns:a16="http://schemas.microsoft.com/office/drawing/2014/main" id="{247E85EE-A4F1-4486-95EE-C8E0C205C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" y="384"/>
              <a:ext cx="749" cy="556"/>
              <a:chOff x="1172" y="384"/>
              <a:chExt cx="749" cy="556"/>
            </a:xfrm>
          </p:grpSpPr>
          <p:sp>
            <p:nvSpPr>
              <p:cNvPr id="28735" name="Rectangle 51">
                <a:extLst>
                  <a:ext uri="{FF2B5EF4-FFF2-40B4-BE49-F238E27FC236}">
                    <a16:creationId xmlns:a16="http://schemas.microsoft.com/office/drawing/2014/main" id="{0937ACD8-94B1-4B79-B94E-15FC99B3E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384"/>
                <a:ext cx="749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ES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%Ac. test </a:t>
                </a:r>
                <a:r>
                  <a:rPr lang="en-US" altLang="es-ES" sz="12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1-NN</a:t>
                </a:r>
                <a:endParaRPr lang="en-US" altLang="es-E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6" name="Rectangle 52">
                <a:extLst>
                  <a:ext uri="{FF2B5EF4-FFF2-40B4-BE49-F238E27FC236}">
                    <a16:creationId xmlns:a16="http://schemas.microsoft.com/office/drawing/2014/main" id="{39222F4E-B1A5-4BB6-AFB1-F4D108A3D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384"/>
                <a:ext cx="749" cy="4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23" name="Group 53">
              <a:extLst>
                <a:ext uri="{FF2B5EF4-FFF2-40B4-BE49-F238E27FC236}">
                  <a16:creationId xmlns:a16="http://schemas.microsoft.com/office/drawing/2014/main" id="{76FB1F78-9840-4DB7-99C3-323A311C5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384"/>
              <a:ext cx="1600" cy="556"/>
              <a:chOff x="1921" y="384"/>
              <a:chExt cx="1600" cy="556"/>
            </a:xfrm>
          </p:grpSpPr>
          <p:sp>
            <p:nvSpPr>
              <p:cNvPr id="28733" name="Rectangle 54">
                <a:extLst>
                  <a:ext uri="{FF2B5EF4-FFF2-40B4-BE49-F238E27FC236}">
                    <a16:creationId xmlns:a16="http://schemas.microsoft.com/office/drawing/2014/main" id="{3D2E8AD1-3CFA-4351-B959-FC9E85AB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84"/>
                <a:ext cx="160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(%Ac</a:t>
                </a:r>
                <a:r>
                  <a:rPr lang="en-GB" altLang="es-ES" sz="18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1-NN</a:t>
                </a:r>
                <a:r>
                  <a:rPr lang="en-GB" altLang="es-ES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+%Rd.)/2</a:t>
                </a:r>
                <a:endParaRPr lang="en-US" altLang="es-ES" sz="14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4" name="Rectangle 55">
                <a:extLst>
                  <a:ext uri="{FF2B5EF4-FFF2-40B4-BE49-F238E27FC236}">
                    <a16:creationId xmlns:a16="http://schemas.microsoft.com/office/drawing/2014/main" id="{4F1A1499-D9D3-4821-B608-0599E2811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84"/>
                <a:ext cx="1600" cy="4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24" name="Group 56">
              <a:extLst>
                <a:ext uri="{FF2B5EF4-FFF2-40B4-BE49-F238E27FC236}">
                  <a16:creationId xmlns:a16="http://schemas.microsoft.com/office/drawing/2014/main" id="{0615EB7C-F99A-4155-BC66-FE6EB033E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69"/>
              <a:ext cx="1172" cy="422"/>
              <a:chOff x="0" y="5669"/>
              <a:chExt cx="1172" cy="422"/>
            </a:xfrm>
          </p:grpSpPr>
          <p:sp>
            <p:nvSpPr>
              <p:cNvPr id="28731" name="Rectangle 57">
                <a:extLst>
                  <a:ext uri="{FF2B5EF4-FFF2-40B4-BE49-F238E27FC236}">
                    <a16:creationId xmlns:a16="http://schemas.microsoft.com/office/drawing/2014/main" id="{3BD1CC5A-2C5B-4EE7-9750-31ECA243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69"/>
                <a:ext cx="1172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PBIL</a:t>
                </a:r>
                <a:endParaRPr lang="en-US" altLang="es-E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2" name="Rectangle 58">
                <a:extLst>
                  <a:ext uri="{FF2B5EF4-FFF2-40B4-BE49-F238E27FC236}">
                    <a16:creationId xmlns:a16="http://schemas.microsoft.com/office/drawing/2014/main" id="{0AEB7938-F0A4-4353-9790-6E57D7FCF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69"/>
                <a:ext cx="1172" cy="4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25" name="Group 59">
              <a:extLst>
                <a:ext uri="{FF2B5EF4-FFF2-40B4-BE49-F238E27FC236}">
                  <a16:creationId xmlns:a16="http://schemas.microsoft.com/office/drawing/2014/main" id="{4CE6C6B1-6221-45D5-9982-77B1CD191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" y="5669"/>
              <a:ext cx="749" cy="422"/>
              <a:chOff x="1172" y="5669"/>
              <a:chExt cx="749" cy="422"/>
            </a:xfrm>
          </p:grpSpPr>
          <p:sp>
            <p:nvSpPr>
              <p:cNvPr id="28729" name="Rectangle 60">
                <a:extLst>
                  <a:ext uri="{FF2B5EF4-FFF2-40B4-BE49-F238E27FC236}">
                    <a16:creationId xmlns:a16="http://schemas.microsoft.com/office/drawing/2014/main" id="{1375C0B0-25A0-4050-A112-3196F7410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5669"/>
                <a:ext cx="749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Icf</a:t>
                </a:r>
                <a:endParaRPr lang="en-US" altLang="es-E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0" name="Rectangle 61">
                <a:extLst>
                  <a:ext uri="{FF2B5EF4-FFF2-40B4-BE49-F238E27FC236}">
                    <a16:creationId xmlns:a16="http://schemas.microsoft.com/office/drawing/2014/main" id="{86F7878B-CD18-4AF9-9624-1609217F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5669"/>
                <a:ext cx="749" cy="4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26" name="Group 62">
              <a:extLst>
                <a:ext uri="{FF2B5EF4-FFF2-40B4-BE49-F238E27FC236}">
                  <a16:creationId xmlns:a16="http://schemas.microsoft.com/office/drawing/2014/main" id="{DEF3E2B6-CF00-4425-A103-68E8837B1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5669"/>
              <a:ext cx="1600" cy="422"/>
              <a:chOff x="1921" y="5669"/>
              <a:chExt cx="1600" cy="422"/>
            </a:xfrm>
          </p:grpSpPr>
          <p:sp>
            <p:nvSpPr>
              <p:cNvPr id="28727" name="Rectangle 63">
                <a:extLst>
                  <a:ext uri="{FF2B5EF4-FFF2-40B4-BE49-F238E27FC236}">
                    <a16:creationId xmlns:a16="http://schemas.microsoft.com/office/drawing/2014/main" id="{2B955919-F82E-4A66-B51E-3437CB657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5669"/>
                <a:ext cx="1600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Rnn</a:t>
                </a:r>
                <a:endParaRPr lang="en-US" altLang="es-E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8" name="Rectangle 64">
                <a:extLst>
                  <a:ext uri="{FF2B5EF4-FFF2-40B4-BE49-F238E27FC236}">
                    <a16:creationId xmlns:a16="http://schemas.microsoft.com/office/drawing/2014/main" id="{20EA7F64-2026-4746-9303-0C961C207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5669"/>
                <a:ext cx="1600" cy="4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683" name="Rectangle 66">
            <a:extLst>
              <a:ext uri="{FF2B5EF4-FFF2-40B4-BE49-F238E27FC236}">
                <a16:creationId xmlns:a16="http://schemas.microsoft.com/office/drawing/2014/main" id="{D539B5E6-7FD2-4FC0-BFD4-468157F80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28684" name="Text Box 67">
            <a:extLst>
              <a:ext uri="{FF2B5EF4-FFF2-40B4-BE49-F238E27FC236}">
                <a16:creationId xmlns:a16="http://schemas.microsoft.com/office/drawing/2014/main" id="{E9945557-FA98-4895-8EF5-27BACC86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28685" name="Oval 68">
            <a:extLst>
              <a:ext uri="{FF2B5EF4-FFF2-40B4-BE49-F238E27FC236}">
                <a16:creationId xmlns:a16="http://schemas.microsoft.com/office/drawing/2014/main" id="{29F8F225-66E8-4861-89E6-52515911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276475"/>
            <a:ext cx="1512887" cy="4318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8686" name="Oval 69">
            <a:extLst>
              <a:ext uri="{FF2B5EF4-FFF2-40B4-BE49-F238E27FC236}">
                <a16:creationId xmlns:a16="http://schemas.microsoft.com/office/drawing/2014/main" id="{0AB6ED5C-EC26-4A30-A6E6-84E2E7AA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924175"/>
            <a:ext cx="1512887" cy="4318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8687" name="Oval 70">
            <a:extLst>
              <a:ext uri="{FF2B5EF4-FFF2-40B4-BE49-F238E27FC236}">
                <a16:creationId xmlns:a16="http://schemas.microsoft.com/office/drawing/2014/main" id="{DD2CD91A-F09C-4980-BA1C-CEB6453A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276475"/>
            <a:ext cx="1512887" cy="4318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77FF736-A680-49BD-B8C5-74F7161E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811053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75000"/>
            </a:pPr>
            <a:endParaRPr lang="es-ES" altLang="es-ES" sz="24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349E8DA5-C4F4-47F6-A8AF-98E13235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2343150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9B5C7283-5B54-4A56-BF50-7A6E9D7F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627438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8">
            <a:extLst>
              <a:ext uri="{FF2B5EF4-FFF2-40B4-BE49-F238E27FC236}">
                <a16:creationId xmlns:a16="http://schemas.microsoft.com/office/drawing/2014/main" id="{9A11E890-E242-42F0-B8BB-18ADEA17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9702" name="Rectangle 9">
            <a:extLst>
              <a:ext uri="{FF2B5EF4-FFF2-40B4-BE49-F238E27FC236}">
                <a16:creationId xmlns:a16="http://schemas.microsoft.com/office/drawing/2014/main" id="{8F810FF0-645F-4B6A-932B-6BE59C34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078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3" name="Rectangle 10">
            <a:extLst>
              <a:ext uri="{FF2B5EF4-FFF2-40B4-BE49-F238E27FC236}">
                <a16:creationId xmlns:a16="http://schemas.microsoft.com/office/drawing/2014/main" id="{5DEB7BA2-B28B-4D03-898D-5A07255A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08275"/>
            <a:ext cx="20891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con reduction rate &gt; 70%.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Conjuntos de Entrenamiento</a:t>
            </a:r>
            <a:endParaRPr lang="en-US" altLang="es-E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4" name="Group 11">
            <a:extLst>
              <a:ext uri="{FF2B5EF4-FFF2-40B4-BE49-F238E27FC236}">
                <a16:creationId xmlns:a16="http://schemas.microsoft.com/office/drawing/2014/main" id="{66EFBFA5-35E9-49FE-9876-4AFF65B9ABCB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628775"/>
            <a:ext cx="5767387" cy="4705350"/>
            <a:chOff x="0" y="0"/>
            <a:chExt cx="2946" cy="5620"/>
          </a:xfrm>
        </p:grpSpPr>
        <p:sp>
          <p:nvSpPr>
            <p:cNvPr id="29711" name="Rectangle 12">
              <a:extLst>
                <a:ext uri="{FF2B5EF4-FFF2-40B4-BE49-F238E27FC236}">
                  <a16:creationId xmlns:a16="http://schemas.microsoft.com/office/drawing/2014/main" id="{30697F95-5D32-44FB-B0D9-D29B82A82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2" name="Rectangle 13">
              <a:extLst>
                <a:ext uri="{FF2B5EF4-FFF2-40B4-BE49-F238E27FC236}">
                  <a16:creationId xmlns:a16="http://schemas.microsoft.com/office/drawing/2014/main" id="{E5D031B4-9109-4411-B8D1-5E55A9AD9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556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PBIL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Rectangle 14">
              <a:extLst>
                <a:ext uri="{FF2B5EF4-FFF2-40B4-BE49-F238E27FC236}">
                  <a16:creationId xmlns:a16="http://schemas.microsoft.com/office/drawing/2014/main" id="{BDF24958-9433-4982-A72A-C92D206F6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556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4" name="Rectangle 15">
              <a:extLst>
                <a:ext uri="{FF2B5EF4-FFF2-40B4-BE49-F238E27FC236}">
                  <a16:creationId xmlns:a16="http://schemas.microsoft.com/office/drawing/2014/main" id="{930E918F-C230-433E-96F8-02CFEDA1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8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5" name="Rectangle 16">
              <a:extLst>
                <a:ext uri="{FF2B5EF4-FFF2-40B4-BE49-F238E27FC236}">
                  <a16:creationId xmlns:a16="http://schemas.microsoft.com/office/drawing/2014/main" id="{71053EF1-60AD-4DCA-9B20-78AD5CEB9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978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6" name="Rectangle 17">
              <a:extLst>
                <a:ext uri="{FF2B5EF4-FFF2-40B4-BE49-F238E27FC236}">
                  <a16:creationId xmlns:a16="http://schemas.microsoft.com/office/drawing/2014/main" id="{D7E4EBE8-91C8-4C06-A5AD-A914001EB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978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7" name="Rectangle 18">
              <a:extLst>
                <a:ext uri="{FF2B5EF4-FFF2-40B4-BE49-F238E27FC236}">
                  <a16:creationId xmlns:a16="http://schemas.microsoft.com/office/drawing/2014/main" id="{A2E5376D-C979-4B8E-B003-5C3AB1EE3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0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Drop1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8" name="Rectangle 19">
              <a:extLst>
                <a:ext uri="{FF2B5EF4-FFF2-40B4-BE49-F238E27FC236}">
                  <a16:creationId xmlns:a16="http://schemas.microsoft.com/office/drawing/2014/main" id="{DA63B03D-3A02-464E-B329-9B50FF16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1400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9" name="Rectangle 20">
              <a:extLst>
                <a:ext uri="{FF2B5EF4-FFF2-40B4-BE49-F238E27FC236}">
                  <a16:creationId xmlns:a16="http://schemas.microsoft.com/office/drawing/2014/main" id="{766E32AC-B3DD-431A-986B-6C6CE444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400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Ennrs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0" name="Rectangle 21">
              <a:extLst>
                <a:ext uri="{FF2B5EF4-FFF2-40B4-BE49-F238E27FC236}">
                  <a16:creationId xmlns:a16="http://schemas.microsoft.com/office/drawing/2014/main" id="{B3B2E086-F701-4B21-8DBE-C30351F4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2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1" name="Rectangle 22">
              <a:extLst>
                <a:ext uri="{FF2B5EF4-FFF2-40B4-BE49-F238E27FC236}">
                  <a16:creationId xmlns:a16="http://schemas.microsoft.com/office/drawing/2014/main" id="{09F1863E-6A25-49D2-B5B8-20E890DF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1822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2" name="Rectangle 23">
              <a:extLst>
                <a:ext uri="{FF2B5EF4-FFF2-40B4-BE49-F238E27FC236}">
                  <a16:creationId xmlns:a16="http://schemas.microsoft.com/office/drawing/2014/main" id="{412149AB-18F2-4F7A-BC45-3DD910F4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822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Drop1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3" name="Rectangle 24">
              <a:extLst>
                <a:ext uri="{FF2B5EF4-FFF2-40B4-BE49-F238E27FC236}">
                  <a16:creationId xmlns:a16="http://schemas.microsoft.com/office/drawing/2014/main" id="{4C308E1C-BA62-47EE-AB4E-6ADB62753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44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4" name="Rectangle 25">
              <a:extLst>
                <a:ext uri="{FF2B5EF4-FFF2-40B4-BE49-F238E27FC236}">
                  <a16:creationId xmlns:a16="http://schemas.microsoft.com/office/drawing/2014/main" id="{FEF83E2E-2479-4C18-B9A6-BAB4F1ED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2244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Ennrs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Rectangle 26">
              <a:extLst>
                <a:ext uri="{FF2B5EF4-FFF2-40B4-BE49-F238E27FC236}">
                  <a16:creationId xmlns:a16="http://schemas.microsoft.com/office/drawing/2014/main" id="{E1FC6A0F-F284-4B44-A7D7-D967E7AF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244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6" name="Rectangle 27">
              <a:extLst>
                <a:ext uri="{FF2B5EF4-FFF2-40B4-BE49-F238E27FC236}">
                  <a16:creationId xmlns:a16="http://schemas.microsoft.com/office/drawing/2014/main" id="{48A2D77B-2D8A-4C5C-8802-9C0EBBC6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66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Rectangle 28">
              <a:extLst>
                <a:ext uri="{FF2B5EF4-FFF2-40B4-BE49-F238E27FC236}">
                  <a16:creationId xmlns:a16="http://schemas.microsoft.com/office/drawing/2014/main" id="{47424B30-EEF0-49A5-9E67-87128C6E0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2666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8" name="Rectangle 29">
              <a:extLst>
                <a:ext uri="{FF2B5EF4-FFF2-40B4-BE49-F238E27FC236}">
                  <a16:creationId xmlns:a16="http://schemas.microsoft.com/office/drawing/2014/main" id="{8F27289C-23E6-406B-99DD-FCB2C0DF5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666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Icf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Rectangle 30">
              <a:extLst>
                <a:ext uri="{FF2B5EF4-FFF2-40B4-BE49-F238E27FC236}">
                  <a16:creationId xmlns:a16="http://schemas.microsoft.com/office/drawing/2014/main" id="{523A1504-3690-4BEA-8744-89AED1B3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88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Rmhc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0" name="Rectangle 31">
              <a:extLst>
                <a:ext uri="{FF2B5EF4-FFF2-40B4-BE49-F238E27FC236}">
                  <a16:creationId xmlns:a16="http://schemas.microsoft.com/office/drawing/2014/main" id="{59C539A0-19E5-49C6-9C9A-F21A3799C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088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Icf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Rectangle 32">
              <a:extLst>
                <a:ext uri="{FF2B5EF4-FFF2-40B4-BE49-F238E27FC236}">
                  <a16:creationId xmlns:a16="http://schemas.microsoft.com/office/drawing/2014/main" id="{6C37754D-4478-4BD1-B5CF-14D739E6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3088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2" name="Rectangle 33">
              <a:extLst>
                <a:ext uri="{FF2B5EF4-FFF2-40B4-BE49-F238E27FC236}">
                  <a16:creationId xmlns:a16="http://schemas.microsoft.com/office/drawing/2014/main" id="{C4D493E3-D8BE-41AE-94E9-326774557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10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Icf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3" name="Rectangle 34">
              <a:extLst>
                <a:ext uri="{FF2B5EF4-FFF2-40B4-BE49-F238E27FC236}">
                  <a16:creationId xmlns:a16="http://schemas.microsoft.com/office/drawing/2014/main" id="{35BC3D8D-E3D2-4CAD-AAA3-473BA657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510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Drop1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4" name="Rectangle 35">
              <a:extLst>
                <a:ext uri="{FF2B5EF4-FFF2-40B4-BE49-F238E27FC236}">
                  <a16:creationId xmlns:a16="http://schemas.microsoft.com/office/drawing/2014/main" id="{10F1A07C-044A-4BF2-912D-C7AEE7B6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3510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5" name="Rectangle 36">
              <a:extLst>
                <a:ext uri="{FF2B5EF4-FFF2-40B4-BE49-F238E27FC236}">
                  <a16:creationId xmlns:a16="http://schemas.microsoft.com/office/drawing/2014/main" id="{649F1295-2B8D-4871-B779-8BC72762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32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6" name="Rectangle 37">
              <a:extLst>
                <a:ext uri="{FF2B5EF4-FFF2-40B4-BE49-F238E27FC236}">
                  <a16:creationId xmlns:a16="http://schemas.microsoft.com/office/drawing/2014/main" id="{519C131B-E27F-4F1C-ACDF-E996199B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932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7" name="Rectangle 38">
              <a:extLst>
                <a:ext uri="{FF2B5EF4-FFF2-40B4-BE49-F238E27FC236}">
                  <a16:creationId xmlns:a16="http://schemas.microsoft.com/office/drawing/2014/main" id="{C0034B58-53FA-499B-8E52-427AEA5C7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3932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PBIL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8" name="Rectangle 39">
              <a:extLst>
                <a:ext uri="{FF2B5EF4-FFF2-40B4-BE49-F238E27FC236}">
                  <a16:creationId xmlns:a16="http://schemas.microsoft.com/office/drawing/2014/main" id="{3476498C-38C4-4D65-9558-191BF806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54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Ennrs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9" name="Rectangle 40">
              <a:extLst>
                <a:ext uri="{FF2B5EF4-FFF2-40B4-BE49-F238E27FC236}">
                  <a16:creationId xmlns:a16="http://schemas.microsoft.com/office/drawing/2014/main" id="{8501C6CC-16D5-4853-A094-CBDBAE9BF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4354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0" name="Rectangle 41">
              <a:extLst>
                <a:ext uri="{FF2B5EF4-FFF2-40B4-BE49-F238E27FC236}">
                  <a16:creationId xmlns:a16="http://schemas.microsoft.com/office/drawing/2014/main" id="{5F32362B-FE88-4C2B-9124-BDE3B1422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4354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Drop2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1" name="Rectangle 42">
              <a:extLst>
                <a:ext uri="{FF2B5EF4-FFF2-40B4-BE49-F238E27FC236}">
                  <a16:creationId xmlns:a16="http://schemas.microsoft.com/office/drawing/2014/main" id="{EE6578DF-5E77-46DB-845E-66F4902A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76"/>
              <a:ext cx="7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Ib3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2" name="Rectangle 43">
              <a:extLst>
                <a:ext uri="{FF2B5EF4-FFF2-40B4-BE49-F238E27FC236}">
                  <a16:creationId xmlns:a16="http://schemas.microsoft.com/office/drawing/2014/main" id="{58EA76DC-0797-4686-BD1A-F99A3944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4776"/>
              <a:ext cx="91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3" name="Rectangle 44">
              <a:extLst>
                <a:ext uri="{FF2B5EF4-FFF2-40B4-BE49-F238E27FC236}">
                  <a16:creationId xmlns:a16="http://schemas.microsoft.com/office/drawing/2014/main" id="{81E974A0-457F-4DD6-B622-7E195E49E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4776"/>
              <a:ext cx="1310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60000"/>
                <a:buFont typeface="Wingdings" panose="05000000000000000000" pitchFamily="2" charset="2"/>
                <a:defRPr sz="2000">
                  <a:solidFill>
                    <a:schemeClr val="accent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s-ES" sz="1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Rnn</a:t>
              </a:r>
              <a:endParaRPr lang="en-US" altLang="es-E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9744" name="Group 45">
              <a:extLst>
                <a:ext uri="{FF2B5EF4-FFF2-40B4-BE49-F238E27FC236}">
                  <a16:creationId xmlns:a16="http://schemas.microsoft.com/office/drawing/2014/main" id="{2E0F8B2B-3D57-4CDF-8DF8-909E2F52C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18" cy="556"/>
              <a:chOff x="0" y="0"/>
              <a:chExt cx="718" cy="556"/>
            </a:xfrm>
          </p:grpSpPr>
          <p:sp>
            <p:nvSpPr>
              <p:cNvPr id="29760" name="Rectangle 46">
                <a:extLst>
                  <a:ext uri="{FF2B5EF4-FFF2-40B4-BE49-F238E27FC236}">
                    <a16:creationId xmlns:a16="http://schemas.microsoft.com/office/drawing/2014/main" id="{D952CF8D-2BAB-4CAE-822D-168667127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18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6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%Reduction</a:t>
                </a:r>
                <a:endParaRPr lang="en-US" altLang="es-ES" sz="12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61" name="Rectangle 47">
                <a:extLst>
                  <a:ext uri="{FF2B5EF4-FFF2-40B4-BE49-F238E27FC236}">
                    <a16:creationId xmlns:a16="http://schemas.microsoft.com/office/drawing/2014/main" id="{6C62DA7C-7018-4BBF-AE41-0D3AF0FBB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18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45" name="Group 48">
              <a:extLst>
                <a:ext uri="{FF2B5EF4-FFF2-40B4-BE49-F238E27FC236}">
                  <a16:creationId xmlns:a16="http://schemas.microsoft.com/office/drawing/2014/main" id="{477EFCB5-D576-47F6-8542-C88DD6B9C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0"/>
              <a:ext cx="918" cy="556"/>
              <a:chOff x="718" y="0"/>
              <a:chExt cx="918" cy="556"/>
            </a:xfrm>
          </p:grpSpPr>
          <p:sp>
            <p:nvSpPr>
              <p:cNvPr id="29758" name="Rectangle 49">
                <a:extLst>
                  <a:ext uri="{FF2B5EF4-FFF2-40B4-BE49-F238E27FC236}">
                    <a16:creationId xmlns:a16="http://schemas.microsoft.com/office/drawing/2014/main" id="{24676BD7-E6A0-4049-939B-F4F0F931F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0"/>
                <a:ext cx="918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%Ac. test </a:t>
                </a:r>
                <a:r>
                  <a:rPr lang="en-GB" altLang="es-ES" sz="18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C4.5</a:t>
                </a:r>
                <a:endParaRPr lang="en-US" altLang="es-ES" sz="14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59" name="Rectangle 50">
                <a:extLst>
                  <a:ext uri="{FF2B5EF4-FFF2-40B4-BE49-F238E27FC236}">
                    <a16:creationId xmlns:a16="http://schemas.microsoft.com/office/drawing/2014/main" id="{6ED24B7B-C88A-478A-893F-9E3D8B93D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0"/>
                <a:ext cx="918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46" name="Group 51">
              <a:extLst>
                <a:ext uri="{FF2B5EF4-FFF2-40B4-BE49-F238E27FC236}">
                  <a16:creationId xmlns:a16="http://schemas.microsoft.com/office/drawing/2014/main" id="{3C1488D8-10A1-4C79-925E-5D83DE97B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6" y="0"/>
              <a:ext cx="1310" cy="556"/>
              <a:chOff x="1636" y="0"/>
              <a:chExt cx="1310" cy="556"/>
            </a:xfrm>
          </p:grpSpPr>
          <p:sp>
            <p:nvSpPr>
              <p:cNvPr id="29756" name="Rectangle 52">
                <a:extLst>
                  <a:ext uri="{FF2B5EF4-FFF2-40B4-BE49-F238E27FC236}">
                    <a16:creationId xmlns:a16="http://schemas.microsoft.com/office/drawing/2014/main" id="{30E08BFE-C105-40F4-B78D-FD69D0F9D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0"/>
                <a:ext cx="131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(%Ac. </a:t>
                </a:r>
                <a:r>
                  <a:rPr lang="en-GB" altLang="es-ES" sz="18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C4.5</a:t>
                </a:r>
                <a:r>
                  <a:rPr lang="en-GB" altLang="es-ES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+%Rd.)/2</a:t>
                </a:r>
                <a:endParaRPr lang="en-US" altLang="es-ES" sz="14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57" name="Rectangle 53">
                <a:extLst>
                  <a:ext uri="{FF2B5EF4-FFF2-40B4-BE49-F238E27FC236}">
                    <a16:creationId xmlns:a16="http://schemas.microsoft.com/office/drawing/2014/main" id="{253D1BE1-0AD0-4B08-A528-32A1F862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0"/>
                <a:ext cx="1310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47" name="Group 54">
              <a:extLst>
                <a:ext uri="{FF2B5EF4-FFF2-40B4-BE49-F238E27FC236}">
                  <a16:creationId xmlns:a16="http://schemas.microsoft.com/office/drawing/2014/main" id="{D1F230F5-F77F-4563-81A8-F30CF765A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198"/>
              <a:ext cx="718" cy="422"/>
              <a:chOff x="0" y="5198"/>
              <a:chExt cx="718" cy="422"/>
            </a:xfrm>
          </p:grpSpPr>
          <p:sp>
            <p:nvSpPr>
              <p:cNvPr id="29754" name="Rectangle 55">
                <a:extLst>
                  <a:ext uri="{FF2B5EF4-FFF2-40B4-BE49-F238E27FC236}">
                    <a16:creationId xmlns:a16="http://schemas.microsoft.com/office/drawing/2014/main" id="{91420F72-2EDE-47C8-8AC8-597FD2D75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98"/>
                <a:ext cx="718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PBIL</a:t>
                </a:r>
                <a:endParaRPr lang="en-US" altLang="es-E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55" name="Rectangle 56">
                <a:extLst>
                  <a:ext uri="{FF2B5EF4-FFF2-40B4-BE49-F238E27FC236}">
                    <a16:creationId xmlns:a16="http://schemas.microsoft.com/office/drawing/2014/main" id="{EFFF4CCD-E4EA-487C-AEE0-E7C389AD5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98"/>
                <a:ext cx="718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48" name="Group 57">
              <a:extLst>
                <a:ext uri="{FF2B5EF4-FFF2-40B4-BE49-F238E27FC236}">
                  <a16:creationId xmlns:a16="http://schemas.microsoft.com/office/drawing/2014/main" id="{E28F5B19-05E9-4C44-B82F-AFE4D115C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5198"/>
              <a:ext cx="918" cy="422"/>
              <a:chOff x="718" y="5198"/>
              <a:chExt cx="918" cy="422"/>
            </a:xfrm>
          </p:grpSpPr>
          <p:sp>
            <p:nvSpPr>
              <p:cNvPr id="29752" name="Rectangle 58">
                <a:extLst>
                  <a:ext uri="{FF2B5EF4-FFF2-40B4-BE49-F238E27FC236}">
                    <a16:creationId xmlns:a16="http://schemas.microsoft.com/office/drawing/2014/main" id="{638212C2-DCCB-4D2C-A07C-7FFB1E669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5198"/>
                <a:ext cx="918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Ib2</a:t>
                </a:r>
                <a:endParaRPr lang="en-US" altLang="es-E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53" name="Rectangle 59">
                <a:extLst>
                  <a:ext uri="{FF2B5EF4-FFF2-40B4-BE49-F238E27FC236}">
                    <a16:creationId xmlns:a16="http://schemas.microsoft.com/office/drawing/2014/main" id="{E25CE50E-D5E3-4842-BF26-CA4E87A8D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5198"/>
                <a:ext cx="918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49" name="Group 60">
              <a:extLst>
                <a:ext uri="{FF2B5EF4-FFF2-40B4-BE49-F238E27FC236}">
                  <a16:creationId xmlns:a16="http://schemas.microsoft.com/office/drawing/2014/main" id="{483CC1A2-0B6B-4B5D-B43B-923EB9B79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6" y="5198"/>
              <a:ext cx="1310" cy="422"/>
              <a:chOff x="1636" y="5198"/>
              <a:chExt cx="1310" cy="422"/>
            </a:xfrm>
          </p:grpSpPr>
          <p:sp>
            <p:nvSpPr>
              <p:cNvPr id="29750" name="Rectangle 61">
                <a:extLst>
                  <a:ext uri="{FF2B5EF4-FFF2-40B4-BE49-F238E27FC236}">
                    <a16:creationId xmlns:a16="http://schemas.microsoft.com/office/drawing/2014/main" id="{9A0B5F58-9B0C-42EC-94C3-043D437B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5198"/>
                <a:ext cx="1310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s-ES" sz="18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Ib2</a:t>
                </a:r>
                <a:endParaRPr lang="en-US" altLang="es-E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s-E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51" name="Rectangle 62">
                <a:extLst>
                  <a:ext uri="{FF2B5EF4-FFF2-40B4-BE49-F238E27FC236}">
                    <a16:creationId xmlns:a16="http://schemas.microsoft.com/office/drawing/2014/main" id="{8FC505EC-41D3-43C8-A727-922F00BB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5198"/>
                <a:ext cx="1310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FF33"/>
                  </a:buClr>
                  <a:buSzPct val="60000"/>
                  <a:buFont typeface="Wingdings" panose="05000000000000000000" pitchFamily="2" charset="2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705" name="Rectangle 63">
            <a:extLst>
              <a:ext uri="{FF2B5EF4-FFF2-40B4-BE49-F238E27FC236}">
                <a16:creationId xmlns:a16="http://schemas.microsoft.com/office/drawing/2014/main" id="{118D499B-8B51-42C0-8C93-150B8AF7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85075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s-E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6" name="Text Box 64">
            <a:extLst>
              <a:ext uri="{FF2B5EF4-FFF2-40B4-BE49-F238E27FC236}">
                <a16:creationId xmlns:a16="http://schemas.microsoft.com/office/drawing/2014/main" id="{A16E1FE6-9DD6-4A0B-AA9B-43531604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29707" name="Rectangle 66">
            <a:extLst>
              <a:ext uri="{FF2B5EF4-FFF2-40B4-BE49-F238E27FC236}">
                <a16:creationId xmlns:a16="http://schemas.microsoft.com/office/drawing/2014/main" id="{5B556C74-722F-4EB7-89BA-4A0C19CDB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29708" name="Oval 67">
            <a:extLst>
              <a:ext uri="{FF2B5EF4-FFF2-40B4-BE49-F238E27FC236}">
                <a16:creationId xmlns:a16="http://schemas.microsoft.com/office/drawing/2014/main" id="{F7D53E22-D190-436A-9665-2F91CFE30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0575"/>
            <a:ext cx="1512888" cy="4318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9709" name="Oval 68">
            <a:extLst>
              <a:ext uri="{FF2B5EF4-FFF2-40B4-BE49-F238E27FC236}">
                <a16:creationId xmlns:a16="http://schemas.microsoft.com/office/drawing/2014/main" id="{4CFB8650-086B-4095-9B53-B0C15708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1512887" cy="4318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9710" name="Oval 69">
            <a:extLst>
              <a:ext uri="{FF2B5EF4-FFF2-40B4-BE49-F238E27FC236}">
                <a16:creationId xmlns:a16="http://schemas.microsoft.com/office/drawing/2014/main" id="{7059B044-4E13-4A88-9DDD-24AD0679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060575"/>
            <a:ext cx="1512888" cy="4318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E929D9F-CECA-424A-98BB-F28EC9F31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291E6ADE-023E-4EE6-A30A-BC86C3696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91918705-15C4-4BED-A21A-5D0984CF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7850187" cy="334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El orden de los algoritmos es superior a O(n</a:t>
            </a:r>
            <a:r>
              <a:rPr lang="es-ES" altLang="es-ES" sz="2400" baseline="30000" dirty="0">
                <a:solidFill>
                  <a:schemeClr val="tx1"/>
                </a:solidFill>
              </a:rPr>
              <a:t>2</a:t>
            </a:r>
            <a:r>
              <a:rPr lang="es-ES" altLang="es-ES" sz="2400" dirty="0">
                <a:solidFill>
                  <a:schemeClr val="tx1"/>
                </a:solidFill>
              </a:rPr>
              <a:t>) y suele estar en orden O(n</a:t>
            </a:r>
            <a:r>
              <a:rPr lang="es-ES" altLang="es-ES" sz="2400" baseline="30000" dirty="0">
                <a:solidFill>
                  <a:schemeClr val="tx1"/>
                </a:solidFill>
              </a:rPr>
              <a:t>3</a:t>
            </a:r>
            <a:r>
              <a:rPr lang="es-ES" altLang="es-ES" sz="2400" dirty="0">
                <a:solidFill>
                  <a:schemeClr val="tx1"/>
                </a:solidFill>
              </a:rPr>
              <a:t>)</a:t>
            </a:r>
            <a:r>
              <a:rPr lang="es-ES" altLang="es-ES" dirty="0">
                <a:solidFill>
                  <a:schemeClr val="tx1"/>
                </a:solidFill>
              </a:rPr>
              <a:t> .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¿Cómo realizar la selección de instancias con grandes bases de datos?</a:t>
            </a: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Combinamos una estrategia de estratificación con los algoritmos de selección de instancias.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EFC4696-FF49-444D-A72D-4D9DAA2D8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6218238"/>
            <a:ext cx="7299325" cy="666750"/>
          </a:xfrm>
        </p:spPr>
        <p:txBody>
          <a:bodyPr/>
          <a:lstStyle/>
          <a:p>
            <a:pPr eaLnBrk="1" hangingPunct="1"/>
            <a:r>
              <a:rPr lang="es-ES" altLang="es-ES"/>
              <a:t>Estrategia de Estratificación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6BFE36-24C7-4888-90E7-79BDD02F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870075"/>
            <a:ext cx="52562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00427CAC-1C84-4923-8DD9-82B61FBB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01295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Data Set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9AC0A41B-50DD-4938-8006-485FB1BC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29495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0A3D201F-860C-460B-AC54-158006DC5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29956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</a:t>
            </a:r>
            <a:r>
              <a:rPr lang="es-ES" altLang="es-ES" sz="18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AB5246CB-2E94-4031-9F6D-BCED57C0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495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CB2C39E0-BB54-48FE-B5A2-4C2ED4915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29956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</a:t>
            </a:r>
            <a:r>
              <a:rPr lang="es-ES" altLang="es-ES" sz="18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0B2780BC-1849-44F3-84B0-194D5C10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29622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A11546FD-BE77-4AD0-8AFF-9370224F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30083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</a:t>
            </a:r>
            <a:r>
              <a:rPr lang="es-ES" altLang="es-ES" sz="1800" b="1" baseline="-25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22979AA6-6728-48C3-A998-DCBEA5F3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2984500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86C93C9A-1880-4F59-90D2-C21A0425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30305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</a:t>
            </a:r>
            <a:r>
              <a:rPr lang="es-ES" altLang="es-ES" sz="1800" b="1" baseline="-25000">
                <a:solidFill>
                  <a:srgbClr val="000066"/>
                </a:solidFill>
              </a:rPr>
              <a:t>t</a:t>
            </a:r>
          </a:p>
        </p:txBody>
      </p:sp>
      <p:sp>
        <p:nvSpPr>
          <p:cNvPr id="31757" name="AutoShape 13">
            <a:extLst>
              <a:ext uri="{FF2B5EF4-FFF2-40B4-BE49-F238E27FC236}">
                <a16:creationId xmlns:a16="http://schemas.microsoft.com/office/drawing/2014/main" id="{C0DC14E0-9B1C-4CD2-91A5-CE6E01E7ED27}"/>
              </a:ext>
            </a:extLst>
          </p:cNvPr>
          <p:cNvSpPr>
            <a:spLocks/>
          </p:cNvSpPr>
          <p:nvPr/>
        </p:nvSpPr>
        <p:spPr bwMode="auto">
          <a:xfrm rot="-5400000">
            <a:off x="4463256" y="105570"/>
            <a:ext cx="288925" cy="5256212"/>
          </a:xfrm>
          <a:prstGeom prst="rightBrace">
            <a:avLst>
              <a:gd name="adj1" fmla="val 1516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D6B43327-2850-4516-B11E-55F03628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31654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66F2F7BE-4977-4FBF-AB18-C9501D9B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1702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60" name="Oval 16">
            <a:extLst>
              <a:ext uri="{FF2B5EF4-FFF2-40B4-BE49-F238E27FC236}">
                <a16:creationId xmlns:a16="http://schemas.microsoft.com/office/drawing/2014/main" id="{7C9286E3-C086-463A-B8C0-AD70BC9E3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31781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61" name="Rectangle 17">
            <a:extLst>
              <a:ext uri="{FF2B5EF4-FFF2-40B4-BE49-F238E27FC236}">
                <a16:creationId xmlns:a16="http://schemas.microsoft.com/office/drawing/2014/main" id="{64871D7B-F65A-4636-B7DC-F5A0B743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40036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80840AE5-8DD6-44F7-BDB2-DAE0D2A3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049713"/>
            <a:ext cx="668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SS</a:t>
            </a:r>
            <a:r>
              <a:rPr lang="es-ES" altLang="es-ES" sz="18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BE907C9A-6AFA-42A8-9D79-F2E94F47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0163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6B9E1A69-2EA7-495A-BDEF-1E6ADEE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049713"/>
            <a:ext cx="668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SS</a:t>
            </a:r>
            <a:r>
              <a:rPr lang="es-ES" altLang="es-ES" sz="18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31765" name="Rectangle 21">
            <a:extLst>
              <a:ext uri="{FF2B5EF4-FFF2-40B4-BE49-F238E27FC236}">
                <a16:creationId xmlns:a16="http://schemas.microsoft.com/office/drawing/2014/main" id="{6695AB72-8BCD-4E67-9AF0-F5186E79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0163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07B11D46-79BD-4C00-9B67-4CC36509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0624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SS</a:t>
            </a:r>
            <a:r>
              <a:rPr lang="es-ES" altLang="es-ES" sz="1800" b="1" baseline="-25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31767" name="Rectangle 23">
            <a:extLst>
              <a:ext uri="{FF2B5EF4-FFF2-40B4-BE49-F238E27FC236}">
                <a16:creationId xmlns:a16="http://schemas.microsoft.com/office/drawing/2014/main" id="{109AB3B3-C873-4207-A8E1-822A91CA0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4038600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7CBB39BE-FCA4-4196-8D9B-868B2CEC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4084638"/>
            <a:ext cx="657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SS</a:t>
            </a:r>
            <a:r>
              <a:rPr lang="es-ES" altLang="es-ES" sz="1800" b="1" baseline="-25000">
                <a:solidFill>
                  <a:srgbClr val="000066"/>
                </a:solidFill>
              </a:rPr>
              <a:t>t</a:t>
            </a:r>
          </a:p>
        </p:txBody>
      </p:sp>
      <p:sp>
        <p:nvSpPr>
          <p:cNvPr id="31769" name="Oval 25">
            <a:extLst>
              <a:ext uri="{FF2B5EF4-FFF2-40B4-BE49-F238E27FC236}">
                <a16:creationId xmlns:a16="http://schemas.microsoft.com/office/drawing/2014/main" id="{4E4141B8-CEE3-4158-BB35-1DDB0401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42195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70" name="Oval 26">
            <a:extLst>
              <a:ext uri="{FF2B5EF4-FFF2-40B4-BE49-F238E27FC236}">
                <a16:creationId xmlns:a16="http://schemas.microsoft.com/office/drawing/2014/main" id="{7909D888-6BD6-41F2-883E-67BA3860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42243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71" name="Oval 27">
            <a:extLst>
              <a:ext uri="{FF2B5EF4-FFF2-40B4-BE49-F238E27FC236}">
                <a16:creationId xmlns:a16="http://schemas.microsoft.com/office/drawing/2014/main" id="{C9F6837C-72E4-4F3B-95B5-904AF07E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42322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72" name="Rectangle 28">
            <a:extLst>
              <a:ext uri="{FF2B5EF4-FFF2-40B4-BE49-F238E27FC236}">
                <a16:creationId xmlns:a16="http://schemas.microsoft.com/office/drawing/2014/main" id="{DAF04D93-1096-4165-B5B8-1BBA0A11C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51974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73" name="Text Box 29">
            <a:extLst>
              <a:ext uri="{FF2B5EF4-FFF2-40B4-BE49-F238E27FC236}">
                <a16:creationId xmlns:a16="http://schemas.microsoft.com/office/drawing/2014/main" id="{01D0C3F6-B301-49C2-8D58-95B12CE5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2435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TR</a:t>
            </a:r>
            <a:r>
              <a:rPr lang="es-ES" altLang="es-ES" sz="18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1774" name="Rectangle 30">
            <a:extLst>
              <a:ext uri="{FF2B5EF4-FFF2-40B4-BE49-F238E27FC236}">
                <a16:creationId xmlns:a16="http://schemas.microsoft.com/office/drawing/2014/main" id="{2932EFFA-35F3-4B7A-B540-697927E0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1974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75" name="Text Box 31">
            <a:extLst>
              <a:ext uri="{FF2B5EF4-FFF2-40B4-BE49-F238E27FC236}">
                <a16:creationId xmlns:a16="http://schemas.microsoft.com/office/drawing/2014/main" id="{FB85AB12-76A6-4F1B-B9EB-A2AA7A72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5243513"/>
            <a:ext cx="60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TR</a:t>
            </a:r>
            <a:r>
              <a:rPr lang="es-ES" altLang="es-ES" sz="18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31776" name="Rectangle 32">
            <a:extLst>
              <a:ext uri="{FF2B5EF4-FFF2-40B4-BE49-F238E27FC236}">
                <a16:creationId xmlns:a16="http://schemas.microsoft.com/office/drawing/2014/main" id="{EA004DC6-5B94-485D-88DA-F52EE30F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52101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77" name="Text Box 33">
            <a:extLst>
              <a:ext uri="{FF2B5EF4-FFF2-40B4-BE49-F238E27FC236}">
                <a16:creationId xmlns:a16="http://schemas.microsoft.com/office/drawing/2014/main" id="{CE45D1C6-5DB2-4DB4-A391-1B65352E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256213"/>
            <a:ext cx="595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TR</a:t>
            </a:r>
            <a:r>
              <a:rPr lang="es-ES" altLang="es-ES" sz="1800" b="1" baseline="-25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31778" name="Rectangle 34">
            <a:extLst>
              <a:ext uri="{FF2B5EF4-FFF2-40B4-BE49-F238E27FC236}">
                <a16:creationId xmlns:a16="http://schemas.microsoft.com/office/drawing/2014/main" id="{81F2D7DC-8099-4C7C-B98A-A899EB94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232400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79" name="Text Box 35">
            <a:extLst>
              <a:ext uri="{FF2B5EF4-FFF2-40B4-BE49-F238E27FC236}">
                <a16:creationId xmlns:a16="http://schemas.microsoft.com/office/drawing/2014/main" id="{50C30E0B-86BA-46F1-B292-875FE3F5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52784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TR</a:t>
            </a:r>
            <a:r>
              <a:rPr lang="es-ES" altLang="es-ES" sz="1800" b="1" baseline="-25000">
                <a:solidFill>
                  <a:srgbClr val="000066"/>
                </a:solidFill>
              </a:rPr>
              <a:t>t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8B1C6C73-DF2B-4E32-B59F-8ACDB073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54133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81" name="Oval 37">
            <a:extLst>
              <a:ext uri="{FF2B5EF4-FFF2-40B4-BE49-F238E27FC236}">
                <a16:creationId xmlns:a16="http://schemas.microsoft.com/office/drawing/2014/main" id="{FAC1D680-2A84-40C9-BD46-55F8889E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54181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82" name="Oval 38">
            <a:extLst>
              <a:ext uri="{FF2B5EF4-FFF2-40B4-BE49-F238E27FC236}">
                <a16:creationId xmlns:a16="http://schemas.microsoft.com/office/drawing/2014/main" id="{81DC9C83-B433-4DBD-A104-E2EE70DB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4260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83" name="Rectangle 39">
            <a:extLst>
              <a:ext uri="{FF2B5EF4-FFF2-40B4-BE49-F238E27FC236}">
                <a16:creationId xmlns:a16="http://schemas.microsoft.com/office/drawing/2014/main" id="{35E08015-1D43-4504-B32E-B7A5BEA2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57689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84" name="Text Box 40">
            <a:extLst>
              <a:ext uri="{FF2B5EF4-FFF2-40B4-BE49-F238E27FC236}">
                <a16:creationId xmlns:a16="http://schemas.microsoft.com/office/drawing/2014/main" id="{FC429143-B5CC-47AC-B926-8C5CC834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5815013"/>
            <a:ext cx="579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TS</a:t>
            </a:r>
            <a:r>
              <a:rPr lang="es-ES" altLang="es-ES" sz="18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1785" name="Rectangle 41">
            <a:extLst>
              <a:ext uri="{FF2B5EF4-FFF2-40B4-BE49-F238E27FC236}">
                <a16:creationId xmlns:a16="http://schemas.microsoft.com/office/drawing/2014/main" id="{002A6915-9A3A-4AE1-BBFB-1FB4C055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57689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86" name="Text Box 42">
            <a:extLst>
              <a:ext uri="{FF2B5EF4-FFF2-40B4-BE49-F238E27FC236}">
                <a16:creationId xmlns:a16="http://schemas.microsoft.com/office/drawing/2014/main" id="{A605AFD3-DABA-4DAE-92AE-CC651DD3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8150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TS</a:t>
            </a:r>
            <a:r>
              <a:rPr lang="es-ES" altLang="es-ES" sz="18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31787" name="Rectangle 43">
            <a:extLst>
              <a:ext uri="{FF2B5EF4-FFF2-40B4-BE49-F238E27FC236}">
                <a16:creationId xmlns:a16="http://schemas.microsoft.com/office/drawing/2014/main" id="{FC043559-E7E6-4059-8937-B0B341F2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57816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88" name="Text Box 44">
            <a:extLst>
              <a:ext uri="{FF2B5EF4-FFF2-40B4-BE49-F238E27FC236}">
                <a16:creationId xmlns:a16="http://schemas.microsoft.com/office/drawing/2014/main" id="{8E76998F-38C2-4D47-95BA-9D17032AB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5827713"/>
            <a:ext cx="582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TS</a:t>
            </a:r>
            <a:r>
              <a:rPr lang="es-ES" altLang="es-ES" sz="1800" b="1" baseline="-25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31789" name="Rectangle 45">
            <a:extLst>
              <a:ext uri="{FF2B5EF4-FFF2-40B4-BE49-F238E27FC236}">
                <a16:creationId xmlns:a16="http://schemas.microsoft.com/office/drawing/2014/main" id="{2F74983B-C42C-49BA-963D-47627245F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5803900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90" name="Text Box 46">
            <a:extLst>
              <a:ext uri="{FF2B5EF4-FFF2-40B4-BE49-F238E27FC236}">
                <a16:creationId xmlns:a16="http://schemas.microsoft.com/office/drawing/2014/main" id="{589C615D-2BCD-4405-A15F-8D7E52E0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5849938"/>
            <a:ext cx="588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000066"/>
                </a:solidFill>
              </a:rPr>
              <a:t>TS</a:t>
            </a:r>
            <a:r>
              <a:rPr lang="es-ES" altLang="es-ES" sz="1800" b="1" baseline="-25000">
                <a:solidFill>
                  <a:srgbClr val="000066"/>
                </a:solidFill>
              </a:rPr>
              <a:t>t</a:t>
            </a:r>
          </a:p>
        </p:txBody>
      </p:sp>
      <p:sp>
        <p:nvSpPr>
          <p:cNvPr id="31791" name="Oval 47">
            <a:extLst>
              <a:ext uri="{FF2B5EF4-FFF2-40B4-BE49-F238E27FC236}">
                <a16:creationId xmlns:a16="http://schemas.microsoft.com/office/drawing/2014/main" id="{49587EEA-700F-42E6-8428-5C5CB3A3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59848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92" name="Oval 48">
            <a:extLst>
              <a:ext uri="{FF2B5EF4-FFF2-40B4-BE49-F238E27FC236}">
                <a16:creationId xmlns:a16="http://schemas.microsoft.com/office/drawing/2014/main" id="{EA1721B5-2093-44C2-9804-DAE6EF56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59896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93" name="Oval 49">
            <a:extLst>
              <a:ext uri="{FF2B5EF4-FFF2-40B4-BE49-F238E27FC236}">
                <a16:creationId xmlns:a16="http://schemas.microsoft.com/office/drawing/2014/main" id="{DCBF32EA-3919-4E33-9797-6AC6624D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59975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1794" name="Line 50">
            <a:extLst>
              <a:ext uri="{FF2B5EF4-FFF2-40B4-BE49-F238E27FC236}">
                <a16:creationId xmlns:a16="http://schemas.microsoft.com/office/drawing/2014/main" id="{317E895B-7B8C-42E0-9841-63B8CD34D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454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95" name="Line 51">
            <a:extLst>
              <a:ext uri="{FF2B5EF4-FFF2-40B4-BE49-F238E27FC236}">
                <a16:creationId xmlns:a16="http://schemas.microsoft.com/office/drawing/2014/main" id="{D6AEAE1B-631F-47BE-8265-819A1F0D0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54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96" name="Line 52">
            <a:extLst>
              <a:ext uri="{FF2B5EF4-FFF2-40B4-BE49-F238E27FC236}">
                <a16:creationId xmlns:a16="http://schemas.microsoft.com/office/drawing/2014/main" id="{95B62369-ED7E-44B9-B8D8-D5B001B2F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3454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97" name="Line 53">
            <a:extLst>
              <a:ext uri="{FF2B5EF4-FFF2-40B4-BE49-F238E27FC236}">
                <a16:creationId xmlns:a16="http://schemas.microsoft.com/office/drawing/2014/main" id="{BD0D14DC-FFF9-49CD-816E-2A069A536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3088" y="35131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98" name="Text Box 54">
            <a:extLst>
              <a:ext uri="{FF2B5EF4-FFF2-40B4-BE49-F238E27FC236}">
                <a16:creationId xmlns:a16="http://schemas.microsoft.com/office/drawing/2014/main" id="{AC84CB63-E76D-4B5A-8F99-570FDA929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5258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1799" name="Text Box 55">
            <a:extLst>
              <a:ext uri="{FF2B5EF4-FFF2-40B4-BE49-F238E27FC236}">
                <a16:creationId xmlns:a16="http://schemas.microsoft.com/office/drawing/2014/main" id="{F16C5798-2F1C-4F95-B28F-29629A1C8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5258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1800" name="Text Box 56">
            <a:extLst>
              <a:ext uri="{FF2B5EF4-FFF2-40B4-BE49-F238E27FC236}">
                <a16:creationId xmlns:a16="http://schemas.microsoft.com/office/drawing/2014/main" id="{E951C0EE-1F3F-4B62-BCED-B9F30703B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464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31801" name="Text Box 57">
            <a:extLst>
              <a:ext uri="{FF2B5EF4-FFF2-40B4-BE49-F238E27FC236}">
                <a16:creationId xmlns:a16="http://schemas.microsoft.com/office/drawing/2014/main" id="{8A5C781C-6639-43FE-BEB2-14D77B0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35766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IS</a:t>
            </a:r>
          </a:p>
        </p:txBody>
      </p:sp>
      <p:cxnSp>
        <p:nvCxnSpPr>
          <p:cNvPr id="31802" name="AutoShape 59">
            <a:extLst>
              <a:ext uri="{FF2B5EF4-FFF2-40B4-BE49-F238E27FC236}">
                <a16:creationId xmlns:a16="http://schemas.microsoft.com/office/drawing/2014/main" id="{E8E71E66-7A4A-4CFB-BA87-3080179B5C22}"/>
              </a:ext>
            </a:extLst>
          </p:cNvPr>
          <p:cNvCxnSpPr>
            <a:cxnSpLocks noChangeShapeType="1"/>
            <a:stCxn id="31749" idx="1"/>
            <a:endCxn id="31783" idx="1"/>
          </p:cNvCxnSpPr>
          <p:nvPr/>
        </p:nvCxnSpPr>
        <p:spPr bwMode="auto">
          <a:xfrm rot="10800000" flipV="1">
            <a:off x="1946275" y="3201988"/>
            <a:ext cx="25400" cy="2819400"/>
          </a:xfrm>
          <a:prstGeom prst="curvedConnector3">
            <a:avLst>
              <a:gd name="adj1" fmla="val 1625000"/>
            </a:avLst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3" name="Line 60">
            <a:extLst>
              <a:ext uri="{FF2B5EF4-FFF2-40B4-BE49-F238E27FC236}">
                <a16:creationId xmlns:a16="http://schemas.microsoft.com/office/drawing/2014/main" id="{DC5744E9-D152-4426-917C-A0A1A1999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521200"/>
            <a:ext cx="1081087" cy="6477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04" name="Line 61">
            <a:extLst>
              <a:ext uri="{FF2B5EF4-FFF2-40B4-BE49-F238E27FC236}">
                <a16:creationId xmlns:a16="http://schemas.microsoft.com/office/drawing/2014/main" id="{968CB554-7DB5-4DE4-9C9F-8634B4F543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521200"/>
            <a:ext cx="2089150" cy="6477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05" name="Line 62">
            <a:extLst>
              <a:ext uri="{FF2B5EF4-FFF2-40B4-BE49-F238E27FC236}">
                <a16:creationId xmlns:a16="http://schemas.microsoft.com/office/drawing/2014/main" id="{0D3DB5C8-06C0-42FA-AA99-18DB625060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521200"/>
            <a:ext cx="4752975" cy="6477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31806" name="AutoShape 63">
            <a:extLst>
              <a:ext uri="{FF2B5EF4-FFF2-40B4-BE49-F238E27FC236}">
                <a16:creationId xmlns:a16="http://schemas.microsoft.com/office/drawing/2014/main" id="{847F307C-C0F5-456C-AD57-3B92596BE724}"/>
              </a:ext>
            </a:extLst>
          </p:cNvPr>
          <p:cNvCxnSpPr>
            <a:cxnSpLocks noChangeShapeType="1"/>
            <a:stCxn id="31755" idx="3"/>
            <a:endCxn id="31790" idx="3"/>
          </p:cNvCxnSpPr>
          <p:nvPr/>
        </p:nvCxnSpPr>
        <p:spPr bwMode="auto">
          <a:xfrm>
            <a:off x="7212013" y="3236913"/>
            <a:ext cx="46037" cy="2797175"/>
          </a:xfrm>
          <a:prstGeom prst="curvedConnector3">
            <a:avLst>
              <a:gd name="adj1" fmla="val 910343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7" name="AutoShape 64">
            <a:extLst>
              <a:ext uri="{FF2B5EF4-FFF2-40B4-BE49-F238E27FC236}">
                <a16:creationId xmlns:a16="http://schemas.microsoft.com/office/drawing/2014/main" id="{D2EC13AE-8BC4-4A35-9B0C-2ACA77DF8755}"/>
              </a:ext>
            </a:extLst>
          </p:cNvPr>
          <p:cNvCxnSpPr>
            <a:cxnSpLocks noChangeShapeType="1"/>
            <a:stCxn id="31751" idx="1"/>
            <a:endCxn id="31785" idx="1"/>
          </p:cNvCxnSpPr>
          <p:nvPr/>
        </p:nvCxnSpPr>
        <p:spPr bwMode="auto">
          <a:xfrm rot="10800000" flipV="1">
            <a:off x="2962275" y="3201988"/>
            <a:ext cx="25400" cy="2819400"/>
          </a:xfrm>
          <a:prstGeom prst="curvedConnector3">
            <a:avLst>
              <a:gd name="adj1" fmla="val 1575000"/>
            </a:avLst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8" name="Line 65">
            <a:extLst>
              <a:ext uri="{FF2B5EF4-FFF2-40B4-BE49-F238E27FC236}">
                <a16:creationId xmlns:a16="http://schemas.microsoft.com/office/drawing/2014/main" id="{BFE4B157-C2B8-436F-9263-F8B0EB0A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521200"/>
            <a:ext cx="1008062" cy="6477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09" name="Line 66">
            <a:extLst>
              <a:ext uri="{FF2B5EF4-FFF2-40B4-BE49-F238E27FC236}">
                <a16:creationId xmlns:a16="http://schemas.microsoft.com/office/drawing/2014/main" id="{390E3912-12C8-4BC0-AA94-AB895B88A0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521200"/>
            <a:ext cx="1008063" cy="6477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10" name="Line 67">
            <a:extLst>
              <a:ext uri="{FF2B5EF4-FFF2-40B4-BE49-F238E27FC236}">
                <a16:creationId xmlns:a16="http://schemas.microsoft.com/office/drawing/2014/main" id="{98F96116-B1AA-408D-9E8D-B05168E2FE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521200"/>
            <a:ext cx="3600450" cy="6477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11" name="Line 68">
            <a:extLst>
              <a:ext uri="{FF2B5EF4-FFF2-40B4-BE49-F238E27FC236}">
                <a16:creationId xmlns:a16="http://schemas.microsoft.com/office/drawing/2014/main" id="{B0A6A387-A93D-41AA-99D7-D17A35454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521200"/>
            <a:ext cx="4679950" cy="7191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12" name="Line 69">
            <a:extLst>
              <a:ext uri="{FF2B5EF4-FFF2-40B4-BE49-F238E27FC236}">
                <a16:creationId xmlns:a16="http://schemas.microsoft.com/office/drawing/2014/main" id="{5192C9F2-025E-4CD3-8AF7-3DB1F1C66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521200"/>
            <a:ext cx="3671888" cy="7191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13" name="Line 70">
            <a:extLst>
              <a:ext uri="{FF2B5EF4-FFF2-40B4-BE49-F238E27FC236}">
                <a16:creationId xmlns:a16="http://schemas.microsoft.com/office/drawing/2014/main" id="{F18351D4-4174-4FD0-BE32-41B743334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521200"/>
            <a:ext cx="2736850" cy="7191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814" name="Rectangle 71">
            <a:extLst>
              <a:ext uri="{FF2B5EF4-FFF2-40B4-BE49-F238E27FC236}">
                <a16:creationId xmlns:a16="http://schemas.microsoft.com/office/drawing/2014/main" id="{1B5CE4AB-224D-4678-B4C0-CFBE688A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41" y="105570"/>
            <a:ext cx="7299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800" dirty="0">
                <a:solidFill>
                  <a:schemeClr val="tx1"/>
                </a:solidFill>
              </a:rPr>
              <a:t>Preprocesamiento de Datos</a:t>
            </a:r>
          </a:p>
        </p:txBody>
      </p:sp>
      <p:sp>
        <p:nvSpPr>
          <p:cNvPr id="31815" name="Text Box 72">
            <a:extLst>
              <a:ext uri="{FF2B5EF4-FFF2-40B4-BE49-F238E27FC236}">
                <a16:creationId xmlns:a16="http://schemas.microsoft.com/office/drawing/2014/main" id="{40ABC098-D07D-4511-A01E-E0F9315C7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cxnSp>
        <p:nvCxnSpPr>
          <p:cNvPr id="31816" name="AutoShape 73">
            <a:extLst>
              <a:ext uri="{FF2B5EF4-FFF2-40B4-BE49-F238E27FC236}">
                <a16:creationId xmlns:a16="http://schemas.microsoft.com/office/drawing/2014/main" id="{DE0B94C3-32BC-4B68-8A3B-2AC5BF59292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924300" y="3213100"/>
            <a:ext cx="25400" cy="2819400"/>
          </a:xfrm>
          <a:prstGeom prst="curvedConnector3">
            <a:avLst>
              <a:gd name="adj1" fmla="val 1068750"/>
            </a:avLst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518" name="Group 46">
            <a:extLst>
              <a:ext uri="{FF2B5EF4-FFF2-40B4-BE49-F238E27FC236}">
                <a16:creationId xmlns:a16="http://schemas.microsoft.com/office/drawing/2014/main" id="{0E82E636-2BC1-4D9A-9315-E77B06C6DD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31913" y="2924175"/>
          <a:ext cx="6408737" cy="2197100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712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Number of Instances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Number of Features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Number of  Classes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Adult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30132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Kdd Cup’99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494022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kumimoji="0" lang="en-US" altLang="es-ES" sz="4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92" name="Text Box 25">
            <a:extLst>
              <a:ext uri="{FF2B5EF4-FFF2-40B4-BE49-F238E27FC236}">
                <a16:creationId xmlns:a16="http://schemas.microsoft.com/office/drawing/2014/main" id="{06E4634A-C7CC-44C4-AD52-A15ED41DB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05038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 b="1">
                <a:solidFill>
                  <a:schemeClr val="hlink"/>
                </a:solidFill>
                <a:latin typeface="Palatino Linotype" panose="02040502050505030304" pitchFamily="18" charset="0"/>
              </a:rPr>
              <a:t>Conjuntos de datos:</a:t>
            </a:r>
          </a:p>
        </p:txBody>
      </p:sp>
      <p:sp>
        <p:nvSpPr>
          <p:cNvPr id="32793" name="Text Box 50">
            <a:extLst>
              <a:ext uri="{FF2B5EF4-FFF2-40B4-BE49-F238E27FC236}">
                <a16:creationId xmlns:a16="http://schemas.microsoft.com/office/drawing/2014/main" id="{98690355-89B3-4EA6-B82E-F876A7399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32794" name="Rectangle 52">
            <a:extLst>
              <a:ext uri="{FF2B5EF4-FFF2-40B4-BE49-F238E27FC236}">
                <a16:creationId xmlns:a16="http://schemas.microsoft.com/office/drawing/2014/main" id="{080E80AE-8E36-4EC8-9305-FFBBE0B7F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>
            <a:extLst>
              <a:ext uri="{FF2B5EF4-FFF2-40B4-BE49-F238E27FC236}">
                <a16:creationId xmlns:a16="http://schemas.microsoft.com/office/drawing/2014/main" id="{E491CC0B-EB1B-491C-A009-899268F2A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813" y="-6953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67439" name="Group 847">
            <a:extLst>
              <a:ext uri="{FF2B5EF4-FFF2-40B4-BE49-F238E27FC236}">
                <a16:creationId xmlns:a16="http://schemas.microsoft.com/office/drawing/2014/main" id="{16479A7E-274B-4636-B50F-2FF06CDBF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12390"/>
              </p:ext>
            </p:extLst>
          </p:nvPr>
        </p:nvGraphicFramePr>
        <p:xfrm>
          <a:off x="539750" y="2133600"/>
          <a:ext cx="8164513" cy="46307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454"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</a:t>
                      </a:r>
                      <a:endParaRPr kumimoji="0" lang="es-ES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Time(sec)</a:t>
                      </a:r>
                      <a:endParaRPr kumimoji="0" lang="es-ES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Rules Number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Reduction</a:t>
                      </a:r>
                      <a:endParaRPr kumimoji="0" lang="es-ES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C4.5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%Ac. Trn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%Ac. Test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C4.5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327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88.72%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85.40%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97.34%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36.45%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Drop1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95.09%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24.92%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26.31%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Drop2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179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70.33%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85.61%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83.09%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Drop3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82.96%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77.29%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Ib2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49.42%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36.37%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Ib3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76.69%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82.73%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Icf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85.62%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79.99%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82.21%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454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CHC Strat</a:t>
                      </a:r>
                      <a:endParaRPr kumimoji="0" lang="en-GB" alt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20172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99.38%</a:t>
                      </a:r>
                      <a:endParaRPr kumimoji="0" lang="en-GB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83.78%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82.76%</a:t>
                      </a:r>
                      <a:endParaRPr kumimoji="0" lang="en-GB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876" name="Text Box 74">
            <a:extLst>
              <a:ext uri="{FF2B5EF4-FFF2-40B4-BE49-F238E27FC236}">
                <a16:creationId xmlns:a16="http://schemas.microsoft.com/office/drawing/2014/main" id="{1D2AA514-B00C-41D0-A498-97FE0835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755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33877" name="Text Box 75">
            <a:extLst>
              <a:ext uri="{FF2B5EF4-FFF2-40B4-BE49-F238E27FC236}">
                <a16:creationId xmlns:a16="http://schemas.microsoft.com/office/drawing/2014/main" id="{DF717E13-EC93-41CC-921B-0DC24E5F5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28775"/>
            <a:ext cx="432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FF0000"/>
                </a:solidFill>
              </a:rPr>
              <a:t>Adult. Número de estratos: 10</a:t>
            </a:r>
          </a:p>
        </p:txBody>
      </p:sp>
      <p:sp>
        <p:nvSpPr>
          <p:cNvPr id="33878" name="Text Box 77">
            <a:extLst>
              <a:ext uri="{FF2B5EF4-FFF2-40B4-BE49-F238E27FC236}">
                <a16:creationId xmlns:a16="http://schemas.microsoft.com/office/drawing/2014/main" id="{5F8661E2-7609-4F9D-A2A2-8C692621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33879" name="Rectangle 618">
            <a:extLst>
              <a:ext uri="{FF2B5EF4-FFF2-40B4-BE49-F238E27FC236}">
                <a16:creationId xmlns:a16="http://schemas.microsoft.com/office/drawing/2014/main" id="{E47C3360-CF85-4B11-A08D-F1812F14A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36A9504B-866D-49C3-90B6-A48742640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7171" name="Text Box 9">
            <a:extLst>
              <a:ext uri="{FF2B5EF4-FFF2-40B4-BE49-F238E27FC236}">
                <a16:creationId xmlns:a16="http://schemas.microsoft.com/office/drawing/2014/main" id="{99A0C4C5-9C28-451F-B2E4-B18455402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7172" name="Text Box 10">
            <a:extLst>
              <a:ext uri="{FF2B5EF4-FFF2-40B4-BE49-F238E27FC236}">
                <a16:creationId xmlns:a16="http://schemas.microsoft.com/office/drawing/2014/main" id="{A89245DA-5B72-493B-ABDC-CAB7E6AE1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93913"/>
            <a:ext cx="7704138" cy="362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chemeClr val="tx1"/>
                </a:solidFill>
              </a:rPr>
              <a:t>D. </a:t>
            </a:r>
            <a:r>
              <a:rPr lang="es-ES" altLang="es-ES" dirty="0" err="1">
                <a:solidFill>
                  <a:schemeClr val="tx1"/>
                </a:solidFill>
              </a:rPr>
              <a:t>Pyle</a:t>
            </a:r>
            <a:r>
              <a:rPr lang="es-ES" altLang="es-ES" dirty="0">
                <a:solidFill>
                  <a:schemeClr val="tx1"/>
                </a:solidFill>
              </a:rPr>
              <a:t>, 1999, pp. 90:</a:t>
            </a:r>
          </a:p>
          <a:p>
            <a:pPr eaLnBrk="1" hangingPunct="1"/>
            <a:endParaRPr lang="es-ES" altLang="es-ES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800" dirty="0">
                <a:solidFill>
                  <a:schemeClr val="tx1"/>
                </a:solidFill>
              </a:rPr>
              <a:t>“</a:t>
            </a:r>
            <a:r>
              <a:rPr lang="es-ES" altLang="es-ES" sz="2800" dirty="0" err="1">
                <a:solidFill>
                  <a:schemeClr val="tx1"/>
                </a:solidFill>
              </a:rPr>
              <a:t>The</a:t>
            </a:r>
            <a:r>
              <a:rPr lang="es-ES" altLang="es-ES" sz="2800" dirty="0">
                <a:solidFill>
                  <a:schemeClr val="tx1"/>
                </a:solidFill>
              </a:rPr>
              <a:t> fundamental </a:t>
            </a:r>
            <a:r>
              <a:rPr lang="es-ES" altLang="es-ES" sz="2800" dirty="0" err="1">
                <a:solidFill>
                  <a:schemeClr val="tx1"/>
                </a:solidFill>
              </a:rPr>
              <a:t>purpose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of</a:t>
            </a:r>
            <a:r>
              <a:rPr lang="es-ES" altLang="es-ES" sz="2800" dirty="0">
                <a:solidFill>
                  <a:schemeClr val="tx1"/>
                </a:solidFill>
              </a:rPr>
              <a:t> data </a:t>
            </a:r>
            <a:r>
              <a:rPr lang="es-ES" altLang="es-ES" sz="2800" dirty="0" err="1">
                <a:solidFill>
                  <a:schemeClr val="tx1"/>
                </a:solidFill>
              </a:rPr>
              <a:t>preparation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is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to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manipulate</a:t>
            </a:r>
            <a:r>
              <a:rPr lang="es-ES" altLang="es-ES" sz="2800" dirty="0">
                <a:solidFill>
                  <a:schemeClr val="tx1"/>
                </a:solidFill>
              </a:rPr>
              <a:t> and </a:t>
            </a:r>
            <a:r>
              <a:rPr lang="es-ES" altLang="es-ES" sz="2800" dirty="0" err="1">
                <a:solidFill>
                  <a:schemeClr val="tx1"/>
                </a:solidFill>
              </a:rPr>
              <a:t>transforrm</a:t>
            </a:r>
            <a:r>
              <a:rPr lang="es-ES" altLang="es-ES" sz="2800" dirty="0">
                <a:solidFill>
                  <a:schemeClr val="tx1"/>
                </a:solidFill>
              </a:rPr>
              <a:t> raw data so </a:t>
            </a:r>
            <a:r>
              <a:rPr lang="es-ES" altLang="es-ES" sz="2800" dirty="0" err="1">
                <a:solidFill>
                  <a:schemeClr val="tx1"/>
                </a:solidFill>
              </a:rPr>
              <a:t>that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the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information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content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enfolded</a:t>
            </a:r>
            <a:r>
              <a:rPr lang="es-ES" altLang="es-ES" sz="2800" dirty="0">
                <a:solidFill>
                  <a:schemeClr val="tx1"/>
                </a:solidFill>
              </a:rPr>
              <a:t> in </a:t>
            </a:r>
            <a:r>
              <a:rPr lang="es-ES" altLang="es-ES" sz="2800" dirty="0" err="1">
                <a:solidFill>
                  <a:schemeClr val="tx1"/>
                </a:solidFill>
              </a:rPr>
              <a:t>the</a:t>
            </a:r>
            <a:r>
              <a:rPr lang="es-ES" altLang="es-ES" sz="2800" dirty="0">
                <a:solidFill>
                  <a:schemeClr val="tx1"/>
                </a:solidFill>
              </a:rPr>
              <a:t> data set can be </a:t>
            </a:r>
            <a:r>
              <a:rPr lang="es-ES" altLang="es-ES" sz="2800" dirty="0" err="1">
                <a:solidFill>
                  <a:schemeClr val="tx1"/>
                </a:solidFill>
              </a:rPr>
              <a:t>exposed</a:t>
            </a:r>
            <a:r>
              <a:rPr lang="es-ES" altLang="es-ES" sz="2800" dirty="0">
                <a:solidFill>
                  <a:schemeClr val="tx1"/>
                </a:solidFill>
              </a:rPr>
              <a:t>, </a:t>
            </a:r>
            <a:r>
              <a:rPr lang="es-ES" altLang="es-ES" sz="2800" dirty="0" err="1">
                <a:solidFill>
                  <a:schemeClr val="tx1"/>
                </a:solidFill>
              </a:rPr>
              <a:t>or</a:t>
            </a:r>
            <a:r>
              <a:rPr lang="es-ES" altLang="es-ES" sz="2800" dirty="0">
                <a:solidFill>
                  <a:schemeClr val="tx1"/>
                </a:solidFill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</a:rPr>
              <a:t>made</a:t>
            </a:r>
            <a:r>
              <a:rPr lang="es-ES" altLang="es-ES" sz="2800" dirty="0">
                <a:solidFill>
                  <a:schemeClr val="tx1"/>
                </a:solidFill>
              </a:rPr>
              <a:t> more </a:t>
            </a:r>
            <a:r>
              <a:rPr lang="es-ES" altLang="es-ES" sz="2800" dirty="0" err="1">
                <a:solidFill>
                  <a:schemeClr val="tx1"/>
                </a:solidFill>
              </a:rPr>
              <a:t>easily</a:t>
            </a:r>
            <a:r>
              <a:rPr lang="es-ES" altLang="es-ES" sz="2800" dirty="0">
                <a:solidFill>
                  <a:schemeClr val="tx1"/>
                </a:solidFill>
              </a:rPr>
              <a:t> accesible.”</a:t>
            </a:r>
          </a:p>
          <a:p>
            <a:pPr eaLnBrk="1" hangingPunct="1"/>
            <a:r>
              <a:rPr lang="es-ES" altLang="es-ES" sz="2400" dirty="0">
                <a:solidFill>
                  <a:schemeClr val="tx1"/>
                </a:solidFill>
              </a:rPr>
              <a:t>		</a:t>
            </a:r>
          </a:p>
          <a:p>
            <a:pPr eaLnBrk="1" hangingPunct="1"/>
            <a:r>
              <a:rPr lang="es-ES" altLang="es-ES" sz="24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7173" name="Text Box 12">
            <a:extLst>
              <a:ext uri="{FF2B5EF4-FFF2-40B4-BE49-F238E27FC236}">
                <a16:creationId xmlns:a16="http://schemas.microsoft.com/office/drawing/2014/main" id="{1D168BAD-05EE-4D34-88B5-B44E3FFD9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21494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Introducción</a:t>
            </a:r>
          </a:p>
        </p:txBody>
      </p:sp>
      <p:sp>
        <p:nvSpPr>
          <p:cNvPr id="7174" name="Rectangle 14">
            <a:extLst>
              <a:ext uri="{FF2B5EF4-FFF2-40B4-BE49-F238E27FC236}">
                <a16:creationId xmlns:a16="http://schemas.microsoft.com/office/drawing/2014/main" id="{B8AF4FF4-ADA7-43F2-B5FB-59B37A69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445125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>
                <a:solidFill>
                  <a:srgbClr val="00FFFF"/>
                </a:solidFill>
              </a:rPr>
              <a:t>Dorian Pyle</a:t>
            </a:r>
            <a:endParaRPr lang="es-ES" altLang="es-ES">
              <a:solidFill>
                <a:srgbClr val="FFFF00"/>
              </a:solidFill>
            </a:endParaRPr>
          </a:p>
          <a:p>
            <a:pPr eaLnBrk="1" hangingPunct="1"/>
            <a:r>
              <a:rPr lang="es-ES" altLang="es-ES">
                <a:solidFill>
                  <a:srgbClr val="00FFFF"/>
                </a:solidFill>
              </a:rPr>
              <a:t>Data Preparation for Data Mining Morgan Kaufmann Publishers, 1999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>
            <a:extLst>
              <a:ext uri="{FF2B5EF4-FFF2-40B4-BE49-F238E27FC236}">
                <a16:creationId xmlns:a16="http://schemas.microsoft.com/office/drawing/2014/main" id="{99E3E72E-3885-4269-AB62-9B26E361D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813" y="-6953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EBF2F455-4DDB-43A0-A22A-50E960AB2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755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2E42B32F-C503-443C-A97D-A9590E89E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93863"/>
            <a:ext cx="489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 b="1">
                <a:solidFill>
                  <a:srgbClr val="FF0000"/>
                </a:solidFill>
              </a:rPr>
              <a:t>Kdd Cup’99. Número de estratos: 100</a:t>
            </a:r>
          </a:p>
        </p:txBody>
      </p:sp>
      <p:graphicFrame>
        <p:nvGraphicFramePr>
          <p:cNvPr id="363832" name="Group 312">
            <a:extLst>
              <a:ext uri="{FF2B5EF4-FFF2-40B4-BE49-F238E27FC236}">
                <a16:creationId xmlns:a16="http://schemas.microsoft.com/office/drawing/2014/main" id="{70AAF7C2-D602-42FC-938E-4F47CC2FB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875787"/>
              </p:ext>
            </p:extLst>
          </p:nvPr>
        </p:nvGraphicFramePr>
        <p:xfrm>
          <a:off x="371475" y="2289175"/>
          <a:ext cx="8161338" cy="4164014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575"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rowSpan="2"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</a:t>
                      </a:r>
                      <a:endParaRPr kumimoji="0" lang="es-ES" alt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Time(sec)</a:t>
                      </a:r>
                      <a:endParaRPr kumimoji="0" lang="en-GB" alt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Rules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Reduction</a:t>
                      </a:r>
                      <a:endParaRPr kumimoji="0" lang="en-GB" alt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C4.5</a:t>
                      </a:r>
                      <a:endParaRPr kumimoji="0" lang="en-GB" alt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%Ac Trn</a:t>
                      </a:r>
                      <a:endParaRPr kumimoji="0" lang="en-GB" alt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%Ac Test</a:t>
                      </a:r>
                      <a:endParaRPr kumimoji="0" lang="en-GB" alt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C4.5 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252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99.94%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81.61%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98.48%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96.43%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Drop1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38.63%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Drop2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76.66%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81.40%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76.58%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Drop3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56.74%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77.02%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75.38%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Ib2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82.01%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95.81%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95.05%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63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Ib3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78.92%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99.13%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Icf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23.62%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99.98%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99.53%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CHC Strat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1960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99.68%</a:t>
                      </a:r>
                      <a:endParaRPr kumimoji="0" lang="en-GB" alt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98.97%</a:t>
                      </a:r>
                      <a:endParaRPr kumimoji="0" lang="en-GB" alt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97.53%</a:t>
                      </a:r>
                      <a:endParaRPr kumimoji="0" lang="en-GB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903" name="Rectangle 77">
            <a:extLst>
              <a:ext uri="{FF2B5EF4-FFF2-40B4-BE49-F238E27FC236}">
                <a16:creationId xmlns:a16="http://schemas.microsoft.com/office/drawing/2014/main" id="{0CAB56FD-08BF-4817-AA41-C9EB5AA77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34904" name="Text Box 78">
            <a:extLst>
              <a:ext uri="{FF2B5EF4-FFF2-40B4-BE49-F238E27FC236}">
                <a16:creationId xmlns:a16="http://schemas.microsoft.com/office/drawing/2014/main" id="{49CC85BD-B868-4BFE-96B1-C3C68887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>
            <a:extLst>
              <a:ext uri="{FF2B5EF4-FFF2-40B4-BE49-F238E27FC236}">
                <a16:creationId xmlns:a16="http://schemas.microsoft.com/office/drawing/2014/main" id="{0ED5934A-1107-4E41-B277-587F06085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813" y="-6953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843" name="Rectangle 87">
            <a:extLst>
              <a:ext uri="{FF2B5EF4-FFF2-40B4-BE49-F238E27FC236}">
                <a16:creationId xmlns:a16="http://schemas.microsoft.com/office/drawing/2014/main" id="{625426C7-5F88-4486-98E5-A573EE161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35844" name="Text Box 84">
            <a:extLst>
              <a:ext uri="{FF2B5EF4-FFF2-40B4-BE49-F238E27FC236}">
                <a16:creationId xmlns:a16="http://schemas.microsoft.com/office/drawing/2014/main" id="{6D74B2A8-EE72-4DC9-AD9B-DADE1E3CD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755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35845" name="Text Box 85">
            <a:extLst>
              <a:ext uri="{FF2B5EF4-FFF2-40B4-BE49-F238E27FC236}">
                <a16:creationId xmlns:a16="http://schemas.microsoft.com/office/drawing/2014/main" id="{41037FBC-78BA-4AE2-80F2-816E90D64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08125"/>
            <a:ext cx="626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b="1">
                <a:solidFill>
                  <a:srgbClr val="FF0000"/>
                </a:solidFill>
              </a:rPr>
              <a:t>ADULT:</a:t>
            </a:r>
            <a:r>
              <a:rPr lang="es-ES" altLang="es-ES" sz="1800" b="1">
                <a:solidFill>
                  <a:srgbClr val="FF0000"/>
                </a:solidFill>
              </a:rPr>
              <a:t> </a:t>
            </a:r>
            <a:r>
              <a:rPr lang="es-ES" altLang="es-ES" b="1">
                <a:solidFill>
                  <a:srgbClr val="FF0000"/>
                </a:solidFill>
              </a:rPr>
              <a:t>Algunos datos a destacar: Partición 1</a:t>
            </a:r>
          </a:p>
        </p:txBody>
      </p:sp>
      <p:sp>
        <p:nvSpPr>
          <p:cNvPr id="35846" name="Text Box 86">
            <a:extLst>
              <a:ext uri="{FF2B5EF4-FFF2-40B4-BE49-F238E27FC236}">
                <a16:creationId xmlns:a16="http://schemas.microsoft.com/office/drawing/2014/main" id="{8EBC08F5-B55C-49B0-BE73-97A04BD8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graphicFrame>
        <p:nvGraphicFramePr>
          <p:cNvPr id="373007" name="Group 271">
            <a:extLst>
              <a:ext uri="{FF2B5EF4-FFF2-40B4-BE49-F238E27FC236}">
                <a16:creationId xmlns:a16="http://schemas.microsoft.com/office/drawing/2014/main" id="{D32908E7-B57C-4021-8BC9-D25641FBFDA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7950" y="1905000"/>
          <a:ext cx="8856663" cy="1976437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90918"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No.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Instan-cias - N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No.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Varia-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bles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No. Reglas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No. Variables/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regla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Confidencia de las Reglas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</a:rPr>
                        <a:t>N(Cond,Clas)/N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52"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Adult</a:t>
                      </a:r>
                      <a:endParaRPr kumimoji="0" lang="en-US" alt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30132</a:t>
                      </a:r>
                      <a:endParaRPr kumimoji="0" lang="en-US" alt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 rowSpan="2"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C4.5</a:t>
                      </a:r>
                      <a:endParaRPr kumimoji="0" lang="en-US" alt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IS-CHC/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C4.5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C4.5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IS-CHC/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C4.5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C4.5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IS-CHC/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C4.5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just">
                        <a:buClr>
                          <a:schemeClr val="accent1"/>
                        </a:buClr>
                        <a:buSzPct val="55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just"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just">
                        <a:buClr>
                          <a:schemeClr val="hlink"/>
                        </a:buClr>
                        <a:buSzPct val="55000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just">
                        <a:buClr>
                          <a:srgbClr val="727272"/>
                        </a:buClr>
                        <a:buSzPct val="50000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27272"/>
                        </a:buClr>
                        <a:buSzPct val="50000"/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0.167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1E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83" name="Text Box 115">
            <a:extLst>
              <a:ext uri="{FF2B5EF4-FFF2-40B4-BE49-F238E27FC236}">
                <a16:creationId xmlns:a16="http://schemas.microsoft.com/office/drawing/2014/main" id="{1D1F3A3C-82E3-4F9E-B774-B4BE262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62400"/>
            <a:ext cx="8785225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b="1" dirty="0">
                <a:solidFill>
                  <a:schemeClr val="tx1"/>
                </a:solidFill>
              </a:rPr>
              <a:t>La selección de instancias nos permite obtener conjuntos de reglas más interpretables y con aporte de mayor información.</a:t>
            </a:r>
          </a:p>
        </p:txBody>
      </p:sp>
      <p:sp>
        <p:nvSpPr>
          <p:cNvPr id="35884" name="Text Box 269">
            <a:extLst>
              <a:ext uri="{FF2B5EF4-FFF2-40B4-BE49-F238E27FC236}">
                <a16:creationId xmlns:a16="http://schemas.microsoft.com/office/drawing/2014/main" id="{9E3FF022-35F6-4BB6-918D-6C2D920CB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72000"/>
            <a:ext cx="8785225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9144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3716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8288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2860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b="1" dirty="0">
                <a:solidFill>
                  <a:schemeClr val="tx1"/>
                </a:solidFill>
              </a:rPr>
              <a:t>Dos líneas de actuación futura: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s-ES" altLang="es-ES" sz="1800" b="1" dirty="0">
                <a:solidFill>
                  <a:schemeClr val="tx1"/>
                </a:solidFill>
              </a:rPr>
              <a:t>Sistema de Clasificación más preciso:</a:t>
            </a:r>
            <a:r>
              <a:rPr lang="es-ES" altLang="es-ES" sz="1800" dirty="0">
                <a:solidFill>
                  <a:schemeClr val="tx1"/>
                </a:solidFill>
              </a:rPr>
              <a:t> Avanzar en la combinación de la estratificación y  técnicas evolutivas para mejorar la precisión.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s-ES" altLang="es-ES" sz="1800" b="1" dirty="0" err="1">
                <a:solidFill>
                  <a:schemeClr val="tx1"/>
                </a:solidFill>
              </a:rPr>
              <a:t>Subgroup</a:t>
            </a:r>
            <a:r>
              <a:rPr lang="es-ES" altLang="es-ES" sz="1800" b="1" dirty="0">
                <a:solidFill>
                  <a:schemeClr val="tx1"/>
                </a:solidFill>
              </a:rPr>
              <a:t> Discovery:</a:t>
            </a:r>
            <a:r>
              <a:rPr lang="es-ES" altLang="es-ES" sz="1800" dirty="0">
                <a:solidFill>
                  <a:schemeClr val="tx1"/>
                </a:solidFill>
              </a:rPr>
              <a:t> La obtención de reglas de calidad que aporten información.</a:t>
            </a:r>
          </a:p>
        </p:txBody>
      </p:sp>
      <p:sp>
        <p:nvSpPr>
          <p:cNvPr id="35885" name="Text Box 270">
            <a:extLst>
              <a:ext uri="{FF2B5EF4-FFF2-40B4-BE49-F238E27FC236}">
                <a16:creationId xmlns:a16="http://schemas.microsoft.com/office/drawing/2014/main" id="{4833F184-C0FC-40ED-8290-C6466FE98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11875"/>
            <a:ext cx="842486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600">
                <a:solidFill>
                  <a:schemeClr val="tx1"/>
                </a:solidFill>
              </a:rPr>
              <a:t>N. Lavrac, B. Kavsek, P. Flach, L. Todorowski. Subgroup Discovery with CN2-SD.  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sz="1600">
                <a:solidFill>
                  <a:schemeClr val="tx1"/>
                </a:solidFill>
              </a:rPr>
              <a:t>Journal of Machine Learning Research 5 (2004) 153-188.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119DB0DF-9F8F-43E1-95FA-84119D273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36867" name="Text Box 9">
            <a:extLst>
              <a:ext uri="{FF2B5EF4-FFF2-40B4-BE49-F238E27FC236}">
                <a16:creationId xmlns:a16="http://schemas.microsoft.com/office/drawing/2014/main" id="{845FE879-74E3-4B2A-BD48-1B130D73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36868" name="Text Box 10">
            <a:extLst>
              <a:ext uri="{FF2B5EF4-FFF2-40B4-BE49-F238E27FC236}">
                <a16:creationId xmlns:a16="http://schemas.microsoft.com/office/drawing/2014/main" id="{549DF8CF-AED0-4966-B7BD-4C575017A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7850188" cy="435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Recientemente se han publicado diferentes aproximaciones al problema de Selección de Instancias.</a:t>
            </a: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1800" b="1" dirty="0">
                <a:solidFill>
                  <a:schemeClr val="tx1"/>
                </a:solidFill>
              </a:rPr>
              <a:t>J.C. Riquelme, J.S. Aguilar-Ruiz, M. Toro. </a:t>
            </a:r>
            <a:r>
              <a:rPr lang="es-ES" altLang="es-ES" sz="1800" b="1" dirty="0" err="1">
                <a:solidFill>
                  <a:schemeClr val="tx1"/>
                </a:solidFill>
              </a:rPr>
              <a:t>Finding</a:t>
            </a:r>
            <a:r>
              <a:rPr lang="es-ES" altLang="es-ES" sz="1800" b="1" dirty="0">
                <a:solidFill>
                  <a:schemeClr val="tx1"/>
                </a:solidFill>
              </a:rPr>
              <a:t> representative </a:t>
            </a:r>
            <a:r>
              <a:rPr lang="es-ES" altLang="es-ES" sz="1800" b="1" dirty="0" err="1">
                <a:solidFill>
                  <a:schemeClr val="tx1"/>
                </a:solidFill>
              </a:rPr>
              <a:t>patterns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with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ordered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projections</a:t>
            </a:r>
            <a:r>
              <a:rPr lang="es-ES" altLang="es-ES" sz="1800" b="1" dirty="0">
                <a:solidFill>
                  <a:schemeClr val="tx1"/>
                </a:solidFill>
              </a:rPr>
              <a:t>. </a:t>
            </a:r>
            <a:r>
              <a:rPr lang="es-ES" altLang="es-ES" sz="1800" b="1" dirty="0" err="1">
                <a:solidFill>
                  <a:schemeClr val="tx1"/>
                </a:solidFill>
              </a:rPr>
              <a:t>Pattern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Recogition</a:t>
            </a:r>
            <a:r>
              <a:rPr lang="es-ES" altLang="es-ES" sz="1800" b="1" dirty="0">
                <a:solidFill>
                  <a:schemeClr val="tx1"/>
                </a:solidFill>
              </a:rPr>
              <a:t> 36 (2003) 1009-1018.</a:t>
            </a:r>
          </a:p>
          <a:p>
            <a:pPr eaLnBrk="1" hangingPunct="1">
              <a:lnSpc>
                <a:spcPct val="100000"/>
              </a:lnSpc>
            </a:pPr>
            <a:endParaRPr lang="es-ES" altLang="es-ES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dirty="0">
                <a:solidFill>
                  <a:schemeClr val="tx1"/>
                </a:solidFill>
              </a:rPr>
              <a:t>POP: Algoritmo de selección de instancias vía proyección  seleccionando regiones para cada clase. 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dirty="0">
                <a:solidFill>
                  <a:schemeClr val="tx1"/>
                </a:solidFill>
              </a:rPr>
              <a:t>Métodos de aprendizaje: k-NN, C4.5.</a:t>
            </a:r>
          </a:p>
          <a:p>
            <a:pPr eaLnBrk="1" hangingPunct="1">
              <a:lnSpc>
                <a:spcPct val="100000"/>
              </a:lnSpc>
            </a:pPr>
            <a:endParaRPr lang="es-ES" altLang="es-ES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404F4BD-AB62-4248-8F1B-EA74261E5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FA17593-7BE1-4944-836D-F8CDE3AF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EC35B17B-604F-4F8D-830A-CF17C991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7850188" cy="40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800" b="1" dirty="0">
                <a:solidFill>
                  <a:schemeClr val="tx1"/>
                </a:solidFill>
              </a:rPr>
              <a:t>S-W. Kim, B.J. </a:t>
            </a:r>
            <a:r>
              <a:rPr lang="es-ES" altLang="es-ES" sz="1800" b="1" dirty="0" err="1">
                <a:solidFill>
                  <a:schemeClr val="tx1"/>
                </a:solidFill>
              </a:rPr>
              <a:t>Oommen</a:t>
            </a:r>
            <a:r>
              <a:rPr lang="es-ES" altLang="es-ES" sz="1800" b="1" dirty="0">
                <a:solidFill>
                  <a:schemeClr val="tx1"/>
                </a:solidFill>
              </a:rPr>
              <a:t>. </a:t>
            </a:r>
            <a:r>
              <a:rPr lang="es-ES" altLang="es-ES" sz="1800" b="1" dirty="0" err="1">
                <a:solidFill>
                  <a:schemeClr val="tx1"/>
                </a:solidFill>
              </a:rPr>
              <a:t>Enhancing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prototype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reduction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schemes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with</a:t>
            </a:r>
            <a:r>
              <a:rPr lang="es-ES" altLang="es-ES" sz="1800" b="1" dirty="0">
                <a:solidFill>
                  <a:schemeClr val="tx1"/>
                </a:solidFill>
              </a:rPr>
              <a:t> LVQ3-type </a:t>
            </a:r>
            <a:r>
              <a:rPr lang="es-ES" altLang="es-ES" sz="1800" b="1" dirty="0" err="1">
                <a:solidFill>
                  <a:schemeClr val="tx1"/>
                </a:solidFill>
              </a:rPr>
              <a:t>algorithms</a:t>
            </a:r>
            <a:r>
              <a:rPr lang="es-ES" altLang="es-ES" sz="1800" b="1" dirty="0">
                <a:solidFill>
                  <a:schemeClr val="tx1"/>
                </a:solidFill>
              </a:rPr>
              <a:t>. </a:t>
            </a:r>
            <a:r>
              <a:rPr lang="es-ES" altLang="es-ES" sz="1800" b="1" dirty="0" err="1">
                <a:solidFill>
                  <a:schemeClr val="tx1"/>
                </a:solidFill>
              </a:rPr>
              <a:t>Pattern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Recognition</a:t>
            </a:r>
            <a:r>
              <a:rPr lang="es-ES" altLang="es-ES" sz="1800" b="1" dirty="0">
                <a:solidFill>
                  <a:schemeClr val="tx1"/>
                </a:solidFill>
              </a:rPr>
              <a:t> 36 (2003) 1083-1093.</a:t>
            </a: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dirty="0">
                <a:solidFill>
                  <a:schemeClr val="tx1"/>
                </a:solidFill>
              </a:rPr>
              <a:t>LVQ3:  Utilizan LVQ y  SVM para la selección de instancias. </a:t>
            </a:r>
          </a:p>
          <a:p>
            <a:pPr eaLnBrk="1" hangingPunct="1">
              <a:lnSpc>
                <a:spcPct val="100000"/>
              </a:lnSpc>
            </a:pPr>
            <a:endParaRPr lang="es-ES" altLang="es-ES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1800" b="1" dirty="0">
                <a:solidFill>
                  <a:schemeClr val="tx1"/>
                </a:solidFill>
              </a:rPr>
              <a:t>S-W. Kim, B.J. </a:t>
            </a:r>
            <a:r>
              <a:rPr lang="es-ES" altLang="es-ES" sz="1800" b="1" dirty="0" err="1">
                <a:solidFill>
                  <a:schemeClr val="tx1"/>
                </a:solidFill>
              </a:rPr>
              <a:t>Oommen</a:t>
            </a:r>
            <a:r>
              <a:rPr lang="es-ES" altLang="es-ES" sz="1800" b="1" dirty="0">
                <a:solidFill>
                  <a:schemeClr val="tx1"/>
                </a:solidFill>
              </a:rPr>
              <a:t>. </a:t>
            </a:r>
            <a:r>
              <a:rPr lang="es-ES" altLang="es-ES" sz="1800" b="1" dirty="0" err="1">
                <a:solidFill>
                  <a:schemeClr val="tx1"/>
                </a:solidFill>
              </a:rPr>
              <a:t>Enhancing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Prototype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Reduction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Schemes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with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Recursion</a:t>
            </a:r>
            <a:r>
              <a:rPr lang="es-ES" altLang="es-ES" sz="1800" b="1" dirty="0">
                <a:solidFill>
                  <a:schemeClr val="tx1"/>
                </a:solidFill>
              </a:rPr>
              <a:t>: A </a:t>
            </a:r>
            <a:r>
              <a:rPr lang="es-ES" altLang="es-ES" sz="1800" b="1" dirty="0" err="1">
                <a:solidFill>
                  <a:schemeClr val="tx1"/>
                </a:solidFill>
              </a:rPr>
              <a:t>Method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Applicable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for</a:t>
            </a:r>
            <a:r>
              <a:rPr lang="es-ES" altLang="es-ES" sz="1800" b="1" dirty="0">
                <a:solidFill>
                  <a:schemeClr val="tx1"/>
                </a:solidFill>
              </a:rPr>
              <a:t> “Larga Data Sets”. IEEE Trans. </a:t>
            </a:r>
            <a:r>
              <a:rPr lang="es-ES" altLang="es-ES" sz="1800" b="1" dirty="0" err="1">
                <a:solidFill>
                  <a:schemeClr val="tx1"/>
                </a:solidFill>
              </a:rPr>
              <a:t>on</a:t>
            </a:r>
            <a:r>
              <a:rPr lang="es-ES" altLang="es-ES" sz="1800" b="1" dirty="0">
                <a:solidFill>
                  <a:schemeClr val="tx1"/>
                </a:solidFill>
              </a:rPr>
              <a:t> SMC, 2004.</a:t>
            </a:r>
          </a:p>
          <a:p>
            <a:pPr eaLnBrk="1" hangingPunct="1">
              <a:lnSpc>
                <a:spcPct val="100000"/>
              </a:lnSpc>
            </a:pPr>
            <a:endParaRPr lang="es-ES" altLang="es-ES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dirty="0">
                <a:solidFill>
                  <a:schemeClr val="tx1"/>
                </a:solidFill>
              </a:rPr>
              <a:t>Combina un método recursivo para la partición de bases de datos con LVQ  y SVM.</a:t>
            </a:r>
            <a:endParaRPr lang="es-ES" alt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3BECF37-1CD3-42DF-94D5-9464ACD2F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49C54F6-6620-4328-8B27-A4A4CCD2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436DF145-790C-427A-BA32-9EC2030D4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42486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800" b="1" dirty="0">
                <a:solidFill>
                  <a:schemeClr val="tx1"/>
                </a:solidFill>
              </a:rPr>
              <a:t>S. </a:t>
            </a:r>
            <a:r>
              <a:rPr lang="es-ES" altLang="es-ES" sz="1800" b="1" dirty="0" err="1">
                <a:solidFill>
                  <a:schemeClr val="tx1"/>
                </a:solidFill>
              </a:rPr>
              <a:t>Papadimitriou</a:t>
            </a:r>
            <a:r>
              <a:rPr lang="es-ES" altLang="es-ES" sz="1800" b="1" dirty="0">
                <a:solidFill>
                  <a:schemeClr val="tx1"/>
                </a:solidFill>
              </a:rPr>
              <a:t>, S. </a:t>
            </a:r>
            <a:r>
              <a:rPr lang="es-ES" altLang="es-ES" sz="1800" b="1" dirty="0" err="1">
                <a:solidFill>
                  <a:schemeClr val="tx1"/>
                </a:solidFill>
              </a:rPr>
              <a:t>Mavroudi</a:t>
            </a:r>
            <a:r>
              <a:rPr lang="es-ES" altLang="es-ES" sz="1800" b="1" dirty="0">
                <a:solidFill>
                  <a:schemeClr val="tx1"/>
                </a:solidFill>
              </a:rPr>
              <a:t>, L. </a:t>
            </a:r>
            <a:r>
              <a:rPr lang="es-ES" altLang="es-ES" sz="1800" b="1" dirty="0" err="1">
                <a:solidFill>
                  <a:schemeClr val="tx1"/>
                </a:solidFill>
              </a:rPr>
              <a:t>Vladutu</a:t>
            </a:r>
            <a:r>
              <a:rPr lang="es-ES" altLang="es-ES" sz="1800" b="1" dirty="0">
                <a:solidFill>
                  <a:schemeClr val="tx1"/>
                </a:solidFill>
              </a:rPr>
              <a:t>, </a:t>
            </a:r>
            <a:r>
              <a:rPr lang="es-ES" altLang="es-ES" sz="1800" b="1" dirty="0" err="1">
                <a:solidFill>
                  <a:schemeClr val="tx1"/>
                </a:solidFill>
              </a:rPr>
              <a:t>A.Bezerianos</a:t>
            </a:r>
            <a:r>
              <a:rPr lang="es-ES" altLang="es-ES" sz="1800" b="1" dirty="0">
                <a:solidFill>
                  <a:schemeClr val="tx1"/>
                </a:solidFill>
              </a:rPr>
              <a:t>. </a:t>
            </a:r>
            <a:r>
              <a:rPr lang="es-ES" altLang="es-ES" sz="1800" b="1" dirty="0" err="1">
                <a:solidFill>
                  <a:schemeClr val="tx1"/>
                </a:solidFill>
              </a:rPr>
              <a:t>Generalized</a:t>
            </a:r>
            <a:r>
              <a:rPr lang="es-ES" altLang="es-ES" sz="1800" b="1" dirty="0">
                <a:solidFill>
                  <a:schemeClr val="tx1"/>
                </a:solidFill>
              </a:rPr>
              <a:t>  radial basis </a:t>
            </a:r>
            <a:r>
              <a:rPr lang="es-ES" altLang="es-ES" sz="1800" b="1" dirty="0" err="1">
                <a:solidFill>
                  <a:schemeClr val="tx1"/>
                </a:solidFill>
              </a:rPr>
              <a:t>function</a:t>
            </a:r>
            <a:r>
              <a:rPr lang="es-ES" altLang="es-ES" sz="1800" b="1" dirty="0">
                <a:solidFill>
                  <a:schemeClr val="tx1"/>
                </a:solidFill>
              </a:rPr>
              <a:t> neural </a:t>
            </a:r>
            <a:r>
              <a:rPr lang="es-ES" altLang="es-ES" sz="1800" b="1" dirty="0" err="1">
                <a:solidFill>
                  <a:schemeClr val="tx1"/>
                </a:solidFill>
              </a:rPr>
              <a:t>networks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trained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with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instance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based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learning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for</a:t>
            </a:r>
            <a:r>
              <a:rPr lang="es-ES" altLang="es-ES" sz="1800" b="1" dirty="0">
                <a:solidFill>
                  <a:schemeClr val="tx1"/>
                </a:solidFill>
              </a:rPr>
              <a:t> data </a:t>
            </a:r>
            <a:r>
              <a:rPr lang="es-ES" altLang="es-ES" sz="1800" b="1" dirty="0" err="1">
                <a:solidFill>
                  <a:schemeClr val="tx1"/>
                </a:solidFill>
              </a:rPr>
              <a:t>mining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of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symbolic</a:t>
            </a:r>
            <a:r>
              <a:rPr lang="es-ES" altLang="es-ES" sz="1800" b="1" dirty="0">
                <a:solidFill>
                  <a:schemeClr val="tx1"/>
                </a:solidFill>
              </a:rPr>
              <a:t> data. </a:t>
            </a:r>
            <a:r>
              <a:rPr lang="es-ES" altLang="es-ES" sz="1800" b="1" dirty="0" err="1">
                <a:solidFill>
                  <a:schemeClr val="tx1"/>
                </a:solidFill>
              </a:rPr>
              <a:t>Applied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Intelligence</a:t>
            </a:r>
            <a:r>
              <a:rPr lang="es-ES" altLang="es-ES" sz="1800" b="1" dirty="0">
                <a:solidFill>
                  <a:schemeClr val="tx1"/>
                </a:solidFill>
              </a:rPr>
              <a:t> 16 (2002) 223-234. </a:t>
            </a:r>
          </a:p>
          <a:p>
            <a:pPr eaLnBrk="1" hangingPunct="1">
              <a:lnSpc>
                <a:spcPct val="100000"/>
              </a:lnSpc>
            </a:pPr>
            <a:endParaRPr lang="es-ES" altLang="es-ES" sz="1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1800" b="1" dirty="0">
                <a:solidFill>
                  <a:schemeClr val="tx1"/>
                </a:solidFill>
              </a:rPr>
              <a:t>P.C. </a:t>
            </a:r>
            <a:r>
              <a:rPr lang="es-ES" altLang="es-ES" sz="1800" b="1" dirty="0" err="1">
                <a:solidFill>
                  <a:schemeClr val="tx1"/>
                </a:solidFill>
              </a:rPr>
              <a:t>Pendaharkar</a:t>
            </a:r>
            <a:r>
              <a:rPr lang="es-ES" altLang="es-ES" sz="1800" b="1" dirty="0">
                <a:solidFill>
                  <a:schemeClr val="tx1"/>
                </a:solidFill>
              </a:rPr>
              <a:t>, J.A. Rodger. </a:t>
            </a:r>
            <a:r>
              <a:rPr lang="es-ES" altLang="es-ES" sz="1800" b="1" dirty="0" err="1">
                <a:solidFill>
                  <a:schemeClr val="tx1"/>
                </a:solidFill>
              </a:rPr>
              <a:t>Technical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efficiency-based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selection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of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learning</a:t>
            </a:r>
            <a:r>
              <a:rPr lang="es-ES" altLang="es-ES" sz="1800" b="1" dirty="0">
                <a:solidFill>
                  <a:schemeClr val="tx1"/>
                </a:solidFill>
              </a:rPr>
              <a:t> cases </a:t>
            </a:r>
            <a:r>
              <a:rPr lang="es-ES" altLang="es-ES" sz="1800" b="1" dirty="0" err="1">
                <a:solidFill>
                  <a:schemeClr val="tx1"/>
                </a:solidFill>
              </a:rPr>
              <a:t>to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improve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forecasting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accuracy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of</a:t>
            </a:r>
            <a:r>
              <a:rPr lang="es-ES" altLang="es-ES" sz="1800" b="1" dirty="0">
                <a:solidFill>
                  <a:schemeClr val="tx1"/>
                </a:solidFill>
              </a:rPr>
              <a:t> neural </a:t>
            </a:r>
            <a:r>
              <a:rPr lang="es-ES" altLang="es-ES" sz="1800" b="1" dirty="0" err="1">
                <a:solidFill>
                  <a:schemeClr val="tx1"/>
                </a:solidFill>
              </a:rPr>
              <a:t>networks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under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monotonicity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assumption</a:t>
            </a:r>
            <a:r>
              <a:rPr lang="es-ES" altLang="es-ES" sz="1800" b="1" dirty="0">
                <a:solidFill>
                  <a:schemeClr val="tx1"/>
                </a:solidFill>
              </a:rPr>
              <a:t>. </a:t>
            </a:r>
            <a:r>
              <a:rPr lang="es-ES" altLang="es-ES" sz="1800" b="1" dirty="0" err="1">
                <a:solidFill>
                  <a:schemeClr val="tx1"/>
                </a:solidFill>
              </a:rPr>
              <a:t>Decision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Support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Systems</a:t>
            </a:r>
            <a:r>
              <a:rPr lang="es-ES" altLang="es-ES" sz="1800" b="1" dirty="0">
                <a:solidFill>
                  <a:schemeClr val="tx1"/>
                </a:solidFill>
              </a:rPr>
              <a:t> 36 (2003)117-136. </a:t>
            </a:r>
          </a:p>
          <a:p>
            <a:pPr eaLnBrk="1" hangingPunct="1">
              <a:lnSpc>
                <a:spcPct val="100000"/>
              </a:lnSpc>
            </a:pPr>
            <a:endParaRPr lang="es-ES" altLang="es-ES" sz="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dirty="0">
                <a:solidFill>
                  <a:schemeClr val="tx1"/>
                </a:solidFill>
              </a:rPr>
              <a:t>Se utiliza la selección de instancias para el entrenamiento de redes neuronales. </a:t>
            </a:r>
          </a:p>
          <a:p>
            <a:pPr eaLnBrk="1" hangingPunct="1">
              <a:lnSpc>
                <a:spcPct val="100000"/>
              </a:lnSpc>
            </a:pPr>
            <a:endParaRPr lang="es-ES" altLang="es-ES" dirty="0">
              <a:solidFill>
                <a:schemeClr val="tx1"/>
              </a:solidFill>
            </a:endParaRPr>
          </a:p>
          <a:p>
            <a:pPr eaLnBrk="1" hangingPunct="1"/>
            <a:r>
              <a:rPr lang="es-ES" altLang="es-ES" sz="1800" b="1" dirty="0">
                <a:solidFill>
                  <a:schemeClr val="tx1"/>
                </a:solidFill>
              </a:rPr>
              <a:t>K.W. Lau, Q.H. Wu. Online training </a:t>
            </a:r>
            <a:r>
              <a:rPr lang="es-ES" altLang="es-ES" sz="1800" b="1" dirty="0" err="1">
                <a:solidFill>
                  <a:schemeClr val="tx1"/>
                </a:solidFill>
              </a:rPr>
              <a:t>of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support</a:t>
            </a:r>
            <a:r>
              <a:rPr lang="es-ES" altLang="es-ES" sz="1800" b="1" dirty="0">
                <a:solidFill>
                  <a:schemeClr val="tx1"/>
                </a:solidFill>
              </a:rPr>
              <a:t> vector </a:t>
            </a:r>
            <a:r>
              <a:rPr lang="es-ES" altLang="es-ES" sz="1800" b="1" dirty="0" err="1">
                <a:solidFill>
                  <a:schemeClr val="tx1"/>
                </a:solidFill>
              </a:rPr>
              <a:t>classifier</a:t>
            </a:r>
            <a:r>
              <a:rPr lang="es-ES" altLang="es-ES" sz="1800" b="1" dirty="0">
                <a:solidFill>
                  <a:schemeClr val="tx1"/>
                </a:solidFill>
              </a:rPr>
              <a:t>. </a:t>
            </a:r>
            <a:r>
              <a:rPr lang="es-ES" altLang="es-ES" sz="1800" b="1" dirty="0" err="1">
                <a:solidFill>
                  <a:schemeClr val="tx1"/>
                </a:solidFill>
              </a:rPr>
              <a:t>Pattern</a:t>
            </a:r>
            <a:r>
              <a:rPr lang="es-ES" altLang="es-ES" sz="1800" b="1" dirty="0">
                <a:solidFill>
                  <a:schemeClr val="tx1"/>
                </a:solidFill>
              </a:rPr>
              <a:t> </a:t>
            </a:r>
            <a:r>
              <a:rPr lang="es-ES" altLang="es-ES" sz="1800" b="1" dirty="0" err="1">
                <a:solidFill>
                  <a:schemeClr val="tx1"/>
                </a:solidFill>
              </a:rPr>
              <a:t>Recognition</a:t>
            </a:r>
            <a:r>
              <a:rPr lang="es-ES" altLang="es-ES" sz="1800" b="1" dirty="0">
                <a:solidFill>
                  <a:schemeClr val="tx1"/>
                </a:solidFill>
              </a:rPr>
              <a:t> 36 (2003) 1913-1920.</a:t>
            </a:r>
          </a:p>
          <a:p>
            <a:pPr eaLnBrk="1" hangingPunct="1"/>
            <a:endParaRPr lang="es-ES" altLang="es-E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s-ES" altLang="es-ES" dirty="0">
                <a:solidFill>
                  <a:schemeClr val="tx1"/>
                </a:solidFill>
              </a:rPr>
              <a:t>Se utiliza la selección de instancias para SVM.</a:t>
            </a:r>
            <a:endParaRPr lang="es-ES" altLang="es-E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3D6FC3A-104B-4A69-AFF3-B41C487D0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89BBBD57-F11C-44CE-A309-C1E9133A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5388"/>
            <a:ext cx="3827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Selección de Instancias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C71AB171-B1A7-4BD8-B8BF-1E7009F21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135938" cy="441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b="1" dirty="0">
                <a:solidFill>
                  <a:schemeClr val="tx1"/>
                </a:solidFill>
              </a:rPr>
              <a:t>Conclusiones</a:t>
            </a:r>
          </a:p>
          <a:p>
            <a:pPr eaLnBrk="1" hangingPunct="1">
              <a:lnSpc>
                <a:spcPct val="100000"/>
              </a:lnSpc>
            </a:pPr>
            <a:endParaRPr lang="es-ES" altLang="es-ES" sz="1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La selección de instancias puede permitir mejorar la precisión/interpretabilidad de los métodos de aprendizaje automático.</a:t>
            </a:r>
          </a:p>
          <a:p>
            <a:pPr eaLnBrk="1" hangingPunct="1">
              <a:lnSpc>
                <a:spcPct val="100000"/>
              </a:lnSpc>
            </a:pPr>
            <a:endParaRPr lang="es-ES" altLang="es-ES" sz="1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Existen evidencias de buen comportamiento combinando selección de instancias y los métodos de aprendizaje.</a:t>
            </a:r>
          </a:p>
          <a:p>
            <a:pPr eaLnBrk="1" hangingPunct="1">
              <a:lnSpc>
                <a:spcPct val="100000"/>
              </a:lnSpc>
            </a:pPr>
            <a:endParaRPr lang="es-ES" altLang="es-ES" sz="1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Para cada método de aprendizaje puede ser necesario diseñar un mecanismo de selección de instancias que sea cooperativo con el propio método de aprendizaje.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4F0F65F-02B2-4102-BFBD-3EDE99425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  <a:endParaRPr lang="es-ES" altLang="es-ES" sz="24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4AD52DA-E34A-4A9B-B900-DFB9F667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1123950"/>
            <a:ext cx="5508625" cy="53292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D91C3BFD-6D6C-404D-B282-390CFD96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1484313"/>
            <a:ext cx="1846262" cy="6667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Problem </a:t>
            </a:r>
          </a:p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Specification</a:t>
            </a:r>
          </a:p>
        </p:txBody>
      </p:sp>
      <p:sp>
        <p:nvSpPr>
          <p:cNvPr id="8197" name="Text Box 7">
            <a:extLst>
              <a:ext uri="{FF2B5EF4-FFF2-40B4-BE49-F238E27FC236}">
                <a16:creationId xmlns:a16="http://schemas.microsoft.com/office/drawing/2014/main" id="{C5AE24B8-C084-4812-93E0-3AF4E91A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3427413"/>
            <a:ext cx="1746250" cy="3619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Data Mining</a:t>
            </a:r>
          </a:p>
        </p:txBody>
      </p:sp>
      <p:sp>
        <p:nvSpPr>
          <p:cNvPr id="8198" name="Text Box 8">
            <a:extLst>
              <a:ext uri="{FF2B5EF4-FFF2-40B4-BE49-F238E27FC236}">
                <a16:creationId xmlns:a16="http://schemas.microsoft.com/office/drawing/2014/main" id="{0AED8A0B-1C78-4FA1-A908-06DC0241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313238"/>
            <a:ext cx="2384425" cy="179387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b="1" dirty="0">
                <a:solidFill>
                  <a:srgbClr val="009C73"/>
                </a:solidFill>
              </a:rPr>
              <a:t>Data </a:t>
            </a:r>
            <a:r>
              <a:rPr lang="es-ES" altLang="es-ES" b="1" dirty="0" err="1">
                <a:solidFill>
                  <a:srgbClr val="009C73"/>
                </a:solidFill>
              </a:rPr>
              <a:t>Preparation</a:t>
            </a:r>
            <a:endParaRPr lang="es-ES" altLang="es-ES" b="1" dirty="0">
              <a:solidFill>
                <a:srgbClr val="009C73"/>
              </a:solidFill>
            </a:endParaRPr>
          </a:p>
          <a:p>
            <a:pPr eaLnBrk="1" hangingPunct="1"/>
            <a:endParaRPr lang="es-ES" altLang="es-ES" sz="1400" b="1" dirty="0">
              <a:solidFill>
                <a:srgbClr val="009C73"/>
              </a:solidFill>
            </a:endParaRPr>
          </a:p>
          <a:p>
            <a:pPr eaLnBrk="1" hangingPunct="1"/>
            <a:r>
              <a:rPr lang="es-ES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</a:t>
            </a:r>
            <a:r>
              <a:rPr lang="es-ES" altLang="es-E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Collecting</a:t>
            </a:r>
            <a:endParaRPr lang="es-ES" alt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/>
            <a:r>
              <a:rPr lang="es-ES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</a:t>
            </a:r>
            <a:r>
              <a:rPr lang="es-ES" altLang="es-E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cleaning</a:t>
            </a:r>
            <a:endParaRPr lang="es-ES" alt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/>
            <a:r>
              <a:rPr lang="es-ES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</a:t>
            </a:r>
            <a:r>
              <a:rPr lang="es-ES" altLang="es-E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Transformation</a:t>
            </a:r>
            <a:endParaRPr lang="es-ES" alt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/>
            <a:r>
              <a:rPr lang="es-ES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</a:t>
            </a:r>
            <a:r>
              <a:rPr lang="es-ES" altLang="es-E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Reduction</a:t>
            </a:r>
            <a:endParaRPr lang="es-ES" alt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199" name="Text Box 9">
            <a:extLst>
              <a:ext uri="{FF2B5EF4-FFF2-40B4-BE49-F238E27FC236}">
                <a16:creationId xmlns:a16="http://schemas.microsoft.com/office/drawing/2014/main" id="{1D65D36F-7E31-484F-8C15-AD5D003D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1411288"/>
            <a:ext cx="2379663" cy="148907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b="1" dirty="0">
                <a:solidFill>
                  <a:srgbClr val="009C73"/>
                </a:solidFill>
              </a:rPr>
              <a:t>Post Data </a:t>
            </a:r>
            <a:r>
              <a:rPr lang="es-ES" altLang="es-ES" b="1" dirty="0" err="1">
                <a:solidFill>
                  <a:srgbClr val="009C73"/>
                </a:solidFill>
              </a:rPr>
              <a:t>Mining</a:t>
            </a:r>
            <a:endParaRPr lang="es-ES" altLang="es-ES" b="1" dirty="0">
              <a:solidFill>
                <a:srgbClr val="009C73"/>
              </a:solidFill>
            </a:endParaRPr>
          </a:p>
          <a:p>
            <a:pPr eaLnBrk="1" hangingPunct="1"/>
            <a:endParaRPr lang="es-ES" altLang="es-ES" sz="1400" b="1" dirty="0">
              <a:solidFill>
                <a:srgbClr val="009C73"/>
              </a:solidFill>
            </a:endParaRPr>
          </a:p>
          <a:p>
            <a:pPr eaLnBrk="1" hangingPunct="1"/>
            <a:r>
              <a:rPr lang="es-ES" altLang="es-E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Evaluation</a:t>
            </a:r>
            <a:endParaRPr lang="es-ES" alt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/>
            <a:r>
              <a:rPr lang="es-ES" altLang="es-E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Interpretation</a:t>
            </a:r>
            <a:endParaRPr lang="es-ES" alt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/>
            <a:r>
              <a:rPr lang="es-ES" altLang="es-E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Exploitation</a:t>
            </a:r>
            <a:endParaRPr lang="es-ES" alt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200" name="Text Box 10">
            <a:extLst>
              <a:ext uri="{FF2B5EF4-FFF2-40B4-BE49-F238E27FC236}">
                <a16:creationId xmlns:a16="http://schemas.microsoft.com/office/drawing/2014/main" id="{2626733B-47BB-4FBE-A50F-5BAAA66A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2905125"/>
            <a:ext cx="1631950" cy="361950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b="1">
                <a:solidFill>
                  <a:srgbClr val="009C73"/>
                </a:solidFill>
              </a:rPr>
              <a:t>Resourcing</a:t>
            </a:r>
          </a:p>
        </p:txBody>
      </p:sp>
      <p:sp>
        <p:nvSpPr>
          <p:cNvPr id="8201" name="Oval 11">
            <a:extLst>
              <a:ext uri="{FF2B5EF4-FFF2-40B4-BE49-F238E27FC236}">
                <a16:creationId xmlns:a16="http://schemas.microsoft.com/office/drawing/2014/main" id="{C204C8FA-896C-4598-AA94-7DF42658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4652963"/>
            <a:ext cx="3457575" cy="16557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202" name="Line 12">
            <a:extLst>
              <a:ext uri="{FF2B5EF4-FFF2-40B4-BE49-F238E27FC236}">
                <a16:creationId xmlns:a16="http://schemas.microsoft.com/office/drawing/2014/main" id="{B6067493-5464-4D76-91A4-76D48BB65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2203450"/>
            <a:ext cx="1588" cy="61912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8203" name="Line 13">
            <a:extLst>
              <a:ext uri="{FF2B5EF4-FFF2-40B4-BE49-F238E27FC236}">
                <a16:creationId xmlns:a16="http://schemas.microsoft.com/office/drawing/2014/main" id="{FA09732D-CD8A-41FA-AD03-C7ABDCE505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7513" y="2995613"/>
            <a:ext cx="1587" cy="385762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8204" name="Line 14">
            <a:extLst>
              <a:ext uri="{FF2B5EF4-FFF2-40B4-BE49-F238E27FC236}">
                <a16:creationId xmlns:a16="http://schemas.microsoft.com/office/drawing/2014/main" id="{75905573-925C-4209-ACF4-C656768FB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5713" y="3932238"/>
            <a:ext cx="360362" cy="23177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8205" name="Line 15">
            <a:extLst>
              <a:ext uri="{FF2B5EF4-FFF2-40B4-BE49-F238E27FC236}">
                <a16:creationId xmlns:a16="http://schemas.microsoft.com/office/drawing/2014/main" id="{E45B2472-60A6-435A-B0C8-5A56834D4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3643313"/>
            <a:ext cx="863600" cy="619125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ES"/>
          </a:p>
        </p:txBody>
      </p:sp>
      <p:sp>
        <p:nvSpPr>
          <p:cNvPr id="8206" name="Text Box 17">
            <a:extLst>
              <a:ext uri="{FF2B5EF4-FFF2-40B4-BE49-F238E27FC236}">
                <a16:creationId xmlns:a16="http://schemas.microsoft.com/office/drawing/2014/main" id="{F607803C-C66B-4A14-B329-05B61FBA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21494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6B1988-7A79-4308-B771-FCA4ABDCA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10ECC3E5-7FB8-4DE7-9B2E-C716EC43E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0C961645-35B8-4212-AA02-BD0339C88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93913"/>
            <a:ext cx="8135938" cy="39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9144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3716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8288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2860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1. 	Los datos reales pueden ser impuros, pueden conducir a la extracción de patrones/reglas poco útiles.</a:t>
            </a: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Esto se puede deber a:</a:t>
            </a: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Datos Incompletos: falta de valores de atributos, …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Datos con Ruido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Datos inconsistentes (incluyendo discrepancias)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 </a:t>
            </a:r>
            <a:endParaRPr lang="es-ES" altLang="es-ES" sz="3200" dirty="0">
              <a:solidFill>
                <a:schemeClr val="tx1"/>
              </a:solidFill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2630B6F-8660-4FE2-923D-2B66E647D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4087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Importancia de la Preparación de Datos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CE72A6C-3FAD-4A23-AAA4-39C84398A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2B2F6FAD-86AE-43A2-8163-2C7B043B1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61581BEF-4191-452F-AE47-889A8B0BF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93913"/>
            <a:ext cx="8135938" cy="46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9144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3716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8288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2860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AutoNum type="arabicPeriod" startAt="2"/>
            </a:pPr>
            <a:r>
              <a:rPr lang="es-ES" altLang="es-ES" sz="2400" dirty="0">
                <a:solidFill>
                  <a:schemeClr val="tx1"/>
                </a:solidFill>
              </a:rPr>
              <a:t>La preparación de datos puede generar un conjunto de datos más pequeño que el original, lo cual puede mejorar la eficiencia del proceso de Minería de Datos.</a:t>
            </a:r>
          </a:p>
          <a:p>
            <a:pPr marL="0" indent="0"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ATRIBUTO (columnas)</a:t>
            </a:r>
          </a:p>
          <a:p>
            <a:pPr marL="0" indent="0"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INSTANCIAS (filas) 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Esta actuación incluye: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Selección relevante de datos: eliminando registros duplicados, eliminando anomalías, …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</a:t>
            </a:r>
            <a:r>
              <a:rPr lang="es-ES" altLang="es-ES" sz="2400" dirty="0" err="1">
                <a:solidFill>
                  <a:schemeClr val="tx1"/>
                </a:solidFill>
              </a:rPr>
              <a:t>Reduccion</a:t>
            </a:r>
            <a:r>
              <a:rPr lang="es-ES" altLang="es-ES" sz="2400" dirty="0">
                <a:solidFill>
                  <a:schemeClr val="tx1"/>
                </a:solidFill>
              </a:rPr>
              <a:t> de Datos:  Selección de características, muestreo o selección de instancias,  discretización.	</a:t>
            </a:r>
            <a:endParaRPr lang="es-ES" altLang="es-ES" sz="3200" dirty="0">
              <a:solidFill>
                <a:schemeClr val="tx1"/>
              </a:solidFill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014B4DE-B345-456F-ABDB-C1ED09109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4087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Importancia de la Preparación de 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FEED9EA-497C-4D1D-86C3-30ADF8D75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20120D08-A24E-4C59-89FB-10A146D9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734AF0FE-C690-4594-BF89-56C7FDA85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93913"/>
            <a:ext cx="8135938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9144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3716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8288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286000" indent="-4572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3.	La preparación de datos genera “datos de calidad”, los cuales pueden conducir a patrones/reglas de calidad. </a:t>
            </a: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Por ejemplo, se puede: 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Recuperar información incompleta.</a:t>
            </a: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Eliminar </a:t>
            </a:r>
            <a:r>
              <a:rPr lang="es-ES" altLang="es-ES" sz="2400" dirty="0" err="1">
                <a:solidFill>
                  <a:schemeClr val="tx1"/>
                </a:solidFill>
              </a:rPr>
              <a:t>outliers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	Resolver conflictos, …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s-ES" altLang="es-ES" sz="3200" dirty="0">
              <a:solidFill>
                <a:schemeClr val="tx1"/>
              </a:solidFill>
            </a:endParaRP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6C8E2435-76F4-415F-B99C-673696AA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4087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Importancia de la Preparación de Datos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E87FEA-6D25-4B9E-95E5-38B6235DB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15235D5E-4456-487B-BED8-F29D0CFC4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D9C5084-3572-478A-B5DA-398EAA462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93913"/>
            <a:ext cx="8135938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“El Preprocesamiento de Datos” / “La Preparación de Datos” engloba a todas aquellas técnicas de análisis de datos que permite mejorar la calidad de un conjunto de datos de modo que las técnicas de extracción de conocimiento/minería de datos puedan obtener mayor y mejor información (mejor porcentaje de clasificación, reglas con más completitud, etc.)</a:t>
            </a:r>
            <a:endParaRPr lang="es-ES" altLang="es-ES" sz="3200" dirty="0">
              <a:solidFill>
                <a:schemeClr val="tx1"/>
              </a:solidFill>
            </a:endParaRP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A6078241-42C7-48A3-93D9-E8B04E48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197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¿Qué incluye la Preparación de Datos?</a:t>
            </a:r>
          </a:p>
        </p:txBody>
      </p:sp>
      <p:sp>
        <p:nvSpPr>
          <p:cNvPr id="12294" name="Text Box 9">
            <a:extLst>
              <a:ext uri="{FF2B5EF4-FFF2-40B4-BE49-F238E27FC236}">
                <a16:creationId xmlns:a16="http://schemas.microsoft.com/office/drawing/2014/main" id="{CF86CA8F-41E5-439A-8829-809A4E5E3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89588"/>
            <a:ext cx="6583363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solidFill>
                  <a:srgbClr val="00FFFF"/>
                </a:solidFill>
              </a:rPr>
              <a:t>Bibliografía: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S. Zhang, C. Zhang, Q. Yang. Data preparation for data mining.</a:t>
            </a: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Applied Artificial Intelligence  17:5-6, 375-381, 2003.</a:t>
            </a:r>
          </a:p>
          <a:p>
            <a:pPr eaLnBrk="1" hangingPunct="1"/>
            <a:endParaRPr lang="es-ES" altLang="es-ES" sz="1600" b="1">
              <a:solidFill>
                <a:schemeClr val="tx1"/>
              </a:solidFill>
            </a:endParaRPr>
          </a:p>
          <a:p>
            <a:pPr eaLnBrk="1" hangingPunct="1"/>
            <a:r>
              <a:rPr lang="es-ES" altLang="es-ES" sz="1600" b="1">
                <a:solidFill>
                  <a:schemeClr val="tx1"/>
                </a:solidFill>
              </a:rPr>
              <a:t>Special Issue Data Cleaning and Preprocessing: 13 artículos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8AF8CD3-5850-43A7-8453-237DB45B7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Preprocesamiento de Datos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D6B5AFEE-1D8C-4BF0-91DE-E141BDCE4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129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ES" altLang="es-ES">
              <a:solidFill>
                <a:srgbClr val="FFFF00"/>
              </a:solidFill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C1AD015E-F267-4C46-BA15-EB66FF5B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8135938" cy="4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Es difícil dar una lista exacta de tareas o tópicos. Diferentes autores dan diferentes tareas y </a:t>
            </a:r>
            <a:r>
              <a:rPr lang="es-ES" altLang="es-ES" sz="2400" dirty="0" err="1">
                <a:solidFill>
                  <a:schemeClr val="tx1"/>
                </a:solidFill>
              </a:rPr>
              <a:t>clasificaciónes</a:t>
            </a:r>
            <a:r>
              <a:rPr lang="es-ES" altLang="es-ES" sz="24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</a:pP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s-ES" altLang="es-ES" sz="2400" dirty="0">
                <a:solidFill>
                  <a:schemeClr val="tx1"/>
                </a:solidFill>
              </a:rPr>
              <a:t>Se pueden incluir las siguientes tareas o tópicos: </a:t>
            </a:r>
          </a:p>
          <a:p>
            <a:pPr eaLnBrk="1" hangingPunct="1">
              <a:lnSpc>
                <a:spcPct val="100000"/>
              </a:lnSpc>
            </a:pPr>
            <a:endParaRPr lang="es-ES" altLang="es-ES" sz="9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-"/>
            </a:pPr>
            <a:r>
              <a:rPr lang="es-ES" altLang="es-ES" sz="2400" dirty="0">
                <a:solidFill>
                  <a:schemeClr val="tx1"/>
                </a:solidFill>
              </a:rPr>
              <a:t> Data </a:t>
            </a:r>
            <a:r>
              <a:rPr lang="es-ES" altLang="es-ES" sz="2400" dirty="0" err="1">
                <a:solidFill>
                  <a:schemeClr val="tx1"/>
                </a:solidFill>
              </a:rPr>
              <a:t>collecting</a:t>
            </a:r>
            <a:r>
              <a:rPr lang="es-ES" altLang="es-ES" sz="2400" dirty="0">
                <a:solidFill>
                  <a:schemeClr val="tx1"/>
                </a:solidFill>
              </a:rPr>
              <a:t> and </a:t>
            </a:r>
            <a:r>
              <a:rPr lang="es-ES" altLang="es-ES" sz="2400" dirty="0" err="1">
                <a:solidFill>
                  <a:schemeClr val="tx1"/>
                </a:solidFill>
              </a:rPr>
              <a:t>integration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-"/>
            </a:pPr>
            <a:r>
              <a:rPr lang="es-ES" altLang="es-ES" sz="2400" dirty="0">
                <a:solidFill>
                  <a:schemeClr val="tx1"/>
                </a:solidFill>
              </a:rPr>
              <a:t> Data </a:t>
            </a:r>
            <a:r>
              <a:rPr lang="es-ES" altLang="es-ES" sz="2400" dirty="0" err="1">
                <a:solidFill>
                  <a:schemeClr val="tx1"/>
                </a:solidFill>
              </a:rPr>
              <a:t>cleaning</a:t>
            </a:r>
            <a:endParaRPr lang="es-ES" altLang="es-E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-"/>
            </a:pPr>
            <a:r>
              <a:rPr lang="es-ES" altLang="es-ES" sz="2400" dirty="0">
                <a:solidFill>
                  <a:schemeClr val="tx1"/>
                </a:solidFill>
              </a:rPr>
              <a:t> Data </a:t>
            </a:r>
            <a:r>
              <a:rPr lang="es-ES" altLang="es-ES" sz="2400" dirty="0" err="1">
                <a:solidFill>
                  <a:schemeClr val="tx1"/>
                </a:solidFill>
              </a:rPr>
              <a:t>transformation</a:t>
            </a:r>
            <a:r>
              <a:rPr lang="es-ES" altLang="es-ES" sz="24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-"/>
            </a:pPr>
            <a:r>
              <a:rPr lang="es-ES" altLang="es-ES" sz="2400" dirty="0">
                <a:solidFill>
                  <a:schemeClr val="tx1"/>
                </a:solidFill>
              </a:rPr>
              <a:t> Data </a:t>
            </a:r>
            <a:r>
              <a:rPr lang="es-ES" altLang="es-ES" sz="2400" dirty="0" err="1">
                <a:solidFill>
                  <a:schemeClr val="tx1"/>
                </a:solidFill>
              </a:rPr>
              <a:t>reduction</a:t>
            </a:r>
            <a:r>
              <a:rPr lang="es-ES" altLang="es-ES" sz="2400" dirty="0">
                <a:solidFill>
                  <a:schemeClr val="tx1"/>
                </a:solidFill>
              </a:rPr>
              <a:t> (</a:t>
            </a:r>
            <a:r>
              <a:rPr lang="es-ES" altLang="es-ES" sz="2400" dirty="0" err="1">
                <a:solidFill>
                  <a:schemeClr val="tx1"/>
                </a:solidFill>
              </a:rPr>
              <a:t>Feature</a:t>
            </a:r>
            <a:r>
              <a:rPr lang="es-ES" altLang="es-ES" sz="2400" dirty="0">
                <a:solidFill>
                  <a:schemeClr val="tx1"/>
                </a:solidFill>
              </a:rPr>
              <a:t> </a:t>
            </a:r>
            <a:r>
              <a:rPr lang="es-ES" altLang="es-ES" sz="2400" dirty="0" err="1">
                <a:solidFill>
                  <a:schemeClr val="tx1"/>
                </a:solidFill>
              </a:rPr>
              <a:t>Selection</a:t>
            </a:r>
            <a:r>
              <a:rPr lang="es-ES" altLang="es-ES" sz="2400" dirty="0">
                <a:solidFill>
                  <a:schemeClr val="tx1"/>
                </a:solidFill>
              </a:rPr>
              <a:t>, </a:t>
            </a:r>
            <a:r>
              <a:rPr lang="es-ES" altLang="es-ES" sz="2400" dirty="0" err="1">
                <a:solidFill>
                  <a:schemeClr val="tx1"/>
                </a:solidFill>
              </a:rPr>
              <a:t>Instance</a:t>
            </a:r>
            <a:r>
              <a:rPr lang="es-ES" altLang="es-ES" sz="2400" dirty="0">
                <a:solidFill>
                  <a:schemeClr val="tx1"/>
                </a:solidFill>
              </a:rPr>
              <a:t> </a:t>
            </a:r>
            <a:r>
              <a:rPr lang="es-ES" altLang="es-ES" sz="2400" dirty="0" err="1">
                <a:solidFill>
                  <a:schemeClr val="tx1"/>
                </a:solidFill>
              </a:rPr>
              <a:t>Selection</a:t>
            </a:r>
            <a:r>
              <a:rPr lang="es-ES" altLang="es-ES" sz="2400" dirty="0">
                <a:solidFill>
                  <a:schemeClr val="tx1"/>
                </a:solidFill>
              </a:rPr>
              <a:t>, 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" altLang="es-ES" sz="2400" dirty="0">
                <a:solidFill>
                  <a:schemeClr val="tx1"/>
                </a:solidFill>
              </a:rPr>
              <a:t>  </a:t>
            </a:r>
            <a:r>
              <a:rPr lang="es-ES" altLang="es-ES" sz="2400" dirty="0" err="1">
                <a:solidFill>
                  <a:schemeClr val="tx1"/>
                </a:solidFill>
              </a:rPr>
              <a:t>Discretization</a:t>
            </a:r>
            <a:r>
              <a:rPr lang="es-ES" altLang="es-E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3719974F-BA05-4763-B641-25F6AB82A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197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60000"/>
              <a:buFont typeface="Wingdings" panose="05000000000000000000" pitchFamily="2" charset="2"/>
              <a:defRPr sz="20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" altLang="es-ES" sz="2800"/>
              <a:t>¿Qué incluye la Preparación de Datos?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NEF">
  <a:themeElements>
    <a:clrScheme name="CUNEF">
      <a:dk1>
        <a:srgbClr val="000000"/>
      </a:dk1>
      <a:lt1>
        <a:srgbClr val="FFFFFF"/>
      </a:lt1>
      <a:dk2>
        <a:srgbClr val="666579"/>
      </a:dk2>
      <a:lt2>
        <a:srgbClr val="E7E6E6"/>
      </a:lt2>
      <a:accent1>
        <a:srgbClr val="666579"/>
      </a:accent1>
      <a:accent2>
        <a:srgbClr val="FF5C00"/>
      </a:accent2>
      <a:accent3>
        <a:srgbClr val="B91003"/>
      </a:accent3>
      <a:accent4>
        <a:srgbClr val="D8D8D8"/>
      </a:accent4>
      <a:accent5>
        <a:srgbClr val="A5A5A5"/>
      </a:accent5>
      <a:accent6>
        <a:srgbClr val="7F7F7F"/>
      </a:accent6>
      <a:hlink>
        <a:srgbClr val="ED7D31"/>
      </a:hlink>
      <a:folHlink>
        <a:srgbClr val="FF5C0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UNEF institucional  -  Solo lectura" id="{2EB8A9B3-A3E3-40D3-A703-7F9FE62C1EAF}" vid="{3012FB01-CACB-41DE-AABD-DBFD28A06EC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DE829C97C7884895933471DB612A58" ma:contentTypeVersion="9" ma:contentTypeDescription="Crear nuevo documento." ma:contentTypeScope="" ma:versionID="1cdf6c461462eeb5260c1b46ebacd9ad">
  <xsd:schema xmlns:xsd="http://www.w3.org/2001/XMLSchema" xmlns:xs="http://www.w3.org/2001/XMLSchema" xmlns:p="http://schemas.microsoft.com/office/2006/metadata/properties" xmlns:ns2="043a2861-12f5-42c4-86bb-7c02e7b56615" xmlns:ns3="f1b76412-b559-4b2b-a72a-b9910f7ef396" targetNamespace="http://schemas.microsoft.com/office/2006/metadata/properties" ma:root="true" ma:fieldsID="23f0c6582791c17ad7ee9b3ce1e1f161" ns2:_="" ns3:_="">
    <xsd:import namespace="043a2861-12f5-42c4-86bb-7c02e7b56615"/>
    <xsd:import namespace="f1b76412-b559-4b2b-a72a-b9910f7ef3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a2861-12f5-42c4-86bb-7c02e7b566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76412-b559-4b2b-a72a-b9910f7ef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5168F8-AF4E-4137-8ED7-1449B3E7FB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1312E3-16C8-45D5-8B77-F4AFCE6FCE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E0FF6-C6F1-4151-B683-4596DCDFA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3a2861-12f5-42c4-86bb-7c02e7b56615"/>
    <ds:schemaRef ds:uri="f1b76412-b559-4b2b-a72a-b9910f7ef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2200</Words>
  <Application>Microsoft Office PowerPoint</Application>
  <PresentationFormat>Presentación en pantalla (4:3)</PresentationFormat>
  <Paragraphs>579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5" baseType="lpstr">
      <vt:lpstr>Arial</vt:lpstr>
      <vt:lpstr>Arial Narrow</vt:lpstr>
      <vt:lpstr>Calibri</vt:lpstr>
      <vt:lpstr>Palatino Linotype</vt:lpstr>
      <vt:lpstr>Tahoma</vt:lpstr>
      <vt:lpstr>Times</vt:lpstr>
      <vt:lpstr>Times New Roman</vt:lpstr>
      <vt:lpstr>Verdana</vt:lpstr>
      <vt:lpstr>Wingdings</vt:lpstr>
      <vt:lpstr>CUNEF</vt:lpstr>
      <vt:lpstr>Técnicas de data cleaning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Estrategia de Estratificación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  <vt:lpstr>Preprocesamiento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Dañobeitia Canales, Natalia</dc:creator>
  <cp:lastModifiedBy>González Ferrero, Paula</cp:lastModifiedBy>
  <cp:revision>33</cp:revision>
  <dcterms:created xsi:type="dcterms:W3CDTF">2017-10-05T10:17:36Z</dcterms:created>
  <dcterms:modified xsi:type="dcterms:W3CDTF">2023-10-10T18:30:55Z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0x0101002BDE829C97C7884895933471DB612A58</vt:lpwstr>
  </property>
</Properties>
</file>