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Bahnschrift SemiBold" panose="020B0502040204020203" pitchFamily="34" charset="0"/>
      <p:bold r:id="rId16"/>
    </p:embeddedFont>
    <p:embeddedFont>
      <p:font typeface="Seaford" panose="00000500000000000000" pitchFamily="2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C4423E-0512-45A6-8FB8-CE32240B8DC4}" v="18" dt="2021-12-20T01:58:57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60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87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2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1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30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93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9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7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6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12/19/2021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21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otball ball in goal">
            <a:extLst>
              <a:ext uri="{FF2B5EF4-FFF2-40B4-BE49-F238E27FC236}">
                <a16:creationId xmlns:a16="http://schemas.microsoft.com/office/drawing/2014/main" id="{3A74D88B-851D-45F3-BF18-041E025C27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40" r="-1" b="1536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3D1D9-FE75-4994-9D4F-287806DB6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Football Player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C3EA0-72A6-4FE0-83B6-0FE04B7FE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 fontScale="92500" lnSpcReduction="20000"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Final Project 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CSIT 275 Introduction to R Programming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Paul Ahn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Sai </a:t>
            </a:r>
            <a:r>
              <a:rPr lang="en-US" dirty="0" err="1">
                <a:solidFill>
                  <a:srgbClr val="FFFFFF"/>
                </a:solidFill>
              </a:rPr>
              <a:t>Moturi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89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3D1D9-FE75-4994-9D4F-287806DB6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893" y="791582"/>
            <a:ext cx="10477843" cy="925318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Exploratory Data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ubtitle 5">
            <a:extLst>
              <a:ext uri="{FF2B5EF4-FFF2-40B4-BE49-F238E27FC236}">
                <a16:creationId xmlns:a16="http://schemas.microsoft.com/office/drawing/2014/main" id="{AB2E9B8D-680A-490B-AE98-B9E2789A8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2299" y="1800581"/>
            <a:ext cx="4657371" cy="44001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With the new variable “</a:t>
            </a:r>
            <a:r>
              <a:rPr lang="en-US" dirty="0" err="1">
                <a:solidFill>
                  <a:schemeClr val="bg1"/>
                </a:solidFill>
              </a:rPr>
              <a:t>AgeClass</a:t>
            </a:r>
            <a:r>
              <a:rPr lang="en-US" dirty="0">
                <a:solidFill>
                  <a:schemeClr val="bg1"/>
                </a:solidFill>
              </a:rPr>
              <a:t>”, display the maximum and minimum age of players in their respective countries.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Dipsplay</a:t>
            </a:r>
            <a:r>
              <a:rPr lang="en-US" dirty="0">
                <a:solidFill>
                  <a:schemeClr val="bg1"/>
                </a:solidFill>
              </a:rPr>
              <a:t> the name, age and how many goals score depending on </a:t>
            </a:r>
            <a:r>
              <a:rPr lang="en-US" dirty="0" err="1">
                <a:solidFill>
                  <a:schemeClr val="bg1"/>
                </a:solidFill>
              </a:rPr>
              <a:t>ageclass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1AECE-3350-44EE-930B-50CC09ADC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30" y="1831680"/>
            <a:ext cx="6124575" cy="1228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4FB850-BDD5-403F-B86E-A34BAE469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30" y="3131870"/>
            <a:ext cx="3176929" cy="13493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D07BCF-4C5B-4248-91A3-F164EE87D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30" y="4537650"/>
            <a:ext cx="3176929" cy="15851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48D6B4-2B78-45C8-A30A-E71D64A33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7547" y="3131870"/>
            <a:ext cx="2889358" cy="300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3D1D9-FE75-4994-9D4F-287806DB6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893" y="791582"/>
            <a:ext cx="10477843" cy="925318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Exploratory Data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ubtitle 5">
            <a:extLst>
              <a:ext uri="{FF2B5EF4-FFF2-40B4-BE49-F238E27FC236}">
                <a16:creationId xmlns:a16="http://schemas.microsoft.com/office/drawing/2014/main" id="{AB2E9B8D-680A-490B-AE98-B9E2789A8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2299" y="1800581"/>
            <a:ext cx="4657371" cy="440019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Scatter plot of Players age and their market value.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B7613-26B2-4E92-A8FC-F929ED597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19" y="1716900"/>
            <a:ext cx="5695950" cy="13405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2BF340-F13A-452B-B61E-99B900578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680" y="3135349"/>
            <a:ext cx="2986572" cy="315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3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3D1D9-FE75-4994-9D4F-287806DB6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893" y="791582"/>
            <a:ext cx="10477843" cy="925318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Exploratory Data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ubtitle 5">
            <a:extLst>
              <a:ext uri="{FF2B5EF4-FFF2-40B4-BE49-F238E27FC236}">
                <a16:creationId xmlns:a16="http://schemas.microsoft.com/office/drawing/2014/main" id="{AB2E9B8D-680A-490B-AE98-B9E2789A8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2299" y="1800581"/>
            <a:ext cx="4657371" cy="440019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Relationship of variables age and market value.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Relationship of variables goals and market value.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C8845-0088-4A72-9D87-2F2F5F93F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70" y="2020371"/>
            <a:ext cx="6135554" cy="23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3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3D1D9-FE75-4994-9D4F-287806DB6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893" y="791582"/>
            <a:ext cx="10477843" cy="925318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Conclusion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ubtitle 5">
            <a:extLst>
              <a:ext uri="{FF2B5EF4-FFF2-40B4-BE49-F238E27FC236}">
                <a16:creationId xmlns:a16="http://schemas.microsoft.com/office/drawing/2014/main" id="{AB2E9B8D-680A-490B-AE98-B9E2789A8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893" y="1800581"/>
            <a:ext cx="11280777" cy="44001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Through the analysis, we were able to compare Market values of all the players in the European Premier football league.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were able to determine that there is no relationship between player’s age and </a:t>
            </a:r>
            <a:r>
              <a:rPr lang="en-US" dirty="0" err="1">
                <a:solidFill>
                  <a:schemeClr val="bg1"/>
                </a:solidFill>
              </a:rPr>
              <a:t>and</a:t>
            </a:r>
            <a:r>
              <a:rPr lang="en-US" dirty="0">
                <a:solidFill>
                  <a:schemeClr val="bg1"/>
                </a:solidFill>
              </a:rPr>
              <a:t> market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Players with high market value does not tend to score more goals.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Oldest active player is 36 year old and youngest player is 16 years old. </a:t>
            </a:r>
          </a:p>
        </p:txBody>
      </p:sp>
    </p:spTree>
    <p:extLst>
      <p:ext uri="{BB962C8B-B14F-4D97-AF65-F5344CB8AC3E}">
        <p14:creationId xmlns:p14="http://schemas.microsoft.com/office/powerpoint/2010/main" val="194940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3D1D9-FE75-4994-9D4F-287806DB6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893" y="791582"/>
            <a:ext cx="10477843" cy="925318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References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ubtitle 5">
            <a:extLst>
              <a:ext uri="{FF2B5EF4-FFF2-40B4-BE49-F238E27FC236}">
                <a16:creationId xmlns:a16="http://schemas.microsoft.com/office/drawing/2014/main" id="{AB2E9B8D-680A-490B-AE98-B9E2789A8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893" y="1800581"/>
            <a:ext cx="11280777" cy="44001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https://www.kaggle.com/sanjeetsinghnaik/most-expensive-footballers-2021</a:t>
            </a:r>
          </a:p>
        </p:txBody>
      </p:sp>
    </p:spTree>
    <p:extLst>
      <p:ext uri="{BB962C8B-B14F-4D97-AF65-F5344CB8AC3E}">
        <p14:creationId xmlns:p14="http://schemas.microsoft.com/office/powerpoint/2010/main" val="203223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3D1D9-FE75-4994-9D4F-287806DB6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525" y="875263"/>
            <a:ext cx="10477843" cy="925318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Most Expensive Footballers 2021 Dataset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ubtitle 5">
            <a:extLst>
              <a:ext uri="{FF2B5EF4-FFF2-40B4-BE49-F238E27FC236}">
                <a16:creationId xmlns:a16="http://schemas.microsoft.com/office/drawing/2014/main" id="{AB2E9B8D-680A-490B-AE98-B9E2789A8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599" y="1800581"/>
            <a:ext cx="11147072" cy="4400194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Description of the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file players.csv dataset contains comprehensive information of Football players active in the European Premier Football league.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Dataset from Kaggle but has not been preprocessed in 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Consisted of 500 rows and 16 columns.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Key fields include player’s Market Value, Age, Player’s Club, Player’s Country, Player’s position, etc. </a:t>
            </a:r>
          </a:p>
        </p:txBody>
      </p:sp>
    </p:spTree>
    <p:extLst>
      <p:ext uri="{BB962C8B-B14F-4D97-AF65-F5344CB8AC3E}">
        <p14:creationId xmlns:p14="http://schemas.microsoft.com/office/powerpoint/2010/main" val="360085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3D1D9-FE75-4994-9D4F-287806DB6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525" y="875263"/>
            <a:ext cx="10477843" cy="925318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Motivation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ubtitle 5">
            <a:extLst>
              <a:ext uri="{FF2B5EF4-FFF2-40B4-BE49-F238E27FC236}">
                <a16:creationId xmlns:a16="http://schemas.microsoft.com/office/drawing/2014/main" id="{AB2E9B8D-680A-490B-AE98-B9E2789A8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599" y="1800581"/>
            <a:ext cx="11147072" cy="44001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Analyze the data to identify patterns and investigate different factors to predict the future market value of players.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Utilize analytical techniques and methods to discover if there is any relationship between player’s age and market value.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 players with higher market value tend to score more goals?</a:t>
            </a:r>
          </a:p>
        </p:txBody>
      </p:sp>
    </p:spTree>
    <p:extLst>
      <p:ext uri="{BB962C8B-B14F-4D97-AF65-F5344CB8AC3E}">
        <p14:creationId xmlns:p14="http://schemas.microsoft.com/office/powerpoint/2010/main" val="417201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3D1D9-FE75-4994-9D4F-287806DB6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893" y="791582"/>
            <a:ext cx="10477843" cy="925318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Data loading and exploration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ubtitle 5">
            <a:extLst>
              <a:ext uri="{FF2B5EF4-FFF2-40B4-BE49-F238E27FC236}">
                <a16:creationId xmlns:a16="http://schemas.microsoft.com/office/drawing/2014/main" id="{AB2E9B8D-680A-490B-AE98-B9E2789A8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2299" y="1800581"/>
            <a:ext cx="4657371" cy="44001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Install packages in </a:t>
            </a:r>
            <a:r>
              <a:rPr lang="en-US" dirty="0" err="1">
                <a:solidFill>
                  <a:schemeClr val="bg1"/>
                </a:solidFill>
              </a:rPr>
              <a:t>Tidyverse</a:t>
            </a:r>
            <a:r>
              <a:rPr lang="en-US" dirty="0">
                <a:solidFill>
                  <a:schemeClr val="bg1"/>
                </a:solidFill>
              </a:rPr>
              <a:t> for data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Import all the relevant packages for the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Load the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View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F1DCF0-C3C9-4B85-8D98-9F5875520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93" y="1800581"/>
            <a:ext cx="6524625" cy="1162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F97695-763A-4AE3-97B4-0927A5583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93" y="3129994"/>
            <a:ext cx="4260177" cy="307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4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3D1D9-FE75-4994-9D4F-287806DB6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893" y="791582"/>
            <a:ext cx="10477843" cy="925318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Data loading and exploration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ubtitle 5">
            <a:extLst>
              <a:ext uri="{FF2B5EF4-FFF2-40B4-BE49-F238E27FC236}">
                <a16:creationId xmlns:a16="http://schemas.microsoft.com/office/drawing/2014/main" id="{AB2E9B8D-680A-490B-AE98-B9E2789A8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2299" y="1800581"/>
            <a:ext cx="4657371" cy="44001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Take a look at the first and last 5 rows of the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Display the internal structure of the dataset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Display the dimension of the dataset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233A7-F43D-4477-AD46-AEC1A0BCA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08" y="1784583"/>
            <a:ext cx="5362575" cy="723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4CB35F-7A76-4B25-AAB3-0277A0DF9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08" y="2592164"/>
            <a:ext cx="5362575" cy="25506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CBF0FE-1AE6-4EA8-988A-401C25468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008" y="5392502"/>
            <a:ext cx="53625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2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3D1D9-FE75-4994-9D4F-287806DB6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893" y="791582"/>
            <a:ext cx="10477843" cy="925318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Data Cleaning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ubtitle 5">
            <a:extLst>
              <a:ext uri="{FF2B5EF4-FFF2-40B4-BE49-F238E27FC236}">
                <a16:creationId xmlns:a16="http://schemas.microsoft.com/office/drawing/2014/main" id="{AB2E9B8D-680A-490B-AE98-B9E2789A8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2299" y="1800581"/>
            <a:ext cx="4657371" cy="44001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Check for missing values. This dataset contained 0 missing values.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Rename the column, “</a:t>
            </a:r>
            <a:r>
              <a:rPr lang="en-US" dirty="0" err="1">
                <a:solidFill>
                  <a:schemeClr val="bg1"/>
                </a:solidFill>
              </a:rPr>
              <a:t>Markey.Value.In.Millions.A</a:t>
            </a:r>
            <a:r>
              <a:rPr lang="en-US" dirty="0">
                <a:solidFill>
                  <a:schemeClr val="bg1"/>
                </a:solidFill>
              </a:rPr>
              <a:t>..” to “Market Value” for better understanding the variable.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Dropped the last two columns(not needed for this analysis).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12FDE-246F-4995-8E3D-28D2BA7AC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30" y="2018626"/>
            <a:ext cx="59340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6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3D1D9-FE75-4994-9D4F-287806DB6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893" y="791582"/>
            <a:ext cx="10477843" cy="925318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Data Cleaning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ubtitle 5">
            <a:extLst>
              <a:ext uri="{FF2B5EF4-FFF2-40B4-BE49-F238E27FC236}">
                <a16:creationId xmlns:a16="http://schemas.microsoft.com/office/drawing/2014/main" id="{AB2E9B8D-680A-490B-AE98-B9E2789A8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2299" y="1800581"/>
            <a:ext cx="4657371" cy="44001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Summary of the </a:t>
            </a:r>
            <a:r>
              <a:rPr lang="en-US" dirty="0" err="1">
                <a:solidFill>
                  <a:schemeClr val="bg1"/>
                </a:solidFill>
              </a:rPr>
              <a:t>new_df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570C0-76B3-4553-A95A-F2DE95D28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9" y="1716900"/>
            <a:ext cx="64674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3D1D9-FE75-4994-9D4F-287806DB6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893" y="791582"/>
            <a:ext cx="10477843" cy="925318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Histogram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ubtitle 5">
            <a:extLst>
              <a:ext uri="{FF2B5EF4-FFF2-40B4-BE49-F238E27FC236}">
                <a16:creationId xmlns:a16="http://schemas.microsoft.com/office/drawing/2014/main" id="{AB2E9B8D-680A-490B-AE98-B9E2789A8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2299" y="1800581"/>
            <a:ext cx="4657371" cy="44001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Histogram of variable “Age”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Histogram of variable “Goals”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EB8BC-BAA3-41FE-95BF-5646F3D41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85" y="1567699"/>
            <a:ext cx="5467350" cy="1247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31E6BF-0F46-4CA9-BD15-62D757EA2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85" y="3060245"/>
            <a:ext cx="2438399" cy="32242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329D40-70D5-47BB-A7CE-18D6A81E4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152" y="3060245"/>
            <a:ext cx="2726983" cy="330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4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3D1D9-FE75-4994-9D4F-287806DB6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893" y="791582"/>
            <a:ext cx="10477843" cy="925318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Exploratory Data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ubtitle 5">
            <a:extLst>
              <a:ext uri="{FF2B5EF4-FFF2-40B4-BE49-F238E27FC236}">
                <a16:creationId xmlns:a16="http://schemas.microsoft.com/office/drawing/2014/main" id="{AB2E9B8D-680A-490B-AE98-B9E2789A8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2299" y="1800581"/>
            <a:ext cx="4657371" cy="44001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Added new variable “</a:t>
            </a:r>
            <a:r>
              <a:rPr lang="en-US" dirty="0" err="1">
                <a:solidFill>
                  <a:schemeClr val="bg1"/>
                </a:solidFill>
              </a:rPr>
              <a:t>AgeClass</a:t>
            </a:r>
            <a:r>
              <a:rPr lang="en-US" dirty="0">
                <a:solidFill>
                  <a:schemeClr val="bg1"/>
                </a:solidFill>
              </a:rPr>
              <a:t>”. Players under age 28 is “young” and if player is 29 or </a:t>
            </a:r>
            <a:r>
              <a:rPr lang="en-US" dirty="0" err="1">
                <a:solidFill>
                  <a:schemeClr val="bg1"/>
                </a:solidFill>
              </a:rPr>
              <a:t>olders</a:t>
            </a:r>
            <a:r>
              <a:rPr lang="en-US" dirty="0">
                <a:solidFill>
                  <a:schemeClr val="bg1"/>
                </a:solidFill>
              </a:rPr>
              <a:t>, “Old”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Display the average, minimum, and maximum age for </a:t>
            </a:r>
            <a:r>
              <a:rPr lang="en-US" dirty="0" err="1">
                <a:solidFill>
                  <a:schemeClr val="bg1"/>
                </a:solidFill>
              </a:rPr>
              <a:t>AgeClass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5FBB8-D137-45A8-AE12-910337F74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800581"/>
            <a:ext cx="6324133" cy="1343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0BD7E4-D18E-4C16-A9A5-332DC6931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12" y="3227286"/>
            <a:ext cx="2333109" cy="30908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F0543D-B2A8-4174-AFE2-F8B5172F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587" y="3591532"/>
            <a:ext cx="3835146" cy="116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6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LevelVTI">
  <a:themeElements>
    <a:clrScheme name="AnalogousFromLightSeedLeftStep">
      <a:dk1>
        <a:srgbClr val="000000"/>
      </a:dk1>
      <a:lt1>
        <a:srgbClr val="FFFFFF"/>
      </a:lt1>
      <a:dk2>
        <a:srgbClr val="2E361E"/>
      </a:dk2>
      <a:lt2>
        <a:srgbClr val="E8E2E3"/>
      </a:lt2>
      <a:accent1>
        <a:srgbClr val="80A9A3"/>
      </a:accent1>
      <a:accent2>
        <a:srgbClr val="75AB8C"/>
      </a:accent2>
      <a:accent3>
        <a:srgbClr val="81AD81"/>
      </a:accent3>
      <a:accent4>
        <a:srgbClr val="8BAB75"/>
      </a:accent4>
      <a:accent5>
        <a:srgbClr val="9EA47C"/>
      </a:accent5>
      <a:accent6>
        <a:srgbClr val="AEA077"/>
      </a:accent6>
      <a:hlink>
        <a:srgbClr val="AE6975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452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Bahnschrift SemiBold</vt:lpstr>
      <vt:lpstr>Seaford</vt:lpstr>
      <vt:lpstr>LevelVTI</vt:lpstr>
      <vt:lpstr>Football Player Analysis</vt:lpstr>
      <vt:lpstr>Most Expensive Footballers 2021 Dataset</vt:lpstr>
      <vt:lpstr>Motivation</vt:lpstr>
      <vt:lpstr>Data loading and exploration</vt:lpstr>
      <vt:lpstr>Data loading and exploration</vt:lpstr>
      <vt:lpstr>Data Cleaning</vt:lpstr>
      <vt:lpstr>Data Cleaning</vt:lpstr>
      <vt:lpstr>Histogram</vt:lpstr>
      <vt:lpstr>Exploratory Data Analysis</vt:lpstr>
      <vt:lpstr>Exploratory Data Analysis</vt:lpstr>
      <vt:lpstr>Exploratory Data Analysis</vt:lpstr>
      <vt:lpstr>Exploratory Data Analysis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Player Analysis</dc:title>
  <dc:creator>Kyung</dc:creator>
  <cp:lastModifiedBy>Kyung</cp:lastModifiedBy>
  <cp:revision>2</cp:revision>
  <dcterms:created xsi:type="dcterms:W3CDTF">2021-12-18T19:36:56Z</dcterms:created>
  <dcterms:modified xsi:type="dcterms:W3CDTF">2021-12-20T02:32:37Z</dcterms:modified>
</cp:coreProperties>
</file>