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/>
    <p:restoredTop sz="94618"/>
  </p:normalViewPr>
  <p:slideViewPr>
    <p:cSldViewPr snapToGrid="0" snapToObjects="1">
      <p:cViewPr varScale="1">
        <p:scale>
          <a:sx n="124" d="100"/>
          <a:sy n="12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BC1B-424D-5840-ACBD-884385A0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562B7-6ECF-6144-9300-18A4755D8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50435-D17B-8442-A953-0077DC2F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D6E19-F4D8-FF49-915A-6E51A801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84F7D-13E6-CC4F-AFC9-C5C4016E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BC275-A99A-694E-8918-3DFBC5DD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6B5881-D2A5-4A43-B2ED-94B752DE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2EADF-CB59-1644-8D8C-E535A86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89880-4A0F-B946-939D-61B78FE7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BD966-5135-D943-971C-DBED794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7B72B0-3F66-CC4A-880D-45DC0D81C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3568D-F116-6D4D-A180-26861FE9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C5243-2083-DF4D-81DB-989537E1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7CBF9-AA3D-7349-8948-70FABAA5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61611-CD4A-6D4F-8D02-F5C2C1F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3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D9F3-099D-C246-BF41-BDFD8ECD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E138B-59DF-4042-BC38-0FE6DC4E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26862-A5B6-874F-8A5D-8559EB17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6441B-BEDE-EF44-A6CC-5360CAD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65092-ABEE-4442-90CB-0C4DC016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2F32-8935-0743-BCD2-8C6E7E6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F236D-A009-784B-9113-128B2036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6B146-8E94-0040-A5A4-9966BCC1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556B0-CEC7-CB41-B60B-AAD5B7C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04886-69C3-2648-817E-BD7E36E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77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9E58-8AAA-5D4A-B46C-B3D0D257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AD071-7B87-CA48-A721-2C5EEBBC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2D7382-64BB-264C-B64C-FD921DC1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69ED05-E383-BA4A-9C8C-D8A1511C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A7ADD-9CB9-8742-8045-00ED7452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196E1-F196-8944-9E8A-6B5B8AD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9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ED3E-45D3-064D-8D03-9593980B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8D04C1-6044-0241-A494-F6DC8D5E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F7FB6-590D-DE49-8088-CDF78591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3FCA14-FB9F-4D43-A409-F2CFE3890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0A01C9-5432-6A41-9DF2-37662D053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FD2D41-8103-C440-83A9-DCD7E39F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4C0BD4-1655-3545-AEEB-3CB2BF9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65981E-C85A-0549-B477-D4613A54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4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405F-FFFF-D848-A8C6-E5FDCA6F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FFE6A2-29AD-874D-BF0E-961330A5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5596E5-E566-764A-AAC3-ACAF8C4E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58BEED-D561-F049-A872-53571728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6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2BAC50-264C-4340-8293-639AE3A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5692EF-9349-6242-A695-DC77838E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20A948-1005-5444-91D5-C7DA09FC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5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A169D-DDB6-CD40-A901-D77F5C1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F739A-7A47-3D49-84E3-08F0836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3EEED-7155-1E4D-A62B-EC2D97044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379EE-0A73-E048-8678-33CE4A8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1CFEC-5F1F-704F-A00A-D210D9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290B8-BBFE-FB4D-8FF0-AC98E8D9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45A68-A2E3-2C4F-B379-42A291FF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0B3274-321D-2442-B980-7AA2DC2F9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C4798C-48B9-D44C-A946-1C6F48A7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B08D94-42AA-A642-84A3-AB5215F0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214F3-8F71-574E-AFD5-12B6D89E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DDC07-360C-5349-BA57-95316C9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5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BAC449-1A58-6343-8C9F-BF15777A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55CDA-AF39-834D-89FC-01324074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89FDD-C0E0-D344-AEDD-A714634B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025A-C119-654C-8237-922E03FA2E00}" type="datetimeFigureOut">
              <a:rPr lang="es-ES" smtClean="0"/>
              <a:t>6/11/20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341E5-6CC6-CD46-AA09-AA4F2EE16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D0345-B827-304C-AB5E-AE25F85FF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3A09-3611-674C-8D7A-35E07D27F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04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44718D-2FBD-A84B-B2E1-BCB85BD1EBA0}"/>
              </a:ext>
            </a:extLst>
          </p:cNvPr>
          <p:cNvSpPr txBox="1"/>
          <p:nvPr/>
        </p:nvSpPr>
        <p:spPr>
          <a:xfrm>
            <a:off x="1722922" y="914400"/>
            <a:ext cx="9066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/>
              <a:t>Necessitem</a:t>
            </a:r>
            <a:r>
              <a:rPr lang="es-ES" dirty="0"/>
              <a:t> definir </a:t>
            </a:r>
            <a:r>
              <a:rPr lang="es-ES" dirty="0" err="1"/>
              <a:t>Taxonomies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 err="1"/>
              <a:t>Necessitem</a:t>
            </a:r>
            <a:r>
              <a:rPr lang="es-ES" dirty="0"/>
              <a:t> </a:t>
            </a:r>
            <a:r>
              <a:rPr lang="es-ES" dirty="0" err="1"/>
              <a:t>carregar</a:t>
            </a:r>
            <a:r>
              <a:rPr lang="es-ES" dirty="0"/>
              <a:t> </a:t>
            </a:r>
            <a:r>
              <a:rPr lang="es-ES" dirty="0" err="1"/>
              <a:t>aquestes</a:t>
            </a:r>
            <a:r>
              <a:rPr lang="es-ES" dirty="0"/>
              <a:t> </a:t>
            </a:r>
            <a:r>
              <a:rPr lang="es-ES" dirty="0" err="1"/>
              <a:t>Taxonomies</a:t>
            </a:r>
            <a:r>
              <a:rPr lang="es-ES" dirty="0"/>
              <a:t> </a:t>
            </a:r>
            <a:r>
              <a:rPr lang="es-ES" dirty="0" err="1"/>
              <a:t>dins</a:t>
            </a:r>
            <a:r>
              <a:rPr lang="es-ES" dirty="0"/>
              <a:t> el </a:t>
            </a:r>
            <a:r>
              <a:rPr lang="es-ES" dirty="0" err="1"/>
              <a:t>PoolParty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aviat</a:t>
            </a:r>
            <a:r>
              <a:rPr lang="es-ES" dirty="0"/>
              <a:t> </a:t>
            </a:r>
            <a:r>
              <a:rPr lang="es-ES" dirty="0" err="1"/>
              <a:t>millor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 err="1"/>
              <a:t>Necessitem</a:t>
            </a:r>
            <a:r>
              <a:rPr lang="es-ES" dirty="0"/>
              <a:t> una estrategia de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fer</a:t>
            </a:r>
            <a:r>
              <a:rPr lang="es-ES" dirty="0"/>
              <a:t> </a:t>
            </a:r>
            <a:r>
              <a:rPr lang="es-ES" dirty="0" err="1"/>
              <a:t>això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 err="1"/>
              <a:t>Necessitem</a:t>
            </a:r>
            <a:r>
              <a:rPr lang="es-ES" dirty="0"/>
              <a:t> ja ara </a:t>
            </a:r>
            <a:r>
              <a:rPr lang="es-ES" dirty="0" err="1"/>
              <a:t>començar</a:t>
            </a:r>
            <a:r>
              <a:rPr lang="es-ES" dirty="0"/>
              <a:t> a definir una </a:t>
            </a:r>
            <a:r>
              <a:rPr lang="es-ES" dirty="0" err="1"/>
              <a:t>Ontologia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Dominis</a:t>
            </a:r>
            <a:r>
              <a:rPr lang="es-ES" dirty="0"/>
              <a:t> del </a:t>
            </a:r>
            <a:r>
              <a:rPr lang="es-ES" dirty="0" err="1"/>
              <a:t>BIDLab</a:t>
            </a:r>
            <a:r>
              <a:rPr lang="es-E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 err="1"/>
              <a:t>Domini</a:t>
            </a:r>
            <a:r>
              <a:rPr lang="es-ES" dirty="0"/>
              <a:t> de </a:t>
            </a:r>
            <a:r>
              <a:rPr lang="es-ES" dirty="0" err="1"/>
              <a:t>negoci</a:t>
            </a:r>
            <a:r>
              <a:rPr lang="es-ES" dirty="0"/>
              <a:t> i de problema: La </a:t>
            </a:r>
            <a:r>
              <a:rPr lang="es-ES" dirty="0" err="1"/>
              <a:t>gestió</a:t>
            </a:r>
            <a:r>
              <a:rPr lang="es-ES" dirty="0"/>
              <a:t> de la Cartera </a:t>
            </a:r>
            <a:r>
              <a:rPr lang="es-ES" dirty="0" err="1"/>
              <a:t>Gnome</a:t>
            </a:r>
            <a:r>
              <a:rPr lang="es-ES" dirty="0"/>
              <a:t> (</a:t>
            </a:r>
            <a:r>
              <a:rPr lang="es-ES" dirty="0" err="1"/>
              <a:t>Gnome</a:t>
            </a:r>
            <a:r>
              <a:rPr lang="es-ES" dirty="0"/>
              <a:t> Portfolio) -&gt; </a:t>
            </a:r>
            <a:r>
              <a:rPr lang="es-ES" dirty="0" err="1"/>
              <a:t>què</a:t>
            </a:r>
            <a:r>
              <a:rPr lang="es-ES" dirty="0"/>
              <a:t> </a:t>
            </a:r>
            <a:r>
              <a:rPr lang="es-ES" dirty="0" err="1"/>
              <a:t>necessitem</a:t>
            </a:r>
            <a:r>
              <a:rPr lang="es-ES" dirty="0"/>
              <a:t> modelar per </a:t>
            </a:r>
            <a:r>
              <a:rPr lang="es-ES" dirty="0" err="1"/>
              <a:t>resoldre</a:t>
            </a:r>
            <a:r>
              <a:rPr lang="es-ES" dirty="0"/>
              <a:t> el Cas </a:t>
            </a:r>
            <a:r>
              <a:rPr lang="es-ES" dirty="0" err="1"/>
              <a:t>d’Ús</a:t>
            </a:r>
            <a:r>
              <a:rPr lang="es-ES" dirty="0"/>
              <a:t> (</a:t>
            </a:r>
            <a:r>
              <a:rPr lang="es-ES" dirty="0" err="1"/>
              <a:t>Projecte</a:t>
            </a:r>
            <a:r>
              <a:rPr lang="es-ES" dirty="0"/>
              <a:t>, </a:t>
            </a:r>
            <a:r>
              <a:rPr lang="es-ES" dirty="0" err="1"/>
              <a:t>Operació</a:t>
            </a:r>
            <a:r>
              <a:rPr lang="es-ES" dirty="0"/>
              <a:t>, </a:t>
            </a:r>
            <a:r>
              <a:rPr lang="es-ES" dirty="0" err="1"/>
              <a:t>Oportunitat</a:t>
            </a:r>
            <a:r>
              <a:rPr lang="es-ES" dirty="0"/>
              <a:t>, </a:t>
            </a:r>
            <a:r>
              <a:rPr lang="es-ES" dirty="0" err="1"/>
              <a:t>Organització</a:t>
            </a:r>
            <a:r>
              <a:rPr lang="es-ES" dirty="0"/>
              <a:t>, </a:t>
            </a:r>
            <a:r>
              <a:rPr lang="es-ES" dirty="0" err="1"/>
              <a:t>Agència</a:t>
            </a:r>
            <a:r>
              <a:rPr lang="es-ES" dirty="0"/>
              <a:t> </a:t>
            </a:r>
            <a:r>
              <a:rPr lang="es-ES" dirty="0" err="1"/>
              <a:t>Executora</a:t>
            </a:r>
            <a:r>
              <a:rPr lang="es-ES" dirty="0"/>
              <a:t>, etc.)</a:t>
            </a:r>
          </a:p>
          <a:p>
            <a:pPr marL="800100" lvl="1" indent="-342900">
              <a:buAutoNum type="arabicPeriod"/>
            </a:pPr>
            <a:r>
              <a:rPr lang="es-ES" dirty="0" err="1"/>
              <a:t>Domini</a:t>
            </a:r>
            <a:r>
              <a:rPr lang="es-ES" dirty="0"/>
              <a:t> de </a:t>
            </a:r>
            <a:r>
              <a:rPr lang="es-ES" dirty="0" err="1"/>
              <a:t>Coneixement</a:t>
            </a:r>
            <a:r>
              <a:rPr lang="es-ES" dirty="0"/>
              <a:t>: </a:t>
            </a:r>
            <a:r>
              <a:rPr lang="es-ES" dirty="0" err="1"/>
              <a:t>és</a:t>
            </a:r>
            <a:r>
              <a:rPr lang="es-ES" dirty="0"/>
              <a:t> el </a:t>
            </a:r>
            <a:r>
              <a:rPr lang="es-ES" dirty="0" err="1"/>
              <a:t>contingut</a:t>
            </a:r>
            <a:r>
              <a:rPr lang="es-ES" dirty="0"/>
              <a:t> </a:t>
            </a:r>
            <a:r>
              <a:rPr lang="es-ES" dirty="0" err="1"/>
              <a:t>relacionat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allò</a:t>
            </a:r>
            <a:r>
              <a:rPr lang="es-ES" dirty="0"/>
              <a:t> que financien: </a:t>
            </a:r>
            <a:r>
              <a:rPr lang="es-ES" dirty="0" err="1"/>
              <a:t>Polítiques</a:t>
            </a:r>
            <a:r>
              <a:rPr lang="es-ES" dirty="0"/>
              <a:t> </a:t>
            </a:r>
            <a:r>
              <a:rPr lang="es-ES" dirty="0" err="1"/>
              <a:t>financeres</a:t>
            </a:r>
            <a:r>
              <a:rPr lang="es-ES" dirty="0"/>
              <a:t> i </a:t>
            </a:r>
            <a:r>
              <a:rPr lang="es-ES" dirty="0" err="1"/>
              <a:t>fiduciàres</a:t>
            </a:r>
            <a:r>
              <a:rPr lang="es-ES" dirty="0"/>
              <a:t>, </a:t>
            </a:r>
            <a:r>
              <a:rPr lang="es-ES" dirty="0" err="1"/>
              <a:t>Ciència</a:t>
            </a:r>
            <a:r>
              <a:rPr lang="es-ES" dirty="0"/>
              <a:t> Social, </a:t>
            </a:r>
            <a:r>
              <a:rPr lang="es-ES" dirty="0" err="1"/>
              <a:t>Educació</a:t>
            </a:r>
            <a:r>
              <a:rPr lang="es-ES" dirty="0"/>
              <a:t> i </a:t>
            </a:r>
            <a:r>
              <a:rPr lang="es-ES" dirty="0" err="1"/>
              <a:t>Formació</a:t>
            </a:r>
            <a:r>
              <a:rPr lang="es-ES" dirty="0"/>
              <a:t> continuada, </a:t>
            </a:r>
            <a:r>
              <a:rPr lang="es-ES" dirty="0" err="1"/>
              <a:t>Innovació</a:t>
            </a:r>
            <a:r>
              <a:rPr lang="es-ES" dirty="0"/>
              <a:t>, </a:t>
            </a:r>
            <a:r>
              <a:rPr lang="es-ES" dirty="0" err="1"/>
              <a:t>Ciència</a:t>
            </a:r>
            <a:r>
              <a:rPr lang="es-ES" dirty="0"/>
              <a:t> </a:t>
            </a:r>
            <a:r>
              <a:rPr lang="es-ES" dirty="0" err="1"/>
              <a:t>Econòmia</a:t>
            </a:r>
            <a:r>
              <a:rPr lang="es-ES" dirty="0"/>
              <a:t>, etc.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Taxonomies</a:t>
            </a:r>
            <a:r>
              <a:rPr lang="es-ES" dirty="0">
                <a:sym typeface="Wingdings" pitchFamily="2" charset="2"/>
              </a:rPr>
              <a:t>!!!!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00100" lvl="1" indent="-3429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71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1E495C-3286-2F4B-A892-A411BC7AFE8E}"/>
              </a:ext>
            </a:extLst>
          </p:cNvPr>
          <p:cNvSpPr/>
          <p:nvPr/>
        </p:nvSpPr>
        <p:spPr>
          <a:xfrm>
            <a:off x="1830405" y="2512192"/>
            <a:ext cx="1626670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Opportunity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B16ABD-39E6-0F41-B91A-8796F1740750}"/>
              </a:ext>
            </a:extLst>
          </p:cNvPr>
          <p:cNvSpPr/>
          <p:nvPr/>
        </p:nvSpPr>
        <p:spPr>
          <a:xfrm>
            <a:off x="8676032" y="3649577"/>
            <a:ext cx="1241659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Project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4126CD-141D-644F-BEA8-7FB57583B48A}"/>
              </a:ext>
            </a:extLst>
          </p:cNvPr>
          <p:cNvSpPr/>
          <p:nvPr/>
        </p:nvSpPr>
        <p:spPr>
          <a:xfrm>
            <a:off x="6501865" y="5188013"/>
            <a:ext cx="1241659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Operation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8A5604-AA8D-8146-BB11-03EE2882CFDD}"/>
              </a:ext>
            </a:extLst>
          </p:cNvPr>
          <p:cNvSpPr/>
          <p:nvPr/>
        </p:nvSpPr>
        <p:spPr>
          <a:xfrm>
            <a:off x="4477351" y="3649577"/>
            <a:ext cx="1241659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Account</a:t>
            </a:r>
            <a:endParaRPr lang="es-ES" dirty="0"/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8F40E7E1-4015-0F4B-B1BE-B5CCC678F971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203608" y="2799346"/>
            <a:ext cx="713874" cy="1833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E94D27-DBE9-C440-9900-1D2AAAD657EF}"/>
              </a:ext>
            </a:extLst>
          </p:cNvPr>
          <p:cNvSpPr txBox="1"/>
          <p:nvPr/>
        </p:nvSpPr>
        <p:spPr>
          <a:xfrm>
            <a:off x="2895138" y="3811480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bl:relatesToAccount</a:t>
            </a:r>
            <a:endParaRPr lang="es-ES" sz="1050" dirty="0"/>
          </a:p>
        </p:txBody>
      </p: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64832AE7-958C-0D43-AA54-B9569CCAE84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5098181" y="4496601"/>
            <a:ext cx="1403684" cy="1114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94CB29-4C3A-184B-80D1-CB54D758DA30}"/>
              </a:ext>
            </a:extLst>
          </p:cNvPr>
          <p:cNvSpPr txBox="1"/>
          <p:nvPr/>
        </p:nvSpPr>
        <p:spPr>
          <a:xfrm>
            <a:off x="5098180" y="5357608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bl:hasAssignedAccount</a:t>
            </a:r>
            <a:endParaRPr lang="es-ES" sz="1050" dirty="0"/>
          </a:p>
        </p:txBody>
      </p:sp>
      <p:cxnSp>
        <p:nvCxnSpPr>
          <p:cNvPr id="20" name="Conector angular 19">
            <a:extLst>
              <a:ext uri="{FF2B5EF4-FFF2-40B4-BE49-F238E27FC236}">
                <a16:creationId xmlns:a16="http://schemas.microsoft.com/office/drawing/2014/main" id="{C3A473F9-C754-3B49-8BA9-F81B75C91A09}"/>
              </a:ext>
            </a:extLst>
          </p:cNvPr>
          <p:cNvCxnSpPr>
            <a:cxnSpLocks/>
            <a:stCxn id="7" idx="0"/>
            <a:endCxn id="7" idx="3"/>
          </p:cNvCxnSpPr>
          <p:nvPr/>
        </p:nvCxnSpPr>
        <p:spPr>
          <a:xfrm rot="16200000" flipH="1">
            <a:off x="5196839" y="3550919"/>
            <a:ext cx="423512" cy="620829"/>
          </a:xfrm>
          <a:prstGeom prst="bentConnector4">
            <a:avLst>
              <a:gd name="adj1" fmla="val -53977"/>
              <a:gd name="adj2" fmla="val 136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3650C52-A4D4-8A45-B05A-DD21F358619F}"/>
              </a:ext>
            </a:extLst>
          </p:cNvPr>
          <p:cNvSpPr txBox="1"/>
          <p:nvPr/>
        </p:nvSpPr>
        <p:spPr>
          <a:xfrm>
            <a:off x="5043637" y="3123522"/>
            <a:ext cx="1321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bl:hasParentAccount</a:t>
            </a:r>
            <a:endParaRPr lang="es-ES" sz="1050" dirty="0"/>
          </a:p>
        </p:txBody>
      </p: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11C26DE8-2480-834F-8929-C150AEF52641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7962731" y="4277393"/>
            <a:ext cx="1114925" cy="15533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7AAD42-D38D-A74C-93ED-26D621661E2C}"/>
              </a:ext>
            </a:extLst>
          </p:cNvPr>
          <p:cNvSpPr txBox="1"/>
          <p:nvPr/>
        </p:nvSpPr>
        <p:spPr>
          <a:xfrm>
            <a:off x="9354876" y="4581544"/>
            <a:ext cx="1125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bl:triggersProject</a:t>
            </a:r>
            <a:endParaRPr lang="es-ES" sz="10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4F90B8D-5B25-6649-B46E-9DC042F04002}"/>
              </a:ext>
            </a:extLst>
          </p:cNvPr>
          <p:cNvSpPr txBox="1"/>
          <p:nvPr/>
        </p:nvSpPr>
        <p:spPr>
          <a:xfrm>
            <a:off x="7743524" y="5626570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050"/>
            </a:lvl1pPr>
          </a:lstStyle>
          <a:p>
            <a:r>
              <a:rPr lang="es-ES" dirty="0"/>
              <a:t>0..n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D4B6494-7E8E-6640-87B0-41BAF0DBCFC9}"/>
              </a:ext>
            </a:extLst>
          </p:cNvPr>
          <p:cNvSpPr txBox="1"/>
          <p:nvPr/>
        </p:nvSpPr>
        <p:spPr>
          <a:xfrm>
            <a:off x="4030225" y="408746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050"/>
            </a:lvl1pPr>
          </a:lstStyle>
          <a:p>
            <a:r>
              <a:rPr lang="es-ES" dirty="0"/>
              <a:t>0..n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112314-AB21-D248-BE4F-1F1BCA3B62A7}"/>
              </a:ext>
            </a:extLst>
          </p:cNvPr>
          <p:cNvSpPr txBox="1"/>
          <p:nvPr/>
        </p:nvSpPr>
        <p:spPr>
          <a:xfrm>
            <a:off x="5726585" y="411148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050"/>
            </a:lvl1pPr>
          </a:lstStyle>
          <a:p>
            <a:r>
              <a:rPr lang="es-ES" dirty="0"/>
              <a:t>0..1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5BDB559-E3EA-E348-81FB-37DED467FB07}"/>
              </a:ext>
            </a:extLst>
          </p:cNvPr>
          <p:cNvSpPr txBox="1"/>
          <p:nvPr/>
        </p:nvSpPr>
        <p:spPr>
          <a:xfrm>
            <a:off x="7905550" y="5372654"/>
            <a:ext cx="1449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bl:isTriggeredByProject</a:t>
            </a:r>
            <a:endParaRPr lang="es-ES" sz="105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D142A9B-3B63-A74E-977D-FA7BAC200820}"/>
              </a:ext>
            </a:extLst>
          </p:cNvPr>
          <p:cNvSpPr txBox="1"/>
          <p:nvPr/>
        </p:nvSpPr>
        <p:spPr>
          <a:xfrm>
            <a:off x="8977444" y="449659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050"/>
            </a:lvl1pPr>
          </a:lstStyle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07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139</Words>
  <Application>Microsoft Macintosh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2</cp:revision>
  <dcterms:created xsi:type="dcterms:W3CDTF">2020-11-06T16:14:04Z</dcterms:created>
  <dcterms:modified xsi:type="dcterms:W3CDTF">2020-11-06T16:57:59Z</dcterms:modified>
</cp:coreProperties>
</file>