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9" r:id="rId1"/>
  </p:sldMasterIdLst>
  <p:notesMasterIdLst>
    <p:notesMasterId r:id="rId11"/>
  </p:notesMasterIdLst>
  <p:sldIdLst>
    <p:sldId id="256" r:id="rId2"/>
    <p:sldId id="257" r:id="rId3"/>
    <p:sldId id="258" r:id="rId4"/>
    <p:sldId id="264" r:id="rId5"/>
    <p:sldId id="262" r:id="rId6"/>
    <p:sldId id="263" r:id="rId7"/>
    <p:sldId id="259" r:id="rId8"/>
    <p:sldId id="260"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49"/>
    <p:restoredTop sz="94558"/>
  </p:normalViewPr>
  <p:slideViewPr>
    <p:cSldViewPr snapToGrid="0" snapToObjects="1">
      <p:cViewPr varScale="1">
        <p:scale>
          <a:sx n="160" d="100"/>
          <a:sy n="160" d="100"/>
        </p:scale>
        <p:origin x="27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06568E-F62B-44AE-A02B-40970A84BC01}" type="doc">
      <dgm:prSet loTypeId="urn:microsoft.com/office/officeart/2005/8/layout/hierarchy1" loCatId="hierarchy" qsTypeId="urn:microsoft.com/office/officeart/2005/8/quickstyle/simple1" qsCatId="simple" csTypeId="urn:microsoft.com/office/officeart/2005/8/colors/accent0_3" csCatId="mainScheme"/>
      <dgm:spPr/>
      <dgm:t>
        <a:bodyPr/>
        <a:lstStyle/>
        <a:p>
          <a:endParaRPr lang="en-US"/>
        </a:p>
      </dgm:t>
    </dgm:pt>
    <dgm:pt modelId="{1FBE3B03-AC63-48E3-B622-3C411831F141}">
      <dgm:prSet/>
      <dgm:spPr/>
      <dgm:t>
        <a:bodyPr/>
        <a:lstStyle/>
        <a:p>
          <a:r>
            <a:rPr lang="en-US" dirty="0"/>
            <a:t>Total sales, total shop reviews, number of years in Etsy, seller shipping time, seller responsiveness score came significant at alpha level 0.05.</a:t>
          </a:r>
        </a:p>
      </dgm:t>
    </dgm:pt>
    <dgm:pt modelId="{D75AF284-74A1-4B5B-A807-3BB5D1C90FEE}" type="parTrans" cxnId="{C06E3C6A-098B-4706-BC3E-0805A3750496}">
      <dgm:prSet/>
      <dgm:spPr/>
      <dgm:t>
        <a:bodyPr/>
        <a:lstStyle/>
        <a:p>
          <a:endParaRPr lang="en-US"/>
        </a:p>
      </dgm:t>
    </dgm:pt>
    <dgm:pt modelId="{55BA7089-AD07-43EE-911C-6B5B6367EAEA}" type="sibTrans" cxnId="{C06E3C6A-098B-4706-BC3E-0805A3750496}">
      <dgm:prSet/>
      <dgm:spPr/>
      <dgm:t>
        <a:bodyPr/>
        <a:lstStyle/>
        <a:p>
          <a:endParaRPr lang="en-US"/>
        </a:p>
      </dgm:t>
    </dgm:pt>
    <dgm:pt modelId="{EBC2E772-9285-49C3-ACE6-B07E46A2941D}">
      <dgm:prSet/>
      <dgm:spPr/>
      <dgm:t>
        <a:bodyPr/>
        <a:lstStyle/>
        <a:p>
          <a:r>
            <a:rPr lang="en-US"/>
            <a:t>Shop rating, seller responsiveness score and seller return score came as statistically insignificant. </a:t>
          </a:r>
        </a:p>
      </dgm:t>
    </dgm:pt>
    <dgm:pt modelId="{B7FB3A06-BF10-43FB-AB41-856662B6606D}" type="parTrans" cxnId="{21EDC6AB-7D56-45F8-B5D1-955DD16B84EB}">
      <dgm:prSet/>
      <dgm:spPr/>
      <dgm:t>
        <a:bodyPr/>
        <a:lstStyle/>
        <a:p>
          <a:endParaRPr lang="en-US"/>
        </a:p>
      </dgm:t>
    </dgm:pt>
    <dgm:pt modelId="{546242EC-6B65-42DB-B600-BCE423B0737A}" type="sibTrans" cxnId="{21EDC6AB-7D56-45F8-B5D1-955DD16B84EB}">
      <dgm:prSet/>
      <dgm:spPr/>
      <dgm:t>
        <a:bodyPr/>
        <a:lstStyle/>
        <a:p>
          <a:endParaRPr lang="en-US"/>
        </a:p>
      </dgm:t>
    </dgm:pt>
    <dgm:pt modelId="{BCC7F177-43FD-3F4C-9C3A-18FEA39A1956}" type="pres">
      <dgm:prSet presAssocID="{3606568E-F62B-44AE-A02B-40970A84BC01}" presName="hierChild1" presStyleCnt="0">
        <dgm:presLayoutVars>
          <dgm:chPref val="1"/>
          <dgm:dir/>
          <dgm:animOne val="branch"/>
          <dgm:animLvl val="lvl"/>
          <dgm:resizeHandles/>
        </dgm:presLayoutVars>
      </dgm:prSet>
      <dgm:spPr/>
    </dgm:pt>
    <dgm:pt modelId="{27D7C598-A580-8B47-9FBA-9ED6EBC255E8}" type="pres">
      <dgm:prSet presAssocID="{1FBE3B03-AC63-48E3-B622-3C411831F141}" presName="hierRoot1" presStyleCnt="0"/>
      <dgm:spPr/>
    </dgm:pt>
    <dgm:pt modelId="{9709B363-42A0-6948-BFB6-ED1BA095BD40}" type="pres">
      <dgm:prSet presAssocID="{1FBE3B03-AC63-48E3-B622-3C411831F141}" presName="composite" presStyleCnt="0"/>
      <dgm:spPr/>
    </dgm:pt>
    <dgm:pt modelId="{27BE4E9B-E5BC-794C-B458-CC07CA07EA96}" type="pres">
      <dgm:prSet presAssocID="{1FBE3B03-AC63-48E3-B622-3C411831F141}" presName="background" presStyleLbl="node0" presStyleIdx="0" presStyleCnt="2"/>
      <dgm:spPr/>
    </dgm:pt>
    <dgm:pt modelId="{21C34576-7815-6545-BF91-0931136C89F2}" type="pres">
      <dgm:prSet presAssocID="{1FBE3B03-AC63-48E3-B622-3C411831F141}" presName="text" presStyleLbl="fgAcc0" presStyleIdx="0" presStyleCnt="2">
        <dgm:presLayoutVars>
          <dgm:chPref val="3"/>
        </dgm:presLayoutVars>
      </dgm:prSet>
      <dgm:spPr/>
    </dgm:pt>
    <dgm:pt modelId="{A8F2A566-A5D4-A74B-87EB-EABB2858FF3B}" type="pres">
      <dgm:prSet presAssocID="{1FBE3B03-AC63-48E3-B622-3C411831F141}" presName="hierChild2" presStyleCnt="0"/>
      <dgm:spPr/>
    </dgm:pt>
    <dgm:pt modelId="{688D6358-5A37-704C-B44D-FFD2A5B300B0}" type="pres">
      <dgm:prSet presAssocID="{EBC2E772-9285-49C3-ACE6-B07E46A2941D}" presName="hierRoot1" presStyleCnt="0"/>
      <dgm:spPr/>
    </dgm:pt>
    <dgm:pt modelId="{92F02CB6-C15C-974C-ABC3-B692AB14451F}" type="pres">
      <dgm:prSet presAssocID="{EBC2E772-9285-49C3-ACE6-B07E46A2941D}" presName="composite" presStyleCnt="0"/>
      <dgm:spPr/>
    </dgm:pt>
    <dgm:pt modelId="{A441EDAA-C7B9-4D4D-81E8-7F2F924CDC2C}" type="pres">
      <dgm:prSet presAssocID="{EBC2E772-9285-49C3-ACE6-B07E46A2941D}" presName="background" presStyleLbl="node0" presStyleIdx="1" presStyleCnt="2"/>
      <dgm:spPr/>
    </dgm:pt>
    <dgm:pt modelId="{E18EEB27-ABC5-A043-A1DE-1861F94CCEB2}" type="pres">
      <dgm:prSet presAssocID="{EBC2E772-9285-49C3-ACE6-B07E46A2941D}" presName="text" presStyleLbl="fgAcc0" presStyleIdx="1" presStyleCnt="2">
        <dgm:presLayoutVars>
          <dgm:chPref val="3"/>
        </dgm:presLayoutVars>
      </dgm:prSet>
      <dgm:spPr/>
    </dgm:pt>
    <dgm:pt modelId="{EFB95212-0C60-BC4B-91C4-DCCAB8EE93C8}" type="pres">
      <dgm:prSet presAssocID="{EBC2E772-9285-49C3-ACE6-B07E46A2941D}" presName="hierChild2" presStyleCnt="0"/>
      <dgm:spPr/>
    </dgm:pt>
  </dgm:ptLst>
  <dgm:cxnLst>
    <dgm:cxn modelId="{2972341E-E60A-6644-9593-1B862FECE4C4}" type="presOf" srcId="{1FBE3B03-AC63-48E3-B622-3C411831F141}" destId="{21C34576-7815-6545-BF91-0931136C89F2}" srcOrd="0" destOrd="0" presId="urn:microsoft.com/office/officeart/2005/8/layout/hierarchy1"/>
    <dgm:cxn modelId="{59764F22-8A71-6E4D-9132-FA26FD15BF17}" type="presOf" srcId="{EBC2E772-9285-49C3-ACE6-B07E46A2941D}" destId="{E18EEB27-ABC5-A043-A1DE-1861F94CCEB2}" srcOrd="0" destOrd="0" presId="urn:microsoft.com/office/officeart/2005/8/layout/hierarchy1"/>
    <dgm:cxn modelId="{C06E3C6A-098B-4706-BC3E-0805A3750496}" srcId="{3606568E-F62B-44AE-A02B-40970A84BC01}" destId="{1FBE3B03-AC63-48E3-B622-3C411831F141}" srcOrd="0" destOrd="0" parTransId="{D75AF284-74A1-4B5B-A807-3BB5D1C90FEE}" sibTransId="{55BA7089-AD07-43EE-911C-6B5B6367EAEA}"/>
    <dgm:cxn modelId="{627FEE74-7BC3-2143-8C5C-E4039FDD9E24}" type="presOf" srcId="{3606568E-F62B-44AE-A02B-40970A84BC01}" destId="{BCC7F177-43FD-3F4C-9C3A-18FEA39A1956}" srcOrd="0" destOrd="0" presId="urn:microsoft.com/office/officeart/2005/8/layout/hierarchy1"/>
    <dgm:cxn modelId="{21EDC6AB-7D56-45F8-B5D1-955DD16B84EB}" srcId="{3606568E-F62B-44AE-A02B-40970A84BC01}" destId="{EBC2E772-9285-49C3-ACE6-B07E46A2941D}" srcOrd="1" destOrd="0" parTransId="{B7FB3A06-BF10-43FB-AB41-856662B6606D}" sibTransId="{546242EC-6B65-42DB-B600-BCE423B0737A}"/>
    <dgm:cxn modelId="{14A50F3D-71F3-7544-BFE3-C1266BD1E904}" type="presParOf" srcId="{BCC7F177-43FD-3F4C-9C3A-18FEA39A1956}" destId="{27D7C598-A580-8B47-9FBA-9ED6EBC255E8}" srcOrd="0" destOrd="0" presId="urn:microsoft.com/office/officeart/2005/8/layout/hierarchy1"/>
    <dgm:cxn modelId="{149D1BDB-327F-1042-949E-36A0D26109B2}" type="presParOf" srcId="{27D7C598-A580-8B47-9FBA-9ED6EBC255E8}" destId="{9709B363-42A0-6948-BFB6-ED1BA095BD40}" srcOrd="0" destOrd="0" presId="urn:microsoft.com/office/officeart/2005/8/layout/hierarchy1"/>
    <dgm:cxn modelId="{B15A99A6-5007-C249-9B2C-1494EE18A08E}" type="presParOf" srcId="{9709B363-42A0-6948-BFB6-ED1BA095BD40}" destId="{27BE4E9B-E5BC-794C-B458-CC07CA07EA96}" srcOrd="0" destOrd="0" presId="urn:microsoft.com/office/officeart/2005/8/layout/hierarchy1"/>
    <dgm:cxn modelId="{6ABA36A9-6576-8D40-8700-1CF35F09A2AC}" type="presParOf" srcId="{9709B363-42A0-6948-BFB6-ED1BA095BD40}" destId="{21C34576-7815-6545-BF91-0931136C89F2}" srcOrd="1" destOrd="0" presId="urn:microsoft.com/office/officeart/2005/8/layout/hierarchy1"/>
    <dgm:cxn modelId="{B100DF36-B9CA-D540-B1CA-E28C8E58B8B5}" type="presParOf" srcId="{27D7C598-A580-8B47-9FBA-9ED6EBC255E8}" destId="{A8F2A566-A5D4-A74B-87EB-EABB2858FF3B}" srcOrd="1" destOrd="0" presId="urn:microsoft.com/office/officeart/2005/8/layout/hierarchy1"/>
    <dgm:cxn modelId="{87AE5F6D-02D7-D246-87D6-B860B9069824}" type="presParOf" srcId="{BCC7F177-43FD-3F4C-9C3A-18FEA39A1956}" destId="{688D6358-5A37-704C-B44D-FFD2A5B300B0}" srcOrd="1" destOrd="0" presId="urn:microsoft.com/office/officeart/2005/8/layout/hierarchy1"/>
    <dgm:cxn modelId="{99C36C81-9DB4-4D48-9BAE-28B9EEE1C936}" type="presParOf" srcId="{688D6358-5A37-704C-B44D-FFD2A5B300B0}" destId="{92F02CB6-C15C-974C-ABC3-B692AB14451F}" srcOrd="0" destOrd="0" presId="urn:microsoft.com/office/officeart/2005/8/layout/hierarchy1"/>
    <dgm:cxn modelId="{4B3F45D2-52CB-8B45-8405-607648E3290E}" type="presParOf" srcId="{92F02CB6-C15C-974C-ABC3-B692AB14451F}" destId="{A441EDAA-C7B9-4D4D-81E8-7F2F924CDC2C}" srcOrd="0" destOrd="0" presId="urn:microsoft.com/office/officeart/2005/8/layout/hierarchy1"/>
    <dgm:cxn modelId="{E19E1CBF-0CBB-344B-AD86-B38AC6915771}" type="presParOf" srcId="{92F02CB6-C15C-974C-ABC3-B692AB14451F}" destId="{E18EEB27-ABC5-A043-A1DE-1861F94CCEB2}" srcOrd="1" destOrd="0" presId="urn:microsoft.com/office/officeart/2005/8/layout/hierarchy1"/>
    <dgm:cxn modelId="{FBC2B787-B8F4-BC4C-8DAB-E303D29F1C9F}" type="presParOf" srcId="{688D6358-5A37-704C-B44D-FFD2A5B300B0}" destId="{EFB95212-0C60-BC4B-91C4-DCCAB8EE93C8}"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BE4E9B-E5BC-794C-B458-CC07CA07EA96}">
      <dsp:nvSpPr>
        <dsp:cNvPr id="0" name=""/>
        <dsp:cNvSpPr/>
      </dsp:nvSpPr>
      <dsp:spPr>
        <a:xfrm>
          <a:off x="1227" y="213139"/>
          <a:ext cx="4309690" cy="2736653"/>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C34576-7815-6545-BF91-0931136C89F2}">
      <dsp:nvSpPr>
        <dsp:cNvPr id="0" name=""/>
        <dsp:cNvSpPr/>
      </dsp:nvSpPr>
      <dsp:spPr>
        <a:xfrm>
          <a:off x="480082" y="668051"/>
          <a:ext cx="4309690" cy="2736653"/>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Total sales, total shop reviews, number of years in Etsy, seller shipping time, seller responsiveness score came significant at alpha level 0.05.</a:t>
          </a:r>
        </a:p>
      </dsp:txBody>
      <dsp:txXfrm>
        <a:off x="560236" y="748205"/>
        <a:ext cx="4149382" cy="2576345"/>
      </dsp:txXfrm>
    </dsp:sp>
    <dsp:sp modelId="{A441EDAA-C7B9-4D4D-81E8-7F2F924CDC2C}">
      <dsp:nvSpPr>
        <dsp:cNvPr id="0" name=""/>
        <dsp:cNvSpPr/>
      </dsp:nvSpPr>
      <dsp:spPr>
        <a:xfrm>
          <a:off x="5268627" y="213139"/>
          <a:ext cx="4309690" cy="2736653"/>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18EEB27-ABC5-A043-A1DE-1861F94CCEB2}">
      <dsp:nvSpPr>
        <dsp:cNvPr id="0" name=""/>
        <dsp:cNvSpPr/>
      </dsp:nvSpPr>
      <dsp:spPr>
        <a:xfrm>
          <a:off x="5747481" y="668051"/>
          <a:ext cx="4309690" cy="2736653"/>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Shop rating, seller responsiveness score and seller return score came as statistically insignificant. </a:t>
          </a:r>
        </a:p>
      </dsp:txBody>
      <dsp:txXfrm>
        <a:off x="5827635" y="748205"/>
        <a:ext cx="4149382" cy="257634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ABAF76-AB3E-8246-8C5D-96071AD58B60}" type="datetimeFigureOut">
              <a:rPr lang="en-US" smtClean="0"/>
              <a:t>2/18/21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834F53-7D14-2E4D-9DCA-56EFDD1C2450}" type="slidenum">
              <a:rPr lang="en-US" smtClean="0"/>
              <a:t>‹#›</a:t>
            </a:fld>
            <a:endParaRPr lang="en-US"/>
          </a:p>
        </p:txBody>
      </p:sp>
    </p:spTree>
    <p:extLst>
      <p:ext uri="{BB962C8B-B14F-4D97-AF65-F5344CB8AC3E}">
        <p14:creationId xmlns:p14="http://schemas.microsoft.com/office/powerpoint/2010/main" val="42193589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2/18/21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B2DC25EE-239B-4C5F-AAD1-255A7D5F1EE2}" type="slidenum">
              <a:rPr lang="en-US" smtClean="0"/>
              <a:t>‹#›</a:t>
            </a:fld>
            <a:endParaRPr lang="en-US" dirty="0"/>
          </a:p>
        </p:txBody>
      </p:sp>
    </p:spTree>
    <p:extLst>
      <p:ext uri="{BB962C8B-B14F-4D97-AF65-F5344CB8AC3E}">
        <p14:creationId xmlns:p14="http://schemas.microsoft.com/office/powerpoint/2010/main" val="320203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AC24A9-CCB6-4F8D-B8DB-C2F3692CFA5A}" type="datetimeFigureOut">
              <a:rPr lang="en-US" smtClean="0"/>
              <a:t>2/18/21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71799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2/18/21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21371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2/18/21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80650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02AC24A9-CCB6-4F8D-B8DB-C2F3692CFA5A}" type="datetimeFigureOut">
              <a:rPr lang="en-US" smtClean="0"/>
              <a:t>2/18/21</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B2DC25EE-239B-4C5F-AAD1-255A7D5F1EE2}" type="slidenum">
              <a:rPr lang="en-US" smtClean="0"/>
              <a:t>‹#›</a:t>
            </a:fld>
            <a:endParaRPr lang="en-US"/>
          </a:p>
        </p:txBody>
      </p:sp>
    </p:spTree>
    <p:extLst>
      <p:ext uri="{BB962C8B-B14F-4D97-AF65-F5344CB8AC3E}">
        <p14:creationId xmlns:p14="http://schemas.microsoft.com/office/powerpoint/2010/main" val="3282065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AC24A9-CCB6-4F8D-B8DB-C2F3692CFA5A}" type="datetimeFigureOut">
              <a:rPr lang="en-US" smtClean="0"/>
              <a:t>2/18/21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28576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AC24A9-CCB6-4F8D-B8DB-C2F3692CFA5A}" type="datetimeFigureOut">
              <a:rPr lang="en-US" smtClean="0"/>
              <a:t>2/18/21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DC25EE-239B-4C5F-AAD1-255A7D5F1EE2}"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62035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2AC24A9-CCB6-4F8D-B8DB-C2F3692CFA5A}" type="datetimeFigureOut">
              <a:rPr lang="en-US" smtClean="0"/>
              <a:t>2/18/21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82898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AC24A9-CCB6-4F8D-B8DB-C2F3692CFA5A}" type="datetimeFigureOut">
              <a:rPr lang="en-US" smtClean="0"/>
              <a:t>2/18/21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200466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2/18/21</a:t>
            </a:fld>
            <a:endParaRPr lang="en-US" dirty="0"/>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08361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2/18/21</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74146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02AC24A9-CCB6-4F8D-B8DB-C2F3692CFA5A}" type="datetimeFigureOut">
              <a:rPr lang="en-US" smtClean="0"/>
              <a:t>2/18/21</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450816940"/>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3.wdp"/><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microsoft.com/office/2007/relationships/diagramDrawing" Target="../diagrams/drawing1.xml"/><Relationship Id="rId3" Type="http://schemas.microsoft.com/office/2007/relationships/hdphoto" Target="../media/hdphoto2.wdp"/><Relationship Id="rId7" Type="http://schemas.openxmlformats.org/officeDocument/2006/relationships/diagramColors" Target="../diagrams/colors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D3E5286-D3A2-41A3-ADC5-645BEB50BE37}"/>
              </a:ext>
            </a:extLst>
          </p:cNvPr>
          <p:cNvPicPr>
            <a:picLocks noChangeAspect="1"/>
          </p:cNvPicPr>
          <p:nvPr/>
        </p:nvPicPr>
        <p:blipFill rotWithShape="1">
          <a:blip r:embed="rId2">
            <a:duotone>
              <a:schemeClr val="bg2">
                <a:shade val="45000"/>
                <a:satMod val="135000"/>
              </a:schemeClr>
              <a:prstClr val="white"/>
            </a:duotone>
            <a:alphaModFix amt="50000"/>
          </a:blip>
          <a:srcRect t="8261" r="-1" b="7467"/>
          <a:stretch/>
        </p:blipFill>
        <p:spPr>
          <a:xfrm>
            <a:off x="3" y="-22"/>
            <a:ext cx="12191997" cy="6858022"/>
          </a:xfrm>
          <a:prstGeom prst="rect">
            <a:avLst/>
          </a:prstGeom>
        </p:spPr>
      </p:pic>
      <p:sp>
        <p:nvSpPr>
          <p:cNvPr id="2" name="Title 1">
            <a:extLst>
              <a:ext uri="{FF2B5EF4-FFF2-40B4-BE49-F238E27FC236}">
                <a16:creationId xmlns:a16="http://schemas.microsoft.com/office/drawing/2014/main" id="{9FD7648A-D06D-1C4D-8772-9066C81ED6AC}"/>
              </a:ext>
            </a:extLst>
          </p:cNvPr>
          <p:cNvSpPr>
            <a:spLocks noGrp="1"/>
          </p:cNvSpPr>
          <p:nvPr>
            <p:ph type="ctrTitle"/>
          </p:nvPr>
        </p:nvSpPr>
        <p:spPr/>
        <p:txBody>
          <a:bodyPr>
            <a:normAutofit fontScale="90000"/>
          </a:bodyPr>
          <a:lstStyle/>
          <a:p>
            <a:r>
              <a:rPr lang="en-US" dirty="0"/>
              <a:t>An analysis of sellers of vintage music instruments on ETSY</a:t>
            </a:r>
          </a:p>
        </p:txBody>
      </p:sp>
      <p:sp>
        <p:nvSpPr>
          <p:cNvPr id="3" name="Subtitle 2">
            <a:extLst>
              <a:ext uri="{FF2B5EF4-FFF2-40B4-BE49-F238E27FC236}">
                <a16:creationId xmlns:a16="http://schemas.microsoft.com/office/drawing/2014/main" id="{7E1E046E-753B-AF4B-A364-A23CCEB73D72}"/>
              </a:ext>
            </a:extLst>
          </p:cNvPr>
          <p:cNvSpPr>
            <a:spLocks noGrp="1"/>
          </p:cNvSpPr>
          <p:nvPr>
            <p:ph type="subTitle" idx="1"/>
          </p:nvPr>
        </p:nvSpPr>
        <p:spPr>
          <a:xfrm>
            <a:off x="1051560" y="4890853"/>
            <a:ext cx="7891272" cy="1069848"/>
          </a:xfrm>
        </p:spPr>
        <p:txBody>
          <a:bodyPr>
            <a:normAutofit/>
          </a:bodyPr>
          <a:lstStyle/>
          <a:p>
            <a:r>
              <a:rPr lang="en-US" dirty="0"/>
              <a:t>- PAULAMI GUHA</a:t>
            </a:r>
          </a:p>
        </p:txBody>
      </p:sp>
      <p:sp>
        <p:nvSpPr>
          <p:cNvPr id="5" name="Footer Placeholder 4">
            <a:extLst>
              <a:ext uri="{FF2B5EF4-FFF2-40B4-BE49-F238E27FC236}">
                <a16:creationId xmlns:a16="http://schemas.microsoft.com/office/drawing/2014/main" id="{9205ADF4-1B17-4D41-9479-550B7518C460}"/>
              </a:ext>
            </a:extLst>
          </p:cNvPr>
          <p:cNvSpPr>
            <a:spLocks noGrp="1"/>
          </p:cNvSpPr>
          <p:nvPr>
            <p:ph type="ftr" sz="quarter" idx="11"/>
          </p:nvPr>
        </p:nvSpPr>
        <p:spPr/>
        <p:txBody>
          <a:bodyPr/>
          <a:lstStyle/>
          <a:p>
            <a:r>
              <a:rPr lang="en-US"/>
              <a:t>ECON8320-001:Tools For Data Analysis</a:t>
            </a:r>
            <a:endParaRPr lang="en-US" dirty="0"/>
          </a:p>
        </p:txBody>
      </p:sp>
      <p:sp>
        <p:nvSpPr>
          <p:cNvPr id="7" name="Slide Number Placeholder 6">
            <a:extLst>
              <a:ext uri="{FF2B5EF4-FFF2-40B4-BE49-F238E27FC236}">
                <a16:creationId xmlns:a16="http://schemas.microsoft.com/office/drawing/2014/main" id="{BDE11B7C-8FA0-3349-9AE3-908CE7A78744}"/>
              </a:ext>
            </a:extLst>
          </p:cNvPr>
          <p:cNvSpPr>
            <a:spLocks noGrp="1"/>
          </p:cNvSpPr>
          <p:nvPr>
            <p:ph type="sldNum" sz="quarter" idx="12"/>
          </p:nvPr>
        </p:nvSpPr>
        <p:spPr/>
        <p:txBody>
          <a:bodyPr/>
          <a:lstStyle/>
          <a:p>
            <a:fld id="{B2DC25EE-239B-4C5F-AAD1-255A7D5F1EE2}" type="slidenum">
              <a:rPr lang="en-US" smtClean="0"/>
              <a:t>1</a:t>
            </a:fld>
            <a:endParaRPr lang="en-US" dirty="0"/>
          </a:p>
        </p:txBody>
      </p:sp>
    </p:spTree>
    <p:extLst>
      <p:ext uri="{BB962C8B-B14F-4D97-AF65-F5344CB8AC3E}">
        <p14:creationId xmlns:p14="http://schemas.microsoft.com/office/powerpoint/2010/main" val="3515446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29">
            <a:extLst>
              <a:ext uri="{FF2B5EF4-FFF2-40B4-BE49-F238E27FC236}">
                <a16:creationId xmlns:a16="http://schemas.microsoft.com/office/drawing/2014/main" id="{5118BA95-03E7-41B7-B442-0AF8C0A7F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Content Placeholder 2">
            <a:extLst>
              <a:ext uri="{FF2B5EF4-FFF2-40B4-BE49-F238E27FC236}">
                <a16:creationId xmlns:a16="http://schemas.microsoft.com/office/drawing/2014/main" id="{F39C98A2-9FD1-324F-9A35-632AA581A011}"/>
              </a:ext>
            </a:extLst>
          </p:cNvPr>
          <p:cNvSpPr>
            <a:spLocks noGrp="1"/>
          </p:cNvSpPr>
          <p:nvPr>
            <p:ph idx="1"/>
          </p:nvPr>
        </p:nvSpPr>
        <p:spPr>
          <a:xfrm>
            <a:off x="1069850" y="844902"/>
            <a:ext cx="5818858" cy="5168196"/>
          </a:xfrm>
        </p:spPr>
        <p:txBody>
          <a:bodyPr anchor="ctr">
            <a:normAutofit/>
          </a:bodyPr>
          <a:lstStyle/>
          <a:p>
            <a:r>
              <a:rPr lang="en-US" sz="1900" dirty="0"/>
              <a:t> In a traditional marketplace a buyer can inspect products before buying.</a:t>
            </a:r>
          </a:p>
          <a:p>
            <a:r>
              <a:rPr lang="en-US" sz="1900" dirty="0"/>
              <a:t>Seller’s popularity, trustworthiness and honesty can be judged by physical transactions.</a:t>
            </a:r>
          </a:p>
          <a:p>
            <a:r>
              <a:rPr lang="en-US" sz="1900" dirty="0"/>
              <a:t>Sellers over the internet are difficult to judge.</a:t>
            </a:r>
          </a:p>
          <a:p>
            <a:r>
              <a:rPr lang="en-US" sz="1900" dirty="0"/>
              <a:t>Vintage musical instruments buyers are more selective and products are niche.</a:t>
            </a:r>
          </a:p>
          <a:p>
            <a:r>
              <a:rPr lang="en-US" sz="1900" dirty="0"/>
              <a:t>Research to look for factors that determine the popularity of a vintage musical instrument seller on Etsy</a:t>
            </a:r>
          </a:p>
        </p:txBody>
      </p:sp>
      <p:sp>
        <p:nvSpPr>
          <p:cNvPr id="39" name="Rectangle 31">
            <a:extLst>
              <a:ext uri="{FF2B5EF4-FFF2-40B4-BE49-F238E27FC236}">
                <a16:creationId xmlns:a16="http://schemas.microsoft.com/office/drawing/2014/main" id="{AD9B3EAD-A2B3-42C4-927C-3455E3E69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86983" y="3388659"/>
            <a:ext cx="36576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0" name="Group 33">
            <a:extLst>
              <a:ext uri="{FF2B5EF4-FFF2-40B4-BE49-F238E27FC236}">
                <a16:creationId xmlns:a16="http://schemas.microsoft.com/office/drawing/2014/main" id="{4BF9B298-BC35-4C0F-8301-5D63A1E6D2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42859" y="1679571"/>
            <a:ext cx="3498864" cy="3498858"/>
            <a:chOff x="7942859" y="1679571"/>
            <a:chExt cx="3498864" cy="3498858"/>
          </a:xfrm>
        </p:grpSpPr>
        <p:sp>
          <p:nvSpPr>
            <p:cNvPr id="35" name="Oval 34">
              <a:extLst>
                <a:ext uri="{FF2B5EF4-FFF2-40B4-BE49-F238E27FC236}">
                  <a16:creationId xmlns:a16="http://schemas.microsoft.com/office/drawing/2014/main" id="{059D8741-EAD6-41B1-A882-70D70FC358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42859" y="1679571"/>
              <a:ext cx="3498864" cy="3498858"/>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41" name="Oval 35">
              <a:extLst>
                <a:ext uri="{FF2B5EF4-FFF2-40B4-BE49-F238E27FC236}">
                  <a16:creationId xmlns:a16="http://schemas.microsoft.com/office/drawing/2014/main" id="{45444F36-3103-4D11-A25F-C054D4606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27958" y="1864667"/>
              <a:ext cx="3128666" cy="312866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a:extLst>
              <a:ext uri="{FF2B5EF4-FFF2-40B4-BE49-F238E27FC236}">
                <a16:creationId xmlns:a16="http://schemas.microsoft.com/office/drawing/2014/main" id="{DAB22C9D-90EF-F34B-95DC-C2E3169F5E34}"/>
              </a:ext>
            </a:extLst>
          </p:cNvPr>
          <p:cNvSpPr>
            <a:spLocks noGrp="1"/>
          </p:cNvSpPr>
          <p:nvPr>
            <p:ph type="title"/>
          </p:nvPr>
        </p:nvSpPr>
        <p:spPr>
          <a:xfrm>
            <a:off x="8371968" y="2376862"/>
            <a:ext cx="2640646" cy="2104273"/>
          </a:xfrm>
          <a:noFill/>
        </p:spPr>
        <p:txBody>
          <a:bodyPr>
            <a:normAutofit/>
          </a:bodyPr>
          <a:lstStyle/>
          <a:p>
            <a:pPr algn="ctr"/>
            <a:r>
              <a:rPr lang="en-US" sz="3000">
                <a:solidFill>
                  <a:schemeClr val="bg1">
                    <a:shade val="97000"/>
                    <a:satMod val="150000"/>
                  </a:schemeClr>
                </a:solidFill>
              </a:rPr>
              <a:t>MOTIVATION OF RESEARCH</a:t>
            </a:r>
          </a:p>
        </p:txBody>
      </p:sp>
    </p:spTree>
    <p:extLst>
      <p:ext uri="{BB962C8B-B14F-4D97-AF65-F5344CB8AC3E}">
        <p14:creationId xmlns:p14="http://schemas.microsoft.com/office/powerpoint/2010/main" val="2887511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49D2C-D4B6-C84F-8733-B5FE347257E8}"/>
              </a:ext>
            </a:extLst>
          </p:cNvPr>
          <p:cNvSpPr>
            <a:spLocks noGrp="1"/>
          </p:cNvSpPr>
          <p:nvPr>
            <p:ph type="title"/>
          </p:nvPr>
        </p:nvSpPr>
        <p:spPr/>
        <p:txBody>
          <a:bodyPr/>
          <a:lstStyle/>
          <a:p>
            <a:r>
              <a:rPr lang="en-US" dirty="0"/>
              <a:t>DATA METHODS</a:t>
            </a:r>
            <a:br>
              <a:rPr lang="en-US" dirty="0"/>
            </a:br>
            <a:endParaRPr lang="en-US" dirty="0"/>
          </a:p>
        </p:txBody>
      </p:sp>
      <p:sp>
        <p:nvSpPr>
          <p:cNvPr id="3" name="Content Placeholder 2">
            <a:extLst>
              <a:ext uri="{FF2B5EF4-FFF2-40B4-BE49-F238E27FC236}">
                <a16:creationId xmlns:a16="http://schemas.microsoft.com/office/drawing/2014/main" id="{8585D16C-5794-CD4C-88D2-2749169D44FA}"/>
              </a:ext>
            </a:extLst>
          </p:cNvPr>
          <p:cNvSpPr>
            <a:spLocks noGrp="1"/>
          </p:cNvSpPr>
          <p:nvPr>
            <p:ph idx="1"/>
          </p:nvPr>
        </p:nvSpPr>
        <p:spPr/>
        <p:txBody>
          <a:bodyPr/>
          <a:lstStyle/>
          <a:p>
            <a:r>
              <a:rPr lang="en-US" dirty="0"/>
              <a:t>A seller’s popularity could be evaluated on the basis of the number of admirers (marked favorites) they have on Etsy. This can be analyzed on the basis of sales made so far, total reviews, shop rating, number of years active with Etsy, favorable shop policies, shipping time ,seller responsiveness and seller return score.</a:t>
            </a:r>
          </a:p>
          <a:p>
            <a:r>
              <a:rPr lang="en-US" dirty="0"/>
              <a:t>Null Hypothesis: Count of customers who have marked the seller as a favorite depends on sales made so far, number of total reviews, shop rating, total years active on Etsy, shopping policies , shipping time , seller responsiveness and seller return score.</a:t>
            </a:r>
          </a:p>
          <a:p>
            <a:r>
              <a:rPr lang="en-US" dirty="0"/>
              <a:t>Alternate Hypothesis: It does </a:t>
            </a:r>
            <a:r>
              <a:rPr lang="en-US"/>
              <a:t>not depend </a:t>
            </a:r>
            <a:r>
              <a:rPr lang="en-US" dirty="0"/>
              <a:t>on above factors .</a:t>
            </a:r>
          </a:p>
          <a:p>
            <a:endParaRPr lang="en-US" dirty="0"/>
          </a:p>
        </p:txBody>
      </p:sp>
    </p:spTree>
    <p:extLst>
      <p:ext uri="{BB962C8B-B14F-4D97-AF65-F5344CB8AC3E}">
        <p14:creationId xmlns:p14="http://schemas.microsoft.com/office/powerpoint/2010/main" val="1591255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DEAB2-F187-0C4E-8382-37357FB597DF}"/>
              </a:ext>
            </a:extLst>
          </p:cNvPr>
          <p:cNvSpPr>
            <a:spLocks noGrp="1"/>
          </p:cNvSpPr>
          <p:nvPr>
            <p:ph type="title"/>
          </p:nvPr>
        </p:nvSpPr>
        <p:spPr/>
        <p:txBody>
          <a:bodyPr/>
          <a:lstStyle/>
          <a:p>
            <a:r>
              <a:rPr lang="en-US" dirty="0"/>
              <a:t>Data methods</a:t>
            </a:r>
          </a:p>
        </p:txBody>
      </p:sp>
      <p:sp>
        <p:nvSpPr>
          <p:cNvPr id="3" name="Content Placeholder 2">
            <a:extLst>
              <a:ext uri="{FF2B5EF4-FFF2-40B4-BE49-F238E27FC236}">
                <a16:creationId xmlns:a16="http://schemas.microsoft.com/office/drawing/2014/main" id="{11B3514A-028B-4C41-8DDB-F18CF7862555}"/>
              </a:ext>
            </a:extLst>
          </p:cNvPr>
          <p:cNvSpPr>
            <a:spLocks noGrp="1"/>
          </p:cNvSpPr>
          <p:nvPr>
            <p:ph idx="1"/>
          </p:nvPr>
        </p:nvSpPr>
        <p:spPr>
          <a:xfrm>
            <a:off x="1066800" y="1871662"/>
            <a:ext cx="10058400" cy="4843463"/>
          </a:xfrm>
        </p:spPr>
        <p:txBody>
          <a:bodyPr>
            <a:normAutofit/>
          </a:bodyPr>
          <a:lstStyle/>
          <a:p>
            <a:r>
              <a:rPr lang="en-US" dirty="0"/>
              <a:t>Web scraping using </a:t>
            </a:r>
            <a:r>
              <a:rPr lang="en-US" dirty="0" err="1"/>
              <a:t>Scrapy</a:t>
            </a:r>
            <a:r>
              <a:rPr lang="en-US" dirty="0"/>
              <a:t> to locate variables for data analysis</a:t>
            </a:r>
          </a:p>
          <a:p>
            <a:pPr lvl="1"/>
            <a:r>
              <a:rPr lang="en-US" dirty="0"/>
              <a:t>Starting Page - Catalog Page (94 pages)</a:t>
            </a:r>
          </a:p>
          <a:p>
            <a:pPr lvl="1"/>
            <a:r>
              <a:rPr lang="en-US" dirty="0"/>
              <a:t>Product Page </a:t>
            </a:r>
          </a:p>
          <a:p>
            <a:pPr lvl="2"/>
            <a:r>
              <a:rPr lang="en-US" dirty="0"/>
              <a:t>Seller Name</a:t>
            </a:r>
          </a:p>
          <a:p>
            <a:pPr lvl="2"/>
            <a:r>
              <a:rPr lang="en-US" dirty="0"/>
              <a:t>Shipping Time</a:t>
            </a:r>
          </a:p>
          <a:p>
            <a:pPr lvl="2"/>
            <a:r>
              <a:rPr lang="en-US" dirty="0"/>
              <a:t>Seller Responsiveness</a:t>
            </a:r>
          </a:p>
          <a:p>
            <a:pPr lvl="2"/>
            <a:r>
              <a:rPr lang="en-US" dirty="0"/>
              <a:t>Seller Shopping Policies</a:t>
            </a:r>
          </a:p>
          <a:p>
            <a:pPr lvl="2"/>
            <a:r>
              <a:rPr lang="en-US" dirty="0"/>
              <a:t>Return Policies</a:t>
            </a:r>
          </a:p>
          <a:p>
            <a:pPr lvl="2"/>
            <a:r>
              <a:rPr lang="en-US" dirty="0"/>
              <a:t>Total Sales</a:t>
            </a:r>
          </a:p>
          <a:p>
            <a:pPr lvl="1"/>
            <a:r>
              <a:rPr lang="en-US" dirty="0"/>
              <a:t>Seller Page</a:t>
            </a:r>
          </a:p>
          <a:p>
            <a:pPr lvl="2"/>
            <a:r>
              <a:rPr lang="en-US" dirty="0"/>
              <a:t>Number of Years on Etsy</a:t>
            </a:r>
          </a:p>
          <a:p>
            <a:pPr lvl="2"/>
            <a:r>
              <a:rPr lang="en-US" dirty="0"/>
              <a:t>Total Reviews for Seller</a:t>
            </a:r>
          </a:p>
          <a:p>
            <a:pPr lvl="2"/>
            <a:r>
              <a:rPr lang="en-US" dirty="0"/>
              <a:t>Count of favorites (admirers) – Dependent Variable</a:t>
            </a:r>
          </a:p>
          <a:p>
            <a:pPr lvl="1"/>
            <a:r>
              <a:rPr lang="en-US" dirty="0"/>
              <a:t>Data was cleaned and finally had observations for 1,984 sellers.</a:t>
            </a:r>
          </a:p>
          <a:p>
            <a:pPr lvl="1"/>
            <a:endParaRPr lang="en-US" dirty="0"/>
          </a:p>
          <a:p>
            <a:pPr lvl="1"/>
            <a:endParaRPr lang="en-US" dirty="0"/>
          </a:p>
          <a:p>
            <a:pPr lvl="1"/>
            <a:endParaRPr lang="en-US" dirty="0"/>
          </a:p>
        </p:txBody>
      </p:sp>
      <p:pic>
        <p:nvPicPr>
          <p:cNvPr id="5" name="Picture 4">
            <a:extLst>
              <a:ext uri="{FF2B5EF4-FFF2-40B4-BE49-F238E27FC236}">
                <a16:creationId xmlns:a16="http://schemas.microsoft.com/office/drawing/2014/main" id="{FEA68762-154E-D44B-A9D4-F5B8A6EBF1A4}"/>
              </a:ext>
            </a:extLst>
          </p:cNvPr>
          <p:cNvPicPr>
            <a:picLocks noChangeAspect="1"/>
          </p:cNvPicPr>
          <p:nvPr/>
        </p:nvPicPr>
        <p:blipFill>
          <a:blip r:embed="rId2"/>
          <a:stretch>
            <a:fillRect/>
          </a:stretch>
        </p:blipFill>
        <p:spPr>
          <a:xfrm>
            <a:off x="6096000" y="2933700"/>
            <a:ext cx="4805363" cy="1905000"/>
          </a:xfrm>
          <a:prstGeom prst="rect">
            <a:avLst/>
          </a:prstGeom>
        </p:spPr>
      </p:pic>
      <p:sp>
        <p:nvSpPr>
          <p:cNvPr id="6" name="Left Brace 5">
            <a:extLst>
              <a:ext uri="{FF2B5EF4-FFF2-40B4-BE49-F238E27FC236}">
                <a16:creationId xmlns:a16="http://schemas.microsoft.com/office/drawing/2014/main" id="{CA9A5842-42EA-9E4E-B003-8874F8234CA1}"/>
              </a:ext>
            </a:extLst>
          </p:cNvPr>
          <p:cNvSpPr/>
          <p:nvPr/>
        </p:nvSpPr>
        <p:spPr>
          <a:xfrm>
            <a:off x="5700713" y="2933700"/>
            <a:ext cx="214312" cy="1905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29B127E0-6239-664F-85F7-3DD781DB9539}"/>
              </a:ext>
            </a:extLst>
          </p:cNvPr>
          <p:cNvCxnSpPr/>
          <p:nvPr/>
        </p:nvCxnSpPr>
        <p:spPr>
          <a:xfrm>
            <a:off x="4257675" y="3886200"/>
            <a:ext cx="1443038" cy="0"/>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4190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E65E8-7659-E741-87BE-CAC156A17FC0}"/>
              </a:ext>
            </a:extLst>
          </p:cNvPr>
          <p:cNvSpPr>
            <a:spLocks noGrp="1"/>
          </p:cNvSpPr>
          <p:nvPr>
            <p:ph type="title"/>
          </p:nvPr>
        </p:nvSpPr>
        <p:spPr/>
        <p:txBody>
          <a:bodyPr/>
          <a:lstStyle/>
          <a:p>
            <a:r>
              <a:rPr lang="en-US" dirty="0"/>
              <a:t>PLOTTING</a:t>
            </a:r>
          </a:p>
        </p:txBody>
      </p:sp>
      <p:sp>
        <p:nvSpPr>
          <p:cNvPr id="6" name="TextBox 5">
            <a:extLst>
              <a:ext uri="{FF2B5EF4-FFF2-40B4-BE49-F238E27FC236}">
                <a16:creationId xmlns:a16="http://schemas.microsoft.com/office/drawing/2014/main" id="{2F44E862-6EAE-0348-AC4E-D2E4F35C3D6A}"/>
              </a:ext>
            </a:extLst>
          </p:cNvPr>
          <p:cNvSpPr txBox="1"/>
          <p:nvPr/>
        </p:nvSpPr>
        <p:spPr>
          <a:xfrm>
            <a:off x="1671638" y="2428875"/>
            <a:ext cx="6290248" cy="369332"/>
          </a:xfrm>
          <a:prstGeom prst="rect">
            <a:avLst/>
          </a:prstGeom>
          <a:noFill/>
        </p:spPr>
        <p:txBody>
          <a:bodyPr wrap="none" rtlCol="0">
            <a:spAutoFit/>
          </a:bodyPr>
          <a:lstStyle/>
          <a:p>
            <a:r>
              <a:rPr lang="en-US" b="1" dirty="0"/>
              <a:t>                                       Years on Etsy vs count of favorites</a:t>
            </a:r>
            <a:r>
              <a:rPr lang="en-US" dirty="0"/>
              <a:t> </a:t>
            </a:r>
          </a:p>
        </p:txBody>
      </p:sp>
      <p:pic>
        <p:nvPicPr>
          <p:cNvPr id="11" name="Content Placeholder 10">
            <a:extLst>
              <a:ext uri="{FF2B5EF4-FFF2-40B4-BE49-F238E27FC236}">
                <a16:creationId xmlns:a16="http://schemas.microsoft.com/office/drawing/2014/main" id="{C6032994-8C53-6945-82FF-C41D7C0B2629}"/>
              </a:ext>
            </a:extLst>
          </p:cNvPr>
          <p:cNvPicPr>
            <a:picLocks noGrp="1" noChangeAspect="1"/>
          </p:cNvPicPr>
          <p:nvPr>
            <p:ph idx="1"/>
          </p:nvPr>
        </p:nvPicPr>
        <p:blipFill>
          <a:blip r:embed="rId2"/>
          <a:stretch>
            <a:fillRect/>
          </a:stretch>
        </p:blipFill>
        <p:spPr>
          <a:xfrm>
            <a:off x="1069975" y="2874388"/>
            <a:ext cx="10058400" cy="2544323"/>
          </a:xfrm>
        </p:spPr>
      </p:pic>
    </p:spTree>
    <p:extLst>
      <p:ext uri="{BB962C8B-B14F-4D97-AF65-F5344CB8AC3E}">
        <p14:creationId xmlns:p14="http://schemas.microsoft.com/office/powerpoint/2010/main" val="2339916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00319-1D57-C642-9F0A-39D560CB8BAF}"/>
              </a:ext>
            </a:extLst>
          </p:cNvPr>
          <p:cNvSpPr>
            <a:spLocks noGrp="1"/>
          </p:cNvSpPr>
          <p:nvPr>
            <p:ph type="title"/>
          </p:nvPr>
        </p:nvSpPr>
        <p:spPr/>
        <p:txBody>
          <a:bodyPr/>
          <a:lstStyle/>
          <a:p>
            <a:r>
              <a:rPr lang="en-US" dirty="0"/>
              <a:t>PLOTTING (CONT)</a:t>
            </a:r>
          </a:p>
        </p:txBody>
      </p:sp>
      <p:sp>
        <p:nvSpPr>
          <p:cNvPr id="6" name="TextBox 5">
            <a:extLst>
              <a:ext uri="{FF2B5EF4-FFF2-40B4-BE49-F238E27FC236}">
                <a16:creationId xmlns:a16="http://schemas.microsoft.com/office/drawing/2014/main" id="{3563FB84-14A1-8E4D-BAE8-DB562267604C}"/>
              </a:ext>
            </a:extLst>
          </p:cNvPr>
          <p:cNvSpPr txBox="1"/>
          <p:nvPr/>
        </p:nvSpPr>
        <p:spPr>
          <a:xfrm>
            <a:off x="2586038" y="2357438"/>
            <a:ext cx="5732018" cy="369332"/>
          </a:xfrm>
          <a:prstGeom prst="rect">
            <a:avLst/>
          </a:prstGeom>
          <a:noFill/>
        </p:spPr>
        <p:txBody>
          <a:bodyPr wrap="none" rtlCol="0">
            <a:spAutoFit/>
          </a:bodyPr>
          <a:lstStyle/>
          <a:p>
            <a:r>
              <a:rPr lang="en-US" b="1" dirty="0"/>
              <a:t>Frequency Distribution of seller flexibility score</a:t>
            </a:r>
            <a:r>
              <a:rPr lang="en-US" dirty="0"/>
              <a:t> </a:t>
            </a:r>
          </a:p>
        </p:txBody>
      </p:sp>
      <p:pic>
        <p:nvPicPr>
          <p:cNvPr id="18" name="Content Placeholder 17">
            <a:extLst>
              <a:ext uri="{FF2B5EF4-FFF2-40B4-BE49-F238E27FC236}">
                <a16:creationId xmlns:a16="http://schemas.microsoft.com/office/drawing/2014/main" id="{C14F8775-8193-8A45-B353-D7242C0AD811}"/>
              </a:ext>
            </a:extLst>
          </p:cNvPr>
          <p:cNvPicPr>
            <a:picLocks noGrp="1" noChangeAspect="1"/>
          </p:cNvPicPr>
          <p:nvPr>
            <p:ph idx="1"/>
          </p:nvPr>
        </p:nvPicPr>
        <p:blipFill>
          <a:blip r:embed="rId2"/>
          <a:stretch>
            <a:fillRect/>
          </a:stretch>
        </p:blipFill>
        <p:spPr>
          <a:xfrm>
            <a:off x="1069975" y="2765085"/>
            <a:ext cx="10058400" cy="2762929"/>
          </a:xfrm>
        </p:spPr>
      </p:pic>
    </p:spTree>
    <p:extLst>
      <p:ext uri="{BB962C8B-B14F-4D97-AF65-F5344CB8AC3E}">
        <p14:creationId xmlns:p14="http://schemas.microsoft.com/office/powerpoint/2010/main" val="3013743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6CE65-B671-E14D-9521-2F6E0442E745}"/>
              </a:ext>
            </a:extLst>
          </p:cNvPr>
          <p:cNvSpPr>
            <a:spLocks noGrp="1"/>
          </p:cNvSpPr>
          <p:nvPr>
            <p:ph type="title"/>
          </p:nvPr>
        </p:nvSpPr>
        <p:spPr>
          <a:xfrm>
            <a:off x="1069848" y="484632"/>
            <a:ext cx="10058400" cy="1058418"/>
          </a:xfrm>
        </p:spPr>
        <p:txBody>
          <a:bodyPr/>
          <a:lstStyle/>
          <a:p>
            <a:r>
              <a:rPr lang="en-US" dirty="0"/>
              <a:t>ECONOMETRIC MODEL</a:t>
            </a:r>
          </a:p>
        </p:txBody>
      </p:sp>
      <p:pic>
        <p:nvPicPr>
          <p:cNvPr id="5" name="Content Placeholder 4">
            <a:extLst>
              <a:ext uri="{FF2B5EF4-FFF2-40B4-BE49-F238E27FC236}">
                <a16:creationId xmlns:a16="http://schemas.microsoft.com/office/drawing/2014/main" id="{A9005AD7-6EF9-B247-BBB9-2A1D43D58D0B}"/>
              </a:ext>
            </a:extLst>
          </p:cNvPr>
          <p:cNvPicPr>
            <a:picLocks noGrp="1" noChangeAspect="1"/>
          </p:cNvPicPr>
          <p:nvPr>
            <p:ph idx="1"/>
          </p:nvPr>
        </p:nvPicPr>
        <p:blipFill>
          <a:blip r:embed="rId2"/>
          <a:stretch>
            <a:fillRect/>
          </a:stretch>
        </p:blipFill>
        <p:spPr>
          <a:xfrm>
            <a:off x="657225" y="1643064"/>
            <a:ext cx="10058400" cy="5000624"/>
          </a:xfrm>
        </p:spPr>
      </p:pic>
    </p:spTree>
    <p:extLst>
      <p:ext uri="{BB962C8B-B14F-4D97-AF65-F5344CB8AC3E}">
        <p14:creationId xmlns:p14="http://schemas.microsoft.com/office/powerpoint/2010/main" val="1546065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139F8-6B3F-784E-BAD8-8443E0F9172F}"/>
              </a:ext>
            </a:extLst>
          </p:cNvPr>
          <p:cNvSpPr>
            <a:spLocks noGrp="1"/>
          </p:cNvSpPr>
          <p:nvPr>
            <p:ph type="title"/>
          </p:nvPr>
        </p:nvSpPr>
        <p:spPr>
          <a:xfrm>
            <a:off x="1069848" y="484632"/>
            <a:ext cx="10058400" cy="1609344"/>
          </a:xfrm>
        </p:spPr>
        <p:txBody>
          <a:bodyPr>
            <a:normAutofit/>
          </a:bodyPr>
          <a:lstStyle/>
          <a:p>
            <a:r>
              <a:rPr lang="en-US"/>
              <a:t>Analysis</a:t>
            </a:r>
          </a:p>
        </p:txBody>
      </p:sp>
      <p:sp>
        <p:nvSpPr>
          <p:cNvPr id="21" name="Rectangle 20">
            <a:extLst>
              <a:ext uri="{FF2B5EF4-FFF2-40B4-BE49-F238E27FC236}">
                <a16:creationId xmlns:a16="http://schemas.microsoft.com/office/drawing/2014/main" id="{3FD711E9-7F79-40A9-8D9E-4AE293C15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2013293"/>
            <a:ext cx="10058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 name="Content Placeholder 2">
            <a:extLst>
              <a:ext uri="{FF2B5EF4-FFF2-40B4-BE49-F238E27FC236}">
                <a16:creationId xmlns:a16="http://schemas.microsoft.com/office/drawing/2014/main" id="{F34DF5E2-E121-4D4E-9090-AB63CEA5CB05}"/>
              </a:ext>
            </a:extLst>
          </p:cNvPr>
          <p:cNvGraphicFramePr>
            <a:graphicFrameLocks noGrp="1"/>
          </p:cNvGraphicFramePr>
          <p:nvPr>
            <p:ph idx="1"/>
            <p:extLst>
              <p:ext uri="{D42A27DB-BD31-4B8C-83A1-F6EECF244321}">
                <p14:modId xmlns:p14="http://schemas.microsoft.com/office/powerpoint/2010/main" val="436088023"/>
              </p:ext>
            </p:extLst>
          </p:nvPr>
        </p:nvGraphicFramePr>
        <p:xfrm>
          <a:off x="1069975" y="2385390"/>
          <a:ext cx="10058400" cy="36178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34349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C06EAFD-0C69-4B3B-BEA7-E7E11DDF9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4066C89-42FB-4624-9AFE-3A31B3649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4648169" cy="6858000"/>
          </a:xfrm>
          <a:prstGeom prst="rect">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algn="ctr" defTabSz="914400"/>
            <a:endParaRPr lang="en-US" sz="2000" kern="0">
              <a:solidFill>
                <a:prstClr val="white"/>
              </a:solidFill>
              <a:latin typeface="Rockwell Extra Bold" pitchFamily="18" charset="0"/>
            </a:endParaRPr>
          </a:p>
        </p:txBody>
      </p:sp>
      <p:sp>
        <p:nvSpPr>
          <p:cNvPr id="2" name="Title 1">
            <a:extLst>
              <a:ext uri="{FF2B5EF4-FFF2-40B4-BE49-F238E27FC236}">
                <a16:creationId xmlns:a16="http://schemas.microsoft.com/office/drawing/2014/main" id="{A87E562C-E08C-B847-B0DF-4CE3A90B2FE6}"/>
              </a:ext>
            </a:extLst>
          </p:cNvPr>
          <p:cNvSpPr>
            <a:spLocks noGrp="1"/>
          </p:cNvSpPr>
          <p:nvPr>
            <p:ph type="title"/>
          </p:nvPr>
        </p:nvSpPr>
        <p:spPr>
          <a:xfrm>
            <a:off x="643468" y="643466"/>
            <a:ext cx="3686312" cy="5528734"/>
          </a:xfrm>
        </p:spPr>
        <p:txBody>
          <a:bodyPr>
            <a:normAutofit/>
          </a:bodyPr>
          <a:lstStyle/>
          <a:p>
            <a:pPr algn="r"/>
            <a:r>
              <a:rPr lang="en-US" sz="4800">
                <a:solidFill>
                  <a:srgbClr val="FFFFFF"/>
                </a:solidFill>
              </a:rPr>
              <a:t>conclusion</a:t>
            </a:r>
          </a:p>
        </p:txBody>
      </p:sp>
      <p:sp>
        <p:nvSpPr>
          <p:cNvPr id="3" name="Content Placeholder 2">
            <a:extLst>
              <a:ext uri="{FF2B5EF4-FFF2-40B4-BE49-F238E27FC236}">
                <a16:creationId xmlns:a16="http://schemas.microsoft.com/office/drawing/2014/main" id="{803D9460-214C-5B48-BAB9-D495DFECC09C}"/>
              </a:ext>
            </a:extLst>
          </p:cNvPr>
          <p:cNvSpPr>
            <a:spLocks noGrp="1"/>
          </p:cNvSpPr>
          <p:nvPr>
            <p:ph idx="1"/>
          </p:nvPr>
        </p:nvSpPr>
        <p:spPr>
          <a:xfrm>
            <a:off x="5053780" y="599768"/>
            <a:ext cx="6074467" cy="5572432"/>
          </a:xfrm>
        </p:spPr>
        <p:txBody>
          <a:bodyPr anchor="ctr">
            <a:normAutofit/>
          </a:bodyPr>
          <a:lstStyle/>
          <a:p>
            <a:r>
              <a:rPr lang="en-US" dirty="0"/>
              <a:t>Useful to the Etsy admins to find out most popular sellers and also to provide feedback and incentives to seller and thus boost sales further.</a:t>
            </a:r>
          </a:p>
          <a:p>
            <a:r>
              <a:rPr lang="en-US" dirty="0"/>
              <a:t>Useful for those buyers of vintage musical instruments who would want to know the popularity of the seller based on the factors – total sales, total shop reviews , years active with Etsy, seller shipping time and seller flexibility score </a:t>
            </a:r>
          </a:p>
        </p:txBody>
      </p:sp>
      <p:sp>
        <p:nvSpPr>
          <p:cNvPr id="12" name="Oval 11">
            <a:extLst>
              <a:ext uri="{FF2B5EF4-FFF2-40B4-BE49-F238E27FC236}">
                <a16:creationId xmlns:a16="http://schemas.microsoft.com/office/drawing/2014/main" id="{BA218FBC-B2D6-48CA-9289-C4110162E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2DED9084-49DA-4911-ACB7-5F9E4DEFA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0284498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TotalTime>
  <Words>412</Words>
  <Application>Microsoft Macintosh PowerPoint</Application>
  <PresentationFormat>Widescreen</PresentationFormat>
  <Paragraphs>41</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Calibri</vt:lpstr>
      <vt:lpstr>Rockwell</vt:lpstr>
      <vt:lpstr>Rockwell Condensed</vt:lpstr>
      <vt:lpstr>Rockwell Extra Bold</vt:lpstr>
      <vt:lpstr>Wingdings</vt:lpstr>
      <vt:lpstr>Wood Type</vt:lpstr>
      <vt:lpstr>An analysis of sellers of vintage music instruments on ETSY</vt:lpstr>
      <vt:lpstr>MOTIVATION OF RESEARCH</vt:lpstr>
      <vt:lpstr>DATA METHODS </vt:lpstr>
      <vt:lpstr>Data methods</vt:lpstr>
      <vt:lpstr>PLOTTING</vt:lpstr>
      <vt:lpstr>PLOTTING (CONT)</vt:lpstr>
      <vt:lpstr>ECONOMETRIC MODEL</vt:lpstr>
      <vt:lpstr>Analysis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analysis of sellers of vintage music instruments on ETSY</dc:title>
  <dc:creator>Paulami Guha</dc:creator>
  <cp:lastModifiedBy>Paulami Guha</cp:lastModifiedBy>
  <cp:revision>26</cp:revision>
  <dcterms:created xsi:type="dcterms:W3CDTF">2020-05-03T22:57:39Z</dcterms:created>
  <dcterms:modified xsi:type="dcterms:W3CDTF">2021-02-19T04:02:51Z</dcterms:modified>
</cp:coreProperties>
</file>