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76" r:id="rId6"/>
    <p:sldId id="258" r:id="rId7"/>
    <p:sldId id="267" r:id="rId8"/>
    <p:sldId id="272" r:id="rId9"/>
    <p:sldId id="273" r:id="rId10"/>
    <p:sldId id="274" r:id="rId11"/>
    <p:sldId id="271" r:id="rId12"/>
    <p:sldId id="269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4637"/>
  </p:normalViewPr>
  <p:slideViewPr>
    <p:cSldViewPr snapToGrid="0">
      <p:cViewPr varScale="1">
        <p:scale>
          <a:sx n="81" d="100"/>
          <a:sy n="81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E9E82-3B60-4092-9C1C-D0444272F3D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6D5A3F-48F3-4284-83D9-ACAE1D1BC054}">
      <dgm:prSet/>
      <dgm:spPr/>
      <dgm:t>
        <a:bodyPr/>
        <a:lstStyle/>
        <a:p>
          <a:r>
            <a:rPr lang="es-ES_tradnl"/>
            <a:t>Casi el 6% de los casos fueron detectados como fraudulentos. </a:t>
          </a:r>
          <a:endParaRPr lang="en-US"/>
        </a:p>
      </dgm:t>
    </dgm:pt>
    <dgm:pt modelId="{7C213E24-1080-404A-A127-6909CE0553B5}" type="parTrans" cxnId="{67EA0BC1-5CDF-4D1C-823D-AD863998B4F0}">
      <dgm:prSet/>
      <dgm:spPr/>
      <dgm:t>
        <a:bodyPr/>
        <a:lstStyle/>
        <a:p>
          <a:endParaRPr lang="en-US"/>
        </a:p>
      </dgm:t>
    </dgm:pt>
    <dgm:pt modelId="{C2B88B35-E0B3-4DF0-8EBC-5EF9E172B30A}" type="sibTrans" cxnId="{67EA0BC1-5CDF-4D1C-823D-AD863998B4F0}">
      <dgm:prSet/>
      <dgm:spPr/>
      <dgm:t>
        <a:bodyPr/>
        <a:lstStyle/>
        <a:p>
          <a:endParaRPr lang="en-US"/>
        </a:p>
      </dgm:t>
    </dgm:pt>
    <dgm:pt modelId="{74797958-0DF2-41A3-98B4-01C355062572}">
      <dgm:prSet/>
      <dgm:spPr/>
      <dgm:t>
        <a:bodyPr/>
        <a:lstStyle/>
        <a:p>
          <a:r>
            <a:rPr lang="es-ES_tradnl"/>
            <a:t>Hay mayor cantidad de accidentes en el rango de 30-40 años.</a:t>
          </a:r>
          <a:endParaRPr lang="en-US"/>
        </a:p>
      </dgm:t>
    </dgm:pt>
    <dgm:pt modelId="{64F637EE-C2BE-47B9-9E3D-17812FB18ED1}" type="parTrans" cxnId="{8776DE9A-8D33-43F9-AE56-F1D05EFFF6E7}">
      <dgm:prSet/>
      <dgm:spPr/>
      <dgm:t>
        <a:bodyPr/>
        <a:lstStyle/>
        <a:p>
          <a:endParaRPr lang="en-US"/>
        </a:p>
      </dgm:t>
    </dgm:pt>
    <dgm:pt modelId="{B9618846-9BA7-4896-AA25-55DA13EE6CF4}" type="sibTrans" cxnId="{8776DE9A-8D33-43F9-AE56-F1D05EFFF6E7}">
      <dgm:prSet/>
      <dgm:spPr/>
      <dgm:t>
        <a:bodyPr/>
        <a:lstStyle/>
        <a:p>
          <a:endParaRPr lang="en-US"/>
        </a:p>
      </dgm:t>
    </dgm:pt>
    <dgm:pt modelId="{ADAFA39D-D68B-405B-B2C6-6B9307DCA2AA}">
      <dgm:prSet/>
      <dgm:spPr/>
      <dgm:t>
        <a:bodyPr/>
        <a:lstStyle/>
        <a:p>
          <a:r>
            <a:rPr lang="es-ES_tradnl"/>
            <a:t>La mayoría de los fraudes son ejecutados por hombres y el estado civil de los hombres que cometen fraude en su mayoría es casado.</a:t>
          </a:r>
          <a:endParaRPr lang="en-US"/>
        </a:p>
      </dgm:t>
    </dgm:pt>
    <dgm:pt modelId="{7643B251-20EC-4492-8A0E-FCEECE75C11B}" type="parTrans" cxnId="{418E7121-7889-4EFF-9044-1CF2638F90A6}">
      <dgm:prSet/>
      <dgm:spPr/>
      <dgm:t>
        <a:bodyPr/>
        <a:lstStyle/>
        <a:p>
          <a:endParaRPr lang="en-US"/>
        </a:p>
      </dgm:t>
    </dgm:pt>
    <dgm:pt modelId="{1FBF8D76-A575-4549-8B02-F3E9742D0F6C}" type="sibTrans" cxnId="{418E7121-7889-4EFF-9044-1CF2638F90A6}">
      <dgm:prSet/>
      <dgm:spPr/>
      <dgm:t>
        <a:bodyPr/>
        <a:lstStyle/>
        <a:p>
          <a:endParaRPr lang="en-US"/>
        </a:p>
      </dgm:t>
    </dgm:pt>
    <dgm:pt modelId="{EA2D338F-4853-416D-B3CC-2E680214B5A5}">
      <dgm:prSet/>
      <dgm:spPr/>
      <dgm:t>
        <a:bodyPr/>
        <a:lstStyle/>
        <a:p>
          <a:r>
            <a:rPr lang="es-ES_tradnl"/>
            <a:t>No hay pruebas de que haya incidencia directa en la cantidad de reclamos por la estación climática.</a:t>
          </a:r>
          <a:endParaRPr lang="en-US"/>
        </a:p>
      </dgm:t>
    </dgm:pt>
    <dgm:pt modelId="{B83D65E0-12B2-40ED-99FF-5D49DEBF59AC}" type="parTrans" cxnId="{0B0A5CAA-66C8-42FD-9420-DB6F290ED3AE}">
      <dgm:prSet/>
      <dgm:spPr/>
      <dgm:t>
        <a:bodyPr/>
        <a:lstStyle/>
        <a:p>
          <a:endParaRPr lang="en-US"/>
        </a:p>
      </dgm:t>
    </dgm:pt>
    <dgm:pt modelId="{E1105655-3892-43E8-BB96-2C58FF789F40}" type="sibTrans" cxnId="{0B0A5CAA-66C8-42FD-9420-DB6F290ED3AE}">
      <dgm:prSet/>
      <dgm:spPr/>
      <dgm:t>
        <a:bodyPr/>
        <a:lstStyle/>
        <a:p>
          <a:endParaRPr lang="en-US"/>
        </a:p>
      </dgm:t>
    </dgm:pt>
    <dgm:pt modelId="{F8E81E21-6092-45E8-A144-31FD1C735968}">
      <dgm:prSet/>
      <dgm:spPr/>
      <dgm:t>
        <a:bodyPr/>
        <a:lstStyle/>
        <a:p>
          <a:r>
            <a:rPr lang="es-ES_tradnl"/>
            <a:t>Los días de semana hay mayor cantidad de accidentes, posiblemente relacionado con que son los días laborables.  </a:t>
          </a:r>
          <a:endParaRPr lang="en-US"/>
        </a:p>
      </dgm:t>
    </dgm:pt>
    <dgm:pt modelId="{4090C15E-11CD-4CB7-A67F-053AC725C1D8}" type="parTrans" cxnId="{2232E00B-C97C-40CF-8265-3920A3F2B3D6}">
      <dgm:prSet/>
      <dgm:spPr/>
      <dgm:t>
        <a:bodyPr/>
        <a:lstStyle/>
        <a:p>
          <a:endParaRPr lang="en-US"/>
        </a:p>
      </dgm:t>
    </dgm:pt>
    <dgm:pt modelId="{7238BEDF-EBD4-45F1-8CBF-05B8BC2447E4}" type="sibTrans" cxnId="{2232E00B-C97C-40CF-8265-3920A3F2B3D6}">
      <dgm:prSet/>
      <dgm:spPr/>
      <dgm:t>
        <a:bodyPr/>
        <a:lstStyle/>
        <a:p>
          <a:endParaRPr lang="en-US"/>
        </a:p>
      </dgm:t>
    </dgm:pt>
    <dgm:pt modelId="{AFDEF1B7-C8EB-42F4-A92F-62602F043F01}">
      <dgm:prSet/>
      <dgm:spPr/>
      <dgm:t>
        <a:bodyPr/>
        <a:lstStyle/>
        <a:p>
          <a:r>
            <a:rPr lang="es-ES_tradnl"/>
            <a:t>El mayor porcentaje de accidentes se da en el área Urbana, lo cual posiblemente tenga que ver con que hay mayor cantidad de autos y tránsito en la misma.</a:t>
          </a:r>
          <a:endParaRPr lang="en-US"/>
        </a:p>
      </dgm:t>
    </dgm:pt>
    <dgm:pt modelId="{41D70917-6582-4F1C-9A26-3ABE883E9D10}" type="parTrans" cxnId="{EBFA9E80-BDAF-4095-9489-2884D7412FE3}">
      <dgm:prSet/>
      <dgm:spPr/>
      <dgm:t>
        <a:bodyPr/>
        <a:lstStyle/>
        <a:p>
          <a:endParaRPr lang="en-US"/>
        </a:p>
      </dgm:t>
    </dgm:pt>
    <dgm:pt modelId="{33274658-EC67-431F-84F5-4A5B37A7AB66}" type="sibTrans" cxnId="{EBFA9E80-BDAF-4095-9489-2884D7412FE3}">
      <dgm:prSet/>
      <dgm:spPr/>
      <dgm:t>
        <a:bodyPr/>
        <a:lstStyle/>
        <a:p>
          <a:endParaRPr lang="en-US"/>
        </a:p>
      </dgm:t>
    </dgm:pt>
    <dgm:pt modelId="{C0E06414-BA1A-F346-B5FE-40BAF3B83FFB}" type="pres">
      <dgm:prSet presAssocID="{26CE9E82-3B60-4092-9C1C-D0444272F3D8}" presName="diagram" presStyleCnt="0">
        <dgm:presLayoutVars>
          <dgm:dir/>
          <dgm:resizeHandles val="exact"/>
        </dgm:presLayoutVars>
      </dgm:prSet>
      <dgm:spPr/>
    </dgm:pt>
    <dgm:pt modelId="{E871F94F-9B59-B148-9F07-D9D8DD39A2BE}" type="pres">
      <dgm:prSet presAssocID="{6A6D5A3F-48F3-4284-83D9-ACAE1D1BC054}" presName="node" presStyleLbl="node1" presStyleIdx="0" presStyleCnt="6">
        <dgm:presLayoutVars>
          <dgm:bulletEnabled val="1"/>
        </dgm:presLayoutVars>
      </dgm:prSet>
      <dgm:spPr/>
    </dgm:pt>
    <dgm:pt modelId="{39AB5F98-12DB-3141-99CB-EE1D5580DF0D}" type="pres">
      <dgm:prSet presAssocID="{C2B88B35-E0B3-4DF0-8EBC-5EF9E172B30A}" presName="sibTrans" presStyleCnt="0"/>
      <dgm:spPr/>
    </dgm:pt>
    <dgm:pt modelId="{977EE8C8-ADC8-B044-B5D0-049E7102822D}" type="pres">
      <dgm:prSet presAssocID="{74797958-0DF2-41A3-98B4-01C355062572}" presName="node" presStyleLbl="node1" presStyleIdx="1" presStyleCnt="6">
        <dgm:presLayoutVars>
          <dgm:bulletEnabled val="1"/>
        </dgm:presLayoutVars>
      </dgm:prSet>
      <dgm:spPr/>
    </dgm:pt>
    <dgm:pt modelId="{051F4061-795B-564B-973C-9B3187A23F3F}" type="pres">
      <dgm:prSet presAssocID="{B9618846-9BA7-4896-AA25-55DA13EE6CF4}" presName="sibTrans" presStyleCnt="0"/>
      <dgm:spPr/>
    </dgm:pt>
    <dgm:pt modelId="{432EE83A-F0CB-7845-8EF8-B0018227D2AB}" type="pres">
      <dgm:prSet presAssocID="{ADAFA39D-D68B-405B-B2C6-6B9307DCA2AA}" presName="node" presStyleLbl="node1" presStyleIdx="2" presStyleCnt="6">
        <dgm:presLayoutVars>
          <dgm:bulletEnabled val="1"/>
        </dgm:presLayoutVars>
      </dgm:prSet>
      <dgm:spPr/>
    </dgm:pt>
    <dgm:pt modelId="{31E662B2-7048-A942-822E-5C0823819145}" type="pres">
      <dgm:prSet presAssocID="{1FBF8D76-A575-4549-8B02-F3E9742D0F6C}" presName="sibTrans" presStyleCnt="0"/>
      <dgm:spPr/>
    </dgm:pt>
    <dgm:pt modelId="{25CD0CDD-5056-D841-AB97-63413490A421}" type="pres">
      <dgm:prSet presAssocID="{EA2D338F-4853-416D-B3CC-2E680214B5A5}" presName="node" presStyleLbl="node1" presStyleIdx="3" presStyleCnt="6">
        <dgm:presLayoutVars>
          <dgm:bulletEnabled val="1"/>
        </dgm:presLayoutVars>
      </dgm:prSet>
      <dgm:spPr/>
    </dgm:pt>
    <dgm:pt modelId="{159E8237-7AEA-5547-B39E-4AF2CB8BB0DD}" type="pres">
      <dgm:prSet presAssocID="{E1105655-3892-43E8-BB96-2C58FF789F40}" presName="sibTrans" presStyleCnt="0"/>
      <dgm:spPr/>
    </dgm:pt>
    <dgm:pt modelId="{70640557-2ED4-414A-A281-4A6099E9CE77}" type="pres">
      <dgm:prSet presAssocID="{F8E81E21-6092-45E8-A144-31FD1C735968}" presName="node" presStyleLbl="node1" presStyleIdx="4" presStyleCnt="6">
        <dgm:presLayoutVars>
          <dgm:bulletEnabled val="1"/>
        </dgm:presLayoutVars>
      </dgm:prSet>
      <dgm:spPr/>
    </dgm:pt>
    <dgm:pt modelId="{9D73002E-C343-2A40-A695-D439040CD0C7}" type="pres">
      <dgm:prSet presAssocID="{7238BEDF-EBD4-45F1-8CBF-05B8BC2447E4}" presName="sibTrans" presStyleCnt="0"/>
      <dgm:spPr/>
    </dgm:pt>
    <dgm:pt modelId="{AE93F256-7E93-424F-9798-6897814247A6}" type="pres">
      <dgm:prSet presAssocID="{AFDEF1B7-C8EB-42F4-A92F-62602F043F01}" presName="node" presStyleLbl="node1" presStyleIdx="5" presStyleCnt="6">
        <dgm:presLayoutVars>
          <dgm:bulletEnabled val="1"/>
        </dgm:presLayoutVars>
      </dgm:prSet>
      <dgm:spPr/>
    </dgm:pt>
  </dgm:ptLst>
  <dgm:cxnLst>
    <dgm:cxn modelId="{C512B70B-202E-444A-877D-D0E33708BA5D}" type="presOf" srcId="{F8E81E21-6092-45E8-A144-31FD1C735968}" destId="{70640557-2ED4-414A-A281-4A6099E9CE77}" srcOrd="0" destOrd="0" presId="urn:microsoft.com/office/officeart/2005/8/layout/default"/>
    <dgm:cxn modelId="{2232E00B-C97C-40CF-8265-3920A3F2B3D6}" srcId="{26CE9E82-3B60-4092-9C1C-D0444272F3D8}" destId="{F8E81E21-6092-45E8-A144-31FD1C735968}" srcOrd="4" destOrd="0" parTransId="{4090C15E-11CD-4CB7-A67F-053AC725C1D8}" sibTransId="{7238BEDF-EBD4-45F1-8CBF-05B8BC2447E4}"/>
    <dgm:cxn modelId="{1A9FAB1E-A177-3B42-830D-BBADB50AA203}" type="presOf" srcId="{74797958-0DF2-41A3-98B4-01C355062572}" destId="{977EE8C8-ADC8-B044-B5D0-049E7102822D}" srcOrd="0" destOrd="0" presId="urn:microsoft.com/office/officeart/2005/8/layout/default"/>
    <dgm:cxn modelId="{418E7121-7889-4EFF-9044-1CF2638F90A6}" srcId="{26CE9E82-3B60-4092-9C1C-D0444272F3D8}" destId="{ADAFA39D-D68B-405B-B2C6-6B9307DCA2AA}" srcOrd="2" destOrd="0" parTransId="{7643B251-20EC-4492-8A0E-FCEECE75C11B}" sibTransId="{1FBF8D76-A575-4549-8B02-F3E9742D0F6C}"/>
    <dgm:cxn modelId="{6399AB25-67AC-9147-8504-E3CB2C2AFDB1}" type="presOf" srcId="{6A6D5A3F-48F3-4284-83D9-ACAE1D1BC054}" destId="{E871F94F-9B59-B148-9F07-D9D8DD39A2BE}" srcOrd="0" destOrd="0" presId="urn:microsoft.com/office/officeart/2005/8/layout/default"/>
    <dgm:cxn modelId="{46E2363D-F44A-5C4A-BA23-90A37EB42E55}" type="presOf" srcId="{AFDEF1B7-C8EB-42F4-A92F-62602F043F01}" destId="{AE93F256-7E93-424F-9798-6897814247A6}" srcOrd="0" destOrd="0" presId="urn:microsoft.com/office/officeart/2005/8/layout/default"/>
    <dgm:cxn modelId="{EBFA9E80-BDAF-4095-9489-2884D7412FE3}" srcId="{26CE9E82-3B60-4092-9C1C-D0444272F3D8}" destId="{AFDEF1B7-C8EB-42F4-A92F-62602F043F01}" srcOrd="5" destOrd="0" parTransId="{41D70917-6582-4F1C-9A26-3ABE883E9D10}" sibTransId="{33274658-EC67-431F-84F5-4A5B37A7AB66}"/>
    <dgm:cxn modelId="{8776DE9A-8D33-43F9-AE56-F1D05EFFF6E7}" srcId="{26CE9E82-3B60-4092-9C1C-D0444272F3D8}" destId="{74797958-0DF2-41A3-98B4-01C355062572}" srcOrd="1" destOrd="0" parTransId="{64F637EE-C2BE-47B9-9E3D-17812FB18ED1}" sibTransId="{B9618846-9BA7-4896-AA25-55DA13EE6CF4}"/>
    <dgm:cxn modelId="{7085AA9D-BE9D-8A4C-9FD6-4860770BF415}" type="presOf" srcId="{EA2D338F-4853-416D-B3CC-2E680214B5A5}" destId="{25CD0CDD-5056-D841-AB97-63413490A421}" srcOrd="0" destOrd="0" presId="urn:microsoft.com/office/officeart/2005/8/layout/default"/>
    <dgm:cxn modelId="{0B0A5CAA-66C8-42FD-9420-DB6F290ED3AE}" srcId="{26CE9E82-3B60-4092-9C1C-D0444272F3D8}" destId="{EA2D338F-4853-416D-B3CC-2E680214B5A5}" srcOrd="3" destOrd="0" parTransId="{B83D65E0-12B2-40ED-99FF-5D49DEBF59AC}" sibTransId="{E1105655-3892-43E8-BB96-2C58FF789F40}"/>
    <dgm:cxn modelId="{67EA0BC1-5CDF-4D1C-823D-AD863998B4F0}" srcId="{26CE9E82-3B60-4092-9C1C-D0444272F3D8}" destId="{6A6D5A3F-48F3-4284-83D9-ACAE1D1BC054}" srcOrd="0" destOrd="0" parTransId="{7C213E24-1080-404A-A127-6909CE0553B5}" sibTransId="{C2B88B35-E0B3-4DF0-8EBC-5EF9E172B30A}"/>
    <dgm:cxn modelId="{68B752DF-ADDF-E14D-AA2A-30235F3FB75D}" type="presOf" srcId="{ADAFA39D-D68B-405B-B2C6-6B9307DCA2AA}" destId="{432EE83A-F0CB-7845-8EF8-B0018227D2AB}" srcOrd="0" destOrd="0" presId="urn:microsoft.com/office/officeart/2005/8/layout/default"/>
    <dgm:cxn modelId="{874FA9E8-249D-B946-970F-22B1C80B9443}" type="presOf" srcId="{26CE9E82-3B60-4092-9C1C-D0444272F3D8}" destId="{C0E06414-BA1A-F346-B5FE-40BAF3B83FFB}" srcOrd="0" destOrd="0" presId="urn:microsoft.com/office/officeart/2005/8/layout/default"/>
    <dgm:cxn modelId="{E141EBD3-6B61-A84B-BC22-4D7D3B93DE25}" type="presParOf" srcId="{C0E06414-BA1A-F346-B5FE-40BAF3B83FFB}" destId="{E871F94F-9B59-B148-9F07-D9D8DD39A2BE}" srcOrd="0" destOrd="0" presId="urn:microsoft.com/office/officeart/2005/8/layout/default"/>
    <dgm:cxn modelId="{4452C9F7-5C52-4A41-93A3-8F44CC78A844}" type="presParOf" srcId="{C0E06414-BA1A-F346-B5FE-40BAF3B83FFB}" destId="{39AB5F98-12DB-3141-99CB-EE1D5580DF0D}" srcOrd="1" destOrd="0" presId="urn:microsoft.com/office/officeart/2005/8/layout/default"/>
    <dgm:cxn modelId="{A88E611C-D255-5743-997C-87D2063189E1}" type="presParOf" srcId="{C0E06414-BA1A-F346-B5FE-40BAF3B83FFB}" destId="{977EE8C8-ADC8-B044-B5D0-049E7102822D}" srcOrd="2" destOrd="0" presId="urn:microsoft.com/office/officeart/2005/8/layout/default"/>
    <dgm:cxn modelId="{D0D6531A-9258-874E-A606-C14A91F5AB02}" type="presParOf" srcId="{C0E06414-BA1A-F346-B5FE-40BAF3B83FFB}" destId="{051F4061-795B-564B-973C-9B3187A23F3F}" srcOrd="3" destOrd="0" presId="urn:microsoft.com/office/officeart/2005/8/layout/default"/>
    <dgm:cxn modelId="{CCE024B0-D12A-A945-A544-ED84982609CC}" type="presParOf" srcId="{C0E06414-BA1A-F346-B5FE-40BAF3B83FFB}" destId="{432EE83A-F0CB-7845-8EF8-B0018227D2AB}" srcOrd="4" destOrd="0" presId="urn:microsoft.com/office/officeart/2005/8/layout/default"/>
    <dgm:cxn modelId="{9FAE15D3-834F-4644-808F-AE77AE01E672}" type="presParOf" srcId="{C0E06414-BA1A-F346-B5FE-40BAF3B83FFB}" destId="{31E662B2-7048-A942-822E-5C0823819145}" srcOrd="5" destOrd="0" presId="urn:microsoft.com/office/officeart/2005/8/layout/default"/>
    <dgm:cxn modelId="{80EEC2B6-EF8B-9644-91D7-D40B8994CD81}" type="presParOf" srcId="{C0E06414-BA1A-F346-B5FE-40BAF3B83FFB}" destId="{25CD0CDD-5056-D841-AB97-63413490A421}" srcOrd="6" destOrd="0" presId="urn:microsoft.com/office/officeart/2005/8/layout/default"/>
    <dgm:cxn modelId="{02A5DDE3-5D04-3348-96C9-09DE55980B65}" type="presParOf" srcId="{C0E06414-BA1A-F346-B5FE-40BAF3B83FFB}" destId="{159E8237-7AEA-5547-B39E-4AF2CB8BB0DD}" srcOrd="7" destOrd="0" presId="urn:microsoft.com/office/officeart/2005/8/layout/default"/>
    <dgm:cxn modelId="{DC9AA43B-26EB-5A46-A1A1-00E868D6B143}" type="presParOf" srcId="{C0E06414-BA1A-F346-B5FE-40BAF3B83FFB}" destId="{70640557-2ED4-414A-A281-4A6099E9CE77}" srcOrd="8" destOrd="0" presId="urn:microsoft.com/office/officeart/2005/8/layout/default"/>
    <dgm:cxn modelId="{A823D3D9-5C8B-2E48-AC60-13225F27806C}" type="presParOf" srcId="{C0E06414-BA1A-F346-B5FE-40BAF3B83FFB}" destId="{9D73002E-C343-2A40-A695-D439040CD0C7}" srcOrd="9" destOrd="0" presId="urn:microsoft.com/office/officeart/2005/8/layout/default"/>
    <dgm:cxn modelId="{9DB9E01D-2663-D443-AC2D-C3F9F7A1AE31}" type="presParOf" srcId="{C0E06414-BA1A-F346-B5FE-40BAF3B83FFB}" destId="{AE93F256-7E93-424F-9798-6897814247A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1F94F-9B59-B148-9F07-D9D8DD39A2BE}">
      <dsp:nvSpPr>
        <dsp:cNvPr id="0" name=""/>
        <dsp:cNvSpPr/>
      </dsp:nvSpPr>
      <dsp:spPr>
        <a:xfrm>
          <a:off x="24645" y="11"/>
          <a:ext cx="3270721" cy="196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Casi el 6% de los casos fueron detectados como fraudulentos. </a:t>
          </a:r>
          <a:endParaRPr lang="en-US" sz="2000" kern="1200"/>
        </a:p>
      </dsp:txBody>
      <dsp:txXfrm>
        <a:off x="24645" y="11"/>
        <a:ext cx="3270721" cy="1962432"/>
      </dsp:txXfrm>
    </dsp:sp>
    <dsp:sp modelId="{977EE8C8-ADC8-B044-B5D0-049E7102822D}">
      <dsp:nvSpPr>
        <dsp:cNvPr id="0" name=""/>
        <dsp:cNvSpPr/>
      </dsp:nvSpPr>
      <dsp:spPr>
        <a:xfrm>
          <a:off x="3622439" y="11"/>
          <a:ext cx="3270721" cy="196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Hay mayor cantidad de accidentes en el rango de 30-40 años.</a:t>
          </a:r>
          <a:endParaRPr lang="en-US" sz="2000" kern="1200"/>
        </a:p>
      </dsp:txBody>
      <dsp:txXfrm>
        <a:off x="3622439" y="11"/>
        <a:ext cx="3270721" cy="1962432"/>
      </dsp:txXfrm>
    </dsp:sp>
    <dsp:sp modelId="{432EE83A-F0CB-7845-8EF8-B0018227D2AB}">
      <dsp:nvSpPr>
        <dsp:cNvPr id="0" name=""/>
        <dsp:cNvSpPr/>
      </dsp:nvSpPr>
      <dsp:spPr>
        <a:xfrm>
          <a:off x="7220232" y="11"/>
          <a:ext cx="3270721" cy="196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La mayoría de los fraudes son ejecutados por hombres y el estado civil de los hombres que cometen fraude en su mayoría es casado.</a:t>
          </a:r>
          <a:endParaRPr lang="en-US" sz="2000" kern="1200"/>
        </a:p>
      </dsp:txBody>
      <dsp:txXfrm>
        <a:off x="7220232" y="11"/>
        <a:ext cx="3270721" cy="1962432"/>
      </dsp:txXfrm>
    </dsp:sp>
    <dsp:sp modelId="{25CD0CDD-5056-D841-AB97-63413490A421}">
      <dsp:nvSpPr>
        <dsp:cNvPr id="0" name=""/>
        <dsp:cNvSpPr/>
      </dsp:nvSpPr>
      <dsp:spPr>
        <a:xfrm>
          <a:off x="24645" y="2289516"/>
          <a:ext cx="3270721" cy="196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No hay pruebas de que haya incidencia directa en la cantidad de reclamos por la estación climática.</a:t>
          </a:r>
          <a:endParaRPr lang="en-US" sz="2000" kern="1200"/>
        </a:p>
      </dsp:txBody>
      <dsp:txXfrm>
        <a:off x="24645" y="2289516"/>
        <a:ext cx="3270721" cy="1962432"/>
      </dsp:txXfrm>
    </dsp:sp>
    <dsp:sp modelId="{70640557-2ED4-414A-A281-4A6099E9CE77}">
      <dsp:nvSpPr>
        <dsp:cNvPr id="0" name=""/>
        <dsp:cNvSpPr/>
      </dsp:nvSpPr>
      <dsp:spPr>
        <a:xfrm>
          <a:off x="3622439" y="2289516"/>
          <a:ext cx="3270721" cy="196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Los días de semana hay mayor cantidad de accidentes, posiblemente relacionado con que son los días laborables.  </a:t>
          </a:r>
          <a:endParaRPr lang="en-US" sz="2000" kern="1200"/>
        </a:p>
      </dsp:txBody>
      <dsp:txXfrm>
        <a:off x="3622439" y="2289516"/>
        <a:ext cx="3270721" cy="1962432"/>
      </dsp:txXfrm>
    </dsp:sp>
    <dsp:sp modelId="{AE93F256-7E93-424F-9798-6897814247A6}">
      <dsp:nvSpPr>
        <dsp:cNvPr id="0" name=""/>
        <dsp:cNvSpPr/>
      </dsp:nvSpPr>
      <dsp:spPr>
        <a:xfrm>
          <a:off x="7220232" y="2289516"/>
          <a:ext cx="3270721" cy="196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El mayor porcentaje de accidentes se da en el área Urbana, lo cual posiblemente tenga que ver con que hay mayor cantidad de autos y tránsito en la misma.</a:t>
          </a:r>
          <a:endParaRPr lang="en-US" sz="2000" kern="1200"/>
        </a:p>
      </dsp:txBody>
      <dsp:txXfrm>
        <a:off x="7220232" y="2289516"/>
        <a:ext cx="3270721" cy="1962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96DD-C5D7-3E46-9E6C-D761F8E27F05}" type="datetimeFigureOut">
              <a:rPr lang="en-AR" smtClean="0"/>
              <a:t>15/10/2023</a:t>
            </a:fld>
            <a:endParaRPr lang="en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F3C6-75FA-7749-B25C-53CF8090438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87284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EF3C6-75FA-7749-B25C-53CF80904383}" type="slidenum">
              <a:rPr lang="en-AR" smtClean="0"/>
              <a:t>1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23341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EF3C6-75FA-7749-B25C-53CF80904383}" type="slidenum">
              <a:rPr lang="en-AR" smtClean="0"/>
              <a:t>16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75862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10/15/23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0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9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64F49A11-B91D-64B2-244C-304C0C359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49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C78BE-712E-D9F6-D10D-03932A4D3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22" y="2012759"/>
            <a:ext cx="4352945" cy="120814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AR" sz="4800" dirty="0"/>
              <a:t>Proyecto Final – Deteccion de fraude de seguros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2105A-3B20-4AA7-31C1-D13B57937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632170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R" sz="2000" dirty="0"/>
              <a:t>Alumno: Paula Minassian</a:t>
            </a:r>
          </a:p>
          <a:p>
            <a:pPr algn="l"/>
            <a:r>
              <a:rPr lang="en-AR" sz="2000" dirty="0"/>
              <a:t>Profesor: Diego Mosquera</a:t>
            </a:r>
          </a:p>
          <a:p>
            <a:pPr algn="l"/>
            <a:r>
              <a:rPr lang="en-AR" sz="2000" dirty="0"/>
              <a:t>Comisión: 41870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320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C09BF-4745-6E34-7F99-5B8A426C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R" sz="5400" dirty="0"/>
              <a:t>Caracteristicas de los Accidentes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4EA86-F90D-4DE4-44A5-97072A8F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973987"/>
            <a:ext cx="6250080" cy="343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C7CEC-9E3B-EDC2-2B4C-3B86CC6868C0}"/>
              </a:ext>
            </a:extLst>
          </p:cNvPr>
          <p:cNvSpPr txBox="1"/>
          <p:nvPr/>
        </p:nvSpPr>
        <p:spPr>
          <a:xfrm>
            <a:off x="155605" y="5472403"/>
            <a:ext cx="5938871" cy="1385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dirty="0"/>
              <a:t>No pareciera haber una relación tan directa de dependencia entre el clima y la cantidad de reclamos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BD992F-6594-9A3B-F1DD-51150F79C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74" y="1918596"/>
            <a:ext cx="4899284" cy="33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FCDB2-72C7-5411-B9F4-1152C9773992}"/>
              </a:ext>
            </a:extLst>
          </p:cNvPr>
          <p:cNvSpPr txBox="1"/>
          <p:nvPr/>
        </p:nvSpPr>
        <p:spPr>
          <a:xfrm>
            <a:off x="6897991" y="5387716"/>
            <a:ext cx="5938871" cy="1385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s-ES_tradnl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53D8A-7856-18BA-9743-918823CA03C2}"/>
              </a:ext>
            </a:extLst>
          </p:cNvPr>
          <p:cNvSpPr txBox="1"/>
          <p:nvPr/>
        </p:nvSpPr>
        <p:spPr>
          <a:xfrm>
            <a:off x="7053596" y="5405695"/>
            <a:ext cx="507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cantidad</a:t>
            </a:r>
            <a:r>
              <a:rPr lang="en-US" dirty="0"/>
              <a:t> de accidentes </a:t>
            </a:r>
            <a:r>
              <a:rPr lang="en-US" dirty="0" err="1"/>
              <a:t>los</a:t>
            </a:r>
            <a:r>
              <a:rPr lang="en-US" dirty="0"/>
              <a:t> fines de </a:t>
            </a:r>
            <a:r>
              <a:rPr lang="en-US" dirty="0" err="1"/>
              <a:t>semana</a:t>
            </a:r>
            <a:r>
              <a:rPr lang="en-US" dirty="0"/>
              <a:t> (Sabado y Domingo)</a:t>
            </a:r>
          </a:p>
        </p:txBody>
      </p:sp>
    </p:spTree>
    <p:extLst>
      <p:ext uri="{BB962C8B-B14F-4D97-AF65-F5344CB8AC3E}">
        <p14:creationId xmlns:p14="http://schemas.microsoft.com/office/powerpoint/2010/main" val="334826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A75CEF-499E-B2DF-F565-3EEA03A6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Caracteristicas de los Accidentes</a:t>
            </a:r>
          </a:p>
        </p:txBody>
      </p:sp>
      <p:sp>
        <p:nvSpPr>
          <p:cNvPr id="41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6FB01-D7EC-E34E-517E-B21FAF37FD2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 Se registra mayor cantidad de accidentes en el área Urbana.</a:t>
            </a:r>
            <a:endParaRPr lang="en-US" sz="2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B60905-1164-AEF1-8C55-11C2D38F0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3214" y="1193667"/>
            <a:ext cx="6903720" cy="49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01DC-D49D-C2EF-511A-6F0BCA5C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R" sz="5400"/>
              <a:t>Principales Insights obtenidos</a:t>
            </a:r>
            <a:endParaRPr lang="en-AR" sz="5400" dirty="0"/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1CEB96FA-9236-1FF6-084F-BED43A430A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37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D312D-0206-E2CE-AB50-F67F0F06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err="1"/>
              <a:t>Entrenamiento</a:t>
            </a:r>
            <a:r>
              <a:rPr lang="en-US" sz="6000" dirty="0"/>
              <a:t> y </a:t>
            </a:r>
            <a:r>
              <a:rPr lang="en-US" sz="6000" dirty="0" err="1"/>
              <a:t>evaluación</a:t>
            </a:r>
            <a:r>
              <a:rPr lang="en-US" sz="6000" dirty="0"/>
              <a:t> de </a:t>
            </a:r>
            <a:r>
              <a:rPr lang="en-US" sz="6000" dirty="0" err="1"/>
              <a:t>Modelos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DCBCB6-5176-D1F7-CB5F-3D299062AC26}"/>
              </a:ext>
            </a:extLst>
          </p:cNvPr>
          <p:cNvSpPr txBox="1">
            <a:spLocks/>
          </p:cNvSpPr>
          <p:nvPr/>
        </p:nvSpPr>
        <p:spPr>
          <a:xfrm>
            <a:off x="3886200" y="5641945"/>
            <a:ext cx="7797027" cy="995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Se </a:t>
            </a:r>
            <a:r>
              <a:rPr lang="en-US" sz="6000" dirty="0" err="1"/>
              <a:t>trabajo</a:t>
            </a:r>
            <a:r>
              <a:rPr lang="en-US" sz="6000" dirty="0"/>
              <a:t> </a:t>
            </a:r>
            <a:r>
              <a:rPr lang="en-US" sz="6000" dirty="0" err="1"/>
              <a:t>sobre</a:t>
            </a:r>
            <a:r>
              <a:rPr lang="en-US" sz="6000" dirty="0"/>
              <a:t> </a:t>
            </a:r>
            <a:r>
              <a:rPr lang="en-US" sz="6000" dirty="0" err="1"/>
              <a:t>los</a:t>
            </a:r>
            <a:r>
              <a:rPr lang="en-US" sz="6000" dirty="0"/>
              <a:t> </a:t>
            </a:r>
            <a:r>
              <a:rPr lang="en-US" sz="6000" dirty="0" err="1"/>
              <a:t>datos</a:t>
            </a:r>
            <a:r>
              <a:rPr lang="en-US" sz="6000" dirty="0"/>
              <a:t> </a:t>
            </a:r>
            <a:r>
              <a:rPr lang="en-US" sz="6000" dirty="0" err="1"/>
              <a:t>ya</a:t>
            </a:r>
            <a:r>
              <a:rPr lang="en-US" sz="6000" dirty="0"/>
              <a:t> </a:t>
            </a:r>
            <a:r>
              <a:rPr lang="en-US" sz="6000" dirty="0" err="1"/>
              <a:t>limpios</a:t>
            </a:r>
            <a:r>
              <a:rPr lang="en-US" sz="6000" dirty="0"/>
              <a:t>, </a:t>
            </a:r>
            <a:r>
              <a:rPr lang="en-US" sz="6000" dirty="0" err="1"/>
              <a:t>ajustados</a:t>
            </a:r>
            <a:r>
              <a:rPr lang="en-US" sz="6000" dirty="0"/>
              <a:t> y </a:t>
            </a:r>
            <a:r>
              <a:rPr lang="en-US" sz="6000" dirty="0" err="1"/>
              <a:t>estandarizados</a:t>
            </a:r>
            <a:r>
              <a:rPr lang="en-US" sz="6000" dirty="0"/>
              <a:t> para </a:t>
            </a:r>
            <a:r>
              <a:rPr lang="en-US" sz="6000" dirty="0" err="1"/>
              <a:t>comprender</a:t>
            </a:r>
            <a:r>
              <a:rPr lang="en-US" sz="6000" dirty="0"/>
              <a:t> </a:t>
            </a:r>
            <a:r>
              <a:rPr lang="en-US" sz="6000" dirty="0" err="1"/>
              <a:t>cual</a:t>
            </a:r>
            <a:r>
              <a:rPr lang="en-US" sz="6000" dirty="0"/>
              <a:t> es </a:t>
            </a:r>
            <a:r>
              <a:rPr lang="en-US" sz="6000" dirty="0" err="1"/>
              <a:t>el</a:t>
            </a:r>
            <a:r>
              <a:rPr lang="en-US" sz="6000" dirty="0"/>
              <a:t> mayor </a:t>
            </a:r>
            <a:r>
              <a:rPr lang="en-US" sz="6000" dirty="0" err="1"/>
              <a:t>modelo</a:t>
            </a:r>
            <a:r>
              <a:rPr lang="en-US" sz="6000" dirty="0"/>
              <a:t> para </a:t>
            </a:r>
            <a:r>
              <a:rPr lang="en-US" sz="6000" dirty="0" err="1"/>
              <a:t>nuestro</a:t>
            </a:r>
            <a:r>
              <a:rPr lang="en-US" sz="6000" dirty="0"/>
              <a:t> </a:t>
            </a:r>
            <a:r>
              <a:rPr lang="en-US" sz="6000" dirty="0" err="1"/>
              <a:t>objetivo</a:t>
            </a:r>
            <a:r>
              <a:rPr lang="en-US" sz="60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795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A75CEF-499E-B2DF-F565-3EEA03A6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Comparativa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entre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modelos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 y Post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balanceo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6FB01-D7EC-E34E-517E-B21FAF37FD2C}"/>
              </a:ext>
            </a:extLst>
          </p:cNvPr>
          <p:cNvSpPr txBox="1"/>
          <p:nvPr/>
        </p:nvSpPr>
        <p:spPr>
          <a:xfrm>
            <a:off x="685590" y="2871348"/>
            <a:ext cx="36730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 Se </a:t>
            </a:r>
            <a:r>
              <a:rPr lang="en-US" sz="2200" b="0" i="0" dirty="0" err="1">
                <a:effectLst/>
              </a:rPr>
              <a:t>hizo</a:t>
            </a:r>
            <a:r>
              <a:rPr lang="en-US" sz="2200" b="0" i="0" dirty="0">
                <a:effectLst/>
              </a:rPr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entrenamiento</a:t>
            </a:r>
            <a:r>
              <a:rPr lang="en-US" sz="2200" dirty="0"/>
              <a:t> y </a:t>
            </a:r>
            <a:r>
              <a:rPr lang="en-US" sz="2200" b="0" i="0" dirty="0">
                <a:effectLst/>
              </a:rPr>
              <a:t>cross validation de </a:t>
            </a:r>
            <a:r>
              <a:rPr lang="en-US" sz="2200" b="0" i="0" dirty="0" err="1">
                <a:effectLst/>
              </a:rPr>
              <a:t>resultados</a:t>
            </a:r>
            <a:r>
              <a:rPr lang="en-US" sz="2200" b="0" i="0" dirty="0">
                <a:effectLst/>
              </a:rPr>
              <a:t> entre </a:t>
            </a:r>
            <a:r>
              <a:rPr lang="en-US" sz="2200" b="0" i="0" dirty="0" err="1">
                <a:effectLst/>
              </a:rPr>
              <a:t>los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modelos</a:t>
            </a:r>
            <a:r>
              <a:rPr lang="en-US" sz="2200" b="0" i="0" dirty="0">
                <a:effectLst/>
              </a:rPr>
              <a:t> antes y </a:t>
            </a:r>
            <a:r>
              <a:rPr lang="en-US" sz="2200" b="0" i="0" dirty="0" err="1">
                <a:effectLst/>
              </a:rPr>
              <a:t>despues</a:t>
            </a:r>
            <a:r>
              <a:rPr lang="en-US" sz="2200" b="0" i="0" dirty="0">
                <a:effectLst/>
              </a:rPr>
              <a:t> del </a:t>
            </a:r>
            <a:r>
              <a:rPr lang="en-US" sz="2200" b="0" i="0" dirty="0" err="1">
                <a:effectLst/>
              </a:rPr>
              <a:t>balanceo</a:t>
            </a:r>
            <a:r>
              <a:rPr lang="en-US" sz="2200" b="0" i="0" dirty="0">
                <a:effectLst/>
              </a:rPr>
              <a:t> de la variable target, y se </a:t>
            </a:r>
            <a:r>
              <a:rPr lang="en-US" sz="2200" b="0" i="0" dirty="0" err="1">
                <a:effectLst/>
              </a:rPr>
              <a:t>pudo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ver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una</a:t>
            </a:r>
            <a:r>
              <a:rPr lang="en-US" sz="2200" b="0" i="0" dirty="0">
                <a:effectLst/>
              </a:rPr>
              <a:t> gran </a:t>
            </a:r>
            <a:r>
              <a:rPr lang="en-US" sz="2200" b="0" i="0" dirty="0" err="1">
                <a:effectLst/>
              </a:rPr>
              <a:t>mejora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los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mismos</a:t>
            </a:r>
            <a:r>
              <a:rPr lang="en-US" sz="2200" b="0" i="0" dirty="0">
                <a:effectLst/>
              </a:rPr>
              <a:t>. 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B0F34-9F83-4ED8-9581-E6D5B8CD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4230" y="1033436"/>
            <a:ext cx="6903720" cy="51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6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A75CEF-499E-B2DF-F565-3EEA03A6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finales post-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hypertuning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6FB01-D7EC-E34E-517E-B21FAF37FD2C}"/>
              </a:ext>
            </a:extLst>
          </p:cNvPr>
          <p:cNvSpPr txBox="1"/>
          <p:nvPr/>
        </p:nvSpPr>
        <p:spPr>
          <a:xfrm>
            <a:off x="685590" y="2871348"/>
            <a:ext cx="36730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 Se </a:t>
            </a:r>
            <a:r>
              <a:rPr lang="en-US" sz="2200" b="0" i="0" dirty="0" err="1">
                <a:effectLst/>
              </a:rPr>
              <a:t>trabajo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en</a:t>
            </a:r>
            <a:r>
              <a:rPr lang="en-US" sz="2200" b="0" i="0" dirty="0">
                <a:effectLst/>
              </a:rPr>
              <a:t> la </a:t>
            </a:r>
            <a:r>
              <a:rPr lang="en-US" sz="2200" b="0" i="0" dirty="0" err="1">
                <a:effectLst/>
              </a:rPr>
              <a:t>mejora</a:t>
            </a:r>
            <a:r>
              <a:rPr lang="en-US" sz="2200" b="0" i="0" dirty="0">
                <a:effectLst/>
              </a:rPr>
              <a:t> de </a:t>
            </a:r>
            <a:r>
              <a:rPr lang="en-US" sz="2200" b="0" i="0" dirty="0" err="1">
                <a:effectLst/>
              </a:rPr>
              <a:t>parametros</a:t>
            </a:r>
            <a:r>
              <a:rPr lang="en-US" sz="2200" b="0" i="0" dirty="0">
                <a:effectLst/>
              </a:rPr>
              <a:t> d</a:t>
            </a:r>
            <a:r>
              <a:rPr lang="en-US" sz="2200" dirty="0"/>
              <a:t>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modelo</a:t>
            </a:r>
            <a:r>
              <a:rPr lang="en-US" sz="2200" dirty="0"/>
              <a:t> y se </a:t>
            </a:r>
            <a:r>
              <a:rPr lang="en-US" sz="2200" dirty="0" err="1"/>
              <a:t>compararon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resultados</a:t>
            </a:r>
            <a:r>
              <a:rPr lang="en-US" sz="2200" dirty="0"/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 err="1"/>
              <a:t>Vemos</a:t>
            </a:r>
            <a:r>
              <a:rPr lang="en-US" sz="2200" dirty="0"/>
              <a:t> </a:t>
            </a:r>
            <a:r>
              <a:rPr lang="en-US" sz="2200" dirty="0" err="1"/>
              <a:t>resultados</a:t>
            </a:r>
            <a:r>
              <a:rPr lang="en-US" sz="2200" dirty="0"/>
              <a:t>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cercanos</a:t>
            </a:r>
            <a:r>
              <a:rPr lang="en-US" sz="2200" dirty="0"/>
              <a:t> y buenos entre Random Forest, Decision Tree Classifier y </a:t>
            </a:r>
            <a:r>
              <a:rPr lang="en-US" sz="2200" dirty="0" err="1"/>
              <a:t>Knn</a:t>
            </a:r>
            <a:r>
              <a:rPr lang="en-US" sz="2200" dirty="0"/>
              <a:t>, </a:t>
            </a:r>
            <a:r>
              <a:rPr lang="en-US" sz="2200" dirty="0" err="1"/>
              <a:t>mientras</a:t>
            </a:r>
            <a:r>
              <a:rPr lang="en-US" sz="2200" dirty="0"/>
              <a:t> que con Logistic Regression se </a:t>
            </a:r>
            <a:r>
              <a:rPr lang="en-US" sz="2200" dirty="0" err="1"/>
              <a:t>obtuvieron</a:t>
            </a:r>
            <a:r>
              <a:rPr lang="en-US" sz="2200" dirty="0"/>
              <a:t> </a:t>
            </a:r>
            <a:r>
              <a:rPr lang="en-US" sz="2200" dirty="0" err="1"/>
              <a:t>resultados</a:t>
            </a:r>
            <a:r>
              <a:rPr lang="en-US" sz="2200" dirty="0"/>
              <a:t> </a:t>
            </a:r>
            <a:r>
              <a:rPr lang="en-US" sz="2200" dirty="0" err="1"/>
              <a:t>moderados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comparacion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otros</a:t>
            </a:r>
            <a:r>
              <a:rPr lang="en-US" sz="2200" dirty="0"/>
              <a:t> </a:t>
            </a:r>
            <a:r>
              <a:rPr lang="en-US" sz="2200" dirty="0" err="1"/>
              <a:t>modelos</a:t>
            </a:r>
            <a:r>
              <a:rPr lang="en-US" sz="2200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48A77C-181A-49BB-FDF8-57FA0293D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963" y="789537"/>
            <a:ext cx="7067895" cy="52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3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01DC-D49D-C2EF-511A-6F0BCA5C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AR" sz="5400" dirty="0"/>
              <a:t>Conclusion Final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4D51E-CC2E-8B08-82E5-F4640E444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664" y="1197891"/>
            <a:ext cx="6149288" cy="5026080"/>
          </a:xfrm>
        </p:spPr>
        <p:txBody>
          <a:bodyPr>
            <a:normAutofit/>
          </a:bodyPr>
          <a:lstStyle/>
          <a:p>
            <a:r>
              <a:rPr lang="en-US" sz="2200" b="0" dirty="0" err="1">
                <a:solidFill>
                  <a:srgbClr val="000000"/>
                </a:solidFill>
                <a:effectLst/>
              </a:rPr>
              <a:t>Hemos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comenzado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con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modelos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bastante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debiles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en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terminos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de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resultados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, que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mejoraron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ampliamente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luego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del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balanceo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de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los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atributos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sz="2200" b="0" dirty="0" err="1">
                <a:solidFill>
                  <a:srgbClr val="000000"/>
                </a:solidFill>
                <a:effectLst/>
              </a:rPr>
              <a:t>Luego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de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esa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mejora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se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trabajo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los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parametros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y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si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bien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los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modelos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ya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eran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muy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buenos, se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logro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mejorar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levemente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los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mismos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 </a:t>
            </a:r>
          </a:p>
          <a:p>
            <a:r>
              <a:rPr lang="en-US" sz="2200" b="0" dirty="0" err="1">
                <a:solidFill>
                  <a:srgbClr val="000000"/>
                </a:solidFill>
                <a:effectLst/>
              </a:rPr>
              <a:t>Analizando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la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comparativa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final,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el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RandomForestClassifier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parece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ser la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mejor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opción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aunque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Decision Tree y KNN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presentan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excelentes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resultados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tambien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 Con Logistic Regression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los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resultados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obtenidos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son buenos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pero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no al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mismo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nivel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que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los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otros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 3 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modelos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 </a:t>
            </a:r>
          </a:p>
          <a:p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192917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4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8B8AB-6F0E-A844-0594-2072C62B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AR" sz="5400" dirty="0"/>
              <a:t>Abstract</a:t>
            </a:r>
          </a:p>
        </p:txBody>
      </p:sp>
      <p:sp>
        <p:nvSpPr>
          <p:cNvPr id="7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A9D3393A-AAF6-3B12-4CA2-800A4ABA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_tradnl" sz="1500" dirty="0">
                <a:latin typeface="+mj-lt"/>
                <a:ea typeface="+mj-ea"/>
                <a:cs typeface="+mj-cs"/>
              </a:rPr>
              <a:t>	</a:t>
            </a:r>
            <a:r>
              <a:rPr lang="es-ES_tradnl" sz="2200" dirty="0">
                <a:latin typeface="+mj-lt"/>
                <a:ea typeface="+mj-ea"/>
                <a:cs typeface="+mj-cs"/>
              </a:rPr>
              <a:t>El </a:t>
            </a:r>
            <a:r>
              <a:rPr lang="es-ES_tradnl" sz="2200" dirty="0" err="1">
                <a:latin typeface="+mj-lt"/>
                <a:ea typeface="+mj-ea"/>
                <a:cs typeface="+mj-cs"/>
              </a:rPr>
              <a:t>dataset</a:t>
            </a:r>
            <a:r>
              <a:rPr lang="es-ES_tradnl" sz="2200" dirty="0">
                <a:latin typeface="+mj-lt"/>
                <a:ea typeface="+mj-ea"/>
                <a:cs typeface="+mj-cs"/>
              </a:rPr>
              <a:t> seleccionado para este trabajo corresponde a los datos de una aseguradora sobre los reclamos de accidentes automovilísticos registrados en el período de 3 años incluyendo una distinción sobre aquellos que fueron detectados como fraudulentos.</a:t>
            </a:r>
          </a:p>
          <a:p>
            <a:pPr marL="0" indent="0">
              <a:buNone/>
            </a:pPr>
            <a:r>
              <a:rPr lang="es-ES_tradnl" sz="2200" dirty="0">
                <a:latin typeface="+mj-lt"/>
                <a:ea typeface="+mj-ea"/>
                <a:cs typeface="+mj-cs"/>
              </a:rPr>
              <a:t>	 Está destinado al departamento de análisis de la compañía aseguradora con el fin de prevenir fraudes para luego compartir la información con los equipos operativo y comercial.</a:t>
            </a:r>
          </a:p>
          <a:p>
            <a:pPr marL="0" indent="0">
              <a:buNone/>
            </a:pPr>
            <a:r>
              <a:rPr lang="es-ES_tradnl" sz="2200" dirty="0">
                <a:latin typeface="+mj-lt"/>
                <a:ea typeface="+mj-ea"/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33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9DF7-EAC1-3540-ABB5-6C20793B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AR" sz="5400" dirty="0"/>
              <a:t>Contexto analítico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5010-9B61-044B-8721-FC7C52D2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_tradnl" sz="2200" dirty="0">
                <a:latin typeface="+mj-lt"/>
                <a:ea typeface="+mj-ea"/>
                <a:cs typeface="+mj-cs"/>
              </a:rPr>
              <a:t>	Se utiliza un archivo .</a:t>
            </a:r>
            <a:r>
              <a:rPr lang="es-ES_tradnl" sz="2200" dirty="0" err="1">
                <a:latin typeface="+mj-lt"/>
                <a:ea typeface="+mj-ea"/>
                <a:cs typeface="+mj-cs"/>
              </a:rPr>
              <a:t>csv</a:t>
            </a:r>
            <a:r>
              <a:rPr lang="es-ES_tradnl" sz="2200" dirty="0">
                <a:latin typeface="+mj-lt"/>
                <a:ea typeface="+mj-ea"/>
                <a:cs typeface="+mj-cs"/>
              </a:rPr>
              <a:t> estructurado en 33 columnas y  15100 filas. Los campos incluidos en el </a:t>
            </a:r>
            <a:r>
              <a:rPr lang="es-ES_tradnl" sz="2200" dirty="0" err="1">
                <a:latin typeface="+mj-lt"/>
                <a:ea typeface="+mj-ea"/>
                <a:cs typeface="+mj-cs"/>
              </a:rPr>
              <a:t>dataset</a:t>
            </a:r>
            <a:r>
              <a:rPr lang="es-ES_tradnl" sz="2200" dirty="0">
                <a:latin typeface="+mj-lt"/>
                <a:ea typeface="+mj-ea"/>
                <a:cs typeface="+mj-cs"/>
              </a:rPr>
              <a:t> son todos los referidos a las características del asegurado, del siniestro, del reclamo, del automóvil y de la póliza para los casos de un período de tres años. </a:t>
            </a:r>
          </a:p>
          <a:p>
            <a:pPr marL="0" indent="0">
              <a:buNone/>
            </a:pPr>
            <a:endParaRPr lang="es-ES_tradnl" sz="2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210554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1B5A3-D572-1354-D055-E0434EE9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AR" sz="5400" dirty="0"/>
              <a:t>Problema comercial y objetivo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F9AA-468B-8313-346E-3990C28D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R" sz="2200" dirty="0">
              <a:latin typeface="+mj-lt"/>
              <a:ea typeface="+mj-ea"/>
              <a:cs typeface="+mj-cs"/>
            </a:endParaRPr>
          </a:p>
          <a:p>
            <a:r>
              <a:rPr lang="en-AR" sz="2200" dirty="0">
                <a:latin typeface="+mj-lt"/>
                <a:ea typeface="+mj-ea"/>
                <a:cs typeface="+mj-cs"/>
              </a:rPr>
              <a:t>Problema comercial: La no detección de reclamos fraudulentos genera a la compañía pérdidas financieras y si no se trabaja en el análisis de los mismos puede llegar a afectar la rentabilidad del negocio. Es por eso que se procede a hacer este estudio.  </a:t>
            </a:r>
          </a:p>
          <a:p>
            <a:pPr marL="0" indent="0">
              <a:buNone/>
            </a:pPr>
            <a:endParaRPr lang="en-AR" sz="2200" dirty="0">
              <a:latin typeface="+mj-lt"/>
              <a:ea typeface="+mj-ea"/>
              <a:cs typeface="+mj-cs"/>
            </a:endParaRPr>
          </a:p>
          <a:p>
            <a:r>
              <a:rPr lang="en-AR" sz="2200" dirty="0">
                <a:latin typeface="+mj-lt"/>
                <a:ea typeface="+mj-ea"/>
                <a:cs typeface="+mj-cs"/>
              </a:rPr>
              <a:t>Objetivo : Analizar las caracteristicas de los siniestros y corelaciones entre las mismas para lograr detectar los casos fraudulentos que puedan presentarse ante la aseguradora a fin de rechazarlos y evitar perdidas comerciales por pagos que no corresponderían.</a:t>
            </a:r>
          </a:p>
          <a:p>
            <a:endParaRPr lang="en-AR" sz="2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242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D312D-0206-E2CE-AB50-F67F0F06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CFE7E1-ABDB-3F72-DEF5-F898AB150CFD}"/>
              </a:ext>
            </a:extLst>
          </p:cNvPr>
          <p:cNvSpPr txBox="1">
            <a:spLocks/>
          </p:cNvSpPr>
          <p:nvPr/>
        </p:nvSpPr>
        <p:spPr>
          <a:xfrm>
            <a:off x="3886200" y="5641945"/>
            <a:ext cx="7797027" cy="995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Se </a:t>
            </a:r>
            <a:r>
              <a:rPr lang="en-US" sz="6000" dirty="0" err="1"/>
              <a:t>estudiaron</a:t>
            </a:r>
            <a:r>
              <a:rPr lang="en-US" sz="6000" dirty="0"/>
              <a:t> </a:t>
            </a:r>
            <a:r>
              <a:rPr lang="en-US" sz="6000" dirty="0" err="1"/>
              <a:t>los</a:t>
            </a:r>
            <a:r>
              <a:rPr lang="en-US" sz="6000" dirty="0"/>
              <a:t> </a:t>
            </a:r>
            <a:r>
              <a:rPr lang="en-US" sz="6000" dirty="0" err="1"/>
              <a:t>datos</a:t>
            </a:r>
            <a:r>
              <a:rPr lang="en-US" sz="6000" dirty="0"/>
              <a:t> y sus </a:t>
            </a:r>
            <a:r>
              <a:rPr lang="en-US" sz="6000" dirty="0" err="1"/>
              <a:t>relaciones</a:t>
            </a:r>
            <a:r>
              <a:rPr lang="en-US" sz="6000" dirty="0"/>
              <a:t> para </a:t>
            </a:r>
            <a:r>
              <a:rPr lang="en-US" sz="6000" dirty="0" err="1"/>
              <a:t>luego</a:t>
            </a:r>
            <a:r>
              <a:rPr lang="en-US" sz="6000" dirty="0"/>
              <a:t> </a:t>
            </a:r>
            <a:r>
              <a:rPr lang="en-US" sz="6000" dirty="0" err="1"/>
              <a:t>limpiarlos</a:t>
            </a:r>
            <a:r>
              <a:rPr lang="en-US" sz="6000" dirty="0"/>
              <a:t> y </a:t>
            </a:r>
            <a:r>
              <a:rPr lang="en-US" sz="6000" dirty="0" err="1"/>
              <a:t>estandarizarlos</a:t>
            </a:r>
            <a:r>
              <a:rPr lang="en-US" sz="6000" dirty="0"/>
              <a:t> de </a:t>
            </a:r>
            <a:r>
              <a:rPr lang="en-US" sz="6000" dirty="0" err="1"/>
              <a:t>manera</a:t>
            </a:r>
            <a:r>
              <a:rPr lang="en-US" sz="6000" dirty="0"/>
              <a:t> que </a:t>
            </a:r>
            <a:r>
              <a:rPr lang="en-US" sz="6000" dirty="0" err="1"/>
              <a:t>podamos</a:t>
            </a:r>
            <a:r>
              <a:rPr lang="en-US" sz="6000" dirty="0"/>
              <a:t> </a:t>
            </a:r>
            <a:r>
              <a:rPr lang="en-US" sz="6000" dirty="0" err="1"/>
              <a:t>trabajar</a:t>
            </a:r>
            <a:r>
              <a:rPr lang="en-US" sz="6000" dirty="0"/>
              <a:t> </a:t>
            </a:r>
            <a:r>
              <a:rPr lang="en-US" sz="6000" dirty="0" err="1"/>
              <a:t>sobre</a:t>
            </a:r>
            <a:r>
              <a:rPr lang="en-US" sz="6000" dirty="0"/>
              <a:t> </a:t>
            </a:r>
            <a:r>
              <a:rPr lang="en-US" sz="6000" dirty="0" err="1"/>
              <a:t>los</a:t>
            </a:r>
            <a:r>
              <a:rPr lang="en-US" sz="6000" dirty="0"/>
              <a:t> </a:t>
            </a:r>
            <a:r>
              <a:rPr lang="en-US" sz="6000" dirty="0" err="1"/>
              <a:t>modelos</a:t>
            </a:r>
            <a:r>
              <a:rPr lang="en-US" sz="6000" dirty="0"/>
              <a:t> .  </a:t>
            </a:r>
          </a:p>
        </p:txBody>
      </p:sp>
    </p:spTree>
    <p:extLst>
      <p:ext uri="{BB962C8B-B14F-4D97-AF65-F5344CB8AC3E}">
        <p14:creationId xmlns:p14="http://schemas.microsoft.com/office/powerpoint/2010/main" val="111350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AF736-A5D5-ACB0-82F6-866126F3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AR" sz="5400" dirty="0"/>
              <a:t>Preguntas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D769-31B4-F08E-6CAA-BE1D2ABE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713232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_tradnl" sz="2200" b="1" dirty="0">
                <a:latin typeface="+mj-lt"/>
                <a:ea typeface="+mj-ea"/>
                <a:cs typeface="+mj-cs"/>
              </a:rPr>
              <a:t>Respecto a la data en general:</a:t>
            </a:r>
          </a:p>
          <a:p>
            <a:r>
              <a:rPr lang="es-ES_tradnl" sz="2200" dirty="0">
                <a:latin typeface="+mj-lt"/>
                <a:ea typeface="+mj-ea"/>
                <a:cs typeface="+mj-cs"/>
              </a:rPr>
              <a:t>¿ Cuál es el porcentaje de casos fraudulentos?</a:t>
            </a:r>
          </a:p>
          <a:p>
            <a:pPr marL="0" indent="0">
              <a:buNone/>
            </a:pPr>
            <a:r>
              <a:rPr lang="es-ES_tradnl" sz="2200" b="1" dirty="0">
                <a:latin typeface="+mj-lt"/>
                <a:ea typeface="+mj-ea"/>
                <a:cs typeface="+mj-cs"/>
              </a:rPr>
              <a:t>Respecto a las características de los asegurados:</a:t>
            </a:r>
          </a:p>
          <a:p>
            <a:r>
              <a:rPr lang="es-ES_tradnl" sz="2200" dirty="0">
                <a:latin typeface="+mj-lt"/>
                <a:ea typeface="+mj-ea"/>
                <a:cs typeface="+mj-cs"/>
              </a:rPr>
              <a:t>Edad</a:t>
            </a:r>
          </a:p>
          <a:p>
            <a:r>
              <a:rPr lang="es-ES_tradnl" sz="2200" dirty="0">
                <a:latin typeface="+mj-lt"/>
                <a:ea typeface="+mj-ea"/>
                <a:cs typeface="+mj-cs"/>
              </a:rPr>
              <a:t>Genero</a:t>
            </a:r>
          </a:p>
          <a:p>
            <a:r>
              <a:rPr lang="es-ES_tradnl" sz="2200" dirty="0">
                <a:latin typeface="+mj-lt"/>
                <a:ea typeface="+mj-ea"/>
                <a:cs typeface="+mj-cs"/>
              </a:rPr>
              <a:t>Estado Civil</a:t>
            </a:r>
          </a:p>
          <a:p>
            <a:pPr marL="0" indent="0">
              <a:buNone/>
            </a:pPr>
            <a:r>
              <a:rPr lang="es-ES_tradnl" sz="2200" b="1" dirty="0">
                <a:latin typeface="+mj-lt"/>
                <a:ea typeface="+mj-ea"/>
                <a:cs typeface="+mj-cs"/>
              </a:rPr>
              <a:t>Respecto a los accidentes:</a:t>
            </a:r>
          </a:p>
          <a:p>
            <a:r>
              <a:rPr lang="es-ES_tradnl" sz="2200" dirty="0">
                <a:latin typeface="+mj-lt"/>
                <a:ea typeface="+mj-ea"/>
                <a:cs typeface="+mj-cs"/>
              </a:rPr>
              <a:t>Cantidad de accidentes por Mes (estación del año) y Día</a:t>
            </a:r>
          </a:p>
          <a:p>
            <a:r>
              <a:rPr lang="es-ES_tradnl" sz="2200" dirty="0">
                <a:latin typeface="+mj-lt"/>
                <a:ea typeface="+mj-ea"/>
                <a:cs typeface="+mj-cs"/>
              </a:rPr>
              <a:t>Área de los accidentes</a:t>
            </a:r>
          </a:p>
          <a:p>
            <a:endParaRPr lang="en-AR" sz="2200" dirty="0"/>
          </a:p>
        </p:txBody>
      </p:sp>
    </p:spTree>
    <p:extLst>
      <p:ext uri="{BB962C8B-B14F-4D97-AF65-F5344CB8AC3E}">
        <p14:creationId xmlns:p14="http://schemas.microsoft.com/office/powerpoint/2010/main" val="5910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7AE52-C3E0-E602-E929-F8694011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Proporción de accidentes Fraudulentos y No Fraudulentos</a:t>
            </a:r>
          </a:p>
        </p:txBody>
      </p:sp>
      <p:sp>
        <p:nvSpPr>
          <p:cNvPr id="105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blue circle with green triangle and green triangle&#10;&#10;Description automatically generated">
            <a:extLst>
              <a:ext uri="{FF2B5EF4-FFF2-40B4-BE49-F238E27FC236}">
                <a16:creationId xmlns:a16="http://schemas.microsoft.com/office/drawing/2014/main" id="{6385AAC7-7F09-685A-7E0D-BF09345D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48991"/>
            <a:ext cx="7214616" cy="49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24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C09BF-4745-6E34-7F99-5B8A426C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AR" sz="4000" dirty="0"/>
              <a:t>Caracteristicas de los Asegurados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5971C1-F487-56AE-41C5-E5643730F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58" y="2372619"/>
            <a:ext cx="4744502" cy="35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FCC18-8D4B-0025-167B-A172C451624D}"/>
              </a:ext>
            </a:extLst>
          </p:cNvPr>
          <p:cNvSpPr txBox="1"/>
          <p:nvPr/>
        </p:nvSpPr>
        <p:spPr>
          <a:xfrm>
            <a:off x="1245541" y="1737360"/>
            <a:ext cx="4586518" cy="54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4904">
              <a:spcAft>
                <a:spcPts val="600"/>
              </a:spcAft>
            </a:pPr>
            <a:r>
              <a:rPr lang="en-AR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Hay una prevalencia de accidentes en el rango etario de los 30 a 40 años. </a:t>
            </a:r>
            <a:endParaRPr lang="en-AR" dirty="0"/>
          </a:p>
        </p:txBody>
      </p:sp>
      <p:pic>
        <p:nvPicPr>
          <p:cNvPr id="4" name="Picture 2" descr="A green and blue pie chart with a triangle and a triangle&#10;&#10;Description automatically generated">
            <a:extLst>
              <a:ext uri="{FF2B5EF4-FFF2-40B4-BE49-F238E27FC236}">
                <a16:creationId xmlns:a16="http://schemas.microsoft.com/office/drawing/2014/main" id="{90205576-7D12-DED7-1B14-D73A477F6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" b="3"/>
          <a:stretch/>
        </p:blipFill>
        <p:spPr bwMode="auto">
          <a:xfrm>
            <a:off x="6798434" y="2279110"/>
            <a:ext cx="3842121" cy="399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67354D-BA08-DE20-619E-B9AFC16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214" y="1758263"/>
            <a:ext cx="4545083" cy="12921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749808">
              <a:spcBef>
                <a:spcPts val="820"/>
              </a:spcBef>
              <a:buNone/>
            </a:pPr>
            <a:r>
              <a:rPr lang="es-ES_tradnl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mayoría de los fraudes son efectuados por hombres</a:t>
            </a:r>
            <a:endParaRPr lang="es-ES_tradnl" sz="1800"/>
          </a:p>
        </p:txBody>
      </p:sp>
    </p:spTree>
    <p:extLst>
      <p:ext uri="{BB962C8B-B14F-4D97-AF65-F5344CB8AC3E}">
        <p14:creationId xmlns:p14="http://schemas.microsoft.com/office/powerpoint/2010/main" val="10088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C09BF-4745-6E34-7F99-5B8A426C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AR" sz="3200"/>
              <a:t>Caracteristicas de los Asegurados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5127">
            <a:extLst>
              <a:ext uri="{FF2B5EF4-FFF2-40B4-BE49-F238E27FC236}">
                <a16:creationId xmlns:a16="http://schemas.microsoft.com/office/drawing/2014/main" id="{A9D521DE-F922-0618-8617-9FD17C79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_tradnl" sz="1800" dirty="0"/>
              <a:t> </a:t>
            </a:r>
          </a:p>
          <a:p>
            <a:pPr marL="0" indent="0">
              <a:buNone/>
            </a:pPr>
            <a:r>
              <a:rPr lang="es-ES_tradnl" sz="1800" dirty="0"/>
              <a:t>  Tanto hombres como mujeres que cometen fraudes son en su mayoría casados.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0A6A644-509A-6E17-88E2-1F3788A6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157" y="2819567"/>
            <a:ext cx="4976948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6C3974-0119-4D1A-9BC3-718DB3951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896" y="2676139"/>
            <a:ext cx="5107757" cy="353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1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2125</TotalTime>
  <Words>749</Words>
  <Application>Microsoft Macintosh PowerPoint</Application>
  <PresentationFormat>Widescreen</PresentationFormat>
  <Paragraphs>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Proyecto Final – Deteccion de fraude de seguros</vt:lpstr>
      <vt:lpstr>Abstract</vt:lpstr>
      <vt:lpstr>Contexto analítico</vt:lpstr>
      <vt:lpstr>Problema comercial y objetivo</vt:lpstr>
      <vt:lpstr>Análisis de los datos</vt:lpstr>
      <vt:lpstr>Preguntas</vt:lpstr>
      <vt:lpstr>Proporción de accidentes Fraudulentos y No Fraudulentos</vt:lpstr>
      <vt:lpstr>Caracteristicas de los Asegurados</vt:lpstr>
      <vt:lpstr>Caracteristicas de los Asegurados</vt:lpstr>
      <vt:lpstr>Caracteristicas de los Accidentes</vt:lpstr>
      <vt:lpstr>Caracteristicas de los Accidentes</vt:lpstr>
      <vt:lpstr>Principales Insights obtenidos</vt:lpstr>
      <vt:lpstr>Entrenamiento y evaluación de Modelos</vt:lpstr>
      <vt:lpstr>Comparativa entre modelos Pre y Post balanceo</vt:lpstr>
      <vt:lpstr>Resultados finales post-hypertuning</vt:lpstr>
      <vt:lpstr>Conclusion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Minassian</dc:creator>
  <cp:lastModifiedBy>Paula Minassian</cp:lastModifiedBy>
  <cp:revision>16</cp:revision>
  <dcterms:created xsi:type="dcterms:W3CDTF">2023-05-17T15:08:11Z</dcterms:created>
  <dcterms:modified xsi:type="dcterms:W3CDTF">2023-10-15T13:18:06Z</dcterms:modified>
</cp:coreProperties>
</file>