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72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BD7F-002B-B1EB-0104-E9539F9C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9017A-8CC3-E4AC-5428-6FBF7D3BD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F414-48A5-2DC5-6CC5-15F6143E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13DB-5060-9920-A276-CDF39FAE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9DFC-03B6-C95D-3C88-ECC47F94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7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DCB3-50C9-075B-4DCA-5B8D0500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D0B55-904C-7382-BE78-24B3F5CD8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0662-43A7-7205-A54B-B061B704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DA854-D16F-7EA3-DDF6-79E04B3E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1A18A-32C4-4608-6761-CCD86E24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FEA80-AA3D-7DDA-2A5D-F33CEA392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5DB4A-EA55-7201-1E6B-32744575A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BF9B-3AC2-2A79-13AE-D01FD0F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4994-C43C-C433-26AA-B51FC355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5CAF-BC43-E737-D7FD-96B55E13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3543-DF76-6785-6B20-88D67D50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E7E8-EF77-4B4F-6968-FFDC30A9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8FA3-B86D-7AAC-BA74-F405C4B1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461A-023E-E418-8D9F-D74B1B65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F0F7-E26C-9F9C-2B7C-E773416C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E06D-3D37-2C38-12FB-EDEE047F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8C28D-7D56-92F2-7EA1-73D99FC2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9B108-FDB1-BDEB-BF1B-4325338E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99CA-4234-AB13-1A8B-3BFCDB5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ADCD-38D1-F140-BAAB-74C0FF64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53C6-C4B8-D932-9B5B-AEAE27B7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2146-E9DA-3A81-0950-C80A367D4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FB2FD-90F7-B8B2-4B1C-9EAFEB6CE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6D8B8-027F-369D-9847-4F33C741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A2CBE-5C1B-A7EB-6330-2C0D6F5F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993F1-DDD6-0445-E15B-7EC2C956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5150-13B4-2242-59AB-D3412A72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4969-0DA9-6257-9871-9A9AAD0E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2CB59-84CB-D0B9-627C-A1123DD3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E024B-273C-EDFB-DBE3-441B6FD1F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A8BA8-CD68-77D5-9067-B8AD85055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DD1A6-F2E4-2427-F05A-00E4876C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4AB99-DE01-F88C-8A32-9BF162E7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1F9AC-9953-90E5-6A5D-4B8083AB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D472-D9C1-250E-475F-AE394591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C0A26-3ABC-9FE6-ABDE-0EAE774D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266F4-EB2C-BB65-F20C-B6BA9C35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7DFB1-09E4-322F-7AD5-EA15D67E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42EF4-6035-B0DB-E0CB-F7BABC29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5A141-AC8F-B6D2-73EC-DE819601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EEA26-B951-F0BF-FE4A-534F536E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CC4-2621-4281-7831-66F23FE1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7DF2-DADC-EAAB-F3B6-9BA926611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56DFA-B090-1328-8405-580D62BCB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6440-3CC3-1088-9F6B-8C8E583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B96E7-9144-F06C-71A0-48028B5B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96510-0EA9-E02A-AD42-7168E172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D87C-E10A-33A6-7133-60A5F549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20209-F26F-3AFF-836A-A9D9A5398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93180-8417-680E-EFBC-BEAB597FF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4537-7FF0-A1EB-4E05-1DF95673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12967-4495-A6EE-CE4F-8C4F7B37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ED9D-72C5-61FC-1A0E-1B4A0D95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4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1E719-0965-3BA1-066D-4476080F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2DBED-0539-9346-4782-0B615A10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95FE-2C03-6EEE-8BA4-F8BE10024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421D-2E25-4DA8-AD46-FEA85E3D09EE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69BB-DEAB-4256-927F-F2103F13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5412-C50D-2240-C752-E24D54FE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20FF-F761-4387-9C16-C1648578F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9945-0495-8998-C0D7-275C3402D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549"/>
            <a:ext cx="9144000" cy="220338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necunoscute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1675-1E4F-7E72-5B76-60D9BAAAA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639" y="4793941"/>
            <a:ext cx="9144000" cy="1322757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Nichitu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 Andrea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-Maria</a:t>
            </a:r>
          </a:p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Paula-Maria</a:t>
            </a:r>
          </a:p>
          <a:p>
            <a:pPr algn="r"/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34</a:t>
            </a:r>
          </a:p>
          <a:p>
            <a:pPr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30136</a:t>
            </a:r>
          </a:p>
        </p:txBody>
      </p:sp>
      <p:pic>
        <p:nvPicPr>
          <p:cNvPr id="11" name="Picture 10" descr="A black background with red and black lines&#10;&#10;Description automatically generated">
            <a:extLst>
              <a:ext uri="{FF2B5EF4-FFF2-40B4-BE49-F238E27FC236}">
                <a16:creationId xmlns:a16="http://schemas.microsoft.com/office/drawing/2014/main" id="{F91DEF31-47A0-4141-ED4E-D03B0EFFB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2" y="686368"/>
            <a:ext cx="2501806" cy="7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4988-B0A8-F5D3-1F84-0E9FF4E2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2FC9D-5ABE-119A-69D4-765B6D071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3811588"/>
          </a:xfrm>
        </p:spPr>
        <p:txBody>
          <a:bodyPr/>
          <a:lstStyle/>
          <a:p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o tehnică flexibilă și utilă care stă la baza a multe metode de identificare.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Modelarea relațiilor dintre variabilele dependente 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independente.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id.Y și id.X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{1},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{2}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Gradul trebuie ales cu atenție pentru a evita supraantrenarea.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bun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polinomului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 MSE din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dat.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8FB28-A658-ED1E-1857-AD332733449B}"/>
              </a:ext>
            </a:extLst>
          </p:cNvPr>
          <p:cNvSpPr txBox="1"/>
          <p:nvPr/>
        </p:nvSpPr>
        <p:spPr>
          <a:xfrm>
            <a:off x="2956560" y="3075057"/>
            <a:ext cx="6278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Vă mulțumim pentru atenție !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5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F78F-0895-0598-D0C8-B5DA3A7B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Anexa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5A8A-7932-AD9A-466B-FD19835F5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80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clc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load(</a:t>
            </a:r>
            <a:r>
              <a:rPr lang="en-US" sz="80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'proj_fit_34.mat'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80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80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incarcare</a:t>
            </a:r>
            <a:r>
              <a:rPr lang="en-US" sz="80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fisier</a:t>
            </a:r>
            <a:endParaRPr lang="en-US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map=[0 1 1</a:t>
            </a: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0 1]; </a:t>
            </a:r>
            <a:r>
              <a:rPr lang="en-US" sz="80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80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culori</a:t>
            </a:r>
            <a:r>
              <a:rPr lang="en-US" sz="80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pt mesh</a:t>
            </a:r>
            <a:endParaRPr lang="en-US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x1=</a:t>
            </a: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{1};</a:t>
            </a: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x2=</a:t>
            </a: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{2};</a:t>
            </a: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y1=</a:t>
            </a: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id.Y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{1},</a:t>
            </a: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{2},y1); </a:t>
            </a:r>
            <a:r>
              <a:rPr lang="en-US" sz="80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80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plotare</a:t>
            </a:r>
            <a:r>
              <a:rPr lang="en-US" sz="80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2D</a:t>
            </a:r>
            <a:endParaRPr lang="en-US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colormap(map);</a:t>
            </a:r>
          </a:p>
          <a:p>
            <a:pPr marL="0" indent="0">
              <a:buNone/>
            </a:pP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US" sz="80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80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80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80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sz="80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'X{1}'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8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'X{2}’</a:t>
            </a:r>
            <a: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8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6CACF5-CA3F-E1AE-F79D-637F39452EC8}"/>
              </a:ext>
            </a:extLst>
          </p:cNvPr>
          <p:cNvSpPr txBox="1"/>
          <p:nvPr/>
        </p:nvSpPr>
        <p:spPr>
          <a:xfrm>
            <a:off x="568171" y="390617"/>
            <a:ext cx="110615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ro-RO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mseidv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=[];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msevalv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=[];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m=1:20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[x1_id,x2_id]=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meshgrid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(x1,x2);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combinatiile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x1 cu x2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=ones(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(1)*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(2),1);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%41*41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linii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=1:m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=[phi_id,x1_id(:).^i,x2_id(:).^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%x1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 x2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putere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=1:(m-1)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j=1:(m-1)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&lt;=m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=[phi_id,x1_id(:).^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.*x2_id(:).^j];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combinatiile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puteri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k=1;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=1:length(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j=1:length(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(1,k)=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j,i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%transform Y in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linie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8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D342D-2105-8672-2AF1-F6197918DCBA}"/>
              </a:ext>
            </a:extLst>
          </p:cNvPr>
          <p:cNvSpPr txBox="1"/>
          <p:nvPr/>
        </p:nvSpPr>
        <p:spPr>
          <a:xfrm>
            <a:off x="479394" y="443883"/>
            <a:ext cx="114344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k=k+1;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o-RO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theta=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y_hat_id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*theta;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r1=reshape(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y_hat_id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(2)]);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x3=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x4=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y2=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[x1_val,x2_val]=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meshgrid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(x3,x4);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=ones(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(1)*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(2),1);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%31*31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linii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=1:m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=[phi_val,x1_val(:).^i,x2_val(:).^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=1:(m-1)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j=1:(m-1)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&lt;=m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=[phi_val,x1_val(:).^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.*x2_val(:).^j];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4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E9A1C-BB9D-F0BF-62E7-B7E8938B1B20}"/>
              </a:ext>
            </a:extLst>
          </p:cNvPr>
          <p:cNvSpPr txBox="1"/>
          <p:nvPr/>
        </p:nvSpPr>
        <p:spPr>
          <a:xfrm>
            <a:off x="310718" y="355107"/>
            <a:ext cx="115764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ro-RO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y_hat_val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phi_val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*theta;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r2=reshape(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y_hat_val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,[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(2)]);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=1/length(x1)*sum((y1-r1).^2); 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msefinalid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=sum(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  <a:endParaRPr lang="ro-RO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=1/length(x3)*sum((y2-r2).^2);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msefinalval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=sum(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val.dims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mseidv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mseidv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msefinalid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msevalv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msevalv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msefinalval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E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figure();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{1},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{2},y2);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plotare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2D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colormap(map);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'X{1}'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'X{2}'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figure();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{1},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{2},y1,FaceColor=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"g"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{1},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{2},r1,FaceColor=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"r"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Aproximator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2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7F529-6C72-1DD6-D27A-D9696E62B01E}"/>
              </a:ext>
            </a:extLst>
          </p:cNvPr>
          <p:cNvSpPr txBox="1"/>
          <p:nvPr/>
        </p:nvSpPr>
        <p:spPr>
          <a:xfrm>
            <a:off x="532660" y="488272"/>
            <a:ext cx="1088402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'X{1}'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'X{2}'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aproximare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figure();</a:t>
            </a:r>
            <a:endParaRPr lang="ro-RO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{1},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{2},y2,FaceColor=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"g"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{1},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val.X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{2},r2,FaceColor=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"r"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Aproximator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'X{1}'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'X{2}'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aproximare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figure();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x,indx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]=min(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msevalv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,[],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all'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'linear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indx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x 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msevalv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plot(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indx,x,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'r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'MSE'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'X'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8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 lamp shining light onto a desk">
            <a:extLst>
              <a:ext uri="{FF2B5EF4-FFF2-40B4-BE49-F238E27FC236}">
                <a16:creationId xmlns:a16="http://schemas.microsoft.com/office/drawing/2014/main" id="{A0706377-66CC-3579-A4DA-7FD3872E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ACFBC4-9D95-DE4B-1240-08FF72F1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143" y="1087322"/>
            <a:ext cx="2850428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UPRINS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3083-96BF-E4E9-045A-3DCFCBAF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4352" y="2843258"/>
            <a:ext cx="4426258" cy="23679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Descrierea problemei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Considerații teoretice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Analiză și implementare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</p:spTree>
    <p:extLst>
      <p:ext uri="{BB962C8B-B14F-4D97-AF65-F5344CB8AC3E}">
        <p14:creationId xmlns:p14="http://schemas.microsoft.com/office/powerpoint/2010/main" val="116130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90D3-3470-565C-D548-0B7F523A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Descrierea problemei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88F3-8316-B309-077B-16FDC0C53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 presupune dezvoltarea unui model matematic cu ajutorul unui aproximator de grad configurabil folosind metoda regresiei liniare.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Scopul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g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ăsirea valorilor pentru parametrii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astfel încât variabila dependentă aproximată</a:t>
                </a: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să fie cât se poate de apropiată de Y pentru orice grad</a:t>
                </a: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iar eroarea să fie cât mai mică.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688F3-8316-B309-077B-16FDC0C53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A puzzle piece">
            <a:extLst>
              <a:ext uri="{FF2B5EF4-FFF2-40B4-BE49-F238E27FC236}">
                <a16:creationId xmlns:a16="http://schemas.microsoft.com/office/drawing/2014/main" id="{66C4F200-39FD-D832-B9FC-C35CEB2F5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02408">
            <a:off x="7993082" y="3225529"/>
            <a:ext cx="1551528" cy="1551528"/>
          </a:xfrm>
          <a:prstGeom prst="rect">
            <a:avLst/>
          </a:prstGeom>
        </p:spPr>
      </p:pic>
      <p:pic>
        <p:nvPicPr>
          <p:cNvPr id="9" name="Graphic 8" descr="A puzzle piece">
            <a:extLst>
              <a:ext uri="{FF2B5EF4-FFF2-40B4-BE49-F238E27FC236}">
                <a16:creationId xmlns:a16="http://schemas.microsoft.com/office/drawing/2014/main" id="{2AE19B91-970B-2B50-0CB3-35F4BD735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550383">
            <a:off x="8150886" y="4974261"/>
            <a:ext cx="1235921" cy="1235921"/>
          </a:xfrm>
          <a:prstGeom prst="rect">
            <a:avLst/>
          </a:prstGeom>
        </p:spPr>
      </p:pic>
      <p:pic>
        <p:nvPicPr>
          <p:cNvPr id="11" name="Graphic 10" descr="A puzzle">
            <a:extLst>
              <a:ext uri="{FF2B5EF4-FFF2-40B4-BE49-F238E27FC236}">
                <a16:creationId xmlns:a16="http://schemas.microsoft.com/office/drawing/2014/main" id="{33C16BF3-76E8-5F4D-03A0-2767EAEA89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888967">
            <a:off x="8887501" y="3812295"/>
            <a:ext cx="2438436" cy="24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027C-F0B8-A5D2-4990-1A1D3F4F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Considerații teoretice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21F8D-0E19-9022-814C-45A17DB8A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 generală a regresiei liniare este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𝜙𝜃</m:t>
                    </m:r>
                  </m:oMath>
                </a14:m>
                <a:r>
                  <a:rPr lang="ro-RO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unde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ro-RO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reprezintă matricea de regresori și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o-RO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reprezintă coeficienții regresorilor.</a:t>
                </a:r>
              </a:p>
              <a:p>
                <a:pPr marL="0" indent="0">
                  <a:buNone/>
                </a:pPr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(forma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matriceal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ă)</a:t>
                </a:r>
              </a:p>
              <a:p>
                <a:pPr marL="0" indent="0">
                  <a:buNone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Elementele din matricea de regresori au fost alese astfel încât să respecte polinoamele date exemplu în cerința proiectului.</a:t>
                </a: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Valorile parametrilor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sunt calculați cu formula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Aproximarea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 înmulțind matricea de regresori cu coeficienții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Eroarea medie pătratică (MSE) este calculată cu formula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o-RO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 fiind aproximarea pe care am găsit-o.</a:t>
                </a:r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21F8D-0E19-9022-814C-45A17DB8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941" r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1A98-434B-F88C-D4C0-19EC2BCE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Analiză și implementare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83871-3E42-87C7-5C23-0499098F7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Avem 2 seturi de date (un set pentru identificare și un set pentru validare) fiecare având câte 2 intrări și o ieșire.</a:t>
                </a: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 generat grilele necesare pentru a forma 2 matrici x1 și x2 cu ajutorul cărora putem calcula toate combinațiile de tip x1,x2.</a:t>
                </a: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Matricea de regresori (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fost generată în 2 părți (inițial combinațiile x1,x1 și x2,x2 după care combinațiile x1,x2) cu condiția ca suma puterilor să fie mai mică sau egală cu gradul polinomului.</a:t>
                </a: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 transformat ieșirea Y dintr-o matrice într-un vector linie.</a:t>
                </a: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Coeficienții regresorilor (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au fost calculați cu ajutorul formulei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endParaRPr lang="ro-RO" b="0" i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o-RO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 cele din urmă, cu ajutorul coeficienților am reușit să generăm aproximatorul, după care să calculăm și eroarea modelului.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83871-3E42-87C7-5C23-0499098F7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0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2AB3F7-4FA6-3D9B-A2A0-653F1B46B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697582"/>
              </p:ext>
            </p:extLst>
          </p:nvPr>
        </p:nvGraphicFramePr>
        <p:xfrm>
          <a:off x="604913" y="1744344"/>
          <a:ext cx="10982174" cy="683260"/>
        </p:xfrm>
        <a:graphic>
          <a:graphicData uri="http://schemas.openxmlformats.org/drawingml/2006/table">
            <a:tbl>
              <a:tblPr firstRow="1" bandRow="1"/>
              <a:tblGrid>
                <a:gridCol w="578053">
                  <a:extLst>
                    <a:ext uri="{9D8B030D-6E8A-4147-A177-3AD203B41FA5}">
                      <a16:colId xmlns:a16="http://schemas.microsoft.com/office/drawing/2014/main" val="3057561069"/>
                    </a:ext>
                  </a:extLst>
                </a:gridCol>
                <a:gridCol w="567348">
                  <a:extLst>
                    <a:ext uri="{9D8B030D-6E8A-4147-A177-3AD203B41FA5}">
                      <a16:colId xmlns:a16="http://schemas.microsoft.com/office/drawing/2014/main" val="2399160603"/>
                    </a:ext>
                  </a:extLst>
                </a:gridCol>
                <a:gridCol w="557527">
                  <a:extLst>
                    <a:ext uri="{9D8B030D-6E8A-4147-A177-3AD203B41FA5}">
                      <a16:colId xmlns:a16="http://schemas.microsoft.com/office/drawing/2014/main" val="3621410744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1363241221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3620941787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1015159330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2974755771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386000048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896335290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1596609028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2520599408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2631980502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2366982944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2112847444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804515935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2692399057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2547279993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582888699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3079152770"/>
                    </a:ext>
                  </a:extLst>
                </a:gridCol>
                <a:gridCol w="545838">
                  <a:extLst>
                    <a:ext uri="{9D8B030D-6E8A-4147-A177-3AD203B41FA5}">
                      <a16:colId xmlns:a16="http://schemas.microsoft.com/office/drawing/2014/main" val="10371338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ctr"/>
                      <a:r>
                        <a:rPr lang="ro-RO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6757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1.1095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941679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4924C-C851-6D72-DDC2-527B1BA1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913" y="868680"/>
            <a:ext cx="3932237" cy="683260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4076563C-FB9F-52DB-D85A-9F32010F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55" y="2578306"/>
            <a:ext cx="5082117" cy="3811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F0F717-C72B-BC1E-26F7-9CD8E662B61C}"/>
              </a:ext>
            </a:extLst>
          </p:cNvPr>
          <p:cNvSpPr txBox="1"/>
          <p:nvPr/>
        </p:nvSpPr>
        <p:spPr>
          <a:xfrm>
            <a:off x="604913" y="3505438"/>
            <a:ext cx="50393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facut aproximarea pentru m cu valori de la 1 la 20, observând că eroarea medie pătratică este cea mai mică pentru gradul 8.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3AF3F-5F44-4B04-9FA5-024EB127D980}"/>
              </a:ext>
            </a:extLst>
          </p:cNvPr>
          <p:cNvSpPr txBox="1"/>
          <p:nvPr/>
        </p:nvSpPr>
        <p:spPr>
          <a:xfrm>
            <a:off x="10957167" y="2427604"/>
            <a:ext cx="125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02355-1C47-6B14-7768-2B05337DFD4D}"/>
              </a:ext>
            </a:extLst>
          </p:cNvPr>
          <p:cNvSpPr txBox="1"/>
          <p:nvPr/>
        </p:nvSpPr>
        <p:spPr>
          <a:xfrm>
            <a:off x="10527552" y="6251394"/>
            <a:ext cx="85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43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D2C85A-E83C-7755-4AB2-D99B6E457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140" y="547815"/>
            <a:ext cx="1104267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partea stângă avem datele de identificare, iar în partea dreaptă avem datele de identificare suprapuse cu aproximarea găsită. (pentru gradul 8)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verde avem datele primite și cu roșu avem modelul creat care aproximează funcția necunoscută.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FD2FE01-A486-0A51-6965-CFABE35A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2687594"/>
            <a:ext cx="4948194" cy="3711146"/>
          </a:xfrm>
          <a:prstGeom prst="rect">
            <a:avLst/>
          </a:prstGeom>
        </p:spPr>
      </p:pic>
      <p:pic>
        <p:nvPicPr>
          <p:cNvPr id="17" name="Content Placeholder 16" descr="A graph of a graph with lines&#10;&#10;Description automatically generated with medium confidence">
            <a:extLst>
              <a:ext uri="{FF2B5EF4-FFF2-40B4-BE49-F238E27FC236}">
                <a16:creationId xmlns:a16="http://schemas.microsoft.com/office/drawing/2014/main" id="{154DAF6F-F3CF-AE94-3AA7-5E9B8339F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0" y="2687594"/>
            <a:ext cx="4948194" cy="37111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EF1414-073D-EC00-7EE8-BD2391AA1756}"/>
              </a:ext>
            </a:extLst>
          </p:cNvPr>
          <p:cNvSpPr txBox="1"/>
          <p:nvPr/>
        </p:nvSpPr>
        <p:spPr>
          <a:xfrm>
            <a:off x="4332614" y="6121741"/>
            <a:ext cx="118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8C0AA-96AD-F7D0-F10A-4E802B3F9E2D}"/>
              </a:ext>
            </a:extLst>
          </p:cNvPr>
          <p:cNvSpPr txBox="1"/>
          <p:nvPr/>
        </p:nvSpPr>
        <p:spPr>
          <a:xfrm>
            <a:off x="10359431" y="6121741"/>
            <a:ext cx="1256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7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6D649-6375-BFC2-3D7B-3C1A2872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8" y="741405"/>
            <a:ext cx="10527381" cy="13921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partea stângă avem datele de validare, iar în partea dreaptă avem datele de validare suprapuse cu aproximarea găsită. (pentru gradul 8)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 verde avem datele primite și cu roșu avem modelul creat care aproximează funcția necunoscută.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Content Placeholder 5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BC8E703-7972-BC21-1543-108B618E3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85" y="2421924"/>
            <a:ext cx="4948194" cy="3711146"/>
          </a:xfrm>
          <a:prstGeom prst="rect">
            <a:avLst/>
          </a:prstGeom>
        </p:spPr>
      </p:pic>
      <p:pic>
        <p:nvPicPr>
          <p:cNvPr id="8" name="Picture 7" descr="A graph of a graph with lines&#10;&#10;Description automatically generated with medium confidence">
            <a:extLst>
              <a:ext uri="{FF2B5EF4-FFF2-40B4-BE49-F238E27FC236}">
                <a16:creationId xmlns:a16="http://schemas.microsoft.com/office/drawing/2014/main" id="{3A6C2433-FD49-878F-203C-796C22F0C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421924"/>
            <a:ext cx="4948194" cy="3711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F1793-F114-F50A-D321-274F650DCB07}"/>
              </a:ext>
            </a:extLst>
          </p:cNvPr>
          <p:cNvSpPr txBox="1"/>
          <p:nvPr/>
        </p:nvSpPr>
        <p:spPr>
          <a:xfrm>
            <a:off x="4750733" y="5994570"/>
            <a:ext cx="84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74484-A13D-5BA5-5379-403CFCC3C3D6}"/>
              </a:ext>
            </a:extLst>
          </p:cNvPr>
          <p:cNvSpPr txBox="1"/>
          <p:nvPr/>
        </p:nvSpPr>
        <p:spPr>
          <a:xfrm>
            <a:off x="10718687" y="5990659"/>
            <a:ext cx="1305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1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658F-2B84-9061-92C8-555A4D127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88321"/>
            <a:ext cx="10512427" cy="79677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exagerat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a gradului (m) duce la supraantrenare. Performanțele sunt bune pe datele de identificare, dar proaste pe datele de validare.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graph of a graph&#10;&#10;Description automatically generated">
            <a:extLst>
              <a:ext uri="{FF2B5EF4-FFF2-40B4-BE49-F238E27FC236}">
                <a16:creationId xmlns:a16="http://schemas.microsoft.com/office/drawing/2014/main" id="{4F41CE89-27E3-B63F-4E05-E3640B411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441358"/>
            <a:ext cx="5139597" cy="3854697"/>
          </a:xfrm>
        </p:spPr>
      </p:pic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F3796D15-C0AA-8ED6-A1F7-0FD8BD539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17" y="2441356"/>
            <a:ext cx="5139598" cy="3854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0842F-3E70-B9DE-6A2B-F7C4FBCD9323}"/>
              </a:ext>
            </a:extLst>
          </p:cNvPr>
          <p:cNvSpPr txBox="1"/>
          <p:nvPr/>
        </p:nvSpPr>
        <p:spPr>
          <a:xfrm>
            <a:off x="4689629" y="5788242"/>
            <a:ext cx="583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01F67-4280-DBDB-541C-2354FC888839}"/>
              </a:ext>
            </a:extLst>
          </p:cNvPr>
          <p:cNvSpPr txBox="1"/>
          <p:nvPr/>
        </p:nvSpPr>
        <p:spPr>
          <a:xfrm>
            <a:off x="10442359" y="5792680"/>
            <a:ext cx="672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8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1417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Modelarea unei funcții necunoscute</vt:lpstr>
      <vt:lpstr>CUPRINS</vt:lpstr>
      <vt:lpstr>Descrierea problemei</vt:lpstr>
      <vt:lpstr>Considerații teoretice</vt:lpstr>
      <vt:lpstr>Analiză și implementare</vt:lpstr>
      <vt:lpstr>PowerPoint Presentation</vt:lpstr>
      <vt:lpstr>PowerPoint Presentation</vt:lpstr>
      <vt:lpstr>PowerPoint Presentation</vt:lpstr>
      <vt:lpstr>Creșterea exagerată a gradului (m) duce la supraantrenare. Performanțele sunt bune pe datele de identificare, dar proaste pe datele de validare.</vt:lpstr>
      <vt:lpstr>Concluzii</vt:lpstr>
      <vt:lpstr>PowerPoint Presentation</vt:lpstr>
      <vt:lpstr>Anexa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Modelarea unei funcții necunoscute</dc:title>
  <dc:creator>Andrea Maria Nichitut</dc:creator>
  <cp:lastModifiedBy>Andrea Maria Nichitut</cp:lastModifiedBy>
  <cp:revision>9</cp:revision>
  <dcterms:created xsi:type="dcterms:W3CDTF">2023-11-05T16:55:00Z</dcterms:created>
  <dcterms:modified xsi:type="dcterms:W3CDTF">2023-11-11T10:52:52Z</dcterms:modified>
</cp:coreProperties>
</file>