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5"/>
  </p:notesMasterIdLst>
  <p:sldIdLst>
    <p:sldId id="259" r:id="rId2"/>
    <p:sldId id="290" r:id="rId3"/>
    <p:sldId id="291" r:id="rId4"/>
    <p:sldId id="333" r:id="rId5"/>
    <p:sldId id="292" r:id="rId6"/>
    <p:sldId id="313" r:id="rId7"/>
    <p:sldId id="314" r:id="rId8"/>
    <p:sldId id="315" r:id="rId9"/>
    <p:sldId id="316" r:id="rId10"/>
    <p:sldId id="317" r:id="rId11"/>
    <p:sldId id="319" r:id="rId12"/>
    <p:sldId id="320" r:id="rId13"/>
    <p:sldId id="322" r:id="rId14"/>
    <p:sldId id="323" r:id="rId15"/>
    <p:sldId id="325" r:id="rId16"/>
    <p:sldId id="326" r:id="rId17"/>
    <p:sldId id="327" r:id="rId18"/>
    <p:sldId id="324" r:id="rId19"/>
    <p:sldId id="329" r:id="rId20"/>
    <p:sldId id="330" r:id="rId21"/>
    <p:sldId id="331" r:id="rId22"/>
    <p:sldId id="332" r:id="rId23"/>
    <p:sldId id="258" r:id="rId24"/>
    <p:sldId id="321" r:id="rId25"/>
    <p:sldId id="261" r:id="rId26"/>
    <p:sldId id="263" r:id="rId27"/>
    <p:sldId id="264" r:id="rId28"/>
    <p:sldId id="266" r:id="rId29"/>
    <p:sldId id="267" r:id="rId30"/>
    <p:sldId id="269" r:id="rId31"/>
    <p:sldId id="300" r:id="rId32"/>
    <p:sldId id="294" r:id="rId33"/>
    <p:sldId id="297" r:id="rId34"/>
    <p:sldId id="299" r:id="rId35"/>
    <p:sldId id="298" r:id="rId36"/>
    <p:sldId id="301" r:id="rId37"/>
    <p:sldId id="302" r:id="rId38"/>
    <p:sldId id="303" r:id="rId39"/>
    <p:sldId id="304" r:id="rId40"/>
    <p:sldId id="305" r:id="rId41"/>
    <p:sldId id="307" r:id="rId42"/>
    <p:sldId id="308" r:id="rId43"/>
    <p:sldId id="309" r:id="rId44"/>
    <p:sldId id="306" r:id="rId45"/>
    <p:sldId id="311" r:id="rId46"/>
    <p:sldId id="312" r:id="rId47"/>
    <p:sldId id="271" r:id="rId48"/>
    <p:sldId id="275" r:id="rId49"/>
    <p:sldId id="310" r:id="rId50"/>
    <p:sldId id="276" r:id="rId51"/>
    <p:sldId id="277" r:id="rId52"/>
    <p:sldId id="334" r:id="rId53"/>
    <p:sldId id="289" r:id="rId5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1706">
          <p15:clr>
            <a:srgbClr val="A4A3A4"/>
          </p15:clr>
        </p15:guide>
        <p15:guide id="3" orient="horz" pos="2840">
          <p15:clr>
            <a:srgbClr val="A4A3A4"/>
          </p15:clr>
        </p15:guide>
        <p15:guide id="4" orient="horz" pos="3884">
          <p15:clr>
            <a:srgbClr val="A4A3A4"/>
          </p15:clr>
        </p15:guide>
        <p15:guide id="5" pos="208">
          <p15:clr>
            <a:srgbClr val="A4A3A4"/>
          </p15:clr>
        </p15:guide>
        <p15:guide id="6" pos="2018">
          <p15:clr>
            <a:srgbClr val="A4A3A4"/>
          </p15:clr>
        </p15:guide>
        <p15:guide id="7" pos="5556">
          <p15:clr>
            <a:srgbClr val="A4A3A4"/>
          </p15:clr>
        </p15:guide>
        <p15:guide id="8" pos="37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2F6"/>
    <a:srgbClr val="FCEEC5"/>
    <a:srgbClr val="F6C100"/>
    <a:srgbClr val="F2EFF2"/>
    <a:srgbClr val="E9D1DD"/>
    <a:srgbClr val="E5F5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5380" autoAdjust="0"/>
  </p:normalViewPr>
  <p:slideViewPr>
    <p:cSldViewPr snapToGrid="0">
      <p:cViewPr varScale="1">
        <p:scale>
          <a:sx n="81" d="100"/>
          <a:sy n="81" d="100"/>
        </p:scale>
        <p:origin x="2646" y="66"/>
      </p:cViewPr>
      <p:guideLst>
        <p:guide orient="horz" pos="578"/>
        <p:guide orient="horz" pos="1706"/>
        <p:guide orient="horz" pos="2840"/>
        <p:guide orient="horz" pos="3884"/>
        <p:guide pos="208"/>
        <p:guide pos="2018"/>
        <p:guide pos="5556"/>
        <p:guide pos="37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CA04FB-F688-4DDE-97AD-5E1BF4D45E9F}" type="datetimeFigureOut">
              <a:rPr lang="en-GB" smtClean="0"/>
              <a:t>13/03/2017</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93A7B-2BFA-4FE9-9149-83A0FA5B1E33}" type="slidenum">
              <a:rPr lang="en-GB" smtClean="0"/>
              <a:t>‹#›</a:t>
            </a:fld>
            <a:endParaRPr lang="en-GB"/>
          </a:p>
        </p:txBody>
      </p:sp>
    </p:spTree>
    <p:extLst>
      <p:ext uri="{BB962C8B-B14F-4D97-AF65-F5344CB8AC3E}">
        <p14:creationId xmlns:p14="http://schemas.microsoft.com/office/powerpoint/2010/main" val="1213007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6AF0532-7AF5-47DE-BF8F-32962A5E1DC8}" type="slidenum">
              <a:rPr lang="en-GB" altLang="en-US" smtClean="0"/>
              <a:pPr>
                <a:spcBef>
                  <a:spcPct val="0"/>
                </a:spcBef>
              </a:pPr>
              <a:t>1</a:t>
            </a:fld>
            <a:endParaRPr lang="en-GB" altLang="en-US"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778768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unnecessary CT scans,</a:t>
            </a:r>
          </a:p>
          <a:p>
            <a:r>
              <a:rPr lang="en-GB" sz="1200" b="0" i="0" u="none" strike="noStrike" kern="1200" baseline="0" dirty="0" smtClean="0">
                <a:solidFill>
                  <a:schemeClr val="tx1"/>
                </a:solidFill>
                <a:latin typeface="+mn-lt"/>
                <a:ea typeface="+mn-ea"/>
                <a:cs typeface="+mn-cs"/>
              </a:rPr>
              <a:t>biopsies, and MRIs, and more antibiotics than medically</a:t>
            </a:r>
          </a:p>
          <a:p>
            <a:r>
              <a:rPr lang="en-GB" sz="1200" b="0" i="0" u="none" strike="noStrike" kern="1200" baseline="0" dirty="0" smtClean="0">
                <a:solidFill>
                  <a:schemeClr val="tx1"/>
                </a:solidFill>
                <a:latin typeface="+mn-lt"/>
                <a:ea typeface="+mn-ea"/>
                <a:cs typeface="+mn-cs"/>
              </a:rPr>
              <a:t>indicated.</a:t>
            </a:r>
            <a:endParaRPr lang="en-GB" dirty="0"/>
          </a:p>
        </p:txBody>
      </p:sp>
      <p:sp>
        <p:nvSpPr>
          <p:cNvPr id="4" name="Slide Number Placeholder 3"/>
          <p:cNvSpPr>
            <a:spLocks noGrp="1"/>
          </p:cNvSpPr>
          <p:nvPr>
            <p:ph type="sldNum" sz="quarter" idx="10"/>
          </p:nvPr>
        </p:nvSpPr>
        <p:spPr/>
        <p:txBody>
          <a:bodyPr/>
          <a:lstStyle/>
          <a:p>
            <a:fld id="{BC893A7B-2BFA-4FE9-9149-83A0FA5B1E33}" type="slidenum">
              <a:rPr lang="en-GB" smtClean="0"/>
              <a:t>17</a:t>
            </a:fld>
            <a:endParaRPr lang="en-GB"/>
          </a:p>
        </p:txBody>
      </p:sp>
    </p:spTree>
    <p:extLst>
      <p:ext uri="{BB962C8B-B14F-4D97-AF65-F5344CB8AC3E}">
        <p14:creationId xmlns:p14="http://schemas.microsoft.com/office/powerpoint/2010/main" val="3176827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Note that the Heart Disease Predictive Instrument’s allocation decisions depend on how sensitivity is traded off against the false-positive rate. This is why several</a:t>
            </a:r>
          </a:p>
          <a:p>
            <a:r>
              <a:rPr lang="en-GB" sz="1200" b="0" i="0" u="none" strike="noStrike" kern="1200" baseline="0" dirty="0" smtClean="0">
                <a:solidFill>
                  <a:schemeClr val="tx1"/>
                </a:solidFill>
                <a:latin typeface="+mn-lt"/>
                <a:ea typeface="+mn-ea"/>
                <a:cs typeface="+mn-cs"/>
              </a:rPr>
              <a:t>data points are shown for this instrument.</a:t>
            </a:r>
            <a:endParaRPr lang="en-GB" dirty="0"/>
          </a:p>
        </p:txBody>
      </p:sp>
      <p:sp>
        <p:nvSpPr>
          <p:cNvPr id="4" name="Slide Number Placeholder 3"/>
          <p:cNvSpPr>
            <a:spLocks noGrp="1"/>
          </p:cNvSpPr>
          <p:nvPr>
            <p:ph type="sldNum" sz="quarter" idx="10"/>
          </p:nvPr>
        </p:nvSpPr>
        <p:spPr/>
        <p:txBody>
          <a:bodyPr/>
          <a:lstStyle/>
          <a:p>
            <a:fld id="{BC893A7B-2BFA-4FE9-9149-83A0FA5B1E33}" type="slidenum">
              <a:rPr lang="en-GB" smtClean="0"/>
              <a:t>18</a:t>
            </a:fld>
            <a:endParaRPr lang="en-GB"/>
          </a:p>
        </p:txBody>
      </p:sp>
    </p:spTree>
    <p:extLst>
      <p:ext uri="{BB962C8B-B14F-4D97-AF65-F5344CB8AC3E}">
        <p14:creationId xmlns:p14="http://schemas.microsoft.com/office/powerpoint/2010/main" val="1889097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Note that the Heart Disease Predictive Instrument’s allocation decisions depend on how sensitivity is traded off against the false-positive rate. This is why several</a:t>
            </a:r>
          </a:p>
          <a:p>
            <a:r>
              <a:rPr lang="en-GB" sz="1200" b="0" i="0" u="none" strike="noStrike" kern="1200" baseline="0" dirty="0" smtClean="0">
                <a:solidFill>
                  <a:schemeClr val="tx1"/>
                </a:solidFill>
                <a:latin typeface="+mn-lt"/>
                <a:ea typeface="+mn-ea"/>
                <a:cs typeface="+mn-cs"/>
              </a:rPr>
              <a:t>data points are shown for this instrument.</a:t>
            </a:r>
            <a:endParaRPr lang="en-GB" dirty="0"/>
          </a:p>
        </p:txBody>
      </p:sp>
      <p:sp>
        <p:nvSpPr>
          <p:cNvPr id="4" name="Slide Number Placeholder 3"/>
          <p:cNvSpPr>
            <a:spLocks noGrp="1"/>
          </p:cNvSpPr>
          <p:nvPr>
            <p:ph type="sldNum" sz="quarter" idx="10"/>
          </p:nvPr>
        </p:nvSpPr>
        <p:spPr/>
        <p:txBody>
          <a:bodyPr/>
          <a:lstStyle/>
          <a:p>
            <a:fld id="{BC893A7B-2BFA-4FE9-9149-83A0FA5B1E33}" type="slidenum">
              <a:rPr lang="en-GB" smtClean="0"/>
              <a:t>19</a:t>
            </a:fld>
            <a:endParaRPr lang="en-GB"/>
          </a:p>
        </p:txBody>
      </p:sp>
    </p:spTree>
    <p:extLst>
      <p:ext uri="{BB962C8B-B14F-4D97-AF65-F5344CB8AC3E}">
        <p14:creationId xmlns:p14="http://schemas.microsoft.com/office/powerpoint/2010/main" val="1852255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Note that the Heart Disease Predictive Instrument’s allocation decisions depend on how sensitivity is traded off against the false-positive rate. This is why several</a:t>
            </a:r>
          </a:p>
          <a:p>
            <a:r>
              <a:rPr lang="en-GB" sz="1200" b="0" i="0" u="none" strike="noStrike" kern="1200" baseline="0" dirty="0" smtClean="0">
                <a:solidFill>
                  <a:schemeClr val="tx1"/>
                </a:solidFill>
                <a:latin typeface="+mn-lt"/>
                <a:ea typeface="+mn-ea"/>
                <a:cs typeface="+mn-cs"/>
              </a:rPr>
              <a:t>data points are shown for this instrument.</a:t>
            </a:r>
            <a:endParaRPr lang="en-GB" dirty="0"/>
          </a:p>
        </p:txBody>
      </p:sp>
      <p:sp>
        <p:nvSpPr>
          <p:cNvPr id="4" name="Slide Number Placeholder 3"/>
          <p:cNvSpPr>
            <a:spLocks noGrp="1"/>
          </p:cNvSpPr>
          <p:nvPr>
            <p:ph type="sldNum" sz="quarter" idx="10"/>
          </p:nvPr>
        </p:nvSpPr>
        <p:spPr/>
        <p:txBody>
          <a:bodyPr/>
          <a:lstStyle/>
          <a:p>
            <a:fld id="{BC893A7B-2BFA-4FE9-9149-83A0FA5B1E33}" type="slidenum">
              <a:rPr lang="en-GB" smtClean="0"/>
              <a:t>20</a:t>
            </a:fld>
            <a:endParaRPr lang="en-GB"/>
          </a:p>
        </p:txBody>
      </p:sp>
    </p:spTree>
    <p:extLst>
      <p:ext uri="{BB962C8B-B14F-4D97-AF65-F5344CB8AC3E}">
        <p14:creationId xmlns:p14="http://schemas.microsoft.com/office/powerpoint/2010/main" val="3830177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Note that the Heart Disease Predictive Instrument’s allocation decisions depend on how sensitivity is traded off against the false-positive rate. This is why several</a:t>
            </a:r>
          </a:p>
          <a:p>
            <a:r>
              <a:rPr lang="en-GB" sz="1200" b="0" i="0" u="none" strike="noStrike" kern="1200" baseline="0" dirty="0" smtClean="0">
                <a:solidFill>
                  <a:schemeClr val="tx1"/>
                </a:solidFill>
                <a:latin typeface="+mn-lt"/>
                <a:ea typeface="+mn-ea"/>
                <a:cs typeface="+mn-cs"/>
              </a:rPr>
              <a:t>data points are shown for this instrument.</a:t>
            </a:r>
            <a:endParaRPr lang="en-GB" dirty="0"/>
          </a:p>
        </p:txBody>
      </p:sp>
      <p:sp>
        <p:nvSpPr>
          <p:cNvPr id="4" name="Slide Number Placeholder 3"/>
          <p:cNvSpPr>
            <a:spLocks noGrp="1"/>
          </p:cNvSpPr>
          <p:nvPr>
            <p:ph type="sldNum" sz="quarter" idx="10"/>
          </p:nvPr>
        </p:nvSpPr>
        <p:spPr/>
        <p:txBody>
          <a:bodyPr/>
          <a:lstStyle/>
          <a:p>
            <a:fld id="{BC893A7B-2BFA-4FE9-9149-83A0FA5B1E33}" type="slidenum">
              <a:rPr lang="en-GB" smtClean="0"/>
              <a:t>21</a:t>
            </a:fld>
            <a:endParaRPr lang="en-GB"/>
          </a:p>
        </p:txBody>
      </p:sp>
    </p:spTree>
    <p:extLst>
      <p:ext uri="{BB962C8B-B14F-4D97-AF65-F5344CB8AC3E}">
        <p14:creationId xmlns:p14="http://schemas.microsoft.com/office/powerpoint/2010/main" val="1605771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Note that the Heart Disease Predictive Instrument’s allocation decisions depend on how sensitivity is traded off against the false-positive rate. This is why several</a:t>
            </a:r>
          </a:p>
          <a:p>
            <a:r>
              <a:rPr lang="en-GB" sz="1200" b="0" i="0" u="none" strike="noStrike" kern="1200" baseline="0" dirty="0" smtClean="0">
                <a:solidFill>
                  <a:schemeClr val="tx1"/>
                </a:solidFill>
                <a:latin typeface="+mn-lt"/>
                <a:ea typeface="+mn-ea"/>
                <a:cs typeface="+mn-cs"/>
              </a:rPr>
              <a:t>data points are shown for this instrument.</a:t>
            </a:r>
            <a:endParaRPr lang="en-GB" dirty="0"/>
          </a:p>
        </p:txBody>
      </p:sp>
      <p:sp>
        <p:nvSpPr>
          <p:cNvPr id="4" name="Slide Number Placeholder 3"/>
          <p:cNvSpPr>
            <a:spLocks noGrp="1"/>
          </p:cNvSpPr>
          <p:nvPr>
            <p:ph type="sldNum" sz="quarter" idx="10"/>
          </p:nvPr>
        </p:nvSpPr>
        <p:spPr/>
        <p:txBody>
          <a:bodyPr/>
          <a:lstStyle/>
          <a:p>
            <a:fld id="{BC893A7B-2BFA-4FE9-9149-83A0FA5B1E33}" type="slidenum">
              <a:rPr lang="en-GB" smtClean="0"/>
              <a:t>22</a:t>
            </a:fld>
            <a:endParaRPr lang="en-GB"/>
          </a:p>
        </p:txBody>
      </p:sp>
    </p:spTree>
    <p:extLst>
      <p:ext uri="{BB962C8B-B14F-4D97-AF65-F5344CB8AC3E}">
        <p14:creationId xmlns:p14="http://schemas.microsoft.com/office/powerpoint/2010/main" val="3302436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latin typeface="Times New Roman" panose="02020603050405020304" pitchFamily="18" charset="0"/>
                <a:ea typeface="ＭＳ Ｐゴシック" panose="020B0600070205080204" pitchFamily="34" charset="-128"/>
              </a:rPr>
              <a:t>Custers s</a:t>
            </a:r>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441F090-C2F6-4F6B-811C-CF7977321947}" type="slidenum">
              <a:rPr lang="en-GB" altLang="en-US" smtClean="0"/>
              <a:pPr>
                <a:spcBef>
                  <a:spcPct val="0"/>
                </a:spcBef>
              </a:pPr>
              <a:t>25</a:t>
            </a:fld>
            <a:endParaRPr lang="en-GB" altLang="en-US" smtClean="0"/>
          </a:p>
        </p:txBody>
      </p:sp>
    </p:spTree>
    <p:extLst>
      <p:ext uri="{BB962C8B-B14F-4D97-AF65-F5344CB8AC3E}">
        <p14:creationId xmlns:p14="http://schemas.microsoft.com/office/powerpoint/2010/main" val="3243261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latin typeface="Times New Roman" panose="02020603050405020304" pitchFamily="18" charset="0"/>
              <a:ea typeface="ＭＳ Ｐゴシック" panose="020B0600070205080204" pitchFamily="34" charset="-128"/>
            </a:endParaRP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4A18893-D10A-4FBF-8F0A-6100EC1144B5}" type="slidenum">
              <a:rPr lang="en-GB" altLang="en-US" smtClean="0"/>
              <a:pPr>
                <a:spcBef>
                  <a:spcPct val="0"/>
                </a:spcBef>
              </a:pPr>
              <a:t>28</a:t>
            </a:fld>
            <a:endParaRPr lang="en-GB" altLang="en-US" smtClean="0"/>
          </a:p>
        </p:txBody>
      </p:sp>
    </p:spTree>
    <p:extLst>
      <p:ext uri="{BB962C8B-B14F-4D97-AF65-F5344CB8AC3E}">
        <p14:creationId xmlns:p14="http://schemas.microsoft.com/office/powerpoint/2010/main" val="811322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latin typeface="Times New Roman" panose="02020603050405020304" pitchFamily="18" charset="0"/>
                <a:ea typeface="ＭＳ Ｐゴシック" panose="020B0600070205080204" pitchFamily="34" charset="-128"/>
              </a:rPr>
              <a:t>3</a:t>
            </a:r>
            <a:r>
              <a:rPr lang="en-GB" altLang="en-US" baseline="30000" smtClean="0">
                <a:latin typeface="Times New Roman" panose="02020603050405020304" pitchFamily="18" charset="0"/>
                <a:ea typeface="ＭＳ Ｐゴシック" panose="020B0600070205080204" pitchFamily="34" charset="-128"/>
              </a:rPr>
              <a:t>rd</a:t>
            </a:r>
            <a:r>
              <a:rPr lang="en-GB" altLang="en-US" smtClean="0">
                <a:latin typeface="Times New Roman" panose="02020603050405020304" pitchFamily="18" charset="0"/>
                <a:ea typeface="ＭＳ Ｐゴシック" panose="020B0600070205080204" pitchFamily="34" charset="-128"/>
              </a:rPr>
              <a:t> bullet: But this is not in the prototype or instance-based theories</a:t>
            </a:r>
            <a:endParaRPr lang="en-US" altLang="en-US" smtClean="0">
              <a:latin typeface="Times New Roman" panose="02020603050405020304" pitchFamily="18" charset="0"/>
              <a:ea typeface="ＭＳ Ｐゴシック" panose="020B0600070205080204" pitchFamily="34" charset="-128"/>
            </a:endParaRPr>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1C1A4C7-EB53-4BEC-805B-68E26D933086}" type="slidenum">
              <a:rPr lang="en-GB" altLang="en-US" smtClean="0"/>
              <a:pPr>
                <a:spcBef>
                  <a:spcPct val="0"/>
                </a:spcBef>
              </a:pPr>
              <a:t>30</a:t>
            </a:fld>
            <a:endParaRPr lang="en-GB" altLang="en-US" smtClean="0"/>
          </a:p>
        </p:txBody>
      </p:sp>
    </p:spTree>
    <p:extLst>
      <p:ext uri="{BB962C8B-B14F-4D97-AF65-F5344CB8AC3E}">
        <p14:creationId xmlns:p14="http://schemas.microsoft.com/office/powerpoint/2010/main" val="2164262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dirty="0" smtClean="0">
                <a:latin typeface="Times New Roman" panose="02020603050405020304" pitchFamily="18" charset="0"/>
                <a:ea typeface="ＭＳ Ｐゴシック" panose="020B0600070205080204" pitchFamily="34" charset="-128"/>
              </a:rPr>
              <a:t>Frequently co-occurring signals will be chunked together to form schemas or scripts for a particular illness</a:t>
            </a:r>
          </a:p>
          <a:p>
            <a:endParaRPr lang="en-GB" dirty="0"/>
          </a:p>
        </p:txBody>
      </p:sp>
      <p:sp>
        <p:nvSpPr>
          <p:cNvPr id="4" name="Slide Number Placeholder 3"/>
          <p:cNvSpPr>
            <a:spLocks noGrp="1"/>
          </p:cNvSpPr>
          <p:nvPr>
            <p:ph type="sldNum" sz="quarter" idx="10"/>
          </p:nvPr>
        </p:nvSpPr>
        <p:spPr/>
        <p:txBody>
          <a:bodyPr/>
          <a:lstStyle/>
          <a:p>
            <a:fld id="{BC893A7B-2BFA-4FE9-9149-83A0FA5B1E33}" type="slidenum">
              <a:rPr lang="en-GB" smtClean="0"/>
              <a:t>32</a:t>
            </a:fld>
            <a:endParaRPr lang="en-GB"/>
          </a:p>
        </p:txBody>
      </p:sp>
    </p:spTree>
    <p:extLst>
      <p:ext uri="{BB962C8B-B14F-4D97-AF65-F5344CB8AC3E}">
        <p14:creationId xmlns:p14="http://schemas.microsoft.com/office/powerpoint/2010/main" val="301538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Then we</a:t>
            </a:r>
            <a:r>
              <a:rPr lang="en-GB" baseline="0" dirty="0" smtClean="0"/>
              <a:t> can use you as experts for today’s lecture. </a:t>
            </a:r>
          </a:p>
          <a:p>
            <a:r>
              <a:rPr lang="en-GB" baseline="0" dirty="0" smtClean="0"/>
              <a:t>Ok then we wont have any experts to test</a:t>
            </a:r>
            <a:endParaRPr lang="en-GB" dirty="0"/>
          </a:p>
        </p:txBody>
      </p:sp>
      <p:sp>
        <p:nvSpPr>
          <p:cNvPr id="4" name="Slide Number Placeholder 3"/>
          <p:cNvSpPr>
            <a:spLocks noGrp="1"/>
          </p:cNvSpPr>
          <p:nvPr>
            <p:ph type="sldNum" sz="quarter" idx="10"/>
          </p:nvPr>
        </p:nvSpPr>
        <p:spPr/>
        <p:txBody>
          <a:bodyPr/>
          <a:lstStyle/>
          <a:p>
            <a:fld id="{BC893A7B-2BFA-4FE9-9149-83A0FA5B1E33}" type="slidenum">
              <a:rPr lang="en-GB" smtClean="0"/>
              <a:t>2</a:t>
            </a:fld>
            <a:endParaRPr lang="en-GB"/>
          </a:p>
        </p:txBody>
      </p:sp>
    </p:spTree>
    <p:extLst>
      <p:ext uri="{BB962C8B-B14F-4D97-AF65-F5344CB8AC3E}">
        <p14:creationId xmlns:p14="http://schemas.microsoft.com/office/powerpoint/2010/main" val="36552938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latin typeface="Times New Roman" panose="02020603050405020304" pitchFamily="18" charset="0"/>
                <a:ea typeface="ＭＳ Ｐゴシック" panose="020B0600070205080204" pitchFamily="34" charset="-128"/>
              </a:rPr>
              <a:t>Some authors see scripts as causal (</a:t>
            </a:r>
            <a:r>
              <a:rPr lang="en-GB" altLang="en-US" dirty="0" err="1" smtClean="0">
                <a:latin typeface="Times New Roman" panose="02020603050405020304" pitchFamily="18" charset="0"/>
                <a:ea typeface="ＭＳ Ｐゴシック" panose="020B0600070205080204" pitchFamily="34" charset="-128"/>
              </a:rPr>
              <a:t>Feltovich</a:t>
            </a:r>
            <a:r>
              <a:rPr lang="en-GB" altLang="en-US" dirty="0" smtClean="0">
                <a:latin typeface="Times New Roman" panose="02020603050405020304" pitchFamily="18" charset="0"/>
                <a:ea typeface="ＭＳ Ｐゴシック" panose="020B0600070205080204" pitchFamily="34" charset="-128"/>
              </a:rPr>
              <a:t> &amp; Barrows), whilst others see them as more associative (</a:t>
            </a:r>
            <a:r>
              <a:rPr lang="en-GB" altLang="en-US" dirty="0" err="1" smtClean="0">
                <a:latin typeface="Times New Roman" panose="02020603050405020304" pitchFamily="18" charset="0"/>
                <a:ea typeface="ＭＳ Ｐゴシック" panose="020B0600070205080204" pitchFamily="34" charset="-128"/>
              </a:rPr>
              <a:t>Charlin</a:t>
            </a:r>
            <a:r>
              <a:rPr lang="en-GB" altLang="en-US" dirty="0" smtClean="0">
                <a:latin typeface="Times New Roman" panose="02020603050405020304" pitchFamily="18" charset="0"/>
                <a:ea typeface="ＭＳ Ｐゴシック" panose="020B0600070205080204" pitchFamily="34" charset="-128"/>
              </a:rPr>
              <a:t> et al.)</a:t>
            </a:r>
          </a:p>
          <a:p>
            <a:endParaRPr lang="en-GB" dirty="0"/>
          </a:p>
        </p:txBody>
      </p:sp>
      <p:sp>
        <p:nvSpPr>
          <p:cNvPr id="4" name="Slide Number Placeholder 3"/>
          <p:cNvSpPr>
            <a:spLocks noGrp="1"/>
          </p:cNvSpPr>
          <p:nvPr>
            <p:ph type="sldNum" sz="quarter" idx="10"/>
          </p:nvPr>
        </p:nvSpPr>
        <p:spPr/>
        <p:txBody>
          <a:bodyPr/>
          <a:lstStyle/>
          <a:p>
            <a:fld id="{BC893A7B-2BFA-4FE9-9149-83A0FA5B1E33}" type="slidenum">
              <a:rPr lang="en-GB" smtClean="0"/>
              <a:t>33</a:t>
            </a:fld>
            <a:endParaRPr lang="en-GB"/>
          </a:p>
        </p:txBody>
      </p:sp>
    </p:spTree>
    <p:extLst>
      <p:ext uri="{BB962C8B-B14F-4D97-AF65-F5344CB8AC3E}">
        <p14:creationId xmlns:p14="http://schemas.microsoft.com/office/powerpoint/2010/main" val="2355718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doctors sometimes actually use memories of previous patients when diagnosing a new case.</a:t>
            </a: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 Thus, while solving a problem, a doctor  searches for an appropriate script and when he has selected 1 (or a few), he will tend to match its</a:t>
            </a:r>
          </a:p>
          <a:p>
            <a:r>
              <a:rPr lang="en-GB" sz="1200" b="0" i="0" u="none" strike="noStrike" kern="1200" baseline="0" dirty="0" smtClean="0">
                <a:solidFill>
                  <a:schemeClr val="tx1"/>
                </a:solidFill>
                <a:latin typeface="+mn-lt"/>
                <a:ea typeface="+mn-ea"/>
                <a:cs typeface="+mn-cs"/>
              </a:rPr>
              <a:t>elements to the information provided by the patient.</a:t>
            </a: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In the course of this script verification process, the script becomes instantiated.</a:t>
            </a:r>
            <a:endParaRPr lang="en-GB" dirty="0"/>
          </a:p>
        </p:txBody>
      </p:sp>
      <p:sp>
        <p:nvSpPr>
          <p:cNvPr id="4" name="Slide Number Placeholder 3"/>
          <p:cNvSpPr>
            <a:spLocks noGrp="1"/>
          </p:cNvSpPr>
          <p:nvPr>
            <p:ph type="sldNum" sz="quarter" idx="10"/>
          </p:nvPr>
        </p:nvSpPr>
        <p:spPr/>
        <p:txBody>
          <a:bodyPr/>
          <a:lstStyle/>
          <a:p>
            <a:fld id="{BC893A7B-2BFA-4FE9-9149-83A0FA5B1E33}" type="slidenum">
              <a:rPr lang="en-GB" smtClean="0"/>
              <a:t>35</a:t>
            </a:fld>
            <a:endParaRPr lang="en-GB"/>
          </a:p>
        </p:txBody>
      </p:sp>
    </p:spTree>
    <p:extLst>
      <p:ext uri="{BB962C8B-B14F-4D97-AF65-F5344CB8AC3E}">
        <p14:creationId xmlns:p14="http://schemas.microsoft.com/office/powerpoint/2010/main" val="22923999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It seems obvious now, but before this discovery, expectation was that experts would recall</a:t>
            </a:r>
            <a:r>
              <a:rPr lang="en-US" altLang="en-US" baseline="0" dirty="0" smtClean="0"/>
              <a:t> more information than novices and intermediaries</a:t>
            </a:r>
          </a:p>
          <a:p>
            <a:pPr eaLnBrk="1" hangingPunct="1">
              <a:spcBef>
                <a:spcPct val="0"/>
              </a:spcBef>
            </a:pPr>
            <a:endParaRPr lang="en-US" altLang="en-US" baseline="0" dirty="0" smtClean="0"/>
          </a:p>
          <a:p>
            <a:pPr eaLnBrk="1" hangingPunct="1">
              <a:spcBef>
                <a:spcPct val="0"/>
              </a:spcBef>
            </a:pPr>
            <a:r>
              <a:rPr lang="en-US" altLang="en-US" baseline="0" dirty="0" smtClean="0"/>
              <a:t>Because they have more knowledge to use fro interpretation etc.</a:t>
            </a:r>
            <a:endParaRPr lang="en-US" altLang="en-US" dirty="0" smtClean="0"/>
          </a:p>
        </p:txBody>
      </p:sp>
      <p:sp>
        <p:nvSpPr>
          <p:cNvPr id="1198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EB70C09-93A1-4FD8-9AA1-E940AA050C09}" type="slidenum">
              <a:rPr lang="en-US" altLang="en-US" smtClean="0">
                <a:latin typeface="Arial" panose="020B0604020202020204" pitchFamily="34" charset="0"/>
              </a:rPr>
              <a:pPr>
                <a:spcBef>
                  <a:spcPct val="0"/>
                </a:spcBef>
              </a:pPr>
              <a:t>39</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07364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It seems obvious now, but before this discovery, expectation was that experts would recall</a:t>
            </a:r>
            <a:r>
              <a:rPr lang="en-US" altLang="en-US" baseline="0" dirty="0" smtClean="0"/>
              <a:t> more information than novices and intermediaries</a:t>
            </a:r>
          </a:p>
          <a:p>
            <a:pPr eaLnBrk="1" hangingPunct="1">
              <a:spcBef>
                <a:spcPct val="0"/>
              </a:spcBef>
            </a:pPr>
            <a:endParaRPr lang="en-US" altLang="en-US" baseline="0" dirty="0" smtClean="0"/>
          </a:p>
          <a:p>
            <a:pPr eaLnBrk="1" hangingPunct="1">
              <a:spcBef>
                <a:spcPct val="0"/>
              </a:spcBef>
            </a:pPr>
            <a:r>
              <a:rPr lang="en-US" altLang="en-US" baseline="0" dirty="0" smtClean="0"/>
              <a:t>Because they have more knowledge to use fro interpretation etc.</a:t>
            </a:r>
            <a:endParaRPr lang="en-US" altLang="en-US" dirty="0" smtClean="0"/>
          </a:p>
        </p:txBody>
      </p:sp>
      <p:sp>
        <p:nvSpPr>
          <p:cNvPr id="1198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EB70C09-93A1-4FD8-9AA1-E940AA050C09}" type="slidenum">
              <a:rPr lang="en-US" altLang="en-US" smtClean="0">
                <a:latin typeface="Arial" panose="020B0604020202020204" pitchFamily="34" charset="0"/>
              </a:rPr>
              <a:pPr>
                <a:spcBef>
                  <a:spcPct val="0"/>
                </a:spcBef>
              </a:pPr>
              <a:t>40</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327392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Possessing knowledge about enabling conditions is supposed to characterise advanced levels of expertise because it enables the doctor to rule out whole categories of disease and to focus immediately on those that are most likely.</a:t>
            </a:r>
          </a:p>
        </p:txBody>
      </p:sp>
      <p:sp>
        <p:nvSpPr>
          <p:cNvPr id="4" name="Slide Number Placeholder 3"/>
          <p:cNvSpPr>
            <a:spLocks noGrp="1"/>
          </p:cNvSpPr>
          <p:nvPr>
            <p:ph type="sldNum" sz="quarter" idx="10"/>
          </p:nvPr>
        </p:nvSpPr>
        <p:spPr/>
        <p:txBody>
          <a:bodyPr/>
          <a:lstStyle/>
          <a:p>
            <a:fld id="{BC893A7B-2BFA-4FE9-9149-83A0FA5B1E33}" type="slidenum">
              <a:rPr lang="en-GB" smtClean="0"/>
              <a:t>44</a:t>
            </a:fld>
            <a:endParaRPr lang="en-GB"/>
          </a:p>
        </p:txBody>
      </p:sp>
    </p:spTree>
    <p:extLst>
      <p:ext uri="{BB962C8B-B14F-4D97-AF65-F5344CB8AC3E}">
        <p14:creationId xmlns:p14="http://schemas.microsoft.com/office/powerpoint/2010/main" val="38278486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smtClean="0"/>
              <a:t>Think-aloud protocols were collected to determine the diagnostic reasoning used by experts and non-experts when diagnosing clinical cases in gastroenterology (disorders</a:t>
            </a:r>
            <a:r>
              <a:rPr lang="en-GB" baseline="0" dirty="0" smtClean="0"/>
              <a:t> of stomach and intestines)</a:t>
            </a:r>
            <a:r>
              <a:rPr lang="en-GB" dirty="0" smtClean="0"/>
              <a:t>.</a:t>
            </a:r>
          </a:p>
          <a:p>
            <a:endParaRPr lang="en-GB" dirty="0" smtClean="0"/>
          </a:p>
          <a:p>
            <a:r>
              <a:rPr lang="en-GB" dirty="0" smtClean="0"/>
              <a:t>physician seeks specific information from the patient (symptoms, signs, laboratory data) that will distinguish between the categories of conditions at the branching points of the scheme. </a:t>
            </a:r>
          </a:p>
          <a:p>
            <a:endParaRPr lang="en-GB" dirty="0" smtClean="0"/>
          </a:p>
          <a:p>
            <a:r>
              <a:rPr lang="en-GB" dirty="0" smtClean="0"/>
              <a:t>The specific information obtained from the patient is related to the general categories of conditions at the branch points of the scheme, and the presence or absence of these clinical findings leads to the adoption of one category</a:t>
            </a:r>
            <a:endParaRPr lang="en-GB" altLang="en-US" dirty="0" smtClean="0">
              <a:latin typeface="Times New Roman" panose="02020603050405020304" pitchFamily="18" charset="0"/>
              <a:ea typeface="ＭＳ Ｐゴシック" panose="020B0600070205080204" pitchFamily="34" charset="-128"/>
            </a:endParaRPr>
          </a:p>
          <a:p>
            <a:endParaRPr lang="en-GB" altLang="en-US" dirty="0" smtClean="0">
              <a:latin typeface="Times New Roman" panose="02020603050405020304" pitchFamily="18" charset="0"/>
              <a:ea typeface="ＭＳ Ｐゴシック" panose="020B0600070205080204" pitchFamily="34" charset="-128"/>
            </a:endParaRPr>
          </a:p>
          <a:p>
            <a:r>
              <a:rPr lang="en-GB" altLang="en-US" dirty="0" smtClean="0">
                <a:latin typeface="Times New Roman" panose="02020603050405020304" pitchFamily="18" charset="0"/>
                <a:ea typeface="ＭＳ Ｐゴシック" panose="020B0600070205080204" pitchFamily="34" charset="-128"/>
              </a:rPr>
              <a:t>Find a path from signs, symptoms, complaints, to the node representing the diagnosis</a:t>
            </a:r>
          </a:p>
          <a:p>
            <a:endParaRPr lang="en-GB" altLang="en-US" dirty="0" smtClean="0">
              <a:latin typeface="Times New Roman" panose="02020603050405020304" pitchFamily="18" charset="0"/>
              <a:ea typeface="ＭＳ Ｐゴシック" panose="020B0600070205080204" pitchFamily="34" charset="-128"/>
            </a:endParaRPr>
          </a:p>
          <a:p>
            <a:endParaRPr lang="en-GB" altLang="en-US" dirty="0" smtClean="0">
              <a:latin typeface="Times New Roman" panose="02020603050405020304" pitchFamily="18" charset="0"/>
              <a:ea typeface="ＭＳ Ｐゴシック" panose="020B0600070205080204" pitchFamily="34" charset="-128"/>
            </a:endParaRPr>
          </a:p>
          <a:p>
            <a:endParaRPr lang="en-GB" altLang="en-US" dirty="0" smtClean="0">
              <a:latin typeface="Times New Roman" panose="02020603050405020304" pitchFamily="18" charset="0"/>
              <a:ea typeface="ＭＳ Ｐゴシック" panose="020B0600070205080204" pitchFamily="34" charset="-128"/>
            </a:endParaRPr>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2EC76CA-3B33-45F7-9C37-D210D678F755}" type="slidenum">
              <a:rPr lang="en-GB" altLang="en-US" smtClean="0"/>
              <a:pPr>
                <a:spcBef>
                  <a:spcPct val="0"/>
                </a:spcBef>
              </a:pPr>
              <a:t>47</a:t>
            </a:fld>
            <a:endParaRPr lang="en-GB" altLang="en-US" smtClean="0"/>
          </a:p>
        </p:txBody>
      </p:sp>
    </p:spTree>
    <p:extLst>
      <p:ext uri="{BB962C8B-B14F-4D97-AF65-F5344CB8AC3E}">
        <p14:creationId xmlns:p14="http://schemas.microsoft.com/office/powerpoint/2010/main" val="31103050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latin typeface="Times New Roman" panose="02020603050405020304" pitchFamily="18" charset="0"/>
              <a:ea typeface="ＭＳ Ｐゴシック" panose="020B0600070205080204" pitchFamily="34" charset="-128"/>
            </a:endParaRPr>
          </a:p>
          <a:p>
            <a:r>
              <a:rPr lang="en-GB" altLang="en-US" dirty="0" smtClean="0">
                <a:latin typeface="Times New Roman" panose="02020603050405020304" pitchFamily="18" charset="0"/>
                <a:ea typeface="ＭＳ Ｐゴシック" panose="020B0600070205080204" pitchFamily="34" charset="-128"/>
              </a:rPr>
              <a:t>Difference between schema and scripts very poorly specified and dependent on authors. For example, </a:t>
            </a:r>
            <a:r>
              <a:rPr lang="en-GB" altLang="en-US" dirty="0" err="1" smtClean="0">
                <a:latin typeface="Times New Roman" panose="02020603050405020304" pitchFamily="18" charset="0"/>
                <a:ea typeface="ＭＳ Ｐゴシック" panose="020B0600070205080204" pitchFamily="34" charset="-128"/>
              </a:rPr>
              <a:t>Charlin</a:t>
            </a:r>
            <a:r>
              <a:rPr lang="en-GB" altLang="en-US" dirty="0" smtClean="0">
                <a:latin typeface="Times New Roman" panose="02020603050405020304" pitchFamily="18" charset="0"/>
                <a:ea typeface="ＭＳ Ｐゴシック" panose="020B0600070205080204" pitchFamily="34" charset="-128"/>
              </a:rPr>
              <a:t> et al. suggest that they are pretty much the same thing, but that scripts are more specific and include more information about time-course and order of events, especially </a:t>
            </a:r>
            <a:r>
              <a:rPr lang="en-GB" altLang="en-US" dirty="0" err="1" smtClean="0">
                <a:latin typeface="Times New Roman" panose="02020603050405020304" pitchFamily="18" charset="0"/>
                <a:ea typeface="ＭＳ Ｐゴシック" panose="020B0600070205080204" pitchFamily="34" charset="-128"/>
              </a:rPr>
              <a:t>spatio</a:t>
            </a:r>
            <a:r>
              <a:rPr lang="en-GB" altLang="en-US" dirty="0" smtClean="0">
                <a:latin typeface="Times New Roman" panose="02020603050405020304" pitchFamily="18" charset="0"/>
                <a:ea typeface="ＭＳ Ｐゴシック" panose="020B0600070205080204" pitchFamily="34" charset="-128"/>
              </a:rPr>
              <a:t>-temporal sequence of events in illness development. General sense is that scripts put more focus on background &amp; enabling conditions.</a:t>
            </a:r>
          </a:p>
          <a:p>
            <a:endParaRPr lang="en-GB" altLang="en-US" dirty="0" smtClean="0">
              <a:latin typeface="Times New Roman" panose="02020603050405020304" pitchFamily="18" charset="0"/>
              <a:ea typeface="ＭＳ Ｐゴシック" panose="020B0600070205080204" pitchFamily="34" charset="-128"/>
            </a:endParaRPr>
          </a:p>
          <a:p>
            <a:r>
              <a:rPr lang="en-GB" altLang="en-US" dirty="0" smtClean="0">
                <a:latin typeface="Times New Roman" panose="02020603050405020304" pitchFamily="18" charset="0"/>
                <a:ea typeface="ＭＳ Ｐゴシック" panose="020B0600070205080204" pitchFamily="34" charset="-128"/>
              </a:rPr>
              <a:t>Some authors see scripts as causal (</a:t>
            </a:r>
            <a:r>
              <a:rPr lang="en-GB" altLang="en-US" dirty="0" err="1" smtClean="0">
                <a:latin typeface="Times New Roman" panose="02020603050405020304" pitchFamily="18" charset="0"/>
                <a:ea typeface="ＭＳ Ｐゴシック" panose="020B0600070205080204" pitchFamily="34" charset="-128"/>
              </a:rPr>
              <a:t>Feltovich</a:t>
            </a:r>
            <a:r>
              <a:rPr lang="en-GB" altLang="en-US" dirty="0" smtClean="0">
                <a:latin typeface="Times New Roman" panose="02020603050405020304" pitchFamily="18" charset="0"/>
                <a:ea typeface="ＭＳ Ｐゴシック" panose="020B0600070205080204" pitchFamily="34" charset="-128"/>
              </a:rPr>
              <a:t> &amp; Barrows), whilst others see them as more associative (</a:t>
            </a:r>
            <a:r>
              <a:rPr lang="en-GB" altLang="en-US" dirty="0" err="1" smtClean="0">
                <a:latin typeface="Times New Roman" panose="02020603050405020304" pitchFamily="18" charset="0"/>
                <a:ea typeface="ＭＳ Ｐゴシック" panose="020B0600070205080204" pitchFamily="34" charset="-128"/>
              </a:rPr>
              <a:t>Charlin</a:t>
            </a:r>
            <a:r>
              <a:rPr lang="en-GB" altLang="en-US" dirty="0" smtClean="0">
                <a:latin typeface="Times New Roman" panose="02020603050405020304" pitchFamily="18" charset="0"/>
                <a:ea typeface="ＭＳ Ｐゴシック" panose="020B0600070205080204" pitchFamily="34" charset="-128"/>
              </a:rPr>
              <a:t> et al.)</a:t>
            </a:r>
          </a:p>
          <a:p>
            <a:endParaRPr lang="en-GB" altLang="en-US" dirty="0" smtClean="0">
              <a:latin typeface="Times New Roman" panose="02020603050405020304" pitchFamily="18" charset="0"/>
              <a:ea typeface="ＭＳ Ｐゴシック" panose="020B0600070205080204" pitchFamily="34" charset="-128"/>
            </a:endParaRP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5980FA1-677A-4729-9391-AB10539BD599}" type="slidenum">
              <a:rPr lang="en-GB" altLang="en-US" smtClean="0"/>
              <a:pPr>
                <a:spcBef>
                  <a:spcPct val="0"/>
                </a:spcBef>
              </a:pPr>
              <a:t>48</a:t>
            </a:fld>
            <a:endParaRPr lang="en-GB" altLang="en-US" smtClean="0"/>
          </a:p>
        </p:txBody>
      </p:sp>
    </p:spTree>
    <p:extLst>
      <p:ext uri="{BB962C8B-B14F-4D97-AF65-F5344CB8AC3E}">
        <p14:creationId xmlns:p14="http://schemas.microsoft.com/office/powerpoint/2010/main" val="28401843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latin typeface="Times New Roman" panose="02020603050405020304" pitchFamily="18" charset="0"/>
                <a:ea typeface="ＭＳ Ｐゴシック" panose="020B0600070205080204" pitchFamily="34" charset="-128"/>
              </a:rPr>
              <a:t>3</a:t>
            </a:r>
            <a:r>
              <a:rPr lang="en-GB" altLang="en-US" baseline="30000" smtClean="0">
                <a:latin typeface="Times New Roman" panose="02020603050405020304" pitchFamily="18" charset="0"/>
                <a:ea typeface="ＭＳ Ｐゴシック" panose="020B0600070205080204" pitchFamily="34" charset="-128"/>
              </a:rPr>
              <a:t>rd</a:t>
            </a:r>
            <a:r>
              <a:rPr lang="en-GB" altLang="en-US" smtClean="0">
                <a:latin typeface="Times New Roman" panose="02020603050405020304" pitchFamily="18" charset="0"/>
                <a:ea typeface="ＭＳ Ｐゴシック" panose="020B0600070205080204" pitchFamily="34" charset="-128"/>
              </a:rPr>
              <a:t> pt: Can get a lot of different effects depending on the concepts &amp; structural aspects included…</a:t>
            </a: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5980FA1-677A-4729-9391-AB10539BD599}" type="slidenum">
              <a:rPr lang="en-GB" altLang="en-US" smtClean="0"/>
              <a:pPr>
                <a:spcBef>
                  <a:spcPct val="0"/>
                </a:spcBef>
              </a:pPr>
              <a:t>49</a:t>
            </a:fld>
            <a:endParaRPr lang="en-GB" altLang="en-US" smtClean="0"/>
          </a:p>
        </p:txBody>
      </p:sp>
    </p:spTree>
    <p:extLst>
      <p:ext uri="{BB962C8B-B14F-4D97-AF65-F5344CB8AC3E}">
        <p14:creationId xmlns:p14="http://schemas.microsoft.com/office/powerpoint/2010/main" val="14670269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latin typeface="Times New Roman" panose="02020603050405020304" pitchFamily="18" charset="0"/>
                <a:ea typeface="ＭＳ Ｐゴシック" panose="020B0600070205080204" pitchFamily="34" charset="-128"/>
              </a:rPr>
              <a:t>Regehr et al. orthogonally manipulated typicality and smimilarity &amp; found that both made independent contributions to diagnosis accuracy in dermatology, concluding that both prototype and instance-based models involved.</a:t>
            </a: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CE394D26-1678-4E02-8D0A-DAD48A3E1044}" type="slidenum">
              <a:rPr lang="en-GB" altLang="en-US" smtClean="0">
                <a:latin typeface="Times New Roman" panose="02020603050405020304" pitchFamily="18" charset="0"/>
              </a:rPr>
              <a:pPr/>
              <a:t>51</a:t>
            </a:fld>
            <a:endParaRPr lang="en-GB" altLang="en-US" smtClean="0">
              <a:latin typeface="Times New Roman" panose="02020603050405020304" pitchFamily="18" charset="0"/>
            </a:endParaRPr>
          </a:p>
        </p:txBody>
      </p:sp>
    </p:spTree>
    <p:extLst>
      <p:ext uri="{BB962C8B-B14F-4D97-AF65-F5344CB8AC3E}">
        <p14:creationId xmlns:p14="http://schemas.microsoft.com/office/powerpoint/2010/main" val="12277780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latin typeface="Times New Roman" panose="02020603050405020304" pitchFamily="18" charset="0"/>
                <a:ea typeface="ＭＳ Ｐゴシック" panose="020B0600070205080204" pitchFamily="34" charset="-128"/>
              </a:rPr>
              <a:t>Regehr et al. orthogonally manipulated typicality and smimilarity &amp; found that both made independent contributions to diagnosis accuracy in dermatology, concluding that both prototype and instance-based models involved.</a:t>
            </a: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CE394D26-1678-4E02-8D0A-DAD48A3E1044}" type="slidenum">
              <a:rPr lang="en-GB" altLang="en-US" smtClean="0">
                <a:latin typeface="Times New Roman" panose="02020603050405020304" pitchFamily="18" charset="0"/>
              </a:rPr>
              <a:pPr/>
              <a:t>52</a:t>
            </a:fld>
            <a:endParaRPr lang="en-GB" altLang="en-US" smtClean="0">
              <a:latin typeface="Times New Roman" panose="02020603050405020304" pitchFamily="18" charset="0"/>
            </a:endParaRPr>
          </a:p>
        </p:txBody>
      </p:sp>
    </p:spTree>
    <p:extLst>
      <p:ext uri="{BB962C8B-B14F-4D97-AF65-F5344CB8AC3E}">
        <p14:creationId xmlns:p14="http://schemas.microsoft.com/office/powerpoint/2010/main" val="680639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If a doctor wanted to determine a patient’s probability of having acute heart disease based on this chart, she needed to check the presence and absence</a:t>
            </a:r>
          </a:p>
          <a:p>
            <a:r>
              <a:rPr lang="en-GB" sz="1200" b="0" i="0" u="none" strike="noStrike" kern="1200" baseline="0" dirty="0" smtClean="0">
                <a:solidFill>
                  <a:schemeClr val="tx1"/>
                </a:solidFill>
                <a:latin typeface="+mn-lt"/>
                <a:ea typeface="+mn-ea"/>
                <a:cs typeface="+mn-cs"/>
              </a:rPr>
              <a:t>of combinations of 7 symptoms and insert the relevant probabilities into a pocket calculator.</a:t>
            </a: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many doctors disliked using the HDPI because of its complexity and lack of transparency </a:t>
            </a:r>
            <a:r>
              <a:rPr lang="en-GB" sz="1200" b="0" i="0" u="none" strike="noStrike" kern="1200" baseline="0" dirty="0" smtClean="0">
                <a:solidFill>
                  <a:schemeClr val="tx1"/>
                </a:solidFill>
                <a:latin typeface="+mn-lt"/>
                <a:ea typeface="+mn-ea"/>
                <a:cs typeface="+mn-cs"/>
                <a:sym typeface="Wingdings" panose="05000000000000000000" pitchFamily="2" charset="2"/>
              </a:rPr>
              <a:t> calculators were not used once the scientists left</a:t>
            </a:r>
            <a:endParaRPr lang="en-GB" dirty="0"/>
          </a:p>
        </p:txBody>
      </p:sp>
      <p:sp>
        <p:nvSpPr>
          <p:cNvPr id="4" name="Slide Number Placeholder 3"/>
          <p:cNvSpPr>
            <a:spLocks noGrp="1"/>
          </p:cNvSpPr>
          <p:nvPr>
            <p:ph type="sldNum" sz="quarter" idx="10"/>
          </p:nvPr>
        </p:nvSpPr>
        <p:spPr/>
        <p:txBody>
          <a:bodyPr/>
          <a:lstStyle/>
          <a:p>
            <a:fld id="{BC893A7B-2BFA-4FE9-9149-83A0FA5B1E33}" type="slidenum">
              <a:rPr lang="en-GB" smtClean="0"/>
              <a:t>8</a:t>
            </a:fld>
            <a:endParaRPr lang="en-GB"/>
          </a:p>
        </p:txBody>
      </p:sp>
    </p:spTree>
    <p:extLst>
      <p:ext uri="{BB962C8B-B14F-4D97-AF65-F5344CB8AC3E}">
        <p14:creationId xmlns:p14="http://schemas.microsoft.com/office/powerpoint/2010/main" val="2134798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Specifically, if a certain anomaly appears in the patient's electrocardiogram (</a:t>
            </a:r>
            <a:r>
              <a:rPr lang="en-GB" sz="1200" b="0" i="0" u="none" strike="noStrike" kern="1200" baseline="0" dirty="0" err="1" smtClean="0">
                <a:solidFill>
                  <a:schemeClr val="tx1"/>
                </a:solidFill>
                <a:latin typeface="+mn-lt"/>
                <a:ea typeface="+mn-ea"/>
                <a:cs typeface="+mn-cs"/>
              </a:rPr>
              <a:t>ie</a:t>
            </a:r>
            <a:r>
              <a:rPr lang="en-GB" sz="1200" b="0" i="0" u="none" strike="noStrike" kern="1200" baseline="0" dirty="0" smtClean="0">
                <a:solidFill>
                  <a:schemeClr val="tx1"/>
                </a:solidFill>
                <a:latin typeface="+mn-lt"/>
                <a:ea typeface="+mn-ea"/>
                <a:cs typeface="+mn-cs"/>
              </a:rPr>
              <a:t>, an ST-segment change), the patient is immediately</a:t>
            </a:r>
          </a:p>
          <a:p>
            <a:r>
              <a:rPr lang="en-GB" sz="1200" b="0" i="0" u="none" strike="noStrike" kern="1200" baseline="0" dirty="0" smtClean="0">
                <a:solidFill>
                  <a:schemeClr val="tx1"/>
                </a:solidFill>
                <a:latin typeface="+mn-lt"/>
                <a:ea typeface="+mn-ea"/>
                <a:cs typeface="+mn-cs"/>
              </a:rPr>
              <a:t>sent to the coronary care unit. </a:t>
            </a:r>
          </a:p>
          <a:p>
            <a:r>
              <a:rPr lang="en-GB" sz="1200" b="0" i="0" u="none" strike="noStrike" kern="1200" baseline="0" dirty="0" smtClean="0">
                <a:solidFill>
                  <a:schemeClr val="tx1"/>
                </a:solidFill>
                <a:latin typeface="+mn-lt"/>
                <a:ea typeface="+mn-ea"/>
                <a:cs typeface="+mn-cs"/>
              </a:rPr>
              <a:t>No other information is considered. </a:t>
            </a: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If there is no anomaly, a second variable is taken into account, namely whether the patient’s primary complaint is chest pain. </a:t>
            </a:r>
          </a:p>
          <a:p>
            <a:r>
              <a:rPr lang="en-GB" sz="1200" b="0" i="0" u="none" strike="noStrike" kern="1200" baseline="0" dirty="0" smtClean="0">
                <a:solidFill>
                  <a:schemeClr val="tx1"/>
                </a:solidFill>
                <a:latin typeface="+mn-lt"/>
                <a:ea typeface="+mn-ea"/>
                <a:cs typeface="+mn-cs"/>
              </a:rPr>
              <a:t>If not, the patient is classified as low risk, and assigned to a regular nursing bed. Again, no additional information is considered. </a:t>
            </a: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If the answer is yes, a third and final question is asked to classify the patient.</a:t>
            </a:r>
            <a:endParaRPr lang="en-GB" dirty="0"/>
          </a:p>
        </p:txBody>
      </p:sp>
      <p:sp>
        <p:nvSpPr>
          <p:cNvPr id="4" name="Slide Number Placeholder 3"/>
          <p:cNvSpPr>
            <a:spLocks noGrp="1"/>
          </p:cNvSpPr>
          <p:nvPr>
            <p:ph type="sldNum" sz="quarter" idx="10"/>
          </p:nvPr>
        </p:nvSpPr>
        <p:spPr/>
        <p:txBody>
          <a:bodyPr/>
          <a:lstStyle/>
          <a:p>
            <a:fld id="{BC893A7B-2BFA-4FE9-9149-83A0FA5B1E33}" type="slidenum">
              <a:rPr lang="en-GB" smtClean="0"/>
              <a:t>10</a:t>
            </a:fld>
            <a:endParaRPr lang="en-GB"/>
          </a:p>
        </p:txBody>
      </p:sp>
    </p:spTree>
    <p:extLst>
      <p:ext uri="{BB962C8B-B14F-4D97-AF65-F5344CB8AC3E}">
        <p14:creationId xmlns:p14="http://schemas.microsoft.com/office/powerpoint/2010/main" val="1873463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Note that the Heart Disease Predictive Instrument’s allocation decisions depend on how sensitivity is traded off against the false-positive rate. This is why several</a:t>
            </a:r>
          </a:p>
          <a:p>
            <a:r>
              <a:rPr lang="en-GB" sz="1200" b="0" i="0" u="none" strike="noStrike" kern="1200" baseline="0" dirty="0" smtClean="0">
                <a:solidFill>
                  <a:schemeClr val="tx1"/>
                </a:solidFill>
                <a:latin typeface="+mn-lt"/>
                <a:ea typeface="+mn-ea"/>
                <a:cs typeface="+mn-cs"/>
              </a:rPr>
              <a:t>data points are shown for this instrument.</a:t>
            </a:r>
            <a:endParaRPr lang="en-GB" dirty="0"/>
          </a:p>
        </p:txBody>
      </p:sp>
      <p:sp>
        <p:nvSpPr>
          <p:cNvPr id="4" name="Slide Number Placeholder 3"/>
          <p:cNvSpPr>
            <a:spLocks noGrp="1"/>
          </p:cNvSpPr>
          <p:nvPr>
            <p:ph type="sldNum" sz="quarter" idx="10"/>
          </p:nvPr>
        </p:nvSpPr>
        <p:spPr/>
        <p:txBody>
          <a:bodyPr/>
          <a:lstStyle/>
          <a:p>
            <a:fld id="{BC893A7B-2BFA-4FE9-9149-83A0FA5B1E33}" type="slidenum">
              <a:rPr lang="en-GB" smtClean="0"/>
              <a:t>12</a:t>
            </a:fld>
            <a:endParaRPr lang="en-GB"/>
          </a:p>
        </p:txBody>
      </p:sp>
    </p:spTree>
    <p:extLst>
      <p:ext uri="{BB962C8B-B14F-4D97-AF65-F5344CB8AC3E}">
        <p14:creationId xmlns:p14="http://schemas.microsoft.com/office/powerpoint/2010/main" val="199734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C893A7B-2BFA-4FE9-9149-83A0FA5B1E33}" type="slidenum">
              <a:rPr lang="en-GB" smtClean="0"/>
              <a:t>13</a:t>
            </a:fld>
            <a:endParaRPr lang="en-GB"/>
          </a:p>
        </p:txBody>
      </p:sp>
    </p:spTree>
    <p:extLst>
      <p:ext uri="{BB962C8B-B14F-4D97-AF65-F5344CB8AC3E}">
        <p14:creationId xmlns:p14="http://schemas.microsoft.com/office/powerpoint/2010/main" val="77176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one might argue that the physicians’ large false-positive</a:t>
            </a:r>
          </a:p>
          <a:p>
            <a:r>
              <a:rPr lang="en-GB" sz="1200" b="0" i="0" u="none" strike="noStrike" kern="1200" baseline="0" dirty="0" smtClean="0">
                <a:solidFill>
                  <a:schemeClr val="tx1"/>
                </a:solidFill>
                <a:latin typeface="+mn-lt"/>
                <a:ea typeface="+mn-ea"/>
                <a:cs typeface="+mn-cs"/>
              </a:rPr>
              <a:t>rate and below-chance performance in making allocation</a:t>
            </a:r>
          </a:p>
          <a:p>
            <a:r>
              <a:rPr lang="en-GB" sz="1200" b="0" i="0" u="none" strike="noStrike" kern="1200" baseline="0" dirty="0" smtClean="0">
                <a:solidFill>
                  <a:schemeClr val="tx1"/>
                </a:solidFill>
                <a:latin typeface="+mn-lt"/>
                <a:ea typeface="+mn-ea"/>
                <a:cs typeface="+mn-cs"/>
              </a:rPr>
              <a:t>decisions </a:t>
            </a:r>
            <a:r>
              <a:rPr lang="en-GB" sz="1200" b="0" i="1" u="none" strike="noStrike" kern="1200" baseline="0" dirty="0" smtClean="0">
                <a:solidFill>
                  <a:schemeClr val="tx1"/>
                </a:solidFill>
                <a:latin typeface="+mn-lt"/>
                <a:ea typeface="+mn-ea"/>
                <a:cs typeface="+mn-cs"/>
              </a:rPr>
              <a:t>(Figure 2) </a:t>
            </a:r>
            <a:r>
              <a:rPr lang="en-GB" sz="1200" b="0" i="0" u="none" strike="noStrike" kern="1200" baseline="0" dirty="0" smtClean="0">
                <a:solidFill>
                  <a:schemeClr val="tx1"/>
                </a:solidFill>
                <a:latin typeface="+mn-lt"/>
                <a:ea typeface="+mn-ea"/>
                <a:cs typeface="+mn-cs"/>
              </a:rPr>
              <a:t>reflect the workings of their</a:t>
            </a:r>
          </a:p>
          <a:p>
            <a:r>
              <a:rPr lang="en-GB" sz="1200" b="0" i="0" u="none" strike="noStrike" kern="1200" baseline="0" dirty="0" smtClean="0">
                <a:solidFill>
                  <a:schemeClr val="tx1"/>
                </a:solidFill>
                <a:latin typeface="+mn-lt"/>
                <a:ea typeface="+mn-ea"/>
                <a:cs typeface="+mn-cs"/>
              </a:rPr>
              <a:t>limited cognitive abilities.</a:t>
            </a:r>
            <a:endParaRPr lang="en-GB" dirty="0"/>
          </a:p>
        </p:txBody>
      </p:sp>
      <p:sp>
        <p:nvSpPr>
          <p:cNvPr id="4" name="Slide Number Placeholder 3"/>
          <p:cNvSpPr>
            <a:spLocks noGrp="1"/>
          </p:cNvSpPr>
          <p:nvPr>
            <p:ph type="sldNum" sz="quarter" idx="10"/>
          </p:nvPr>
        </p:nvSpPr>
        <p:spPr/>
        <p:txBody>
          <a:bodyPr/>
          <a:lstStyle/>
          <a:p>
            <a:fld id="{BC893A7B-2BFA-4FE9-9149-83A0FA5B1E33}" type="slidenum">
              <a:rPr lang="en-GB" smtClean="0"/>
              <a:t>14</a:t>
            </a:fld>
            <a:endParaRPr lang="en-GB"/>
          </a:p>
        </p:txBody>
      </p:sp>
    </p:spTree>
    <p:extLst>
      <p:ext uri="{BB962C8B-B14F-4D97-AF65-F5344CB8AC3E}">
        <p14:creationId xmlns:p14="http://schemas.microsoft.com/office/powerpoint/2010/main" val="3609322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one might argue that the physicians’ large false-positive</a:t>
            </a:r>
          </a:p>
          <a:p>
            <a:r>
              <a:rPr lang="en-GB" sz="1200" b="0" i="0" u="none" strike="noStrike" kern="1200" baseline="0" dirty="0" smtClean="0">
                <a:solidFill>
                  <a:schemeClr val="tx1"/>
                </a:solidFill>
                <a:latin typeface="+mn-lt"/>
                <a:ea typeface="+mn-ea"/>
                <a:cs typeface="+mn-cs"/>
              </a:rPr>
              <a:t>rate and below-chance performance in making allocation</a:t>
            </a:r>
          </a:p>
          <a:p>
            <a:r>
              <a:rPr lang="en-GB" sz="1200" b="0" i="0" u="none" strike="noStrike" kern="1200" baseline="0" dirty="0" smtClean="0">
                <a:solidFill>
                  <a:schemeClr val="tx1"/>
                </a:solidFill>
                <a:latin typeface="+mn-lt"/>
                <a:ea typeface="+mn-ea"/>
                <a:cs typeface="+mn-cs"/>
              </a:rPr>
              <a:t>decisions </a:t>
            </a:r>
            <a:r>
              <a:rPr lang="en-GB" sz="1200" b="0" i="1" u="none" strike="noStrike" kern="1200" baseline="0" dirty="0" smtClean="0">
                <a:solidFill>
                  <a:schemeClr val="tx1"/>
                </a:solidFill>
                <a:latin typeface="+mn-lt"/>
                <a:ea typeface="+mn-ea"/>
                <a:cs typeface="+mn-cs"/>
              </a:rPr>
              <a:t>(Figure 2) </a:t>
            </a:r>
            <a:r>
              <a:rPr lang="en-GB" sz="1200" b="0" i="0" u="none" strike="noStrike" kern="1200" baseline="0" dirty="0" smtClean="0">
                <a:solidFill>
                  <a:schemeClr val="tx1"/>
                </a:solidFill>
                <a:latin typeface="+mn-lt"/>
                <a:ea typeface="+mn-ea"/>
                <a:cs typeface="+mn-cs"/>
              </a:rPr>
              <a:t>reflect the workings of their</a:t>
            </a:r>
          </a:p>
          <a:p>
            <a:r>
              <a:rPr lang="en-GB" sz="1200" b="0" i="0" u="none" strike="noStrike" kern="1200" baseline="0" dirty="0" smtClean="0">
                <a:solidFill>
                  <a:schemeClr val="tx1"/>
                </a:solidFill>
                <a:latin typeface="+mn-lt"/>
                <a:ea typeface="+mn-ea"/>
                <a:cs typeface="+mn-cs"/>
              </a:rPr>
              <a:t>limited cognitive abilities.</a:t>
            </a:r>
            <a:endParaRPr lang="en-GB" dirty="0"/>
          </a:p>
        </p:txBody>
      </p:sp>
      <p:sp>
        <p:nvSpPr>
          <p:cNvPr id="4" name="Slide Number Placeholder 3"/>
          <p:cNvSpPr>
            <a:spLocks noGrp="1"/>
          </p:cNvSpPr>
          <p:nvPr>
            <p:ph type="sldNum" sz="quarter" idx="10"/>
          </p:nvPr>
        </p:nvSpPr>
        <p:spPr/>
        <p:txBody>
          <a:bodyPr/>
          <a:lstStyle/>
          <a:p>
            <a:fld id="{BC893A7B-2BFA-4FE9-9149-83A0FA5B1E33}" type="slidenum">
              <a:rPr lang="en-GB" smtClean="0"/>
              <a:t>15</a:t>
            </a:fld>
            <a:endParaRPr lang="en-GB"/>
          </a:p>
        </p:txBody>
      </p:sp>
    </p:spTree>
    <p:extLst>
      <p:ext uri="{BB962C8B-B14F-4D97-AF65-F5344CB8AC3E}">
        <p14:creationId xmlns:p14="http://schemas.microsoft.com/office/powerpoint/2010/main" val="3095913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one might argue that the physicians’ large false-positive</a:t>
            </a:r>
          </a:p>
          <a:p>
            <a:r>
              <a:rPr lang="en-GB" sz="1200" b="0" i="0" u="none" strike="noStrike" kern="1200" baseline="0" dirty="0" smtClean="0">
                <a:solidFill>
                  <a:schemeClr val="tx1"/>
                </a:solidFill>
                <a:latin typeface="+mn-lt"/>
                <a:ea typeface="+mn-ea"/>
                <a:cs typeface="+mn-cs"/>
              </a:rPr>
              <a:t>rate and below-chance performance in making allocation</a:t>
            </a:r>
          </a:p>
          <a:p>
            <a:r>
              <a:rPr lang="en-GB" sz="1200" b="0" i="0" u="none" strike="noStrike" kern="1200" baseline="0" dirty="0" smtClean="0">
                <a:solidFill>
                  <a:schemeClr val="tx1"/>
                </a:solidFill>
                <a:latin typeface="+mn-lt"/>
                <a:ea typeface="+mn-ea"/>
                <a:cs typeface="+mn-cs"/>
              </a:rPr>
              <a:t>decisions </a:t>
            </a:r>
            <a:r>
              <a:rPr lang="en-GB" sz="1200" b="0" i="1" u="none" strike="noStrike" kern="1200" baseline="0" dirty="0" smtClean="0">
                <a:solidFill>
                  <a:schemeClr val="tx1"/>
                </a:solidFill>
                <a:latin typeface="+mn-lt"/>
                <a:ea typeface="+mn-ea"/>
                <a:cs typeface="+mn-cs"/>
              </a:rPr>
              <a:t>(Figure 2) </a:t>
            </a:r>
            <a:r>
              <a:rPr lang="en-GB" sz="1200" b="0" i="0" u="none" strike="noStrike" kern="1200" baseline="0" dirty="0" smtClean="0">
                <a:solidFill>
                  <a:schemeClr val="tx1"/>
                </a:solidFill>
                <a:latin typeface="+mn-lt"/>
                <a:ea typeface="+mn-ea"/>
                <a:cs typeface="+mn-cs"/>
              </a:rPr>
              <a:t>reflect the workings of their</a:t>
            </a:r>
          </a:p>
          <a:p>
            <a:r>
              <a:rPr lang="en-GB" sz="1200" b="0" i="0" u="none" strike="noStrike" kern="1200" baseline="0" dirty="0" smtClean="0">
                <a:solidFill>
                  <a:schemeClr val="tx1"/>
                </a:solidFill>
                <a:latin typeface="+mn-lt"/>
                <a:ea typeface="+mn-ea"/>
                <a:cs typeface="+mn-cs"/>
              </a:rPr>
              <a:t>limited cognitive abilities.</a:t>
            </a:r>
            <a:endParaRPr lang="en-GB" dirty="0"/>
          </a:p>
        </p:txBody>
      </p:sp>
      <p:sp>
        <p:nvSpPr>
          <p:cNvPr id="4" name="Slide Number Placeholder 3"/>
          <p:cNvSpPr>
            <a:spLocks noGrp="1"/>
          </p:cNvSpPr>
          <p:nvPr>
            <p:ph type="sldNum" sz="quarter" idx="10"/>
          </p:nvPr>
        </p:nvSpPr>
        <p:spPr/>
        <p:txBody>
          <a:bodyPr/>
          <a:lstStyle/>
          <a:p>
            <a:fld id="{BC893A7B-2BFA-4FE9-9149-83A0FA5B1E33}" type="slidenum">
              <a:rPr lang="en-GB" smtClean="0"/>
              <a:t>16</a:t>
            </a:fld>
            <a:endParaRPr lang="en-GB"/>
          </a:p>
        </p:txBody>
      </p:sp>
    </p:spTree>
    <p:extLst>
      <p:ext uri="{BB962C8B-B14F-4D97-AF65-F5344CB8AC3E}">
        <p14:creationId xmlns:p14="http://schemas.microsoft.com/office/powerpoint/2010/main" val="700693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114"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l="41956" t="30807" r="2130"/>
          <a:stretch>
            <a:fillRect/>
          </a:stretch>
        </p:blipFill>
        <p:spPr bwMode="auto">
          <a:xfrm>
            <a:off x="0" y="0"/>
            <a:ext cx="9144000" cy="1290638"/>
          </a:xfrm>
          <a:prstGeom prst="rect">
            <a:avLst/>
          </a:prstGeom>
          <a:noFill/>
          <a:extLst>
            <a:ext uri="{909E8E84-426E-40DD-AFC4-6F175D3DCCD1}">
              <a14:hiddenFill xmlns:a14="http://schemas.microsoft.com/office/drawing/2010/main">
                <a:solidFill>
                  <a:srgbClr val="FFFFFF"/>
                </a:solidFill>
              </a14:hiddenFill>
            </a:ext>
          </a:extLst>
        </p:spPr>
      </p:pic>
      <p:sp>
        <p:nvSpPr>
          <p:cNvPr id="4098" name="Rectangle 2"/>
          <p:cNvSpPr>
            <a:spLocks noGrp="1" noChangeArrowheads="1"/>
          </p:cNvSpPr>
          <p:nvPr>
            <p:ph type="ctrTitle"/>
          </p:nvPr>
        </p:nvSpPr>
        <p:spPr>
          <a:xfrm>
            <a:off x="323850" y="1484313"/>
            <a:ext cx="8496300" cy="1368425"/>
          </a:xfrm>
        </p:spPr>
        <p:txBody>
          <a:bodyPr/>
          <a:lstStyle>
            <a:lvl1pPr>
              <a:defRPr/>
            </a:lvl1pPr>
          </a:lstStyle>
          <a:p>
            <a:pPr lvl="0"/>
            <a:r>
              <a:rPr lang="en-US" noProof="0" smtClean="0"/>
              <a:t>Click to edit Master title style</a:t>
            </a:r>
          </a:p>
        </p:txBody>
      </p:sp>
      <p:sp>
        <p:nvSpPr>
          <p:cNvPr id="4099" name="Rectangle 3"/>
          <p:cNvSpPr>
            <a:spLocks noGrp="1" noChangeArrowheads="1"/>
          </p:cNvSpPr>
          <p:nvPr>
            <p:ph type="subTitle" idx="1"/>
          </p:nvPr>
        </p:nvSpPr>
        <p:spPr>
          <a:xfrm>
            <a:off x="323850" y="3068638"/>
            <a:ext cx="8496300" cy="3097212"/>
          </a:xfrm>
        </p:spPr>
        <p:txBody>
          <a:bodyPr/>
          <a:lstStyle>
            <a:lvl1pPr marL="0" indent="0">
              <a:buFontTx/>
              <a:buNone/>
              <a:defRPr/>
            </a:lvl1pPr>
          </a:lstStyle>
          <a:p>
            <a:pPr lvl="0"/>
            <a:r>
              <a:rPr lang="en-US" noProof="0" smtClean="0"/>
              <a:t>Click to edit Master subtitle style</a:t>
            </a:r>
          </a:p>
        </p:txBody>
      </p:sp>
      <p:sp>
        <p:nvSpPr>
          <p:cNvPr id="4105" name="Rectangle 9"/>
          <p:cNvSpPr>
            <a:spLocks noGrp="1" noChangeArrowheads="1"/>
          </p:cNvSpPr>
          <p:nvPr>
            <p:ph type="ftr" sz="quarter" idx="3"/>
          </p:nvPr>
        </p:nvSpPr>
        <p:spPr bwMode="auto">
          <a:xfrm>
            <a:off x="323850" y="6245225"/>
            <a:ext cx="84963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1400"/>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fld id="{7017F4E8-C074-479A-A197-371458685E28}" type="slidenum">
              <a:rPr lang="en-US"/>
              <a:pPr/>
              <a:t>‹#›</a:t>
            </a:fld>
            <a:endParaRPr lang="en-US"/>
          </a:p>
        </p:txBody>
      </p:sp>
    </p:spTree>
    <p:extLst>
      <p:ext uri="{BB962C8B-B14F-4D97-AF65-F5344CB8AC3E}">
        <p14:creationId xmlns:p14="http://schemas.microsoft.com/office/powerpoint/2010/main" val="370157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8138" y="908050"/>
            <a:ext cx="2132012" cy="52578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88925" y="908050"/>
            <a:ext cx="6246813"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fld id="{D04D7B19-BD46-4AA8-B8A2-3E63DDAC2D1C}" type="slidenum">
              <a:rPr lang="en-US"/>
              <a:pPr/>
              <a:t>‹#›</a:t>
            </a:fld>
            <a:endParaRPr lang="en-US"/>
          </a:p>
        </p:txBody>
      </p:sp>
    </p:spTree>
    <p:extLst>
      <p:ext uri="{BB962C8B-B14F-4D97-AF65-F5344CB8AC3E}">
        <p14:creationId xmlns:p14="http://schemas.microsoft.com/office/powerpoint/2010/main" val="1301298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fld id="{39253687-8BAE-4726-AB21-886B34B15C61}" type="slidenum">
              <a:rPr lang="en-US"/>
              <a:pPr/>
              <a:t>‹#›</a:t>
            </a:fld>
            <a:endParaRPr lang="en-US"/>
          </a:p>
        </p:txBody>
      </p:sp>
    </p:spTree>
    <p:extLst>
      <p:ext uri="{BB962C8B-B14F-4D97-AF65-F5344CB8AC3E}">
        <p14:creationId xmlns:p14="http://schemas.microsoft.com/office/powerpoint/2010/main" val="369070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D2A215F8-D9FF-4B52-B6DD-B6BF21650C7E}" type="slidenum">
              <a:rPr lang="en-US"/>
              <a:pPr/>
              <a:t>‹#›</a:t>
            </a:fld>
            <a:endParaRPr lang="en-US"/>
          </a:p>
        </p:txBody>
      </p:sp>
    </p:spTree>
    <p:extLst>
      <p:ext uri="{BB962C8B-B14F-4D97-AF65-F5344CB8AC3E}">
        <p14:creationId xmlns:p14="http://schemas.microsoft.com/office/powerpoint/2010/main" val="4266755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30200" y="2708275"/>
            <a:ext cx="4168775" cy="345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1375" y="2708275"/>
            <a:ext cx="4168775" cy="345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4"/>
          <p:cNvSpPr>
            <a:spLocks noGrp="1"/>
          </p:cNvSpPr>
          <p:nvPr>
            <p:ph type="sldNum" sz="quarter" idx="10"/>
          </p:nvPr>
        </p:nvSpPr>
        <p:spPr/>
        <p:txBody>
          <a:bodyPr/>
          <a:lstStyle>
            <a:lvl1pPr>
              <a:defRPr/>
            </a:lvl1pPr>
          </a:lstStyle>
          <a:p>
            <a:fld id="{B6C7BE29-B312-4C9B-A327-4AA5927B7FB0}" type="slidenum">
              <a:rPr lang="en-US"/>
              <a:pPr/>
              <a:t>‹#›</a:t>
            </a:fld>
            <a:endParaRPr lang="en-US"/>
          </a:p>
        </p:txBody>
      </p:sp>
    </p:spTree>
    <p:extLst>
      <p:ext uri="{BB962C8B-B14F-4D97-AF65-F5344CB8AC3E}">
        <p14:creationId xmlns:p14="http://schemas.microsoft.com/office/powerpoint/2010/main" val="1225337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sz="quarter" idx="10"/>
          </p:nvPr>
        </p:nvSpPr>
        <p:spPr/>
        <p:txBody>
          <a:bodyPr/>
          <a:lstStyle>
            <a:lvl1pPr>
              <a:defRPr/>
            </a:lvl1pPr>
          </a:lstStyle>
          <a:p>
            <a:fld id="{FB76F69A-FEF9-4FCA-AC34-1424104FB4AE}" type="slidenum">
              <a:rPr lang="en-US"/>
              <a:pPr/>
              <a:t>‹#›</a:t>
            </a:fld>
            <a:endParaRPr lang="en-US"/>
          </a:p>
        </p:txBody>
      </p:sp>
    </p:spTree>
    <p:extLst>
      <p:ext uri="{BB962C8B-B14F-4D97-AF65-F5344CB8AC3E}">
        <p14:creationId xmlns:p14="http://schemas.microsoft.com/office/powerpoint/2010/main" val="700436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fld id="{289E1B09-B9F3-4EDE-A7D4-33278248D5FC}" type="slidenum">
              <a:rPr lang="en-US"/>
              <a:pPr/>
              <a:t>‹#›</a:t>
            </a:fld>
            <a:endParaRPr lang="en-US"/>
          </a:p>
        </p:txBody>
      </p:sp>
    </p:spTree>
    <p:extLst>
      <p:ext uri="{BB962C8B-B14F-4D97-AF65-F5344CB8AC3E}">
        <p14:creationId xmlns:p14="http://schemas.microsoft.com/office/powerpoint/2010/main" val="2633087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BCA714D4-86DD-4E58-A285-7D7300257667}" type="slidenum">
              <a:rPr lang="en-US"/>
              <a:pPr/>
              <a:t>‹#›</a:t>
            </a:fld>
            <a:endParaRPr lang="en-US"/>
          </a:p>
        </p:txBody>
      </p:sp>
    </p:spTree>
    <p:extLst>
      <p:ext uri="{BB962C8B-B14F-4D97-AF65-F5344CB8AC3E}">
        <p14:creationId xmlns:p14="http://schemas.microsoft.com/office/powerpoint/2010/main" val="2485553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A845EB1-68AE-4D80-9148-DC090D639274}" type="slidenum">
              <a:rPr lang="en-US"/>
              <a:pPr/>
              <a:t>‹#›</a:t>
            </a:fld>
            <a:endParaRPr lang="en-US"/>
          </a:p>
        </p:txBody>
      </p:sp>
    </p:spTree>
    <p:extLst>
      <p:ext uri="{BB962C8B-B14F-4D97-AF65-F5344CB8AC3E}">
        <p14:creationId xmlns:p14="http://schemas.microsoft.com/office/powerpoint/2010/main" val="908085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C9B321F-144A-4839-BBF9-B03864C7710D}" type="slidenum">
              <a:rPr lang="en-US"/>
              <a:pPr/>
              <a:t>‹#›</a:t>
            </a:fld>
            <a:endParaRPr lang="en-US"/>
          </a:p>
        </p:txBody>
      </p:sp>
    </p:spTree>
    <p:extLst>
      <p:ext uri="{BB962C8B-B14F-4D97-AF65-F5344CB8AC3E}">
        <p14:creationId xmlns:p14="http://schemas.microsoft.com/office/powerpoint/2010/main" val="1429685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EEF2F6"/>
            </a:gs>
          </a:gsLst>
          <a:lin ang="5400000" scaled="1"/>
        </a:gradFill>
        <a:effectLst/>
      </p:bgPr>
    </p:bg>
    <p:spTree>
      <p:nvGrpSpPr>
        <p:cNvPr id="1" name=""/>
        <p:cNvGrpSpPr/>
        <p:nvPr/>
      </p:nvGrpSpPr>
      <p:grpSpPr>
        <a:xfrm>
          <a:off x="0" y="0"/>
          <a:ext cx="0" cy="0"/>
          <a:chOff x="0" y="0"/>
          <a:chExt cx="0" cy="0"/>
        </a:xfrm>
      </p:grpSpPr>
      <p:pic>
        <p:nvPicPr>
          <p:cNvPr id="3093" name="Picture 21"/>
          <p:cNvPicPr>
            <a:picLocks noChangeAspect="1" noChangeArrowheads="1"/>
          </p:cNvPicPr>
          <p:nvPr/>
        </p:nvPicPr>
        <p:blipFill>
          <a:blip r:embed="rId13" cstate="print">
            <a:extLst>
              <a:ext uri="{28A0092B-C50C-407E-A947-70E740481C1C}">
                <a14:useLocalDpi xmlns:a14="http://schemas.microsoft.com/office/drawing/2010/main" val="0"/>
              </a:ext>
            </a:extLst>
          </a:blip>
          <a:srcRect l="17627" t="58952" r="2347"/>
          <a:stretch>
            <a:fillRect/>
          </a:stretch>
        </p:blipFill>
        <p:spPr bwMode="auto">
          <a:xfrm>
            <a:off x="-1588" y="0"/>
            <a:ext cx="9145588" cy="534988"/>
          </a:xfrm>
          <a:prstGeom prst="rect">
            <a:avLst/>
          </a:prstGeom>
          <a:noFill/>
          <a:extLst>
            <a:ext uri="{909E8E84-426E-40DD-AFC4-6F175D3DCCD1}">
              <a14:hiddenFill xmlns:a14="http://schemas.microsoft.com/office/drawing/2010/main">
                <a:solidFill>
                  <a:srgbClr val="FFFFFF"/>
                </a:solidFill>
              </a14:hiddenFill>
            </a:ext>
          </a:extLst>
        </p:spPr>
      </p:pic>
      <p:sp>
        <p:nvSpPr>
          <p:cNvPr id="3074" name="Rectangle 2"/>
          <p:cNvSpPr>
            <a:spLocks noGrp="1" noChangeArrowheads="1"/>
          </p:cNvSpPr>
          <p:nvPr>
            <p:ph type="title"/>
          </p:nvPr>
        </p:nvSpPr>
        <p:spPr bwMode="auto">
          <a:xfrm>
            <a:off x="288925" y="908050"/>
            <a:ext cx="848995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330200" y="2708275"/>
            <a:ext cx="8489950"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sldNum" sz="quarter" idx="4"/>
          </p:nvPr>
        </p:nvSpPr>
        <p:spPr bwMode="auto">
          <a:xfrm>
            <a:off x="7812088" y="6337300"/>
            <a:ext cx="100806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550594E6-2D75-4980-AFF5-31FD9BC095A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000" b="1" kern="1200">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panose="020B0604020202020204" pitchFamily="34" charset="0"/>
        </a:defRPr>
      </a:lvl2pPr>
      <a:lvl3pPr algn="l" rtl="0" fontAlgn="base">
        <a:spcBef>
          <a:spcPct val="0"/>
        </a:spcBef>
        <a:spcAft>
          <a:spcPct val="0"/>
        </a:spcAft>
        <a:defRPr sz="3000" b="1">
          <a:solidFill>
            <a:schemeClr val="tx2"/>
          </a:solidFill>
          <a:latin typeface="Arial" panose="020B0604020202020204" pitchFamily="34" charset="0"/>
        </a:defRPr>
      </a:lvl3pPr>
      <a:lvl4pPr algn="l" rtl="0" fontAlgn="base">
        <a:spcBef>
          <a:spcPct val="0"/>
        </a:spcBef>
        <a:spcAft>
          <a:spcPct val="0"/>
        </a:spcAft>
        <a:defRPr sz="3000" b="1">
          <a:solidFill>
            <a:schemeClr val="tx2"/>
          </a:solidFill>
          <a:latin typeface="Arial" panose="020B0604020202020204" pitchFamily="34" charset="0"/>
        </a:defRPr>
      </a:lvl4pPr>
      <a:lvl5pPr algn="l" rtl="0" fontAlgn="base">
        <a:spcBef>
          <a:spcPct val="0"/>
        </a:spcBef>
        <a:spcAft>
          <a:spcPct val="0"/>
        </a:spcAft>
        <a:defRPr sz="3000" b="1">
          <a:solidFill>
            <a:schemeClr val="tx2"/>
          </a:solidFill>
          <a:latin typeface="Arial" panose="020B0604020202020204" pitchFamily="34" charset="0"/>
        </a:defRPr>
      </a:lvl5pPr>
      <a:lvl6pPr marL="457200" algn="l" rtl="0" fontAlgn="base">
        <a:spcBef>
          <a:spcPct val="0"/>
        </a:spcBef>
        <a:spcAft>
          <a:spcPct val="0"/>
        </a:spcAft>
        <a:defRPr sz="3000" b="1">
          <a:solidFill>
            <a:schemeClr val="tx2"/>
          </a:solidFill>
          <a:latin typeface="Arial" panose="020B0604020202020204" pitchFamily="34" charset="0"/>
        </a:defRPr>
      </a:lvl6pPr>
      <a:lvl7pPr marL="914400" algn="l" rtl="0" fontAlgn="base">
        <a:spcBef>
          <a:spcPct val="0"/>
        </a:spcBef>
        <a:spcAft>
          <a:spcPct val="0"/>
        </a:spcAft>
        <a:defRPr sz="3000" b="1">
          <a:solidFill>
            <a:schemeClr val="tx2"/>
          </a:solidFill>
          <a:latin typeface="Arial" panose="020B0604020202020204" pitchFamily="34" charset="0"/>
        </a:defRPr>
      </a:lvl7pPr>
      <a:lvl8pPr marL="1371600" algn="l" rtl="0" fontAlgn="base">
        <a:spcBef>
          <a:spcPct val="0"/>
        </a:spcBef>
        <a:spcAft>
          <a:spcPct val="0"/>
        </a:spcAft>
        <a:defRPr sz="3000" b="1">
          <a:solidFill>
            <a:schemeClr val="tx2"/>
          </a:solidFill>
          <a:latin typeface="Arial" panose="020B0604020202020204" pitchFamily="34" charset="0"/>
        </a:defRPr>
      </a:lvl8pPr>
      <a:lvl9pPr marL="1828800" algn="l" rtl="0" fontAlgn="base">
        <a:spcBef>
          <a:spcPct val="0"/>
        </a:spcBef>
        <a:spcAft>
          <a:spcPct val="0"/>
        </a:spcAft>
        <a:defRPr sz="30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1551039" y="2804652"/>
            <a:ext cx="6553200" cy="2057400"/>
          </a:xfrm>
        </p:spPr>
        <p:txBody>
          <a:bodyPr/>
          <a:lstStyle/>
          <a:p>
            <a:pPr algn="l"/>
            <a:r>
              <a:rPr lang="en-GB" altLang="en-US" sz="3600" dirty="0" smtClean="0">
                <a:latin typeface="Tahoma" panose="020B0604030504040204" pitchFamily="34" charset="0"/>
                <a:ea typeface="ＭＳ Ｐゴシック" panose="020B0600070205080204" pitchFamily="34" charset="-128"/>
                <a:cs typeface="Tahoma" panose="020B0604030504040204" pitchFamily="34" charset="0"/>
              </a:rPr>
              <a:t>Medical Decision Making</a:t>
            </a:r>
          </a:p>
        </p:txBody>
      </p:sp>
      <p:sp>
        <p:nvSpPr>
          <p:cNvPr id="6147" name="Rectangle 3"/>
          <p:cNvSpPr>
            <a:spLocks noGrp="1" noChangeArrowheads="1"/>
          </p:cNvSpPr>
          <p:nvPr>
            <p:ph type="subTitle" idx="1"/>
          </p:nvPr>
        </p:nvSpPr>
        <p:spPr bwMode="auto">
          <a:xfrm>
            <a:off x="2170472" y="4076086"/>
            <a:ext cx="4724400" cy="1571932"/>
          </a:xfrm>
        </p:spPr>
        <p:txBody>
          <a:bodyPr wrap="square" numCol="1" anchor="t" anchorCtr="0" compatLnSpc="1">
            <a:prstTxWarp prst="textNoShape">
              <a:avLst/>
            </a:prstTxWarp>
          </a:bodyPr>
          <a:lstStyle/>
          <a:p>
            <a:pPr algn="ctr"/>
            <a:endParaRPr lang="en-GB" altLang="en-US" sz="2400" dirty="0" smtClean="0">
              <a:latin typeface="Tahoma" panose="020B0604030504040204" pitchFamily="34" charset="0"/>
              <a:ea typeface="ＭＳ Ｐゴシック" panose="020B0600070205080204" pitchFamily="34" charset="-128"/>
              <a:cs typeface="Tahoma" panose="020B0604030504040204" pitchFamily="34" charset="0"/>
            </a:endParaRPr>
          </a:p>
          <a:p>
            <a:pPr algn="ctr"/>
            <a:r>
              <a:rPr lang="en-GB" altLang="en-US" sz="2400" dirty="0" smtClean="0">
                <a:latin typeface="Tahoma" panose="020B0604030504040204" pitchFamily="34" charset="0"/>
                <a:ea typeface="ＭＳ Ｐゴシック" panose="020B0600070205080204" pitchFamily="34" charset="-128"/>
                <a:cs typeface="Tahoma" panose="020B0604030504040204" pitchFamily="34" charset="0"/>
              </a:rPr>
              <a:t>Paula Parpart</a:t>
            </a:r>
          </a:p>
          <a:p>
            <a:pPr algn="ctr"/>
            <a:r>
              <a:rPr lang="en-GB" altLang="en-US" sz="2400" dirty="0" smtClean="0">
                <a:latin typeface="Tahoma" panose="020B0604030504040204" pitchFamily="34" charset="0"/>
                <a:ea typeface="ＭＳ Ｐゴシック" panose="020B0600070205080204" pitchFamily="34" charset="-128"/>
                <a:cs typeface="Tahoma" panose="020B0604030504040204" pitchFamily="34" charset="0"/>
              </a:rPr>
              <a:t>March 13</a:t>
            </a:r>
            <a:r>
              <a:rPr lang="en-GB" altLang="en-US" sz="2400" baseline="30000" dirty="0" smtClean="0">
                <a:latin typeface="Tahoma" panose="020B0604030504040204" pitchFamily="34" charset="0"/>
                <a:ea typeface="ＭＳ Ｐゴシック" panose="020B0600070205080204" pitchFamily="34" charset="-128"/>
                <a:cs typeface="Tahoma" panose="020B0604030504040204" pitchFamily="34" charset="0"/>
              </a:rPr>
              <a:t>th</a:t>
            </a:r>
            <a:r>
              <a:rPr lang="en-GB" altLang="en-US" sz="2400" dirty="0" smtClean="0">
                <a:latin typeface="Tahoma" panose="020B0604030504040204" pitchFamily="34" charset="0"/>
                <a:ea typeface="ＭＳ Ｐゴシック" panose="020B0600070205080204" pitchFamily="34" charset="-128"/>
                <a:cs typeface="Tahoma" panose="020B0604030504040204" pitchFamily="34" charset="0"/>
              </a:rPr>
              <a:t>, 2017</a:t>
            </a:r>
          </a:p>
        </p:txBody>
      </p:sp>
    </p:spTree>
    <p:extLst>
      <p:ext uri="{BB962C8B-B14F-4D97-AF65-F5344CB8AC3E}">
        <p14:creationId xmlns:p14="http://schemas.microsoft.com/office/powerpoint/2010/main" val="2879650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925" y="0"/>
            <a:ext cx="8489950" cy="1296988"/>
          </a:xfrm>
        </p:spPr>
        <p:txBody>
          <a:bodyPr/>
          <a:lstStyle/>
          <a:p>
            <a:pPr algn="ctr"/>
            <a:r>
              <a:rPr lang="en-GB" dirty="0" smtClean="0"/>
              <a:t>Fast-and-Frugal Tree (FFT)</a:t>
            </a:r>
            <a:endParaRPr lang="en-GB" dirty="0"/>
          </a:p>
        </p:txBody>
      </p:sp>
      <p:sp>
        <p:nvSpPr>
          <p:cNvPr id="3" name="Content Placeholder 2"/>
          <p:cNvSpPr>
            <a:spLocks noGrp="1"/>
          </p:cNvSpPr>
          <p:nvPr>
            <p:ph idx="1"/>
          </p:nvPr>
        </p:nvSpPr>
        <p:spPr>
          <a:xfrm>
            <a:off x="104226" y="648494"/>
            <a:ext cx="2333751" cy="2103915"/>
          </a:xfrm>
        </p:spPr>
        <p:txBody>
          <a:bodyPr/>
          <a:lstStyle/>
          <a:p>
            <a:pPr marL="0" indent="0">
              <a:buNone/>
            </a:pPr>
            <a:r>
              <a:rPr lang="en-GB" sz="1800" dirty="0" smtClean="0"/>
              <a:t>Should the patient be assigned to the coronary care unit or a regular nursing bed?</a:t>
            </a:r>
          </a:p>
          <a:p>
            <a:pPr marL="0" indent="0">
              <a:buNone/>
            </a:pPr>
            <a:endParaRPr lang="en-GB" sz="1800" dirty="0"/>
          </a:p>
          <a:p>
            <a:pPr marL="0" indent="0">
              <a:buNone/>
            </a:pPr>
            <a:endParaRPr lang="en-GB" sz="1800" dirty="0" smtClean="0"/>
          </a:p>
          <a:p>
            <a:pPr marL="0" indent="0">
              <a:buNone/>
            </a:pPr>
            <a:endParaRPr lang="en-GB" sz="1800" dirty="0"/>
          </a:p>
          <a:p>
            <a:pPr marL="0" indent="0">
              <a:buNone/>
            </a:pPr>
            <a:r>
              <a:rPr lang="en-GB" sz="1800" dirty="0" smtClean="0"/>
              <a:t>FFT is a simple heuristic </a:t>
            </a:r>
          </a:p>
          <a:p>
            <a:pPr>
              <a:buFontTx/>
              <a:buChar char="-"/>
            </a:pPr>
            <a:r>
              <a:rPr lang="en-GB" sz="1800" dirty="0" smtClean="0"/>
              <a:t>Sequential steps</a:t>
            </a:r>
          </a:p>
          <a:p>
            <a:pPr>
              <a:buFontTx/>
              <a:buChar char="-"/>
            </a:pPr>
            <a:r>
              <a:rPr lang="en-GB" sz="1800" dirty="0" smtClean="0"/>
              <a:t>Only yes/no questions</a:t>
            </a:r>
          </a:p>
        </p:txBody>
      </p:sp>
      <p:pic>
        <p:nvPicPr>
          <p:cNvPr id="4" name="Picture 3"/>
          <p:cNvPicPr>
            <a:picLocks noChangeAspect="1"/>
          </p:cNvPicPr>
          <p:nvPr/>
        </p:nvPicPr>
        <p:blipFill>
          <a:blip r:embed="rId3"/>
          <a:stretch>
            <a:fillRect/>
          </a:stretch>
        </p:blipFill>
        <p:spPr>
          <a:xfrm>
            <a:off x="2530326" y="563671"/>
            <a:ext cx="4858574" cy="6294329"/>
          </a:xfrm>
          <a:prstGeom prst="rect">
            <a:avLst/>
          </a:prstGeom>
        </p:spPr>
      </p:pic>
      <p:sp>
        <p:nvSpPr>
          <p:cNvPr id="5" name="Content Placeholder 2"/>
          <p:cNvSpPr txBox="1">
            <a:spLocks/>
          </p:cNvSpPr>
          <p:nvPr/>
        </p:nvSpPr>
        <p:spPr bwMode="auto">
          <a:xfrm>
            <a:off x="7481249" y="903584"/>
            <a:ext cx="1482325" cy="2103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GB" sz="1800" dirty="0" smtClean="0"/>
              <a:t>ST-segment = anomaly in the electrocardiogram</a:t>
            </a:r>
            <a:endParaRPr lang="en-GB" sz="1800" dirty="0"/>
          </a:p>
        </p:txBody>
      </p:sp>
    </p:spTree>
    <p:extLst>
      <p:ext uri="{BB962C8B-B14F-4D97-AF65-F5344CB8AC3E}">
        <p14:creationId xmlns:p14="http://schemas.microsoft.com/office/powerpoint/2010/main" val="3773210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lgn="ctr">
              <a:buNone/>
            </a:pPr>
            <a:r>
              <a:rPr lang="en-GB" dirty="0" smtClean="0"/>
              <a:t>Can following the Fast-and-Frugal Tree enable doctors to make good allocation decisions?</a:t>
            </a:r>
            <a:endParaRPr lang="en-GB" dirty="0"/>
          </a:p>
        </p:txBody>
      </p:sp>
    </p:spTree>
    <p:extLst>
      <p:ext uri="{BB962C8B-B14F-4D97-AF65-F5344CB8AC3E}">
        <p14:creationId xmlns:p14="http://schemas.microsoft.com/office/powerpoint/2010/main" val="35349046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925" y="0"/>
            <a:ext cx="8489950" cy="1296988"/>
          </a:xfrm>
        </p:spPr>
        <p:txBody>
          <a:bodyPr/>
          <a:lstStyle/>
          <a:p>
            <a:pPr algn="ctr"/>
            <a:r>
              <a:rPr lang="en-GB" dirty="0" smtClean="0"/>
              <a:t>Results in Michigan Hospital</a:t>
            </a:r>
            <a:endParaRPr lang="en-GB" dirty="0"/>
          </a:p>
        </p:txBody>
      </p:sp>
      <p:sp>
        <p:nvSpPr>
          <p:cNvPr id="3" name="Content Placeholder 2"/>
          <p:cNvSpPr>
            <a:spLocks noGrp="1"/>
          </p:cNvSpPr>
          <p:nvPr>
            <p:ph idx="1"/>
          </p:nvPr>
        </p:nvSpPr>
        <p:spPr>
          <a:xfrm>
            <a:off x="172651" y="921621"/>
            <a:ext cx="2597156" cy="5567047"/>
          </a:xfrm>
        </p:spPr>
        <p:txBody>
          <a:bodyPr/>
          <a:lstStyle/>
          <a:p>
            <a:pPr marL="0" indent="0">
              <a:buNone/>
            </a:pPr>
            <a:r>
              <a:rPr lang="en-GB" sz="1800" dirty="0" smtClean="0"/>
              <a:t>Heuristic resulted in </a:t>
            </a:r>
          </a:p>
          <a:p>
            <a:pPr>
              <a:buFontTx/>
              <a:buChar char="-"/>
            </a:pPr>
            <a:r>
              <a:rPr lang="en-GB" sz="1800" dirty="0" smtClean="0"/>
              <a:t>Larger sensitivity = proportion of patients correctly assigned to </a:t>
            </a:r>
            <a:r>
              <a:rPr lang="en-GB" sz="1800" dirty="0" err="1" smtClean="0"/>
              <a:t>c.c.u</a:t>
            </a:r>
            <a:r>
              <a:rPr lang="en-GB" sz="1800" dirty="0" smtClean="0"/>
              <a:t>. </a:t>
            </a:r>
          </a:p>
          <a:p>
            <a:pPr>
              <a:buFontTx/>
              <a:buChar char="-"/>
            </a:pPr>
            <a:r>
              <a:rPr lang="en-GB" sz="1800" dirty="0" smtClean="0"/>
              <a:t>Lower false-positive rate = proportion of patients incorrectly assigned to </a:t>
            </a:r>
            <a:r>
              <a:rPr lang="en-GB" sz="1800" dirty="0" err="1" smtClean="0"/>
              <a:t>c.c.u</a:t>
            </a:r>
            <a:r>
              <a:rPr lang="en-GB" sz="1800" dirty="0" smtClean="0"/>
              <a:t>.</a:t>
            </a:r>
          </a:p>
        </p:txBody>
      </p:sp>
      <p:pic>
        <p:nvPicPr>
          <p:cNvPr id="6" name="Picture 5"/>
          <p:cNvPicPr>
            <a:picLocks noChangeAspect="1"/>
          </p:cNvPicPr>
          <p:nvPr/>
        </p:nvPicPr>
        <p:blipFill>
          <a:blip r:embed="rId3"/>
          <a:stretch>
            <a:fillRect/>
          </a:stretch>
        </p:blipFill>
        <p:spPr>
          <a:xfrm>
            <a:off x="2954473" y="711199"/>
            <a:ext cx="5940676" cy="6146801"/>
          </a:xfrm>
          <a:prstGeom prst="rect">
            <a:avLst/>
          </a:prstGeom>
        </p:spPr>
      </p:pic>
      <p:sp>
        <p:nvSpPr>
          <p:cNvPr id="7" name="Oval 6"/>
          <p:cNvSpPr/>
          <p:nvPr/>
        </p:nvSpPr>
        <p:spPr>
          <a:xfrm>
            <a:off x="5761973" y="1081261"/>
            <a:ext cx="663880" cy="651354"/>
          </a:xfrm>
          <a:prstGeom prst="ellipse">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TextBox 7"/>
          <p:cNvSpPr txBox="1"/>
          <p:nvPr/>
        </p:nvSpPr>
        <p:spPr>
          <a:xfrm>
            <a:off x="7202465" y="6488668"/>
            <a:ext cx="2517732" cy="369332"/>
          </a:xfrm>
          <a:prstGeom prst="rect">
            <a:avLst/>
          </a:prstGeom>
          <a:noFill/>
        </p:spPr>
        <p:txBody>
          <a:bodyPr wrap="square" rtlCol="0">
            <a:spAutoFit/>
          </a:bodyPr>
          <a:lstStyle/>
          <a:p>
            <a:r>
              <a:rPr lang="en-GB" b="1" dirty="0" smtClean="0"/>
              <a:t>False Positives</a:t>
            </a:r>
            <a:endParaRPr lang="en-GB" b="1" dirty="0"/>
          </a:p>
        </p:txBody>
      </p:sp>
      <p:sp>
        <p:nvSpPr>
          <p:cNvPr id="9" name="TextBox 8"/>
          <p:cNvSpPr txBox="1"/>
          <p:nvPr/>
        </p:nvSpPr>
        <p:spPr>
          <a:xfrm rot="16200000">
            <a:off x="2244097" y="1236910"/>
            <a:ext cx="1420753" cy="369332"/>
          </a:xfrm>
          <a:prstGeom prst="rect">
            <a:avLst/>
          </a:prstGeom>
          <a:noFill/>
        </p:spPr>
        <p:txBody>
          <a:bodyPr wrap="square" rtlCol="0">
            <a:spAutoFit/>
          </a:bodyPr>
          <a:lstStyle/>
          <a:p>
            <a:r>
              <a:rPr lang="en-GB" b="1" dirty="0" smtClean="0"/>
              <a:t>Sensitivity</a:t>
            </a:r>
            <a:endParaRPr lang="en-GB" b="1" dirty="0"/>
          </a:p>
        </p:txBody>
      </p:sp>
    </p:spTree>
    <p:extLst>
      <p:ext uri="{BB962C8B-B14F-4D97-AF65-F5344CB8AC3E}">
        <p14:creationId xmlns:p14="http://schemas.microsoft.com/office/powerpoint/2010/main" val="272071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925" y="438411"/>
            <a:ext cx="8489950" cy="1296988"/>
          </a:xfrm>
        </p:spPr>
        <p:txBody>
          <a:bodyPr/>
          <a:lstStyle/>
          <a:p>
            <a:pPr algn="ctr"/>
            <a:r>
              <a:rPr lang="en-GB" dirty="0" smtClean="0"/>
              <a:t>Contrasting different approaches</a:t>
            </a:r>
            <a:endParaRPr lang="en-GB" dirty="0"/>
          </a:p>
        </p:txBody>
      </p:sp>
      <p:sp>
        <p:nvSpPr>
          <p:cNvPr id="3" name="Content Placeholder 2"/>
          <p:cNvSpPr>
            <a:spLocks noGrp="1"/>
          </p:cNvSpPr>
          <p:nvPr>
            <p:ph idx="1"/>
          </p:nvPr>
        </p:nvSpPr>
        <p:spPr>
          <a:xfrm>
            <a:off x="288925" y="1290953"/>
            <a:ext cx="8445256" cy="5567047"/>
          </a:xfrm>
        </p:spPr>
        <p:txBody>
          <a:bodyPr/>
          <a:lstStyle/>
          <a:p>
            <a:pPr marL="0" indent="0">
              <a:buNone/>
            </a:pPr>
            <a:r>
              <a:rPr lang="en-GB" sz="3200" b="1" u="sng" dirty="0" smtClean="0"/>
              <a:t>Optimization: </a:t>
            </a:r>
          </a:p>
          <a:p>
            <a:pPr marL="0" indent="0">
              <a:buNone/>
            </a:pPr>
            <a:endParaRPr lang="en-GB" sz="3600" b="1" u="sng" dirty="0"/>
          </a:p>
          <a:p>
            <a:pPr>
              <a:buFont typeface="Arial" panose="020B0604020202020204" pitchFamily="34" charset="0"/>
              <a:buChar char="•"/>
            </a:pPr>
            <a:r>
              <a:rPr lang="en-GB" sz="2000" dirty="0" smtClean="0"/>
              <a:t>Optimization models: Bayesian inference, maximization of subj. expected utility </a:t>
            </a:r>
            <a:r>
              <a:rPr lang="en-GB" sz="2000" dirty="0" smtClean="0">
                <a:sym typeface="Wingdings" panose="05000000000000000000" pitchFamily="2" charset="2"/>
              </a:rPr>
              <a:t> optimal statistical models</a:t>
            </a:r>
          </a:p>
          <a:p>
            <a:pPr marL="0" indent="0">
              <a:buNone/>
            </a:pPr>
            <a:endParaRPr lang="en-GB" sz="2000" dirty="0">
              <a:sym typeface="Wingdings" panose="05000000000000000000" pitchFamily="2" charset="2"/>
            </a:endParaRPr>
          </a:p>
          <a:p>
            <a:pPr>
              <a:buFont typeface="Arial" panose="020B0604020202020204" pitchFamily="34" charset="0"/>
              <a:buChar char="•"/>
            </a:pPr>
            <a:r>
              <a:rPr lang="en-GB" sz="2000" dirty="0" smtClean="0"/>
              <a:t>When judging whom to treat, optimization models assume that decision maker will collect and use all information, weight each piece of info according to some criterion and combine pieces to maximize chances of attaining their goals</a:t>
            </a:r>
          </a:p>
          <a:p>
            <a:pPr>
              <a:buFontTx/>
              <a:buChar char="-"/>
            </a:pPr>
            <a:endParaRPr lang="en-GB" sz="3200" b="1" u="sng" dirty="0" smtClean="0"/>
          </a:p>
          <a:p>
            <a:pPr marL="0" indent="0">
              <a:buNone/>
            </a:pPr>
            <a:endParaRPr lang="en-GB" sz="2400" i="1" dirty="0" smtClean="0"/>
          </a:p>
          <a:p>
            <a:r>
              <a:rPr lang="en-GB" sz="2400" i="1" dirty="0" smtClean="0"/>
              <a:t>Heart </a:t>
            </a:r>
            <a:r>
              <a:rPr lang="en-GB" sz="2400" i="1" dirty="0"/>
              <a:t>Disease Predictive Instrument </a:t>
            </a:r>
            <a:r>
              <a:rPr lang="en-GB" sz="2400" dirty="0"/>
              <a:t>uses linear regression model to compute optimal beta weights.</a:t>
            </a:r>
            <a:endParaRPr lang="en-GB" dirty="0"/>
          </a:p>
          <a:p>
            <a:pPr marL="0" indent="0">
              <a:buNone/>
            </a:pPr>
            <a:endParaRPr lang="en-GB" sz="3600" b="1" u="sng" dirty="0" smtClean="0"/>
          </a:p>
        </p:txBody>
      </p:sp>
      <mc:AlternateContent xmlns:mc="http://schemas.openxmlformats.org/markup-compatibility/2006" xmlns:a14="http://schemas.microsoft.com/office/drawing/2010/main">
        <mc:Choice Requires="a14">
          <p:sp>
            <p:nvSpPr>
              <p:cNvPr id="4" name="TextBox 3"/>
              <p:cNvSpPr txBox="1"/>
              <p:nvPr/>
            </p:nvSpPr>
            <p:spPr>
              <a:xfrm>
                <a:off x="554555" y="5142205"/>
                <a:ext cx="9101142"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𝑌</m:t>
                          </m:r>
                        </m:e>
                        <m:sub>
                          <m:r>
                            <a:rPr lang="en-GB" sz="1600" b="0" i="1" smtClean="0">
                              <a:latin typeface="Cambria Math" panose="02040503050406030204" pitchFamily="18" charset="0"/>
                            </a:rPr>
                            <m:t>𝑖</m:t>
                          </m:r>
                          <m:r>
                            <a:rPr lang="en-GB" sz="1600" b="0" i="1" smtClean="0">
                              <a:latin typeface="Cambria Math" panose="02040503050406030204" pitchFamily="18" charset="0"/>
                            </a:rPr>
                            <m:t> </m:t>
                          </m:r>
                        </m:sub>
                      </m:sSub>
                      <m:r>
                        <a:rPr lang="en-GB" sz="1600" b="0" i="1" smtClean="0">
                          <a:latin typeface="Cambria Math" panose="02040503050406030204" pitchFamily="18" charset="0"/>
                        </a:rPr>
                        <m:t>= </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rPr>
                            <m:t>1</m:t>
                          </m:r>
                        </m:sub>
                      </m:sSub>
                      <m:r>
                        <a:rPr lang="en-GB" sz="1600" b="0" i="1" smtClean="0">
                          <a:latin typeface="Cambria Math" panose="02040503050406030204" pitchFamily="18" charset="0"/>
                        </a:rPr>
                        <m:t>∗</m:t>
                      </m:r>
                      <m:r>
                        <a:rPr lang="en-GB" sz="1600" b="0" i="1" smtClean="0">
                          <a:latin typeface="Cambria Math" panose="02040503050406030204" pitchFamily="18" charset="0"/>
                        </a:rPr>
                        <m:t>𝑆𝑇</m:t>
                      </m:r>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rPr>
                            <m:t>2</m:t>
                          </m:r>
                        </m:sub>
                      </m:sSub>
                      <m:r>
                        <a:rPr lang="en-GB" sz="1600" b="0" i="1" smtClean="0">
                          <a:latin typeface="Cambria Math" panose="02040503050406030204" pitchFamily="18" charset="0"/>
                        </a:rPr>
                        <m:t>∗</m:t>
                      </m:r>
                      <m:r>
                        <a:rPr lang="en-GB" sz="1600" b="0" i="1" smtClean="0">
                          <a:latin typeface="Cambria Math" panose="02040503050406030204" pitchFamily="18" charset="0"/>
                        </a:rPr>
                        <m:t>𝑉𝑎𝑟</m:t>
                      </m:r>
                      <m:r>
                        <a:rPr lang="en-GB" sz="1600" b="0" i="1" smtClean="0">
                          <a:latin typeface="Cambria Math" panose="02040503050406030204" pitchFamily="18" charset="0"/>
                        </a:rPr>
                        <m:t>2+</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3</m:t>
                          </m:r>
                        </m:sub>
                      </m:sSub>
                      <m:r>
                        <a:rPr lang="en-GB" sz="1600" b="0" i="1" smtClean="0">
                          <a:latin typeface="Cambria Math" panose="02040503050406030204" pitchFamily="18" charset="0"/>
                        </a:rPr>
                        <m:t>∗</m:t>
                      </m:r>
                      <m:r>
                        <a:rPr lang="en-GB" sz="1600" b="0" i="1" smtClean="0">
                          <a:latin typeface="Cambria Math" panose="02040503050406030204" pitchFamily="18" charset="0"/>
                        </a:rPr>
                        <m:t>𝑉𝑎𝑟</m:t>
                      </m:r>
                      <m:r>
                        <a:rPr lang="en-GB" sz="1600" b="0" i="1" smtClean="0">
                          <a:latin typeface="Cambria Math" panose="02040503050406030204" pitchFamily="18" charset="0"/>
                        </a:rPr>
                        <m:t>3+</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rPr>
                            <m:t>4</m:t>
                          </m:r>
                        </m:sub>
                      </m:sSub>
                      <m:r>
                        <a:rPr lang="en-GB" sz="1600" b="0" i="1" smtClean="0">
                          <a:latin typeface="Cambria Math" panose="02040503050406030204" pitchFamily="18" charset="0"/>
                        </a:rPr>
                        <m:t>∗</m:t>
                      </m:r>
                      <m:r>
                        <a:rPr lang="en-GB" sz="1600" b="0" i="1" smtClean="0">
                          <a:latin typeface="Cambria Math" panose="02040503050406030204" pitchFamily="18" charset="0"/>
                        </a:rPr>
                        <m:t>𝑉𝑎𝑟</m:t>
                      </m:r>
                      <m:r>
                        <a:rPr lang="en-GB" sz="1600" b="0" i="1" smtClean="0">
                          <a:latin typeface="Cambria Math" panose="02040503050406030204" pitchFamily="18" charset="0"/>
                        </a:rPr>
                        <m:t>5</m:t>
                      </m:r>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i="1">
                              <a:latin typeface="Cambria Math" panose="02040503050406030204" pitchFamily="18" charset="0"/>
                            </a:rPr>
                            <m:t>4</m:t>
                          </m:r>
                        </m:sub>
                      </m:sSub>
                      <m:r>
                        <a:rPr lang="en-GB" sz="1600" i="1">
                          <a:latin typeface="Cambria Math" panose="02040503050406030204" pitchFamily="18" charset="0"/>
                        </a:rPr>
                        <m:t>∗</m:t>
                      </m:r>
                      <m:r>
                        <a:rPr lang="en-GB" sz="1600" i="1">
                          <a:latin typeface="Cambria Math" panose="02040503050406030204" pitchFamily="18" charset="0"/>
                        </a:rPr>
                        <m:t>𝑉𝑎𝑟</m:t>
                      </m:r>
                      <m:r>
                        <a:rPr lang="en-GB" sz="1600" i="1">
                          <a:latin typeface="Cambria Math" panose="02040503050406030204" pitchFamily="18" charset="0"/>
                        </a:rPr>
                        <m:t>5</m:t>
                      </m:r>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rPr>
                            <m:t>5</m:t>
                          </m:r>
                        </m:sub>
                      </m:sSub>
                      <m:r>
                        <a:rPr lang="en-GB" sz="1600" i="1">
                          <a:latin typeface="Cambria Math" panose="02040503050406030204" pitchFamily="18" charset="0"/>
                        </a:rPr>
                        <m:t>∗</m:t>
                      </m:r>
                      <m:r>
                        <a:rPr lang="en-GB" sz="1600" i="1">
                          <a:latin typeface="Cambria Math" panose="02040503050406030204" pitchFamily="18" charset="0"/>
                        </a:rPr>
                        <m:t>𝑉𝑎𝑟</m:t>
                      </m:r>
                      <m:r>
                        <a:rPr lang="en-GB" sz="1600" i="1">
                          <a:latin typeface="Cambria Math" panose="02040503050406030204" pitchFamily="18" charset="0"/>
                        </a:rPr>
                        <m:t>5+</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6</m:t>
                          </m:r>
                        </m:sub>
                      </m:sSub>
                      <m:r>
                        <a:rPr lang="en-GB" sz="1600" i="1">
                          <a:latin typeface="Cambria Math" panose="02040503050406030204" pitchFamily="18" charset="0"/>
                        </a:rPr>
                        <m:t>∗</m:t>
                      </m:r>
                      <m:r>
                        <a:rPr lang="en-GB" sz="1600" i="1">
                          <a:latin typeface="Cambria Math" panose="02040503050406030204" pitchFamily="18" charset="0"/>
                        </a:rPr>
                        <m:t>𝑉𝑎𝑟</m:t>
                      </m:r>
                      <m:r>
                        <a:rPr lang="en-GB" sz="1600" b="0" i="1" smtClean="0">
                          <a:latin typeface="Cambria Math" panose="02040503050406030204" pitchFamily="18" charset="0"/>
                        </a:rPr>
                        <m:t>6+..</m:t>
                      </m:r>
                    </m:oMath>
                  </m:oMathPara>
                </a14:m>
                <a:endParaRPr lang="en-GB" sz="1200" dirty="0"/>
              </a:p>
            </p:txBody>
          </p:sp>
        </mc:Choice>
        <mc:Fallback xmlns="">
          <p:sp>
            <p:nvSpPr>
              <p:cNvPr id="4" name="TextBox 3"/>
              <p:cNvSpPr txBox="1">
                <a:spLocks noRot="1" noChangeAspect="1" noMove="1" noResize="1" noEditPoints="1" noAdjustHandles="1" noChangeArrowheads="1" noChangeShapeType="1" noTextEdit="1"/>
              </p:cNvSpPr>
              <p:nvPr/>
            </p:nvSpPr>
            <p:spPr>
              <a:xfrm>
                <a:off x="554555" y="5142205"/>
                <a:ext cx="9101142" cy="338554"/>
              </a:xfrm>
              <a:prstGeom prst="rect">
                <a:avLst/>
              </a:prstGeom>
              <a:blipFill rotWithShape="0">
                <a:blip r:embed="rId3"/>
                <a:stretch>
                  <a:fillRect b="-12727"/>
                </a:stretch>
              </a:blipFill>
            </p:spPr>
            <p:txBody>
              <a:bodyPr/>
              <a:lstStyle/>
              <a:p>
                <a:r>
                  <a:rPr lang="en-GB">
                    <a:noFill/>
                  </a:rPr>
                  <a:t> </a:t>
                </a:r>
              </a:p>
            </p:txBody>
          </p:sp>
        </mc:Fallback>
      </mc:AlternateContent>
    </p:spTree>
    <p:extLst>
      <p:ext uri="{BB962C8B-B14F-4D97-AF65-F5344CB8AC3E}">
        <p14:creationId xmlns:p14="http://schemas.microsoft.com/office/powerpoint/2010/main" val="340720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59" y="513567"/>
            <a:ext cx="8489950" cy="1296988"/>
          </a:xfrm>
        </p:spPr>
        <p:txBody>
          <a:bodyPr/>
          <a:lstStyle/>
          <a:p>
            <a:pPr algn="ctr"/>
            <a:r>
              <a:rPr lang="en-GB" dirty="0"/>
              <a:t>Contrasting different approaches</a:t>
            </a:r>
          </a:p>
        </p:txBody>
      </p:sp>
      <p:sp>
        <p:nvSpPr>
          <p:cNvPr id="3" name="Content Placeholder 2"/>
          <p:cNvSpPr>
            <a:spLocks noGrp="1"/>
          </p:cNvSpPr>
          <p:nvPr>
            <p:ph idx="1"/>
          </p:nvPr>
        </p:nvSpPr>
        <p:spPr>
          <a:xfrm>
            <a:off x="288925" y="1290953"/>
            <a:ext cx="4226481" cy="5567047"/>
          </a:xfrm>
        </p:spPr>
        <p:txBody>
          <a:bodyPr/>
          <a:lstStyle/>
          <a:p>
            <a:pPr marL="0" indent="0">
              <a:buNone/>
            </a:pPr>
            <a:r>
              <a:rPr lang="en-GB" sz="2400" b="1" u="sng" dirty="0" smtClean="0"/>
              <a:t>Cognitive Biases Approach: </a:t>
            </a:r>
          </a:p>
          <a:p>
            <a:pPr marL="0" indent="0">
              <a:buNone/>
            </a:pPr>
            <a:endParaRPr lang="en-GB" sz="2400" b="1" u="sng" dirty="0" smtClean="0"/>
          </a:p>
          <a:p>
            <a:r>
              <a:rPr lang="en-GB" sz="2400" dirty="0" smtClean="0"/>
              <a:t>Heuristics-and-biases framework: Humans commit systematic errors when judging probabilities and making decisions.</a:t>
            </a:r>
          </a:p>
          <a:p>
            <a:endParaRPr lang="en-GB" sz="2400" dirty="0"/>
          </a:p>
          <a:p>
            <a:r>
              <a:rPr lang="en-GB" sz="2400" dirty="0" smtClean="0">
                <a:sym typeface="Wingdings" panose="05000000000000000000" pitchFamily="2" charset="2"/>
              </a:rPr>
              <a:t> still makes optimization (maximizing expected utility) as normative yardstick</a:t>
            </a:r>
            <a:endParaRPr lang="en-GB" sz="2400" dirty="0" smtClean="0"/>
          </a:p>
          <a:p>
            <a:pPr marL="0" indent="0">
              <a:buNone/>
            </a:pPr>
            <a:endParaRPr lang="en-GB" sz="2400" b="1" u="sng" dirty="0" smtClean="0"/>
          </a:p>
        </p:txBody>
      </p:sp>
      <p:pic>
        <p:nvPicPr>
          <p:cNvPr id="5" name="Picture 4"/>
          <p:cNvPicPr>
            <a:picLocks noChangeAspect="1"/>
          </p:cNvPicPr>
          <p:nvPr/>
        </p:nvPicPr>
        <p:blipFill>
          <a:blip r:embed="rId3"/>
          <a:stretch>
            <a:fillRect/>
          </a:stretch>
        </p:blipFill>
        <p:spPr>
          <a:xfrm>
            <a:off x="4515406" y="1749698"/>
            <a:ext cx="4620687" cy="4771644"/>
          </a:xfrm>
          <a:prstGeom prst="rect">
            <a:avLst/>
          </a:prstGeom>
        </p:spPr>
      </p:pic>
      <p:sp>
        <p:nvSpPr>
          <p:cNvPr id="6" name="TextBox 5"/>
          <p:cNvSpPr txBox="1"/>
          <p:nvPr/>
        </p:nvSpPr>
        <p:spPr>
          <a:xfrm>
            <a:off x="7315200" y="6460484"/>
            <a:ext cx="2517732" cy="369332"/>
          </a:xfrm>
          <a:prstGeom prst="rect">
            <a:avLst/>
          </a:prstGeom>
          <a:noFill/>
        </p:spPr>
        <p:txBody>
          <a:bodyPr wrap="square" rtlCol="0">
            <a:spAutoFit/>
          </a:bodyPr>
          <a:lstStyle/>
          <a:p>
            <a:r>
              <a:rPr lang="en-GB" b="1" dirty="0" smtClean="0"/>
              <a:t>False Positives</a:t>
            </a:r>
            <a:endParaRPr lang="en-GB" b="1" dirty="0"/>
          </a:p>
        </p:txBody>
      </p:sp>
      <p:sp>
        <p:nvSpPr>
          <p:cNvPr id="7" name="TextBox 6"/>
          <p:cNvSpPr txBox="1"/>
          <p:nvPr/>
        </p:nvSpPr>
        <p:spPr>
          <a:xfrm rot="16200000">
            <a:off x="3752983" y="2153036"/>
            <a:ext cx="1417969" cy="369332"/>
          </a:xfrm>
          <a:prstGeom prst="rect">
            <a:avLst/>
          </a:prstGeom>
          <a:noFill/>
        </p:spPr>
        <p:txBody>
          <a:bodyPr wrap="square" rtlCol="0">
            <a:spAutoFit/>
          </a:bodyPr>
          <a:lstStyle/>
          <a:p>
            <a:r>
              <a:rPr lang="en-GB" b="1" dirty="0" smtClean="0"/>
              <a:t>Sensitivity</a:t>
            </a:r>
            <a:endParaRPr lang="en-GB" b="1" dirty="0"/>
          </a:p>
        </p:txBody>
      </p:sp>
      <p:sp>
        <p:nvSpPr>
          <p:cNvPr id="8" name="Oval 7"/>
          <p:cNvSpPr/>
          <p:nvPr/>
        </p:nvSpPr>
        <p:spPr>
          <a:xfrm>
            <a:off x="8327937" y="2492679"/>
            <a:ext cx="563672" cy="554007"/>
          </a:xfrm>
          <a:prstGeom prst="ellipse">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626583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59" y="513567"/>
            <a:ext cx="8489950" cy="1296988"/>
          </a:xfrm>
        </p:spPr>
        <p:txBody>
          <a:bodyPr/>
          <a:lstStyle/>
          <a:p>
            <a:pPr algn="ctr"/>
            <a:r>
              <a:rPr lang="en-GB" dirty="0"/>
              <a:t>Contrasting different approaches</a:t>
            </a:r>
          </a:p>
        </p:txBody>
      </p:sp>
      <p:sp>
        <p:nvSpPr>
          <p:cNvPr id="3" name="Content Placeholder 2"/>
          <p:cNvSpPr>
            <a:spLocks noGrp="1"/>
          </p:cNvSpPr>
          <p:nvPr>
            <p:ph idx="1"/>
          </p:nvPr>
        </p:nvSpPr>
        <p:spPr>
          <a:xfrm>
            <a:off x="226240" y="1162061"/>
            <a:ext cx="4226481" cy="5567047"/>
          </a:xfrm>
        </p:spPr>
        <p:txBody>
          <a:bodyPr/>
          <a:lstStyle/>
          <a:p>
            <a:pPr marL="0" indent="0">
              <a:buNone/>
            </a:pPr>
            <a:r>
              <a:rPr lang="en-GB" sz="2400" b="1" u="sng" dirty="0" smtClean="0"/>
              <a:t>Ecological Rationality:</a:t>
            </a:r>
          </a:p>
          <a:p>
            <a:pPr marL="0" indent="0">
              <a:buNone/>
            </a:pPr>
            <a:endParaRPr lang="en-GB" sz="2400" b="1" u="sng" dirty="0" smtClean="0"/>
          </a:p>
          <a:p>
            <a:r>
              <a:rPr lang="en-GB" sz="2000" dirty="0" smtClean="0"/>
              <a:t>Bounded rationality (Simon, 1990) assumes that optimization is rarely possible in the real world</a:t>
            </a:r>
          </a:p>
          <a:p>
            <a:endParaRPr lang="en-GB" sz="2000" dirty="0"/>
          </a:p>
          <a:p>
            <a:r>
              <a:rPr lang="en-GB" sz="2000" dirty="0" smtClean="0">
                <a:sym typeface="Wingdings" panose="05000000000000000000" pitchFamily="2" charset="2"/>
              </a:rPr>
              <a:t> people use simple heuristics that, seeking solutions that are good enough with respect to goals</a:t>
            </a:r>
          </a:p>
          <a:p>
            <a:endParaRPr lang="en-GB" sz="2000" dirty="0" smtClean="0">
              <a:sym typeface="Wingdings" panose="05000000000000000000" pitchFamily="2" charset="2"/>
            </a:endParaRPr>
          </a:p>
          <a:p>
            <a:r>
              <a:rPr lang="en-GB" sz="2000" dirty="0" smtClean="0">
                <a:sym typeface="Wingdings" panose="05000000000000000000" pitchFamily="2" charset="2"/>
              </a:rPr>
              <a:t>Fast-and-Frugal Heuristics are successful due to fit with environment, they are </a:t>
            </a:r>
            <a:r>
              <a:rPr lang="en-GB" sz="2000" i="1" dirty="0" smtClean="0">
                <a:sym typeface="Wingdings" panose="05000000000000000000" pitchFamily="2" charset="2"/>
              </a:rPr>
              <a:t>ecologically rational</a:t>
            </a:r>
            <a:endParaRPr lang="en-GB" sz="2000" i="1" dirty="0" smtClean="0"/>
          </a:p>
          <a:p>
            <a:pPr marL="0" indent="0">
              <a:buNone/>
            </a:pPr>
            <a:endParaRPr lang="en-GB" sz="2400" b="1" u="sng" dirty="0" smtClean="0"/>
          </a:p>
        </p:txBody>
      </p:sp>
      <p:pic>
        <p:nvPicPr>
          <p:cNvPr id="5" name="Picture 4"/>
          <p:cNvPicPr>
            <a:picLocks noChangeAspect="1"/>
          </p:cNvPicPr>
          <p:nvPr/>
        </p:nvPicPr>
        <p:blipFill>
          <a:blip r:embed="rId3"/>
          <a:stretch>
            <a:fillRect/>
          </a:stretch>
        </p:blipFill>
        <p:spPr>
          <a:xfrm>
            <a:off x="4515406" y="1749698"/>
            <a:ext cx="4620687" cy="4771644"/>
          </a:xfrm>
          <a:prstGeom prst="rect">
            <a:avLst/>
          </a:prstGeom>
        </p:spPr>
      </p:pic>
      <p:sp>
        <p:nvSpPr>
          <p:cNvPr id="6" name="TextBox 5"/>
          <p:cNvSpPr txBox="1"/>
          <p:nvPr/>
        </p:nvSpPr>
        <p:spPr>
          <a:xfrm>
            <a:off x="7315200" y="6460484"/>
            <a:ext cx="2517732" cy="369332"/>
          </a:xfrm>
          <a:prstGeom prst="rect">
            <a:avLst/>
          </a:prstGeom>
          <a:noFill/>
        </p:spPr>
        <p:txBody>
          <a:bodyPr wrap="square" rtlCol="0">
            <a:spAutoFit/>
          </a:bodyPr>
          <a:lstStyle/>
          <a:p>
            <a:r>
              <a:rPr lang="en-GB" b="1" dirty="0" smtClean="0"/>
              <a:t>False Positives</a:t>
            </a:r>
            <a:endParaRPr lang="en-GB" b="1" dirty="0"/>
          </a:p>
        </p:txBody>
      </p:sp>
      <p:sp>
        <p:nvSpPr>
          <p:cNvPr id="7" name="TextBox 6"/>
          <p:cNvSpPr txBox="1"/>
          <p:nvPr/>
        </p:nvSpPr>
        <p:spPr>
          <a:xfrm rot="16200000">
            <a:off x="3752983" y="2153036"/>
            <a:ext cx="1417969" cy="369332"/>
          </a:xfrm>
          <a:prstGeom prst="rect">
            <a:avLst/>
          </a:prstGeom>
          <a:noFill/>
        </p:spPr>
        <p:txBody>
          <a:bodyPr wrap="square" rtlCol="0">
            <a:spAutoFit/>
          </a:bodyPr>
          <a:lstStyle/>
          <a:p>
            <a:r>
              <a:rPr lang="en-GB" b="1" dirty="0" smtClean="0"/>
              <a:t>Sensitivity</a:t>
            </a:r>
            <a:endParaRPr lang="en-GB" b="1" dirty="0"/>
          </a:p>
        </p:txBody>
      </p:sp>
      <p:sp>
        <p:nvSpPr>
          <p:cNvPr id="8" name="Oval 7"/>
          <p:cNvSpPr/>
          <p:nvPr/>
        </p:nvSpPr>
        <p:spPr>
          <a:xfrm>
            <a:off x="8327937" y="2492679"/>
            <a:ext cx="563672" cy="554007"/>
          </a:xfrm>
          <a:prstGeom prst="ellipse">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975663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59" y="513567"/>
            <a:ext cx="8489950" cy="1296988"/>
          </a:xfrm>
        </p:spPr>
        <p:txBody>
          <a:bodyPr/>
          <a:lstStyle/>
          <a:p>
            <a:pPr algn="ctr"/>
            <a:r>
              <a:rPr lang="en-GB" dirty="0"/>
              <a:t>Contrasting different approaches</a:t>
            </a:r>
          </a:p>
        </p:txBody>
      </p:sp>
      <p:sp>
        <p:nvSpPr>
          <p:cNvPr id="3" name="Content Placeholder 2"/>
          <p:cNvSpPr>
            <a:spLocks noGrp="1"/>
          </p:cNvSpPr>
          <p:nvPr>
            <p:ph idx="1"/>
          </p:nvPr>
        </p:nvSpPr>
        <p:spPr>
          <a:xfrm>
            <a:off x="226240" y="1162061"/>
            <a:ext cx="4226481" cy="5567047"/>
          </a:xfrm>
        </p:spPr>
        <p:txBody>
          <a:bodyPr/>
          <a:lstStyle/>
          <a:p>
            <a:pPr marL="0" indent="0">
              <a:buNone/>
            </a:pPr>
            <a:r>
              <a:rPr lang="en-GB" sz="2400" b="1" u="sng" dirty="0" smtClean="0"/>
              <a:t>Ecological Rationality:</a:t>
            </a:r>
          </a:p>
          <a:p>
            <a:r>
              <a:rPr lang="en-GB" sz="2000" dirty="0" smtClean="0"/>
              <a:t>Physicians “err on the safe side”  may in fact be ecological rational. </a:t>
            </a:r>
          </a:p>
          <a:p>
            <a:endParaRPr lang="en-GB" sz="2000" dirty="0" smtClean="0"/>
          </a:p>
          <a:p>
            <a:r>
              <a:rPr lang="en-GB" sz="2000" dirty="0" smtClean="0">
                <a:sym typeface="Wingdings" panose="05000000000000000000" pitchFamily="2" charset="2"/>
              </a:rPr>
              <a:t>Court trial: Daniel </a:t>
            </a:r>
            <a:r>
              <a:rPr lang="en-GB" sz="2000" dirty="0" err="1" smtClean="0">
                <a:sym typeface="Wingdings" panose="05000000000000000000" pitchFamily="2" charset="2"/>
              </a:rPr>
              <a:t>Merenstein</a:t>
            </a:r>
            <a:r>
              <a:rPr lang="en-GB" sz="2000" dirty="0" smtClean="0">
                <a:sym typeface="Wingdings" panose="05000000000000000000" pitchFamily="2" charset="2"/>
              </a:rPr>
              <a:t>, a family physician in Virginia, was sued because he had informed a patient about pros and cons of prostate-specific antigen (PSA) test, instead of just ordering one. He followed recommendations of leading medical organizations</a:t>
            </a:r>
          </a:p>
          <a:p>
            <a:pPr marL="0" indent="0">
              <a:buNone/>
            </a:pPr>
            <a:endParaRPr lang="en-GB" sz="2000" dirty="0" smtClean="0">
              <a:sym typeface="Wingdings" panose="05000000000000000000" pitchFamily="2" charset="2"/>
            </a:endParaRPr>
          </a:p>
          <a:p>
            <a:r>
              <a:rPr lang="en-GB" sz="2000" dirty="0" smtClean="0">
                <a:sym typeface="Wingdings" panose="05000000000000000000" pitchFamily="2" charset="2"/>
              </a:rPr>
              <a:t>Patient later developer incurable prostate cancer </a:t>
            </a:r>
          </a:p>
          <a:p>
            <a:r>
              <a:rPr lang="en-GB" sz="2000" dirty="0" smtClean="0">
                <a:sym typeface="Wingdings" panose="05000000000000000000" pitchFamily="2" charset="2"/>
              </a:rPr>
              <a:t>Was liable for 1$ million</a:t>
            </a:r>
            <a:endParaRPr lang="en-GB" sz="2000" dirty="0" smtClean="0"/>
          </a:p>
          <a:p>
            <a:pPr marL="0" indent="0">
              <a:buNone/>
            </a:pPr>
            <a:endParaRPr lang="en-GB" sz="2400" b="1" u="sng" dirty="0" smtClean="0"/>
          </a:p>
        </p:txBody>
      </p:sp>
      <p:pic>
        <p:nvPicPr>
          <p:cNvPr id="5" name="Picture 4"/>
          <p:cNvPicPr>
            <a:picLocks noChangeAspect="1"/>
          </p:cNvPicPr>
          <p:nvPr/>
        </p:nvPicPr>
        <p:blipFill>
          <a:blip r:embed="rId3"/>
          <a:stretch>
            <a:fillRect/>
          </a:stretch>
        </p:blipFill>
        <p:spPr>
          <a:xfrm>
            <a:off x="4515406" y="1749698"/>
            <a:ext cx="4620687" cy="4771644"/>
          </a:xfrm>
          <a:prstGeom prst="rect">
            <a:avLst/>
          </a:prstGeom>
        </p:spPr>
      </p:pic>
      <p:sp>
        <p:nvSpPr>
          <p:cNvPr id="6" name="TextBox 5"/>
          <p:cNvSpPr txBox="1"/>
          <p:nvPr/>
        </p:nvSpPr>
        <p:spPr>
          <a:xfrm>
            <a:off x="7315200" y="6460484"/>
            <a:ext cx="2517732" cy="369332"/>
          </a:xfrm>
          <a:prstGeom prst="rect">
            <a:avLst/>
          </a:prstGeom>
          <a:noFill/>
        </p:spPr>
        <p:txBody>
          <a:bodyPr wrap="square" rtlCol="0">
            <a:spAutoFit/>
          </a:bodyPr>
          <a:lstStyle/>
          <a:p>
            <a:r>
              <a:rPr lang="en-GB" b="1" dirty="0" smtClean="0"/>
              <a:t>False Positives</a:t>
            </a:r>
            <a:endParaRPr lang="en-GB" b="1" dirty="0"/>
          </a:p>
        </p:txBody>
      </p:sp>
      <p:sp>
        <p:nvSpPr>
          <p:cNvPr id="7" name="TextBox 6"/>
          <p:cNvSpPr txBox="1"/>
          <p:nvPr/>
        </p:nvSpPr>
        <p:spPr>
          <a:xfrm rot="16200000">
            <a:off x="3752983" y="2153036"/>
            <a:ext cx="1417969" cy="369332"/>
          </a:xfrm>
          <a:prstGeom prst="rect">
            <a:avLst/>
          </a:prstGeom>
          <a:noFill/>
        </p:spPr>
        <p:txBody>
          <a:bodyPr wrap="square" rtlCol="0">
            <a:spAutoFit/>
          </a:bodyPr>
          <a:lstStyle/>
          <a:p>
            <a:r>
              <a:rPr lang="en-GB" b="1" dirty="0" smtClean="0"/>
              <a:t>Sensitivity</a:t>
            </a:r>
            <a:endParaRPr lang="en-GB" b="1" dirty="0"/>
          </a:p>
        </p:txBody>
      </p:sp>
      <p:sp>
        <p:nvSpPr>
          <p:cNvPr id="8" name="Oval 7"/>
          <p:cNvSpPr/>
          <p:nvPr/>
        </p:nvSpPr>
        <p:spPr>
          <a:xfrm>
            <a:off x="8327937" y="2492679"/>
            <a:ext cx="563672" cy="554007"/>
          </a:xfrm>
          <a:prstGeom prst="ellipse">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914671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59" y="513567"/>
            <a:ext cx="8489950" cy="1296988"/>
          </a:xfrm>
        </p:spPr>
        <p:txBody>
          <a:bodyPr/>
          <a:lstStyle/>
          <a:p>
            <a:pPr algn="ctr"/>
            <a:r>
              <a:rPr lang="en-GB" dirty="0"/>
              <a:t>Contrasting different approaches</a:t>
            </a:r>
          </a:p>
        </p:txBody>
      </p:sp>
      <p:sp>
        <p:nvSpPr>
          <p:cNvPr id="3" name="Content Placeholder 2"/>
          <p:cNvSpPr>
            <a:spLocks noGrp="1"/>
          </p:cNvSpPr>
          <p:nvPr>
            <p:ph idx="1"/>
          </p:nvPr>
        </p:nvSpPr>
        <p:spPr>
          <a:xfrm>
            <a:off x="226240" y="1162061"/>
            <a:ext cx="4226481" cy="5567047"/>
          </a:xfrm>
        </p:spPr>
        <p:txBody>
          <a:bodyPr/>
          <a:lstStyle/>
          <a:p>
            <a:pPr marL="0" indent="0">
              <a:buNone/>
            </a:pPr>
            <a:r>
              <a:rPr lang="en-GB" sz="2400" b="1" u="sng" dirty="0" smtClean="0"/>
              <a:t>What does this lead to?</a:t>
            </a:r>
          </a:p>
          <a:p>
            <a:pPr marL="0" indent="0">
              <a:buNone/>
            </a:pPr>
            <a:endParaRPr lang="en-GB" sz="2400" b="1" u="sng" dirty="0" smtClean="0"/>
          </a:p>
          <a:p>
            <a:r>
              <a:rPr lang="en-GB" sz="2400" b="1" dirty="0" smtClean="0"/>
              <a:t>Over-diagnosing. </a:t>
            </a:r>
          </a:p>
          <a:p>
            <a:endParaRPr lang="en-GB" sz="2400" b="1" dirty="0"/>
          </a:p>
          <a:p>
            <a:r>
              <a:rPr lang="en-GB" sz="2000" dirty="0" smtClean="0"/>
              <a:t>US physicians: 93% of over 800 surgeons, obstetricians and other specialists at high risk of litigation reported recommending a diagnostic test that is not best option for patient, but that protects the physician against the patient. (</a:t>
            </a:r>
            <a:r>
              <a:rPr lang="en-GB" sz="2000" dirty="0" err="1" smtClean="0"/>
              <a:t>Studdert</a:t>
            </a:r>
            <a:r>
              <a:rPr lang="en-GB" sz="2000" dirty="0" smtClean="0"/>
              <a:t> et al.,)</a:t>
            </a:r>
          </a:p>
          <a:p>
            <a:endParaRPr lang="en-GB" sz="2000" dirty="0"/>
          </a:p>
          <a:p>
            <a:r>
              <a:rPr lang="en-GB" sz="2000" dirty="0" smtClean="0"/>
              <a:t>Not ecological rational. Environment needs changing.</a:t>
            </a:r>
          </a:p>
        </p:txBody>
      </p:sp>
      <p:pic>
        <p:nvPicPr>
          <p:cNvPr id="5" name="Picture 4"/>
          <p:cNvPicPr>
            <a:picLocks noChangeAspect="1"/>
          </p:cNvPicPr>
          <p:nvPr/>
        </p:nvPicPr>
        <p:blipFill>
          <a:blip r:embed="rId3"/>
          <a:stretch>
            <a:fillRect/>
          </a:stretch>
        </p:blipFill>
        <p:spPr>
          <a:xfrm>
            <a:off x="4515406" y="1749698"/>
            <a:ext cx="4620687" cy="4771644"/>
          </a:xfrm>
          <a:prstGeom prst="rect">
            <a:avLst/>
          </a:prstGeom>
        </p:spPr>
      </p:pic>
      <p:sp>
        <p:nvSpPr>
          <p:cNvPr id="6" name="TextBox 5"/>
          <p:cNvSpPr txBox="1"/>
          <p:nvPr/>
        </p:nvSpPr>
        <p:spPr>
          <a:xfrm>
            <a:off x="7315200" y="6460484"/>
            <a:ext cx="2517732" cy="369332"/>
          </a:xfrm>
          <a:prstGeom prst="rect">
            <a:avLst/>
          </a:prstGeom>
          <a:noFill/>
        </p:spPr>
        <p:txBody>
          <a:bodyPr wrap="square" rtlCol="0">
            <a:spAutoFit/>
          </a:bodyPr>
          <a:lstStyle/>
          <a:p>
            <a:r>
              <a:rPr lang="en-GB" b="1" dirty="0" smtClean="0"/>
              <a:t>False Positives</a:t>
            </a:r>
            <a:endParaRPr lang="en-GB" b="1" dirty="0"/>
          </a:p>
        </p:txBody>
      </p:sp>
      <p:sp>
        <p:nvSpPr>
          <p:cNvPr id="7" name="TextBox 6"/>
          <p:cNvSpPr txBox="1"/>
          <p:nvPr/>
        </p:nvSpPr>
        <p:spPr>
          <a:xfrm rot="16200000">
            <a:off x="3752983" y="2153036"/>
            <a:ext cx="1417969" cy="369332"/>
          </a:xfrm>
          <a:prstGeom prst="rect">
            <a:avLst/>
          </a:prstGeom>
          <a:noFill/>
        </p:spPr>
        <p:txBody>
          <a:bodyPr wrap="square" rtlCol="0">
            <a:spAutoFit/>
          </a:bodyPr>
          <a:lstStyle/>
          <a:p>
            <a:r>
              <a:rPr lang="en-GB" b="1" dirty="0" smtClean="0"/>
              <a:t>Sensitivity</a:t>
            </a:r>
            <a:endParaRPr lang="en-GB" b="1" dirty="0"/>
          </a:p>
        </p:txBody>
      </p:sp>
      <p:sp>
        <p:nvSpPr>
          <p:cNvPr id="8" name="Oval 7"/>
          <p:cNvSpPr/>
          <p:nvPr/>
        </p:nvSpPr>
        <p:spPr>
          <a:xfrm>
            <a:off x="8327937" y="2492679"/>
            <a:ext cx="563672" cy="554007"/>
          </a:xfrm>
          <a:prstGeom prst="ellipse">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00420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607" y="488515"/>
            <a:ext cx="8489950" cy="1296988"/>
          </a:xfrm>
        </p:spPr>
        <p:txBody>
          <a:bodyPr/>
          <a:lstStyle/>
          <a:p>
            <a:pPr algn="ctr"/>
            <a:r>
              <a:rPr lang="en-GB" dirty="0" smtClean="0"/>
              <a:t>Heuristics in Medicine</a:t>
            </a:r>
            <a:endParaRPr lang="en-GB" dirty="0"/>
          </a:p>
        </p:txBody>
      </p:sp>
      <p:sp>
        <p:nvSpPr>
          <p:cNvPr id="3" name="Content Placeholder 2"/>
          <p:cNvSpPr>
            <a:spLocks noGrp="1"/>
          </p:cNvSpPr>
          <p:nvPr>
            <p:ph idx="1"/>
          </p:nvPr>
        </p:nvSpPr>
        <p:spPr>
          <a:xfrm>
            <a:off x="288925" y="1290953"/>
            <a:ext cx="8445256" cy="5567047"/>
          </a:xfrm>
        </p:spPr>
        <p:txBody>
          <a:bodyPr/>
          <a:lstStyle/>
          <a:p>
            <a:r>
              <a:rPr lang="en-GB" sz="2400" dirty="0" smtClean="0"/>
              <a:t>Goal should be to formalize and understand heuristics so that their use can be effectively taught to doctors</a:t>
            </a:r>
          </a:p>
          <a:p>
            <a:pPr marL="0" indent="0">
              <a:buNone/>
            </a:pPr>
            <a:endParaRPr lang="en-GB" sz="2400" dirty="0" smtClean="0"/>
          </a:p>
          <a:p>
            <a:r>
              <a:rPr lang="en-GB" sz="2400" dirty="0" smtClean="0"/>
              <a:t>Challenge is to find under what circumstances a heuristic performs well– match between strategy and environment</a:t>
            </a:r>
          </a:p>
          <a:p>
            <a:endParaRPr lang="en-GB" sz="2400" dirty="0"/>
          </a:p>
          <a:p>
            <a:r>
              <a:rPr lang="en-GB" sz="2400" dirty="0" err="1" smtClean="0"/>
              <a:t>e,g</a:t>
            </a:r>
            <a:r>
              <a:rPr lang="en-GB" sz="2400" dirty="0" smtClean="0"/>
              <a:t>., Fast-and-Frugal trees are routinely used in HIV testing and cancer screening, </a:t>
            </a:r>
            <a:r>
              <a:rPr lang="en-GB" sz="2400" dirty="0" err="1" smtClean="0"/>
              <a:t>Backlund</a:t>
            </a:r>
            <a:r>
              <a:rPr lang="en-GB" sz="2400" dirty="0" smtClean="0"/>
              <a:t> et al (2008) for  diagnosing heart failure, </a:t>
            </a:r>
            <a:r>
              <a:rPr lang="en-GB" sz="2400" dirty="0" err="1" smtClean="0"/>
              <a:t>Dhami</a:t>
            </a:r>
            <a:r>
              <a:rPr lang="en-GB" sz="2400" dirty="0" smtClean="0"/>
              <a:t> &amp; Harries (2007) - FFT as good as regression model in practitioners decisions to prescribe lipid-lowering drugs for hypothetical patients </a:t>
            </a:r>
          </a:p>
          <a:p>
            <a:pPr marL="0" indent="0">
              <a:buNone/>
            </a:pPr>
            <a:endParaRPr lang="en-GB" sz="2400" b="1" u="sng" dirty="0" smtClean="0"/>
          </a:p>
          <a:p>
            <a:pPr marL="0" indent="0">
              <a:buNone/>
            </a:pPr>
            <a:endParaRPr lang="en-GB" b="1" u="sng" dirty="0" smtClean="0"/>
          </a:p>
        </p:txBody>
      </p:sp>
    </p:spTree>
    <p:extLst>
      <p:ext uri="{BB962C8B-B14F-4D97-AF65-F5344CB8AC3E}">
        <p14:creationId xmlns:p14="http://schemas.microsoft.com/office/powerpoint/2010/main" val="28721363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607" y="488515"/>
            <a:ext cx="8489950" cy="1296988"/>
          </a:xfrm>
        </p:spPr>
        <p:txBody>
          <a:bodyPr/>
          <a:lstStyle/>
          <a:p>
            <a:pPr algn="ctr"/>
            <a:r>
              <a:rPr lang="en-GB" dirty="0" smtClean="0"/>
              <a:t>Heuristics in Medicine</a:t>
            </a:r>
            <a:endParaRPr lang="en-GB" dirty="0"/>
          </a:p>
        </p:txBody>
      </p:sp>
      <p:sp>
        <p:nvSpPr>
          <p:cNvPr id="3" name="Content Placeholder 2"/>
          <p:cNvSpPr>
            <a:spLocks noGrp="1"/>
          </p:cNvSpPr>
          <p:nvPr>
            <p:ph idx="1"/>
          </p:nvPr>
        </p:nvSpPr>
        <p:spPr>
          <a:xfrm>
            <a:off x="288925" y="1290953"/>
            <a:ext cx="8445256" cy="5567047"/>
          </a:xfrm>
        </p:spPr>
        <p:txBody>
          <a:bodyPr/>
          <a:lstStyle/>
          <a:p>
            <a:r>
              <a:rPr lang="en-GB" sz="2400" dirty="0" smtClean="0"/>
              <a:t>Teaching doctors heuristics to deal with complex information</a:t>
            </a:r>
          </a:p>
          <a:p>
            <a:pPr marL="0" indent="0">
              <a:buNone/>
            </a:pPr>
            <a:endParaRPr lang="en-GB" sz="2400" dirty="0" smtClean="0"/>
          </a:p>
          <a:p>
            <a:r>
              <a:rPr lang="en-GB" sz="2400" dirty="0" smtClean="0"/>
              <a:t>Evidence suggests that doctors often struggle with statistics, the info on which medical diagnosis should be based.</a:t>
            </a:r>
            <a:r>
              <a:rPr lang="en-GB" sz="2400" dirty="0"/>
              <a:t> </a:t>
            </a:r>
            <a:endParaRPr lang="en-GB" sz="2400" dirty="0" smtClean="0"/>
          </a:p>
          <a:p>
            <a:pPr marL="0" indent="0">
              <a:buNone/>
            </a:pPr>
            <a:endParaRPr lang="en-GB" sz="2400" dirty="0" smtClean="0"/>
          </a:p>
          <a:p>
            <a:r>
              <a:rPr lang="en-GB" sz="2400" dirty="0" smtClean="0"/>
              <a:t>Transparency </a:t>
            </a:r>
            <a:r>
              <a:rPr lang="en-GB" sz="2400" dirty="0"/>
              <a:t>is needed to better understand health statistics.</a:t>
            </a:r>
          </a:p>
          <a:p>
            <a:endParaRPr lang="en-GB" sz="2400" dirty="0" smtClean="0"/>
          </a:p>
          <a:p>
            <a:pPr marL="0" indent="0">
              <a:buNone/>
            </a:pPr>
            <a:endParaRPr lang="en-GB" sz="2400" b="1" u="sng" dirty="0" smtClean="0"/>
          </a:p>
          <a:p>
            <a:pPr marL="0" indent="0">
              <a:buNone/>
            </a:pPr>
            <a:endParaRPr lang="en-GB" b="1" u="sng" dirty="0" smtClean="0"/>
          </a:p>
        </p:txBody>
      </p:sp>
    </p:spTree>
    <p:extLst>
      <p:ext uri="{BB962C8B-B14F-4D97-AF65-F5344CB8AC3E}">
        <p14:creationId xmlns:p14="http://schemas.microsoft.com/office/powerpoint/2010/main" val="1643558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lgn="ctr">
              <a:buNone/>
            </a:pPr>
            <a:r>
              <a:rPr lang="en-GB" sz="3600" b="1" dirty="0" smtClean="0"/>
              <a:t>Are there any doctors in the room?</a:t>
            </a:r>
            <a:endParaRPr lang="en-GB" sz="3600" b="1" dirty="0"/>
          </a:p>
        </p:txBody>
      </p:sp>
      <p:pic>
        <p:nvPicPr>
          <p:cNvPr id="69634" name="Picture 2" descr="Image result for do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5408" y="4957504"/>
            <a:ext cx="1728592" cy="1900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1418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607" y="488515"/>
            <a:ext cx="8489950" cy="1296988"/>
          </a:xfrm>
        </p:spPr>
        <p:txBody>
          <a:bodyPr/>
          <a:lstStyle/>
          <a:p>
            <a:pPr algn="ctr"/>
            <a:r>
              <a:rPr lang="en-GB" dirty="0" smtClean="0"/>
              <a:t>Heuristics: </a:t>
            </a:r>
            <a:r>
              <a:rPr lang="en-GB" dirty="0"/>
              <a:t>Mammography Screening</a:t>
            </a:r>
          </a:p>
        </p:txBody>
      </p:sp>
      <p:sp>
        <p:nvSpPr>
          <p:cNvPr id="3" name="Content Placeholder 2"/>
          <p:cNvSpPr>
            <a:spLocks noGrp="1"/>
          </p:cNvSpPr>
          <p:nvPr>
            <p:ph idx="1"/>
          </p:nvPr>
        </p:nvSpPr>
        <p:spPr>
          <a:xfrm>
            <a:off x="226294" y="1466317"/>
            <a:ext cx="4132763" cy="5122373"/>
          </a:xfrm>
        </p:spPr>
        <p:txBody>
          <a:bodyPr/>
          <a:lstStyle/>
          <a:p>
            <a:pPr marL="0" indent="0">
              <a:buNone/>
            </a:pPr>
            <a:r>
              <a:rPr lang="en-GB" sz="2000" dirty="0" err="1" smtClean="0"/>
              <a:t>Gigerenzer</a:t>
            </a:r>
            <a:r>
              <a:rPr lang="en-GB" sz="2000" dirty="0" smtClean="0"/>
              <a:t> et al (2007) gave 160 gynaecologists the statistics needed for calculating that a woman with a positive breast cancer screening mammogram actually has cancer.</a:t>
            </a:r>
            <a:endParaRPr lang="en-GB" sz="2000" dirty="0"/>
          </a:p>
          <a:p>
            <a:pPr marL="0" indent="0">
              <a:buNone/>
            </a:pPr>
            <a:endParaRPr lang="en-GB" sz="2000" dirty="0" smtClean="0"/>
          </a:p>
          <a:p>
            <a:r>
              <a:rPr lang="en-GB" sz="2000" dirty="0" smtClean="0"/>
              <a:t>Sensitivity of 90%</a:t>
            </a:r>
          </a:p>
          <a:p>
            <a:r>
              <a:rPr lang="en-GB" sz="2000" dirty="0" smtClean="0"/>
              <a:t>False-positive rate of 9%</a:t>
            </a:r>
          </a:p>
          <a:p>
            <a:r>
              <a:rPr lang="en-GB" sz="2000" dirty="0" smtClean="0"/>
              <a:t>Prevalence of 1%</a:t>
            </a:r>
          </a:p>
          <a:p>
            <a:endParaRPr lang="en-GB" sz="2000" dirty="0" smtClean="0"/>
          </a:p>
          <a:p>
            <a:r>
              <a:rPr lang="en-GB" sz="2000" b="1" dirty="0" smtClean="0"/>
              <a:t>Question: </a:t>
            </a:r>
            <a:r>
              <a:rPr lang="en-GB" sz="2000" dirty="0" smtClean="0"/>
              <a:t>What would you tell a woman who tested positive about her chances of having breast cancer?</a:t>
            </a:r>
          </a:p>
          <a:p>
            <a:endParaRPr lang="en-GB" sz="2000" dirty="0"/>
          </a:p>
          <a:p>
            <a:pPr marL="0" indent="0">
              <a:buNone/>
            </a:pPr>
            <a:endParaRPr lang="en-GB" sz="2000" dirty="0" smtClean="0"/>
          </a:p>
        </p:txBody>
      </p:sp>
      <p:sp>
        <p:nvSpPr>
          <p:cNvPr id="4" name="Content Placeholder 2"/>
          <p:cNvSpPr txBox="1">
            <a:spLocks/>
          </p:cNvSpPr>
          <p:nvPr/>
        </p:nvSpPr>
        <p:spPr bwMode="auto">
          <a:xfrm>
            <a:off x="4672208" y="1554771"/>
            <a:ext cx="3956876" cy="5033919"/>
          </a:xfrm>
          <a:prstGeom prst="rect">
            <a:avLst/>
          </a:prstGeom>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GB" sz="2000" dirty="0" smtClean="0">
                <a:solidFill>
                  <a:srgbClr val="7030A0"/>
                </a:solidFill>
              </a:rPr>
              <a:t>Shocking results:</a:t>
            </a:r>
          </a:p>
          <a:p>
            <a:r>
              <a:rPr lang="en-GB" sz="2000" dirty="0" smtClean="0"/>
              <a:t>60% of </a:t>
            </a:r>
            <a:r>
              <a:rPr lang="en-GB" sz="2000" dirty="0" err="1" smtClean="0"/>
              <a:t>gyncologists</a:t>
            </a:r>
            <a:r>
              <a:rPr lang="en-GB" sz="2000" dirty="0" smtClean="0"/>
              <a:t> believed that 8 o 9 out of 10 women who tested positive would have cancer</a:t>
            </a:r>
          </a:p>
          <a:p>
            <a:pPr marL="0" indent="0">
              <a:buNone/>
            </a:pPr>
            <a:endParaRPr lang="en-GB" sz="2000" dirty="0" smtClean="0"/>
          </a:p>
          <a:p>
            <a:r>
              <a:rPr lang="en-GB" sz="2000" dirty="0" smtClean="0"/>
              <a:t>18% thought that chances were 1 in 100</a:t>
            </a:r>
          </a:p>
          <a:p>
            <a:pPr marL="0" indent="0">
              <a:buFontTx/>
              <a:buNone/>
            </a:pPr>
            <a:endParaRPr lang="en-GB" sz="2000" dirty="0" smtClean="0"/>
          </a:p>
        </p:txBody>
      </p:sp>
    </p:spTree>
    <p:extLst>
      <p:ext uri="{BB962C8B-B14F-4D97-AF65-F5344CB8AC3E}">
        <p14:creationId xmlns:p14="http://schemas.microsoft.com/office/powerpoint/2010/main" val="402073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607" y="488515"/>
            <a:ext cx="8489950" cy="1296988"/>
          </a:xfrm>
        </p:spPr>
        <p:txBody>
          <a:bodyPr/>
          <a:lstStyle/>
          <a:p>
            <a:pPr algn="ctr"/>
            <a:r>
              <a:rPr lang="en-GB" dirty="0" smtClean="0"/>
              <a:t>Heuristics: </a:t>
            </a:r>
            <a:r>
              <a:rPr lang="en-GB" dirty="0"/>
              <a:t>Mammography Screening</a:t>
            </a:r>
          </a:p>
        </p:txBody>
      </p:sp>
      <p:sp>
        <p:nvSpPr>
          <p:cNvPr id="3" name="Content Placeholder 2"/>
          <p:cNvSpPr>
            <a:spLocks noGrp="1"/>
          </p:cNvSpPr>
          <p:nvPr>
            <p:ph idx="1"/>
          </p:nvPr>
        </p:nvSpPr>
        <p:spPr>
          <a:xfrm>
            <a:off x="226295" y="1466317"/>
            <a:ext cx="3782034" cy="5122373"/>
          </a:xfrm>
        </p:spPr>
        <p:txBody>
          <a:bodyPr/>
          <a:lstStyle/>
          <a:p>
            <a:pPr marL="0" indent="0">
              <a:buNone/>
            </a:pPr>
            <a:r>
              <a:rPr lang="en-GB" sz="2000" dirty="0" err="1" smtClean="0"/>
              <a:t>Gigerenzer</a:t>
            </a:r>
            <a:r>
              <a:rPr lang="en-GB" sz="2000" dirty="0" smtClean="0"/>
              <a:t> et al (2007) gave 160 gynaecologists the statistics needed for calculating that a woman with a positive breast cancer screening mammogram actually has cancer.</a:t>
            </a:r>
            <a:endParaRPr lang="en-GB" sz="2000" dirty="0"/>
          </a:p>
          <a:p>
            <a:pPr marL="0" indent="0">
              <a:buNone/>
            </a:pPr>
            <a:endParaRPr lang="en-GB" sz="2000" dirty="0" smtClean="0"/>
          </a:p>
          <a:p>
            <a:r>
              <a:rPr lang="en-GB" sz="2000" dirty="0" smtClean="0"/>
              <a:t>Sensitivity of 90%</a:t>
            </a:r>
          </a:p>
          <a:p>
            <a:r>
              <a:rPr lang="en-GB" sz="2000" dirty="0" smtClean="0"/>
              <a:t>False-positive rate of 9%</a:t>
            </a:r>
          </a:p>
          <a:p>
            <a:r>
              <a:rPr lang="en-GB" sz="2000" dirty="0" smtClean="0"/>
              <a:t>Prevalence of 1%</a:t>
            </a:r>
          </a:p>
          <a:p>
            <a:endParaRPr lang="en-GB" sz="2000" dirty="0" smtClean="0"/>
          </a:p>
          <a:p>
            <a:r>
              <a:rPr lang="en-GB" sz="2000" b="1" dirty="0"/>
              <a:t>Question: </a:t>
            </a:r>
            <a:r>
              <a:rPr lang="en-GB" sz="2000" dirty="0"/>
              <a:t>What would you tell a woman who tested positive about her chances of having breast cancer?</a:t>
            </a:r>
          </a:p>
          <a:p>
            <a:pPr marL="0" indent="0">
              <a:buNone/>
            </a:pPr>
            <a:endParaRPr lang="en-GB" sz="2000" dirty="0" smtClean="0"/>
          </a:p>
        </p:txBody>
      </p:sp>
      <p:sp>
        <p:nvSpPr>
          <p:cNvPr id="4" name="Content Placeholder 2"/>
          <p:cNvSpPr txBox="1">
            <a:spLocks/>
          </p:cNvSpPr>
          <p:nvPr/>
        </p:nvSpPr>
        <p:spPr bwMode="auto">
          <a:xfrm>
            <a:off x="4158641" y="1554771"/>
            <a:ext cx="4858229" cy="5033919"/>
          </a:xfrm>
          <a:prstGeom prst="rect">
            <a:avLst/>
          </a:prstGeom>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GB" sz="2000" dirty="0" smtClean="0">
                <a:solidFill>
                  <a:srgbClr val="7030A0"/>
                </a:solidFill>
              </a:rPr>
              <a:t>Change mathematical format to natural frequencies: </a:t>
            </a:r>
          </a:p>
          <a:p>
            <a:pPr marL="0" indent="0">
              <a:buFontTx/>
              <a:buNone/>
            </a:pPr>
            <a:endParaRPr lang="en-GB" sz="2000" dirty="0">
              <a:solidFill>
                <a:srgbClr val="7030A0"/>
              </a:solidFill>
            </a:endParaRPr>
          </a:p>
          <a:p>
            <a:pPr marL="0" indent="0">
              <a:buFontTx/>
              <a:buNone/>
            </a:pPr>
            <a:endParaRPr lang="en-GB" sz="2000" dirty="0" smtClean="0">
              <a:solidFill>
                <a:srgbClr val="7030A0"/>
              </a:solidFill>
            </a:endParaRPr>
          </a:p>
          <a:p>
            <a:pPr marL="0" indent="0">
              <a:buFontTx/>
              <a:buNone/>
            </a:pPr>
            <a:endParaRPr lang="en-GB" sz="2000" dirty="0">
              <a:solidFill>
                <a:srgbClr val="7030A0"/>
              </a:solidFill>
            </a:endParaRPr>
          </a:p>
          <a:p>
            <a:pPr marL="0" indent="0">
              <a:buFontTx/>
              <a:buNone/>
            </a:pPr>
            <a:endParaRPr lang="en-GB" sz="2000" dirty="0" smtClean="0">
              <a:solidFill>
                <a:srgbClr val="7030A0"/>
              </a:solidFill>
            </a:endParaRPr>
          </a:p>
          <a:p>
            <a:pPr marL="0" indent="0">
              <a:buFontTx/>
              <a:buNone/>
            </a:pPr>
            <a:endParaRPr lang="en-GB" sz="2000" dirty="0">
              <a:solidFill>
                <a:srgbClr val="7030A0"/>
              </a:solidFill>
            </a:endParaRPr>
          </a:p>
          <a:p>
            <a:pPr marL="0" indent="0">
              <a:buFontTx/>
              <a:buNone/>
            </a:pPr>
            <a:endParaRPr lang="en-GB" sz="2000" dirty="0" smtClean="0">
              <a:solidFill>
                <a:srgbClr val="7030A0"/>
              </a:solidFill>
            </a:endParaRPr>
          </a:p>
          <a:p>
            <a:pPr marL="0" indent="0">
              <a:buFontTx/>
              <a:buNone/>
            </a:pPr>
            <a:endParaRPr lang="en-GB" sz="2000" dirty="0">
              <a:solidFill>
                <a:srgbClr val="7030A0"/>
              </a:solidFill>
            </a:endParaRPr>
          </a:p>
          <a:p>
            <a:pPr marL="0" indent="0">
              <a:buFontTx/>
              <a:buNone/>
            </a:pPr>
            <a:endParaRPr lang="en-GB" sz="2000" dirty="0" smtClean="0">
              <a:solidFill>
                <a:srgbClr val="7030A0"/>
              </a:solidFill>
            </a:endParaRPr>
          </a:p>
          <a:p>
            <a:pPr marL="0" indent="0">
              <a:buFontTx/>
              <a:buNone/>
            </a:pPr>
            <a:endParaRPr lang="en-GB" sz="2000" dirty="0">
              <a:solidFill>
                <a:srgbClr val="7030A0"/>
              </a:solidFill>
            </a:endParaRPr>
          </a:p>
          <a:p>
            <a:r>
              <a:rPr lang="en-GB" sz="2000" dirty="0" smtClean="0">
                <a:solidFill>
                  <a:srgbClr val="7030A0"/>
                </a:solidFill>
              </a:rPr>
              <a:t>When format was changed, 87% of gynaecologists understood that 9+89=98 will test positive.</a:t>
            </a:r>
            <a:endParaRPr lang="en-GB" sz="2000" dirty="0" smtClean="0"/>
          </a:p>
          <a:p>
            <a:pPr marL="0" indent="0">
              <a:buFontTx/>
              <a:buNone/>
            </a:pPr>
            <a:endParaRPr lang="en-GB" sz="2000" dirty="0" smtClean="0"/>
          </a:p>
        </p:txBody>
      </p:sp>
      <p:pic>
        <p:nvPicPr>
          <p:cNvPr id="5" name="Picture 4"/>
          <p:cNvPicPr>
            <a:picLocks noChangeAspect="1"/>
          </p:cNvPicPr>
          <p:nvPr/>
        </p:nvPicPr>
        <p:blipFill>
          <a:blip r:embed="rId3"/>
          <a:stretch>
            <a:fillRect/>
          </a:stretch>
        </p:blipFill>
        <p:spPr>
          <a:xfrm>
            <a:off x="4209964" y="2364313"/>
            <a:ext cx="4755582" cy="2888739"/>
          </a:xfrm>
          <a:prstGeom prst="rect">
            <a:avLst/>
          </a:prstGeom>
        </p:spPr>
      </p:pic>
    </p:spTree>
    <p:extLst>
      <p:ext uri="{BB962C8B-B14F-4D97-AF65-F5344CB8AC3E}">
        <p14:creationId xmlns:p14="http://schemas.microsoft.com/office/powerpoint/2010/main" val="283825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607" y="488515"/>
            <a:ext cx="8489950" cy="1296988"/>
          </a:xfrm>
        </p:spPr>
        <p:txBody>
          <a:bodyPr/>
          <a:lstStyle/>
          <a:p>
            <a:pPr algn="ctr"/>
            <a:r>
              <a:rPr lang="en-GB" dirty="0" smtClean="0"/>
              <a:t>Heuristics: </a:t>
            </a:r>
            <a:r>
              <a:rPr lang="en-GB" dirty="0"/>
              <a:t>Mammography Screening</a:t>
            </a:r>
          </a:p>
        </p:txBody>
      </p:sp>
      <p:sp>
        <p:nvSpPr>
          <p:cNvPr id="3" name="Content Placeholder 2"/>
          <p:cNvSpPr>
            <a:spLocks noGrp="1"/>
          </p:cNvSpPr>
          <p:nvPr>
            <p:ph idx="1"/>
          </p:nvPr>
        </p:nvSpPr>
        <p:spPr>
          <a:xfrm>
            <a:off x="226295" y="1466317"/>
            <a:ext cx="3782034" cy="5122373"/>
          </a:xfrm>
        </p:spPr>
        <p:txBody>
          <a:bodyPr/>
          <a:lstStyle/>
          <a:p>
            <a:pPr marL="0" indent="0">
              <a:buNone/>
            </a:pPr>
            <a:r>
              <a:rPr lang="en-GB" sz="2000" dirty="0" err="1" smtClean="0"/>
              <a:t>Gigerenzer</a:t>
            </a:r>
            <a:r>
              <a:rPr lang="en-GB" sz="2000" dirty="0" smtClean="0"/>
              <a:t> et al (2007) gave 160 gynaecologists the statistics needed for calculating that a woman with a positive breast cancer screening mammogram actually has cancer.</a:t>
            </a:r>
            <a:endParaRPr lang="en-GB" sz="2000" dirty="0"/>
          </a:p>
          <a:p>
            <a:pPr marL="0" indent="0">
              <a:buNone/>
            </a:pPr>
            <a:endParaRPr lang="en-GB" sz="2000" dirty="0" smtClean="0"/>
          </a:p>
          <a:p>
            <a:r>
              <a:rPr lang="en-GB" sz="2000" dirty="0" smtClean="0"/>
              <a:t>Sensitivity of 90%</a:t>
            </a:r>
          </a:p>
          <a:p>
            <a:r>
              <a:rPr lang="en-GB" sz="2000" dirty="0" smtClean="0"/>
              <a:t>False-positive rate of 9%</a:t>
            </a:r>
          </a:p>
          <a:p>
            <a:r>
              <a:rPr lang="en-GB" sz="2000" dirty="0" smtClean="0"/>
              <a:t>Prevalence of 1%</a:t>
            </a:r>
          </a:p>
          <a:p>
            <a:endParaRPr lang="en-GB" sz="2000" dirty="0" smtClean="0"/>
          </a:p>
          <a:p>
            <a:r>
              <a:rPr lang="en-GB" sz="2000" b="1" dirty="0"/>
              <a:t>Question: </a:t>
            </a:r>
            <a:r>
              <a:rPr lang="en-GB" sz="2000" dirty="0"/>
              <a:t>What would you tell a woman who tested positive about her chances of having breast cancer?</a:t>
            </a:r>
          </a:p>
          <a:p>
            <a:pPr marL="0" indent="0">
              <a:buNone/>
            </a:pPr>
            <a:endParaRPr lang="en-GB" sz="2000" dirty="0" smtClean="0"/>
          </a:p>
        </p:txBody>
      </p:sp>
      <p:sp>
        <p:nvSpPr>
          <p:cNvPr id="4" name="Content Placeholder 2"/>
          <p:cNvSpPr txBox="1">
            <a:spLocks/>
          </p:cNvSpPr>
          <p:nvPr/>
        </p:nvSpPr>
        <p:spPr bwMode="auto">
          <a:xfrm>
            <a:off x="4158641" y="1554771"/>
            <a:ext cx="4858229" cy="5303229"/>
          </a:xfrm>
          <a:prstGeom prst="rect">
            <a:avLst/>
          </a:prstGeom>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GB" sz="2000" dirty="0" smtClean="0">
                <a:solidFill>
                  <a:srgbClr val="7030A0"/>
                </a:solidFill>
              </a:rPr>
              <a:t>Change mathematical format to natural frequencies: </a:t>
            </a:r>
          </a:p>
          <a:p>
            <a:pPr marL="0" indent="0">
              <a:buFontTx/>
              <a:buNone/>
            </a:pPr>
            <a:endParaRPr lang="en-GB" sz="2000" dirty="0">
              <a:solidFill>
                <a:srgbClr val="7030A0"/>
              </a:solidFill>
            </a:endParaRPr>
          </a:p>
          <a:p>
            <a:pPr marL="0" indent="0">
              <a:buFontTx/>
              <a:buNone/>
            </a:pPr>
            <a:endParaRPr lang="en-GB" sz="2000" dirty="0" smtClean="0">
              <a:solidFill>
                <a:srgbClr val="7030A0"/>
              </a:solidFill>
            </a:endParaRPr>
          </a:p>
          <a:p>
            <a:pPr marL="0" indent="0">
              <a:buFontTx/>
              <a:buNone/>
            </a:pPr>
            <a:endParaRPr lang="en-GB" sz="2000" dirty="0">
              <a:solidFill>
                <a:srgbClr val="7030A0"/>
              </a:solidFill>
            </a:endParaRPr>
          </a:p>
          <a:p>
            <a:pPr marL="0" indent="0">
              <a:buFontTx/>
              <a:buNone/>
            </a:pPr>
            <a:endParaRPr lang="en-GB" sz="2000" dirty="0" smtClean="0">
              <a:solidFill>
                <a:srgbClr val="7030A0"/>
              </a:solidFill>
            </a:endParaRPr>
          </a:p>
          <a:p>
            <a:pPr marL="0" indent="0">
              <a:buFontTx/>
              <a:buNone/>
            </a:pPr>
            <a:endParaRPr lang="en-GB" sz="2000" dirty="0">
              <a:solidFill>
                <a:srgbClr val="7030A0"/>
              </a:solidFill>
            </a:endParaRPr>
          </a:p>
          <a:p>
            <a:pPr marL="0" indent="0">
              <a:buFontTx/>
              <a:buNone/>
            </a:pPr>
            <a:endParaRPr lang="en-GB" sz="2000" dirty="0" smtClean="0">
              <a:solidFill>
                <a:srgbClr val="7030A0"/>
              </a:solidFill>
            </a:endParaRPr>
          </a:p>
          <a:p>
            <a:pPr marL="0" indent="0">
              <a:buFontTx/>
              <a:buNone/>
            </a:pPr>
            <a:endParaRPr lang="en-GB" sz="2000" dirty="0">
              <a:solidFill>
                <a:srgbClr val="7030A0"/>
              </a:solidFill>
            </a:endParaRPr>
          </a:p>
          <a:p>
            <a:pPr marL="0" indent="0">
              <a:buFontTx/>
              <a:buNone/>
            </a:pPr>
            <a:endParaRPr lang="en-GB" sz="2000" dirty="0" smtClean="0">
              <a:solidFill>
                <a:srgbClr val="7030A0"/>
              </a:solidFill>
            </a:endParaRPr>
          </a:p>
          <a:p>
            <a:pPr marL="0" indent="0">
              <a:buFontTx/>
              <a:buNone/>
            </a:pPr>
            <a:endParaRPr lang="en-GB" sz="2000" dirty="0">
              <a:solidFill>
                <a:srgbClr val="7030A0"/>
              </a:solidFill>
            </a:endParaRPr>
          </a:p>
          <a:p>
            <a:r>
              <a:rPr lang="en-GB" sz="2000" dirty="0" smtClean="0">
                <a:solidFill>
                  <a:srgbClr val="7030A0"/>
                </a:solidFill>
              </a:rPr>
              <a:t>Of these 98, only 9 will actually have breast cancer, equalling roughly 1 out of 10 (10%). The remaining 9 out of 10 are false alarms.</a:t>
            </a:r>
            <a:endParaRPr lang="en-GB" sz="2000" dirty="0" smtClean="0"/>
          </a:p>
          <a:p>
            <a:pPr marL="0" indent="0">
              <a:buFontTx/>
              <a:buNone/>
            </a:pPr>
            <a:endParaRPr lang="en-GB" sz="2000" dirty="0" smtClean="0"/>
          </a:p>
        </p:txBody>
      </p:sp>
      <p:pic>
        <p:nvPicPr>
          <p:cNvPr id="5" name="Picture 4"/>
          <p:cNvPicPr>
            <a:picLocks noChangeAspect="1"/>
          </p:cNvPicPr>
          <p:nvPr/>
        </p:nvPicPr>
        <p:blipFill>
          <a:blip r:embed="rId3"/>
          <a:stretch>
            <a:fillRect/>
          </a:stretch>
        </p:blipFill>
        <p:spPr>
          <a:xfrm>
            <a:off x="4209964" y="2364313"/>
            <a:ext cx="4755582" cy="2888739"/>
          </a:xfrm>
          <a:prstGeom prst="rect">
            <a:avLst/>
          </a:prstGeom>
        </p:spPr>
      </p:pic>
    </p:spTree>
    <p:extLst>
      <p:ext uri="{BB962C8B-B14F-4D97-AF65-F5344CB8AC3E}">
        <p14:creationId xmlns:p14="http://schemas.microsoft.com/office/powerpoint/2010/main" val="30670563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711405"/>
            <a:ext cx="9144000" cy="1296988"/>
          </a:xfrm>
        </p:spPr>
        <p:txBody>
          <a:bodyPr/>
          <a:lstStyle/>
          <a:p>
            <a:pPr algn="ctr"/>
            <a:r>
              <a:rPr lang="en-GB" dirty="0" smtClean="0"/>
              <a:t>Challenging FFT – What critiques do you have?</a:t>
            </a:r>
          </a:p>
        </p:txBody>
      </p:sp>
      <p:sp>
        <p:nvSpPr>
          <p:cNvPr id="3" name="Content Placeholder 2"/>
          <p:cNvSpPr>
            <a:spLocks noGrp="1"/>
          </p:cNvSpPr>
          <p:nvPr>
            <p:ph idx="1"/>
          </p:nvPr>
        </p:nvSpPr>
        <p:spPr>
          <a:xfrm>
            <a:off x="288925" y="1640911"/>
            <a:ext cx="8489950" cy="3825058"/>
          </a:xfrm>
        </p:spPr>
        <p:txBody>
          <a:bodyPr/>
          <a:lstStyle/>
          <a:p>
            <a:pPr marL="457200" indent="-457200" fontAlgn="auto">
              <a:spcAft>
                <a:spcPts val="0"/>
              </a:spcAft>
              <a:buFont typeface="+mj-lt"/>
              <a:buAutoNum type="arabicPeriod"/>
              <a:defRPr/>
            </a:pPr>
            <a:r>
              <a:rPr lang="en-US" sz="2000" dirty="0" smtClean="0"/>
              <a:t>It doesn’t always work out like in this scenario. Sometimes the outcome may be more like this:</a:t>
            </a:r>
          </a:p>
          <a:p>
            <a:pPr marL="457200" indent="-457200">
              <a:buFont typeface="+mj-lt"/>
              <a:buAutoNum type="arabicParenR"/>
            </a:pPr>
            <a:r>
              <a:rPr lang="en-GB" sz="2000" b="1" dirty="0" smtClean="0"/>
              <a:t>Let doctors decide.</a:t>
            </a:r>
          </a:p>
          <a:p>
            <a:pPr marL="457200" indent="-457200">
              <a:buFont typeface="+mj-lt"/>
              <a:buAutoNum type="arabicParenR"/>
            </a:pPr>
            <a:r>
              <a:rPr lang="en-GB" sz="2000" b="1" dirty="0" smtClean="0"/>
              <a:t>Solve the problem with a complex algorithm.</a:t>
            </a:r>
          </a:p>
          <a:p>
            <a:pPr marL="457200" indent="-457200">
              <a:buFont typeface="+mj-lt"/>
              <a:buAutoNum type="arabicParenR"/>
            </a:pPr>
            <a:r>
              <a:rPr lang="en-GB" sz="2000" b="1" dirty="0" smtClean="0"/>
              <a:t>Use of heuristics</a:t>
            </a:r>
          </a:p>
          <a:p>
            <a:pPr marL="0" indent="0" fontAlgn="auto">
              <a:spcAft>
                <a:spcPts val="0"/>
              </a:spcAft>
              <a:buNone/>
              <a:defRPr/>
            </a:pPr>
            <a:endParaRPr lang="en-US" sz="2000" dirty="0" smtClean="0"/>
          </a:p>
          <a:p>
            <a:pPr marL="0" indent="0" fontAlgn="auto">
              <a:spcAft>
                <a:spcPts val="0"/>
              </a:spcAft>
              <a:buNone/>
              <a:defRPr/>
            </a:pPr>
            <a:endParaRPr lang="en-US" sz="2000" dirty="0" smtClean="0"/>
          </a:p>
          <a:p>
            <a:pPr marL="457200" indent="-457200" fontAlgn="auto">
              <a:spcAft>
                <a:spcPts val="0"/>
              </a:spcAft>
              <a:buFont typeface="+mj-lt"/>
              <a:buAutoNum type="arabicPeriod" startAt="2"/>
              <a:defRPr/>
            </a:pPr>
            <a:r>
              <a:rPr lang="en-US" sz="2000" dirty="0" smtClean="0"/>
              <a:t>FFTs will not always be applicable. It depends on the structure of the data. They are optimized for a particular situation.</a:t>
            </a:r>
          </a:p>
          <a:p>
            <a:pPr marL="457200" indent="-457200" fontAlgn="auto">
              <a:spcAft>
                <a:spcPts val="0"/>
              </a:spcAft>
              <a:buFont typeface="+mj-lt"/>
              <a:buAutoNum type="arabicPeriod" startAt="2"/>
              <a:defRPr/>
            </a:pPr>
            <a:r>
              <a:rPr lang="en-US" sz="2000" dirty="0" smtClean="0"/>
              <a:t>Finding good decision nodes is hard. Finding a good amount of parameters is the challenge. (fit &amp; generalizability)</a:t>
            </a:r>
          </a:p>
          <a:p>
            <a:pPr marL="457200" indent="-457200" fontAlgn="auto">
              <a:spcAft>
                <a:spcPts val="0"/>
              </a:spcAft>
              <a:buFont typeface="+mj-lt"/>
              <a:buAutoNum type="arabicPeriod" startAt="2"/>
              <a:defRPr/>
            </a:pPr>
            <a:r>
              <a:rPr lang="en-US" sz="2000" dirty="0" smtClean="0"/>
              <a:t>The questions need to be validated with experts and tested extensively </a:t>
            </a:r>
          </a:p>
          <a:p>
            <a:pPr marL="0" indent="0" fontAlgn="auto">
              <a:spcAft>
                <a:spcPts val="0"/>
              </a:spcAft>
              <a:buNone/>
              <a:defRPr/>
            </a:pPr>
            <a:r>
              <a:rPr lang="en-US" sz="2000" dirty="0" smtClean="0">
                <a:sym typeface="Wingdings" panose="05000000000000000000" pitchFamily="2" charset="2"/>
              </a:rPr>
              <a:t> 	 T</a:t>
            </a:r>
            <a:r>
              <a:rPr lang="en-US" sz="2000" dirty="0" smtClean="0"/>
              <a:t>hey hide a lot of the complexity and ‘expertise’</a:t>
            </a:r>
          </a:p>
        </p:txBody>
      </p:sp>
      <p:sp>
        <p:nvSpPr>
          <p:cNvPr id="2" name="Down Arrow 1"/>
          <p:cNvSpPr/>
          <p:nvPr/>
        </p:nvSpPr>
        <p:spPr>
          <a:xfrm rot="10800000">
            <a:off x="3151123" y="2256797"/>
            <a:ext cx="306060" cy="413358"/>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Down Arrow 4"/>
          <p:cNvSpPr/>
          <p:nvPr/>
        </p:nvSpPr>
        <p:spPr>
          <a:xfrm>
            <a:off x="2998093" y="3031297"/>
            <a:ext cx="306060" cy="41335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Down Arrow 5"/>
          <p:cNvSpPr/>
          <p:nvPr/>
        </p:nvSpPr>
        <p:spPr>
          <a:xfrm>
            <a:off x="6319382" y="2617939"/>
            <a:ext cx="306060" cy="41335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6681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88925" y="711405"/>
            <a:ext cx="8489950" cy="1296988"/>
          </a:xfrm>
        </p:spPr>
        <p:txBody>
          <a:bodyPr/>
          <a:lstStyle/>
          <a:p>
            <a:pPr algn="ctr"/>
            <a:r>
              <a:rPr lang="en-GB" dirty="0" smtClean="0"/>
              <a:t>Outline</a:t>
            </a:r>
          </a:p>
        </p:txBody>
      </p:sp>
      <p:sp>
        <p:nvSpPr>
          <p:cNvPr id="3" name="Content Placeholder 2"/>
          <p:cNvSpPr>
            <a:spLocks noGrp="1"/>
          </p:cNvSpPr>
          <p:nvPr>
            <p:ph idx="1"/>
          </p:nvPr>
        </p:nvSpPr>
        <p:spPr>
          <a:xfrm>
            <a:off x="288925" y="1832117"/>
            <a:ext cx="8489950" cy="4455949"/>
          </a:xfrm>
        </p:spPr>
        <p:txBody>
          <a:bodyPr/>
          <a:lstStyle/>
          <a:p>
            <a:pPr marL="514350" indent="-514350" fontAlgn="auto">
              <a:spcAft>
                <a:spcPts val="0"/>
              </a:spcAft>
              <a:buFont typeface="+mj-lt"/>
              <a:buAutoNum type="arabicPeriod"/>
              <a:defRPr/>
            </a:pPr>
            <a:r>
              <a:rPr lang="en-GB" dirty="0" smtClean="0"/>
              <a:t>Heuristics in Medicine: Fast-and-Frugal Trees</a:t>
            </a:r>
          </a:p>
          <a:p>
            <a:pPr marL="514350" indent="-514350" fontAlgn="auto">
              <a:spcAft>
                <a:spcPts val="0"/>
              </a:spcAft>
              <a:buFont typeface="+mj-lt"/>
              <a:buAutoNum type="arabicPeriod"/>
              <a:defRPr/>
            </a:pPr>
            <a:r>
              <a:rPr lang="en-GB" dirty="0" smtClean="0"/>
              <a:t>Different approaches to diagnosing</a:t>
            </a:r>
          </a:p>
          <a:p>
            <a:pPr marL="514350" indent="-514350" fontAlgn="auto">
              <a:spcAft>
                <a:spcPts val="0"/>
              </a:spcAft>
              <a:buFont typeface="+mj-lt"/>
              <a:buAutoNum type="arabicPeriod"/>
              <a:defRPr/>
            </a:pPr>
            <a:r>
              <a:rPr lang="en-GB" dirty="0" smtClean="0"/>
              <a:t>Use of natural frequency formats</a:t>
            </a:r>
          </a:p>
          <a:p>
            <a:pPr marL="514350" indent="-514350" fontAlgn="auto">
              <a:spcAft>
                <a:spcPts val="0"/>
              </a:spcAft>
              <a:buFont typeface="+mj-lt"/>
              <a:buAutoNum type="arabicPeriod"/>
              <a:defRPr/>
            </a:pPr>
            <a:endParaRPr lang="en-GB" dirty="0" smtClean="0"/>
          </a:p>
          <a:p>
            <a:pPr marL="514350" indent="-514350" fontAlgn="auto">
              <a:spcAft>
                <a:spcPts val="0"/>
              </a:spcAft>
              <a:buFont typeface="+mj-lt"/>
              <a:buAutoNum type="arabicPeriod"/>
              <a:defRPr/>
            </a:pPr>
            <a:r>
              <a:rPr lang="en-GB" b="1" dirty="0" smtClean="0"/>
              <a:t>Diagnosis as categorization: Prototypes vs. Exemplar Models</a:t>
            </a:r>
          </a:p>
          <a:p>
            <a:pPr marL="457200" indent="-457200" fontAlgn="auto">
              <a:spcAft>
                <a:spcPts val="0"/>
              </a:spcAft>
              <a:buFont typeface="+mj-lt"/>
              <a:buAutoNum type="arabicPeriod"/>
              <a:defRPr/>
            </a:pPr>
            <a:r>
              <a:rPr lang="en-GB" dirty="0" smtClean="0"/>
              <a:t>Physicians Representations: Schema and Illness Scripts</a:t>
            </a:r>
          </a:p>
          <a:p>
            <a:pPr marL="0" indent="0" fontAlgn="auto">
              <a:spcAft>
                <a:spcPts val="0"/>
              </a:spcAft>
              <a:buFont typeface="Arial" panose="020B0604020202020204" pitchFamily="34" charset="0"/>
              <a:buNone/>
              <a:defRPr/>
            </a:pPr>
            <a:endParaRPr lang="en-GB" dirty="0" smtClean="0"/>
          </a:p>
        </p:txBody>
      </p:sp>
    </p:spTree>
    <p:extLst>
      <p:ext uri="{BB962C8B-B14F-4D97-AF65-F5344CB8AC3E}">
        <p14:creationId xmlns:p14="http://schemas.microsoft.com/office/powerpoint/2010/main" val="7307699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539750" y="674230"/>
            <a:ext cx="8229600" cy="1143000"/>
          </a:xfrm>
        </p:spPr>
        <p:txBody>
          <a:bodyPr/>
          <a:lstStyle/>
          <a:p>
            <a:r>
              <a:rPr lang="en-US" altLang="en-US" dirty="0" smtClean="0">
                <a:latin typeface="Tahoma" panose="020B0604030504040204" pitchFamily="34" charset="0"/>
                <a:ea typeface="ＭＳ Ｐゴシック" panose="020B0600070205080204" pitchFamily="34" charset="-128"/>
                <a:cs typeface="Tahoma" panose="020B0604030504040204" pitchFamily="34" charset="0"/>
              </a:rPr>
              <a:t>Diagnosis as </a:t>
            </a:r>
            <a:br>
              <a:rPr lang="en-US" altLang="en-US" dirty="0" smtClean="0">
                <a:latin typeface="Tahoma" panose="020B0604030504040204" pitchFamily="34" charset="0"/>
                <a:ea typeface="ＭＳ Ｐゴシック" panose="020B0600070205080204" pitchFamily="34" charset="-128"/>
                <a:cs typeface="Tahoma" panose="020B0604030504040204" pitchFamily="34" charset="0"/>
              </a:rPr>
            </a:br>
            <a:r>
              <a:rPr lang="en-US" altLang="en-US" dirty="0" smtClean="0">
                <a:latin typeface="Tahoma" panose="020B0604030504040204" pitchFamily="34" charset="0"/>
                <a:ea typeface="ＭＳ Ｐゴシック" panose="020B0600070205080204" pitchFamily="34" charset="-128"/>
                <a:cs typeface="Tahoma" panose="020B0604030504040204" pitchFamily="34" charset="0"/>
              </a:rPr>
              <a:t>categorization</a:t>
            </a:r>
          </a:p>
        </p:txBody>
      </p:sp>
      <p:sp>
        <p:nvSpPr>
          <p:cNvPr id="5123" name="Content Placeholder 2"/>
          <p:cNvSpPr>
            <a:spLocks noGrp="1"/>
          </p:cNvSpPr>
          <p:nvPr>
            <p:ph idx="1"/>
          </p:nvPr>
        </p:nvSpPr>
        <p:spPr bwMode="auto">
          <a:xfrm>
            <a:off x="539750" y="2451772"/>
            <a:ext cx="8229600" cy="4137025"/>
          </a:xfrm>
        </p:spPr>
        <p:txBody>
          <a:bodyPr wrap="square" numCol="1" anchor="t" anchorCtr="0" compatLnSpc="1">
            <a:prstTxWarp prst="textNoShape">
              <a:avLst/>
            </a:prstTxWarp>
          </a:bodyPr>
          <a:lstStyle/>
          <a:p>
            <a:r>
              <a:rPr lang="en-US" altLang="en-US" dirty="0" smtClean="0">
                <a:latin typeface="Tahoma" panose="020B0604030504040204" pitchFamily="34" charset="0"/>
                <a:ea typeface="ＭＳ Ｐゴシック" panose="020B0600070205080204" pitchFamily="34" charset="-128"/>
                <a:cs typeface="Tahoma" panose="020B0604030504040204" pitchFamily="34" charset="0"/>
              </a:rPr>
              <a:t>Prototypes</a:t>
            </a:r>
          </a:p>
          <a:p>
            <a:r>
              <a:rPr lang="en-US" altLang="en-US" dirty="0" smtClean="0">
                <a:latin typeface="Tahoma" panose="020B0604030504040204" pitchFamily="34" charset="0"/>
                <a:ea typeface="ＭＳ Ｐゴシック" panose="020B0600070205080204" pitchFamily="34" charset="-128"/>
                <a:cs typeface="Tahoma" panose="020B0604030504040204" pitchFamily="34" charset="0"/>
              </a:rPr>
              <a:t>Exemplars</a:t>
            </a:r>
          </a:p>
        </p:txBody>
      </p:sp>
      <p:pic>
        <p:nvPicPr>
          <p:cNvPr id="10244" name="Picture 6" descr="http://samutsarietc.com/wp-content/uploads/2011/11/hugh-laurie-with-house-ca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8560" y="39688"/>
            <a:ext cx="1596390" cy="2100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22809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latin typeface="Tahoma" panose="020B0604030504040204" pitchFamily="34" charset="0"/>
                <a:ea typeface="ＭＳ Ｐゴシック" panose="020B0600070205080204" pitchFamily="34" charset="-128"/>
                <a:cs typeface="Tahoma" panose="020B0604030504040204" pitchFamily="34" charset="0"/>
              </a:rPr>
              <a:t>Prototype theories</a:t>
            </a:r>
          </a:p>
        </p:txBody>
      </p:sp>
      <p:sp>
        <p:nvSpPr>
          <p:cNvPr id="13315" name="Content Placeholder 2"/>
          <p:cNvSpPr>
            <a:spLocks noGrp="1"/>
          </p:cNvSpPr>
          <p:nvPr>
            <p:ph idx="1"/>
          </p:nvPr>
        </p:nvSpPr>
        <p:spPr bwMode="auto">
          <a:xfrm>
            <a:off x="228600" y="1600200"/>
            <a:ext cx="4800600" cy="4525963"/>
          </a:xfrm>
        </p:spPr>
        <p:txBody>
          <a:bodyPr wrap="square" numCol="1" anchor="t" anchorCtr="0" compatLnSpc="1">
            <a:prstTxWarp prst="textNoShape">
              <a:avLst/>
            </a:prstTxWarp>
          </a:bodyPr>
          <a:lstStyle/>
          <a:p>
            <a:r>
              <a:rPr lang="en-US" altLang="en-US" sz="2400" dirty="0" smtClean="0">
                <a:latin typeface="Tahoma" panose="020B0604030504040204" pitchFamily="34" charset="0"/>
                <a:ea typeface="ＭＳ Ｐゴシック" panose="020B0600070205080204" pitchFamily="34" charset="-128"/>
                <a:cs typeface="Tahoma" panose="020B0604030504040204" pitchFamily="34" charset="0"/>
              </a:rPr>
              <a:t>Diseases represented as prototypes or via prototypical patients</a:t>
            </a:r>
          </a:p>
          <a:p>
            <a:r>
              <a:rPr lang="en-US" altLang="en-US" sz="2400" dirty="0" smtClean="0">
                <a:latin typeface="Tahoma" panose="020B0604030504040204" pitchFamily="34" charset="0"/>
                <a:ea typeface="ＭＳ Ｐゴシック" panose="020B0600070205080204" pitchFamily="34" charset="-128"/>
                <a:cs typeface="Tahoma" panose="020B0604030504040204" pitchFamily="34" charset="0"/>
              </a:rPr>
              <a:t>Abstract representation of previously encountered patients </a:t>
            </a:r>
          </a:p>
          <a:p>
            <a:pPr lvl="1"/>
            <a:r>
              <a:rPr lang="en-US" altLang="en-US" sz="2000" dirty="0" err="1" smtClean="0">
                <a:latin typeface="Tahoma" panose="020B0604030504040204" pitchFamily="34" charset="0"/>
                <a:ea typeface="ＭＳ Ｐゴシック" panose="020B0600070205080204" pitchFamily="34" charset="-128"/>
                <a:cs typeface="Tahoma" panose="020B0604030504040204" pitchFamily="34" charset="0"/>
              </a:rPr>
              <a:t>Eg</a:t>
            </a:r>
            <a:r>
              <a:rPr lang="en-US" altLang="en-US" sz="2000" dirty="0" smtClean="0">
                <a:latin typeface="Tahoma" panose="020B0604030504040204" pitchFamily="34" charset="0"/>
                <a:ea typeface="ＭＳ Ｐゴシック" panose="020B0600070205080204" pitchFamily="34" charset="-128"/>
                <a:cs typeface="Tahoma" panose="020B0604030504040204" pitchFamily="34" charset="0"/>
              </a:rPr>
              <a:t> Set of weighted features</a:t>
            </a:r>
          </a:p>
          <a:p>
            <a:pPr lvl="1"/>
            <a:r>
              <a:rPr lang="en-US" altLang="en-US" sz="2000" dirty="0" smtClean="0">
                <a:latin typeface="Tahoma" panose="020B0604030504040204" pitchFamily="34" charset="0"/>
                <a:ea typeface="ＭＳ Ｐゴシック" panose="020B0600070205080204" pitchFamily="34" charset="-128"/>
                <a:cs typeface="Tahoma" panose="020B0604030504040204" pitchFamily="34" charset="0"/>
              </a:rPr>
              <a:t>Summary descriptions</a:t>
            </a:r>
          </a:p>
          <a:p>
            <a:pPr lvl="1"/>
            <a:r>
              <a:rPr lang="en-US" altLang="en-US" sz="2000" dirty="0" smtClean="0">
                <a:latin typeface="Tahoma" panose="020B0604030504040204" pitchFamily="34" charset="0"/>
                <a:ea typeface="ＭＳ Ｐゴシック" panose="020B0600070205080204" pitchFamily="34" charset="-128"/>
                <a:cs typeface="Tahoma" panose="020B0604030504040204" pitchFamily="34" charset="0"/>
              </a:rPr>
              <a:t>Ideal exemplar</a:t>
            </a:r>
          </a:p>
        </p:txBody>
      </p:sp>
      <p:grpSp>
        <p:nvGrpSpPr>
          <p:cNvPr id="2" name="Group 11"/>
          <p:cNvGrpSpPr>
            <a:grpSpLocks/>
          </p:cNvGrpSpPr>
          <p:nvPr/>
        </p:nvGrpSpPr>
        <p:grpSpPr bwMode="auto">
          <a:xfrm>
            <a:off x="4953000" y="1447800"/>
            <a:ext cx="1160463" cy="2514600"/>
            <a:chOff x="4953000" y="1447800"/>
            <a:chExt cx="1160611" cy="2514600"/>
          </a:xfrm>
        </p:grpSpPr>
        <p:pic>
          <p:nvPicPr>
            <p:cNvPr id="1333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0" y="1447800"/>
              <a:ext cx="855811"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7"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00" y="1905000"/>
              <a:ext cx="855811"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8" name="Picture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5400" y="2362200"/>
              <a:ext cx="855811"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9" name="Picture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7800" y="2895600"/>
              <a:ext cx="855811"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12"/>
          <p:cNvGrpSpPr>
            <a:grpSpLocks/>
          </p:cNvGrpSpPr>
          <p:nvPr/>
        </p:nvGrpSpPr>
        <p:grpSpPr bwMode="auto">
          <a:xfrm>
            <a:off x="6172200" y="1600200"/>
            <a:ext cx="2667000" cy="5029200"/>
            <a:chOff x="6172200" y="1600200"/>
            <a:chExt cx="2667000" cy="5029200"/>
          </a:xfrm>
        </p:grpSpPr>
        <p:pic>
          <p:nvPicPr>
            <p:cNvPr id="13333"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0" y="5029200"/>
              <a:ext cx="1500632"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loud Callout 5"/>
            <p:cNvSpPr>
              <a:spLocks noChangeArrowheads="1"/>
            </p:cNvSpPr>
            <p:nvPr/>
          </p:nvSpPr>
          <p:spPr bwMode="auto">
            <a:xfrm>
              <a:off x="6172200" y="1600200"/>
              <a:ext cx="2667000" cy="2438400"/>
            </a:xfrm>
            <a:prstGeom prst="cloudCallout">
              <a:avLst>
                <a:gd name="adj1" fmla="val 5801"/>
                <a:gd name="adj2" fmla="val 89079"/>
              </a:avLst>
            </a:prstGeom>
            <a:gradFill rotWithShape="1">
              <a:gsLst>
                <a:gs pos="0">
                  <a:srgbClr val="9DA6F3"/>
                </a:gs>
                <a:gs pos="100000">
                  <a:srgbClr val="002BB0"/>
                </a:gs>
              </a:gsLst>
              <a:lin ang="5400000"/>
            </a:gradFill>
            <a:ln w="9525">
              <a:solidFill>
                <a:srgbClr val="003099"/>
              </a:solidFill>
              <a:round/>
              <a:headEnd/>
              <a:tailEnd/>
            </a:ln>
            <a:effectLst>
              <a:outerShdw dist="23000" dir="5400000" rotWithShape="0">
                <a:srgbClr val="808080">
                  <a:alpha val="34999"/>
                </a:srgbClr>
              </a:outerShdw>
            </a:effectLst>
          </p:spPr>
          <p:txBody>
            <a:bodyPr anchor="ctr"/>
            <a:lstStyle/>
            <a:p>
              <a:pPr algn="ctr" eaLnBrk="1" hangingPunct="1">
                <a:defRPr/>
              </a:pPr>
              <a:endParaRPr lang="en-US">
                <a:solidFill>
                  <a:schemeClr val="lt1"/>
                </a:solidFill>
                <a:latin typeface="+mn-lt"/>
                <a:ea typeface="+mn-ea"/>
              </a:endParaRPr>
            </a:p>
          </p:txBody>
        </p:sp>
        <p:pic>
          <p:nvPicPr>
            <p:cNvPr id="13335" name="Picture 1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2286000"/>
              <a:ext cx="855811"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33"/>
          <p:cNvGrpSpPr>
            <a:grpSpLocks/>
          </p:cNvGrpSpPr>
          <p:nvPr/>
        </p:nvGrpSpPr>
        <p:grpSpPr bwMode="auto">
          <a:xfrm>
            <a:off x="2743200" y="4800600"/>
            <a:ext cx="3124200" cy="1905000"/>
            <a:chOff x="2743200" y="4800600"/>
            <a:chExt cx="3124200" cy="1905000"/>
          </a:xfrm>
        </p:grpSpPr>
        <p:grpSp>
          <p:nvGrpSpPr>
            <p:cNvPr id="13319" name="Group 32"/>
            <p:cNvGrpSpPr>
              <a:grpSpLocks/>
            </p:cNvGrpSpPr>
            <p:nvPr/>
          </p:nvGrpSpPr>
          <p:grpSpPr bwMode="auto">
            <a:xfrm>
              <a:off x="4038600" y="4953000"/>
              <a:ext cx="533400" cy="1600200"/>
              <a:chOff x="4038600" y="4953000"/>
              <a:chExt cx="533400" cy="1600200"/>
            </a:xfrm>
          </p:grpSpPr>
          <p:cxnSp>
            <p:nvCxnSpPr>
              <p:cNvPr id="13329" name="Straight Connector 18"/>
              <p:cNvCxnSpPr>
                <a:cxnSpLocks noChangeShapeType="1"/>
                <a:stCxn id="13" idx="6"/>
                <a:endCxn id="17" idx="2"/>
              </p:cNvCxnSpPr>
              <p:nvPr/>
            </p:nvCxnSpPr>
            <p:spPr bwMode="auto">
              <a:xfrm flipV="1">
                <a:off x="4038600" y="4953000"/>
                <a:ext cx="533400" cy="762000"/>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330" name="Straight Connector 20"/>
              <p:cNvCxnSpPr>
                <a:cxnSpLocks noChangeShapeType="1"/>
                <a:stCxn id="13" idx="6"/>
                <a:endCxn id="16" idx="2"/>
              </p:cNvCxnSpPr>
              <p:nvPr/>
            </p:nvCxnSpPr>
            <p:spPr bwMode="auto">
              <a:xfrm flipV="1">
                <a:off x="4038600" y="5486400"/>
                <a:ext cx="533400" cy="228600"/>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331" name="Straight Connector 22"/>
              <p:cNvCxnSpPr>
                <a:cxnSpLocks noChangeShapeType="1"/>
                <a:stCxn id="13" idx="6"/>
                <a:endCxn id="15" idx="2"/>
              </p:cNvCxnSpPr>
              <p:nvPr/>
            </p:nvCxnSpPr>
            <p:spPr bwMode="auto">
              <a:xfrm>
                <a:off x="4038600" y="5715000"/>
                <a:ext cx="533400" cy="304800"/>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332" name="Straight Connector 24"/>
              <p:cNvCxnSpPr>
                <a:cxnSpLocks noChangeShapeType="1"/>
                <a:stCxn id="13" idx="6"/>
                <a:endCxn id="14" idx="2"/>
              </p:cNvCxnSpPr>
              <p:nvPr/>
            </p:nvCxnSpPr>
            <p:spPr bwMode="auto">
              <a:xfrm>
                <a:off x="4038600" y="5715000"/>
                <a:ext cx="533400" cy="838200"/>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13320" name="TextBox 28"/>
            <p:cNvSpPr txBox="1">
              <a:spLocks noChangeArrowheads="1"/>
            </p:cNvSpPr>
            <p:nvPr/>
          </p:nvSpPr>
          <p:spPr bwMode="auto">
            <a:xfrm>
              <a:off x="4114800" y="5410200"/>
              <a:ext cx="457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eaLnBrk="1" hangingPunct="1"/>
              <a:r>
                <a:rPr lang="en-US" altLang="en-US" sz="1400">
                  <a:cs typeface="Tahoma" panose="020B0604030504040204" pitchFamily="34" charset="0"/>
                </a:rPr>
                <a:t>w2</a:t>
              </a:r>
            </a:p>
          </p:txBody>
        </p:sp>
        <p:sp>
          <p:nvSpPr>
            <p:cNvPr id="13" name="Oval 12"/>
            <p:cNvSpPr>
              <a:spLocks noChangeArrowheads="1"/>
            </p:cNvSpPr>
            <p:nvPr/>
          </p:nvSpPr>
          <p:spPr bwMode="auto">
            <a:xfrm>
              <a:off x="2743200" y="5562600"/>
              <a:ext cx="1295400" cy="304800"/>
            </a:xfrm>
            <a:prstGeom prst="ellipse">
              <a:avLst/>
            </a:prstGeom>
            <a:gradFill rotWithShape="1">
              <a:gsLst>
                <a:gs pos="0">
                  <a:srgbClr val="E6E8FA"/>
                </a:gs>
                <a:gs pos="64999">
                  <a:srgbClr val="BFC5F1"/>
                </a:gs>
                <a:gs pos="100000">
                  <a:srgbClr val="A3ABED"/>
                </a:gs>
              </a:gsLst>
              <a:lin ang="5400000" scaled="1"/>
            </a:gradFill>
            <a:ln w="9525">
              <a:solidFill>
                <a:srgbClr val="003099"/>
              </a:solidFill>
              <a:round/>
              <a:headEnd/>
              <a:tailEnd/>
            </a:ln>
            <a:effectLst>
              <a:outerShdw dist="20000" dir="5400000" rotWithShape="0">
                <a:srgbClr val="808080">
                  <a:alpha val="37999"/>
                </a:srgbClr>
              </a:outerShdw>
            </a:effectLst>
          </p:spPr>
          <p:txBody>
            <a:bodyPr anchor="ctr"/>
            <a:lstStyle/>
            <a:p>
              <a:pPr algn="ctr" eaLnBrk="1" hangingPunct="1">
                <a:defRPr/>
              </a:pPr>
              <a:r>
                <a:rPr lang="en-US" sz="1400" dirty="0">
                  <a:solidFill>
                    <a:schemeClr val="dk1"/>
                  </a:solidFill>
                  <a:latin typeface="+mn-lt"/>
                  <a:ea typeface="+mn-ea"/>
                </a:rPr>
                <a:t>disease</a:t>
              </a:r>
            </a:p>
          </p:txBody>
        </p:sp>
        <p:sp>
          <p:nvSpPr>
            <p:cNvPr id="14" name="Oval 13"/>
            <p:cNvSpPr>
              <a:spLocks noChangeArrowheads="1"/>
            </p:cNvSpPr>
            <p:nvPr/>
          </p:nvSpPr>
          <p:spPr bwMode="auto">
            <a:xfrm>
              <a:off x="4572000" y="6400800"/>
              <a:ext cx="1295400" cy="304800"/>
            </a:xfrm>
            <a:prstGeom prst="ellipse">
              <a:avLst/>
            </a:prstGeom>
            <a:gradFill rotWithShape="1">
              <a:gsLst>
                <a:gs pos="0">
                  <a:srgbClr val="E6E8FA"/>
                </a:gs>
                <a:gs pos="64999">
                  <a:srgbClr val="BFC5F1"/>
                </a:gs>
                <a:gs pos="100000">
                  <a:srgbClr val="A3ABED"/>
                </a:gs>
              </a:gsLst>
              <a:lin ang="5400000" scaled="1"/>
            </a:gradFill>
            <a:ln w="9525">
              <a:solidFill>
                <a:srgbClr val="003099"/>
              </a:solidFill>
              <a:round/>
              <a:headEnd/>
              <a:tailEnd/>
            </a:ln>
            <a:effectLst>
              <a:outerShdw dist="20000" dir="5400000" rotWithShape="0">
                <a:srgbClr val="808080">
                  <a:alpha val="37999"/>
                </a:srgbClr>
              </a:outerShdw>
            </a:effectLst>
          </p:spPr>
          <p:txBody>
            <a:bodyPr anchor="ctr"/>
            <a:lstStyle/>
            <a:p>
              <a:pPr algn="ctr" eaLnBrk="1" hangingPunct="1">
                <a:defRPr/>
              </a:pPr>
              <a:r>
                <a:rPr lang="en-US" sz="1200" dirty="0">
                  <a:solidFill>
                    <a:schemeClr val="dk1"/>
                  </a:solidFill>
                  <a:latin typeface="+mn-lt"/>
                  <a:ea typeface="+mn-ea"/>
                </a:rPr>
                <a:t>symptom4</a:t>
              </a:r>
            </a:p>
          </p:txBody>
        </p:sp>
        <p:sp>
          <p:nvSpPr>
            <p:cNvPr id="15" name="Oval 14"/>
            <p:cNvSpPr>
              <a:spLocks noChangeArrowheads="1"/>
            </p:cNvSpPr>
            <p:nvPr/>
          </p:nvSpPr>
          <p:spPr bwMode="auto">
            <a:xfrm>
              <a:off x="4572000" y="5867400"/>
              <a:ext cx="1295400" cy="304800"/>
            </a:xfrm>
            <a:prstGeom prst="ellipse">
              <a:avLst/>
            </a:prstGeom>
            <a:gradFill rotWithShape="1">
              <a:gsLst>
                <a:gs pos="0">
                  <a:srgbClr val="E6E8FA"/>
                </a:gs>
                <a:gs pos="64999">
                  <a:srgbClr val="BFC5F1"/>
                </a:gs>
                <a:gs pos="100000">
                  <a:srgbClr val="A3ABED"/>
                </a:gs>
              </a:gsLst>
              <a:lin ang="5400000" scaled="1"/>
            </a:gradFill>
            <a:ln w="9525">
              <a:solidFill>
                <a:srgbClr val="003099"/>
              </a:solidFill>
              <a:round/>
              <a:headEnd/>
              <a:tailEnd/>
            </a:ln>
            <a:effectLst>
              <a:outerShdw dist="20000" dir="5400000" rotWithShape="0">
                <a:srgbClr val="808080">
                  <a:alpha val="37999"/>
                </a:srgbClr>
              </a:outerShdw>
            </a:effectLst>
          </p:spPr>
          <p:txBody>
            <a:bodyPr anchor="ctr"/>
            <a:lstStyle/>
            <a:p>
              <a:pPr algn="ctr" eaLnBrk="1" hangingPunct="1">
                <a:defRPr/>
              </a:pPr>
              <a:r>
                <a:rPr lang="en-US" sz="1200" dirty="0">
                  <a:solidFill>
                    <a:schemeClr val="dk1"/>
                  </a:solidFill>
                  <a:latin typeface="+mn-lt"/>
                  <a:ea typeface="+mn-ea"/>
                </a:rPr>
                <a:t>symptom3</a:t>
              </a:r>
            </a:p>
          </p:txBody>
        </p:sp>
        <p:sp>
          <p:nvSpPr>
            <p:cNvPr id="16" name="Oval 15"/>
            <p:cNvSpPr>
              <a:spLocks noChangeArrowheads="1"/>
            </p:cNvSpPr>
            <p:nvPr/>
          </p:nvSpPr>
          <p:spPr bwMode="auto">
            <a:xfrm>
              <a:off x="4572000" y="5334000"/>
              <a:ext cx="1295400" cy="304800"/>
            </a:xfrm>
            <a:prstGeom prst="ellipse">
              <a:avLst/>
            </a:prstGeom>
            <a:gradFill rotWithShape="1">
              <a:gsLst>
                <a:gs pos="0">
                  <a:srgbClr val="E6E8FA"/>
                </a:gs>
                <a:gs pos="64999">
                  <a:srgbClr val="BFC5F1"/>
                </a:gs>
                <a:gs pos="100000">
                  <a:srgbClr val="A3ABED"/>
                </a:gs>
              </a:gsLst>
              <a:lin ang="5400000" scaled="1"/>
            </a:gradFill>
            <a:ln w="9525">
              <a:solidFill>
                <a:srgbClr val="003099"/>
              </a:solidFill>
              <a:round/>
              <a:headEnd/>
              <a:tailEnd/>
            </a:ln>
            <a:effectLst>
              <a:outerShdw dist="20000" dir="5400000" rotWithShape="0">
                <a:srgbClr val="808080">
                  <a:alpha val="37999"/>
                </a:srgbClr>
              </a:outerShdw>
            </a:effectLst>
          </p:spPr>
          <p:txBody>
            <a:bodyPr anchor="ctr"/>
            <a:lstStyle/>
            <a:p>
              <a:pPr algn="ctr" eaLnBrk="1" hangingPunct="1">
                <a:defRPr/>
              </a:pPr>
              <a:r>
                <a:rPr lang="en-US" sz="1200" dirty="0">
                  <a:solidFill>
                    <a:schemeClr val="dk1"/>
                  </a:solidFill>
                  <a:latin typeface="+mn-lt"/>
                  <a:ea typeface="+mn-ea"/>
                </a:rPr>
                <a:t>symptom2</a:t>
              </a:r>
            </a:p>
          </p:txBody>
        </p:sp>
        <p:sp>
          <p:nvSpPr>
            <p:cNvPr id="17" name="Oval 16"/>
            <p:cNvSpPr>
              <a:spLocks noChangeArrowheads="1"/>
            </p:cNvSpPr>
            <p:nvPr/>
          </p:nvSpPr>
          <p:spPr bwMode="auto">
            <a:xfrm>
              <a:off x="4572000" y="4800600"/>
              <a:ext cx="1295400" cy="304800"/>
            </a:xfrm>
            <a:prstGeom prst="ellipse">
              <a:avLst/>
            </a:prstGeom>
            <a:gradFill rotWithShape="1">
              <a:gsLst>
                <a:gs pos="0">
                  <a:srgbClr val="E6E8FA"/>
                </a:gs>
                <a:gs pos="64999">
                  <a:srgbClr val="BFC5F1"/>
                </a:gs>
                <a:gs pos="100000">
                  <a:srgbClr val="A3ABED"/>
                </a:gs>
              </a:gsLst>
              <a:lin ang="5400000" scaled="1"/>
            </a:gradFill>
            <a:ln w="9525">
              <a:solidFill>
                <a:srgbClr val="003099"/>
              </a:solidFill>
              <a:round/>
              <a:headEnd/>
              <a:tailEnd/>
            </a:ln>
            <a:effectLst>
              <a:outerShdw dist="20000" dir="5400000" rotWithShape="0">
                <a:srgbClr val="808080">
                  <a:alpha val="37999"/>
                </a:srgbClr>
              </a:outerShdw>
            </a:effectLst>
          </p:spPr>
          <p:txBody>
            <a:bodyPr anchor="ctr"/>
            <a:lstStyle/>
            <a:p>
              <a:pPr algn="ctr" eaLnBrk="1" hangingPunct="1">
                <a:defRPr/>
              </a:pPr>
              <a:r>
                <a:rPr lang="en-US" sz="1200" dirty="0">
                  <a:solidFill>
                    <a:schemeClr val="dk1"/>
                  </a:solidFill>
                  <a:latin typeface="+mn-lt"/>
                  <a:ea typeface="+mn-ea"/>
                </a:rPr>
                <a:t>symptom1</a:t>
              </a:r>
            </a:p>
          </p:txBody>
        </p:sp>
        <p:sp>
          <p:nvSpPr>
            <p:cNvPr id="13326" name="TextBox 27"/>
            <p:cNvSpPr txBox="1">
              <a:spLocks noChangeArrowheads="1"/>
            </p:cNvSpPr>
            <p:nvPr/>
          </p:nvSpPr>
          <p:spPr bwMode="auto">
            <a:xfrm>
              <a:off x="4114800" y="5105400"/>
              <a:ext cx="533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eaLnBrk="1" hangingPunct="1"/>
              <a:r>
                <a:rPr lang="en-US" altLang="en-US" sz="1400">
                  <a:cs typeface="Tahoma" panose="020B0604030504040204" pitchFamily="34" charset="0"/>
                </a:rPr>
                <a:t>w1</a:t>
              </a:r>
            </a:p>
          </p:txBody>
        </p:sp>
        <p:sp>
          <p:nvSpPr>
            <p:cNvPr id="13327" name="TextBox 29"/>
            <p:cNvSpPr txBox="1">
              <a:spLocks noChangeArrowheads="1"/>
            </p:cNvSpPr>
            <p:nvPr/>
          </p:nvSpPr>
          <p:spPr bwMode="auto">
            <a:xfrm>
              <a:off x="4114800" y="5715000"/>
              <a:ext cx="533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eaLnBrk="1" hangingPunct="1"/>
              <a:r>
                <a:rPr lang="en-US" altLang="en-US" sz="1400">
                  <a:cs typeface="Tahoma" panose="020B0604030504040204" pitchFamily="34" charset="0"/>
                </a:rPr>
                <a:t>w3</a:t>
              </a:r>
            </a:p>
          </p:txBody>
        </p:sp>
        <p:sp>
          <p:nvSpPr>
            <p:cNvPr id="13328" name="TextBox 30"/>
            <p:cNvSpPr txBox="1">
              <a:spLocks noChangeArrowheads="1"/>
            </p:cNvSpPr>
            <p:nvPr/>
          </p:nvSpPr>
          <p:spPr bwMode="auto">
            <a:xfrm>
              <a:off x="4114800" y="6096000"/>
              <a:ext cx="533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eaLnBrk="1" hangingPunct="1"/>
              <a:r>
                <a:rPr lang="en-US" altLang="en-US" sz="1400">
                  <a:cs typeface="Tahoma" panose="020B0604030504040204" pitchFamily="34" charset="0"/>
                </a:rPr>
                <a:t>w4</a:t>
              </a:r>
            </a:p>
          </p:txBody>
        </p:sp>
      </p:grpSp>
    </p:spTree>
    <p:extLst>
      <p:ext uri="{BB962C8B-B14F-4D97-AF65-F5344CB8AC3E}">
        <p14:creationId xmlns:p14="http://schemas.microsoft.com/office/powerpoint/2010/main" val="232361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dirty="0" smtClean="0">
                <a:latin typeface="Tahoma" panose="020B0604030504040204" pitchFamily="34" charset="0"/>
                <a:ea typeface="ＭＳ Ｐゴシック" panose="020B0600070205080204" pitchFamily="34" charset="-128"/>
                <a:cs typeface="Tahoma" panose="020B0604030504040204" pitchFamily="34" charset="0"/>
              </a:rPr>
              <a:t>Prototype theories: Pros</a:t>
            </a:r>
          </a:p>
        </p:txBody>
      </p:sp>
      <p:sp>
        <p:nvSpPr>
          <p:cNvPr id="3" name="Content Placeholder 2"/>
          <p:cNvSpPr>
            <a:spLocks noGrp="1"/>
          </p:cNvSpPr>
          <p:nvPr>
            <p:ph idx="1"/>
          </p:nvPr>
        </p:nvSpPr>
        <p:spPr bwMode="auto">
          <a:xfrm>
            <a:off x="392830" y="1729049"/>
            <a:ext cx="8489950" cy="3457575"/>
          </a:xfrm>
        </p:spPr>
        <p:txBody>
          <a:bodyPr wrap="square" numCol="1" anchor="t" anchorCtr="0" compatLnSpc="1">
            <a:prstTxWarp prst="textNoShape">
              <a:avLst/>
            </a:prstTxWarp>
          </a:bodyPr>
          <a:lstStyle/>
          <a:p>
            <a:r>
              <a:rPr lang="en-US" altLang="en-US" sz="2400" dirty="0" smtClean="0">
                <a:latin typeface="Tahoma" panose="020B0604030504040204" pitchFamily="34" charset="0"/>
                <a:ea typeface="ＭＳ Ｐゴシック" panose="020B0600070205080204" pitchFamily="34" charset="-128"/>
                <a:cs typeface="Tahoma" panose="020B0604030504040204" pitchFamily="34" charset="0"/>
              </a:rPr>
              <a:t>Explains rapid diagnosis of typical patients</a:t>
            </a:r>
          </a:p>
          <a:p>
            <a:r>
              <a:rPr lang="en-US" altLang="en-US" sz="2400" dirty="0" smtClean="0">
                <a:latin typeface="Tahoma" panose="020B0604030504040204" pitchFamily="34" charset="0"/>
                <a:ea typeface="ＭＳ Ｐゴシック" panose="020B0600070205080204" pitchFamily="34" charset="-128"/>
                <a:cs typeface="Tahoma" panose="020B0604030504040204" pitchFamily="34" charset="0"/>
              </a:rPr>
              <a:t>Mention of features in specific order -&gt; from most to least typical</a:t>
            </a:r>
          </a:p>
          <a:p>
            <a:pPr marL="0" indent="0">
              <a:buNone/>
            </a:pPr>
            <a:endParaRPr lang="en-US" altLang="en-US" dirty="0">
              <a:latin typeface="Tahoma" panose="020B0604030504040204" pitchFamily="34" charset="0"/>
              <a:ea typeface="ＭＳ Ｐゴシック" panose="020B0600070205080204" pitchFamily="34" charset="-128"/>
              <a:cs typeface="Tahoma" panose="020B0604030504040204" pitchFamily="34" charset="0"/>
            </a:endParaRPr>
          </a:p>
          <a:p>
            <a:pPr marL="0" indent="0">
              <a:buNone/>
            </a:pPr>
            <a:r>
              <a:rPr lang="en-US" altLang="en-US" b="1" dirty="0" smtClean="0">
                <a:solidFill>
                  <a:schemeClr val="accent1"/>
                </a:solidFill>
                <a:latin typeface="Tahoma" panose="020B0604030504040204" pitchFamily="34" charset="0"/>
                <a:ea typeface="ＭＳ Ｐゴシック" panose="020B0600070205080204" pitchFamily="34" charset="-128"/>
                <a:cs typeface="Tahoma" panose="020B0604030504040204" pitchFamily="34" charset="0"/>
              </a:rPr>
              <a:t>Prototype </a:t>
            </a:r>
            <a:r>
              <a:rPr lang="en-US" altLang="en-US" b="1" dirty="0">
                <a:solidFill>
                  <a:schemeClr val="accent1"/>
                </a:solidFill>
                <a:latin typeface="Tahoma" panose="020B0604030504040204" pitchFamily="34" charset="0"/>
                <a:ea typeface="ＭＳ Ｐゴシック" panose="020B0600070205080204" pitchFamily="34" charset="-128"/>
                <a:cs typeface="Tahoma" panose="020B0604030504040204" pitchFamily="34" charset="0"/>
              </a:rPr>
              <a:t>theories: </a:t>
            </a:r>
            <a:r>
              <a:rPr lang="en-US" altLang="en-US" b="1" dirty="0" smtClean="0">
                <a:solidFill>
                  <a:schemeClr val="accent1"/>
                </a:solidFill>
                <a:latin typeface="Tahoma" panose="020B0604030504040204" pitchFamily="34" charset="0"/>
                <a:ea typeface="ＭＳ Ｐゴシック" panose="020B0600070205080204" pitchFamily="34" charset="-128"/>
                <a:cs typeface="Tahoma" panose="020B0604030504040204" pitchFamily="34" charset="0"/>
              </a:rPr>
              <a:t>Cons</a:t>
            </a:r>
          </a:p>
          <a:p>
            <a:r>
              <a:rPr lang="en-US" altLang="en-US" sz="2400" dirty="0">
                <a:latin typeface="Tahoma" panose="020B0604030504040204" pitchFamily="34" charset="0"/>
                <a:ea typeface="ＭＳ Ｐゴシック" panose="020B0600070205080204" pitchFamily="34" charset="-128"/>
                <a:cs typeface="Tahoma" panose="020B0604030504040204" pitchFamily="34" charset="0"/>
              </a:rPr>
              <a:t>Features treated independently, so ignores possible interactions between features</a:t>
            </a:r>
          </a:p>
          <a:p>
            <a:r>
              <a:rPr lang="en-US" altLang="en-US" sz="2400" dirty="0" smtClean="0">
                <a:latin typeface="Tahoma" panose="020B0604030504040204" pitchFamily="34" charset="0"/>
                <a:ea typeface="ＭＳ Ｐゴシック" panose="020B0600070205080204" pitchFamily="34" charset="-128"/>
                <a:cs typeface="Tahoma" panose="020B0604030504040204" pitchFamily="34" charset="0"/>
              </a:rPr>
              <a:t>Ignores time component: disease – symptom time course </a:t>
            </a:r>
            <a:endParaRPr lang="en-US" altLang="en-US" sz="2400" dirty="0">
              <a:latin typeface="Tahoma" panose="020B0604030504040204" pitchFamily="34" charset="0"/>
              <a:ea typeface="ＭＳ Ｐゴシック" panose="020B0600070205080204" pitchFamily="34" charset="-128"/>
              <a:cs typeface="Tahoma" panose="020B0604030504040204" pitchFamily="34" charset="0"/>
            </a:endParaRPr>
          </a:p>
          <a:p>
            <a:pPr marL="0" indent="0">
              <a:buNone/>
            </a:pPr>
            <a:endParaRPr lang="en-US" altLang="en-US" sz="2400" b="1" dirty="0" smtClean="0">
              <a:solidFill>
                <a:schemeClr val="accent1"/>
              </a:solidFill>
              <a:latin typeface="Tahoma" panose="020B0604030504040204" pitchFamily="34" charset="0"/>
              <a:ea typeface="ＭＳ Ｐゴシック" panose="020B0600070205080204" pitchFamily="34" charset="-128"/>
              <a:cs typeface="Tahoma" panose="020B0604030504040204" pitchFamily="34" charset="0"/>
            </a:endParaRPr>
          </a:p>
        </p:txBody>
      </p:sp>
    </p:spTree>
    <p:extLst>
      <p:ext uri="{BB962C8B-B14F-4D97-AF65-F5344CB8AC3E}">
        <p14:creationId xmlns:p14="http://schemas.microsoft.com/office/powerpoint/2010/main" val="38166843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28600" y="609600"/>
            <a:ext cx="9144000" cy="1143000"/>
          </a:xfrm>
        </p:spPr>
        <p:txBody>
          <a:bodyPr/>
          <a:lstStyle/>
          <a:p>
            <a:r>
              <a:rPr lang="en-US" altLang="en-US" dirty="0" smtClean="0">
                <a:latin typeface="Tahoma" panose="020B0604030504040204" pitchFamily="34" charset="0"/>
                <a:ea typeface="ＭＳ Ｐゴシック" panose="020B0600070205080204" pitchFamily="34" charset="-128"/>
                <a:cs typeface="Tahoma" panose="020B0604030504040204" pitchFamily="34" charset="0"/>
              </a:rPr>
              <a:t>Instance-based (Exemplar) theories</a:t>
            </a:r>
          </a:p>
        </p:txBody>
      </p:sp>
      <p:sp>
        <p:nvSpPr>
          <p:cNvPr id="17411" name="Content Placeholder 2"/>
          <p:cNvSpPr>
            <a:spLocks noGrp="1"/>
          </p:cNvSpPr>
          <p:nvPr>
            <p:ph idx="1"/>
          </p:nvPr>
        </p:nvSpPr>
        <p:spPr bwMode="auto">
          <a:xfrm>
            <a:off x="457200" y="1600200"/>
            <a:ext cx="4343400" cy="4525963"/>
          </a:xfrm>
        </p:spPr>
        <p:txBody>
          <a:bodyPr wrap="square" numCol="1" anchor="t" anchorCtr="0" compatLnSpc="1">
            <a:prstTxWarp prst="textNoShape">
              <a:avLst/>
            </a:prstTxWarp>
          </a:bodyPr>
          <a:lstStyle/>
          <a:p>
            <a:r>
              <a:rPr lang="en-US" altLang="en-US" sz="2400" smtClean="0">
                <a:latin typeface="Tahoma" panose="020B0604030504040204" pitchFamily="34" charset="0"/>
                <a:ea typeface="ＭＳ Ｐゴシック" panose="020B0600070205080204" pitchFamily="34" charset="-128"/>
                <a:cs typeface="Tahoma" panose="020B0604030504040204" pitchFamily="34" charset="0"/>
              </a:rPr>
              <a:t>Categories represented by individual instances</a:t>
            </a:r>
          </a:p>
          <a:p>
            <a:r>
              <a:rPr lang="en-US" altLang="en-US" sz="2400" smtClean="0">
                <a:latin typeface="Tahoma" panose="020B0604030504040204" pitchFamily="34" charset="0"/>
                <a:ea typeface="ＭＳ Ｐゴシック" panose="020B0600070205080204" pitchFamily="34" charset="-128"/>
                <a:cs typeface="Tahoma" panose="020B0604030504040204" pitchFamily="34" charset="0"/>
              </a:rPr>
              <a:t>Memories of previously encountered patients are stored and used to diagnose new cases</a:t>
            </a:r>
          </a:p>
          <a:p>
            <a:r>
              <a:rPr lang="en-US" altLang="en-US" sz="2400" smtClean="0">
                <a:latin typeface="Tahoma" panose="020B0604030504040204" pitchFamily="34" charset="0"/>
                <a:ea typeface="ＭＳ Ｐゴシック" panose="020B0600070205080204" pitchFamily="34" charset="-128"/>
                <a:cs typeface="Tahoma" panose="020B0604030504040204" pitchFamily="34" charset="0"/>
              </a:rPr>
              <a:t>Diagnosis based on overall similarity  between new case and previous items</a:t>
            </a:r>
          </a:p>
          <a:p>
            <a:r>
              <a:rPr lang="en-US" altLang="en-US" sz="2400" smtClean="0">
                <a:latin typeface="Tahoma" panose="020B0604030504040204" pitchFamily="34" charset="0"/>
                <a:ea typeface="ＭＳ Ｐゴシック" panose="020B0600070205080204" pitchFamily="34" charset="-128"/>
                <a:cs typeface="Tahoma" panose="020B0604030504040204" pitchFamily="34" charset="0"/>
              </a:rPr>
              <a:t>Context can also be stored with the individual instances</a:t>
            </a:r>
          </a:p>
        </p:txBody>
      </p:sp>
      <p:grpSp>
        <p:nvGrpSpPr>
          <p:cNvPr id="17412" name="Group 3"/>
          <p:cNvGrpSpPr>
            <a:grpSpLocks/>
          </p:cNvGrpSpPr>
          <p:nvPr/>
        </p:nvGrpSpPr>
        <p:grpSpPr bwMode="auto">
          <a:xfrm>
            <a:off x="4953000" y="1752600"/>
            <a:ext cx="1160463" cy="2514600"/>
            <a:chOff x="4953000" y="1447800"/>
            <a:chExt cx="1160611" cy="2514600"/>
          </a:xfrm>
        </p:grpSpPr>
        <p:pic>
          <p:nvPicPr>
            <p:cNvPr id="17422"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1447800"/>
              <a:ext cx="855811"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3"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1905000"/>
              <a:ext cx="855811"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4" name="Picture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2362200"/>
              <a:ext cx="855811"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5" name="Picture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2895600"/>
              <a:ext cx="855811"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413" name="Group 17"/>
          <p:cNvGrpSpPr>
            <a:grpSpLocks/>
          </p:cNvGrpSpPr>
          <p:nvPr/>
        </p:nvGrpSpPr>
        <p:grpSpPr bwMode="auto">
          <a:xfrm>
            <a:off x="6172200" y="1219200"/>
            <a:ext cx="2667000" cy="5410200"/>
            <a:chOff x="6172200" y="1219200"/>
            <a:chExt cx="2667000" cy="5410200"/>
          </a:xfrm>
        </p:grpSpPr>
        <p:grpSp>
          <p:nvGrpSpPr>
            <p:cNvPr id="17414" name="Group 8"/>
            <p:cNvGrpSpPr>
              <a:grpSpLocks/>
            </p:cNvGrpSpPr>
            <p:nvPr/>
          </p:nvGrpSpPr>
          <p:grpSpPr bwMode="auto">
            <a:xfrm>
              <a:off x="6172200" y="1219200"/>
              <a:ext cx="2667000" cy="5410200"/>
              <a:chOff x="6172200" y="1219200"/>
              <a:chExt cx="2667000" cy="5410200"/>
            </a:xfrm>
          </p:grpSpPr>
          <p:pic>
            <p:nvPicPr>
              <p:cNvPr id="17420" name="Picture 9"/>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0" y="5029200"/>
                <a:ext cx="1500632"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loud Callout 10"/>
              <p:cNvSpPr>
                <a:spLocks noChangeArrowheads="1"/>
              </p:cNvSpPr>
              <p:nvPr/>
            </p:nvSpPr>
            <p:spPr bwMode="auto">
              <a:xfrm>
                <a:off x="6172200" y="1219200"/>
                <a:ext cx="2667000" cy="3048000"/>
              </a:xfrm>
              <a:prstGeom prst="cloudCallout">
                <a:avLst>
                  <a:gd name="adj1" fmla="val 8097"/>
                  <a:gd name="adj2" fmla="val 72125"/>
                </a:avLst>
              </a:prstGeom>
              <a:gradFill rotWithShape="1">
                <a:gsLst>
                  <a:gs pos="0">
                    <a:srgbClr val="9DA6F3"/>
                  </a:gs>
                  <a:gs pos="100000">
                    <a:srgbClr val="002BB0"/>
                  </a:gs>
                </a:gsLst>
                <a:lin ang="5400000"/>
              </a:gradFill>
              <a:ln w="9525">
                <a:solidFill>
                  <a:srgbClr val="003099"/>
                </a:solidFill>
                <a:round/>
                <a:headEnd/>
                <a:tailEnd/>
              </a:ln>
              <a:effectLst>
                <a:outerShdw dist="23000" dir="5400000" rotWithShape="0">
                  <a:srgbClr val="808080">
                    <a:alpha val="34999"/>
                  </a:srgbClr>
                </a:outerShdw>
              </a:effectLst>
            </p:spPr>
            <p:txBody>
              <a:bodyPr anchor="ctr"/>
              <a:lstStyle/>
              <a:p>
                <a:pPr algn="ctr" eaLnBrk="1" hangingPunct="1">
                  <a:defRPr/>
                </a:pPr>
                <a:endParaRPr lang="en-US">
                  <a:solidFill>
                    <a:schemeClr val="lt1"/>
                  </a:solidFill>
                  <a:latin typeface="+mn-lt"/>
                  <a:ea typeface="+mn-ea"/>
                </a:endParaRPr>
              </a:p>
            </p:txBody>
          </p:sp>
        </p:grpSp>
        <p:grpSp>
          <p:nvGrpSpPr>
            <p:cNvPr id="17415" name="Group 12"/>
            <p:cNvGrpSpPr>
              <a:grpSpLocks/>
            </p:cNvGrpSpPr>
            <p:nvPr/>
          </p:nvGrpSpPr>
          <p:grpSpPr bwMode="auto">
            <a:xfrm>
              <a:off x="6858000" y="1600200"/>
              <a:ext cx="1160611" cy="2514600"/>
              <a:chOff x="4953000" y="1447800"/>
              <a:chExt cx="1160611" cy="2514600"/>
            </a:xfrm>
          </p:grpSpPr>
          <p:pic>
            <p:nvPicPr>
              <p:cNvPr id="17416" name="Picture 1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1447800"/>
                <a:ext cx="855811"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1905000"/>
                <a:ext cx="855811"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1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2362200"/>
                <a:ext cx="855811"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Picture 1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2895600"/>
                <a:ext cx="855811"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17401576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smtClean="0">
                <a:latin typeface="Tahoma" panose="020B0604030504040204" pitchFamily="34" charset="0"/>
                <a:ea typeface="ＭＳ Ｐゴシック" panose="020B0600070205080204" pitchFamily="34" charset="-128"/>
                <a:cs typeface="Tahoma" panose="020B0604030504040204" pitchFamily="34" charset="0"/>
              </a:rPr>
              <a:t>Exemplar-based theories: Pros</a:t>
            </a:r>
          </a:p>
        </p:txBody>
      </p:sp>
      <p:sp>
        <p:nvSpPr>
          <p:cNvPr id="3" name="Content Placeholder 2"/>
          <p:cNvSpPr>
            <a:spLocks noGrp="1"/>
          </p:cNvSpPr>
          <p:nvPr>
            <p:ph idx="1"/>
          </p:nvPr>
        </p:nvSpPr>
        <p:spPr>
          <a:xfrm>
            <a:off x="455460" y="2031869"/>
            <a:ext cx="8489950" cy="3457575"/>
          </a:xfrm>
        </p:spPr>
        <p:txBody>
          <a:bodyPr/>
          <a:lstStyle/>
          <a:p>
            <a:pPr fontAlgn="auto">
              <a:spcAft>
                <a:spcPts val="0"/>
              </a:spcAft>
              <a:buFont typeface="Wingdings" pitchFamily="-110" charset="2"/>
              <a:buChar char="§"/>
              <a:defRPr/>
            </a:pPr>
            <a:r>
              <a:rPr lang="en-US" sz="2400" dirty="0" smtClean="0">
                <a:latin typeface="Tahoma" pitchFamily="28" charset="0"/>
                <a:ea typeface="ＭＳ Ｐゴシック" pitchFamily="-110" charset="-128"/>
              </a:rPr>
              <a:t>Explains why people often rely on previous instances even when other rules available</a:t>
            </a:r>
          </a:p>
          <a:p>
            <a:pPr lvl="1" fontAlgn="auto">
              <a:spcAft>
                <a:spcPts val="0"/>
              </a:spcAft>
              <a:defRPr/>
            </a:pPr>
            <a:r>
              <a:rPr lang="en-US" sz="2000" dirty="0" smtClean="0">
                <a:latin typeface="Tahoma" pitchFamily="28" charset="0"/>
                <a:ea typeface="ＭＳ Ｐゴシック" pitchFamily="-110" charset="-128"/>
              </a:rPr>
              <a:t>Use of similarity between current case and previous case</a:t>
            </a:r>
          </a:p>
          <a:p>
            <a:pPr fontAlgn="auto">
              <a:spcAft>
                <a:spcPts val="0"/>
              </a:spcAft>
              <a:buFont typeface="Wingdings" pitchFamily="-110" charset="2"/>
              <a:buChar char="§"/>
              <a:defRPr/>
            </a:pPr>
            <a:r>
              <a:rPr lang="en-US" sz="2400" dirty="0" smtClean="0">
                <a:latin typeface="Tahoma" pitchFamily="28" charset="0"/>
                <a:ea typeface="ＭＳ Ｐゴシック" pitchFamily="-110" charset="-128"/>
              </a:rPr>
              <a:t>Explains influence of context specificity</a:t>
            </a:r>
          </a:p>
          <a:p>
            <a:pPr lvl="1" fontAlgn="auto">
              <a:spcAft>
                <a:spcPts val="0"/>
              </a:spcAft>
              <a:defRPr/>
            </a:pPr>
            <a:r>
              <a:rPr lang="en-US" sz="2000" dirty="0" smtClean="0">
                <a:latin typeface="Tahoma" pitchFamily="28" charset="0"/>
                <a:ea typeface="ＭＳ Ｐゴシック" pitchFamily="-110" charset="-128"/>
              </a:rPr>
              <a:t>Inclusion of patient context  factors can facilitate diagnosing of new cases (</a:t>
            </a:r>
            <a:r>
              <a:rPr lang="en-US" sz="2000" dirty="0" err="1" smtClean="0">
                <a:latin typeface="Tahoma" pitchFamily="28" charset="0"/>
                <a:ea typeface="ＭＳ Ｐゴシック" pitchFamily="-110" charset="-128"/>
              </a:rPr>
              <a:t>Hobus</a:t>
            </a:r>
            <a:r>
              <a:rPr lang="en-US" sz="2000" dirty="0" smtClean="0">
                <a:latin typeface="Tahoma" pitchFamily="28" charset="0"/>
                <a:ea typeface="ＭＳ Ｐゴシック" pitchFamily="-110" charset="-128"/>
              </a:rPr>
              <a:t> et al., 1987)</a:t>
            </a:r>
          </a:p>
          <a:p>
            <a:pPr marL="0" indent="0" fontAlgn="auto">
              <a:spcAft>
                <a:spcPts val="0"/>
              </a:spcAft>
              <a:buNone/>
              <a:defRPr/>
            </a:pPr>
            <a:r>
              <a:rPr lang="en-US" altLang="en-US" sz="2400" b="1" dirty="0" smtClean="0">
                <a:solidFill>
                  <a:schemeClr val="accent1"/>
                </a:solidFill>
                <a:latin typeface="Tahoma" panose="020B0604030504040204" pitchFamily="34" charset="0"/>
                <a:ea typeface="ＭＳ Ｐゴシック" panose="020B0600070205080204" pitchFamily="34" charset="-128"/>
                <a:cs typeface="Tahoma" panose="020B0604030504040204" pitchFamily="34" charset="0"/>
              </a:rPr>
              <a:t>Exemplar </a:t>
            </a:r>
            <a:r>
              <a:rPr lang="en-US" altLang="en-US" sz="2400" b="1" dirty="0">
                <a:solidFill>
                  <a:schemeClr val="accent1"/>
                </a:solidFill>
                <a:latin typeface="Tahoma" panose="020B0604030504040204" pitchFamily="34" charset="0"/>
                <a:ea typeface="ＭＳ Ｐゴシック" panose="020B0600070205080204" pitchFamily="34" charset="-128"/>
                <a:cs typeface="Tahoma" panose="020B0604030504040204" pitchFamily="34" charset="0"/>
              </a:rPr>
              <a:t>theories: Cons</a:t>
            </a:r>
          </a:p>
          <a:p>
            <a:pPr fontAlgn="auto">
              <a:spcAft>
                <a:spcPts val="0"/>
              </a:spcAft>
              <a:buFont typeface="Wingdings" pitchFamily="-110" charset="2"/>
              <a:buChar char="§"/>
              <a:defRPr/>
            </a:pPr>
            <a:r>
              <a:rPr lang="en-US" sz="2400" dirty="0">
                <a:latin typeface="Tahoma" pitchFamily="28" charset="0"/>
                <a:ea typeface="ＭＳ Ｐゴシック" pitchFamily="-110" charset="-128"/>
              </a:rPr>
              <a:t>Hard to test in real-world medical diagnosis</a:t>
            </a:r>
          </a:p>
          <a:p>
            <a:pPr fontAlgn="auto">
              <a:spcAft>
                <a:spcPts val="0"/>
              </a:spcAft>
              <a:buFont typeface="Wingdings" pitchFamily="-110" charset="2"/>
              <a:buChar char="§"/>
              <a:defRPr/>
            </a:pPr>
            <a:r>
              <a:rPr lang="en-US" sz="2400" dirty="0">
                <a:latin typeface="Tahoma" pitchFamily="28" charset="0"/>
                <a:ea typeface="ＭＳ Ｐゴシック" pitchFamily="-110" charset="-128"/>
              </a:rPr>
              <a:t>Unlikely that doctors recall all instances</a:t>
            </a:r>
          </a:p>
          <a:p>
            <a:pPr fontAlgn="auto">
              <a:spcAft>
                <a:spcPts val="0"/>
              </a:spcAft>
              <a:buFont typeface="Wingdings" pitchFamily="-110" charset="2"/>
              <a:buChar char="§"/>
              <a:defRPr/>
            </a:pPr>
            <a:r>
              <a:rPr lang="en-US" sz="2400" dirty="0">
                <a:latin typeface="Tahoma" pitchFamily="28" charset="0"/>
                <a:ea typeface="ＭＳ Ｐゴシック" pitchFamily="-110" charset="-128"/>
              </a:rPr>
              <a:t>Activation of instances does not entail that they are used in diagnosis… </a:t>
            </a:r>
          </a:p>
          <a:p>
            <a:pPr marL="0" indent="0" fontAlgn="auto">
              <a:spcAft>
                <a:spcPts val="0"/>
              </a:spcAft>
              <a:buNone/>
              <a:defRPr/>
            </a:pPr>
            <a:endParaRPr lang="en-US" sz="2400" dirty="0" smtClean="0">
              <a:effectLst>
                <a:outerShdw blurRad="38100" dist="38100" dir="2700000" algn="tl">
                  <a:srgbClr val="336699"/>
                </a:outerShdw>
              </a:effectLst>
              <a:latin typeface="Tahoma" pitchFamily="28" charset="0"/>
              <a:ea typeface="ＭＳ Ｐゴシック" pitchFamily="-110" charset="-128"/>
            </a:endParaRPr>
          </a:p>
          <a:p>
            <a:pPr fontAlgn="auto">
              <a:spcAft>
                <a:spcPts val="0"/>
              </a:spcAft>
              <a:buFont typeface="Wingdings" pitchFamily="-110" charset="2"/>
              <a:buChar char="§"/>
              <a:defRPr/>
            </a:pPr>
            <a:endParaRPr lang="en-US" sz="2400" dirty="0" smtClean="0">
              <a:effectLst>
                <a:outerShdw blurRad="38100" dist="38100" dir="2700000" algn="tl">
                  <a:srgbClr val="336699"/>
                </a:outerShdw>
              </a:effectLst>
              <a:latin typeface="Tahoma" pitchFamily="28" charset="0"/>
              <a:ea typeface="ＭＳ Ｐゴシック" pitchFamily="-110" charset="-128"/>
            </a:endParaRPr>
          </a:p>
          <a:p>
            <a:pPr fontAlgn="auto">
              <a:spcAft>
                <a:spcPts val="0"/>
              </a:spcAft>
              <a:buFont typeface="Wingdings" pitchFamily="-110" charset="2"/>
              <a:buChar char="§"/>
              <a:defRPr/>
            </a:pPr>
            <a:endParaRPr lang="en-US" sz="2400" dirty="0" smtClean="0">
              <a:effectLst>
                <a:outerShdw blurRad="38100" dist="38100" dir="2700000" algn="tl">
                  <a:srgbClr val="336699"/>
                </a:outerShdw>
              </a:effectLst>
              <a:latin typeface="Tahoma" pitchFamily="28" charset="0"/>
              <a:ea typeface="ＭＳ Ｐゴシック" pitchFamily="-110" charset="-128"/>
            </a:endParaRPr>
          </a:p>
        </p:txBody>
      </p:sp>
    </p:spTree>
    <p:extLst>
      <p:ext uri="{BB962C8B-B14F-4D97-AF65-F5344CB8AC3E}">
        <p14:creationId xmlns:p14="http://schemas.microsoft.com/office/powerpoint/2010/main" val="1739067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3200" dirty="0" smtClean="0">
                <a:latin typeface="Tahoma" panose="020B0604030504040204" pitchFamily="34" charset="0"/>
                <a:ea typeface="ＭＳ Ｐゴシック" panose="020B0600070205080204" pitchFamily="34" charset="-128"/>
                <a:cs typeface="Tahoma" panose="020B0604030504040204" pitchFamily="34" charset="0"/>
              </a:rPr>
              <a:t>Medical Decision Making</a:t>
            </a:r>
            <a:endParaRPr lang="en-GB" dirty="0"/>
          </a:p>
        </p:txBody>
      </p:sp>
      <p:sp>
        <p:nvSpPr>
          <p:cNvPr id="3" name="Content Placeholder 2"/>
          <p:cNvSpPr>
            <a:spLocks noGrp="1"/>
          </p:cNvSpPr>
          <p:nvPr>
            <p:ph idx="1"/>
          </p:nvPr>
        </p:nvSpPr>
        <p:spPr>
          <a:xfrm>
            <a:off x="5854140" y="4699522"/>
            <a:ext cx="3093102" cy="1396456"/>
          </a:xfrm>
        </p:spPr>
        <p:txBody>
          <a:bodyPr/>
          <a:lstStyle/>
          <a:p>
            <a:r>
              <a:rPr lang="en-GB" sz="1800" dirty="0" smtClean="0"/>
              <a:t>Doctor cannot be certain</a:t>
            </a:r>
          </a:p>
          <a:p>
            <a:r>
              <a:rPr lang="en-GB" sz="1800" dirty="0" smtClean="0"/>
              <a:t>Complex decision environment</a:t>
            </a:r>
          </a:p>
          <a:p>
            <a:r>
              <a:rPr lang="en-GB" sz="1800" dirty="0" smtClean="0"/>
              <a:t>Time pressure</a:t>
            </a:r>
          </a:p>
          <a:p>
            <a:r>
              <a:rPr lang="en-GB" sz="1800" dirty="0" smtClean="0"/>
              <a:t>High cost of being wrong..</a:t>
            </a:r>
            <a:endParaRPr lang="en-GB" sz="1800" dirty="0"/>
          </a:p>
        </p:txBody>
      </p:sp>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1751342"/>
            <a:ext cx="2376364" cy="2376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8925" y="3206500"/>
            <a:ext cx="5351462"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934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latin typeface="Tahoma" panose="020B0604030504040204" pitchFamily="34" charset="0"/>
                <a:ea typeface="ＭＳ Ｐゴシック" panose="020B0600070205080204" pitchFamily="34" charset="-128"/>
                <a:cs typeface="Tahoma" panose="020B0604030504040204" pitchFamily="34" charset="0"/>
              </a:rPr>
              <a:t>Common problem</a:t>
            </a:r>
          </a:p>
        </p:txBody>
      </p:sp>
      <p:sp>
        <p:nvSpPr>
          <p:cNvPr id="3" name="Content Placeholder 2"/>
          <p:cNvSpPr>
            <a:spLocks noGrp="1"/>
          </p:cNvSpPr>
          <p:nvPr>
            <p:ph idx="1"/>
          </p:nvPr>
        </p:nvSpPr>
        <p:spPr>
          <a:xfrm>
            <a:off x="330200" y="2354893"/>
            <a:ext cx="8489950" cy="4334006"/>
          </a:xfrm>
        </p:spPr>
        <p:txBody>
          <a:bodyPr>
            <a:normAutofit/>
          </a:bodyPr>
          <a:lstStyle/>
          <a:p>
            <a:pPr fontAlgn="auto">
              <a:spcAft>
                <a:spcPts val="0"/>
              </a:spcAft>
              <a:buFont typeface="Wingdings" pitchFamily="-110" charset="2"/>
              <a:buChar char="§"/>
              <a:defRPr/>
            </a:pPr>
            <a:r>
              <a:rPr lang="en-US" sz="2400" dirty="0" smtClean="0">
                <a:latin typeface="Tahoma" pitchFamily="28" charset="0"/>
                <a:ea typeface="ＭＳ Ｐゴシック" pitchFamily="-110" charset="-128"/>
              </a:rPr>
              <a:t>How do </a:t>
            </a:r>
            <a:r>
              <a:rPr lang="en-US" sz="2400" dirty="0">
                <a:latin typeface="Tahoma" pitchFamily="28" charset="0"/>
                <a:ea typeface="ＭＳ Ｐゴシック" pitchFamily="-110" charset="-128"/>
              </a:rPr>
              <a:t>instance-based </a:t>
            </a:r>
            <a:r>
              <a:rPr lang="en-US" sz="2400" dirty="0" smtClean="0">
                <a:latin typeface="Tahoma" pitchFamily="28" charset="0"/>
                <a:ea typeface="ＭＳ Ｐゴシック" pitchFamily="-110" charset="-128"/>
              </a:rPr>
              <a:t>or </a:t>
            </a:r>
            <a:r>
              <a:rPr lang="en-US" sz="2400" dirty="0">
                <a:latin typeface="Tahoma" pitchFamily="28" charset="0"/>
                <a:ea typeface="ＭＳ Ｐゴシック" pitchFamily="-110" charset="-128"/>
              </a:rPr>
              <a:t>prototype theories </a:t>
            </a:r>
            <a:r>
              <a:rPr lang="en-US" sz="2400" dirty="0" smtClean="0">
                <a:latin typeface="Tahoma" pitchFamily="28" charset="0"/>
                <a:ea typeface="ＭＳ Ｐゴシック" pitchFamily="-110" charset="-128"/>
              </a:rPr>
              <a:t>decide which features or similarities to use for categorization?</a:t>
            </a:r>
          </a:p>
          <a:p>
            <a:pPr lvl="1" fontAlgn="auto">
              <a:spcAft>
                <a:spcPts val="0"/>
              </a:spcAft>
              <a:defRPr/>
            </a:pPr>
            <a:r>
              <a:rPr lang="en-US" sz="2000" dirty="0" smtClean="0">
                <a:latin typeface="Tahoma" pitchFamily="28" charset="0"/>
                <a:ea typeface="ＭＳ Ｐゴシック" pitchFamily="-110" charset="-128"/>
              </a:rPr>
              <a:t>Suppose all patients with disease X seen by doctor have brown hair</a:t>
            </a:r>
          </a:p>
          <a:p>
            <a:pPr lvl="1" fontAlgn="auto">
              <a:spcAft>
                <a:spcPts val="0"/>
              </a:spcAft>
              <a:defRPr/>
            </a:pPr>
            <a:r>
              <a:rPr lang="en-US" sz="2000" dirty="0" smtClean="0">
                <a:latin typeface="Tahoma" pitchFamily="28" charset="0"/>
                <a:ea typeface="ＭＳ Ｐゴシック" pitchFamily="-110" charset="-128"/>
              </a:rPr>
              <a:t>Should brown hair be included in prototype? Should new instances with brown hair be judged relevantly similar?</a:t>
            </a:r>
          </a:p>
          <a:p>
            <a:pPr marL="457200" lvl="1" indent="0" fontAlgn="auto">
              <a:spcAft>
                <a:spcPts val="0"/>
              </a:spcAft>
              <a:buNone/>
              <a:defRPr/>
            </a:pPr>
            <a:endParaRPr lang="en-US" sz="2000" dirty="0" smtClean="0">
              <a:latin typeface="Tahoma" pitchFamily="28" charset="0"/>
              <a:ea typeface="ＭＳ Ｐゴシック" pitchFamily="-110" charset="-128"/>
            </a:endParaRPr>
          </a:p>
          <a:p>
            <a:pPr fontAlgn="auto">
              <a:spcAft>
                <a:spcPts val="0"/>
              </a:spcAft>
              <a:buFont typeface="Wingdings" pitchFamily="-110" charset="2"/>
              <a:buChar char="§"/>
              <a:defRPr/>
            </a:pPr>
            <a:r>
              <a:rPr lang="en-US" sz="2400" dirty="0" smtClean="0">
                <a:latin typeface="Tahoma" pitchFamily="28" charset="0"/>
                <a:ea typeface="ＭＳ Ｐゴシック" pitchFamily="-110" charset="-128"/>
              </a:rPr>
              <a:t>‘ultimately, it is the ability to explain why features co-occur, or why instances resemble each other, that determines whether it makes sense to include them in the disease’ (</a:t>
            </a:r>
            <a:r>
              <a:rPr lang="en-US" sz="2400" dirty="0" err="1" smtClean="0">
                <a:latin typeface="Tahoma" pitchFamily="28" charset="0"/>
                <a:ea typeface="ＭＳ Ｐゴシック" pitchFamily="-110" charset="-128"/>
              </a:rPr>
              <a:t>Custers</a:t>
            </a:r>
            <a:r>
              <a:rPr lang="en-US" sz="2400" dirty="0" smtClean="0">
                <a:latin typeface="Tahoma" pitchFamily="28" charset="0"/>
                <a:ea typeface="ＭＳ Ｐゴシック" pitchFamily="-110" charset="-128"/>
              </a:rPr>
              <a:t> et al., 1996)</a:t>
            </a:r>
          </a:p>
          <a:p>
            <a:pPr fontAlgn="auto">
              <a:spcAft>
                <a:spcPts val="0"/>
              </a:spcAft>
              <a:buFont typeface="Wingdings" pitchFamily="-110" charset="2"/>
              <a:buChar char="§"/>
              <a:defRPr/>
            </a:pPr>
            <a:r>
              <a:rPr lang="en-US" sz="2400" dirty="0" smtClean="0">
                <a:latin typeface="Tahoma" pitchFamily="28" charset="0"/>
                <a:ea typeface="ＭＳ Ｐゴシック" pitchFamily="-110" charset="-128"/>
                <a:sym typeface="Wingdings" panose="05000000000000000000" pitchFamily="2" charset="2"/>
              </a:rPr>
              <a:t> </a:t>
            </a:r>
            <a:r>
              <a:rPr lang="en-US" sz="2400" dirty="0" smtClean="0">
                <a:solidFill>
                  <a:srgbClr val="FF0000"/>
                </a:solidFill>
                <a:latin typeface="Tahoma" pitchFamily="28" charset="0"/>
                <a:ea typeface="ＭＳ Ｐゴシック" pitchFamily="-110" charset="-128"/>
              </a:rPr>
              <a:t>Use of theory/causal knowledge </a:t>
            </a:r>
          </a:p>
          <a:p>
            <a:pPr fontAlgn="auto">
              <a:spcAft>
                <a:spcPts val="0"/>
              </a:spcAft>
              <a:buFont typeface="Wingdings" pitchFamily="-110" charset="2"/>
              <a:buChar char="§"/>
              <a:defRPr/>
            </a:pPr>
            <a:endParaRPr lang="en-US" dirty="0" smtClean="0">
              <a:effectLst>
                <a:outerShdw blurRad="38100" dist="38100" dir="2700000" algn="tl">
                  <a:srgbClr val="336699"/>
                </a:outerShdw>
              </a:effectLst>
              <a:latin typeface="Tahoma" pitchFamily="28" charset="0"/>
              <a:ea typeface="ＭＳ Ｐゴシック" pitchFamily="-110" charset="-128"/>
            </a:endParaRPr>
          </a:p>
        </p:txBody>
      </p:sp>
    </p:spTree>
    <p:extLst>
      <p:ext uri="{BB962C8B-B14F-4D97-AF65-F5344CB8AC3E}">
        <p14:creationId xmlns:p14="http://schemas.microsoft.com/office/powerpoint/2010/main" val="899254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092" y="2353391"/>
            <a:ext cx="8489950" cy="1296988"/>
          </a:xfrm>
        </p:spPr>
        <p:txBody>
          <a:bodyPr/>
          <a:lstStyle/>
          <a:p>
            <a:pPr algn="ctr"/>
            <a:r>
              <a:rPr lang="en-GB" sz="4000" dirty="0" smtClean="0"/>
              <a:t> </a:t>
            </a:r>
            <a:br>
              <a:rPr lang="en-GB" sz="4000" dirty="0" smtClean="0"/>
            </a:br>
            <a:r>
              <a:rPr lang="en-GB" sz="4000" dirty="0" smtClean="0"/>
              <a:t>Doctor’s Representations</a:t>
            </a:r>
            <a:br>
              <a:rPr lang="en-GB" sz="4000" dirty="0" smtClean="0"/>
            </a:br>
            <a:r>
              <a:rPr lang="en-GB" sz="4000" dirty="0" smtClean="0"/>
              <a:t>in Medical Decision Making</a:t>
            </a:r>
            <a:endParaRPr lang="en-GB" sz="4000" dirty="0"/>
          </a:p>
        </p:txBody>
      </p:sp>
    </p:spTree>
    <p:extLst>
      <p:ext uri="{BB962C8B-B14F-4D97-AF65-F5344CB8AC3E}">
        <p14:creationId xmlns:p14="http://schemas.microsoft.com/office/powerpoint/2010/main" val="36867084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Illness Scripts	</a:t>
            </a:r>
            <a:endParaRPr lang="en-GB" dirty="0"/>
          </a:p>
        </p:txBody>
      </p:sp>
      <p:pic>
        <p:nvPicPr>
          <p:cNvPr id="5" name="Picture 4"/>
          <p:cNvPicPr>
            <a:picLocks noChangeAspect="1"/>
          </p:cNvPicPr>
          <p:nvPr/>
        </p:nvPicPr>
        <p:blipFill>
          <a:blip r:embed="rId3"/>
          <a:stretch>
            <a:fillRect/>
          </a:stretch>
        </p:blipFill>
        <p:spPr>
          <a:xfrm>
            <a:off x="0" y="2374210"/>
            <a:ext cx="6675796" cy="4914413"/>
          </a:xfrm>
          <a:prstGeom prst="rect">
            <a:avLst/>
          </a:prstGeom>
        </p:spPr>
      </p:pic>
      <p:sp>
        <p:nvSpPr>
          <p:cNvPr id="3" name="Content Placeholder 2"/>
          <p:cNvSpPr>
            <a:spLocks noGrp="1"/>
          </p:cNvSpPr>
          <p:nvPr>
            <p:ph idx="1"/>
          </p:nvPr>
        </p:nvSpPr>
        <p:spPr>
          <a:xfrm>
            <a:off x="6538452" y="2971955"/>
            <a:ext cx="2674374" cy="3448510"/>
          </a:xfrm>
        </p:spPr>
        <p:txBody>
          <a:bodyPr/>
          <a:lstStyle/>
          <a:p>
            <a:r>
              <a:rPr lang="en-GB" sz="1600" dirty="0" smtClean="0"/>
              <a:t>In clinical contexts, physicians often have to reason under time pressure</a:t>
            </a:r>
          </a:p>
          <a:p>
            <a:endParaRPr lang="en-GB" sz="1600" dirty="0" smtClean="0"/>
          </a:p>
          <a:p>
            <a:r>
              <a:rPr lang="en-GB" sz="1600" dirty="0" smtClean="0"/>
              <a:t>No time for long deliberations based on “first principles” of biomedical knowledge</a:t>
            </a:r>
          </a:p>
          <a:p>
            <a:endParaRPr lang="en-GB" sz="1600" dirty="0" smtClean="0"/>
          </a:p>
          <a:p>
            <a:r>
              <a:rPr lang="en-GB" sz="1600" dirty="0" smtClean="0"/>
              <a:t>“scripts” provide an efficient representation for storing and using medical knowledge</a:t>
            </a:r>
            <a:endParaRPr lang="en-GB" sz="1600" dirty="0"/>
          </a:p>
        </p:txBody>
      </p:sp>
    </p:spTree>
    <p:extLst>
      <p:ext uri="{BB962C8B-B14F-4D97-AF65-F5344CB8AC3E}">
        <p14:creationId xmlns:p14="http://schemas.microsoft.com/office/powerpoint/2010/main" val="16868859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925" y="745587"/>
            <a:ext cx="8489950" cy="1296988"/>
          </a:xfrm>
        </p:spPr>
        <p:txBody>
          <a:bodyPr/>
          <a:lstStyle/>
          <a:p>
            <a:pPr algn="ctr"/>
            <a:r>
              <a:rPr lang="en-GB" dirty="0" smtClean="0"/>
              <a:t>Illness Scripts	</a:t>
            </a:r>
            <a:endParaRPr lang="en-GB" dirty="0"/>
          </a:p>
        </p:txBody>
      </p:sp>
      <p:sp>
        <p:nvSpPr>
          <p:cNvPr id="3" name="Content Placeholder 2"/>
          <p:cNvSpPr>
            <a:spLocks noGrp="1"/>
          </p:cNvSpPr>
          <p:nvPr>
            <p:ph idx="1"/>
          </p:nvPr>
        </p:nvSpPr>
        <p:spPr>
          <a:xfrm>
            <a:off x="250825" y="1543666"/>
            <a:ext cx="8760542" cy="4896464"/>
          </a:xfrm>
        </p:spPr>
        <p:txBody>
          <a:bodyPr/>
          <a:lstStyle/>
          <a:p>
            <a:r>
              <a:rPr lang="en-GB" sz="1800" dirty="0" err="1" smtClean="0"/>
              <a:t>Charlin</a:t>
            </a:r>
            <a:r>
              <a:rPr lang="en-GB" sz="1800" dirty="0" smtClean="0"/>
              <a:t> et al., 2000</a:t>
            </a:r>
            <a:r>
              <a:rPr lang="en-GB" sz="1800" i="1" dirty="0" smtClean="0"/>
              <a:t>: </a:t>
            </a:r>
            <a:r>
              <a:rPr lang="en-GB" sz="1800" b="1" dirty="0" smtClean="0"/>
              <a:t>Illness scripts</a:t>
            </a:r>
            <a:r>
              <a:rPr lang="en-GB" sz="1800" b="1" i="1" dirty="0" smtClean="0"/>
              <a:t> </a:t>
            </a:r>
            <a:r>
              <a:rPr lang="en-GB" sz="1800" dirty="0" smtClean="0"/>
              <a:t>are narrative structures with three main components</a:t>
            </a:r>
            <a:endParaRPr lang="en-GB" sz="1800" dirty="0"/>
          </a:p>
        </p:txBody>
      </p:sp>
      <p:sp>
        <p:nvSpPr>
          <p:cNvPr id="6" name="TextBox 8"/>
          <p:cNvSpPr txBox="1">
            <a:spLocks noChangeArrowheads="1"/>
          </p:cNvSpPr>
          <p:nvPr/>
        </p:nvSpPr>
        <p:spPr bwMode="auto">
          <a:xfrm>
            <a:off x="288925" y="3643672"/>
            <a:ext cx="3581400" cy="922337"/>
          </a:xfrm>
          <a:prstGeom prst="rect">
            <a:avLst/>
          </a:prstGeom>
          <a:solidFill>
            <a:srgbClr val="00B0F0"/>
          </a:solidFill>
          <a:ln w="9525">
            <a:solidFill>
              <a:schemeClr val="tx1"/>
            </a:solidFill>
            <a:miter lim="800000"/>
            <a:headEnd/>
            <a:tailEnd/>
          </a:ln>
        </p:spPr>
        <p:txBody>
          <a:bodyPr>
            <a:spAutoFit/>
          </a:bodyPr>
          <a:lstStyle>
            <a:lvl1pPr>
              <a:spcBef>
                <a:spcPct val="20000"/>
              </a:spcBef>
              <a:buClr>
                <a:srgbClr val="FFFF00"/>
              </a:buClr>
              <a:buSzPct val="100000"/>
              <a:buFont typeface="Wingdings" panose="05000000000000000000" pitchFamily="2" charset="2"/>
              <a:buChar char="§"/>
              <a:defRPr sz="32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9pPr>
          </a:lstStyle>
          <a:p>
            <a:pPr algn="ctr" eaLnBrk="1" hangingPunct="1">
              <a:spcBef>
                <a:spcPct val="0"/>
              </a:spcBef>
              <a:buClrTx/>
              <a:buSzTx/>
              <a:buFontTx/>
              <a:buNone/>
            </a:pPr>
            <a:r>
              <a:rPr lang="en-GB" altLang="en-US" sz="1800" b="1">
                <a:solidFill>
                  <a:schemeClr val="bg1"/>
                </a:solidFill>
                <a:latin typeface="Arial" panose="020B0604020202020204" pitchFamily="34" charset="0"/>
              </a:rPr>
              <a:t>Enabling conditions</a:t>
            </a:r>
          </a:p>
          <a:p>
            <a:pPr algn="ctr" eaLnBrk="1" hangingPunct="1">
              <a:spcBef>
                <a:spcPct val="0"/>
              </a:spcBef>
              <a:buClrTx/>
              <a:buSzTx/>
              <a:buFontTx/>
              <a:buNone/>
            </a:pPr>
            <a:r>
              <a:rPr lang="en-GB" altLang="en-US" sz="1800">
                <a:solidFill>
                  <a:schemeClr val="bg1"/>
                </a:solidFill>
                <a:latin typeface="Arial" panose="020B0604020202020204" pitchFamily="34" charset="0"/>
              </a:rPr>
              <a:t>(gender, age, smoking, travel, family history...)</a:t>
            </a:r>
            <a:endParaRPr lang="en-US" altLang="en-US" sz="1800">
              <a:solidFill>
                <a:schemeClr val="bg1"/>
              </a:solidFill>
              <a:latin typeface="Arial" panose="020B0604020202020204" pitchFamily="34" charset="0"/>
            </a:endParaRPr>
          </a:p>
        </p:txBody>
      </p:sp>
      <p:sp>
        <p:nvSpPr>
          <p:cNvPr id="7" name="TextBox 9"/>
          <p:cNvSpPr txBox="1">
            <a:spLocks noChangeArrowheads="1"/>
          </p:cNvSpPr>
          <p:nvPr/>
        </p:nvSpPr>
        <p:spPr bwMode="auto">
          <a:xfrm>
            <a:off x="288925" y="5689959"/>
            <a:ext cx="3581400" cy="646113"/>
          </a:xfrm>
          <a:prstGeom prst="rect">
            <a:avLst/>
          </a:prstGeom>
          <a:solidFill>
            <a:srgbClr val="00B0F0"/>
          </a:solidFill>
          <a:ln w="9525">
            <a:solidFill>
              <a:schemeClr val="tx1"/>
            </a:solidFill>
            <a:miter lim="800000"/>
            <a:headEnd/>
            <a:tailEnd/>
          </a:ln>
        </p:spPr>
        <p:txBody>
          <a:bodyPr>
            <a:spAutoFit/>
          </a:bodyPr>
          <a:lstStyle>
            <a:lvl1pPr>
              <a:spcBef>
                <a:spcPct val="20000"/>
              </a:spcBef>
              <a:buClr>
                <a:srgbClr val="FFFF00"/>
              </a:buClr>
              <a:buSzPct val="100000"/>
              <a:buFont typeface="Wingdings" panose="05000000000000000000" pitchFamily="2" charset="2"/>
              <a:buChar char="§"/>
              <a:defRPr sz="32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9pPr>
          </a:lstStyle>
          <a:p>
            <a:pPr algn="ctr" eaLnBrk="1" hangingPunct="1">
              <a:spcBef>
                <a:spcPct val="0"/>
              </a:spcBef>
              <a:buClrTx/>
              <a:buSzTx/>
              <a:buFontTx/>
              <a:buNone/>
            </a:pPr>
            <a:r>
              <a:rPr lang="en-GB" altLang="en-US" sz="1800" b="1">
                <a:solidFill>
                  <a:schemeClr val="bg1"/>
                </a:solidFill>
                <a:latin typeface="Arial" panose="020B0604020202020204" pitchFamily="34" charset="0"/>
              </a:rPr>
              <a:t>Consequences</a:t>
            </a:r>
          </a:p>
          <a:p>
            <a:pPr algn="ctr" eaLnBrk="1" hangingPunct="1">
              <a:spcBef>
                <a:spcPct val="0"/>
              </a:spcBef>
              <a:buClrTx/>
              <a:buSzTx/>
              <a:buFontTx/>
              <a:buNone/>
            </a:pPr>
            <a:r>
              <a:rPr lang="en-GB" altLang="en-US" sz="1800">
                <a:solidFill>
                  <a:schemeClr val="bg1"/>
                </a:solidFill>
                <a:latin typeface="Arial" panose="020B0604020202020204" pitchFamily="34" charset="0"/>
              </a:rPr>
              <a:t>(Symptoms: Fever, pain...)</a:t>
            </a:r>
            <a:endParaRPr lang="en-US" altLang="en-US" sz="1800">
              <a:solidFill>
                <a:schemeClr val="bg1"/>
              </a:solidFill>
              <a:latin typeface="Arial" panose="020B0604020202020204" pitchFamily="34" charset="0"/>
            </a:endParaRPr>
          </a:p>
        </p:txBody>
      </p:sp>
      <p:sp>
        <p:nvSpPr>
          <p:cNvPr id="8" name="TextBox 12"/>
          <p:cNvSpPr txBox="1">
            <a:spLocks noChangeArrowheads="1"/>
          </p:cNvSpPr>
          <p:nvPr/>
        </p:nvSpPr>
        <p:spPr bwMode="auto">
          <a:xfrm>
            <a:off x="5108575" y="4566009"/>
            <a:ext cx="3581400" cy="923925"/>
          </a:xfrm>
          <a:prstGeom prst="rect">
            <a:avLst/>
          </a:prstGeom>
          <a:solidFill>
            <a:srgbClr val="00B0F0"/>
          </a:solidFill>
          <a:ln w="9525">
            <a:solidFill>
              <a:schemeClr val="tx1"/>
            </a:solidFill>
            <a:miter lim="800000"/>
            <a:headEnd/>
            <a:tailEnd/>
          </a:ln>
        </p:spPr>
        <p:txBody>
          <a:bodyPr>
            <a:spAutoFit/>
          </a:bodyPr>
          <a:lstStyle>
            <a:lvl1pPr>
              <a:spcBef>
                <a:spcPct val="20000"/>
              </a:spcBef>
              <a:buClr>
                <a:srgbClr val="FFFF00"/>
              </a:buClr>
              <a:buSzPct val="100000"/>
              <a:buFont typeface="Wingdings" panose="05000000000000000000" pitchFamily="2" charset="2"/>
              <a:buChar char="§"/>
              <a:defRPr sz="32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9pPr>
          </a:lstStyle>
          <a:p>
            <a:pPr algn="ctr" eaLnBrk="1" hangingPunct="1">
              <a:spcBef>
                <a:spcPct val="0"/>
              </a:spcBef>
              <a:buClrTx/>
              <a:buSzTx/>
              <a:buFontTx/>
              <a:buNone/>
            </a:pPr>
            <a:r>
              <a:rPr lang="en-GB" altLang="en-US" sz="1800" b="1">
                <a:solidFill>
                  <a:schemeClr val="bg1"/>
                </a:solidFill>
                <a:latin typeface="Arial" panose="020B0604020202020204" pitchFamily="34" charset="0"/>
              </a:rPr>
              <a:t>Fault</a:t>
            </a:r>
          </a:p>
          <a:p>
            <a:pPr algn="ctr" eaLnBrk="1" hangingPunct="1">
              <a:spcBef>
                <a:spcPct val="0"/>
              </a:spcBef>
              <a:buClrTx/>
              <a:buSzTx/>
              <a:buFontTx/>
              <a:buNone/>
            </a:pPr>
            <a:r>
              <a:rPr lang="en-GB" altLang="en-US" sz="1800">
                <a:solidFill>
                  <a:schemeClr val="bg1"/>
                </a:solidFill>
                <a:latin typeface="Arial" panose="020B0604020202020204" pitchFamily="34" charset="0"/>
              </a:rPr>
              <a:t>(e.g., invasion of tissue by pathogenic organisms...)</a:t>
            </a:r>
            <a:endParaRPr lang="en-US" altLang="en-US" sz="1800">
              <a:solidFill>
                <a:schemeClr val="bg1"/>
              </a:solidFill>
              <a:latin typeface="Arial" panose="020B0604020202020204" pitchFamily="34" charset="0"/>
            </a:endParaRPr>
          </a:p>
        </p:txBody>
      </p:sp>
      <p:cxnSp>
        <p:nvCxnSpPr>
          <p:cNvPr id="9" name="Straight Arrow Connector 8"/>
          <p:cNvCxnSpPr>
            <a:stCxn id="6" idx="3"/>
          </p:cNvCxnSpPr>
          <p:nvPr/>
        </p:nvCxnSpPr>
        <p:spPr bwMode="auto">
          <a:xfrm>
            <a:off x="3870325" y="4105634"/>
            <a:ext cx="1238250" cy="4603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7" idx="3"/>
          </p:cNvCxnSpPr>
          <p:nvPr/>
        </p:nvCxnSpPr>
        <p:spPr bwMode="auto">
          <a:xfrm flipV="1">
            <a:off x="3870325" y="5489934"/>
            <a:ext cx="1238250" cy="522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2"/>
          <p:cNvSpPr txBox="1">
            <a:spLocks noChangeArrowheads="1"/>
          </p:cNvSpPr>
          <p:nvPr/>
        </p:nvSpPr>
        <p:spPr bwMode="auto">
          <a:xfrm>
            <a:off x="6762698" y="5792429"/>
            <a:ext cx="21605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100000"/>
              <a:buFont typeface="Wingdings" panose="05000000000000000000" pitchFamily="2" charset="2"/>
              <a:buChar char="§"/>
              <a:defRPr sz="32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9pPr>
          </a:lstStyle>
          <a:p>
            <a:pPr eaLnBrk="1" hangingPunct="1">
              <a:spcBef>
                <a:spcPct val="0"/>
              </a:spcBef>
              <a:buClrTx/>
              <a:buSzTx/>
              <a:buFontTx/>
              <a:buNone/>
            </a:pPr>
            <a:r>
              <a:rPr lang="en-GB" altLang="en-US" sz="1800" dirty="0">
                <a:latin typeface="Verdana" panose="020B0604030504040204" pitchFamily="34" charset="0"/>
              </a:rPr>
              <a:t>From van </a:t>
            </a:r>
            <a:r>
              <a:rPr lang="en-GB" altLang="en-US" sz="1800" dirty="0" err="1">
                <a:latin typeface="Verdana" panose="020B0604030504040204" pitchFamily="34" charset="0"/>
              </a:rPr>
              <a:t>Schaik</a:t>
            </a:r>
            <a:r>
              <a:rPr lang="en-GB" altLang="en-US" sz="1800" dirty="0">
                <a:latin typeface="Verdana" panose="020B0604030504040204" pitchFamily="34" charset="0"/>
              </a:rPr>
              <a:t> et al. (2005)</a:t>
            </a:r>
          </a:p>
        </p:txBody>
      </p:sp>
      <p:sp>
        <p:nvSpPr>
          <p:cNvPr id="4" name="Rounded Rectangular Callout 3"/>
          <p:cNvSpPr/>
          <p:nvPr/>
        </p:nvSpPr>
        <p:spPr>
          <a:xfrm>
            <a:off x="2356157" y="2275862"/>
            <a:ext cx="3346553" cy="1065315"/>
          </a:xfrm>
          <a:prstGeom prst="wedgeRoundRectCallout">
            <a:avLst>
              <a:gd name="adj1" fmla="val -67815"/>
              <a:gd name="adj2" fmla="val 84579"/>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smtClean="0">
                <a:ln w="0"/>
                <a:solidFill>
                  <a:schemeClr val="tx1"/>
                </a:solidFill>
                <a:effectLst>
                  <a:outerShdw blurRad="38100" dist="19050" dir="2700000" algn="tl" rotWithShape="0">
                    <a:schemeClr val="dk1">
                      <a:alpha val="40000"/>
                    </a:schemeClr>
                  </a:outerShdw>
                </a:effectLst>
              </a:rPr>
              <a:t>Medical and non-medical contextual patient-related factors that influence the probability of disease</a:t>
            </a:r>
            <a:endParaRPr lang="en-GB" sz="1600" dirty="0">
              <a:ln w="0"/>
              <a:solidFill>
                <a:schemeClr val="tx1"/>
              </a:solidFill>
              <a:effectLst>
                <a:outerShdw blurRad="38100" dist="19050" dir="2700000" algn="tl" rotWithShape="0">
                  <a:schemeClr val="dk1">
                    <a:alpha val="40000"/>
                  </a:schemeClr>
                </a:outerShdw>
              </a:effectLst>
            </a:endParaRPr>
          </a:p>
        </p:txBody>
      </p:sp>
      <p:sp>
        <p:nvSpPr>
          <p:cNvPr id="12" name="Rounded Rectangular Callout 11"/>
          <p:cNvSpPr/>
          <p:nvPr/>
        </p:nvSpPr>
        <p:spPr>
          <a:xfrm>
            <a:off x="6292645" y="3341177"/>
            <a:ext cx="2699774" cy="1016525"/>
          </a:xfrm>
          <a:prstGeom prst="wedgeRoundRectCallout">
            <a:avLst>
              <a:gd name="adj1" fmla="val 19444"/>
              <a:gd name="adj2" fmla="val 68889"/>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smtClean="0">
                <a:ln w="0"/>
                <a:solidFill>
                  <a:schemeClr val="tx1"/>
                </a:solidFill>
                <a:effectLst>
                  <a:outerShdw blurRad="38100" dist="19050" dir="2700000" algn="tl" rotWithShape="0">
                    <a:schemeClr val="dk1">
                      <a:alpha val="40000"/>
                    </a:schemeClr>
                  </a:outerShdw>
                </a:effectLst>
              </a:rPr>
              <a:t>The major real malfunctions typical of an illness – described in biomedical terms</a:t>
            </a:r>
            <a:endParaRPr lang="en-GB" sz="1600" dirty="0">
              <a:ln w="0"/>
              <a:solidFill>
                <a:schemeClr val="tx1"/>
              </a:solidFill>
              <a:effectLst>
                <a:outerShdw blurRad="38100" dist="19050" dir="2700000" algn="tl" rotWithShape="0">
                  <a:schemeClr val="dk1">
                    <a:alpha val="40000"/>
                  </a:schemeClr>
                </a:outerShdw>
              </a:effectLst>
            </a:endParaRPr>
          </a:p>
        </p:txBody>
      </p:sp>
      <p:sp>
        <p:nvSpPr>
          <p:cNvPr id="13" name="Rounded Rectangular Callout 12"/>
          <p:cNvSpPr/>
          <p:nvPr/>
        </p:nvSpPr>
        <p:spPr>
          <a:xfrm>
            <a:off x="350863" y="4831220"/>
            <a:ext cx="3457524" cy="616266"/>
          </a:xfrm>
          <a:prstGeom prst="wedgeRoundRectCallout">
            <a:avLst>
              <a:gd name="adj1" fmla="val 30535"/>
              <a:gd name="adj2" fmla="val 107180"/>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smtClean="0">
                <a:ln w="0"/>
                <a:solidFill>
                  <a:schemeClr val="tx1"/>
                </a:solidFill>
                <a:effectLst>
                  <a:outerShdw blurRad="38100" dist="19050" dir="2700000" algn="tl" rotWithShape="0">
                    <a:schemeClr val="dk1">
                      <a:alpha val="40000"/>
                    </a:schemeClr>
                  </a:outerShdw>
                </a:effectLst>
              </a:rPr>
              <a:t>Complaints, signs, symptoms that result from specific fault.</a:t>
            </a:r>
            <a:endParaRPr lang="en-GB" sz="16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1651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925" y="745587"/>
            <a:ext cx="8489950" cy="1296988"/>
          </a:xfrm>
        </p:spPr>
        <p:txBody>
          <a:bodyPr/>
          <a:lstStyle/>
          <a:p>
            <a:pPr algn="ctr"/>
            <a:r>
              <a:rPr lang="en-GB" dirty="0" smtClean="0"/>
              <a:t>Illness Scripts	</a:t>
            </a:r>
            <a:endParaRPr lang="en-GB" dirty="0"/>
          </a:p>
        </p:txBody>
      </p:sp>
      <p:sp>
        <p:nvSpPr>
          <p:cNvPr id="3" name="Content Placeholder 2"/>
          <p:cNvSpPr>
            <a:spLocks noGrp="1"/>
          </p:cNvSpPr>
          <p:nvPr>
            <p:ph idx="1"/>
          </p:nvPr>
        </p:nvSpPr>
        <p:spPr>
          <a:xfrm>
            <a:off x="250825" y="1543666"/>
            <a:ext cx="8760542" cy="4896464"/>
          </a:xfrm>
        </p:spPr>
        <p:txBody>
          <a:bodyPr/>
          <a:lstStyle/>
          <a:p>
            <a:r>
              <a:rPr lang="en-GB" sz="1800" dirty="0" smtClean="0"/>
              <a:t>When does this information become available to the physician?</a:t>
            </a:r>
            <a:endParaRPr lang="en-GB" sz="1800" dirty="0"/>
          </a:p>
        </p:txBody>
      </p:sp>
      <p:sp>
        <p:nvSpPr>
          <p:cNvPr id="6" name="TextBox 8"/>
          <p:cNvSpPr txBox="1">
            <a:spLocks noChangeArrowheads="1"/>
          </p:cNvSpPr>
          <p:nvPr/>
        </p:nvSpPr>
        <p:spPr bwMode="auto">
          <a:xfrm>
            <a:off x="288925" y="3643672"/>
            <a:ext cx="3581400" cy="922337"/>
          </a:xfrm>
          <a:prstGeom prst="rect">
            <a:avLst/>
          </a:prstGeom>
          <a:solidFill>
            <a:srgbClr val="00B0F0"/>
          </a:solidFill>
          <a:ln w="9525">
            <a:solidFill>
              <a:schemeClr val="tx1"/>
            </a:solidFill>
            <a:miter lim="800000"/>
            <a:headEnd/>
            <a:tailEnd/>
          </a:ln>
        </p:spPr>
        <p:txBody>
          <a:bodyPr>
            <a:spAutoFit/>
          </a:bodyPr>
          <a:lstStyle>
            <a:lvl1pPr>
              <a:spcBef>
                <a:spcPct val="20000"/>
              </a:spcBef>
              <a:buClr>
                <a:srgbClr val="FFFF00"/>
              </a:buClr>
              <a:buSzPct val="100000"/>
              <a:buFont typeface="Wingdings" panose="05000000000000000000" pitchFamily="2" charset="2"/>
              <a:buChar char="§"/>
              <a:defRPr sz="32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9pPr>
          </a:lstStyle>
          <a:p>
            <a:pPr algn="ctr" eaLnBrk="1" hangingPunct="1">
              <a:spcBef>
                <a:spcPct val="0"/>
              </a:spcBef>
              <a:buClrTx/>
              <a:buSzTx/>
              <a:buFontTx/>
              <a:buNone/>
            </a:pPr>
            <a:r>
              <a:rPr lang="en-GB" altLang="en-US" sz="1800" b="1">
                <a:solidFill>
                  <a:schemeClr val="bg1"/>
                </a:solidFill>
                <a:latin typeface="Arial" panose="020B0604020202020204" pitchFamily="34" charset="0"/>
              </a:rPr>
              <a:t>Enabling conditions</a:t>
            </a:r>
          </a:p>
          <a:p>
            <a:pPr algn="ctr" eaLnBrk="1" hangingPunct="1">
              <a:spcBef>
                <a:spcPct val="0"/>
              </a:spcBef>
              <a:buClrTx/>
              <a:buSzTx/>
              <a:buFontTx/>
              <a:buNone/>
            </a:pPr>
            <a:r>
              <a:rPr lang="en-GB" altLang="en-US" sz="1800">
                <a:solidFill>
                  <a:schemeClr val="bg1"/>
                </a:solidFill>
                <a:latin typeface="Arial" panose="020B0604020202020204" pitchFamily="34" charset="0"/>
              </a:rPr>
              <a:t>(gender, age, smoking, travel, family history...)</a:t>
            </a:r>
            <a:endParaRPr lang="en-US" altLang="en-US" sz="1800">
              <a:solidFill>
                <a:schemeClr val="bg1"/>
              </a:solidFill>
              <a:latin typeface="Arial" panose="020B0604020202020204" pitchFamily="34" charset="0"/>
            </a:endParaRPr>
          </a:p>
        </p:txBody>
      </p:sp>
      <p:sp>
        <p:nvSpPr>
          <p:cNvPr id="7" name="TextBox 9"/>
          <p:cNvSpPr txBox="1">
            <a:spLocks noChangeArrowheads="1"/>
          </p:cNvSpPr>
          <p:nvPr/>
        </p:nvSpPr>
        <p:spPr bwMode="auto">
          <a:xfrm>
            <a:off x="288925" y="5689959"/>
            <a:ext cx="3581400" cy="646113"/>
          </a:xfrm>
          <a:prstGeom prst="rect">
            <a:avLst/>
          </a:prstGeom>
          <a:solidFill>
            <a:srgbClr val="00B0F0"/>
          </a:solidFill>
          <a:ln w="9525">
            <a:solidFill>
              <a:schemeClr val="tx1"/>
            </a:solidFill>
            <a:miter lim="800000"/>
            <a:headEnd/>
            <a:tailEnd/>
          </a:ln>
        </p:spPr>
        <p:txBody>
          <a:bodyPr>
            <a:spAutoFit/>
          </a:bodyPr>
          <a:lstStyle>
            <a:lvl1pPr>
              <a:spcBef>
                <a:spcPct val="20000"/>
              </a:spcBef>
              <a:buClr>
                <a:srgbClr val="FFFF00"/>
              </a:buClr>
              <a:buSzPct val="100000"/>
              <a:buFont typeface="Wingdings" panose="05000000000000000000" pitchFamily="2" charset="2"/>
              <a:buChar char="§"/>
              <a:defRPr sz="32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9pPr>
          </a:lstStyle>
          <a:p>
            <a:pPr algn="ctr" eaLnBrk="1" hangingPunct="1">
              <a:spcBef>
                <a:spcPct val="0"/>
              </a:spcBef>
              <a:buClrTx/>
              <a:buSzTx/>
              <a:buFontTx/>
              <a:buNone/>
            </a:pPr>
            <a:r>
              <a:rPr lang="en-GB" altLang="en-US" sz="1800" b="1">
                <a:solidFill>
                  <a:schemeClr val="bg1"/>
                </a:solidFill>
                <a:latin typeface="Arial" panose="020B0604020202020204" pitchFamily="34" charset="0"/>
              </a:rPr>
              <a:t>Consequences</a:t>
            </a:r>
          </a:p>
          <a:p>
            <a:pPr algn="ctr" eaLnBrk="1" hangingPunct="1">
              <a:spcBef>
                <a:spcPct val="0"/>
              </a:spcBef>
              <a:buClrTx/>
              <a:buSzTx/>
              <a:buFontTx/>
              <a:buNone/>
            </a:pPr>
            <a:r>
              <a:rPr lang="en-GB" altLang="en-US" sz="1800">
                <a:solidFill>
                  <a:schemeClr val="bg1"/>
                </a:solidFill>
                <a:latin typeface="Arial" panose="020B0604020202020204" pitchFamily="34" charset="0"/>
              </a:rPr>
              <a:t>(Symptoms: Fever, pain...)</a:t>
            </a:r>
            <a:endParaRPr lang="en-US" altLang="en-US" sz="1800">
              <a:solidFill>
                <a:schemeClr val="bg1"/>
              </a:solidFill>
              <a:latin typeface="Arial" panose="020B0604020202020204" pitchFamily="34" charset="0"/>
            </a:endParaRPr>
          </a:p>
        </p:txBody>
      </p:sp>
      <p:sp>
        <p:nvSpPr>
          <p:cNvPr id="8" name="TextBox 12"/>
          <p:cNvSpPr txBox="1">
            <a:spLocks noChangeArrowheads="1"/>
          </p:cNvSpPr>
          <p:nvPr/>
        </p:nvSpPr>
        <p:spPr bwMode="auto">
          <a:xfrm>
            <a:off x="5108575" y="4566009"/>
            <a:ext cx="3581400" cy="923925"/>
          </a:xfrm>
          <a:prstGeom prst="rect">
            <a:avLst/>
          </a:prstGeom>
          <a:solidFill>
            <a:srgbClr val="00B0F0"/>
          </a:solidFill>
          <a:ln w="9525">
            <a:solidFill>
              <a:schemeClr val="tx1"/>
            </a:solidFill>
            <a:miter lim="800000"/>
            <a:headEnd/>
            <a:tailEnd/>
          </a:ln>
        </p:spPr>
        <p:txBody>
          <a:bodyPr>
            <a:spAutoFit/>
          </a:bodyPr>
          <a:lstStyle>
            <a:lvl1pPr>
              <a:spcBef>
                <a:spcPct val="20000"/>
              </a:spcBef>
              <a:buClr>
                <a:srgbClr val="FFFF00"/>
              </a:buClr>
              <a:buSzPct val="100000"/>
              <a:buFont typeface="Wingdings" panose="05000000000000000000" pitchFamily="2" charset="2"/>
              <a:buChar char="§"/>
              <a:defRPr sz="32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9pPr>
          </a:lstStyle>
          <a:p>
            <a:pPr algn="ctr" eaLnBrk="1" hangingPunct="1">
              <a:spcBef>
                <a:spcPct val="0"/>
              </a:spcBef>
              <a:buClrTx/>
              <a:buSzTx/>
              <a:buFontTx/>
              <a:buNone/>
            </a:pPr>
            <a:r>
              <a:rPr lang="en-GB" altLang="en-US" sz="1800" b="1">
                <a:solidFill>
                  <a:schemeClr val="bg1"/>
                </a:solidFill>
                <a:latin typeface="Arial" panose="020B0604020202020204" pitchFamily="34" charset="0"/>
              </a:rPr>
              <a:t>Fault</a:t>
            </a:r>
          </a:p>
          <a:p>
            <a:pPr algn="ctr" eaLnBrk="1" hangingPunct="1">
              <a:spcBef>
                <a:spcPct val="0"/>
              </a:spcBef>
              <a:buClrTx/>
              <a:buSzTx/>
              <a:buFontTx/>
              <a:buNone/>
            </a:pPr>
            <a:r>
              <a:rPr lang="en-GB" altLang="en-US" sz="1800">
                <a:solidFill>
                  <a:schemeClr val="bg1"/>
                </a:solidFill>
                <a:latin typeface="Arial" panose="020B0604020202020204" pitchFamily="34" charset="0"/>
              </a:rPr>
              <a:t>(e.g., invasion of tissue by pathogenic organisms...)</a:t>
            </a:r>
            <a:endParaRPr lang="en-US" altLang="en-US" sz="1800">
              <a:solidFill>
                <a:schemeClr val="bg1"/>
              </a:solidFill>
              <a:latin typeface="Arial" panose="020B0604020202020204" pitchFamily="34" charset="0"/>
            </a:endParaRPr>
          </a:p>
        </p:txBody>
      </p:sp>
      <p:cxnSp>
        <p:nvCxnSpPr>
          <p:cNvPr id="9" name="Straight Arrow Connector 8"/>
          <p:cNvCxnSpPr>
            <a:stCxn id="6" idx="3"/>
          </p:cNvCxnSpPr>
          <p:nvPr/>
        </p:nvCxnSpPr>
        <p:spPr bwMode="auto">
          <a:xfrm>
            <a:off x="3870325" y="4105634"/>
            <a:ext cx="1238250" cy="460375"/>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7" idx="3"/>
          </p:cNvCxnSpPr>
          <p:nvPr/>
        </p:nvCxnSpPr>
        <p:spPr bwMode="auto">
          <a:xfrm flipV="1">
            <a:off x="3870325" y="5489934"/>
            <a:ext cx="1238250" cy="522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2"/>
          <p:cNvSpPr txBox="1">
            <a:spLocks noChangeArrowheads="1"/>
          </p:cNvSpPr>
          <p:nvPr/>
        </p:nvSpPr>
        <p:spPr bwMode="auto">
          <a:xfrm>
            <a:off x="6762698" y="5792429"/>
            <a:ext cx="21605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100000"/>
              <a:buFont typeface="Wingdings" panose="05000000000000000000" pitchFamily="2" charset="2"/>
              <a:buChar char="§"/>
              <a:defRPr sz="32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9pPr>
          </a:lstStyle>
          <a:p>
            <a:pPr eaLnBrk="1" hangingPunct="1">
              <a:spcBef>
                <a:spcPct val="0"/>
              </a:spcBef>
              <a:buClrTx/>
              <a:buSzTx/>
              <a:buFontTx/>
              <a:buNone/>
            </a:pPr>
            <a:r>
              <a:rPr lang="en-GB" altLang="en-US" sz="1800" dirty="0">
                <a:latin typeface="Verdana" panose="020B0604030504040204" pitchFamily="34" charset="0"/>
              </a:rPr>
              <a:t>From van </a:t>
            </a:r>
            <a:r>
              <a:rPr lang="en-GB" altLang="en-US" sz="1800" dirty="0" err="1">
                <a:latin typeface="Verdana" panose="020B0604030504040204" pitchFamily="34" charset="0"/>
              </a:rPr>
              <a:t>Schaik</a:t>
            </a:r>
            <a:r>
              <a:rPr lang="en-GB" altLang="en-US" sz="1800" dirty="0">
                <a:latin typeface="Verdana" panose="020B0604030504040204" pitchFamily="34" charset="0"/>
              </a:rPr>
              <a:t> et al. (2005)</a:t>
            </a:r>
          </a:p>
        </p:txBody>
      </p:sp>
      <p:sp>
        <p:nvSpPr>
          <p:cNvPr id="4" name="Rounded Rectangular Callout 3"/>
          <p:cNvSpPr/>
          <p:nvPr/>
        </p:nvSpPr>
        <p:spPr>
          <a:xfrm>
            <a:off x="806245" y="2704057"/>
            <a:ext cx="2694141" cy="740095"/>
          </a:xfrm>
          <a:prstGeom prst="wedgeRoundRectCallout">
            <a:avLst>
              <a:gd name="adj1" fmla="val -21982"/>
              <a:gd name="adj2" fmla="val 67966"/>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smtClean="0">
                <a:ln w="0"/>
                <a:solidFill>
                  <a:schemeClr val="tx1"/>
                </a:solidFill>
                <a:effectLst>
                  <a:outerShdw blurRad="38100" dist="19050" dir="2700000" algn="tl" rotWithShape="0">
                    <a:schemeClr val="dk1">
                      <a:alpha val="40000"/>
                    </a:schemeClr>
                  </a:outerShdw>
                </a:effectLst>
              </a:rPr>
              <a:t>1.Early in the consultation. </a:t>
            </a:r>
          </a:p>
          <a:p>
            <a:pPr algn="ctr"/>
            <a:endParaRPr lang="en-GB" sz="1600" dirty="0">
              <a:ln w="0"/>
              <a:solidFill>
                <a:schemeClr val="tx1"/>
              </a:solidFill>
              <a:effectLst>
                <a:outerShdw blurRad="38100" dist="19050" dir="2700000" algn="tl" rotWithShape="0">
                  <a:schemeClr val="dk1">
                    <a:alpha val="40000"/>
                  </a:schemeClr>
                </a:outerShdw>
              </a:effectLst>
            </a:endParaRPr>
          </a:p>
        </p:txBody>
      </p:sp>
      <p:sp>
        <p:nvSpPr>
          <p:cNvPr id="13" name="Rounded Rectangular Callout 12"/>
          <p:cNvSpPr/>
          <p:nvPr/>
        </p:nvSpPr>
        <p:spPr>
          <a:xfrm>
            <a:off x="350863" y="4765529"/>
            <a:ext cx="3519462" cy="681957"/>
          </a:xfrm>
          <a:prstGeom prst="wedgeRoundRectCallout">
            <a:avLst>
              <a:gd name="adj1" fmla="val 23830"/>
              <a:gd name="adj2" fmla="val 85553"/>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smtClean="0">
                <a:ln w="0"/>
                <a:solidFill>
                  <a:schemeClr val="tx1"/>
                </a:solidFill>
                <a:effectLst>
                  <a:outerShdw blurRad="38100" dist="19050" dir="2700000" algn="tl" rotWithShape="0">
                    <a:schemeClr val="dk1">
                      <a:alpha val="40000"/>
                    </a:schemeClr>
                  </a:outerShdw>
                </a:effectLst>
              </a:rPr>
              <a:t>2. Early in consultation (complaints)  &amp; learn about consequences as a result of investigation</a:t>
            </a:r>
            <a:endParaRPr lang="en-GB" sz="1600" dirty="0">
              <a:ln w="0"/>
              <a:solidFill>
                <a:schemeClr val="tx1"/>
              </a:solidFill>
              <a:effectLst>
                <a:outerShdw blurRad="38100" dist="19050" dir="2700000" algn="tl" rotWithShape="0">
                  <a:schemeClr val="dk1">
                    <a:alpha val="40000"/>
                  </a:schemeClr>
                </a:outerShdw>
              </a:effectLst>
            </a:endParaRPr>
          </a:p>
        </p:txBody>
      </p:sp>
      <p:sp>
        <p:nvSpPr>
          <p:cNvPr id="5" name="TextBox 4"/>
          <p:cNvSpPr txBox="1"/>
          <p:nvPr/>
        </p:nvSpPr>
        <p:spPr>
          <a:xfrm>
            <a:off x="4343246" y="3750253"/>
            <a:ext cx="2419452" cy="584775"/>
          </a:xfrm>
          <a:prstGeom prst="rect">
            <a:avLst/>
          </a:prstGeom>
          <a:noFill/>
        </p:spPr>
        <p:txBody>
          <a:bodyPr wrap="square" rtlCol="0">
            <a:spAutoFit/>
          </a:bodyPr>
          <a:lstStyle/>
          <a:p>
            <a:r>
              <a:rPr lang="en-GB" sz="1600" dirty="0" smtClean="0">
                <a:solidFill>
                  <a:srgbClr val="FF0000"/>
                </a:solidFill>
              </a:rPr>
              <a:t>Probabilistically related (not deterministic)</a:t>
            </a:r>
            <a:endParaRPr lang="en-GB" sz="1600" dirty="0">
              <a:solidFill>
                <a:srgbClr val="FF0000"/>
              </a:solidFill>
            </a:endParaRPr>
          </a:p>
        </p:txBody>
      </p:sp>
    </p:spTree>
    <p:extLst>
      <p:ext uri="{BB962C8B-B14F-4D97-AF65-F5344CB8AC3E}">
        <p14:creationId xmlns:p14="http://schemas.microsoft.com/office/powerpoint/2010/main" val="20070519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864" y="2006601"/>
            <a:ext cx="8489950" cy="4007128"/>
          </a:xfrm>
        </p:spPr>
        <p:txBody>
          <a:bodyPr/>
          <a:lstStyle/>
          <a:p>
            <a:pPr>
              <a:buFont typeface="Wingdings" panose="05000000000000000000" pitchFamily="2" charset="2"/>
              <a:buChar char="Ø"/>
            </a:pPr>
            <a:r>
              <a:rPr lang="en-US" sz="2000" dirty="0" smtClean="0">
                <a:latin typeface="Tahoma" pitchFamily="28" charset="0"/>
                <a:ea typeface="ＭＳ Ｐゴシック" pitchFamily="-110" charset="-128"/>
              </a:rPr>
              <a:t>Prior knowledge and experience organized in terms of networks of connected concepts  </a:t>
            </a:r>
            <a:r>
              <a:rPr lang="en-US" sz="2000" dirty="0" smtClean="0">
                <a:latin typeface="Tahoma" pitchFamily="28" charset="0"/>
                <a:ea typeface="ＭＳ Ｐゴシック" pitchFamily="-110" charset="-128"/>
                <a:sym typeface="Wingdings" panose="05000000000000000000" pitchFamily="2" charset="2"/>
              </a:rPr>
              <a:t> stored in </a:t>
            </a:r>
            <a:r>
              <a:rPr lang="en-GB" sz="2000" dirty="0" smtClean="0"/>
              <a:t>long-term memory (LTM)</a:t>
            </a:r>
          </a:p>
          <a:p>
            <a:pPr marL="0" indent="0">
              <a:buNone/>
            </a:pPr>
            <a:endParaRPr lang="en-US" altLang="en-US" sz="2000" dirty="0" smtClean="0">
              <a:latin typeface="Tahoma" panose="020B0604030504040204" pitchFamily="34" charset="0"/>
              <a:ea typeface="ＭＳ Ｐゴシック" panose="020B0600070205080204" pitchFamily="34" charset="-128"/>
              <a:cs typeface="Tahoma" panose="020B0604030504040204" pitchFamily="34" charset="0"/>
            </a:endParaRPr>
          </a:p>
          <a:p>
            <a:pPr>
              <a:buFont typeface="Wingdings" panose="05000000000000000000" pitchFamily="2" charset="2"/>
              <a:buChar char="Ø"/>
            </a:pPr>
            <a:r>
              <a:rPr lang="en-GB" sz="2000" dirty="0" smtClean="0"/>
              <a:t>Physician activates illness scripts as integrated units, instantiated by the data available on a specific patient.</a:t>
            </a:r>
          </a:p>
          <a:p>
            <a:pPr marL="0" indent="0">
              <a:buNone/>
            </a:pPr>
            <a:endParaRPr lang="en-GB" sz="2000" dirty="0"/>
          </a:p>
          <a:p>
            <a:pPr marL="457200" indent="-457200">
              <a:buFont typeface="+mj-lt"/>
              <a:buAutoNum type="arabicPeriod"/>
            </a:pPr>
            <a:r>
              <a:rPr lang="en-US" altLang="en-US" sz="2000" dirty="0" smtClean="0">
                <a:latin typeface="+mj-lt"/>
                <a:ea typeface="ＭＳ Ｐゴシック" panose="020B0600070205080204" pitchFamily="34" charset="-128"/>
                <a:cs typeface="Tahoma" panose="020B0604030504040204" pitchFamily="34" charset="0"/>
              </a:rPr>
              <a:t>Search for an appropriate script wen diagnosing a new case </a:t>
            </a:r>
          </a:p>
          <a:p>
            <a:pPr marL="457200" indent="-457200">
              <a:buFont typeface="+mj-lt"/>
              <a:buAutoNum type="arabicPeriod"/>
            </a:pPr>
            <a:r>
              <a:rPr lang="en-US" altLang="en-US" sz="2000" dirty="0" smtClean="0">
                <a:latin typeface="+mj-lt"/>
                <a:ea typeface="ＭＳ Ｐゴシック" panose="020B0600070205080204" pitchFamily="34" charset="-128"/>
                <a:cs typeface="Tahoma" panose="020B0604030504040204" pitchFamily="34" charset="0"/>
              </a:rPr>
              <a:t>Match the script elements to the patient information </a:t>
            </a:r>
            <a:r>
              <a:rPr lang="en-US" altLang="en-US" sz="2000" dirty="0" smtClean="0">
                <a:latin typeface="+mj-lt"/>
                <a:ea typeface="ＭＳ Ｐゴシック" panose="020B0600070205080204" pitchFamily="34" charset="-128"/>
                <a:cs typeface="Tahoma" panose="020B0604030504040204" pitchFamily="34" charset="0"/>
                <a:sym typeface="Wingdings" panose="05000000000000000000" pitchFamily="2" charset="2"/>
              </a:rPr>
              <a:t></a:t>
            </a:r>
            <a:r>
              <a:rPr lang="en-US" altLang="en-US" sz="2000" dirty="0" smtClean="0">
                <a:latin typeface="+mj-lt"/>
                <a:ea typeface="ＭＳ Ｐゴシック" panose="020B0600070205080204" pitchFamily="34" charset="-128"/>
                <a:cs typeface="Tahoma" panose="020B0604030504040204" pitchFamily="34" charset="0"/>
              </a:rPr>
              <a:t> Scripts contain actual features and values of patient (or use of default values)</a:t>
            </a:r>
          </a:p>
          <a:p>
            <a:pPr marL="457200" indent="-457200">
              <a:buFont typeface="+mj-lt"/>
              <a:buAutoNum type="arabicPeriod"/>
            </a:pPr>
            <a:r>
              <a:rPr lang="en-US" altLang="en-US" sz="2000" dirty="0" smtClean="0">
                <a:latin typeface="+mj-lt"/>
                <a:ea typeface="ＭＳ Ｐゴシック" panose="020B0600070205080204" pitchFamily="34" charset="-128"/>
                <a:cs typeface="Tahoma" panose="020B0604030504040204" pitchFamily="34" charset="0"/>
              </a:rPr>
              <a:t>If the activated script does not fit with actual values, then rejected</a:t>
            </a:r>
          </a:p>
          <a:p>
            <a:pPr marL="457200" indent="-457200">
              <a:buFont typeface="+mj-lt"/>
              <a:buAutoNum type="arabicPeriod"/>
            </a:pPr>
            <a:r>
              <a:rPr lang="en-US" altLang="en-US" sz="2000" dirty="0" smtClean="0">
                <a:latin typeface="+mj-lt"/>
                <a:ea typeface="ＭＳ Ｐゴシック" panose="020B0600070205080204" pitchFamily="34" charset="-128"/>
                <a:cs typeface="Tahoma" panose="020B0604030504040204" pitchFamily="34" charset="0"/>
              </a:rPr>
              <a:t>Activated scripts will suggest tests and examinations </a:t>
            </a:r>
            <a:r>
              <a:rPr lang="en-US" altLang="en-US" sz="2000" dirty="0" smtClean="0">
                <a:latin typeface="+mj-lt"/>
                <a:ea typeface="ＭＳ Ｐゴシック" panose="020B0600070205080204" pitchFamily="34" charset="-128"/>
                <a:cs typeface="Tahoma" panose="020B0604030504040204" pitchFamily="34" charset="0"/>
                <a:sym typeface="Wingdings" panose="05000000000000000000" pitchFamily="2" charset="2"/>
              </a:rPr>
              <a:t> </a:t>
            </a:r>
            <a:r>
              <a:rPr lang="en-US" altLang="en-US" sz="2000" dirty="0" smtClean="0">
                <a:latin typeface="+mj-lt"/>
                <a:ea typeface="ＭＳ Ｐゴシック" panose="020B0600070205080204" pitchFamily="34" charset="-128"/>
                <a:cs typeface="Tahoma" panose="020B0604030504040204" pitchFamily="34" charset="0"/>
              </a:rPr>
              <a:t>These in turn provide actual values – iterative process to refine and narrow possible scripts</a:t>
            </a:r>
          </a:p>
          <a:p>
            <a:pPr marL="457200" indent="-457200">
              <a:buFont typeface="+mj-lt"/>
              <a:buAutoNum type="arabicPeriod"/>
            </a:pPr>
            <a:r>
              <a:rPr lang="en-US" altLang="en-US" sz="2000" dirty="0" smtClean="0">
                <a:latin typeface="+mj-lt"/>
                <a:ea typeface="ＭＳ Ｐゴシック" panose="020B0600070205080204" pitchFamily="34" charset="-128"/>
                <a:cs typeface="Tahoma" panose="020B0604030504040204" pitchFamily="34" charset="0"/>
              </a:rPr>
              <a:t>Active hypothesis testing </a:t>
            </a:r>
          </a:p>
          <a:p>
            <a:pPr marL="0" indent="0">
              <a:buNone/>
            </a:pPr>
            <a:endParaRPr lang="en-US" altLang="en-US" sz="2000" dirty="0" smtClean="0">
              <a:latin typeface="Tahoma" panose="020B0604030504040204" pitchFamily="34" charset="0"/>
              <a:ea typeface="ＭＳ Ｐゴシック" panose="020B0600070205080204" pitchFamily="34" charset="-128"/>
              <a:cs typeface="Tahoma" panose="020B0604030504040204" pitchFamily="34" charset="0"/>
            </a:endParaRPr>
          </a:p>
          <a:p>
            <a:pPr marL="0" indent="0">
              <a:buNone/>
            </a:pPr>
            <a:endParaRPr lang="en-GB" sz="2000" b="1" dirty="0">
              <a:solidFill>
                <a:srgbClr val="000000"/>
              </a:solidFill>
              <a:latin typeface="Calibri" pitchFamily="-110" charset="0"/>
              <a:ea typeface="ＭＳ Ｐゴシック" pitchFamily="-110" charset="-128"/>
            </a:endParaRPr>
          </a:p>
          <a:p>
            <a:pPr marL="0" indent="0">
              <a:buNone/>
            </a:pPr>
            <a:endParaRPr lang="en-GB" sz="2000" dirty="0"/>
          </a:p>
          <a:p>
            <a:pPr>
              <a:buFont typeface="Wingdings" panose="05000000000000000000" pitchFamily="2" charset="2"/>
              <a:buChar char="Ø"/>
            </a:pPr>
            <a:endParaRPr lang="en-GB" sz="2000" dirty="0"/>
          </a:p>
        </p:txBody>
      </p:sp>
      <p:sp>
        <p:nvSpPr>
          <p:cNvPr id="4" name="Title 1"/>
          <p:cNvSpPr txBox="1">
            <a:spLocks/>
          </p:cNvSpPr>
          <p:nvPr/>
        </p:nvSpPr>
        <p:spPr bwMode="auto">
          <a:xfrm>
            <a:off x="-83472" y="811546"/>
            <a:ext cx="848995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3000" b="1" kern="1200">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panose="020B0604020202020204" pitchFamily="34" charset="0"/>
              </a:defRPr>
            </a:lvl2pPr>
            <a:lvl3pPr algn="l" rtl="0" fontAlgn="base">
              <a:spcBef>
                <a:spcPct val="0"/>
              </a:spcBef>
              <a:spcAft>
                <a:spcPct val="0"/>
              </a:spcAft>
              <a:defRPr sz="3000" b="1">
                <a:solidFill>
                  <a:schemeClr val="tx2"/>
                </a:solidFill>
                <a:latin typeface="Arial" panose="020B0604020202020204" pitchFamily="34" charset="0"/>
              </a:defRPr>
            </a:lvl3pPr>
            <a:lvl4pPr algn="l" rtl="0" fontAlgn="base">
              <a:spcBef>
                <a:spcPct val="0"/>
              </a:spcBef>
              <a:spcAft>
                <a:spcPct val="0"/>
              </a:spcAft>
              <a:defRPr sz="3000" b="1">
                <a:solidFill>
                  <a:schemeClr val="tx2"/>
                </a:solidFill>
                <a:latin typeface="Arial" panose="020B0604020202020204" pitchFamily="34" charset="0"/>
              </a:defRPr>
            </a:lvl4pPr>
            <a:lvl5pPr algn="l" rtl="0" fontAlgn="base">
              <a:spcBef>
                <a:spcPct val="0"/>
              </a:spcBef>
              <a:spcAft>
                <a:spcPct val="0"/>
              </a:spcAft>
              <a:defRPr sz="3000" b="1">
                <a:solidFill>
                  <a:schemeClr val="tx2"/>
                </a:solidFill>
                <a:latin typeface="Arial" panose="020B0604020202020204" pitchFamily="34" charset="0"/>
              </a:defRPr>
            </a:lvl5pPr>
            <a:lvl6pPr marL="457200" algn="l" rtl="0" fontAlgn="base">
              <a:spcBef>
                <a:spcPct val="0"/>
              </a:spcBef>
              <a:spcAft>
                <a:spcPct val="0"/>
              </a:spcAft>
              <a:defRPr sz="3000" b="1">
                <a:solidFill>
                  <a:schemeClr val="tx2"/>
                </a:solidFill>
                <a:latin typeface="Arial" panose="020B0604020202020204" pitchFamily="34" charset="0"/>
              </a:defRPr>
            </a:lvl6pPr>
            <a:lvl7pPr marL="914400" algn="l" rtl="0" fontAlgn="base">
              <a:spcBef>
                <a:spcPct val="0"/>
              </a:spcBef>
              <a:spcAft>
                <a:spcPct val="0"/>
              </a:spcAft>
              <a:defRPr sz="3000" b="1">
                <a:solidFill>
                  <a:schemeClr val="tx2"/>
                </a:solidFill>
                <a:latin typeface="Arial" panose="020B0604020202020204" pitchFamily="34" charset="0"/>
              </a:defRPr>
            </a:lvl7pPr>
            <a:lvl8pPr marL="1371600" algn="l" rtl="0" fontAlgn="base">
              <a:spcBef>
                <a:spcPct val="0"/>
              </a:spcBef>
              <a:spcAft>
                <a:spcPct val="0"/>
              </a:spcAft>
              <a:defRPr sz="3000" b="1">
                <a:solidFill>
                  <a:schemeClr val="tx2"/>
                </a:solidFill>
                <a:latin typeface="Arial" panose="020B0604020202020204" pitchFamily="34" charset="0"/>
              </a:defRPr>
            </a:lvl8pPr>
            <a:lvl9pPr marL="1828800" algn="l" rtl="0" fontAlgn="base">
              <a:spcBef>
                <a:spcPct val="0"/>
              </a:spcBef>
              <a:spcAft>
                <a:spcPct val="0"/>
              </a:spcAft>
              <a:defRPr sz="3000" b="1">
                <a:solidFill>
                  <a:schemeClr val="tx2"/>
                </a:solidFill>
                <a:latin typeface="Arial" panose="020B0604020202020204" pitchFamily="34" charset="0"/>
              </a:defRPr>
            </a:lvl9pPr>
          </a:lstStyle>
          <a:p>
            <a:pPr algn="ctr"/>
            <a:r>
              <a:rPr lang="en-GB" dirty="0" smtClean="0"/>
              <a:t>Illness Scripts – How do they work?	</a:t>
            </a:r>
            <a:endParaRPr lang="en-GB" dirty="0"/>
          </a:p>
        </p:txBody>
      </p:sp>
      <p:pic>
        <p:nvPicPr>
          <p:cNvPr id="13" name="Picture 12"/>
          <p:cNvPicPr>
            <a:picLocks noChangeAspect="1"/>
          </p:cNvPicPr>
          <p:nvPr/>
        </p:nvPicPr>
        <p:blipFill>
          <a:blip r:embed="rId3"/>
          <a:stretch>
            <a:fillRect/>
          </a:stretch>
        </p:blipFill>
        <p:spPr>
          <a:xfrm>
            <a:off x="7125100" y="811546"/>
            <a:ext cx="1829014" cy="1024248"/>
          </a:xfrm>
          <a:prstGeom prst="rect">
            <a:avLst/>
          </a:prstGeom>
        </p:spPr>
      </p:pic>
    </p:spTree>
    <p:extLst>
      <p:ext uri="{BB962C8B-B14F-4D97-AF65-F5344CB8AC3E}">
        <p14:creationId xmlns:p14="http://schemas.microsoft.com/office/powerpoint/2010/main" val="152027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864" y="2266613"/>
            <a:ext cx="8489950" cy="3747115"/>
          </a:xfrm>
        </p:spPr>
        <p:txBody>
          <a:bodyPr/>
          <a:lstStyle/>
          <a:p>
            <a:pPr>
              <a:buFont typeface="Wingdings" panose="05000000000000000000" pitchFamily="2" charset="2"/>
              <a:buChar char="Ø"/>
            </a:pPr>
            <a:r>
              <a:rPr lang="en-GB" sz="1800" dirty="0" smtClean="0"/>
              <a:t>Less experienced physicians are expected to be mainly guided by consequences</a:t>
            </a:r>
          </a:p>
          <a:p>
            <a:pPr marL="0" indent="0">
              <a:buNone/>
            </a:pPr>
            <a:endParaRPr lang="en-GB" sz="1800" dirty="0" smtClean="0"/>
          </a:p>
          <a:p>
            <a:pPr>
              <a:buFont typeface="Wingdings" panose="05000000000000000000" pitchFamily="2" charset="2"/>
              <a:buChar char="Ø"/>
            </a:pPr>
            <a:r>
              <a:rPr lang="en-GB" sz="1800" dirty="0" smtClean="0"/>
              <a:t>Experienced physicians have developed richer illness scripts and use both enabling conditions and consequences in diagnosis </a:t>
            </a:r>
            <a:r>
              <a:rPr lang="en-GB" sz="1600" dirty="0" smtClean="0"/>
              <a:t>(</a:t>
            </a:r>
            <a:r>
              <a:rPr lang="en-GB" sz="1600" dirty="0" err="1" smtClean="0"/>
              <a:t>Custers</a:t>
            </a:r>
            <a:r>
              <a:rPr lang="en-GB" sz="1600" dirty="0" smtClean="0"/>
              <a:t> et al., 1996; 1998) </a:t>
            </a:r>
          </a:p>
          <a:p>
            <a:pPr>
              <a:buFont typeface="Wingdings" panose="05000000000000000000" pitchFamily="2" charset="2"/>
              <a:buChar char="Ø"/>
            </a:pPr>
            <a:endParaRPr lang="en-GB" sz="1600" dirty="0">
              <a:sym typeface="Wingdings" panose="05000000000000000000" pitchFamily="2" charset="2"/>
            </a:endParaRPr>
          </a:p>
          <a:p>
            <a:pPr>
              <a:buFont typeface="Wingdings" panose="05000000000000000000" pitchFamily="2" charset="2"/>
              <a:buChar char="Ø"/>
            </a:pPr>
            <a:r>
              <a:rPr lang="en-GB" sz="1600" dirty="0" smtClean="0">
                <a:sym typeface="Wingdings" panose="05000000000000000000" pitchFamily="2" charset="2"/>
              </a:rPr>
              <a:t>E.g., experts report more enabling conditions &amp; less biomedical factors than novices</a:t>
            </a:r>
            <a:endParaRPr lang="en-GB" sz="1800" dirty="0" smtClean="0"/>
          </a:p>
          <a:p>
            <a:pPr>
              <a:buFont typeface="Wingdings" panose="05000000000000000000" pitchFamily="2" charset="2"/>
              <a:buChar char="Ø"/>
            </a:pPr>
            <a:endParaRPr lang="en-GB" sz="1800" dirty="0"/>
          </a:p>
        </p:txBody>
      </p:sp>
      <p:sp>
        <p:nvSpPr>
          <p:cNvPr id="4" name="Title 1"/>
          <p:cNvSpPr txBox="1">
            <a:spLocks/>
          </p:cNvSpPr>
          <p:nvPr/>
        </p:nvSpPr>
        <p:spPr bwMode="auto">
          <a:xfrm>
            <a:off x="250825" y="696426"/>
            <a:ext cx="848995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3000" b="1" kern="1200">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panose="020B0604020202020204" pitchFamily="34" charset="0"/>
              </a:defRPr>
            </a:lvl2pPr>
            <a:lvl3pPr algn="l" rtl="0" fontAlgn="base">
              <a:spcBef>
                <a:spcPct val="0"/>
              </a:spcBef>
              <a:spcAft>
                <a:spcPct val="0"/>
              </a:spcAft>
              <a:defRPr sz="3000" b="1">
                <a:solidFill>
                  <a:schemeClr val="tx2"/>
                </a:solidFill>
                <a:latin typeface="Arial" panose="020B0604020202020204" pitchFamily="34" charset="0"/>
              </a:defRPr>
            </a:lvl3pPr>
            <a:lvl4pPr algn="l" rtl="0" fontAlgn="base">
              <a:spcBef>
                <a:spcPct val="0"/>
              </a:spcBef>
              <a:spcAft>
                <a:spcPct val="0"/>
              </a:spcAft>
              <a:defRPr sz="3000" b="1">
                <a:solidFill>
                  <a:schemeClr val="tx2"/>
                </a:solidFill>
                <a:latin typeface="Arial" panose="020B0604020202020204" pitchFamily="34" charset="0"/>
              </a:defRPr>
            </a:lvl4pPr>
            <a:lvl5pPr algn="l" rtl="0" fontAlgn="base">
              <a:spcBef>
                <a:spcPct val="0"/>
              </a:spcBef>
              <a:spcAft>
                <a:spcPct val="0"/>
              </a:spcAft>
              <a:defRPr sz="3000" b="1">
                <a:solidFill>
                  <a:schemeClr val="tx2"/>
                </a:solidFill>
                <a:latin typeface="Arial" panose="020B0604020202020204" pitchFamily="34" charset="0"/>
              </a:defRPr>
            </a:lvl5pPr>
            <a:lvl6pPr marL="457200" algn="l" rtl="0" fontAlgn="base">
              <a:spcBef>
                <a:spcPct val="0"/>
              </a:spcBef>
              <a:spcAft>
                <a:spcPct val="0"/>
              </a:spcAft>
              <a:defRPr sz="3000" b="1">
                <a:solidFill>
                  <a:schemeClr val="tx2"/>
                </a:solidFill>
                <a:latin typeface="Arial" panose="020B0604020202020204" pitchFamily="34" charset="0"/>
              </a:defRPr>
            </a:lvl6pPr>
            <a:lvl7pPr marL="914400" algn="l" rtl="0" fontAlgn="base">
              <a:spcBef>
                <a:spcPct val="0"/>
              </a:spcBef>
              <a:spcAft>
                <a:spcPct val="0"/>
              </a:spcAft>
              <a:defRPr sz="3000" b="1">
                <a:solidFill>
                  <a:schemeClr val="tx2"/>
                </a:solidFill>
                <a:latin typeface="Arial" panose="020B0604020202020204" pitchFamily="34" charset="0"/>
              </a:defRPr>
            </a:lvl7pPr>
            <a:lvl8pPr marL="1371600" algn="l" rtl="0" fontAlgn="base">
              <a:spcBef>
                <a:spcPct val="0"/>
              </a:spcBef>
              <a:spcAft>
                <a:spcPct val="0"/>
              </a:spcAft>
              <a:defRPr sz="3000" b="1">
                <a:solidFill>
                  <a:schemeClr val="tx2"/>
                </a:solidFill>
                <a:latin typeface="Arial" panose="020B0604020202020204" pitchFamily="34" charset="0"/>
              </a:defRPr>
            </a:lvl8pPr>
            <a:lvl9pPr marL="1828800" algn="l" rtl="0" fontAlgn="base">
              <a:spcBef>
                <a:spcPct val="0"/>
              </a:spcBef>
              <a:spcAft>
                <a:spcPct val="0"/>
              </a:spcAft>
              <a:defRPr sz="3000" b="1">
                <a:solidFill>
                  <a:schemeClr val="tx2"/>
                </a:solidFill>
                <a:latin typeface="Arial" panose="020B0604020202020204" pitchFamily="34" charset="0"/>
              </a:defRPr>
            </a:lvl9pPr>
          </a:lstStyle>
          <a:p>
            <a:pPr algn="ctr"/>
            <a:r>
              <a:rPr lang="en-GB" dirty="0" smtClean="0"/>
              <a:t>Illness Scripts	</a:t>
            </a:r>
            <a:endParaRPr lang="en-GB" dirty="0"/>
          </a:p>
        </p:txBody>
      </p:sp>
      <p:pic>
        <p:nvPicPr>
          <p:cNvPr id="6" name="Picture 5"/>
          <p:cNvPicPr>
            <a:picLocks noChangeAspect="1"/>
          </p:cNvPicPr>
          <p:nvPr/>
        </p:nvPicPr>
        <p:blipFill>
          <a:blip r:embed="rId2"/>
          <a:stretch>
            <a:fillRect/>
          </a:stretch>
        </p:blipFill>
        <p:spPr>
          <a:xfrm>
            <a:off x="6616393" y="905846"/>
            <a:ext cx="2124382" cy="1189654"/>
          </a:xfrm>
          <a:prstGeom prst="rect">
            <a:avLst/>
          </a:prstGeom>
        </p:spPr>
      </p:pic>
      <p:sp>
        <p:nvSpPr>
          <p:cNvPr id="8" name="TextBox 8"/>
          <p:cNvSpPr txBox="1">
            <a:spLocks noChangeArrowheads="1"/>
          </p:cNvSpPr>
          <p:nvPr/>
        </p:nvSpPr>
        <p:spPr bwMode="auto">
          <a:xfrm>
            <a:off x="1290382" y="5273999"/>
            <a:ext cx="2867434" cy="646331"/>
          </a:xfrm>
          <a:prstGeom prst="rect">
            <a:avLst/>
          </a:prstGeom>
          <a:solidFill>
            <a:srgbClr val="00B0F0"/>
          </a:solidFill>
          <a:ln w="9525">
            <a:solidFill>
              <a:schemeClr val="tx1"/>
            </a:solidFill>
            <a:miter lim="800000"/>
            <a:headEnd/>
            <a:tailEnd/>
          </a:ln>
        </p:spPr>
        <p:txBody>
          <a:bodyPr wrap="square">
            <a:spAutoFit/>
          </a:bodyPr>
          <a:lstStyle>
            <a:lvl1pPr>
              <a:spcBef>
                <a:spcPct val="20000"/>
              </a:spcBef>
              <a:buClr>
                <a:srgbClr val="FFFF00"/>
              </a:buClr>
              <a:buSzPct val="100000"/>
              <a:buFont typeface="Wingdings" panose="05000000000000000000" pitchFamily="2" charset="2"/>
              <a:buChar char="§"/>
              <a:defRPr sz="32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9pPr>
          </a:lstStyle>
          <a:p>
            <a:pPr algn="ctr" eaLnBrk="1" hangingPunct="1">
              <a:spcBef>
                <a:spcPct val="0"/>
              </a:spcBef>
              <a:buClrTx/>
              <a:buSzTx/>
              <a:buFontTx/>
              <a:buNone/>
            </a:pPr>
            <a:r>
              <a:rPr lang="en-GB" altLang="en-US" sz="1200" b="1" dirty="0">
                <a:solidFill>
                  <a:schemeClr val="bg1"/>
                </a:solidFill>
                <a:latin typeface="Arial" panose="020B0604020202020204" pitchFamily="34" charset="0"/>
              </a:rPr>
              <a:t>Enabling conditions</a:t>
            </a:r>
          </a:p>
          <a:p>
            <a:pPr algn="ctr" eaLnBrk="1" hangingPunct="1">
              <a:spcBef>
                <a:spcPct val="0"/>
              </a:spcBef>
              <a:buClrTx/>
              <a:buSzTx/>
              <a:buFontTx/>
              <a:buNone/>
            </a:pPr>
            <a:r>
              <a:rPr lang="en-GB" altLang="en-US" sz="1200" dirty="0">
                <a:solidFill>
                  <a:schemeClr val="bg1"/>
                </a:solidFill>
                <a:latin typeface="Arial" panose="020B0604020202020204" pitchFamily="34" charset="0"/>
              </a:rPr>
              <a:t>(gender, age, smoking, travel, family history...)</a:t>
            </a:r>
            <a:endParaRPr lang="en-US" altLang="en-US" sz="1200" dirty="0">
              <a:solidFill>
                <a:schemeClr val="bg1"/>
              </a:solidFill>
              <a:latin typeface="Arial" panose="020B0604020202020204" pitchFamily="34" charset="0"/>
            </a:endParaRPr>
          </a:p>
        </p:txBody>
      </p:sp>
      <p:sp>
        <p:nvSpPr>
          <p:cNvPr id="9" name="TextBox 9"/>
          <p:cNvSpPr txBox="1">
            <a:spLocks noChangeArrowheads="1"/>
          </p:cNvSpPr>
          <p:nvPr/>
        </p:nvSpPr>
        <p:spPr bwMode="auto">
          <a:xfrm>
            <a:off x="1290382" y="6258183"/>
            <a:ext cx="2867434" cy="461665"/>
          </a:xfrm>
          <a:prstGeom prst="rect">
            <a:avLst/>
          </a:prstGeom>
          <a:solidFill>
            <a:srgbClr val="00B0F0"/>
          </a:solidFill>
          <a:ln w="9525">
            <a:solidFill>
              <a:schemeClr val="tx1"/>
            </a:solidFill>
            <a:miter lim="800000"/>
            <a:headEnd/>
            <a:tailEnd/>
          </a:ln>
        </p:spPr>
        <p:txBody>
          <a:bodyPr wrap="square">
            <a:spAutoFit/>
          </a:bodyPr>
          <a:lstStyle>
            <a:lvl1pPr>
              <a:spcBef>
                <a:spcPct val="20000"/>
              </a:spcBef>
              <a:buClr>
                <a:srgbClr val="FFFF00"/>
              </a:buClr>
              <a:buSzPct val="100000"/>
              <a:buFont typeface="Wingdings" panose="05000000000000000000" pitchFamily="2" charset="2"/>
              <a:buChar char="§"/>
              <a:defRPr sz="32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9pPr>
          </a:lstStyle>
          <a:p>
            <a:pPr algn="ctr" eaLnBrk="1" hangingPunct="1">
              <a:spcBef>
                <a:spcPct val="0"/>
              </a:spcBef>
              <a:buClrTx/>
              <a:buSzTx/>
              <a:buFontTx/>
              <a:buNone/>
            </a:pPr>
            <a:r>
              <a:rPr lang="en-GB" altLang="en-US" sz="1200" b="1" dirty="0">
                <a:solidFill>
                  <a:schemeClr val="bg1"/>
                </a:solidFill>
                <a:latin typeface="Arial" panose="020B0604020202020204" pitchFamily="34" charset="0"/>
              </a:rPr>
              <a:t>Consequences</a:t>
            </a:r>
          </a:p>
          <a:p>
            <a:pPr algn="ctr" eaLnBrk="1" hangingPunct="1">
              <a:spcBef>
                <a:spcPct val="0"/>
              </a:spcBef>
              <a:buClrTx/>
              <a:buSzTx/>
              <a:buFontTx/>
              <a:buNone/>
            </a:pPr>
            <a:r>
              <a:rPr lang="en-GB" altLang="en-US" sz="1200" dirty="0">
                <a:solidFill>
                  <a:schemeClr val="bg1"/>
                </a:solidFill>
                <a:latin typeface="Arial" panose="020B0604020202020204" pitchFamily="34" charset="0"/>
              </a:rPr>
              <a:t>(Symptoms: Fever, pain...)</a:t>
            </a:r>
            <a:endParaRPr lang="en-US" altLang="en-US" sz="1200" dirty="0">
              <a:solidFill>
                <a:schemeClr val="bg1"/>
              </a:solidFill>
              <a:latin typeface="Arial" panose="020B0604020202020204" pitchFamily="34" charset="0"/>
            </a:endParaRPr>
          </a:p>
        </p:txBody>
      </p:sp>
      <p:sp>
        <p:nvSpPr>
          <p:cNvPr id="10" name="TextBox 12"/>
          <p:cNvSpPr txBox="1">
            <a:spLocks noChangeArrowheads="1"/>
          </p:cNvSpPr>
          <p:nvPr/>
        </p:nvSpPr>
        <p:spPr bwMode="auto">
          <a:xfrm>
            <a:off x="5591533" y="5544610"/>
            <a:ext cx="2867434" cy="646331"/>
          </a:xfrm>
          <a:prstGeom prst="rect">
            <a:avLst/>
          </a:prstGeom>
          <a:solidFill>
            <a:srgbClr val="00B0F0"/>
          </a:solidFill>
          <a:ln w="9525">
            <a:solidFill>
              <a:schemeClr val="tx1"/>
            </a:solidFill>
            <a:miter lim="800000"/>
            <a:headEnd/>
            <a:tailEnd/>
          </a:ln>
        </p:spPr>
        <p:txBody>
          <a:bodyPr wrap="square">
            <a:spAutoFit/>
          </a:bodyPr>
          <a:lstStyle>
            <a:lvl1pPr>
              <a:spcBef>
                <a:spcPct val="20000"/>
              </a:spcBef>
              <a:buClr>
                <a:srgbClr val="FFFF00"/>
              </a:buClr>
              <a:buSzPct val="100000"/>
              <a:buFont typeface="Wingdings" panose="05000000000000000000" pitchFamily="2" charset="2"/>
              <a:buChar char="§"/>
              <a:defRPr sz="32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9pPr>
          </a:lstStyle>
          <a:p>
            <a:pPr algn="ctr" eaLnBrk="1" hangingPunct="1">
              <a:spcBef>
                <a:spcPct val="0"/>
              </a:spcBef>
              <a:buClrTx/>
              <a:buSzTx/>
              <a:buFontTx/>
              <a:buNone/>
            </a:pPr>
            <a:r>
              <a:rPr lang="en-GB" altLang="en-US" sz="1200" b="1" dirty="0">
                <a:solidFill>
                  <a:schemeClr val="bg1"/>
                </a:solidFill>
                <a:latin typeface="Arial" panose="020B0604020202020204" pitchFamily="34" charset="0"/>
              </a:rPr>
              <a:t>Fault</a:t>
            </a:r>
          </a:p>
          <a:p>
            <a:pPr algn="ctr" eaLnBrk="1" hangingPunct="1">
              <a:spcBef>
                <a:spcPct val="0"/>
              </a:spcBef>
              <a:buClrTx/>
              <a:buSzTx/>
              <a:buFontTx/>
              <a:buNone/>
            </a:pPr>
            <a:r>
              <a:rPr lang="en-GB" altLang="en-US" sz="1200" dirty="0">
                <a:solidFill>
                  <a:schemeClr val="bg1"/>
                </a:solidFill>
                <a:latin typeface="Arial" panose="020B0604020202020204" pitchFamily="34" charset="0"/>
              </a:rPr>
              <a:t>(e.g., invasion of tissue by pathogenic organisms...)</a:t>
            </a:r>
            <a:endParaRPr lang="en-US" altLang="en-US" sz="1200" dirty="0">
              <a:solidFill>
                <a:schemeClr val="bg1"/>
              </a:solidFill>
              <a:latin typeface="Arial" panose="020B0604020202020204" pitchFamily="34" charset="0"/>
            </a:endParaRPr>
          </a:p>
        </p:txBody>
      </p:sp>
      <p:cxnSp>
        <p:nvCxnSpPr>
          <p:cNvPr id="11" name="Straight Arrow Connector 10"/>
          <p:cNvCxnSpPr/>
          <p:nvPr/>
        </p:nvCxnSpPr>
        <p:spPr bwMode="auto">
          <a:xfrm>
            <a:off x="4215809" y="5471423"/>
            <a:ext cx="1238251" cy="270611"/>
          </a:xfrm>
          <a:prstGeom prst="straightConnector1">
            <a:avLst/>
          </a:prstGeom>
          <a:ln w="9525">
            <a:solidFill>
              <a:schemeClr val="accent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9" idx="3"/>
          </p:cNvCxnSpPr>
          <p:nvPr/>
        </p:nvCxnSpPr>
        <p:spPr bwMode="auto">
          <a:xfrm flipV="1">
            <a:off x="4157816" y="5827997"/>
            <a:ext cx="1238251" cy="6610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2199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193" y="1993414"/>
            <a:ext cx="8489950" cy="3747115"/>
          </a:xfrm>
        </p:spPr>
        <p:txBody>
          <a:bodyPr/>
          <a:lstStyle/>
          <a:p>
            <a:pPr>
              <a:buFont typeface="Wingdings" panose="05000000000000000000" pitchFamily="2" charset="2"/>
              <a:buChar char="Ø"/>
            </a:pPr>
            <a:r>
              <a:rPr lang="en-GB" sz="1800" dirty="0" smtClean="0"/>
              <a:t>Given that illness scripts are recalled from long-term memory, they are susceptible to biases and confounding</a:t>
            </a:r>
          </a:p>
          <a:p>
            <a:pPr marL="0" indent="0">
              <a:buNone/>
            </a:pPr>
            <a:endParaRPr lang="en-GB" sz="1800" dirty="0" smtClean="0"/>
          </a:p>
          <a:p>
            <a:pPr>
              <a:buFont typeface="Wingdings" panose="05000000000000000000" pitchFamily="2" charset="2"/>
              <a:buChar char="Ø"/>
            </a:pPr>
            <a:r>
              <a:rPr lang="en-GB" sz="1800" dirty="0" smtClean="0"/>
              <a:t>For example, reported enabling conditions for particular disease was positively related to number of patients seen with that disease</a:t>
            </a:r>
          </a:p>
          <a:p>
            <a:pPr>
              <a:buFont typeface="Wingdings" panose="05000000000000000000" pitchFamily="2" charset="2"/>
              <a:buChar char="Ø"/>
            </a:pPr>
            <a:endParaRPr lang="en-GB" sz="1800" dirty="0" smtClean="0"/>
          </a:p>
          <a:p>
            <a:pPr algn="ctr">
              <a:buFont typeface="Wingdings" panose="05000000000000000000" pitchFamily="2" charset="2"/>
              <a:buChar char="Ø"/>
            </a:pPr>
            <a:r>
              <a:rPr lang="en-GB" sz="2400" b="1" dirty="0" smtClean="0"/>
              <a:t>Are doctors immune to cognitive biases?</a:t>
            </a:r>
          </a:p>
          <a:p>
            <a:pPr algn="ctr">
              <a:buFont typeface="Wingdings" panose="05000000000000000000" pitchFamily="2" charset="2"/>
              <a:buChar char="Ø"/>
            </a:pPr>
            <a:endParaRPr lang="en-GB" sz="1800" b="1" dirty="0"/>
          </a:p>
        </p:txBody>
      </p:sp>
      <p:sp>
        <p:nvSpPr>
          <p:cNvPr id="4" name="Title 1"/>
          <p:cNvSpPr txBox="1">
            <a:spLocks/>
          </p:cNvSpPr>
          <p:nvPr/>
        </p:nvSpPr>
        <p:spPr bwMode="auto">
          <a:xfrm>
            <a:off x="250825" y="696426"/>
            <a:ext cx="848995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3000" b="1" kern="1200">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panose="020B0604020202020204" pitchFamily="34" charset="0"/>
              </a:defRPr>
            </a:lvl2pPr>
            <a:lvl3pPr algn="l" rtl="0" fontAlgn="base">
              <a:spcBef>
                <a:spcPct val="0"/>
              </a:spcBef>
              <a:spcAft>
                <a:spcPct val="0"/>
              </a:spcAft>
              <a:defRPr sz="3000" b="1">
                <a:solidFill>
                  <a:schemeClr val="tx2"/>
                </a:solidFill>
                <a:latin typeface="Arial" panose="020B0604020202020204" pitchFamily="34" charset="0"/>
              </a:defRPr>
            </a:lvl3pPr>
            <a:lvl4pPr algn="l" rtl="0" fontAlgn="base">
              <a:spcBef>
                <a:spcPct val="0"/>
              </a:spcBef>
              <a:spcAft>
                <a:spcPct val="0"/>
              </a:spcAft>
              <a:defRPr sz="3000" b="1">
                <a:solidFill>
                  <a:schemeClr val="tx2"/>
                </a:solidFill>
                <a:latin typeface="Arial" panose="020B0604020202020204" pitchFamily="34" charset="0"/>
              </a:defRPr>
            </a:lvl4pPr>
            <a:lvl5pPr algn="l" rtl="0" fontAlgn="base">
              <a:spcBef>
                <a:spcPct val="0"/>
              </a:spcBef>
              <a:spcAft>
                <a:spcPct val="0"/>
              </a:spcAft>
              <a:defRPr sz="3000" b="1">
                <a:solidFill>
                  <a:schemeClr val="tx2"/>
                </a:solidFill>
                <a:latin typeface="Arial" panose="020B0604020202020204" pitchFamily="34" charset="0"/>
              </a:defRPr>
            </a:lvl5pPr>
            <a:lvl6pPr marL="457200" algn="l" rtl="0" fontAlgn="base">
              <a:spcBef>
                <a:spcPct val="0"/>
              </a:spcBef>
              <a:spcAft>
                <a:spcPct val="0"/>
              </a:spcAft>
              <a:defRPr sz="3000" b="1">
                <a:solidFill>
                  <a:schemeClr val="tx2"/>
                </a:solidFill>
                <a:latin typeface="Arial" panose="020B0604020202020204" pitchFamily="34" charset="0"/>
              </a:defRPr>
            </a:lvl6pPr>
            <a:lvl7pPr marL="914400" algn="l" rtl="0" fontAlgn="base">
              <a:spcBef>
                <a:spcPct val="0"/>
              </a:spcBef>
              <a:spcAft>
                <a:spcPct val="0"/>
              </a:spcAft>
              <a:defRPr sz="3000" b="1">
                <a:solidFill>
                  <a:schemeClr val="tx2"/>
                </a:solidFill>
                <a:latin typeface="Arial" panose="020B0604020202020204" pitchFamily="34" charset="0"/>
              </a:defRPr>
            </a:lvl7pPr>
            <a:lvl8pPr marL="1371600" algn="l" rtl="0" fontAlgn="base">
              <a:spcBef>
                <a:spcPct val="0"/>
              </a:spcBef>
              <a:spcAft>
                <a:spcPct val="0"/>
              </a:spcAft>
              <a:defRPr sz="3000" b="1">
                <a:solidFill>
                  <a:schemeClr val="tx2"/>
                </a:solidFill>
                <a:latin typeface="Arial" panose="020B0604020202020204" pitchFamily="34" charset="0"/>
              </a:defRPr>
            </a:lvl8pPr>
            <a:lvl9pPr marL="1828800" algn="l" rtl="0" fontAlgn="base">
              <a:spcBef>
                <a:spcPct val="0"/>
              </a:spcBef>
              <a:spcAft>
                <a:spcPct val="0"/>
              </a:spcAft>
              <a:defRPr sz="3000" b="1">
                <a:solidFill>
                  <a:schemeClr val="tx2"/>
                </a:solidFill>
                <a:latin typeface="Arial" panose="020B0604020202020204" pitchFamily="34" charset="0"/>
              </a:defRPr>
            </a:lvl9pPr>
          </a:lstStyle>
          <a:p>
            <a:pPr algn="ctr"/>
            <a:r>
              <a:rPr lang="en-GB" dirty="0" smtClean="0"/>
              <a:t>Illness Scripts	</a:t>
            </a:r>
            <a:endParaRPr lang="en-GB" dirty="0"/>
          </a:p>
        </p:txBody>
      </p:sp>
      <p:sp>
        <p:nvSpPr>
          <p:cNvPr id="7" name="TextBox 6"/>
          <p:cNvSpPr txBox="1"/>
          <p:nvPr/>
        </p:nvSpPr>
        <p:spPr>
          <a:xfrm>
            <a:off x="527561" y="4763157"/>
            <a:ext cx="8489950" cy="175432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buFont typeface="Wingdings" panose="05000000000000000000" pitchFamily="2" charset="2"/>
              <a:buChar char="Ø"/>
            </a:pPr>
            <a:r>
              <a:rPr lang="en-GB" sz="1800" b="1" dirty="0" smtClean="0"/>
              <a:t>Representativeness heuristic </a:t>
            </a:r>
            <a:r>
              <a:rPr lang="en-GB" sz="1800" dirty="0" smtClean="0">
                <a:sym typeface="Wingdings" panose="05000000000000000000" pitchFamily="2" charset="2"/>
              </a:rPr>
              <a:t> </a:t>
            </a:r>
            <a:r>
              <a:rPr lang="en-GB" sz="1800" b="1" dirty="0" smtClean="0">
                <a:sym typeface="Wingdings" panose="05000000000000000000" pitchFamily="2" charset="2"/>
              </a:rPr>
              <a:t>base rate neglect</a:t>
            </a:r>
            <a:r>
              <a:rPr lang="en-GB" sz="1800" dirty="0" smtClean="0">
                <a:sym typeface="Wingdings" panose="05000000000000000000" pitchFamily="2" charset="2"/>
              </a:rPr>
              <a:t>? (K &amp; T, 1973)</a:t>
            </a:r>
          </a:p>
          <a:p>
            <a:pPr>
              <a:buFont typeface="Wingdings" panose="05000000000000000000" pitchFamily="2" charset="2"/>
              <a:buChar char="Ø"/>
            </a:pPr>
            <a:endParaRPr lang="en-GB" sz="1800" dirty="0" smtClean="0">
              <a:sym typeface="Wingdings" panose="05000000000000000000" pitchFamily="2" charset="2"/>
            </a:endParaRPr>
          </a:p>
          <a:p>
            <a:pPr>
              <a:buFont typeface="Wingdings" panose="05000000000000000000" pitchFamily="2" charset="2"/>
              <a:buChar char="Ø"/>
            </a:pPr>
            <a:r>
              <a:rPr lang="en-GB" sz="1800" b="1" dirty="0" smtClean="0"/>
              <a:t>Availability heuristic </a:t>
            </a:r>
            <a:r>
              <a:rPr lang="en-GB" sz="1800" dirty="0" smtClean="0">
                <a:sym typeface="Wingdings" panose="05000000000000000000" pitchFamily="2" charset="2"/>
              </a:rPr>
              <a:t> </a:t>
            </a:r>
            <a:r>
              <a:rPr lang="en-GB" sz="1800" b="1" dirty="0" smtClean="0">
                <a:sym typeface="Wingdings" panose="05000000000000000000" pitchFamily="2" charset="2"/>
              </a:rPr>
              <a:t>salience bias?  </a:t>
            </a:r>
            <a:r>
              <a:rPr lang="en-GB" sz="1800" dirty="0" smtClean="0">
                <a:sym typeface="Wingdings" panose="05000000000000000000" pitchFamily="2" charset="2"/>
              </a:rPr>
              <a:t>inaccurate prevalence estimates</a:t>
            </a:r>
          </a:p>
          <a:p>
            <a:pPr>
              <a:buFont typeface="Wingdings" panose="05000000000000000000" pitchFamily="2" charset="2"/>
              <a:buChar char="Ø"/>
            </a:pPr>
            <a:endParaRPr lang="en-GB" sz="1800" dirty="0" smtClean="0">
              <a:sym typeface="Wingdings" panose="05000000000000000000" pitchFamily="2" charset="2"/>
            </a:endParaRPr>
          </a:p>
          <a:p>
            <a:pPr>
              <a:buFont typeface="Wingdings" panose="05000000000000000000" pitchFamily="2" charset="2"/>
              <a:buChar char="Ø"/>
            </a:pPr>
            <a:r>
              <a:rPr lang="en-GB" sz="1800" dirty="0" smtClean="0">
                <a:sym typeface="Wingdings" panose="05000000000000000000" pitchFamily="2" charset="2"/>
              </a:rPr>
              <a:t>Influenced by characteristics and outcomes of patients from recent consultations (Wilkins, 1992)</a:t>
            </a:r>
          </a:p>
        </p:txBody>
      </p:sp>
    </p:spTree>
    <p:extLst>
      <p:ext uri="{BB962C8B-B14F-4D97-AF65-F5344CB8AC3E}">
        <p14:creationId xmlns:p14="http://schemas.microsoft.com/office/powerpoint/2010/main" val="5750227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250825" y="696426"/>
            <a:ext cx="848995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3000" b="1" kern="1200">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panose="020B0604020202020204" pitchFamily="34" charset="0"/>
              </a:defRPr>
            </a:lvl2pPr>
            <a:lvl3pPr algn="l" rtl="0" fontAlgn="base">
              <a:spcBef>
                <a:spcPct val="0"/>
              </a:spcBef>
              <a:spcAft>
                <a:spcPct val="0"/>
              </a:spcAft>
              <a:defRPr sz="3000" b="1">
                <a:solidFill>
                  <a:schemeClr val="tx2"/>
                </a:solidFill>
                <a:latin typeface="Arial" panose="020B0604020202020204" pitchFamily="34" charset="0"/>
              </a:defRPr>
            </a:lvl3pPr>
            <a:lvl4pPr algn="l" rtl="0" fontAlgn="base">
              <a:spcBef>
                <a:spcPct val="0"/>
              </a:spcBef>
              <a:spcAft>
                <a:spcPct val="0"/>
              </a:spcAft>
              <a:defRPr sz="3000" b="1">
                <a:solidFill>
                  <a:schemeClr val="tx2"/>
                </a:solidFill>
                <a:latin typeface="Arial" panose="020B0604020202020204" pitchFamily="34" charset="0"/>
              </a:defRPr>
            </a:lvl4pPr>
            <a:lvl5pPr algn="l" rtl="0" fontAlgn="base">
              <a:spcBef>
                <a:spcPct val="0"/>
              </a:spcBef>
              <a:spcAft>
                <a:spcPct val="0"/>
              </a:spcAft>
              <a:defRPr sz="3000" b="1">
                <a:solidFill>
                  <a:schemeClr val="tx2"/>
                </a:solidFill>
                <a:latin typeface="Arial" panose="020B0604020202020204" pitchFamily="34" charset="0"/>
              </a:defRPr>
            </a:lvl5pPr>
            <a:lvl6pPr marL="457200" algn="l" rtl="0" fontAlgn="base">
              <a:spcBef>
                <a:spcPct val="0"/>
              </a:spcBef>
              <a:spcAft>
                <a:spcPct val="0"/>
              </a:spcAft>
              <a:defRPr sz="3000" b="1">
                <a:solidFill>
                  <a:schemeClr val="tx2"/>
                </a:solidFill>
                <a:latin typeface="Arial" panose="020B0604020202020204" pitchFamily="34" charset="0"/>
              </a:defRPr>
            </a:lvl6pPr>
            <a:lvl7pPr marL="914400" algn="l" rtl="0" fontAlgn="base">
              <a:spcBef>
                <a:spcPct val="0"/>
              </a:spcBef>
              <a:spcAft>
                <a:spcPct val="0"/>
              </a:spcAft>
              <a:defRPr sz="3000" b="1">
                <a:solidFill>
                  <a:schemeClr val="tx2"/>
                </a:solidFill>
                <a:latin typeface="Arial" panose="020B0604020202020204" pitchFamily="34" charset="0"/>
              </a:defRPr>
            </a:lvl7pPr>
            <a:lvl8pPr marL="1371600" algn="l" rtl="0" fontAlgn="base">
              <a:spcBef>
                <a:spcPct val="0"/>
              </a:spcBef>
              <a:spcAft>
                <a:spcPct val="0"/>
              </a:spcAft>
              <a:defRPr sz="3000" b="1">
                <a:solidFill>
                  <a:schemeClr val="tx2"/>
                </a:solidFill>
                <a:latin typeface="Arial" panose="020B0604020202020204" pitchFamily="34" charset="0"/>
              </a:defRPr>
            </a:lvl8pPr>
            <a:lvl9pPr marL="1828800" algn="l" rtl="0" fontAlgn="base">
              <a:spcBef>
                <a:spcPct val="0"/>
              </a:spcBef>
              <a:spcAft>
                <a:spcPct val="0"/>
              </a:spcAft>
              <a:defRPr sz="3000" b="1">
                <a:solidFill>
                  <a:schemeClr val="tx2"/>
                </a:solidFill>
                <a:latin typeface="Arial" panose="020B0604020202020204" pitchFamily="34" charset="0"/>
              </a:defRPr>
            </a:lvl9pPr>
          </a:lstStyle>
          <a:p>
            <a:pPr lvl="0" algn="ctr" defTabSz="457200"/>
            <a:r>
              <a:rPr lang="en-US" sz="3200" dirty="0" smtClean="0">
                <a:solidFill>
                  <a:srgbClr val="000000"/>
                </a:solidFill>
                <a:latin typeface="Calibri" pitchFamily="-110" charset="0"/>
                <a:ea typeface="ＭＳ Ｐゴシック" pitchFamily="-110" charset="-128"/>
              </a:rPr>
              <a:t>How does expertise develop in medicine?</a:t>
            </a:r>
            <a:endParaRPr kumimoji="0" lang="en-US" sz="3200" b="0" i="0" u="none" strike="noStrike" cap="none" normalizeH="0" baseline="0" dirty="0" smtClean="0">
              <a:ln>
                <a:noFill/>
              </a:ln>
              <a:solidFill>
                <a:srgbClr val="000000"/>
              </a:solidFill>
              <a:effectLst/>
              <a:latin typeface="Calibri" pitchFamily="-110" charset="0"/>
              <a:ea typeface="ＭＳ Ｐゴシック" pitchFamily="-110" charset="-128"/>
            </a:endParaRPr>
          </a:p>
          <a:p>
            <a:pPr lvl="0" algn="ctr" defTabSz="457200"/>
            <a:r>
              <a:rPr lang="en-US" sz="2400" b="0" dirty="0" smtClean="0">
                <a:solidFill>
                  <a:srgbClr val="000000"/>
                </a:solidFill>
                <a:latin typeface="Calibri" pitchFamily="-110" charset="0"/>
                <a:ea typeface="ＭＳ Ｐゴシック" pitchFamily="-110" charset="-128"/>
              </a:rPr>
              <a:t>(review by Schmidt &amp; </a:t>
            </a:r>
            <a:r>
              <a:rPr lang="en-US" sz="2400" b="0" dirty="0" err="1" smtClean="0">
                <a:solidFill>
                  <a:srgbClr val="000000"/>
                </a:solidFill>
                <a:latin typeface="Calibri" pitchFamily="-110" charset="0"/>
                <a:ea typeface="ＭＳ Ｐゴシック" pitchFamily="-110" charset="-128"/>
              </a:rPr>
              <a:t>Rikers</a:t>
            </a:r>
            <a:r>
              <a:rPr lang="en-US" sz="2400" b="0" dirty="0" smtClean="0">
                <a:solidFill>
                  <a:srgbClr val="000000"/>
                </a:solidFill>
                <a:latin typeface="Calibri" pitchFamily="-110" charset="0"/>
                <a:ea typeface="ＭＳ Ｐゴシック" pitchFamily="-110" charset="-128"/>
              </a:rPr>
              <a:t>, 2007)</a:t>
            </a:r>
            <a:endParaRPr kumimoji="0" lang="en-US" sz="2400" b="0" i="0" u="none" strike="noStrike" cap="none" normalizeH="0" baseline="0" dirty="0" smtClean="0">
              <a:ln>
                <a:noFill/>
              </a:ln>
              <a:solidFill>
                <a:srgbClr val="000000"/>
              </a:solidFill>
              <a:effectLst/>
              <a:latin typeface="Calibri" pitchFamily="-110" charset="0"/>
              <a:ea typeface="ＭＳ Ｐゴシック" pitchFamily="-110" charset="-128"/>
            </a:endParaRPr>
          </a:p>
        </p:txBody>
      </p:sp>
      <p:sp>
        <p:nvSpPr>
          <p:cNvPr id="7" name="TextBox 6"/>
          <p:cNvSpPr txBox="1"/>
          <p:nvPr/>
        </p:nvSpPr>
        <p:spPr>
          <a:xfrm>
            <a:off x="250826" y="2074606"/>
            <a:ext cx="8489949" cy="461664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defTabSz="457200"/>
            <a:r>
              <a:rPr lang="en-US" sz="2400" b="1" dirty="0">
                <a:solidFill>
                  <a:srgbClr val="000000"/>
                </a:solidFill>
                <a:latin typeface="Calibri" panose="020F0502020204030204" pitchFamily="34" charset="0"/>
                <a:ea typeface="ＭＳ Ｐゴシック" pitchFamily="-110" charset="-128"/>
              </a:rPr>
              <a:t>The knowledge encapsulation </a:t>
            </a:r>
            <a:r>
              <a:rPr lang="en-US" sz="2400" b="1" dirty="0" smtClean="0">
                <a:solidFill>
                  <a:srgbClr val="000000"/>
                </a:solidFill>
                <a:latin typeface="Calibri" panose="020F0502020204030204" pitchFamily="34" charset="0"/>
                <a:ea typeface="ＭＳ Ｐゴシック" pitchFamily="-110" charset="-128"/>
              </a:rPr>
              <a:t>hypoth</a:t>
            </a:r>
            <a:r>
              <a:rPr lang="en-US" sz="2400" b="1" dirty="0" smtClean="0">
                <a:solidFill>
                  <a:srgbClr val="000000"/>
                </a:solidFill>
                <a:ea typeface="ＭＳ Ｐゴシック" pitchFamily="-110" charset="-128"/>
              </a:rPr>
              <a:t>esis</a:t>
            </a:r>
            <a:endParaRPr lang="en-US" sz="2400" b="1" dirty="0">
              <a:solidFill>
                <a:srgbClr val="000000"/>
              </a:solidFill>
              <a:ea typeface="ＭＳ Ｐゴシック" pitchFamily="-110" charset="-128"/>
            </a:endParaRPr>
          </a:p>
          <a:p>
            <a:pPr defTabSz="457200">
              <a:buFont typeface="Wingdings" panose="05000000000000000000" pitchFamily="2" charset="2"/>
              <a:buChar char="Ø"/>
            </a:pPr>
            <a:endParaRPr lang="en-US" dirty="0">
              <a:solidFill>
                <a:srgbClr val="000000"/>
              </a:solidFill>
              <a:ea typeface="ＭＳ Ｐゴシック" pitchFamily="-110" charset="-128"/>
            </a:endParaRPr>
          </a:p>
          <a:p>
            <a:pPr defTabSz="457200"/>
            <a:endParaRPr lang="en-US" dirty="0" smtClean="0">
              <a:solidFill>
                <a:srgbClr val="000000"/>
              </a:solidFill>
              <a:ea typeface="ＭＳ Ｐゴシック" pitchFamily="-110" charset="-128"/>
            </a:endParaRPr>
          </a:p>
          <a:p>
            <a:pPr defTabSz="457200"/>
            <a:endParaRPr lang="en-US" dirty="0">
              <a:solidFill>
                <a:srgbClr val="000000"/>
              </a:solidFill>
              <a:ea typeface="ＭＳ Ｐゴシック" pitchFamily="-110" charset="-128"/>
            </a:endParaRPr>
          </a:p>
          <a:p>
            <a:pPr defTabSz="457200"/>
            <a:endParaRPr lang="en-US" dirty="0" smtClean="0">
              <a:solidFill>
                <a:srgbClr val="000000"/>
              </a:solidFill>
              <a:ea typeface="ＭＳ Ｐゴシック" pitchFamily="-110" charset="-128"/>
            </a:endParaRPr>
          </a:p>
          <a:p>
            <a:pPr marL="285750" indent="-285750" defTabSz="457200">
              <a:buFont typeface="Arial" panose="020B0604020202020204" pitchFamily="34" charset="0"/>
              <a:buChar char="•"/>
            </a:pPr>
            <a:r>
              <a:rPr lang="en-US" dirty="0" smtClean="0">
                <a:solidFill>
                  <a:srgbClr val="000000"/>
                </a:solidFill>
                <a:ea typeface="ＭＳ Ｐゴシック" pitchFamily="-110" charset="-128"/>
              </a:rPr>
              <a:t>During </a:t>
            </a:r>
            <a:r>
              <a:rPr lang="en-US" dirty="0">
                <a:solidFill>
                  <a:srgbClr val="000000"/>
                </a:solidFill>
                <a:ea typeface="ＭＳ Ｐゴシック" pitchFamily="-110" charset="-128"/>
              </a:rPr>
              <a:t>early medical training, students rapidly develop mental structures that can be described as rich, </a:t>
            </a:r>
            <a:r>
              <a:rPr lang="en-US" b="1" u="sng" dirty="0">
                <a:solidFill>
                  <a:srgbClr val="000000"/>
                </a:solidFill>
                <a:ea typeface="ＭＳ Ｐゴシック" pitchFamily="-110" charset="-128"/>
              </a:rPr>
              <a:t>elaborate causal networks</a:t>
            </a:r>
            <a:r>
              <a:rPr lang="en-US" dirty="0">
                <a:solidFill>
                  <a:srgbClr val="000000"/>
                </a:solidFill>
                <a:ea typeface="ＭＳ Ｐゴシック" pitchFamily="-110" charset="-128"/>
              </a:rPr>
              <a:t>.</a:t>
            </a:r>
          </a:p>
          <a:p>
            <a:pPr marL="285750" indent="-285750" defTabSz="457200">
              <a:buFont typeface="Arial" panose="020B0604020202020204" pitchFamily="34" charset="0"/>
              <a:buChar char="•"/>
            </a:pPr>
            <a:endParaRPr lang="en-US" dirty="0">
              <a:solidFill>
                <a:srgbClr val="000000"/>
              </a:solidFill>
              <a:ea typeface="ＭＳ Ｐゴシック" pitchFamily="-110" charset="-128"/>
            </a:endParaRPr>
          </a:p>
          <a:p>
            <a:pPr marL="285750" indent="-285750" defTabSz="457200">
              <a:buFont typeface="Arial" panose="020B0604020202020204" pitchFamily="34" charset="0"/>
              <a:buChar char="•"/>
            </a:pPr>
            <a:r>
              <a:rPr lang="en-US" dirty="0">
                <a:solidFill>
                  <a:srgbClr val="000000"/>
                </a:solidFill>
                <a:ea typeface="ＭＳ Ｐゴシック" pitchFamily="-110" charset="-128"/>
              </a:rPr>
              <a:t>Causal networks explain the causes and consequences of disease in terms of underlying biological and pathophysiological processes</a:t>
            </a:r>
          </a:p>
          <a:p>
            <a:pPr marL="285750" lvl="0" indent="-285750" defTabSz="457200">
              <a:buFont typeface="Arial" panose="020B0604020202020204" pitchFamily="34" charset="0"/>
              <a:buChar char="•"/>
            </a:pPr>
            <a:endParaRPr lang="en-US" dirty="0">
              <a:solidFill>
                <a:srgbClr val="000000"/>
              </a:solidFill>
              <a:ea typeface="ＭＳ Ｐゴシック" pitchFamily="-110" charset="-128"/>
            </a:endParaRPr>
          </a:p>
          <a:p>
            <a:pPr marL="285750" lvl="0" indent="-285750" defTabSz="457200">
              <a:buFont typeface="Arial" panose="020B0604020202020204" pitchFamily="34" charset="0"/>
              <a:buChar char="•"/>
            </a:pPr>
            <a:r>
              <a:rPr lang="en-US" dirty="0" smtClean="0">
                <a:solidFill>
                  <a:srgbClr val="000000"/>
                </a:solidFill>
                <a:ea typeface="ＭＳ Ｐゴシック" pitchFamily="-110" charset="-128"/>
              </a:rPr>
              <a:t>When confronted with a clinical case at this stage, students focus on isolated signs and symptoms and attempt to relate them to faults. </a:t>
            </a:r>
            <a:r>
              <a:rPr lang="en-US" dirty="0" smtClean="0">
                <a:solidFill>
                  <a:srgbClr val="000000"/>
                </a:solidFill>
                <a:ea typeface="ＭＳ Ｐゴシック" pitchFamily="-110" charset="-128"/>
                <a:sym typeface="Wingdings" panose="05000000000000000000" pitchFamily="2" charset="2"/>
              </a:rPr>
              <a:t> effortful and error prone</a:t>
            </a:r>
          </a:p>
          <a:p>
            <a:pPr marL="285750" lvl="0" indent="-285750" defTabSz="457200">
              <a:buFont typeface="Arial" panose="020B0604020202020204" pitchFamily="34" charset="0"/>
              <a:buChar char="•"/>
            </a:pPr>
            <a:endParaRPr lang="en-US" dirty="0">
              <a:solidFill>
                <a:srgbClr val="000000"/>
              </a:solidFill>
              <a:ea typeface="ＭＳ Ｐゴシック" pitchFamily="-110" charset="-128"/>
              <a:sym typeface="Wingdings" panose="05000000000000000000" pitchFamily="2" charset="2"/>
            </a:endParaRPr>
          </a:p>
          <a:p>
            <a:pPr marL="285750" lvl="0" indent="-285750" defTabSz="457200">
              <a:buFont typeface="Arial" panose="020B0604020202020204" pitchFamily="34" charset="0"/>
              <a:buChar char="•"/>
            </a:pPr>
            <a:r>
              <a:rPr lang="en-US" dirty="0" smtClean="0">
                <a:solidFill>
                  <a:srgbClr val="000000"/>
                </a:solidFill>
                <a:ea typeface="ＭＳ Ｐゴシック" pitchFamily="-110" charset="-128"/>
                <a:sym typeface="Wingdings" panose="05000000000000000000" pitchFamily="2" charset="2"/>
              </a:rPr>
              <a:t>They do not yet recognize patterns of symptoms. </a:t>
            </a:r>
            <a:endParaRPr lang="en-US" dirty="0">
              <a:solidFill>
                <a:srgbClr val="000000"/>
              </a:solidFill>
              <a:ea typeface="ＭＳ Ｐゴシック" pitchFamily="-110" charset="-128"/>
            </a:endParaRPr>
          </a:p>
        </p:txBody>
      </p:sp>
      <p:pic>
        <p:nvPicPr>
          <p:cNvPr id="8" name="Picture 7"/>
          <p:cNvPicPr>
            <a:picLocks noChangeAspect="1"/>
          </p:cNvPicPr>
          <p:nvPr/>
        </p:nvPicPr>
        <p:blipFill>
          <a:blip r:embed="rId2"/>
          <a:stretch>
            <a:fillRect/>
          </a:stretch>
        </p:blipFill>
        <p:spPr>
          <a:xfrm>
            <a:off x="6214147" y="2182761"/>
            <a:ext cx="2320150" cy="1214284"/>
          </a:xfrm>
          <a:prstGeom prst="rect">
            <a:avLst/>
          </a:prstGeom>
        </p:spPr>
      </p:pic>
    </p:spTree>
    <p:extLst>
      <p:ext uri="{BB962C8B-B14F-4D97-AF65-F5344CB8AC3E}">
        <p14:creationId xmlns:p14="http://schemas.microsoft.com/office/powerpoint/2010/main" val="24647108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Content Placeholder 2"/>
          <p:cNvSpPr>
            <a:spLocks noGrp="1"/>
          </p:cNvSpPr>
          <p:nvPr>
            <p:ph idx="1"/>
          </p:nvPr>
        </p:nvSpPr>
        <p:spPr>
          <a:xfrm>
            <a:off x="457200" y="1600200"/>
            <a:ext cx="8229600" cy="1901825"/>
          </a:xfrm>
        </p:spPr>
        <p:txBody>
          <a:bodyPr/>
          <a:lstStyle/>
          <a:p>
            <a:pPr marL="0" indent="0">
              <a:buClr>
                <a:srgbClr val="FFFF00"/>
              </a:buClr>
              <a:buNone/>
            </a:pPr>
            <a:endParaRPr lang="en-US" altLang="en-US" sz="2400" dirty="0" smtClean="0">
              <a:ea typeface="ＭＳ Ｐゴシック" panose="020B0600070205080204" pitchFamily="34" charset="-128"/>
            </a:endParaRPr>
          </a:p>
          <a:p>
            <a:endParaRPr lang="en-US" altLang="en-US" dirty="0" smtClean="0">
              <a:ea typeface="ＭＳ Ｐゴシック" panose="020B0600070205080204" pitchFamily="34" charset="-128"/>
            </a:endParaRPr>
          </a:p>
        </p:txBody>
      </p:sp>
      <p:graphicFrame>
        <p:nvGraphicFramePr>
          <p:cNvPr id="4" name="Table 3"/>
          <p:cNvGraphicFramePr>
            <a:graphicFrameLocks noGrp="1"/>
          </p:cNvGraphicFramePr>
          <p:nvPr>
            <p:extLst>
              <p:ext uri="{D42A27DB-BD31-4B8C-83A1-F6EECF244321}">
                <p14:modId xmlns:p14="http://schemas.microsoft.com/office/powerpoint/2010/main" val="2981635896"/>
              </p:ext>
            </p:extLst>
          </p:nvPr>
        </p:nvGraphicFramePr>
        <p:xfrm>
          <a:off x="457200" y="3068996"/>
          <a:ext cx="8459787" cy="3403604"/>
        </p:xfrm>
        <a:graphic>
          <a:graphicData uri="http://schemas.openxmlformats.org/drawingml/2006/table">
            <a:tbl>
              <a:tblPr/>
              <a:tblGrid>
                <a:gridCol w="1489075"/>
                <a:gridCol w="2759075"/>
                <a:gridCol w="1760537"/>
                <a:gridCol w="2451100"/>
              </a:tblGrid>
              <a:tr h="75196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110" charset="0"/>
                          <a:ea typeface="ＭＳ Ｐゴシック" pitchFamily="-110" charset="-128"/>
                        </a:rPr>
                        <a:t>Novice</a:t>
                      </a:r>
                    </a:p>
                  </a:txBody>
                  <a:tcPr marT="45691" marB="45691"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DEFE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110" charset="0"/>
                          <a:ea typeface="ＭＳ Ｐゴシック" pitchFamily="-110" charset="-128"/>
                        </a:rPr>
                        <a:t>Lay knowledge and basic biology</a:t>
                      </a:r>
                    </a:p>
                  </a:txBody>
                  <a:tcPr marT="45691" marB="45691"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DEFE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110" charset="0"/>
                          <a:ea typeface="ＭＳ Ｐゴシック" pitchFamily="-110" charset="-128"/>
                        </a:rPr>
                        <a:t>Effortful &amp; error prone reasoning</a:t>
                      </a:r>
                    </a:p>
                  </a:txBody>
                  <a:tcPr marT="45691" marB="45691"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DEFE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alibri" pitchFamily="-110" charset="0"/>
                        <a:ea typeface="ＭＳ Ｐゴシック" pitchFamily="-110" charset="-128"/>
                      </a:endParaRPr>
                    </a:p>
                  </a:txBody>
                  <a:tcPr marT="45691" marB="45691"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DEFE9"/>
                    </a:solidFill>
                  </a:tcPr>
                </a:tc>
              </a:tr>
              <a:tr h="118866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110" charset="0"/>
                          <a:ea typeface="ＭＳ Ｐゴシック" pitchFamily="-110" charset="-128"/>
                        </a:rPr>
                        <a:t>Intermediate</a:t>
                      </a:r>
                    </a:p>
                  </a:txBody>
                  <a:tcPr marT="45691" marB="45691"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CDDC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110" charset="0"/>
                          <a:ea typeface="ＭＳ Ｐゴシック" pitchFamily="-110" charset="-128"/>
                        </a:rPr>
                        <a:t>Extensive ‘book-learning’ of pathophysiology </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Calibri" pitchFamily="-110" charset="0"/>
                          <a:ea typeface="ＭＳ Ｐゴシック" pitchFamily="-110" charset="-128"/>
                        </a:rPr>
                        <a:t>Eg</a:t>
                      </a:r>
                      <a:r>
                        <a:rPr kumimoji="0" lang="en-US" sz="1800" b="0" i="0" u="none" strike="noStrike" cap="none" normalizeH="0" baseline="0" dirty="0" smtClean="0">
                          <a:ln>
                            <a:noFill/>
                          </a:ln>
                          <a:solidFill>
                            <a:srgbClr val="000000"/>
                          </a:solidFill>
                          <a:effectLst/>
                          <a:latin typeface="Calibri" pitchFamily="-110" charset="0"/>
                          <a:ea typeface="ＭＳ Ｐゴシック" pitchFamily="-110" charset="-128"/>
                        </a:rPr>
                        <a:t> </a:t>
                      </a:r>
                      <a:r>
                        <a:rPr kumimoji="0" lang="en-US" sz="1800" b="1" i="0" u="none" strike="noStrike" cap="none" normalizeH="0" baseline="0" dirty="0" smtClean="0">
                          <a:ln>
                            <a:noFill/>
                          </a:ln>
                          <a:solidFill>
                            <a:srgbClr val="000000"/>
                          </a:solidFill>
                          <a:effectLst/>
                          <a:latin typeface="Calibri" pitchFamily="-110" charset="0"/>
                          <a:ea typeface="ＭＳ Ｐゴシック" pitchFamily="-110" charset="-128"/>
                        </a:rPr>
                        <a:t>causal links </a:t>
                      </a:r>
                      <a:r>
                        <a:rPr kumimoji="0" lang="en-US" sz="1800" b="0" i="0" u="none" strike="noStrike" cap="none" normalizeH="0" baseline="0" dirty="0" smtClean="0">
                          <a:ln>
                            <a:noFill/>
                          </a:ln>
                          <a:solidFill>
                            <a:srgbClr val="000000"/>
                          </a:solidFill>
                          <a:effectLst/>
                          <a:latin typeface="Calibri" pitchFamily="-110" charset="0"/>
                          <a:ea typeface="ＭＳ Ｐゴシック" pitchFamily="-110" charset="-128"/>
                        </a:rPr>
                        <a:t>between diseases and symptoms</a:t>
                      </a:r>
                    </a:p>
                  </a:txBody>
                  <a:tcPr marT="45691" marB="45691"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CDDC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110" charset="0"/>
                          <a:ea typeface="ＭＳ Ｐゴシック" pitchFamily="-110" charset="-128"/>
                        </a:rPr>
                        <a:t>Elaborate and effortful reasoning</a:t>
                      </a:r>
                    </a:p>
                  </a:txBody>
                  <a:tcPr marT="45691" marB="45691"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CDDC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7030A0"/>
                          </a:solidFill>
                          <a:effectLst/>
                          <a:latin typeface="Calibri" pitchFamily="-110" charset="0"/>
                          <a:ea typeface="ＭＳ Ｐゴシック" pitchFamily="-110" charset="-128"/>
                        </a:rPr>
                        <a:t>Better recall of details (with enough time)</a:t>
                      </a:r>
                    </a:p>
                  </a:txBody>
                  <a:tcPr marT="45691" marB="45691"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CDDCF"/>
                    </a:solidFill>
                  </a:tcPr>
                </a:tc>
              </a:tr>
              <a:tr h="146298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110" charset="0"/>
                          <a:ea typeface="ＭＳ Ｐゴシック" pitchFamily="-110" charset="-128"/>
                        </a:rPr>
                        <a:t>Expert</a:t>
                      </a:r>
                    </a:p>
                  </a:txBody>
                  <a:tcPr marT="45691" marB="45691"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DEFE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Calibri" pitchFamily="-110" charset="0"/>
                          <a:ea typeface="ＭＳ Ｐゴシック" pitchFamily="-110" charset="-128"/>
                        </a:rPr>
                        <a:t>Encapsulation</a:t>
                      </a:r>
                      <a:r>
                        <a:rPr kumimoji="0" lang="en-US" sz="1800" b="0" i="0" u="none" strike="noStrike" cap="none" normalizeH="0" baseline="0" dirty="0" smtClean="0">
                          <a:ln>
                            <a:noFill/>
                          </a:ln>
                          <a:solidFill>
                            <a:srgbClr val="000000"/>
                          </a:solidFill>
                          <a:effectLst/>
                          <a:latin typeface="Calibri" pitchFamily="-110" charset="0"/>
                          <a:ea typeface="ＭＳ Ｐゴシック" pitchFamily="-110" charset="-128"/>
                        </a:rPr>
                        <a:t> of knowledge through experience with actual cases</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110" charset="0"/>
                          <a:ea typeface="ＭＳ Ｐゴシック" pitchFamily="-110" charset="-128"/>
                        </a:rPr>
                        <a:t>Develop ‘</a:t>
                      </a:r>
                      <a:r>
                        <a:rPr kumimoji="0" lang="en-US" sz="1800" b="1" i="0" u="none" strike="noStrike" cap="none" normalizeH="0" baseline="0" dirty="0" smtClean="0">
                          <a:ln>
                            <a:noFill/>
                          </a:ln>
                          <a:solidFill>
                            <a:srgbClr val="000000"/>
                          </a:solidFill>
                          <a:effectLst/>
                          <a:latin typeface="Calibri" pitchFamily="-110" charset="0"/>
                          <a:ea typeface="ＭＳ Ｐゴシック" pitchFamily="-110" charset="-128"/>
                        </a:rPr>
                        <a:t>illness scripts</a:t>
                      </a:r>
                      <a:r>
                        <a:rPr kumimoji="0" lang="en-US" sz="1800" b="0" i="0" u="none" strike="noStrike" cap="none" normalizeH="0" baseline="0" dirty="0" smtClean="0">
                          <a:ln>
                            <a:noFill/>
                          </a:ln>
                          <a:solidFill>
                            <a:srgbClr val="000000"/>
                          </a:solidFill>
                          <a:effectLst/>
                          <a:latin typeface="Calibri" pitchFamily="-110" charset="0"/>
                          <a:ea typeface="ＭＳ Ｐゴシック" pitchFamily="-110" charset="-128"/>
                        </a:rPr>
                        <a:t>’</a:t>
                      </a:r>
                    </a:p>
                  </a:txBody>
                  <a:tcPr marT="45691" marB="45691"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DEFE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110" charset="0"/>
                          <a:ea typeface="ＭＳ Ｐゴシック" pitchFamily="-110" charset="-128"/>
                        </a:rPr>
                        <a:t>Faster reasoning &amp;</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110" charset="0"/>
                          <a:ea typeface="ＭＳ Ｐゴシック" pitchFamily="-110" charset="-128"/>
                        </a:rPr>
                        <a:t>less reference to explicit info</a:t>
                      </a:r>
                    </a:p>
                  </a:txBody>
                  <a:tcPr marT="45691" marB="45691"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DEFE9"/>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7030A0"/>
                        </a:solidFill>
                        <a:effectLst/>
                        <a:latin typeface="Calibri" pitchFamily="-110" charset="0"/>
                        <a:ea typeface="ＭＳ Ｐゴシック" pitchFamily="-110" charset="-128"/>
                      </a:endParaRP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7030A0"/>
                          </a:solidFill>
                          <a:effectLst/>
                          <a:latin typeface="Calibri" pitchFamily="-110" charset="0"/>
                          <a:ea typeface="ＭＳ Ｐゴシック" pitchFamily="-110" charset="-128"/>
                        </a:rPr>
                        <a:t>Recall of details poorer.</a:t>
                      </a:r>
                    </a:p>
                  </a:txBody>
                  <a:tcPr marT="45691" marB="45691"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DEFE9"/>
                    </a:solidFill>
                  </a:tcPr>
                </a:tc>
              </a:tr>
            </a:tbl>
          </a:graphicData>
        </a:graphic>
      </p:graphicFrame>
      <p:pic>
        <p:nvPicPr>
          <p:cNvPr id="118810" name="Picture 5" descr="AH_Dr_Nick_Simpson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90638"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6" name="Title 1"/>
          <p:cNvSpPr>
            <a:spLocks noGrp="1"/>
          </p:cNvSpPr>
          <p:nvPr>
            <p:ph type="title"/>
          </p:nvPr>
        </p:nvSpPr>
        <p:spPr>
          <a:xfrm>
            <a:off x="544563" y="951706"/>
            <a:ext cx="8489950" cy="1296988"/>
          </a:xfrm>
        </p:spPr>
        <p:txBody>
          <a:bodyPr/>
          <a:lstStyle/>
          <a:p>
            <a:pPr algn="ctr"/>
            <a:r>
              <a:rPr lang="en-US" altLang="en-US" sz="3600" b="1" dirty="0" smtClean="0">
                <a:ea typeface="ＭＳ Ｐゴシック" panose="020B0600070205080204" pitchFamily="34" charset="-128"/>
              </a:rPr>
              <a:t>This </a:t>
            </a:r>
            <a:r>
              <a:rPr lang="en-US" altLang="en-US" sz="3600" dirty="0" smtClean="0">
                <a:ea typeface="ＭＳ Ｐゴシック" panose="020B0600070205080204" pitchFamily="34" charset="-128"/>
              </a:rPr>
              <a:t>can explain the intermediate effect (*</a:t>
            </a:r>
            <a:r>
              <a:rPr lang="en-US" altLang="en-US" sz="3600" b="1" dirty="0" smtClean="0">
                <a:ea typeface="ＭＳ Ｐゴシック" panose="020B0600070205080204" pitchFamily="34" charset="-128"/>
              </a:rPr>
              <a:t>Expertise lecture)</a:t>
            </a:r>
          </a:p>
        </p:txBody>
      </p:sp>
    </p:spTree>
    <p:extLst>
      <p:ext uri="{BB962C8B-B14F-4D97-AF65-F5344CB8AC3E}">
        <p14:creationId xmlns:p14="http://schemas.microsoft.com/office/powerpoint/2010/main" val="2502666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88925" y="711405"/>
            <a:ext cx="8489950" cy="1296988"/>
          </a:xfrm>
        </p:spPr>
        <p:txBody>
          <a:bodyPr/>
          <a:lstStyle/>
          <a:p>
            <a:pPr algn="ctr"/>
            <a:r>
              <a:rPr lang="en-GB" dirty="0" smtClean="0"/>
              <a:t>Outline</a:t>
            </a:r>
          </a:p>
        </p:txBody>
      </p:sp>
      <p:sp>
        <p:nvSpPr>
          <p:cNvPr id="3" name="Content Placeholder 2"/>
          <p:cNvSpPr>
            <a:spLocks noGrp="1"/>
          </p:cNvSpPr>
          <p:nvPr>
            <p:ph idx="1"/>
          </p:nvPr>
        </p:nvSpPr>
        <p:spPr>
          <a:xfrm>
            <a:off x="288925" y="1832117"/>
            <a:ext cx="8489950" cy="4455949"/>
          </a:xfrm>
        </p:spPr>
        <p:txBody>
          <a:bodyPr/>
          <a:lstStyle/>
          <a:p>
            <a:pPr marL="514350" indent="-514350" fontAlgn="auto">
              <a:spcAft>
                <a:spcPts val="0"/>
              </a:spcAft>
              <a:buFont typeface="+mj-lt"/>
              <a:buAutoNum type="arabicPeriod"/>
              <a:defRPr/>
            </a:pPr>
            <a:r>
              <a:rPr lang="en-GB" dirty="0" smtClean="0"/>
              <a:t>Heuristics in Medicine: Fast-and-Frugal Trees</a:t>
            </a:r>
          </a:p>
          <a:p>
            <a:pPr marL="514350" indent="-514350" fontAlgn="auto">
              <a:spcAft>
                <a:spcPts val="0"/>
              </a:spcAft>
              <a:buFont typeface="+mj-lt"/>
              <a:buAutoNum type="arabicPeriod"/>
              <a:defRPr/>
            </a:pPr>
            <a:r>
              <a:rPr lang="en-GB" dirty="0" smtClean="0"/>
              <a:t>Different approaches to diagnosing</a:t>
            </a:r>
          </a:p>
          <a:p>
            <a:pPr marL="514350" indent="-514350" fontAlgn="auto">
              <a:spcAft>
                <a:spcPts val="0"/>
              </a:spcAft>
              <a:buFont typeface="+mj-lt"/>
              <a:buAutoNum type="arabicPeriod"/>
              <a:defRPr/>
            </a:pPr>
            <a:r>
              <a:rPr lang="en-GB" dirty="0" smtClean="0"/>
              <a:t>Use of natural frequency formats</a:t>
            </a:r>
          </a:p>
          <a:p>
            <a:pPr marL="514350" indent="-514350" fontAlgn="auto">
              <a:spcAft>
                <a:spcPts val="0"/>
              </a:spcAft>
              <a:buFont typeface="+mj-lt"/>
              <a:buAutoNum type="arabicPeriod"/>
              <a:defRPr/>
            </a:pPr>
            <a:endParaRPr lang="en-GB" dirty="0" smtClean="0"/>
          </a:p>
          <a:p>
            <a:pPr marL="514350" indent="-514350" fontAlgn="auto">
              <a:spcAft>
                <a:spcPts val="0"/>
              </a:spcAft>
              <a:buFont typeface="+mj-lt"/>
              <a:buAutoNum type="arabicPeriod"/>
              <a:defRPr/>
            </a:pPr>
            <a:r>
              <a:rPr lang="en-GB" dirty="0" smtClean="0"/>
              <a:t>Diagnosis as categorization: Prototypes vs. Exemplar Models</a:t>
            </a:r>
          </a:p>
          <a:p>
            <a:pPr marL="457200" indent="-457200" fontAlgn="auto">
              <a:spcAft>
                <a:spcPts val="0"/>
              </a:spcAft>
              <a:buFont typeface="+mj-lt"/>
              <a:buAutoNum type="arabicPeriod"/>
              <a:defRPr/>
            </a:pPr>
            <a:r>
              <a:rPr lang="en-GB" dirty="0" smtClean="0"/>
              <a:t>Physicians Representations: Schema and Illness Scripts</a:t>
            </a:r>
          </a:p>
          <a:p>
            <a:pPr marL="0" indent="0" fontAlgn="auto">
              <a:spcAft>
                <a:spcPts val="0"/>
              </a:spcAft>
              <a:buFont typeface="Arial" panose="020B0604020202020204" pitchFamily="34" charset="0"/>
              <a:buNone/>
              <a:defRPr/>
            </a:pPr>
            <a:endParaRPr lang="en-GB" dirty="0" smtClean="0"/>
          </a:p>
        </p:txBody>
      </p:sp>
    </p:spTree>
    <p:extLst>
      <p:ext uri="{BB962C8B-B14F-4D97-AF65-F5344CB8AC3E}">
        <p14:creationId xmlns:p14="http://schemas.microsoft.com/office/powerpoint/2010/main" val="25579518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Content Placeholder 2"/>
          <p:cNvSpPr>
            <a:spLocks noGrp="1"/>
          </p:cNvSpPr>
          <p:nvPr>
            <p:ph idx="1"/>
          </p:nvPr>
        </p:nvSpPr>
        <p:spPr>
          <a:xfrm>
            <a:off x="457200" y="1600200"/>
            <a:ext cx="8229600" cy="1901825"/>
          </a:xfrm>
        </p:spPr>
        <p:txBody>
          <a:bodyPr/>
          <a:lstStyle/>
          <a:p>
            <a:pPr marL="0" indent="0">
              <a:buClr>
                <a:srgbClr val="FFFF00"/>
              </a:buClr>
              <a:buNone/>
            </a:pPr>
            <a:endParaRPr lang="en-US" altLang="en-US" sz="2400" dirty="0" smtClean="0">
              <a:ea typeface="ＭＳ Ｐゴシック" panose="020B0600070205080204" pitchFamily="34" charset="-128"/>
            </a:endParaRPr>
          </a:p>
          <a:p>
            <a:endParaRPr lang="en-US" altLang="en-US" dirty="0" smtClean="0">
              <a:ea typeface="ＭＳ Ｐゴシック" panose="020B0600070205080204" pitchFamily="34" charset="-128"/>
            </a:endParaRPr>
          </a:p>
        </p:txBody>
      </p:sp>
      <p:graphicFrame>
        <p:nvGraphicFramePr>
          <p:cNvPr id="4" name="Table 3"/>
          <p:cNvGraphicFramePr>
            <a:graphicFrameLocks noGrp="1"/>
          </p:cNvGraphicFramePr>
          <p:nvPr>
            <p:extLst>
              <p:ext uri="{D42A27DB-BD31-4B8C-83A1-F6EECF244321}">
                <p14:modId xmlns:p14="http://schemas.microsoft.com/office/powerpoint/2010/main" val="1814083570"/>
              </p:ext>
            </p:extLst>
          </p:nvPr>
        </p:nvGraphicFramePr>
        <p:xfrm>
          <a:off x="384464" y="2767660"/>
          <a:ext cx="8459787" cy="3952242"/>
        </p:xfrm>
        <a:graphic>
          <a:graphicData uri="http://schemas.openxmlformats.org/drawingml/2006/table">
            <a:tbl>
              <a:tblPr/>
              <a:tblGrid>
                <a:gridCol w="1489075"/>
                <a:gridCol w="2759075"/>
                <a:gridCol w="1760537"/>
                <a:gridCol w="2451100"/>
              </a:tblGrid>
              <a:tr h="75196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110" charset="0"/>
                          <a:ea typeface="ＭＳ Ｐゴシック" pitchFamily="-110" charset="-128"/>
                        </a:rPr>
                        <a:t>Novice</a:t>
                      </a:r>
                    </a:p>
                  </a:txBody>
                  <a:tcPr marT="45691" marB="45691"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DEFE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110" charset="0"/>
                          <a:ea typeface="ＭＳ Ｐゴシック" pitchFamily="-110" charset="-128"/>
                        </a:rPr>
                        <a:t>Lay knowledge and basic biology</a:t>
                      </a:r>
                    </a:p>
                  </a:txBody>
                  <a:tcPr marT="45691" marB="45691"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DEFE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110" charset="0"/>
                          <a:ea typeface="ＭＳ Ｐゴシック" pitchFamily="-110" charset="-128"/>
                        </a:rPr>
                        <a:t>Effortful &amp; error prone reasoning</a:t>
                      </a:r>
                    </a:p>
                  </a:txBody>
                  <a:tcPr marT="45691" marB="45691"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DEFE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alibri" pitchFamily="-110" charset="0"/>
                        <a:ea typeface="ＭＳ Ｐゴシック" pitchFamily="-110" charset="-128"/>
                      </a:endParaRPr>
                    </a:p>
                  </a:txBody>
                  <a:tcPr marT="45691" marB="45691"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DEFE9"/>
                    </a:solidFill>
                  </a:tcPr>
                </a:tc>
              </a:tr>
              <a:tr h="118866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110" charset="0"/>
                          <a:ea typeface="ＭＳ Ｐゴシック" pitchFamily="-110" charset="-128"/>
                        </a:rPr>
                        <a:t>Intermediate</a:t>
                      </a:r>
                    </a:p>
                  </a:txBody>
                  <a:tcPr marT="45691" marB="45691"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CDDC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accent6">
                              <a:lumMod val="90000"/>
                              <a:lumOff val="10000"/>
                            </a:schemeClr>
                          </a:solidFill>
                          <a:effectLst/>
                          <a:latin typeface="Calibri" pitchFamily="-110" charset="0"/>
                          <a:ea typeface="ＭＳ Ｐゴシック" pitchFamily="-110" charset="-128"/>
                        </a:rPr>
                        <a:t>When thinking aloud while solving clinical cases, lots of references to basic sciences (physiology, biochemistry) for building causal explanation networks.</a:t>
                      </a:r>
                    </a:p>
                  </a:txBody>
                  <a:tcPr marT="45691" marB="45691"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CDDC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110" charset="0"/>
                          <a:ea typeface="ＭＳ Ｐゴシック" pitchFamily="-110" charset="-128"/>
                        </a:rPr>
                        <a:t>Use of basic sciences for explanation.</a:t>
                      </a:r>
                    </a:p>
                  </a:txBody>
                  <a:tcPr marT="45691" marB="45691"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CDDC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7030A0"/>
                          </a:solidFill>
                          <a:effectLst/>
                          <a:latin typeface="Calibri" pitchFamily="-110" charset="0"/>
                          <a:ea typeface="ＭＳ Ｐゴシック" pitchFamily="-110" charset="-128"/>
                        </a:rPr>
                        <a:t>Better recall of details (with enough time)</a:t>
                      </a:r>
                    </a:p>
                  </a:txBody>
                  <a:tcPr marT="45691" marB="45691"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CDDCF"/>
                    </a:solidFill>
                  </a:tcPr>
                </a:tc>
              </a:tr>
              <a:tr h="146298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110" charset="0"/>
                          <a:ea typeface="ＭＳ Ｐゴシック" pitchFamily="-110" charset="-128"/>
                        </a:rPr>
                        <a:t>Expert</a:t>
                      </a:r>
                    </a:p>
                  </a:txBody>
                  <a:tcPr marT="45691" marB="45691"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DEFE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accent6">
                              <a:lumMod val="90000"/>
                              <a:lumOff val="10000"/>
                            </a:schemeClr>
                          </a:solidFill>
                          <a:effectLst/>
                          <a:latin typeface="Calibri" pitchFamily="-110" charset="0"/>
                          <a:ea typeface="ＭＳ Ｐゴシック" pitchFamily="-110" charset="-128"/>
                        </a:rPr>
                        <a:t>References to basic sciences virtually absent in think-aloud protocols of expert doctors.</a:t>
                      </a:r>
                    </a:p>
                  </a:txBody>
                  <a:tcPr marT="45691" marB="45691"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DEFE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110" charset="0"/>
                          <a:ea typeface="ＭＳ Ｐゴシック" pitchFamily="-110" charset="-128"/>
                        </a:rPr>
                        <a:t>Less reference to explicit info.</a:t>
                      </a:r>
                    </a:p>
                  </a:txBody>
                  <a:tcPr marT="45691" marB="45691"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DEFE9"/>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7030A0"/>
                        </a:solidFill>
                        <a:effectLst/>
                        <a:latin typeface="Calibri" pitchFamily="-110" charset="0"/>
                        <a:ea typeface="ＭＳ Ｐゴシック" pitchFamily="-110" charset="-128"/>
                      </a:endParaRP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7030A0"/>
                          </a:solidFill>
                          <a:effectLst/>
                          <a:latin typeface="Calibri" pitchFamily="-110" charset="0"/>
                          <a:ea typeface="ＭＳ Ｐゴシック" pitchFamily="-110" charset="-128"/>
                        </a:rPr>
                        <a:t>Recall of details poorer.</a:t>
                      </a:r>
                    </a:p>
                  </a:txBody>
                  <a:tcPr marT="45691" marB="45691"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DEFE9"/>
                    </a:solidFill>
                  </a:tcPr>
                </a:tc>
              </a:tr>
            </a:tbl>
          </a:graphicData>
        </a:graphic>
      </p:graphicFrame>
      <p:pic>
        <p:nvPicPr>
          <p:cNvPr id="118810" name="Picture 5" descr="AH_Dr_Nick_Simpson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90638"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6" name="Title 1"/>
          <p:cNvSpPr>
            <a:spLocks noGrp="1"/>
          </p:cNvSpPr>
          <p:nvPr>
            <p:ph type="title"/>
          </p:nvPr>
        </p:nvSpPr>
        <p:spPr>
          <a:xfrm>
            <a:off x="544563" y="951706"/>
            <a:ext cx="8489950" cy="1296988"/>
          </a:xfrm>
        </p:spPr>
        <p:txBody>
          <a:bodyPr/>
          <a:lstStyle/>
          <a:p>
            <a:pPr algn="ctr"/>
            <a:r>
              <a:rPr lang="en-US" altLang="en-US" sz="3600" b="1" dirty="0" smtClean="0">
                <a:ea typeface="ＭＳ Ｐゴシック" panose="020B0600070205080204" pitchFamily="34" charset="-128"/>
              </a:rPr>
              <a:t>This </a:t>
            </a:r>
            <a:r>
              <a:rPr lang="en-US" altLang="en-US" sz="3600" dirty="0" smtClean="0">
                <a:ea typeface="ＭＳ Ｐゴシック" panose="020B0600070205080204" pitchFamily="34" charset="-128"/>
              </a:rPr>
              <a:t>can explain the intermediate effect (*</a:t>
            </a:r>
            <a:r>
              <a:rPr lang="en-US" altLang="en-US" sz="3600" b="1" dirty="0" smtClean="0">
                <a:ea typeface="ＭＳ Ｐゴシック" panose="020B0600070205080204" pitchFamily="34" charset="-128"/>
              </a:rPr>
              <a:t>Expertise lecture)</a:t>
            </a:r>
          </a:p>
        </p:txBody>
      </p:sp>
    </p:spTree>
    <p:extLst>
      <p:ext uri="{BB962C8B-B14F-4D97-AF65-F5344CB8AC3E}">
        <p14:creationId xmlns:p14="http://schemas.microsoft.com/office/powerpoint/2010/main" val="169756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From Medical </a:t>
            </a:r>
            <a:r>
              <a:rPr lang="en-GB" dirty="0"/>
              <a:t>S</a:t>
            </a:r>
            <a:r>
              <a:rPr lang="en-GB" dirty="0" smtClean="0"/>
              <a:t>tudent to Expert</a:t>
            </a:r>
            <a:endParaRPr lang="en-GB" dirty="0"/>
          </a:p>
        </p:txBody>
      </p:sp>
      <p:sp>
        <p:nvSpPr>
          <p:cNvPr id="3" name="Content Placeholder 2"/>
          <p:cNvSpPr>
            <a:spLocks noGrp="1"/>
          </p:cNvSpPr>
          <p:nvPr>
            <p:ph idx="1"/>
          </p:nvPr>
        </p:nvSpPr>
        <p:spPr>
          <a:xfrm>
            <a:off x="185015" y="2448502"/>
            <a:ext cx="4750955" cy="3457575"/>
          </a:xfrm>
        </p:spPr>
        <p:txBody>
          <a:bodyPr/>
          <a:lstStyle/>
          <a:p>
            <a:r>
              <a:rPr lang="en-GB" sz="2000" dirty="0" smtClean="0"/>
              <a:t>Through extensive use of acquired knowledge &amp; exposure to patient problems, a change in knowledge structure occurs for students.</a:t>
            </a:r>
          </a:p>
          <a:p>
            <a:endParaRPr lang="en-GB" sz="2000" dirty="0"/>
          </a:p>
          <a:p>
            <a:r>
              <a:rPr lang="en-GB" sz="2000" dirty="0" smtClean="0"/>
              <a:t>Their detailed, causal networks become </a:t>
            </a:r>
            <a:r>
              <a:rPr lang="en-GB" sz="2000" i="1" dirty="0" smtClean="0"/>
              <a:t>encapsulated</a:t>
            </a:r>
            <a:r>
              <a:rPr lang="en-GB" sz="2000" dirty="0" smtClean="0"/>
              <a:t> into diagnostic labels and higher-level causal models that explain symptoms</a:t>
            </a:r>
            <a:endParaRPr lang="en-GB" sz="2000" dirty="0"/>
          </a:p>
        </p:txBody>
      </p:sp>
      <p:pic>
        <p:nvPicPr>
          <p:cNvPr id="4" name="Picture 3"/>
          <p:cNvPicPr>
            <a:picLocks noChangeAspect="1"/>
          </p:cNvPicPr>
          <p:nvPr/>
        </p:nvPicPr>
        <p:blipFill>
          <a:blip r:embed="rId2"/>
          <a:stretch>
            <a:fillRect/>
          </a:stretch>
        </p:blipFill>
        <p:spPr>
          <a:xfrm>
            <a:off x="5070764" y="2448502"/>
            <a:ext cx="3871539" cy="2372879"/>
          </a:xfrm>
          <a:prstGeom prst="rect">
            <a:avLst/>
          </a:prstGeom>
        </p:spPr>
      </p:pic>
    </p:spTree>
    <p:extLst>
      <p:ext uri="{BB962C8B-B14F-4D97-AF65-F5344CB8AC3E}">
        <p14:creationId xmlns:p14="http://schemas.microsoft.com/office/powerpoint/2010/main" val="30126657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101936" y="810484"/>
            <a:ext cx="3584864" cy="3584864"/>
          </a:xfrm>
          <a:prstGeom prst="rect">
            <a:avLst/>
          </a:prstGeom>
        </p:spPr>
      </p:pic>
      <p:sp>
        <p:nvSpPr>
          <p:cNvPr id="6" name="TextBox 5"/>
          <p:cNvSpPr txBox="1"/>
          <p:nvPr/>
        </p:nvSpPr>
        <p:spPr>
          <a:xfrm>
            <a:off x="4935970" y="789702"/>
            <a:ext cx="4145973" cy="178723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GB" dirty="0"/>
          </a:p>
        </p:txBody>
      </p:sp>
      <p:sp>
        <p:nvSpPr>
          <p:cNvPr id="2" name="Title 1"/>
          <p:cNvSpPr>
            <a:spLocks noGrp="1"/>
          </p:cNvSpPr>
          <p:nvPr>
            <p:ph type="title"/>
          </p:nvPr>
        </p:nvSpPr>
        <p:spPr/>
        <p:txBody>
          <a:bodyPr/>
          <a:lstStyle/>
          <a:p>
            <a:r>
              <a:rPr lang="en-GB" dirty="0" smtClean="0"/>
              <a:t>Knowledge Encapsulation is a learning mechanism</a:t>
            </a:r>
            <a:endParaRPr lang="en-GB" dirty="0"/>
          </a:p>
        </p:txBody>
      </p:sp>
      <p:sp>
        <p:nvSpPr>
          <p:cNvPr id="3" name="Content Placeholder 2"/>
          <p:cNvSpPr>
            <a:spLocks noGrp="1"/>
          </p:cNvSpPr>
          <p:nvPr>
            <p:ph idx="1"/>
          </p:nvPr>
        </p:nvSpPr>
        <p:spPr>
          <a:xfrm>
            <a:off x="185015" y="2448502"/>
            <a:ext cx="4750955" cy="3457575"/>
          </a:xfrm>
        </p:spPr>
        <p:txBody>
          <a:bodyPr/>
          <a:lstStyle/>
          <a:p>
            <a:r>
              <a:rPr lang="en-GB" sz="2400" dirty="0" smtClean="0"/>
              <a:t>‘Packaging’ of lower-level, detailed concepts and their interrelations into a smaller number of higher-level concepts with same explanatory power.</a:t>
            </a:r>
            <a:endParaRPr lang="en-GB" sz="2400" dirty="0"/>
          </a:p>
        </p:txBody>
      </p:sp>
    </p:spTree>
    <p:extLst>
      <p:ext uri="{BB962C8B-B14F-4D97-AF65-F5344CB8AC3E}">
        <p14:creationId xmlns:p14="http://schemas.microsoft.com/office/powerpoint/2010/main" val="1306978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935970" y="789702"/>
            <a:ext cx="4145973" cy="178723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GB" dirty="0"/>
          </a:p>
        </p:txBody>
      </p:sp>
      <p:sp>
        <p:nvSpPr>
          <p:cNvPr id="2" name="Title 1"/>
          <p:cNvSpPr>
            <a:spLocks noGrp="1"/>
          </p:cNvSpPr>
          <p:nvPr>
            <p:ph type="title"/>
          </p:nvPr>
        </p:nvSpPr>
        <p:spPr/>
        <p:txBody>
          <a:bodyPr/>
          <a:lstStyle/>
          <a:p>
            <a:r>
              <a:rPr lang="en-GB" dirty="0" smtClean="0"/>
              <a:t>Knowledge Encapsulation: example</a:t>
            </a:r>
            <a:endParaRPr lang="en-GB" dirty="0"/>
          </a:p>
        </p:txBody>
      </p:sp>
      <p:sp>
        <p:nvSpPr>
          <p:cNvPr id="3" name="Content Placeholder 2"/>
          <p:cNvSpPr>
            <a:spLocks noGrp="1"/>
          </p:cNvSpPr>
          <p:nvPr>
            <p:ph idx="1"/>
          </p:nvPr>
        </p:nvSpPr>
        <p:spPr>
          <a:xfrm>
            <a:off x="336549" y="1914092"/>
            <a:ext cx="8593860" cy="3701039"/>
          </a:xfrm>
        </p:spPr>
        <p:txBody>
          <a:bodyPr/>
          <a:lstStyle/>
          <a:p>
            <a:pPr marL="0" indent="0">
              <a:buNone/>
            </a:pPr>
            <a:r>
              <a:rPr lang="en-GB" sz="1800" dirty="0" smtClean="0"/>
              <a:t>Assume that a young man who is suspected to be an intravenous drug addict enters the emergency room. He complains of shaking chills and fever. The fever and chills are accompanied by sweating, and a feeling of prostration. He also complains of some shortness of breath when he tries to climb the 2 flights of stairs to his apartment. Physical examination reveals a toxic looking young man who is having a rigor. His temperature is 41"C. His pulse is 124 ⁄ minute. His blood pressure is 110 ⁄ 40. Mucous membranes are clear. Examination of his limbs shows puncture wounds in his left </a:t>
            </a:r>
            <a:r>
              <a:rPr lang="en-GB" sz="1800" dirty="0" err="1" smtClean="0"/>
              <a:t>antecubital</a:t>
            </a:r>
            <a:r>
              <a:rPr lang="en-GB" sz="1800" dirty="0" smtClean="0"/>
              <a:t> fossa.</a:t>
            </a:r>
          </a:p>
        </p:txBody>
      </p:sp>
      <p:graphicFrame>
        <p:nvGraphicFramePr>
          <p:cNvPr id="4" name="Table 3"/>
          <p:cNvGraphicFramePr>
            <a:graphicFrameLocks noGrp="1"/>
          </p:cNvGraphicFramePr>
          <p:nvPr>
            <p:extLst>
              <p:ext uri="{D42A27DB-BD31-4B8C-83A1-F6EECF244321}">
                <p14:modId xmlns:p14="http://schemas.microsoft.com/office/powerpoint/2010/main" val="2598150476"/>
              </p:ext>
            </p:extLst>
          </p:nvPr>
        </p:nvGraphicFramePr>
        <p:xfrm>
          <a:off x="364331" y="3068456"/>
          <a:ext cx="8339138" cy="3552717"/>
        </p:xfrm>
        <a:graphic>
          <a:graphicData uri="http://schemas.openxmlformats.org/drawingml/2006/table">
            <a:tbl>
              <a:tblPr firstRow="1" bandRow="1">
                <a:tableStyleId>{F5AB1C69-6EDB-4FF4-983F-18BD219EF322}</a:tableStyleId>
              </a:tblPr>
              <a:tblGrid>
                <a:gridCol w="5190404"/>
                <a:gridCol w="3148734"/>
              </a:tblGrid>
              <a:tr h="393463">
                <a:tc>
                  <a:txBody>
                    <a:bodyPr/>
                    <a:lstStyle/>
                    <a:p>
                      <a:r>
                        <a:rPr lang="en-GB" sz="1800" dirty="0" smtClean="0">
                          <a:solidFill>
                            <a:schemeClr val="accent6">
                              <a:lumMod val="90000"/>
                              <a:lumOff val="10000"/>
                            </a:schemeClr>
                          </a:solidFill>
                        </a:rPr>
                        <a:t>Year 6 Medical Student would say </a:t>
                      </a:r>
                      <a:endParaRPr lang="en-GB" dirty="0">
                        <a:solidFill>
                          <a:schemeClr val="accent6">
                            <a:lumMod val="90000"/>
                            <a:lumOff val="10000"/>
                          </a:schemeClr>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dirty="0" smtClean="0">
                          <a:solidFill>
                            <a:schemeClr val="accent6">
                              <a:lumMod val="90000"/>
                              <a:lumOff val="10000"/>
                            </a:schemeClr>
                          </a:solidFill>
                        </a:rPr>
                        <a:t>Internist</a:t>
                      </a:r>
                      <a:r>
                        <a:rPr lang="en-GB" baseline="0" dirty="0" smtClean="0">
                          <a:solidFill>
                            <a:schemeClr val="accent6">
                              <a:lumMod val="90000"/>
                              <a:lumOff val="10000"/>
                            </a:schemeClr>
                          </a:solidFill>
                        </a:rPr>
                        <a:t> would say</a:t>
                      </a:r>
                      <a:endParaRPr lang="en-GB" dirty="0">
                        <a:solidFill>
                          <a:schemeClr val="accent6">
                            <a:lumMod val="90000"/>
                            <a:lumOff val="10000"/>
                          </a:schemeClr>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3159254">
                <a:tc>
                  <a:txBody>
                    <a:bodyPr/>
                    <a:lstStyle/>
                    <a:p>
                      <a:r>
                        <a:rPr lang="en-GB" sz="1600" b="0" i="0" u="none" strike="noStrike" kern="1200" baseline="0" dirty="0" smtClean="0">
                          <a:solidFill>
                            <a:schemeClr val="dk1"/>
                          </a:solidFill>
                          <a:latin typeface="+mn-lt"/>
                          <a:ea typeface="+mn-ea"/>
                          <a:cs typeface="+mn-cs"/>
                        </a:rPr>
                        <a:t>“..</a:t>
                      </a:r>
                      <a:r>
                        <a:rPr lang="en-GB" sz="1600" b="0" i="1" u="none" strike="noStrike" kern="1200" baseline="0" dirty="0" smtClean="0">
                          <a:solidFill>
                            <a:schemeClr val="dk1"/>
                          </a:solidFill>
                          <a:latin typeface="+mn-lt"/>
                          <a:ea typeface="+mn-ea"/>
                          <a:cs typeface="+mn-cs"/>
                        </a:rPr>
                        <a:t>This man must have been using contaminated needles, which led to an infection with </a:t>
                      </a:r>
                      <a:r>
                        <a:rPr lang="en-GB" sz="1600" b="0" i="1" u="none" strike="noStrike" kern="1200" baseline="0" dirty="0" err="1" smtClean="0">
                          <a:solidFill>
                            <a:schemeClr val="dk1"/>
                          </a:solidFill>
                          <a:latin typeface="+mn-lt"/>
                          <a:ea typeface="+mn-ea"/>
                          <a:cs typeface="+mn-cs"/>
                        </a:rPr>
                        <a:t>gramnegative</a:t>
                      </a:r>
                      <a:r>
                        <a:rPr lang="en-GB" sz="1600" b="0" i="1" u="none" strike="noStrike" kern="1200" baseline="0" dirty="0" smtClean="0">
                          <a:solidFill>
                            <a:schemeClr val="dk1"/>
                          </a:solidFill>
                          <a:latin typeface="+mn-lt"/>
                          <a:ea typeface="+mn-ea"/>
                          <a:cs typeface="+mn-cs"/>
                        </a:rPr>
                        <a:t> bacteria. These bacteria in the bloodstream lead to the activation of antibodies, which explains the fever reaction: the high temperature, the shaking chills, the sweating, the feeling of prostration, and the shortness of breath. The bacteria also release endotoxins, leading to vasodilatation of the arteries. Vasodilatation in turn leads to the observed drop in blood pressure and possibly shock. Decreased resistance may be a reason why the immune response fails…</a:t>
                      </a:r>
                      <a:endParaRPr lang="en-GB" sz="1600" i="1" dirty="0">
                        <a:solidFill>
                          <a:schemeClr val="accent6">
                            <a:lumMod val="90000"/>
                            <a:lumOff val="1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GB" sz="1800" b="0" i="0" u="none" strike="noStrike" kern="1200" baseline="0" dirty="0" smtClean="0">
                          <a:solidFill>
                            <a:schemeClr val="dk1"/>
                          </a:solidFill>
                          <a:latin typeface="+mn-lt"/>
                          <a:ea typeface="+mn-ea"/>
                          <a:cs typeface="+mn-cs"/>
                        </a:rPr>
                        <a:t>“</a:t>
                      </a:r>
                      <a:r>
                        <a:rPr lang="en-GB" sz="1800" b="0" i="1" u="none" strike="noStrike" kern="1200" baseline="0" dirty="0" smtClean="0">
                          <a:solidFill>
                            <a:schemeClr val="dk1"/>
                          </a:solidFill>
                          <a:latin typeface="+mn-lt"/>
                          <a:ea typeface="+mn-ea"/>
                          <a:cs typeface="+mn-cs"/>
                        </a:rPr>
                        <a:t>This drugs user has developed a sepsis as a result of</a:t>
                      </a:r>
                    </a:p>
                    <a:p>
                      <a:pPr algn="ctr"/>
                      <a:r>
                        <a:rPr lang="en-GB" sz="1800" b="0" i="1" u="none" strike="noStrike" kern="1200" baseline="0" dirty="0" smtClean="0">
                          <a:solidFill>
                            <a:schemeClr val="dk1"/>
                          </a:solidFill>
                          <a:latin typeface="+mn-lt"/>
                          <a:ea typeface="+mn-ea"/>
                          <a:cs typeface="+mn-cs"/>
                        </a:rPr>
                        <a:t>using contaminated needles.”</a:t>
                      </a:r>
                      <a:endParaRPr lang="en-GB" i="1" dirty="0">
                        <a:solidFill>
                          <a:schemeClr val="accent6">
                            <a:lumMod val="90000"/>
                            <a:lumOff val="10000"/>
                          </a:schemeClr>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
        <p:nvSpPr>
          <p:cNvPr id="7" name="TextBox 6"/>
          <p:cNvSpPr txBox="1"/>
          <p:nvPr/>
        </p:nvSpPr>
        <p:spPr>
          <a:xfrm>
            <a:off x="5621482" y="4104410"/>
            <a:ext cx="3308927" cy="194310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GB" dirty="0"/>
          </a:p>
        </p:txBody>
      </p:sp>
    </p:spTree>
    <p:extLst>
      <p:ext uri="{BB962C8B-B14F-4D97-AF65-F5344CB8AC3E}">
        <p14:creationId xmlns:p14="http://schemas.microsoft.com/office/powerpoint/2010/main" val="250852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250825" y="696426"/>
            <a:ext cx="848995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3000" b="1" kern="1200">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panose="020B0604020202020204" pitchFamily="34" charset="0"/>
              </a:defRPr>
            </a:lvl2pPr>
            <a:lvl3pPr algn="l" rtl="0" fontAlgn="base">
              <a:spcBef>
                <a:spcPct val="0"/>
              </a:spcBef>
              <a:spcAft>
                <a:spcPct val="0"/>
              </a:spcAft>
              <a:defRPr sz="3000" b="1">
                <a:solidFill>
                  <a:schemeClr val="tx2"/>
                </a:solidFill>
                <a:latin typeface="Arial" panose="020B0604020202020204" pitchFamily="34" charset="0"/>
              </a:defRPr>
            </a:lvl3pPr>
            <a:lvl4pPr algn="l" rtl="0" fontAlgn="base">
              <a:spcBef>
                <a:spcPct val="0"/>
              </a:spcBef>
              <a:spcAft>
                <a:spcPct val="0"/>
              </a:spcAft>
              <a:defRPr sz="3000" b="1">
                <a:solidFill>
                  <a:schemeClr val="tx2"/>
                </a:solidFill>
                <a:latin typeface="Arial" panose="020B0604020202020204" pitchFamily="34" charset="0"/>
              </a:defRPr>
            </a:lvl4pPr>
            <a:lvl5pPr algn="l" rtl="0" fontAlgn="base">
              <a:spcBef>
                <a:spcPct val="0"/>
              </a:spcBef>
              <a:spcAft>
                <a:spcPct val="0"/>
              </a:spcAft>
              <a:defRPr sz="3000" b="1">
                <a:solidFill>
                  <a:schemeClr val="tx2"/>
                </a:solidFill>
                <a:latin typeface="Arial" panose="020B0604020202020204" pitchFamily="34" charset="0"/>
              </a:defRPr>
            </a:lvl5pPr>
            <a:lvl6pPr marL="457200" algn="l" rtl="0" fontAlgn="base">
              <a:spcBef>
                <a:spcPct val="0"/>
              </a:spcBef>
              <a:spcAft>
                <a:spcPct val="0"/>
              </a:spcAft>
              <a:defRPr sz="3000" b="1">
                <a:solidFill>
                  <a:schemeClr val="tx2"/>
                </a:solidFill>
                <a:latin typeface="Arial" panose="020B0604020202020204" pitchFamily="34" charset="0"/>
              </a:defRPr>
            </a:lvl6pPr>
            <a:lvl7pPr marL="914400" algn="l" rtl="0" fontAlgn="base">
              <a:spcBef>
                <a:spcPct val="0"/>
              </a:spcBef>
              <a:spcAft>
                <a:spcPct val="0"/>
              </a:spcAft>
              <a:defRPr sz="3000" b="1">
                <a:solidFill>
                  <a:schemeClr val="tx2"/>
                </a:solidFill>
                <a:latin typeface="Arial" panose="020B0604020202020204" pitchFamily="34" charset="0"/>
              </a:defRPr>
            </a:lvl7pPr>
            <a:lvl8pPr marL="1371600" algn="l" rtl="0" fontAlgn="base">
              <a:spcBef>
                <a:spcPct val="0"/>
              </a:spcBef>
              <a:spcAft>
                <a:spcPct val="0"/>
              </a:spcAft>
              <a:defRPr sz="3000" b="1">
                <a:solidFill>
                  <a:schemeClr val="tx2"/>
                </a:solidFill>
                <a:latin typeface="Arial" panose="020B0604020202020204" pitchFamily="34" charset="0"/>
              </a:defRPr>
            </a:lvl8pPr>
            <a:lvl9pPr marL="1828800" algn="l" rtl="0" fontAlgn="base">
              <a:spcBef>
                <a:spcPct val="0"/>
              </a:spcBef>
              <a:spcAft>
                <a:spcPct val="0"/>
              </a:spcAft>
              <a:defRPr sz="3000" b="1">
                <a:solidFill>
                  <a:schemeClr val="tx2"/>
                </a:solidFill>
                <a:latin typeface="Arial" panose="020B0604020202020204" pitchFamily="34" charset="0"/>
              </a:defRPr>
            </a:lvl9pPr>
          </a:lstStyle>
          <a:p>
            <a:pPr lvl="0" algn="ctr" defTabSz="457200"/>
            <a:r>
              <a:rPr lang="en-US" sz="3200" dirty="0" smtClean="0">
                <a:solidFill>
                  <a:srgbClr val="000000"/>
                </a:solidFill>
                <a:latin typeface="Calibri" pitchFamily="-110" charset="0"/>
                <a:ea typeface="ＭＳ Ｐゴシック" pitchFamily="-110" charset="-128"/>
              </a:rPr>
              <a:t>Transitory stages in expertise development</a:t>
            </a:r>
            <a:endParaRPr kumimoji="0" lang="en-US" sz="3200" b="0" i="0" u="none" strike="noStrike" cap="none" normalizeH="0" baseline="0" dirty="0" smtClean="0">
              <a:ln>
                <a:noFill/>
              </a:ln>
              <a:solidFill>
                <a:srgbClr val="000000"/>
              </a:solidFill>
              <a:effectLst/>
              <a:latin typeface="Calibri" pitchFamily="-110" charset="0"/>
              <a:ea typeface="ＭＳ Ｐゴシック" pitchFamily="-110" charset="-128"/>
            </a:endParaRPr>
          </a:p>
          <a:p>
            <a:pPr lvl="0" algn="ctr" defTabSz="457200"/>
            <a:r>
              <a:rPr lang="en-US" sz="2400" b="0" dirty="0" smtClean="0">
                <a:solidFill>
                  <a:srgbClr val="000000"/>
                </a:solidFill>
                <a:latin typeface="Calibri" pitchFamily="-110" charset="0"/>
                <a:ea typeface="ＭＳ Ｐゴシック" pitchFamily="-110" charset="-128"/>
              </a:rPr>
              <a:t>(Schmidt &amp; </a:t>
            </a:r>
            <a:r>
              <a:rPr lang="en-US" sz="2400" b="0" dirty="0" err="1" smtClean="0">
                <a:solidFill>
                  <a:srgbClr val="000000"/>
                </a:solidFill>
                <a:latin typeface="Calibri" pitchFamily="-110" charset="0"/>
                <a:ea typeface="ＭＳ Ｐゴシック" pitchFamily="-110" charset="-128"/>
              </a:rPr>
              <a:t>Rikers</a:t>
            </a:r>
            <a:r>
              <a:rPr lang="en-US" sz="2400" b="0" dirty="0" smtClean="0">
                <a:solidFill>
                  <a:srgbClr val="000000"/>
                </a:solidFill>
                <a:latin typeface="Calibri" pitchFamily="-110" charset="0"/>
                <a:ea typeface="ＭＳ Ｐゴシック" pitchFamily="-110" charset="-128"/>
              </a:rPr>
              <a:t>, 2007)</a:t>
            </a:r>
            <a:endParaRPr kumimoji="0" lang="en-US" sz="2400" b="0" i="0" u="none" strike="noStrike" cap="none" normalizeH="0" baseline="0" dirty="0" smtClean="0">
              <a:ln>
                <a:noFill/>
              </a:ln>
              <a:solidFill>
                <a:srgbClr val="000000"/>
              </a:solidFill>
              <a:effectLst/>
              <a:latin typeface="Calibri" pitchFamily="-110" charset="0"/>
              <a:ea typeface="ＭＳ Ｐゴシック" pitchFamily="-110" charset="-128"/>
            </a:endParaRPr>
          </a:p>
        </p:txBody>
      </p:sp>
      <p:sp>
        <p:nvSpPr>
          <p:cNvPr id="7" name="TextBox 6"/>
          <p:cNvSpPr txBox="1"/>
          <p:nvPr/>
        </p:nvSpPr>
        <p:spPr>
          <a:xfrm>
            <a:off x="592281" y="2355161"/>
            <a:ext cx="8376355" cy="397031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457200" indent="-457200" defTabSz="457200">
              <a:buAutoNum type="arabicParenR"/>
            </a:pPr>
            <a:r>
              <a:rPr lang="en-GB" dirty="0" smtClean="0"/>
              <a:t>Development </a:t>
            </a:r>
            <a:r>
              <a:rPr lang="en-GB" dirty="0"/>
              <a:t>of elaborate declarative networks </a:t>
            </a:r>
            <a:r>
              <a:rPr lang="en-GB" dirty="0" smtClean="0"/>
              <a:t>explaining the </a:t>
            </a:r>
            <a:r>
              <a:rPr lang="en-GB" dirty="0"/>
              <a:t>causes and consequences of disease in terms of </a:t>
            </a:r>
            <a:r>
              <a:rPr lang="en-GB" dirty="0" smtClean="0"/>
              <a:t>general underlying </a:t>
            </a:r>
            <a:r>
              <a:rPr lang="en-GB" dirty="0"/>
              <a:t>pathophysiological </a:t>
            </a:r>
            <a:r>
              <a:rPr lang="en-GB" dirty="0" smtClean="0"/>
              <a:t>processes</a:t>
            </a:r>
          </a:p>
          <a:p>
            <a:pPr marL="457200" indent="-457200" defTabSz="457200">
              <a:buAutoNum type="arabicParenR"/>
            </a:pPr>
            <a:endParaRPr lang="en-GB" dirty="0"/>
          </a:p>
          <a:p>
            <a:pPr marL="457200" indent="-457200" defTabSz="457200">
              <a:buAutoNum type="arabicParenR"/>
            </a:pPr>
            <a:r>
              <a:rPr lang="en-GB" dirty="0" smtClean="0"/>
              <a:t>‘</a:t>
            </a:r>
            <a:r>
              <a:rPr lang="en-GB" b="1" dirty="0" smtClean="0"/>
              <a:t>Encapsulation</a:t>
            </a:r>
            <a:r>
              <a:rPr lang="en-GB" dirty="0" smtClean="0"/>
              <a:t>’ </a:t>
            </a:r>
            <a:r>
              <a:rPr lang="en-GB" dirty="0"/>
              <a:t>of these declarative networks into a </a:t>
            </a:r>
            <a:r>
              <a:rPr lang="en-GB" dirty="0" smtClean="0"/>
              <a:t>limited number </a:t>
            </a:r>
            <a:r>
              <a:rPr lang="en-GB" dirty="0"/>
              <a:t>of </a:t>
            </a:r>
            <a:r>
              <a:rPr lang="en-GB" dirty="0" smtClean="0"/>
              <a:t> diagnostic </a:t>
            </a:r>
            <a:r>
              <a:rPr lang="en-GB" dirty="0"/>
              <a:t>labels, syndromes or high-level</a:t>
            </a:r>
            <a:r>
              <a:rPr lang="en-GB" dirty="0" smtClean="0"/>
              <a:t>, simplified </a:t>
            </a:r>
            <a:r>
              <a:rPr lang="en-GB" dirty="0"/>
              <a:t>causal models, explaining signs and </a:t>
            </a:r>
            <a:r>
              <a:rPr lang="en-GB" dirty="0" smtClean="0"/>
              <a:t>symptoms </a:t>
            </a:r>
          </a:p>
          <a:p>
            <a:pPr marL="457200" indent="-457200" defTabSz="457200">
              <a:buAutoNum type="arabicParenR"/>
            </a:pPr>
            <a:endParaRPr lang="en-GB" dirty="0"/>
          </a:p>
          <a:p>
            <a:pPr marL="457200" indent="-457200" defTabSz="457200">
              <a:buAutoNum type="arabicParenR"/>
            </a:pPr>
            <a:r>
              <a:rPr lang="en-GB" dirty="0" smtClean="0"/>
              <a:t>Transition into </a:t>
            </a:r>
            <a:r>
              <a:rPr lang="en-GB" b="1" dirty="0" smtClean="0"/>
              <a:t>illness scripts </a:t>
            </a:r>
            <a:r>
              <a:rPr lang="en-GB" dirty="0"/>
              <a:t>through the acquisition </a:t>
            </a:r>
            <a:r>
              <a:rPr lang="en-GB" dirty="0" smtClean="0"/>
              <a:t>of experience-based</a:t>
            </a:r>
            <a:r>
              <a:rPr lang="en-GB" dirty="0"/>
              <a:t>, contextual or </a:t>
            </a:r>
            <a:r>
              <a:rPr lang="en-GB" dirty="0" smtClean="0"/>
              <a:t>‘enabling conditions’ knowledge (level of generality: representation of disease categories, prototypes, to individual patients) </a:t>
            </a:r>
          </a:p>
          <a:p>
            <a:pPr marL="457200" indent="-457200" defTabSz="457200">
              <a:buAutoNum type="arabicParenR"/>
            </a:pPr>
            <a:endParaRPr lang="en-GB" dirty="0"/>
          </a:p>
          <a:p>
            <a:pPr marL="457200" indent="-457200" defTabSz="457200">
              <a:buAutoNum type="arabicParenR"/>
            </a:pPr>
            <a:r>
              <a:rPr lang="en-GB" dirty="0" smtClean="0"/>
              <a:t>Storage </a:t>
            </a:r>
            <a:r>
              <a:rPr lang="en-GB" dirty="0"/>
              <a:t>of interpreted instances of these scripts </a:t>
            </a:r>
            <a:r>
              <a:rPr lang="en-GB" dirty="0" smtClean="0"/>
              <a:t>as exemplars </a:t>
            </a:r>
            <a:r>
              <a:rPr lang="en-GB" dirty="0"/>
              <a:t>of the particular </a:t>
            </a:r>
            <a:r>
              <a:rPr lang="en-GB" dirty="0" smtClean="0"/>
              <a:t>illness</a:t>
            </a:r>
          </a:p>
        </p:txBody>
      </p:sp>
    </p:spTree>
    <p:extLst>
      <p:ext uri="{BB962C8B-B14F-4D97-AF65-F5344CB8AC3E}">
        <p14:creationId xmlns:p14="http://schemas.microsoft.com/office/powerpoint/2010/main" val="11288040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651" y="2315482"/>
            <a:ext cx="8028297" cy="3747115"/>
          </a:xfrm>
        </p:spPr>
        <p:txBody>
          <a:bodyPr/>
          <a:lstStyle/>
          <a:p>
            <a:pPr>
              <a:buFont typeface="Wingdings" panose="05000000000000000000" pitchFamily="2" charset="2"/>
              <a:buChar char="Ø"/>
            </a:pPr>
            <a:r>
              <a:rPr lang="en-GB" sz="2000" dirty="0" smtClean="0"/>
              <a:t>Studies have shown that the number of </a:t>
            </a:r>
            <a:r>
              <a:rPr lang="en-GB" sz="2000" b="1" dirty="0" smtClean="0"/>
              <a:t>enabling conditions </a:t>
            </a:r>
            <a:r>
              <a:rPr lang="en-GB" sz="2000" dirty="0" smtClean="0"/>
              <a:t>associated with particular diseases increases with experience.</a:t>
            </a:r>
          </a:p>
          <a:p>
            <a:pPr>
              <a:buFont typeface="Wingdings" panose="05000000000000000000" pitchFamily="2" charset="2"/>
              <a:buChar char="Ø"/>
            </a:pPr>
            <a:endParaRPr lang="en-GB" sz="2000" dirty="0"/>
          </a:p>
        </p:txBody>
      </p:sp>
      <p:sp>
        <p:nvSpPr>
          <p:cNvPr id="4" name="Title 1"/>
          <p:cNvSpPr txBox="1">
            <a:spLocks/>
          </p:cNvSpPr>
          <p:nvPr/>
        </p:nvSpPr>
        <p:spPr bwMode="auto">
          <a:xfrm>
            <a:off x="250825" y="696426"/>
            <a:ext cx="848995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3000" b="1" kern="1200">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panose="020B0604020202020204" pitchFamily="34" charset="0"/>
              </a:defRPr>
            </a:lvl2pPr>
            <a:lvl3pPr algn="l" rtl="0" fontAlgn="base">
              <a:spcBef>
                <a:spcPct val="0"/>
              </a:spcBef>
              <a:spcAft>
                <a:spcPct val="0"/>
              </a:spcAft>
              <a:defRPr sz="3000" b="1">
                <a:solidFill>
                  <a:schemeClr val="tx2"/>
                </a:solidFill>
                <a:latin typeface="Arial" panose="020B0604020202020204" pitchFamily="34" charset="0"/>
              </a:defRPr>
            </a:lvl3pPr>
            <a:lvl4pPr algn="l" rtl="0" fontAlgn="base">
              <a:spcBef>
                <a:spcPct val="0"/>
              </a:spcBef>
              <a:spcAft>
                <a:spcPct val="0"/>
              </a:spcAft>
              <a:defRPr sz="3000" b="1">
                <a:solidFill>
                  <a:schemeClr val="tx2"/>
                </a:solidFill>
                <a:latin typeface="Arial" panose="020B0604020202020204" pitchFamily="34" charset="0"/>
              </a:defRPr>
            </a:lvl4pPr>
            <a:lvl5pPr algn="l" rtl="0" fontAlgn="base">
              <a:spcBef>
                <a:spcPct val="0"/>
              </a:spcBef>
              <a:spcAft>
                <a:spcPct val="0"/>
              </a:spcAft>
              <a:defRPr sz="3000" b="1">
                <a:solidFill>
                  <a:schemeClr val="tx2"/>
                </a:solidFill>
                <a:latin typeface="Arial" panose="020B0604020202020204" pitchFamily="34" charset="0"/>
              </a:defRPr>
            </a:lvl5pPr>
            <a:lvl6pPr marL="457200" algn="l" rtl="0" fontAlgn="base">
              <a:spcBef>
                <a:spcPct val="0"/>
              </a:spcBef>
              <a:spcAft>
                <a:spcPct val="0"/>
              </a:spcAft>
              <a:defRPr sz="3000" b="1">
                <a:solidFill>
                  <a:schemeClr val="tx2"/>
                </a:solidFill>
                <a:latin typeface="Arial" panose="020B0604020202020204" pitchFamily="34" charset="0"/>
              </a:defRPr>
            </a:lvl6pPr>
            <a:lvl7pPr marL="914400" algn="l" rtl="0" fontAlgn="base">
              <a:spcBef>
                <a:spcPct val="0"/>
              </a:spcBef>
              <a:spcAft>
                <a:spcPct val="0"/>
              </a:spcAft>
              <a:defRPr sz="3000" b="1">
                <a:solidFill>
                  <a:schemeClr val="tx2"/>
                </a:solidFill>
                <a:latin typeface="Arial" panose="020B0604020202020204" pitchFamily="34" charset="0"/>
              </a:defRPr>
            </a:lvl7pPr>
            <a:lvl8pPr marL="1371600" algn="l" rtl="0" fontAlgn="base">
              <a:spcBef>
                <a:spcPct val="0"/>
              </a:spcBef>
              <a:spcAft>
                <a:spcPct val="0"/>
              </a:spcAft>
              <a:defRPr sz="3000" b="1">
                <a:solidFill>
                  <a:schemeClr val="tx2"/>
                </a:solidFill>
                <a:latin typeface="Arial" panose="020B0604020202020204" pitchFamily="34" charset="0"/>
              </a:defRPr>
            </a:lvl8pPr>
            <a:lvl9pPr marL="1828800" algn="l" rtl="0" fontAlgn="base">
              <a:spcBef>
                <a:spcPct val="0"/>
              </a:spcBef>
              <a:spcAft>
                <a:spcPct val="0"/>
              </a:spcAft>
              <a:defRPr sz="3000" b="1">
                <a:solidFill>
                  <a:schemeClr val="tx2"/>
                </a:solidFill>
                <a:latin typeface="Arial" panose="020B0604020202020204" pitchFamily="34" charset="0"/>
              </a:defRPr>
            </a:lvl9pPr>
          </a:lstStyle>
          <a:p>
            <a:pPr algn="ctr"/>
            <a:r>
              <a:rPr lang="en-GB" dirty="0" smtClean="0"/>
              <a:t>Difference in use of Illness Scripts: Experience matters	</a:t>
            </a:r>
            <a:endParaRPr lang="en-GB" dirty="0"/>
          </a:p>
        </p:txBody>
      </p:sp>
      <p:sp>
        <p:nvSpPr>
          <p:cNvPr id="5" name="TextBox 8"/>
          <p:cNvSpPr txBox="1">
            <a:spLocks noChangeArrowheads="1"/>
          </p:cNvSpPr>
          <p:nvPr/>
        </p:nvSpPr>
        <p:spPr bwMode="auto">
          <a:xfrm>
            <a:off x="1290382" y="5000179"/>
            <a:ext cx="3118780" cy="738664"/>
          </a:xfrm>
          <a:prstGeom prst="rect">
            <a:avLst/>
          </a:prstGeom>
          <a:solidFill>
            <a:srgbClr val="00B0F0"/>
          </a:solidFill>
          <a:ln w="9525">
            <a:solidFill>
              <a:schemeClr val="tx1"/>
            </a:solidFill>
            <a:miter lim="800000"/>
            <a:headEnd/>
            <a:tailEnd/>
          </a:ln>
        </p:spPr>
        <p:txBody>
          <a:bodyPr wrap="square">
            <a:spAutoFit/>
          </a:bodyPr>
          <a:lstStyle>
            <a:lvl1pPr>
              <a:spcBef>
                <a:spcPct val="20000"/>
              </a:spcBef>
              <a:buClr>
                <a:srgbClr val="FFFF00"/>
              </a:buClr>
              <a:buSzPct val="100000"/>
              <a:buFont typeface="Wingdings" panose="05000000000000000000" pitchFamily="2" charset="2"/>
              <a:buChar char="§"/>
              <a:defRPr sz="32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9pPr>
          </a:lstStyle>
          <a:p>
            <a:pPr algn="ctr" eaLnBrk="1" hangingPunct="1">
              <a:spcBef>
                <a:spcPct val="0"/>
              </a:spcBef>
              <a:buClrTx/>
              <a:buSzTx/>
              <a:buFontTx/>
              <a:buNone/>
            </a:pPr>
            <a:r>
              <a:rPr lang="en-GB" altLang="en-US" sz="1400" b="1" dirty="0">
                <a:solidFill>
                  <a:schemeClr val="bg1"/>
                </a:solidFill>
                <a:latin typeface="Arial" panose="020B0604020202020204" pitchFamily="34" charset="0"/>
              </a:rPr>
              <a:t>Enabling conditions</a:t>
            </a:r>
          </a:p>
          <a:p>
            <a:pPr algn="ctr" eaLnBrk="1" hangingPunct="1">
              <a:spcBef>
                <a:spcPct val="0"/>
              </a:spcBef>
              <a:buClrTx/>
              <a:buSzTx/>
              <a:buFontTx/>
              <a:buNone/>
            </a:pPr>
            <a:r>
              <a:rPr lang="en-GB" altLang="en-US" sz="1400" dirty="0" smtClean="0">
                <a:solidFill>
                  <a:schemeClr val="bg1"/>
                </a:solidFill>
                <a:latin typeface="Arial" panose="020B0604020202020204" pitchFamily="34" charset="0"/>
              </a:rPr>
              <a:t>(“I just returned from Africa”, Influenza outbreak in the UK...)</a:t>
            </a:r>
            <a:endParaRPr lang="en-US" altLang="en-US" sz="1400" dirty="0">
              <a:solidFill>
                <a:schemeClr val="bg1"/>
              </a:solidFill>
              <a:latin typeface="Arial" panose="020B0604020202020204" pitchFamily="34" charset="0"/>
            </a:endParaRPr>
          </a:p>
        </p:txBody>
      </p:sp>
      <p:sp>
        <p:nvSpPr>
          <p:cNvPr id="6" name="TextBox 9"/>
          <p:cNvSpPr txBox="1">
            <a:spLocks noChangeArrowheads="1"/>
          </p:cNvSpPr>
          <p:nvPr/>
        </p:nvSpPr>
        <p:spPr bwMode="auto">
          <a:xfrm>
            <a:off x="1290382" y="6062597"/>
            <a:ext cx="3118780" cy="523220"/>
          </a:xfrm>
          <a:prstGeom prst="rect">
            <a:avLst/>
          </a:prstGeom>
          <a:solidFill>
            <a:srgbClr val="00B0F0"/>
          </a:solidFill>
          <a:ln w="9525">
            <a:solidFill>
              <a:schemeClr val="tx1"/>
            </a:solidFill>
            <a:miter lim="800000"/>
            <a:headEnd/>
            <a:tailEnd/>
          </a:ln>
        </p:spPr>
        <p:txBody>
          <a:bodyPr wrap="square">
            <a:spAutoFit/>
          </a:bodyPr>
          <a:lstStyle>
            <a:lvl1pPr>
              <a:spcBef>
                <a:spcPct val="20000"/>
              </a:spcBef>
              <a:buClr>
                <a:srgbClr val="FFFF00"/>
              </a:buClr>
              <a:buSzPct val="100000"/>
              <a:buFont typeface="Wingdings" panose="05000000000000000000" pitchFamily="2" charset="2"/>
              <a:buChar char="§"/>
              <a:defRPr sz="32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9pPr>
          </a:lstStyle>
          <a:p>
            <a:pPr algn="ctr" eaLnBrk="1" hangingPunct="1">
              <a:spcBef>
                <a:spcPct val="0"/>
              </a:spcBef>
              <a:buClrTx/>
              <a:buSzTx/>
              <a:buFontTx/>
              <a:buNone/>
            </a:pPr>
            <a:r>
              <a:rPr lang="en-GB" altLang="en-US" sz="1400" b="1" dirty="0">
                <a:solidFill>
                  <a:schemeClr val="bg1"/>
                </a:solidFill>
                <a:latin typeface="Arial" panose="020B0604020202020204" pitchFamily="34" charset="0"/>
              </a:rPr>
              <a:t>Consequences</a:t>
            </a:r>
          </a:p>
          <a:p>
            <a:pPr algn="ctr" eaLnBrk="1" hangingPunct="1">
              <a:spcBef>
                <a:spcPct val="0"/>
              </a:spcBef>
              <a:buClrTx/>
              <a:buSzTx/>
              <a:buFontTx/>
              <a:buNone/>
            </a:pPr>
            <a:r>
              <a:rPr lang="en-GB" altLang="en-US" sz="1400" dirty="0">
                <a:solidFill>
                  <a:schemeClr val="bg1"/>
                </a:solidFill>
                <a:latin typeface="Arial" panose="020B0604020202020204" pitchFamily="34" charset="0"/>
              </a:rPr>
              <a:t>(Symptoms: Fever, pain...)</a:t>
            </a:r>
            <a:endParaRPr lang="en-US" altLang="en-US" sz="1400" dirty="0">
              <a:solidFill>
                <a:schemeClr val="bg1"/>
              </a:solidFill>
              <a:latin typeface="Arial" panose="020B0604020202020204" pitchFamily="34" charset="0"/>
            </a:endParaRPr>
          </a:p>
        </p:txBody>
      </p:sp>
      <p:sp>
        <p:nvSpPr>
          <p:cNvPr id="8" name="TextBox 12"/>
          <p:cNvSpPr txBox="1">
            <a:spLocks noChangeArrowheads="1"/>
          </p:cNvSpPr>
          <p:nvPr/>
        </p:nvSpPr>
        <p:spPr bwMode="auto">
          <a:xfrm>
            <a:off x="5591533" y="5349024"/>
            <a:ext cx="3128164" cy="523220"/>
          </a:xfrm>
          <a:prstGeom prst="rect">
            <a:avLst/>
          </a:prstGeom>
          <a:solidFill>
            <a:srgbClr val="00B0F0"/>
          </a:solidFill>
          <a:ln w="9525">
            <a:solidFill>
              <a:schemeClr val="tx1"/>
            </a:solidFill>
            <a:miter lim="800000"/>
            <a:headEnd/>
            <a:tailEnd/>
          </a:ln>
        </p:spPr>
        <p:txBody>
          <a:bodyPr wrap="square">
            <a:spAutoFit/>
          </a:bodyPr>
          <a:lstStyle>
            <a:lvl1pPr>
              <a:spcBef>
                <a:spcPct val="20000"/>
              </a:spcBef>
              <a:buClr>
                <a:srgbClr val="FFFF00"/>
              </a:buClr>
              <a:buSzPct val="100000"/>
              <a:buFont typeface="Wingdings" panose="05000000000000000000" pitchFamily="2" charset="2"/>
              <a:buChar char="§"/>
              <a:defRPr sz="32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9pPr>
          </a:lstStyle>
          <a:p>
            <a:pPr algn="ctr" eaLnBrk="1" hangingPunct="1">
              <a:spcBef>
                <a:spcPct val="0"/>
              </a:spcBef>
              <a:buClrTx/>
              <a:buSzTx/>
              <a:buFontTx/>
              <a:buNone/>
            </a:pPr>
            <a:r>
              <a:rPr lang="en-GB" altLang="en-US" sz="1400" b="1" dirty="0">
                <a:solidFill>
                  <a:schemeClr val="bg1"/>
                </a:solidFill>
                <a:latin typeface="Arial" panose="020B0604020202020204" pitchFamily="34" charset="0"/>
              </a:rPr>
              <a:t>Fault</a:t>
            </a:r>
          </a:p>
          <a:p>
            <a:pPr algn="ctr" eaLnBrk="1" hangingPunct="1">
              <a:spcBef>
                <a:spcPct val="0"/>
              </a:spcBef>
              <a:buClrTx/>
              <a:buSzTx/>
              <a:buFontTx/>
              <a:buNone/>
            </a:pPr>
            <a:r>
              <a:rPr lang="en-GB" altLang="en-US" sz="1400" dirty="0">
                <a:solidFill>
                  <a:schemeClr val="bg1"/>
                </a:solidFill>
                <a:latin typeface="Arial" panose="020B0604020202020204" pitchFamily="34" charset="0"/>
              </a:rPr>
              <a:t>(e.g., </a:t>
            </a:r>
            <a:r>
              <a:rPr lang="en-GB" altLang="en-US" sz="1400" dirty="0" smtClean="0">
                <a:solidFill>
                  <a:schemeClr val="bg1"/>
                </a:solidFill>
                <a:latin typeface="Arial" panose="020B0604020202020204" pitchFamily="34" charset="0"/>
              </a:rPr>
              <a:t>Influenza, …, Malaria)</a:t>
            </a:r>
            <a:endParaRPr lang="en-US" altLang="en-US" sz="1400" dirty="0">
              <a:solidFill>
                <a:schemeClr val="bg1"/>
              </a:solidFill>
              <a:latin typeface="Arial" panose="020B0604020202020204" pitchFamily="34" charset="0"/>
            </a:endParaRPr>
          </a:p>
        </p:txBody>
      </p:sp>
      <p:cxnSp>
        <p:nvCxnSpPr>
          <p:cNvPr id="12" name="Straight Arrow Connector 11"/>
          <p:cNvCxnSpPr/>
          <p:nvPr/>
        </p:nvCxnSpPr>
        <p:spPr bwMode="auto">
          <a:xfrm>
            <a:off x="4572000" y="5486400"/>
            <a:ext cx="882060" cy="255634"/>
          </a:xfrm>
          <a:prstGeom prst="straightConnector1">
            <a:avLst/>
          </a:prstGeom>
          <a:ln w="9525">
            <a:solidFill>
              <a:schemeClr val="accent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bwMode="auto">
          <a:xfrm flipV="1">
            <a:off x="4534422" y="5827998"/>
            <a:ext cx="861645" cy="4976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12858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194" y="2341126"/>
            <a:ext cx="3846834" cy="3747115"/>
          </a:xfrm>
        </p:spPr>
        <p:txBody>
          <a:bodyPr/>
          <a:lstStyle/>
          <a:p>
            <a:pPr marL="0" indent="0">
              <a:buNone/>
            </a:pPr>
            <a:endParaRPr lang="en-GB" sz="2000" dirty="0"/>
          </a:p>
          <a:p>
            <a:pPr>
              <a:buFont typeface="Wingdings" panose="05000000000000000000" pitchFamily="2" charset="2"/>
              <a:buChar char="Ø"/>
            </a:pPr>
            <a:r>
              <a:rPr lang="en-GB" sz="2000" dirty="0" smtClean="0"/>
              <a:t>Study by Hobos et al. (1994): presented 16 short cases consisting only of several enabling conditions and a single complaint </a:t>
            </a:r>
            <a:r>
              <a:rPr lang="en-GB" sz="2000" dirty="0" smtClean="0">
                <a:sym typeface="Wingdings" panose="05000000000000000000" pitchFamily="2" charset="2"/>
              </a:rPr>
              <a:t> Experts twice as good.</a:t>
            </a:r>
          </a:p>
          <a:p>
            <a:pPr marL="0" indent="0">
              <a:buNone/>
            </a:pPr>
            <a:endParaRPr lang="en-GB" sz="2000" dirty="0" smtClean="0">
              <a:sym typeface="Wingdings" panose="05000000000000000000" pitchFamily="2" charset="2"/>
            </a:endParaRPr>
          </a:p>
          <a:p>
            <a:pPr>
              <a:buFont typeface="Wingdings" panose="05000000000000000000" pitchFamily="2" charset="2"/>
              <a:buChar char="Ø"/>
            </a:pPr>
            <a:r>
              <a:rPr lang="en-GB" sz="2000" dirty="0" smtClean="0">
                <a:sym typeface="Wingdings" panose="05000000000000000000" pitchFamily="2" charset="2"/>
              </a:rPr>
              <a:t>When cases are presented without enabling conditions and only complaint, experts are not any better.</a:t>
            </a:r>
            <a:endParaRPr lang="en-GB" sz="2000" dirty="0"/>
          </a:p>
        </p:txBody>
      </p:sp>
      <p:sp>
        <p:nvSpPr>
          <p:cNvPr id="4" name="Title 1"/>
          <p:cNvSpPr txBox="1">
            <a:spLocks/>
          </p:cNvSpPr>
          <p:nvPr/>
        </p:nvSpPr>
        <p:spPr bwMode="auto">
          <a:xfrm>
            <a:off x="250825" y="696426"/>
            <a:ext cx="848995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3000" b="1" kern="1200">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panose="020B0604020202020204" pitchFamily="34" charset="0"/>
              </a:defRPr>
            </a:lvl2pPr>
            <a:lvl3pPr algn="l" rtl="0" fontAlgn="base">
              <a:spcBef>
                <a:spcPct val="0"/>
              </a:spcBef>
              <a:spcAft>
                <a:spcPct val="0"/>
              </a:spcAft>
              <a:defRPr sz="3000" b="1">
                <a:solidFill>
                  <a:schemeClr val="tx2"/>
                </a:solidFill>
                <a:latin typeface="Arial" panose="020B0604020202020204" pitchFamily="34" charset="0"/>
              </a:defRPr>
            </a:lvl3pPr>
            <a:lvl4pPr algn="l" rtl="0" fontAlgn="base">
              <a:spcBef>
                <a:spcPct val="0"/>
              </a:spcBef>
              <a:spcAft>
                <a:spcPct val="0"/>
              </a:spcAft>
              <a:defRPr sz="3000" b="1">
                <a:solidFill>
                  <a:schemeClr val="tx2"/>
                </a:solidFill>
                <a:latin typeface="Arial" panose="020B0604020202020204" pitchFamily="34" charset="0"/>
              </a:defRPr>
            </a:lvl4pPr>
            <a:lvl5pPr algn="l" rtl="0" fontAlgn="base">
              <a:spcBef>
                <a:spcPct val="0"/>
              </a:spcBef>
              <a:spcAft>
                <a:spcPct val="0"/>
              </a:spcAft>
              <a:defRPr sz="3000" b="1">
                <a:solidFill>
                  <a:schemeClr val="tx2"/>
                </a:solidFill>
                <a:latin typeface="Arial" panose="020B0604020202020204" pitchFamily="34" charset="0"/>
              </a:defRPr>
            </a:lvl5pPr>
            <a:lvl6pPr marL="457200" algn="l" rtl="0" fontAlgn="base">
              <a:spcBef>
                <a:spcPct val="0"/>
              </a:spcBef>
              <a:spcAft>
                <a:spcPct val="0"/>
              </a:spcAft>
              <a:defRPr sz="3000" b="1">
                <a:solidFill>
                  <a:schemeClr val="tx2"/>
                </a:solidFill>
                <a:latin typeface="Arial" panose="020B0604020202020204" pitchFamily="34" charset="0"/>
              </a:defRPr>
            </a:lvl6pPr>
            <a:lvl7pPr marL="914400" algn="l" rtl="0" fontAlgn="base">
              <a:spcBef>
                <a:spcPct val="0"/>
              </a:spcBef>
              <a:spcAft>
                <a:spcPct val="0"/>
              </a:spcAft>
              <a:defRPr sz="3000" b="1">
                <a:solidFill>
                  <a:schemeClr val="tx2"/>
                </a:solidFill>
                <a:latin typeface="Arial" panose="020B0604020202020204" pitchFamily="34" charset="0"/>
              </a:defRPr>
            </a:lvl7pPr>
            <a:lvl8pPr marL="1371600" algn="l" rtl="0" fontAlgn="base">
              <a:spcBef>
                <a:spcPct val="0"/>
              </a:spcBef>
              <a:spcAft>
                <a:spcPct val="0"/>
              </a:spcAft>
              <a:defRPr sz="3000" b="1">
                <a:solidFill>
                  <a:schemeClr val="tx2"/>
                </a:solidFill>
                <a:latin typeface="Arial" panose="020B0604020202020204" pitchFamily="34" charset="0"/>
              </a:defRPr>
            </a:lvl8pPr>
            <a:lvl9pPr marL="1828800" algn="l" rtl="0" fontAlgn="base">
              <a:spcBef>
                <a:spcPct val="0"/>
              </a:spcBef>
              <a:spcAft>
                <a:spcPct val="0"/>
              </a:spcAft>
              <a:defRPr sz="3000" b="1">
                <a:solidFill>
                  <a:schemeClr val="tx2"/>
                </a:solidFill>
                <a:latin typeface="Arial" panose="020B0604020202020204" pitchFamily="34" charset="0"/>
              </a:defRPr>
            </a:lvl9pPr>
          </a:lstStyle>
          <a:p>
            <a:pPr algn="ctr"/>
            <a:r>
              <a:rPr lang="en-GB" dirty="0" smtClean="0"/>
              <a:t>Difference in use of Illness Scripts: Experience matters	</a:t>
            </a:r>
            <a:endParaRPr lang="en-GB" dirty="0"/>
          </a:p>
        </p:txBody>
      </p:sp>
      <p:sp>
        <p:nvSpPr>
          <p:cNvPr id="8" name="TextBox 12"/>
          <p:cNvSpPr txBox="1">
            <a:spLocks noChangeArrowheads="1"/>
          </p:cNvSpPr>
          <p:nvPr/>
        </p:nvSpPr>
        <p:spPr bwMode="auto">
          <a:xfrm>
            <a:off x="5591533" y="5349024"/>
            <a:ext cx="3128164" cy="523220"/>
          </a:xfrm>
          <a:prstGeom prst="rect">
            <a:avLst/>
          </a:prstGeom>
          <a:solidFill>
            <a:srgbClr val="00B0F0"/>
          </a:solidFill>
          <a:ln w="9525">
            <a:solidFill>
              <a:schemeClr val="tx1"/>
            </a:solidFill>
            <a:miter lim="800000"/>
            <a:headEnd/>
            <a:tailEnd/>
          </a:ln>
        </p:spPr>
        <p:txBody>
          <a:bodyPr wrap="square">
            <a:spAutoFit/>
          </a:bodyPr>
          <a:lstStyle>
            <a:lvl1pPr>
              <a:spcBef>
                <a:spcPct val="20000"/>
              </a:spcBef>
              <a:buClr>
                <a:srgbClr val="FFFF00"/>
              </a:buClr>
              <a:buSzPct val="100000"/>
              <a:buFont typeface="Wingdings" panose="05000000000000000000" pitchFamily="2" charset="2"/>
              <a:buChar char="§"/>
              <a:defRPr sz="32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cs typeface="Tahoma" panose="020B0604030504040204" pitchFamily="34" charset="0"/>
              </a:defRPr>
            </a:lvl9pPr>
          </a:lstStyle>
          <a:p>
            <a:pPr algn="ctr" eaLnBrk="1" hangingPunct="1">
              <a:spcBef>
                <a:spcPct val="0"/>
              </a:spcBef>
              <a:buClrTx/>
              <a:buSzTx/>
              <a:buFontTx/>
              <a:buNone/>
            </a:pPr>
            <a:r>
              <a:rPr lang="en-GB" altLang="en-US" sz="1400" b="1" dirty="0">
                <a:solidFill>
                  <a:schemeClr val="bg1"/>
                </a:solidFill>
                <a:latin typeface="Arial" panose="020B0604020202020204" pitchFamily="34" charset="0"/>
              </a:rPr>
              <a:t>Fault</a:t>
            </a:r>
          </a:p>
          <a:p>
            <a:pPr algn="ctr" eaLnBrk="1" hangingPunct="1">
              <a:spcBef>
                <a:spcPct val="0"/>
              </a:spcBef>
              <a:buClrTx/>
              <a:buSzTx/>
              <a:buFontTx/>
              <a:buNone/>
            </a:pPr>
            <a:r>
              <a:rPr lang="en-GB" altLang="en-US" sz="1400" dirty="0">
                <a:solidFill>
                  <a:schemeClr val="bg1"/>
                </a:solidFill>
                <a:latin typeface="Arial" panose="020B0604020202020204" pitchFamily="34" charset="0"/>
              </a:rPr>
              <a:t>(e.g., </a:t>
            </a:r>
            <a:r>
              <a:rPr lang="en-GB" altLang="en-US" sz="1400" dirty="0" smtClean="0">
                <a:solidFill>
                  <a:schemeClr val="bg1"/>
                </a:solidFill>
                <a:latin typeface="Arial" panose="020B0604020202020204" pitchFamily="34" charset="0"/>
              </a:rPr>
              <a:t>Influenza, …, Malaria)</a:t>
            </a:r>
            <a:endParaRPr lang="en-US" altLang="en-US" sz="1400" dirty="0">
              <a:solidFill>
                <a:schemeClr val="bg1"/>
              </a:solidFill>
              <a:latin typeface="Arial" panose="020B0604020202020204" pitchFamily="34" charset="0"/>
            </a:endParaRPr>
          </a:p>
        </p:txBody>
      </p:sp>
      <p:cxnSp>
        <p:nvCxnSpPr>
          <p:cNvPr id="12" name="Straight Arrow Connector 11"/>
          <p:cNvCxnSpPr/>
          <p:nvPr/>
        </p:nvCxnSpPr>
        <p:spPr bwMode="auto">
          <a:xfrm>
            <a:off x="4572000" y="5486400"/>
            <a:ext cx="882060" cy="255634"/>
          </a:xfrm>
          <a:prstGeom prst="straightConnector1">
            <a:avLst/>
          </a:prstGeom>
          <a:ln w="9525">
            <a:solidFill>
              <a:schemeClr val="accent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bwMode="auto">
          <a:xfrm flipV="1">
            <a:off x="4534422" y="5827998"/>
            <a:ext cx="861645" cy="4976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a:blip r:embed="rId2"/>
          <a:stretch>
            <a:fillRect/>
          </a:stretch>
        </p:blipFill>
        <p:spPr>
          <a:xfrm>
            <a:off x="4431493" y="2014479"/>
            <a:ext cx="4697330" cy="4311165"/>
          </a:xfrm>
          <a:prstGeom prst="rect">
            <a:avLst/>
          </a:prstGeom>
        </p:spPr>
      </p:pic>
    </p:spTree>
    <p:extLst>
      <p:ext uri="{BB962C8B-B14F-4D97-AF65-F5344CB8AC3E}">
        <p14:creationId xmlns:p14="http://schemas.microsoft.com/office/powerpoint/2010/main" val="2276523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626" name="Straight Connector 37"/>
          <p:cNvCxnSpPr>
            <a:cxnSpLocks noChangeShapeType="1"/>
            <a:stCxn id="26667" idx="0"/>
            <a:endCxn id="11" idx="0"/>
          </p:cNvCxnSpPr>
          <p:nvPr/>
        </p:nvCxnSpPr>
        <p:spPr bwMode="auto">
          <a:xfrm rot="16200000" flipH="1">
            <a:off x="5962650" y="1695450"/>
            <a:ext cx="838200" cy="647700"/>
          </a:xfrm>
          <a:prstGeom prst="line">
            <a:avLst/>
          </a:prstGeom>
          <a:noFill/>
          <a:ln w="25400">
            <a:solidFill>
              <a:srgbClr val="FFFFFF"/>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6627" name="Straight Connector 39"/>
          <p:cNvCxnSpPr>
            <a:cxnSpLocks noChangeShapeType="1"/>
            <a:stCxn id="26667" idx="0"/>
            <a:endCxn id="12" idx="0"/>
          </p:cNvCxnSpPr>
          <p:nvPr/>
        </p:nvCxnSpPr>
        <p:spPr bwMode="auto">
          <a:xfrm rot="-5400000" flipH="1" flipV="1">
            <a:off x="3790950" y="247650"/>
            <a:ext cx="914400" cy="3619500"/>
          </a:xfrm>
          <a:prstGeom prst="line">
            <a:avLst/>
          </a:prstGeom>
          <a:noFill/>
          <a:ln w="25400">
            <a:solidFill>
              <a:srgbClr val="FFFFFF"/>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6628" name="Straight Connector 41"/>
          <p:cNvCxnSpPr>
            <a:cxnSpLocks noChangeShapeType="1"/>
            <a:stCxn id="12" idx="2"/>
            <a:endCxn id="18" idx="0"/>
          </p:cNvCxnSpPr>
          <p:nvPr/>
        </p:nvCxnSpPr>
        <p:spPr bwMode="auto">
          <a:xfrm rot="5400000">
            <a:off x="1327944" y="2699544"/>
            <a:ext cx="914400" cy="1306512"/>
          </a:xfrm>
          <a:prstGeom prst="line">
            <a:avLst/>
          </a:prstGeom>
          <a:noFill/>
          <a:ln w="25400">
            <a:solidFill>
              <a:srgbClr val="FFFFFF"/>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6629" name="Straight Connector 43"/>
          <p:cNvCxnSpPr>
            <a:cxnSpLocks noChangeShapeType="1"/>
            <a:stCxn id="12" idx="2"/>
            <a:endCxn id="17" idx="0"/>
          </p:cNvCxnSpPr>
          <p:nvPr/>
        </p:nvCxnSpPr>
        <p:spPr bwMode="auto">
          <a:xfrm rot="16200000" flipH="1">
            <a:off x="2509044" y="2824956"/>
            <a:ext cx="914400" cy="1055688"/>
          </a:xfrm>
          <a:prstGeom prst="line">
            <a:avLst/>
          </a:prstGeom>
          <a:noFill/>
          <a:ln w="25400">
            <a:solidFill>
              <a:srgbClr val="FFFFFF"/>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6630" name="Straight Connector 45"/>
          <p:cNvCxnSpPr>
            <a:cxnSpLocks noChangeShapeType="1"/>
            <a:stCxn id="11" idx="2"/>
            <a:endCxn id="16" idx="0"/>
          </p:cNvCxnSpPr>
          <p:nvPr/>
        </p:nvCxnSpPr>
        <p:spPr bwMode="auto">
          <a:xfrm rot="5400000">
            <a:off x="5823744" y="2928144"/>
            <a:ext cx="914400" cy="849312"/>
          </a:xfrm>
          <a:prstGeom prst="line">
            <a:avLst/>
          </a:prstGeom>
          <a:noFill/>
          <a:ln w="25400">
            <a:solidFill>
              <a:srgbClr val="FFFFFF"/>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6631" name="Straight Connector 47"/>
          <p:cNvCxnSpPr>
            <a:cxnSpLocks noChangeShapeType="1"/>
            <a:stCxn id="11" idx="2"/>
            <a:endCxn id="15" idx="0"/>
          </p:cNvCxnSpPr>
          <p:nvPr/>
        </p:nvCxnSpPr>
        <p:spPr bwMode="auto">
          <a:xfrm rot="16200000" flipH="1">
            <a:off x="6939757" y="2661443"/>
            <a:ext cx="914400" cy="1382713"/>
          </a:xfrm>
          <a:prstGeom prst="line">
            <a:avLst/>
          </a:prstGeom>
          <a:noFill/>
          <a:ln w="25400">
            <a:solidFill>
              <a:srgbClr val="FFFFFF"/>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6632" name="Straight Connector 49"/>
          <p:cNvCxnSpPr>
            <a:cxnSpLocks noChangeShapeType="1"/>
            <a:stCxn id="18" idx="2"/>
            <a:endCxn id="19" idx="0"/>
          </p:cNvCxnSpPr>
          <p:nvPr/>
        </p:nvCxnSpPr>
        <p:spPr bwMode="auto">
          <a:xfrm rot="5400000">
            <a:off x="745332" y="4414044"/>
            <a:ext cx="719137" cy="53975"/>
          </a:xfrm>
          <a:prstGeom prst="line">
            <a:avLst/>
          </a:prstGeom>
          <a:noFill/>
          <a:ln w="25400">
            <a:solidFill>
              <a:srgbClr val="FFFFFF"/>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6633" name="Straight Connector 51"/>
          <p:cNvCxnSpPr>
            <a:cxnSpLocks noChangeShapeType="1"/>
            <a:stCxn id="17" idx="2"/>
            <a:endCxn id="20" idx="0"/>
          </p:cNvCxnSpPr>
          <p:nvPr/>
        </p:nvCxnSpPr>
        <p:spPr bwMode="auto">
          <a:xfrm rot="5400000">
            <a:off x="2911475" y="4141788"/>
            <a:ext cx="642937" cy="522288"/>
          </a:xfrm>
          <a:prstGeom prst="line">
            <a:avLst/>
          </a:prstGeom>
          <a:noFill/>
          <a:ln w="25400">
            <a:solidFill>
              <a:srgbClr val="FFFFFF"/>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6634" name="Straight Connector 53"/>
          <p:cNvCxnSpPr>
            <a:cxnSpLocks noChangeShapeType="1"/>
            <a:stCxn id="17" idx="2"/>
            <a:endCxn id="21" idx="0"/>
          </p:cNvCxnSpPr>
          <p:nvPr/>
        </p:nvCxnSpPr>
        <p:spPr bwMode="auto">
          <a:xfrm rot="16200000" flipH="1">
            <a:off x="3368675" y="4206876"/>
            <a:ext cx="1404937" cy="1154112"/>
          </a:xfrm>
          <a:prstGeom prst="line">
            <a:avLst/>
          </a:prstGeom>
          <a:noFill/>
          <a:ln w="25400">
            <a:solidFill>
              <a:srgbClr val="FFFFFF"/>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6635" name="Straight Connector 55"/>
          <p:cNvCxnSpPr>
            <a:cxnSpLocks noChangeShapeType="1"/>
            <a:stCxn id="16" idx="2"/>
            <a:endCxn id="25" idx="0"/>
          </p:cNvCxnSpPr>
          <p:nvPr/>
        </p:nvCxnSpPr>
        <p:spPr bwMode="auto">
          <a:xfrm rot="5400000">
            <a:off x="5368925" y="4313238"/>
            <a:ext cx="719137" cy="255588"/>
          </a:xfrm>
          <a:prstGeom prst="line">
            <a:avLst/>
          </a:prstGeom>
          <a:noFill/>
          <a:ln w="25400">
            <a:solidFill>
              <a:srgbClr val="FFFFFF"/>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6636" name="Straight Connector 57"/>
          <p:cNvCxnSpPr>
            <a:cxnSpLocks noChangeShapeType="1"/>
            <a:stCxn id="15" idx="2"/>
            <a:endCxn id="23" idx="0"/>
          </p:cNvCxnSpPr>
          <p:nvPr/>
        </p:nvCxnSpPr>
        <p:spPr bwMode="auto">
          <a:xfrm rot="5400000">
            <a:off x="7380288" y="4092575"/>
            <a:ext cx="719137" cy="696913"/>
          </a:xfrm>
          <a:prstGeom prst="line">
            <a:avLst/>
          </a:prstGeom>
          <a:noFill/>
          <a:ln w="25400">
            <a:solidFill>
              <a:srgbClr val="FFFFFF"/>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6637" name="Straight Connector 59"/>
          <p:cNvCxnSpPr>
            <a:cxnSpLocks noChangeShapeType="1"/>
            <a:stCxn id="15" idx="2"/>
          </p:cNvCxnSpPr>
          <p:nvPr/>
        </p:nvCxnSpPr>
        <p:spPr bwMode="auto">
          <a:xfrm rot="16200000" flipH="1">
            <a:off x="7723188" y="4446588"/>
            <a:ext cx="1404937" cy="674687"/>
          </a:xfrm>
          <a:prstGeom prst="line">
            <a:avLst/>
          </a:prstGeom>
          <a:noFill/>
          <a:ln w="25400">
            <a:solidFill>
              <a:srgbClr val="FFFFFF"/>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6638" name="Straight Arrow Connector 62"/>
          <p:cNvCxnSpPr>
            <a:cxnSpLocks noChangeShapeType="1"/>
            <a:stCxn id="19" idx="2"/>
          </p:cNvCxnSpPr>
          <p:nvPr/>
        </p:nvCxnSpPr>
        <p:spPr bwMode="auto">
          <a:xfrm rot="5400000">
            <a:off x="598488" y="5387975"/>
            <a:ext cx="795337" cy="163513"/>
          </a:xfrm>
          <a:prstGeom prst="straightConnector1">
            <a:avLst/>
          </a:prstGeom>
          <a:noFill/>
          <a:ln w="25400">
            <a:solidFill>
              <a:srgbClr val="FFFFFF"/>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6639" name="Straight Arrow Connector 64"/>
          <p:cNvCxnSpPr>
            <a:cxnSpLocks noChangeShapeType="1"/>
            <a:stCxn id="20" idx="2"/>
          </p:cNvCxnSpPr>
          <p:nvPr/>
        </p:nvCxnSpPr>
        <p:spPr bwMode="auto">
          <a:xfrm rot="5400000">
            <a:off x="2476501" y="5676900"/>
            <a:ext cx="990600" cy="3175"/>
          </a:xfrm>
          <a:prstGeom prst="straightConnector1">
            <a:avLst/>
          </a:prstGeom>
          <a:noFill/>
          <a:ln w="25400">
            <a:solidFill>
              <a:srgbClr val="FFFFFF"/>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6640" name="Straight Arrow Connector 66"/>
          <p:cNvCxnSpPr>
            <a:cxnSpLocks noChangeShapeType="1"/>
            <a:stCxn id="21" idx="2"/>
          </p:cNvCxnSpPr>
          <p:nvPr/>
        </p:nvCxnSpPr>
        <p:spPr bwMode="auto">
          <a:xfrm rot="5400000">
            <a:off x="4533901" y="6134100"/>
            <a:ext cx="228600" cy="3175"/>
          </a:xfrm>
          <a:prstGeom prst="straightConnector1">
            <a:avLst/>
          </a:prstGeom>
          <a:noFill/>
          <a:ln w="25400">
            <a:solidFill>
              <a:srgbClr val="FFFFFF"/>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6641" name="Straight Arrow Connector 68"/>
          <p:cNvCxnSpPr>
            <a:cxnSpLocks noChangeShapeType="1"/>
            <a:stCxn id="25" idx="2"/>
          </p:cNvCxnSpPr>
          <p:nvPr/>
        </p:nvCxnSpPr>
        <p:spPr bwMode="auto">
          <a:xfrm rot="16200000" flipH="1">
            <a:off x="5238750" y="5619750"/>
            <a:ext cx="762000" cy="38100"/>
          </a:xfrm>
          <a:prstGeom prst="straightConnector1">
            <a:avLst/>
          </a:prstGeom>
          <a:noFill/>
          <a:ln w="25400">
            <a:solidFill>
              <a:srgbClr val="FFFFFF"/>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6642" name="Straight Arrow Connector 70"/>
          <p:cNvCxnSpPr>
            <a:cxnSpLocks noChangeShapeType="1"/>
          </p:cNvCxnSpPr>
          <p:nvPr/>
        </p:nvCxnSpPr>
        <p:spPr bwMode="auto">
          <a:xfrm rot="5400000">
            <a:off x="6324601" y="5638800"/>
            <a:ext cx="1066800" cy="3175"/>
          </a:xfrm>
          <a:prstGeom prst="straightConnector1">
            <a:avLst/>
          </a:prstGeom>
          <a:noFill/>
          <a:ln w="25400">
            <a:solidFill>
              <a:srgbClr val="FFFFFF"/>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6643" name="Straight Arrow Connector 72"/>
          <p:cNvCxnSpPr>
            <a:cxnSpLocks noChangeShapeType="1"/>
            <a:stCxn id="24" idx="2"/>
            <a:endCxn id="26663" idx="3"/>
          </p:cNvCxnSpPr>
          <p:nvPr/>
        </p:nvCxnSpPr>
        <p:spPr bwMode="auto">
          <a:xfrm rot="16200000" flipH="1">
            <a:off x="8000206" y="6172994"/>
            <a:ext cx="306388" cy="152400"/>
          </a:xfrm>
          <a:prstGeom prst="straightConnector1">
            <a:avLst/>
          </a:prstGeom>
          <a:noFill/>
          <a:ln w="25400">
            <a:solidFill>
              <a:srgbClr val="FFFFFF"/>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 name="Rectangle 4"/>
          <p:cNvSpPr>
            <a:spLocks noChangeArrowheads="1"/>
          </p:cNvSpPr>
          <p:nvPr/>
        </p:nvSpPr>
        <p:spPr bwMode="auto">
          <a:xfrm>
            <a:off x="3352800" y="228600"/>
            <a:ext cx="1676400" cy="381000"/>
          </a:xfrm>
          <a:prstGeom prst="rect">
            <a:avLst/>
          </a:prstGeom>
          <a:gradFill rotWithShape="1">
            <a:gsLst>
              <a:gs pos="0">
                <a:srgbClr val="E6E8FA"/>
              </a:gs>
              <a:gs pos="64999">
                <a:srgbClr val="BFC5F1"/>
              </a:gs>
              <a:gs pos="100000">
                <a:srgbClr val="A3ABED"/>
              </a:gs>
            </a:gsLst>
            <a:lin ang="5400000" scaled="1"/>
          </a:gradFill>
          <a:ln w="9525">
            <a:solidFill>
              <a:srgbClr val="003099"/>
            </a:solidFill>
            <a:miter lim="800000"/>
            <a:headEnd/>
            <a:tailEnd/>
          </a:ln>
          <a:effectLst>
            <a:outerShdw dist="20000" dir="5400000" rotWithShape="0">
              <a:srgbClr val="808080">
                <a:alpha val="37999"/>
              </a:srgbClr>
            </a:outerShdw>
          </a:effectLst>
        </p:spPr>
        <p:txBody>
          <a:bodyPr anchor="ctr"/>
          <a:lstStyle/>
          <a:p>
            <a:pPr algn="ctr" eaLnBrk="1" hangingPunct="1">
              <a:defRPr/>
            </a:pPr>
            <a:r>
              <a:rPr lang="en-US" dirty="0">
                <a:solidFill>
                  <a:schemeClr val="dk1"/>
                </a:solidFill>
                <a:latin typeface="+mn-lt"/>
                <a:ea typeface="+mn-ea"/>
              </a:rPr>
              <a:t>DYSPHAGIA</a:t>
            </a:r>
          </a:p>
        </p:txBody>
      </p:sp>
      <p:sp>
        <p:nvSpPr>
          <p:cNvPr id="6" name="Rectangle 5"/>
          <p:cNvSpPr>
            <a:spLocks noChangeArrowheads="1"/>
          </p:cNvSpPr>
          <p:nvPr/>
        </p:nvSpPr>
        <p:spPr bwMode="auto">
          <a:xfrm>
            <a:off x="762000" y="1066800"/>
            <a:ext cx="2057400" cy="457200"/>
          </a:xfrm>
          <a:prstGeom prst="rect">
            <a:avLst/>
          </a:prstGeom>
          <a:gradFill rotWithShape="1">
            <a:gsLst>
              <a:gs pos="0">
                <a:srgbClr val="E6E8FA"/>
              </a:gs>
              <a:gs pos="64999">
                <a:srgbClr val="BFC5F1"/>
              </a:gs>
              <a:gs pos="100000">
                <a:srgbClr val="A3ABED"/>
              </a:gs>
            </a:gsLst>
            <a:lin ang="5400000" scaled="1"/>
          </a:gradFill>
          <a:ln w="9525">
            <a:solidFill>
              <a:srgbClr val="003099"/>
            </a:solidFill>
            <a:miter lim="800000"/>
            <a:headEnd/>
            <a:tailEnd/>
          </a:ln>
          <a:effectLst>
            <a:outerShdw dist="20000" dir="5400000" rotWithShape="0">
              <a:srgbClr val="808080">
                <a:alpha val="37999"/>
              </a:srgbClr>
            </a:outerShdw>
          </a:effectLst>
        </p:spPr>
        <p:txBody>
          <a:bodyPr anchor="ctr"/>
          <a:lstStyle/>
          <a:p>
            <a:pPr algn="ctr" eaLnBrk="1" hangingPunct="1">
              <a:defRPr/>
            </a:pPr>
            <a:r>
              <a:rPr lang="en-US" sz="1600" dirty="0">
                <a:solidFill>
                  <a:schemeClr val="dk1"/>
                </a:solidFill>
                <a:latin typeface="+mn-lt"/>
                <a:ea typeface="+mn-ea"/>
              </a:rPr>
              <a:t>Difficulty initiating swallows</a:t>
            </a:r>
          </a:p>
        </p:txBody>
      </p:sp>
      <p:sp>
        <p:nvSpPr>
          <p:cNvPr id="7" name="Rectangle 6"/>
          <p:cNvSpPr>
            <a:spLocks noChangeArrowheads="1"/>
          </p:cNvSpPr>
          <p:nvPr/>
        </p:nvSpPr>
        <p:spPr bwMode="auto">
          <a:xfrm>
            <a:off x="4953000" y="1066800"/>
            <a:ext cx="2133600" cy="533400"/>
          </a:xfrm>
          <a:prstGeom prst="rect">
            <a:avLst/>
          </a:prstGeom>
          <a:gradFill rotWithShape="1">
            <a:gsLst>
              <a:gs pos="0">
                <a:srgbClr val="E6E8FA"/>
              </a:gs>
              <a:gs pos="64999">
                <a:srgbClr val="BFC5F1"/>
              </a:gs>
              <a:gs pos="100000">
                <a:srgbClr val="A3ABED"/>
              </a:gs>
            </a:gsLst>
            <a:lin ang="5400000" scaled="1"/>
          </a:gradFill>
          <a:ln w="9525">
            <a:solidFill>
              <a:srgbClr val="003099"/>
            </a:solidFill>
            <a:miter lim="800000"/>
            <a:headEnd/>
            <a:tailEnd/>
          </a:ln>
          <a:effectLst>
            <a:outerShdw dist="20000" dir="5400000" rotWithShape="0">
              <a:srgbClr val="808080">
                <a:alpha val="37999"/>
              </a:srgbClr>
            </a:outerShdw>
          </a:effectLst>
        </p:spPr>
        <p:txBody>
          <a:bodyPr anchor="ctr"/>
          <a:lstStyle/>
          <a:p>
            <a:pPr algn="ctr" eaLnBrk="1" hangingPunct="1">
              <a:defRPr/>
            </a:pPr>
            <a:r>
              <a:rPr lang="en-US" sz="1600" dirty="0">
                <a:solidFill>
                  <a:schemeClr val="dk1"/>
                </a:solidFill>
                <a:latin typeface="+mn-lt"/>
                <a:ea typeface="+mn-ea"/>
              </a:rPr>
              <a:t>Food stops or sticks after swallowing</a:t>
            </a:r>
          </a:p>
        </p:txBody>
      </p:sp>
      <p:sp>
        <p:nvSpPr>
          <p:cNvPr id="26647" name="TextBox 7"/>
          <p:cNvSpPr txBox="1">
            <a:spLocks noChangeArrowheads="1"/>
          </p:cNvSpPr>
          <p:nvPr/>
        </p:nvSpPr>
        <p:spPr bwMode="auto">
          <a:xfrm>
            <a:off x="304800" y="1524000"/>
            <a:ext cx="3352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eaLnBrk="1" hangingPunct="1"/>
            <a:r>
              <a:rPr lang="en-US" altLang="en-US">
                <a:cs typeface="Tahoma" panose="020B0604030504040204" pitchFamily="34" charset="0"/>
              </a:rPr>
              <a:t>Oropharyngeal Dysphagia</a:t>
            </a:r>
          </a:p>
        </p:txBody>
      </p:sp>
      <p:sp>
        <p:nvSpPr>
          <p:cNvPr id="11" name="Rectangle 10"/>
          <p:cNvSpPr>
            <a:spLocks noChangeArrowheads="1"/>
          </p:cNvSpPr>
          <p:nvPr/>
        </p:nvSpPr>
        <p:spPr bwMode="auto">
          <a:xfrm>
            <a:off x="5638800" y="2438400"/>
            <a:ext cx="2133600" cy="457200"/>
          </a:xfrm>
          <a:prstGeom prst="rect">
            <a:avLst/>
          </a:prstGeom>
          <a:gradFill rotWithShape="1">
            <a:gsLst>
              <a:gs pos="0">
                <a:srgbClr val="E6E8FA"/>
              </a:gs>
              <a:gs pos="64999">
                <a:srgbClr val="BFC5F1"/>
              </a:gs>
              <a:gs pos="100000">
                <a:srgbClr val="A3ABED"/>
              </a:gs>
            </a:gsLst>
            <a:lin ang="5400000" scaled="1"/>
          </a:gradFill>
          <a:ln w="9525">
            <a:solidFill>
              <a:srgbClr val="003099"/>
            </a:solidFill>
            <a:miter lim="800000"/>
            <a:headEnd/>
            <a:tailEnd/>
          </a:ln>
          <a:effectLst>
            <a:outerShdw dist="20000" dir="5400000" rotWithShape="0">
              <a:srgbClr val="808080">
                <a:alpha val="37999"/>
              </a:srgbClr>
            </a:outerShdw>
          </a:effectLst>
        </p:spPr>
        <p:txBody>
          <a:bodyPr anchor="ctr"/>
          <a:lstStyle/>
          <a:p>
            <a:pPr algn="ctr" eaLnBrk="1" hangingPunct="1">
              <a:defRPr/>
            </a:pPr>
            <a:r>
              <a:rPr lang="en-US" sz="1600" dirty="0">
                <a:solidFill>
                  <a:schemeClr val="dk1"/>
                </a:solidFill>
                <a:latin typeface="+mn-lt"/>
                <a:ea typeface="+mn-ea"/>
              </a:rPr>
              <a:t>Solid or liquid food</a:t>
            </a:r>
          </a:p>
        </p:txBody>
      </p:sp>
      <p:sp>
        <p:nvSpPr>
          <p:cNvPr id="12" name="Rectangle 11"/>
          <p:cNvSpPr>
            <a:spLocks noChangeArrowheads="1"/>
          </p:cNvSpPr>
          <p:nvPr/>
        </p:nvSpPr>
        <p:spPr bwMode="auto">
          <a:xfrm>
            <a:off x="1447800" y="2514600"/>
            <a:ext cx="1981200" cy="381000"/>
          </a:xfrm>
          <a:prstGeom prst="rect">
            <a:avLst/>
          </a:prstGeom>
          <a:gradFill rotWithShape="1">
            <a:gsLst>
              <a:gs pos="0">
                <a:srgbClr val="E6E8FA"/>
              </a:gs>
              <a:gs pos="64999">
                <a:srgbClr val="BFC5F1"/>
              </a:gs>
              <a:gs pos="100000">
                <a:srgbClr val="A3ABED"/>
              </a:gs>
            </a:gsLst>
            <a:lin ang="5400000" scaled="1"/>
          </a:gradFill>
          <a:ln w="9525">
            <a:solidFill>
              <a:srgbClr val="003099"/>
            </a:solidFill>
            <a:miter lim="800000"/>
            <a:headEnd/>
            <a:tailEnd/>
          </a:ln>
          <a:effectLst>
            <a:outerShdw dist="20000" dir="5400000" rotWithShape="0">
              <a:srgbClr val="808080">
                <a:alpha val="37999"/>
              </a:srgbClr>
            </a:outerShdw>
          </a:effectLst>
        </p:spPr>
        <p:txBody>
          <a:bodyPr anchor="ctr"/>
          <a:lstStyle/>
          <a:p>
            <a:pPr algn="ctr" eaLnBrk="1" hangingPunct="1">
              <a:defRPr/>
            </a:pPr>
            <a:r>
              <a:rPr lang="en-US" sz="1600" dirty="0">
                <a:solidFill>
                  <a:schemeClr val="dk1"/>
                </a:solidFill>
                <a:latin typeface="+mn-lt"/>
                <a:ea typeface="+mn-ea"/>
              </a:rPr>
              <a:t>Solid food only</a:t>
            </a:r>
          </a:p>
        </p:txBody>
      </p:sp>
      <p:sp>
        <p:nvSpPr>
          <p:cNvPr id="26650" name="TextBox 12"/>
          <p:cNvSpPr txBox="1">
            <a:spLocks noChangeArrowheads="1"/>
          </p:cNvSpPr>
          <p:nvPr/>
        </p:nvSpPr>
        <p:spPr bwMode="auto">
          <a:xfrm>
            <a:off x="1066800" y="2971800"/>
            <a:ext cx="281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eaLnBrk="1" hangingPunct="1"/>
            <a:r>
              <a:rPr lang="en-US" altLang="en-US">
                <a:cs typeface="Tahoma" panose="020B0604030504040204" pitchFamily="34" charset="0"/>
              </a:rPr>
              <a:t>Mechanical obstruction</a:t>
            </a:r>
          </a:p>
        </p:txBody>
      </p:sp>
      <p:sp>
        <p:nvSpPr>
          <p:cNvPr id="26651" name="TextBox 13"/>
          <p:cNvSpPr txBox="1">
            <a:spLocks noChangeArrowheads="1"/>
          </p:cNvSpPr>
          <p:nvPr/>
        </p:nvSpPr>
        <p:spPr bwMode="auto">
          <a:xfrm>
            <a:off x="5486400" y="2906713"/>
            <a:ext cx="3048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eaLnBrk="1" hangingPunct="1"/>
            <a:r>
              <a:rPr lang="en-US" altLang="en-US">
                <a:cs typeface="Tahoma" panose="020B0604030504040204" pitchFamily="34" charset="0"/>
              </a:rPr>
              <a:t>Neuromuscular disorder</a:t>
            </a:r>
          </a:p>
        </p:txBody>
      </p:sp>
      <p:grpSp>
        <p:nvGrpSpPr>
          <p:cNvPr id="26652" name="Group 21"/>
          <p:cNvGrpSpPr>
            <a:grpSpLocks/>
          </p:cNvGrpSpPr>
          <p:nvPr/>
        </p:nvGrpSpPr>
        <p:grpSpPr bwMode="auto">
          <a:xfrm>
            <a:off x="381000" y="3810000"/>
            <a:ext cx="8458200" cy="271463"/>
            <a:chOff x="381000" y="4114800"/>
            <a:chExt cx="8458199" cy="272143"/>
          </a:xfrm>
        </p:grpSpPr>
        <p:sp>
          <p:nvSpPr>
            <p:cNvPr id="15" name="Rectangle 14"/>
            <p:cNvSpPr>
              <a:spLocks noChangeArrowheads="1"/>
            </p:cNvSpPr>
            <p:nvPr/>
          </p:nvSpPr>
          <p:spPr bwMode="auto">
            <a:xfrm>
              <a:off x="7335837" y="4114800"/>
              <a:ext cx="1503362" cy="272143"/>
            </a:xfrm>
            <a:prstGeom prst="rect">
              <a:avLst/>
            </a:prstGeom>
            <a:gradFill rotWithShape="1">
              <a:gsLst>
                <a:gs pos="0">
                  <a:srgbClr val="E6E8FA"/>
                </a:gs>
                <a:gs pos="64999">
                  <a:srgbClr val="BFC5F1"/>
                </a:gs>
                <a:gs pos="100000">
                  <a:srgbClr val="A3ABED"/>
                </a:gs>
              </a:gsLst>
              <a:lin ang="5400000" scaled="1"/>
            </a:gradFill>
            <a:ln w="9525">
              <a:solidFill>
                <a:srgbClr val="003099"/>
              </a:solidFill>
              <a:miter lim="800000"/>
              <a:headEnd/>
              <a:tailEnd/>
            </a:ln>
            <a:effectLst>
              <a:outerShdw dist="20000" dir="5400000" rotWithShape="0">
                <a:srgbClr val="808080">
                  <a:alpha val="37999"/>
                </a:srgbClr>
              </a:outerShdw>
            </a:effectLst>
          </p:spPr>
          <p:txBody>
            <a:bodyPr anchor="ctr"/>
            <a:lstStyle/>
            <a:p>
              <a:pPr algn="ctr" eaLnBrk="1" hangingPunct="1">
                <a:defRPr/>
              </a:pPr>
              <a:r>
                <a:rPr lang="en-US" sz="1600" dirty="0">
                  <a:solidFill>
                    <a:schemeClr val="dk1"/>
                  </a:solidFill>
                  <a:latin typeface="+mn-lt"/>
                  <a:ea typeface="+mn-ea"/>
                </a:rPr>
                <a:t>Progressive</a:t>
              </a:r>
            </a:p>
          </p:txBody>
        </p:sp>
        <p:sp>
          <p:nvSpPr>
            <p:cNvPr id="16" name="Rectangle 15"/>
            <p:cNvSpPr>
              <a:spLocks noChangeArrowheads="1"/>
            </p:cNvSpPr>
            <p:nvPr/>
          </p:nvSpPr>
          <p:spPr bwMode="auto">
            <a:xfrm>
              <a:off x="5105399" y="4114800"/>
              <a:ext cx="1503363" cy="272143"/>
            </a:xfrm>
            <a:prstGeom prst="rect">
              <a:avLst/>
            </a:prstGeom>
            <a:gradFill rotWithShape="1">
              <a:gsLst>
                <a:gs pos="0">
                  <a:srgbClr val="E6E8FA"/>
                </a:gs>
                <a:gs pos="64999">
                  <a:srgbClr val="BFC5F1"/>
                </a:gs>
                <a:gs pos="100000">
                  <a:srgbClr val="A3ABED"/>
                </a:gs>
              </a:gsLst>
              <a:lin ang="5400000" scaled="1"/>
            </a:gradFill>
            <a:ln w="9525">
              <a:solidFill>
                <a:srgbClr val="003099"/>
              </a:solidFill>
              <a:miter lim="800000"/>
              <a:headEnd/>
              <a:tailEnd/>
            </a:ln>
            <a:effectLst>
              <a:outerShdw dist="20000" dir="5400000" rotWithShape="0">
                <a:srgbClr val="808080">
                  <a:alpha val="37999"/>
                </a:srgbClr>
              </a:outerShdw>
            </a:effectLst>
          </p:spPr>
          <p:txBody>
            <a:bodyPr anchor="ctr"/>
            <a:lstStyle/>
            <a:p>
              <a:pPr algn="ctr" eaLnBrk="1" hangingPunct="1">
                <a:defRPr/>
              </a:pPr>
              <a:r>
                <a:rPr lang="en-US" sz="1600" dirty="0">
                  <a:solidFill>
                    <a:schemeClr val="dk1"/>
                  </a:solidFill>
                  <a:latin typeface="+mn-lt"/>
                  <a:ea typeface="+mn-ea"/>
                </a:rPr>
                <a:t>Intermittent</a:t>
              </a:r>
            </a:p>
          </p:txBody>
        </p:sp>
        <p:sp>
          <p:nvSpPr>
            <p:cNvPr id="17" name="Rectangle 16"/>
            <p:cNvSpPr>
              <a:spLocks noChangeArrowheads="1"/>
            </p:cNvSpPr>
            <p:nvPr/>
          </p:nvSpPr>
          <p:spPr bwMode="auto">
            <a:xfrm>
              <a:off x="2743200" y="4114800"/>
              <a:ext cx="1503363" cy="272143"/>
            </a:xfrm>
            <a:prstGeom prst="rect">
              <a:avLst/>
            </a:prstGeom>
            <a:gradFill rotWithShape="1">
              <a:gsLst>
                <a:gs pos="0">
                  <a:srgbClr val="E6E8FA"/>
                </a:gs>
                <a:gs pos="64999">
                  <a:srgbClr val="BFC5F1"/>
                </a:gs>
                <a:gs pos="100000">
                  <a:srgbClr val="A3ABED"/>
                </a:gs>
              </a:gsLst>
              <a:lin ang="5400000" scaled="1"/>
            </a:gradFill>
            <a:ln w="9525">
              <a:solidFill>
                <a:srgbClr val="003099"/>
              </a:solidFill>
              <a:miter lim="800000"/>
              <a:headEnd/>
              <a:tailEnd/>
            </a:ln>
            <a:effectLst>
              <a:outerShdw dist="20000" dir="5400000" rotWithShape="0">
                <a:srgbClr val="808080">
                  <a:alpha val="37999"/>
                </a:srgbClr>
              </a:outerShdw>
            </a:effectLst>
          </p:spPr>
          <p:txBody>
            <a:bodyPr anchor="ctr"/>
            <a:lstStyle/>
            <a:p>
              <a:pPr algn="ctr" eaLnBrk="1" hangingPunct="1">
                <a:defRPr/>
              </a:pPr>
              <a:r>
                <a:rPr lang="en-US" sz="1600" dirty="0">
                  <a:solidFill>
                    <a:schemeClr val="dk1"/>
                  </a:solidFill>
                  <a:latin typeface="+mn-lt"/>
                  <a:ea typeface="+mn-ea"/>
                </a:rPr>
                <a:t>Progressive</a:t>
              </a:r>
            </a:p>
          </p:txBody>
        </p:sp>
        <p:sp>
          <p:nvSpPr>
            <p:cNvPr id="18" name="Rectangle 17"/>
            <p:cNvSpPr>
              <a:spLocks noChangeArrowheads="1"/>
            </p:cNvSpPr>
            <p:nvPr/>
          </p:nvSpPr>
          <p:spPr bwMode="auto">
            <a:xfrm>
              <a:off x="381000" y="4114800"/>
              <a:ext cx="1503363" cy="272143"/>
            </a:xfrm>
            <a:prstGeom prst="rect">
              <a:avLst/>
            </a:prstGeom>
            <a:gradFill rotWithShape="1">
              <a:gsLst>
                <a:gs pos="0">
                  <a:srgbClr val="E6E8FA"/>
                </a:gs>
                <a:gs pos="64999">
                  <a:srgbClr val="BFC5F1"/>
                </a:gs>
                <a:gs pos="100000">
                  <a:srgbClr val="A3ABED"/>
                </a:gs>
              </a:gsLst>
              <a:lin ang="5400000" scaled="1"/>
            </a:gradFill>
            <a:ln w="9525">
              <a:solidFill>
                <a:srgbClr val="003099"/>
              </a:solidFill>
              <a:miter lim="800000"/>
              <a:headEnd/>
              <a:tailEnd/>
            </a:ln>
            <a:effectLst>
              <a:outerShdw dist="20000" dir="5400000" rotWithShape="0">
                <a:srgbClr val="808080">
                  <a:alpha val="37999"/>
                </a:srgbClr>
              </a:outerShdw>
            </a:effectLst>
          </p:spPr>
          <p:txBody>
            <a:bodyPr anchor="ctr"/>
            <a:lstStyle/>
            <a:p>
              <a:pPr algn="ctr" eaLnBrk="1" hangingPunct="1">
                <a:defRPr/>
              </a:pPr>
              <a:r>
                <a:rPr lang="en-US" sz="1600" dirty="0">
                  <a:solidFill>
                    <a:schemeClr val="dk1"/>
                  </a:solidFill>
                  <a:latin typeface="+mn-lt"/>
                  <a:ea typeface="+mn-ea"/>
                </a:rPr>
                <a:t>Intermittent</a:t>
              </a:r>
            </a:p>
          </p:txBody>
        </p:sp>
      </p:grpSp>
      <p:sp>
        <p:nvSpPr>
          <p:cNvPr id="19" name="Rectangle 18"/>
          <p:cNvSpPr>
            <a:spLocks noChangeArrowheads="1"/>
          </p:cNvSpPr>
          <p:nvPr/>
        </p:nvSpPr>
        <p:spPr bwMode="auto">
          <a:xfrm>
            <a:off x="325438" y="4800600"/>
            <a:ext cx="1503362" cy="271463"/>
          </a:xfrm>
          <a:prstGeom prst="rect">
            <a:avLst/>
          </a:prstGeom>
          <a:gradFill rotWithShape="1">
            <a:gsLst>
              <a:gs pos="0">
                <a:srgbClr val="E6E8FA"/>
              </a:gs>
              <a:gs pos="64999">
                <a:srgbClr val="BFC5F1"/>
              </a:gs>
              <a:gs pos="100000">
                <a:srgbClr val="A3ABED"/>
              </a:gs>
            </a:gsLst>
            <a:lin ang="5400000" scaled="1"/>
          </a:gradFill>
          <a:ln w="9525">
            <a:solidFill>
              <a:srgbClr val="003099"/>
            </a:solidFill>
            <a:miter lim="800000"/>
            <a:headEnd/>
            <a:tailEnd/>
          </a:ln>
          <a:effectLst>
            <a:outerShdw dist="20000" dir="5400000" rotWithShape="0">
              <a:srgbClr val="808080">
                <a:alpha val="37999"/>
              </a:srgbClr>
            </a:outerShdw>
          </a:effectLst>
        </p:spPr>
        <p:txBody>
          <a:bodyPr anchor="ctr"/>
          <a:lstStyle/>
          <a:p>
            <a:pPr algn="ctr" eaLnBrk="1" hangingPunct="1">
              <a:defRPr/>
            </a:pPr>
            <a:r>
              <a:rPr lang="en-US" sz="1600" dirty="0">
                <a:solidFill>
                  <a:schemeClr val="dk1"/>
                </a:solidFill>
                <a:latin typeface="+mn-lt"/>
                <a:ea typeface="+mn-ea"/>
              </a:rPr>
              <a:t>Bread/steak</a:t>
            </a:r>
          </a:p>
        </p:txBody>
      </p:sp>
      <p:sp>
        <p:nvSpPr>
          <p:cNvPr id="20" name="Rectangle 19"/>
          <p:cNvSpPr>
            <a:spLocks noChangeArrowheads="1"/>
          </p:cNvSpPr>
          <p:nvPr/>
        </p:nvSpPr>
        <p:spPr bwMode="auto">
          <a:xfrm>
            <a:off x="1981200" y="4724400"/>
            <a:ext cx="1981200" cy="457200"/>
          </a:xfrm>
          <a:prstGeom prst="rect">
            <a:avLst/>
          </a:prstGeom>
          <a:gradFill rotWithShape="1">
            <a:gsLst>
              <a:gs pos="0">
                <a:srgbClr val="E6E8FA"/>
              </a:gs>
              <a:gs pos="64999">
                <a:srgbClr val="BFC5F1"/>
              </a:gs>
              <a:gs pos="100000">
                <a:srgbClr val="A3ABED"/>
              </a:gs>
            </a:gsLst>
            <a:lin ang="5400000" scaled="1"/>
          </a:gradFill>
          <a:ln w="9525">
            <a:solidFill>
              <a:srgbClr val="003099"/>
            </a:solidFill>
            <a:miter lim="800000"/>
            <a:headEnd/>
            <a:tailEnd/>
          </a:ln>
          <a:effectLst>
            <a:outerShdw dist="20000" dir="5400000" rotWithShape="0">
              <a:srgbClr val="808080">
                <a:alpha val="37999"/>
              </a:srgbClr>
            </a:outerShdw>
          </a:effectLst>
        </p:spPr>
        <p:txBody>
          <a:bodyPr anchor="ctr"/>
          <a:lstStyle/>
          <a:p>
            <a:pPr algn="ctr" eaLnBrk="1" hangingPunct="1">
              <a:defRPr/>
            </a:pPr>
            <a:r>
              <a:rPr lang="en-US" sz="1600" dirty="0">
                <a:solidFill>
                  <a:schemeClr val="dk1"/>
                </a:solidFill>
                <a:latin typeface="+mn-lt"/>
                <a:ea typeface="+mn-ea"/>
              </a:rPr>
              <a:t>Chronic heartburn </a:t>
            </a:r>
          </a:p>
          <a:p>
            <a:pPr algn="ctr" eaLnBrk="1" hangingPunct="1">
              <a:defRPr/>
            </a:pPr>
            <a:r>
              <a:rPr lang="en-US" sz="1600" dirty="0">
                <a:solidFill>
                  <a:schemeClr val="dk1"/>
                </a:solidFill>
                <a:latin typeface="+mn-lt"/>
                <a:ea typeface="+mn-ea"/>
              </a:rPr>
              <a:t>No weight loss</a:t>
            </a:r>
          </a:p>
        </p:txBody>
      </p:sp>
      <p:sp>
        <p:nvSpPr>
          <p:cNvPr id="21" name="Rectangle 20"/>
          <p:cNvSpPr>
            <a:spLocks noChangeArrowheads="1"/>
          </p:cNvSpPr>
          <p:nvPr/>
        </p:nvSpPr>
        <p:spPr bwMode="auto">
          <a:xfrm>
            <a:off x="3810000" y="5486400"/>
            <a:ext cx="1676400" cy="533400"/>
          </a:xfrm>
          <a:prstGeom prst="rect">
            <a:avLst/>
          </a:prstGeom>
          <a:gradFill rotWithShape="1">
            <a:gsLst>
              <a:gs pos="0">
                <a:srgbClr val="E6E8FA"/>
              </a:gs>
              <a:gs pos="64999">
                <a:srgbClr val="BFC5F1"/>
              </a:gs>
              <a:gs pos="100000">
                <a:srgbClr val="A3ABED"/>
              </a:gs>
            </a:gsLst>
            <a:lin ang="5400000" scaled="1"/>
          </a:gradFill>
          <a:ln w="9525">
            <a:solidFill>
              <a:srgbClr val="003099"/>
            </a:solidFill>
            <a:miter lim="800000"/>
            <a:headEnd/>
            <a:tailEnd/>
          </a:ln>
          <a:effectLst>
            <a:outerShdw dist="20000" dir="5400000" rotWithShape="0">
              <a:srgbClr val="808080">
                <a:alpha val="37999"/>
              </a:srgbClr>
            </a:outerShdw>
          </a:effectLst>
        </p:spPr>
        <p:txBody>
          <a:bodyPr anchor="ctr"/>
          <a:lstStyle/>
          <a:p>
            <a:pPr algn="ctr" eaLnBrk="1" hangingPunct="1">
              <a:defRPr/>
            </a:pPr>
            <a:r>
              <a:rPr lang="en-US" sz="1600" dirty="0">
                <a:solidFill>
                  <a:schemeClr val="dk1"/>
                </a:solidFill>
                <a:latin typeface="+mn-lt"/>
                <a:ea typeface="+mn-ea"/>
              </a:rPr>
              <a:t>Age &gt; 50</a:t>
            </a:r>
          </a:p>
          <a:p>
            <a:pPr algn="ctr" eaLnBrk="1" hangingPunct="1">
              <a:defRPr/>
            </a:pPr>
            <a:r>
              <a:rPr lang="en-US" sz="1600" dirty="0">
                <a:solidFill>
                  <a:schemeClr val="dk1"/>
                </a:solidFill>
                <a:latin typeface="+mn-lt"/>
                <a:ea typeface="+mn-ea"/>
              </a:rPr>
              <a:t>Weight loss</a:t>
            </a:r>
          </a:p>
        </p:txBody>
      </p:sp>
      <p:sp>
        <p:nvSpPr>
          <p:cNvPr id="23" name="Rectangle 22"/>
          <p:cNvSpPr>
            <a:spLocks noChangeArrowheads="1"/>
          </p:cNvSpPr>
          <p:nvPr/>
        </p:nvSpPr>
        <p:spPr bwMode="auto">
          <a:xfrm>
            <a:off x="6477000" y="4800600"/>
            <a:ext cx="1828800" cy="304800"/>
          </a:xfrm>
          <a:prstGeom prst="rect">
            <a:avLst/>
          </a:prstGeom>
          <a:gradFill rotWithShape="1">
            <a:gsLst>
              <a:gs pos="0">
                <a:srgbClr val="E6E8FA"/>
              </a:gs>
              <a:gs pos="64999">
                <a:srgbClr val="BFC5F1"/>
              </a:gs>
              <a:gs pos="100000">
                <a:srgbClr val="A3ABED"/>
              </a:gs>
            </a:gsLst>
            <a:lin ang="5400000" scaled="1"/>
          </a:gradFill>
          <a:ln w="9525">
            <a:solidFill>
              <a:srgbClr val="003099"/>
            </a:solidFill>
            <a:miter lim="800000"/>
            <a:headEnd/>
            <a:tailEnd/>
          </a:ln>
          <a:effectLst>
            <a:outerShdw dist="20000" dir="5400000" rotWithShape="0">
              <a:srgbClr val="808080">
                <a:alpha val="37999"/>
              </a:srgbClr>
            </a:outerShdw>
          </a:effectLst>
        </p:spPr>
        <p:txBody>
          <a:bodyPr anchor="ctr"/>
          <a:lstStyle/>
          <a:p>
            <a:pPr algn="ctr" eaLnBrk="1" hangingPunct="1">
              <a:defRPr/>
            </a:pPr>
            <a:r>
              <a:rPr lang="en-US" sz="1600" dirty="0">
                <a:solidFill>
                  <a:schemeClr val="dk1"/>
                </a:solidFill>
                <a:latin typeface="+mn-lt"/>
                <a:ea typeface="+mn-ea"/>
              </a:rPr>
              <a:t>Chronic heartburn</a:t>
            </a:r>
          </a:p>
        </p:txBody>
      </p:sp>
      <p:sp>
        <p:nvSpPr>
          <p:cNvPr id="24" name="Rectangle 23"/>
          <p:cNvSpPr>
            <a:spLocks noChangeArrowheads="1"/>
          </p:cNvSpPr>
          <p:nvPr/>
        </p:nvSpPr>
        <p:spPr bwMode="auto">
          <a:xfrm>
            <a:off x="7086600" y="5486400"/>
            <a:ext cx="1981200" cy="609600"/>
          </a:xfrm>
          <a:prstGeom prst="rect">
            <a:avLst/>
          </a:prstGeom>
          <a:gradFill rotWithShape="1">
            <a:gsLst>
              <a:gs pos="0">
                <a:srgbClr val="E6E8FA"/>
              </a:gs>
              <a:gs pos="64999">
                <a:srgbClr val="BFC5F1"/>
              </a:gs>
              <a:gs pos="100000">
                <a:srgbClr val="A3ABED"/>
              </a:gs>
            </a:gsLst>
            <a:lin ang="5400000" scaled="1"/>
          </a:gradFill>
          <a:ln w="9525">
            <a:solidFill>
              <a:srgbClr val="003099"/>
            </a:solidFill>
            <a:miter lim="800000"/>
            <a:headEnd/>
            <a:tailEnd/>
          </a:ln>
          <a:effectLst>
            <a:outerShdw dist="20000" dir="5400000" rotWithShape="0">
              <a:srgbClr val="808080">
                <a:alpha val="37999"/>
              </a:srgbClr>
            </a:outerShdw>
          </a:effectLst>
        </p:spPr>
        <p:txBody>
          <a:bodyPr anchor="ctr"/>
          <a:lstStyle/>
          <a:p>
            <a:pPr algn="ctr" eaLnBrk="1" hangingPunct="1">
              <a:defRPr/>
            </a:pPr>
            <a:r>
              <a:rPr lang="en-US" sz="1600" dirty="0">
                <a:solidFill>
                  <a:schemeClr val="dk1"/>
                </a:solidFill>
                <a:latin typeface="+mn-lt"/>
                <a:ea typeface="+mn-ea"/>
              </a:rPr>
              <a:t>Bland regurgitation</a:t>
            </a:r>
          </a:p>
          <a:p>
            <a:pPr algn="ctr" eaLnBrk="1" hangingPunct="1">
              <a:defRPr/>
            </a:pPr>
            <a:r>
              <a:rPr lang="en-US" sz="1600" dirty="0">
                <a:solidFill>
                  <a:schemeClr val="dk1"/>
                </a:solidFill>
                <a:latin typeface="+mn-lt"/>
                <a:ea typeface="+mn-ea"/>
              </a:rPr>
              <a:t>Weight loss</a:t>
            </a:r>
          </a:p>
        </p:txBody>
      </p:sp>
      <p:sp>
        <p:nvSpPr>
          <p:cNvPr id="25" name="Rectangle 24"/>
          <p:cNvSpPr>
            <a:spLocks noChangeArrowheads="1"/>
          </p:cNvSpPr>
          <p:nvPr/>
        </p:nvSpPr>
        <p:spPr bwMode="auto">
          <a:xfrm>
            <a:off x="4953000" y="4800600"/>
            <a:ext cx="1295400" cy="457200"/>
          </a:xfrm>
          <a:prstGeom prst="rect">
            <a:avLst/>
          </a:prstGeom>
          <a:gradFill rotWithShape="1">
            <a:gsLst>
              <a:gs pos="0">
                <a:srgbClr val="E6E8FA"/>
              </a:gs>
              <a:gs pos="64999">
                <a:srgbClr val="BFC5F1"/>
              </a:gs>
              <a:gs pos="100000">
                <a:srgbClr val="A3ABED"/>
              </a:gs>
            </a:gsLst>
            <a:lin ang="5400000" scaled="1"/>
          </a:gradFill>
          <a:ln w="9525">
            <a:solidFill>
              <a:srgbClr val="003099"/>
            </a:solidFill>
            <a:miter lim="800000"/>
            <a:headEnd/>
            <a:tailEnd/>
          </a:ln>
          <a:effectLst>
            <a:outerShdw dist="20000" dir="5400000" rotWithShape="0">
              <a:srgbClr val="808080">
                <a:alpha val="37999"/>
              </a:srgbClr>
            </a:outerShdw>
          </a:effectLst>
        </p:spPr>
        <p:txBody>
          <a:bodyPr anchor="ctr"/>
          <a:lstStyle/>
          <a:p>
            <a:pPr algn="ctr" eaLnBrk="1" hangingPunct="1">
              <a:defRPr/>
            </a:pPr>
            <a:r>
              <a:rPr lang="en-US" sz="1600" dirty="0">
                <a:solidFill>
                  <a:schemeClr val="dk1"/>
                </a:solidFill>
                <a:latin typeface="+mn-lt"/>
                <a:ea typeface="+mn-ea"/>
              </a:rPr>
              <a:t>Chest pain</a:t>
            </a:r>
          </a:p>
        </p:txBody>
      </p:sp>
      <p:sp>
        <p:nvSpPr>
          <p:cNvPr id="26659" name="TextBox 25"/>
          <p:cNvSpPr txBox="1">
            <a:spLocks noChangeArrowheads="1"/>
          </p:cNvSpPr>
          <p:nvPr/>
        </p:nvSpPr>
        <p:spPr bwMode="auto">
          <a:xfrm>
            <a:off x="152400" y="5934075"/>
            <a:ext cx="1600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eaLnBrk="1" hangingPunct="1"/>
            <a:r>
              <a:rPr lang="en-US" altLang="en-US" sz="1600">
                <a:cs typeface="Tahoma" panose="020B0604030504040204" pitchFamily="34" charset="0"/>
              </a:rPr>
              <a:t>Lower esophageal ring</a:t>
            </a:r>
          </a:p>
        </p:txBody>
      </p:sp>
      <p:sp>
        <p:nvSpPr>
          <p:cNvPr id="26660" name="TextBox 26"/>
          <p:cNvSpPr txBox="1">
            <a:spLocks noChangeArrowheads="1"/>
          </p:cNvSpPr>
          <p:nvPr/>
        </p:nvSpPr>
        <p:spPr bwMode="auto">
          <a:xfrm>
            <a:off x="1905000" y="6248400"/>
            <a:ext cx="1752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eaLnBrk="1" hangingPunct="1"/>
            <a:r>
              <a:rPr lang="en-US" altLang="en-US" sz="1600">
                <a:cs typeface="Tahoma" panose="020B0604030504040204" pitchFamily="34" charset="0"/>
              </a:rPr>
              <a:t>Peptic stricture</a:t>
            </a:r>
          </a:p>
        </p:txBody>
      </p:sp>
      <p:sp>
        <p:nvSpPr>
          <p:cNvPr id="26661" name="TextBox 27"/>
          <p:cNvSpPr txBox="1">
            <a:spLocks noChangeArrowheads="1"/>
          </p:cNvSpPr>
          <p:nvPr/>
        </p:nvSpPr>
        <p:spPr bwMode="auto">
          <a:xfrm>
            <a:off x="3733800" y="6248400"/>
            <a:ext cx="1371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eaLnBrk="1" hangingPunct="1"/>
            <a:r>
              <a:rPr lang="en-US" altLang="en-US" sz="1600">
                <a:cs typeface="Tahoma" panose="020B0604030504040204" pitchFamily="34" charset="0"/>
              </a:rPr>
              <a:t>Carcinoma</a:t>
            </a:r>
          </a:p>
        </p:txBody>
      </p:sp>
      <p:sp>
        <p:nvSpPr>
          <p:cNvPr id="26662" name="TextBox 28"/>
          <p:cNvSpPr txBox="1">
            <a:spLocks noChangeArrowheads="1"/>
          </p:cNvSpPr>
          <p:nvPr/>
        </p:nvSpPr>
        <p:spPr bwMode="auto">
          <a:xfrm>
            <a:off x="5334000" y="6096000"/>
            <a:ext cx="17526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eaLnBrk="1" hangingPunct="1"/>
            <a:r>
              <a:rPr lang="en-US" altLang="en-US" sz="1400">
                <a:cs typeface="Tahoma" panose="020B0604030504040204" pitchFamily="34" charset="0"/>
              </a:rPr>
              <a:t>Diffuse esophageal spasm</a:t>
            </a:r>
          </a:p>
        </p:txBody>
      </p:sp>
      <p:sp>
        <p:nvSpPr>
          <p:cNvPr id="26663" name="TextBox 29"/>
          <p:cNvSpPr txBox="1">
            <a:spLocks noChangeArrowheads="1"/>
          </p:cNvSpPr>
          <p:nvPr/>
        </p:nvSpPr>
        <p:spPr bwMode="auto">
          <a:xfrm>
            <a:off x="6477000" y="6248400"/>
            <a:ext cx="175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eaLnBrk="1" hangingPunct="1"/>
            <a:r>
              <a:rPr lang="en-US" altLang="en-US" sz="1400">
                <a:cs typeface="Tahoma" panose="020B0604030504040204" pitchFamily="34" charset="0"/>
              </a:rPr>
              <a:t>Scleroderma</a:t>
            </a:r>
          </a:p>
        </p:txBody>
      </p:sp>
      <p:sp>
        <p:nvSpPr>
          <p:cNvPr id="26664" name="TextBox 30"/>
          <p:cNvSpPr txBox="1">
            <a:spLocks noChangeArrowheads="1"/>
          </p:cNvSpPr>
          <p:nvPr/>
        </p:nvSpPr>
        <p:spPr bwMode="auto">
          <a:xfrm>
            <a:off x="7924800" y="6400800"/>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eaLnBrk="1" hangingPunct="1"/>
            <a:r>
              <a:rPr lang="en-US" altLang="en-US" sz="1400">
                <a:cs typeface="Tahoma" panose="020B0604030504040204" pitchFamily="34" charset="0"/>
              </a:rPr>
              <a:t>Achalasia</a:t>
            </a:r>
          </a:p>
        </p:txBody>
      </p:sp>
      <p:cxnSp>
        <p:nvCxnSpPr>
          <p:cNvPr id="26665" name="Straight Connector 32"/>
          <p:cNvCxnSpPr>
            <a:cxnSpLocks noChangeShapeType="1"/>
            <a:stCxn id="5" idx="2"/>
            <a:endCxn id="6" idx="0"/>
          </p:cNvCxnSpPr>
          <p:nvPr/>
        </p:nvCxnSpPr>
        <p:spPr bwMode="auto">
          <a:xfrm rot="5400000">
            <a:off x="2762250" y="-361950"/>
            <a:ext cx="457200" cy="2400300"/>
          </a:xfrm>
          <a:prstGeom prst="line">
            <a:avLst/>
          </a:prstGeom>
          <a:noFill/>
          <a:ln w="25400">
            <a:solidFill>
              <a:srgbClr val="FFFFFF"/>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6666" name="Straight Connector 35"/>
          <p:cNvCxnSpPr>
            <a:cxnSpLocks noChangeShapeType="1"/>
            <a:stCxn id="5" idx="2"/>
            <a:endCxn id="7" idx="0"/>
          </p:cNvCxnSpPr>
          <p:nvPr/>
        </p:nvCxnSpPr>
        <p:spPr bwMode="auto">
          <a:xfrm rot="16200000" flipH="1">
            <a:off x="4876800" y="-76200"/>
            <a:ext cx="457200" cy="1828800"/>
          </a:xfrm>
          <a:prstGeom prst="line">
            <a:avLst/>
          </a:prstGeom>
          <a:noFill/>
          <a:ln w="25400">
            <a:solidFill>
              <a:schemeClr val="tx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6667" name="TextBox 8"/>
          <p:cNvSpPr txBox="1">
            <a:spLocks noChangeArrowheads="1"/>
          </p:cNvSpPr>
          <p:nvPr/>
        </p:nvSpPr>
        <p:spPr bwMode="auto">
          <a:xfrm>
            <a:off x="4648200" y="1600200"/>
            <a:ext cx="281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eaLnBrk="1" hangingPunct="1"/>
            <a:r>
              <a:rPr lang="en-US" altLang="en-US">
                <a:cs typeface="Tahoma" panose="020B0604030504040204" pitchFamily="34" charset="0"/>
              </a:rPr>
              <a:t>Esophageal Dysphagia</a:t>
            </a:r>
          </a:p>
        </p:txBody>
      </p:sp>
      <p:sp>
        <p:nvSpPr>
          <p:cNvPr id="26668" name="TextBox 48"/>
          <p:cNvSpPr txBox="1">
            <a:spLocks noChangeArrowheads="1"/>
          </p:cNvSpPr>
          <p:nvPr/>
        </p:nvSpPr>
        <p:spPr bwMode="auto">
          <a:xfrm>
            <a:off x="7639050" y="973674"/>
            <a:ext cx="14859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eaLnBrk="1" hangingPunct="1"/>
            <a:r>
              <a:rPr lang="en-US" altLang="en-US" sz="1600" dirty="0">
                <a:cs typeface="Tahoma" panose="020B0604030504040204" pitchFamily="34" charset="0"/>
              </a:rPr>
              <a:t>Scheme – </a:t>
            </a:r>
            <a:r>
              <a:rPr lang="en-US" altLang="en-US" sz="1600" dirty="0" err="1">
                <a:cs typeface="Tahoma" panose="020B0604030504040204" pitchFamily="34" charset="0"/>
              </a:rPr>
              <a:t>Coderre</a:t>
            </a:r>
            <a:r>
              <a:rPr lang="en-US" altLang="en-US" sz="1600" dirty="0">
                <a:cs typeface="Tahoma" panose="020B0604030504040204" pitchFamily="34" charset="0"/>
              </a:rPr>
              <a:t> et al., </a:t>
            </a:r>
            <a:r>
              <a:rPr lang="en-US" altLang="en-US" sz="1600" dirty="0" smtClean="0">
                <a:cs typeface="Tahoma" panose="020B0604030504040204" pitchFamily="34" charset="0"/>
              </a:rPr>
              <a:t>2003</a:t>
            </a:r>
          </a:p>
          <a:p>
            <a:pPr fontAlgn="auto">
              <a:spcAft>
                <a:spcPts val="0"/>
              </a:spcAft>
              <a:defRPr/>
            </a:pPr>
            <a:endParaRPr lang="en-US" sz="1600" dirty="0">
              <a:latin typeface="Tahoma" pitchFamily="28" charset="0"/>
              <a:ea typeface="ＭＳ Ｐゴシック" pitchFamily="-110" charset="-128"/>
            </a:endParaRPr>
          </a:p>
          <a:p>
            <a:pPr eaLnBrk="1" hangingPunct="1"/>
            <a:r>
              <a:rPr lang="en-US" altLang="en-US" sz="1600" dirty="0" smtClean="0">
                <a:cs typeface="Tahoma" panose="020B0604030504040204" pitchFamily="34" charset="0"/>
              </a:rPr>
              <a:t> </a:t>
            </a:r>
            <a:endParaRPr lang="en-US" altLang="en-US" sz="1600" dirty="0">
              <a:cs typeface="Tahoma" panose="020B0604030504040204" pitchFamily="34" charset="0"/>
            </a:endParaRPr>
          </a:p>
        </p:txBody>
      </p:sp>
      <p:sp>
        <p:nvSpPr>
          <p:cNvPr id="2" name="Rounded Rectangular Callout 1"/>
          <p:cNvSpPr/>
          <p:nvPr/>
        </p:nvSpPr>
        <p:spPr>
          <a:xfrm>
            <a:off x="5389562" y="324633"/>
            <a:ext cx="2687638" cy="428110"/>
          </a:xfrm>
          <a:prstGeom prst="wedgeRoundRectCallout">
            <a:avLst>
              <a:gd name="adj1" fmla="val -70245"/>
              <a:gd name="adj2" fmla="val -45192"/>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 ‘Difficulty swallowing’</a:t>
            </a:r>
            <a:endParaRPr lang="en-GB" dirty="0">
              <a:solidFill>
                <a:schemeClr val="tx1"/>
              </a:solidFill>
            </a:endParaRPr>
          </a:p>
        </p:txBody>
      </p:sp>
    </p:spTree>
    <p:extLst>
      <p:ext uri="{BB962C8B-B14F-4D97-AF65-F5344CB8AC3E}">
        <p14:creationId xmlns:p14="http://schemas.microsoft.com/office/powerpoint/2010/main" val="2492653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dirty="0" smtClean="0">
                <a:latin typeface="Tahoma" panose="020B0604030504040204" pitchFamily="34" charset="0"/>
                <a:ea typeface="ＭＳ Ｐゴシック" panose="020B0600070205080204" pitchFamily="34" charset="-128"/>
                <a:cs typeface="Tahoma" panose="020B0604030504040204" pitchFamily="34" charset="0"/>
              </a:rPr>
              <a:t>Schemas and Scripts</a:t>
            </a:r>
          </a:p>
        </p:txBody>
      </p:sp>
      <p:sp>
        <p:nvSpPr>
          <p:cNvPr id="3" name="Content Placeholder 2"/>
          <p:cNvSpPr>
            <a:spLocks noGrp="1"/>
          </p:cNvSpPr>
          <p:nvPr>
            <p:ph idx="1"/>
          </p:nvPr>
        </p:nvSpPr>
        <p:spPr>
          <a:xfrm>
            <a:off x="330200" y="2708275"/>
            <a:ext cx="8489950" cy="3817785"/>
          </a:xfrm>
        </p:spPr>
        <p:txBody>
          <a:bodyPr>
            <a:normAutofit/>
          </a:bodyPr>
          <a:lstStyle/>
          <a:p>
            <a:pPr fontAlgn="auto">
              <a:spcAft>
                <a:spcPts val="0"/>
              </a:spcAft>
              <a:buFont typeface="Wingdings" pitchFamily="-110" charset="2"/>
              <a:buChar char="§"/>
              <a:defRPr/>
            </a:pPr>
            <a:r>
              <a:rPr lang="en-GB" sz="2400" dirty="0">
                <a:latin typeface="Tahoma" pitchFamily="28" charset="0"/>
                <a:ea typeface="ＭＳ Ｐゴシック" pitchFamily="-110" charset="-128"/>
              </a:rPr>
              <a:t>Difference between schema and scripts very poorly specified and dependent on </a:t>
            </a:r>
            <a:r>
              <a:rPr lang="en-GB" sz="2400" dirty="0" smtClean="0">
                <a:latin typeface="Tahoma" pitchFamily="28" charset="0"/>
                <a:ea typeface="ＭＳ Ｐゴシック" pitchFamily="-110" charset="-128"/>
              </a:rPr>
              <a:t>authors. (</a:t>
            </a:r>
            <a:r>
              <a:rPr lang="en-GB" sz="2400" dirty="0" err="1" smtClean="0">
                <a:latin typeface="Tahoma" pitchFamily="28" charset="0"/>
                <a:ea typeface="ＭＳ Ｐゴシック" pitchFamily="-110" charset="-128"/>
              </a:rPr>
              <a:t>Charlin</a:t>
            </a:r>
            <a:r>
              <a:rPr lang="en-GB" sz="2400" dirty="0">
                <a:latin typeface="Tahoma" pitchFamily="28" charset="0"/>
                <a:ea typeface="ＭＳ Ｐゴシック" pitchFamily="-110" charset="-128"/>
              </a:rPr>
              <a:t> </a:t>
            </a:r>
            <a:r>
              <a:rPr lang="en-GB" sz="2400" dirty="0" smtClean="0">
                <a:latin typeface="Tahoma" pitchFamily="28" charset="0"/>
                <a:ea typeface="ＭＳ Ｐゴシック" pitchFamily="-110" charset="-128"/>
              </a:rPr>
              <a:t>et al: scripts have more background/enabling conditions)</a:t>
            </a:r>
          </a:p>
          <a:p>
            <a:pPr marL="0" indent="0" fontAlgn="auto">
              <a:spcAft>
                <a:spcPts val="0"/>
              </a:spcAft>
              <a:buNone/>
              <a:defRPr/>
            </a:pPr>
            <a:endParaRPr lang="en-US" sz="2400" dirty="0" smtClean="0">
              <a:latin typeface="Tahoma" pitchFamily="28" charset="0"/>
              <a:ea typeface="ＭＳ Ｐゴシック" pitchFamily="-110" charset="-128"/>
            </a:endParaRPr>
          </a:p>
          <a:p>
            <a:pPr fontAlgn="auto">
              <a:spcAft>
                <a:spcPts val="0"/>
              </a:spcAft>
              <a:buFont typeface="Wingdings" pitchFamily="-110" charset="2"/>
              <a:buChar char="§"/>
              <a:defRPr/>
            </a:pPr>
            <a:r>
              <a:rPr lang="en-GB" sz="2400" dirty="0" smtClean="0"/>
              <a:t>When comparing to usual </a:t>
            </a:r>
            <a:r>
              <a:rPr lang="en-GB" sz="2400" dirty="0"/>
              <a:t>inductive process (reasoning from the clinical data to a diagnosis</a:t>
            </a:r>
            <a:r>
              <a:rPr lang="en-GB" sz="2400" dirty="0" smtClean="0"/>
              <a:t>), the </a:t>
            </a:r>
            <a:r>
              <a:rPr lang="en-GB" sz="2400" dirty="0"/>
              <a:t>odds of diagnostic success were significantly greater when subjects used </a:t>
            </a:r>
            <a:r>
              <a:rPr lang="en-GB" sz="2400" dirty="0" smtClean="0"/>
              <a:t>pattern </a:t>
            </a:r>
            <a:r>
              <a:rPr lang="en-GB" sz="2400" dirty="0"/>
              <a:t>recognition and scheme-inductive </a:t>
            </a:r>
            <a:r>
              <a:rPr lang="en-GB" sz="2400" dirty="0" smtClean="0"/>
              <a:t>reasoning</a:t>
            </a:r>
            <a:r>
              <a:rPr lang="en-GB" sz="2400" dirty="0"/>
              <a:t> </a:t>
            </a:r>
            <a:r>
              <a:rPr lang="en-GB" sz="2400" dirty="0" smtClean="0"/>
              <a:t>as diagnostic strategies (</a:t>
            </a:r>
            <a:r>
              <a:rPr lang="en-US" altLang="en-US" sz="2400" dirty="0" err="1">
                <a:cs typeface="Tahoma" panose="020B0604030504040204" pitchFamily="34" charset="0"/>
              </a:rPr>
              <a:t>Coderre</a:t>
            </a:r>
            <a:r>
              <a:rPr lang="en-US" altLang="en-US" sz="2400" dirty="0">
                <a:cs typeface="Tahoma" panose="020B0604030504040204" pitchFamily="34" charset="0"/>
              </a:rPr>
              <a:t> et al., </a:t>
            </a:r>
            <a:r>
              <a:rPr lang="en-US" altLang="en-US" sz="2400" dirty="0" smtClean="0">
                <a:cs typeface="Tahoma" panose="020B0604030504040204" pitchFamily="34" charset="0"/>
              </a:rPr>
              <a:t>2003)</a:t>
            </a:r>
            <a:endParaRPr lang="en-GB" altLang="en-US" sz="2400" dirty="0">
              <a:latin typeface="Times New Roman" panose="02020603050405020304" pitchFamily="18" charset="0"/>
              <a:ea typeface="ＭＳ Ｐゴシック" panose="020B0600070205080204" pitchFamily="34" charset="-128"/>
            </a:endParaRPr>
          </a:p>
          <a:p>
            <a:pPr fontAlgn="auto">
              <a:spcAft>
                <a:spcPts val="0"/>
              </a:spcAft>
              <a:buFont typeface="Wingdings" pitchFamily="-110" charset="2"/>
              <a:buChar char="§"/>
              <a:defRPr/>
            </a:pPr>
            <a:endParaRPr lang="en-US" sz="2400" dirty="0">
              <a:latin typeface="Tahoma" pitchFamily="28" charset="0"/>
              <a:ea typeface="ＭＳ Ｐゴシック" pitchFamily="-110" charset="-128"/>
            </a:endParaRPr>
          </a:p>
        </p:txBody>
      </p:sp>
    </p:spTree>
    <p:extLst>
      <p:ext uri="{BB962C8B-B14F-4D97-AF65-F5344CB8AC3E}">
        <p14:creationId xmlns:p14="http://schemas.microsoft.com/office/powerpoint/2010/main" val="13355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dirty="0" smtClean="0">
                <a:latin typeface="Tahoma" panose="020B0604030504040204" pitchFamily="34" charset="0"/>
                <a:ea typeface="ＭＳ Ｐゴシック" panose="020B0600070205080204" pitchFamily="34" charset="-128"/>
                <a:cs typeface="Tahoma" panose="020B0604030504040204" pitchFamily="34" charset="0"/>
              </a:rPr>
              <a:t>Illness scripts: Pros &amp; Cons ???</a:t>
            </a:r>
          </a:p>
        </p:txBody>
      </p:sp>
      <p:sp>
        <p:nvSpPr>
          <p:cNvPr id="3" name="Content Placeholder 2"/>
          <p:cNvSpPr>
            <a:spLocks noGrp="1"/>
          </p:cNvSpPr>
          <p:nvPr>
            <p:ph idx="1"/>
          </p:nvPr>
        </p:nvSpPr>
        <p:spPr>
          <a:xfrm>
            <a:off x="417882" y="1992096"/>
            <a:ext cx="8489950" cy="3960812"/>
          </a:xfrm>
        </p:spPr>
        <p:txBody>
          <a:bodyPr>
            <a:noAutofit/>
          </a:bodyPr>
          <a:lstStyle/>
          <a:p>
            <a:pPr fontAlgn="auto">
              <a:spcAft>
                <a:spcPts val="0"/>
              </a:spcAft>
              <a:buFont typeface="Wingdings" pitchFamily="-110" charset="2"/>
              <a:buChar char="§"/>
              <a:defRPr/>
            </a:pPr>
            <a:r>
              <a:rPr lang="en-US" sz="2400" dirty="0" smtClean="0">
                <a:latin typeface="Tahoma" pitchFamily="28" charset="0"/>
                <a:ea typeface="ＭＳ Ｐゴシック" pitchFamily="-110" charset="-128"/>
              </a:rPr>
              <a:t>Rich representations that have potential to cover all aspects of medical diagnosis and treatment</a:t>
            </a:r>
          </a:p>
          <a:p>
            <a:pPr fontAlgn="auto">
              <a:spcAft>
                <a:spcPts val="0"/>
              </a:spcAft>
              <a:buFont typeface="Wingdings" pitchFamily="-110" charset="2"/>
              <a:buChar char="§"/>
              <a:defRPr/>
            </a:pPr>
            <a:r>
              <a:rPr lang="en-US" sz="2400" dirty="0" smtClean="0">
                <a:latin typeface="Tahoma" pitchFamily="28" charset="0"/>
                <a:ea typeface="ＭＳ Ｐゴシック" pitchFamily="-110" charset="-128"/>
              </a:rPr>
              <a:t>Numerous studies suggest use of scripts by physicians </a:t>
            </a:r>
            <a:r>
              <a:rPr lang="en-US" sz="1800" dirty="0" smtClean="0">
                <a:latin typeface="Tahoma" pitchFamily="28" charset="0"/>
                <a:ea typeface="ＭＳ Ｐゴシック" pitchFamily="-110" charset="-128"/>
              </a:rPr>
              <a:t>(</a:t>
            </a:r>
            <a:r>
              <a:rPr lang="en-US" sz="1800" dirty="0" err="1" smtClean="0">
                <a:latin typeface="Tahoma" pitchFamily="28" charset="0"/>
                <a:ea typeface="ＭＳ Ｐゴシック" pitchFamily="-110" charset="-128"/>
              </a:rPr>
              <a:t>Charlin</a:t>
            </a:r>
            <a:r>
              <a:rPr lang="en-US" sz="1800" dirty="0" smtClean="0">
                <a:latin typeface="Tahoma" pitchFamily="28" charset="0"/>
                <a:ea typeface="ＭＳ Ｐゴシック" pitchFamily="-110" charset="-128"/>
              </a:rPr>
              <a:t> et al., 2000; </a:t>
            </a:r>
            <a:r>
              <a:rPr lang="en-US" sz="1800" dirty="0" err="1" smtClean="0">
                <a:latin typeface="Tahoma" pitchFamily="28" charset="0"/>
                <a:ea typeface="ＭＳ Ｐゴシック" pitchFamily="-110" charset="-128"/>
              </a:rPr>
              <a:t>Custers</a:t>
            </a:r>
            <a:r>
              <a:rPr lang="en-US" sz="1800" dirty="0" smtClean="0">
                <a:latin typeface="Tahoma" pitchFamily="28" charset="0"/>
                <a:ea typeface="ＭＳ Ｐゴシック" pitchFamily="-110" charset="-128"/>
              </a:rPr>
              <a:t> et al., 1996; Van </a:t>
            </a:r>
            <a:r>
              <a:rPr lang="en-US" sz="1800" dirty="0" err="1" smtClean="0">
                <a:latin typeface="Tahoma" pitchFamily="28" charset="0"/>
                <a:ea typeface="ＭＳ Ｐゴシック" pitchFamily="-110" charset="-128"/>
              </a:rPr>
              <a:t>Schaik</a:t>
            </a:r>
            <a:r>
              <a:rPr lang="en-US" sz="1800" dirty="0" smtClean="0">
                <a:latin typeface="Tahoma" pitchFamily="28" charset="0"/>
                <a:ea typeface="ＭＳ Ｐゴシック" pitchFamily="-110" charset="-128"/>
              </a:rPr>
              <a:t> et al., 2005)</a:t>
            </a:r>
          </a:p>
          <a:p>
            <a:pPr fontAlgn="auto">
              <a:spcAft>
                <a:spcPts val="0"/>
              </a:spcAft>
              <a:buFont typeface="Wingdings" pitchFamily="-110" charset="2"/>
              <a:buChar char="§"/>
              <a:defRPr/>
            </a:pPr>
            <a:r>
              <a:rPr lang="en-US" sz="2400" dirty="0" smtClean="0">
                <a:latin typeface="Tahoma" pitchFamily="28" charset="0"/>
                <a:ea typeface="ＭＳ Ｐゴシック" pitchFamily="-110" charset="-128"/>
              </a:rPr>
              <a:t>Too powerful? Can explain variety of effects. How can they be refuted?</a:t>
            </a:r>
          </a:p>
          <a:p>
            <a:pPr fontAlgn="auto">
              <a:spcAft>
                <a:spcPts val="0"/>
              </a:spcAft>
              <a:buFont typeface="Wingdings" pitchFamily="-110" charset="2"/>
              <a:buChar char="§"/>
              <a:defRPr/>
            </a:pPr>
            <a:r>
              <a:rPr lang="en-GB" sz="2400" dirty="0" smtClean="0">
                <a:latin typeface="Tahoma" pitchFamily="28" charset="0"/>
                <a:ea typeface="ＭＳ Ｐゴシック" pitchFamily="-110" charset="-128"/>
              </a:rPr>
              <a:t>Some </a:t>
            </a:r>
            <a:r>
              <a:rPr lang="en-GB" sz="2400" dirty="0">
                <a:latin typeface="Tahoma" pitchFamily="28" charset="0"/>
                <a:ea typeface="ＭＳ Ｐゴシック" pitchFamily="-110" charset="-128"/>
              </a:rPr>
              <a:t>authors see scripts as causal (</a:t>
            </a:r>
            <a:r>
              <a:rPr lang="en-GB" sz="2400" dirty="0" err="1">
                <a:latin typeface="Tahoma" pitchFamily="28" charset="0"/>
                <a:ea typeface="ＭＳ Ｐゴシック" pitchFamily="-110" charset="-128"/>
              </a:rPr>
              <a:t>Feltovich</a:t>
            </a:r>
            <a:r>
              <a:rPr lang="en-GB" sz="2400" dirty="0">
                <a:latin typeface="Tahoma" pitchFamily="28" charset="0"/>
                <a:ea typeface="ＭＳ Ｐゴシック" pitchFamily="-110" charset="-128"/>
              </a:rPr>
              <a:t> &amp; Barrows), whilst others see them as more associative (</a:t>
            </a:r>
            <a:r>
              <a:rPr lang="en-GB" sz="2400" dirty="0" err="1">
                <a:latin typeface="Tahoma" pitchFamily="28" charset="0"/>
                <a:ea typeface="ＭＳ Ｐゴシック" pitchFamily="-110" charset="-128"/>
              </a:rPr>
              <a:t>Charlin</a:t>
            </a:r>
            <a:r>
              <a:rPr lang="en-GB" sz="2400" dirty="0">
                <a:latin typeface="Tahoma" pitchFamily="28" charset="0"/>
                <a:ea typeface="ＭＳ Ｐゴシック" pitchFamily="-110" charset="-128"/>
              </a:rPr>
              <a:t> et al</a:t>
            </a:r>
            <a:r>
              <a:rPr lang="en-GB" sz="2400" dirty="0" smtClean="0">
                <a:latin typeface="Tahoma" pitchFamily="28" charset="0"/>
                <a:ea typeface="ＭＳ Ｐゴシック" pitchFamily="-110" charset="-128"/>
              </a:rPr>
              <a:t>.)</a:t>
            </a:r>
            <a:endParaRPr lang="en-US" sz="2400" dirty="0" smtClean="0">
              <a:latin typeface="Tahoma" pitchFamily="28" charset="0"/>
              <a:ea typeface="ＭＳ Ｐゴシック" pitchFamily="-110" charset="-128"/>
            </a:endParaRPr>
          </a:p>
          <a:p>
            <a:pPr fontAlgn="auto">
              <a:spcAft>
                <a:spcPts val="0"/>
              </a:spcAft>
              <a:buFont typeface="Wingdings" pitchFamily="-110" charset="2"/>
              <a:buChar char="§"/>
              <a:defRPr/>
            </a:pPr>
            <a:r>
              <a:rPr lang="en-US" sz="2400" dirty="0" smtClean="0">
                <a:latin typeface="Tahoma" pitchFamily="28" charset="0"/>
                <a:ea typeface="ＭＳ Ｐゴシック" pitchFamily="-110" charset="-128"/>
              </a:rPr>
              <a:t>Not well formalized; unclear exactly how scripts are generated and evaluated </a:t>
            </a:r>
          </a:p>
          <a:p>
            <a:pPr lvl="1" fontAlgn="auto">
              <a:spcAft>
                <a:spcPts val="0"/>
              </a:spcAft>
              <a:buFont typeface="Wingdings" pitchFamily="-110" charset="2"/>
              <a:buChar char="§"/>
              <a:defRPr/>
            </a:pPr>
            <a:r>
              <a:rPr lang="en-US" sz="2000" dirty="0" smtClean="0">
                <a:latin typeface="Tahoma" pitchFamily="28" charset="0"/>
                <a:ea typeface="ＭＳ Ｐゴシック" pitchFamily="-110" charset="-128"/>
              </a:rPr>
              <a:t>Has been </a:t>
            </a:r>
            <a:r>
              <a:rPr lang="en-US" sz="2000" dirty="0" err="1" smtClean="0">
                <a:latin typeface="Tahoma" pitchFamily="28" charset="0"/>
                <a:ea typeface="ＭＳ Ｐゴシック" pitchFamily="-110" charset="-128"/>
              </a:rPr>
              <a:t>emphasised</a:t>
            </a:r>
            <a:r>
              <a:rPr lang="en-US" sz="2000" dirty="0" smtClean="0">
                <a:latin typeface="Tahoma" pitchFamily="28" charset="0"/>
                <a:ea typeface="ＭＳ Ｐゴシック" pitchFamily="-110" charset="-128"/>
              </a:rPr>
              <a:t> that they </a:t>
            </a:r>
            <a:r>
              <a:rPr lang="en-US" sz="2000" i="1" dirty="0" smtClean="0">
                <a:latin typeface="Tahoma" pitchFamily="28" charset="0"/>
                <a:ea typeface="ＭＳ Ｐゴシック" pitchFamily="-110" charset="-128"/>
              </a:rPr>
              <a:t>can</a:t>
            </a:r>
            <a:r>
              <a:rPr lang="en-US" sz="2000" dirty="0" smtClean="0">
                <a:latin typeface="Tahoma" pitchFamily="28" charset="0"/>
                <a:ea typeface="ＭＳ Ｐゴシック" pitchFamily="-110" charset="-128"/>
              </a:rPr>
              <a:t> be assembled on the fly!</a:t>
            </a:r>
          </a:p>
          <a:p>
            <a:pPr fontAlgn="auto">
              <a:spcAft>
                <a:spcPts val="0"/>
              </a:spcAft>
              <a:buFont typeface="Wingdings" pitchFamily="-110" charset="2"/>
              <a:buChar char="§"/>
              <a:defRPr/>
            </a:pPr>
            <a:endParaRPr lang="en-US" sz="2400" dirty="0" smtClean="0">
              <a:effectLst>
                <a:outerShdw blurRad="38100" dist="38100" dir="2700000" algn="tl">
                  <a:srgbClr val="336699"/>
                </a:outerShdw>
              </a:effectLst>
              <a:latin typeface="Tahoma" pitchFamily="28" charset="0"/>
              <a:ea typeface="ＭＳ Ｐゴシック" pitchFamily="-110" charset="-128"/>
            </a:endParaRPr>
          </a:p>
        </p:txBody>
      </p:sp>
    </p:spTree>
    <p:extLst>
      <p:ext uri="{BB962C8B-B14F-4D97-AF65-F5344CB8AC3E}">
        <p14:creationId xmlns:p14="http://schemas.microsoft.com/office/powerpoint/2010/main" val="18387518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Scenario – Michigan ER</a:t>
            </a:r>
            <a:endParaRPr lang="en-GB" dirty="0"/>
          </a:p>
        </p:txBody>
      </p:sp>
      <p:sp>
        <p:nvSpPr>
          <p:cNvPr id="3" name="Content Placeholder 2"/>
          <p:cNvSpPr>
            <a:spLocks noGrp="1"/>
          </p:cNvSpPr>
          <p:nvPr>
            <p:ph idx="1"/>
          </p:nvPr>
        </p:nvSpPr>
        <p:spPr>
          <a:xfrm>
            <a:off x="288925" y="2670969"/>
            <a:ext cx="8489950" cy="3457575"/>
          </a:xfrm>
        </p:spPr>
        <p:txBody>
          <a:bodyPr/>
          <a:lstStyle/>
          <a:p>
            <a:pPr marL="0" indent="0">
              <a:buNone/>
            </a:pPr>
            <a:r>
              <a:rPr lang="en-GB" sz="2000" dirty="0" smtClean="0"/>
              <a:t>Accompanied </a:t>
            </a:r>
            <a:r>
              <a:rPr lang="en-GB" sz="2000" dirty="0"/>
              <a:t>by his anxious wife, a </a:t>
            </a:r>
            <a:r>
              <a:rPr lang="en-GB" sz="2000" dirty="0" smtClean="0"/>
              <a:t>middle-aged male </a:t>
            </a:r>
            <a:r>
              <a:rPr lang="en-GB" sz="2000" dirty="0"/>
              <a:t>patient arrives at a rural Michigan hospital. He </a:t>
            </a:r>
            <a:r>
              <a:rPr lang="en-GB" sz="2000" dirty="0" smtClean="0"/>
              <a:t>suffers from </a:t>
            </a:r>
            <a:r>
              <a:rPr lang="en-GB" sz="2000" dirty="0"/>
              <a:t>serious chest pain. The physician in </a:t>
            </a:r>
            <a:r>
              <a:rPr lang="en-GB" sz="2000" dirty="0" smtClean="0"/>
              <a:t>charge suspects acute ischemic heart disease, </a:t>
            </a:r>
            <a:r>
              <a:rPr lang="en-GB" sz="2000" dirty="0"/>
              <a:t>but is not entirely sure. Should she </a:t>
            </a:r>
            <a:r>
              <a:rPr lang="en-GB" sz="2000" dirty="0" smtClean="0"/>
              <a:t>assign the </a:t>
            </a:r>
            <a:r>
              <a:rPr lang="en-GB" sz="2000" dirty="0"/>
              <a:t>patient to a regular nursing bed for m</a:t>
            </a:r>
            <a:r>
              <a:rPr lang="en-GB" sz="2000" dirty="0" smtClean="0"/>
              <a:t>onitoring</a:t>
            </a:r>
            <a:r>
              <a:rPr lang="en-GB" sz="2000" dirty="0"/>
              <a:t>? If </a:t>
            </a:r>
            <a:r>
              <a:rPr lang="en-GB" sz="2000" dirty="0" smtClean="0"/>
              <a:t>it really </a:t>
            </a:r>
            <a:r>
              <a:rPr lang="en-GB" sz="2000" dirty="0"/>
              <a:t>is acute ischemic heart disease, however, the </a:t>
            </a:r>
            <a:r>
              <a:rPr lang="en-GB" sz="2000" dirty="0" smtClean="0"/>
              <a:t>patient needs </a:t>
            </a:r>
            <a:r>
              <a:rPr lang="en-GB" sz="2000" dirty="0"/>
              <a:t>to be rushed immediately to the coronary care </a:t>
            </a:r>
            <a:r>
              <a:rPr lang="en-GB" sz="2000" dirty="0" smtClean="0"/>
              <a:t>unit. On </a:t>
            </a:r>
            <a:r>
              <a:rPr lang="en-GB" sz="2000" dirty="0"/>
              <a:t>the other hand, unwarrantedly sending the patient </a:t>
            </a:r>
            <a:r>
              <a:rPr lang="en-GB" sz="2000" dirty="0" smtClean="0"/>
              <a:t>to the </a:t>
            </a:r>
            <a:r>
              <a:rPr lang="en-GB" sz="2000" dirty="0"/>
              <a:t>care unit is not only expensive, but can also </a:t>
            </a:r>
            <a:r>
              <a:rPr lang="en-GB" sz="2000" dirty="0" smtClean="0"/>
              <a:t>decrease the </a:t>
            </a:r>
            <a:r>
              <a:rPr lang="en-GB" sz="2000" dirty="0"/>
              <a:t>quality of care for those patients who need it, </a:t>
            </a:r>
            <a:r>
              <a:rPr lang="en-GB" sz="2000" dirty="0" smtClean="0"/>
              <a:t>while those </a:t>
            </a:r>
            <a:r>
              <a:rPr lang="en-GB" sz="2000" dirty="0"/>
              <a:t>who do not are exposed to the risk of catching </a:t>
            </a:r>
            <a:r>
              <a:rPr lang="en-GB" sz="2000" dirty="0" smtClean="0"/>
              <a:t>a potentially </a:t>
            </a:r>
            <a:r>
              <a:rPr lang="en-GB" sz="2000" dirty="0"/>
              <a:t>harmful, </a:t>
            </a:r>
            <a:r>
              <a:rPr lang="en-GB" sz="2000" dirty="0" smtClean="0"/>
              <a:t>hospital-transmitted infection.</a:t>
            </a:r>
          </a:p>
          <a:p>
            <a:pPr marL="0" indent="0">
              <a:buNone/>
            </a:pPr>
            <a:endParaRPr lang="en-GB" sz="2000" dirty="0" smtClean="0"/>
          </a:p>
          <a:p>
            <a:pPr marL="0" indent="0">
              <a:buNone/>
            </a:pPr>
            <a:r>
              <a:rPr lang="en-GB" sz="2000" b="1" dirty="0" smtClean="0"/>
              <a:t>How shall she decide?</a:t>
            </a:r>
            <a:endParaRPr lang="en-GB" sz="2000" b="1" dirty="0"/>
          </a:p>
        </p:txBody>
      </p:sp>
      <p:pic>
        <p:nvPicPr>
          <p:cNvPr id="4" name="Picture 3"/>
          <p:cNvPicPr>
            <a:picLocks noChangeAspect="1"/>
          </p:cNvPicPr>
          <p:nvPr/>
        </p:nvPicPr>
        <p:blipFill>
          <a:blip r:embed="rId2"/>
          <a:stretch>
            <a:fillRect/>
          </a:stretch>
        </p:blipFill>
        <p:spPr>
          <a:xfrm>
            <a:off x="5487277" y="748021"/>
            <a:ext cx="3181516" cy="1814091"/>
          </a:xfrm>
          <a:prstGeom prst="rect">
            <a:avLst/>
          </a:prstGeom>
        </p:spPr>
      </p:pic>
    </p:spTree>
    <p:extLst>
      <p:ext uri="{BB962C8B-B14F-4D97-AF65-F5344CB8AC3E}">
        <p14:creationId xmlns:p14="http://schemas.microsoft.com/office/powerpoint/2010/main" val="1654725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smtClean="0">
                <a:latin typeface="Tahoma" panose="020B0604030504040204" pitchFamily="34" charset="0"/>
                <a:ea typeface="ＭＳ Ｐゴシック" panose="020B0600070205080204" pitchFamily="34" charset="-128"/>
                <a:cs typeface="Tahoma" panose="020B0604030504040204" pitchFamily="34" charset="0"/>
              </a:rPr>
              <a:t>Pluralism</a:t>
            </a:r>
          </a:p>
        </p:txBody>
      </p:sp>
      <p:sp>
        <p:nvSpPr>
          <p:cNvPr id="3" name="Content Placeholder 2"/>
          <p:cNvSpPr>
            <a:spLocks noGrp="1"/>
          </p:cNvSpPr>
          <p:nvPr>
            <p:ph idx="1"/>
          </p:nvPr>
        </p:nvSpPr>
        <p:spPr/>
        <p:txBody>
          <a:bodyPr>
            <a:normAutofit fontScale="92500"/>
          </a:bodyPr>
          <a:lstStyle/>
          <a:p>
            <a:pPr fontAlgn="auto">
              <a:spcAft>
                <a:spcPts val="0"/>
              </a:spcAft>
              <a:defRPr/>
            </a:pPr>
            <a:r>
              <a:rPr lang="en-US" altLang="en-US" sz="2400" smtClean="0">
                <a:latin typeface="Tahoma" panose="020B0604030504040204" pitchFamily="34" charset="0"/>
                <a:ea typeface="ＭＳ Ｐゴシック" panose="020B0600070205080204" pitchFamily="34" charset="-128"/>
                <a:cs typeface="Tahoma" panose="020B0604030504040204" pitchFamily="34" charset="0"/>
              </a:rPr>
              <a:t>Different models of knowledge representation suitable for different tasks, domains or stages (Custers et al., 1996)</a:t>
            </a:r>
          </a:p>
          <a:p>
            <a:pPr fontAlgn="auto">
              <a:spcAft>
                <a:spcPts val="0"/>
              </a:spcAft>
              <a:defRPr/>
            </a:pPr>
            <a:r>
              <a:rPr lang="en-US" altLang="en-US" sz="2400" smtClean="0">
                <a:latin typeface="Tahoma" panose="020B0604030504040204" pitchFamily="34" charset="0"/>
                <a:ea typeface="ＭＳ Ｐゴシック" panose="020B0600070205080204" pitchFamily="34" charset="-128"/>
                <a:cs typeface="Tahoma" panose="020B0604030504040204" pitchFamily="34" charset="0"/>
              </a:rPr>
              <a:t>Instance-based in domains like dermatology and radiology where holistic processing of visual stimuli dominates</a:t>
            </a:r>
          </a:p>
          <a:p>
            <a:pPr fontAlgn="auto">
              <a:spcAft>
                <a:spcPts val="0"/>
              </a:spcAft>
              <a:defRPr/>
            </a:pPr>
            <a:r>
              <a:rPr lang="en-US" altLang="en-US" sz="2400" smtClean="0">
                <a:latin typeface="Tahoma" panose="020B0604030504040204" pitchFamily="34" charset="0"/>
                <a:ea typeface="ＭＳ Ｐゴシック" panose="020B0600070205080204" pitchFamily="34" charset="-128"/>
                <a:cs typeface="Tahoma" panose="020B0604030504040204" pitchFamily="34" charset="0"/>
              </a:rPr>
              <a:t>Schema in endocrinology</a:t>
            </a:r>
            <a:r>
              <a:rPr lang="en-US" altLang="en-US" sz="2400" baseline="30000" smtClean="0">
                <a:latin typeface="Tahoma" panose="020B0604030504040204" pitchFamily="34" charset="0"/>
                <a:ea typeface="ＭＳ Ｐゴシック" panose="020B0600070205080204" pitchFamily="34" charset="-128"/>
                <a:cs typeface="Tahoma" panose="020B0604030504040204" pitchFamily="34" charset="0"/>
              </a:rPr>
              <a:t>1</a:t>
            </a:r>
            <a:r>
              <a:rPr lang="en-US" altLang="en-US" sz="2400" smtClean="0">
                <a:latin typeface="Tahoma" panose="020B0604030504040204" pitchFamily="34" charset="0"/>
                <a:ea typeface="ＭＳ Ｐゴシック" panose="020B0600070205080204" pitchFamily="34" charset="-128"/>
                <a:cs typeface="Tahoma" panose="020B0604030504040204" pitchFamily="34" charset="0"/>
              </a:rPr>
              <a:t> and nephrology</a:t>
            </a:r>
            <a:r>
              <a:rPr lang="en-US" altLang="en-US" sz="2400" baseline="30000" smtClean="0">
                <a:latin typeface="Tahoma" panose="020B0604030504040204" pitchFamily="34" charset="0"/>
                <a:ea typeface="ＭＳ Ｐゴシック" panose="020B0600070205080204" pitchFamily="34" charset="-128"/>
                <a:cs typeface="Tahoma" panose="020B0604030504040204" pitchFamily="34" charset="0"/>
              </a:rPr>
              <a:t>2 </a:t>
            </a:r>
            <a:r>
              <a:rPr lang="en-US" altLang="en-US" sz="2400" smtClean="0">
                <a:latin typeface="Tahoma" panose="020B0604030504040204" pitchFamily="34" charset="0"/>
                <a:ea typeface="ＭＳ Ｐゴシック" panose="020B0600070205080204" pitchFamily="34" charset="-128"/>
                <a:cs typeface="Tahoma" panose="020B0604030504040204" pitchFamily="34" charset="0"/>
              </a:rPr>
              <a:t>where complex causal relations are key</a:t>
            </a:r>
          </a:p>
          <a:p>
            <a:pPr fontAlgn="auto">
              <a:spcAft>
                <a:spcPts val="0"/>
              </a:spcAft>
              <a:defRPr/>
            </a:pPr>
            <a:r>
              <a:rPr lang="en-US" altLang="en-US" sz="2400" smtClean="0">
                <a:latin typeface="Tahoma" panose="020B0604030504040204" pitchFamily="34" charset="0"/>
                <a:ea typeface="ＭＳ Ｐゴシック" panose="020B0600070205080204" pitchFamily="34" charset="-128"/>
                <a:cs typeface="Tahoma" panose="020B0604030504040204" pitchFamily="34" charset="0"/>
              </a:rPr>
              <a:t>Illness scripts in cases where patient background is important</a:t>
            </a:r>
          </a:p>
          <a:p>
            <a:pPr fontAlgn="auto">
              <a:spcAft>
                <a:spcPts val="0"/>
              </a:spcAft>
              <a:defRPr/>
            </a:pPr>
            <a:r>
              <a:rPr lang="en-US" altLang="en-US" sz="2400" smtClean="0">
                <a:latin typeface="Tahoma" panose="020B0604030504040204" pitchFamily="34" charset="0"/>
                <a:ea typeface="ＭＳ Ｐゴシック" panose="020B0600070205080204" pitchFamily="34" charset="-128"/>
                <a:cs typeface="Tahoma" panose="020B0604030504040204" pitchFamily="34" charset="0"/>
              </a:rPr>
              <a:t>Prototypes for typical, low variance, high frequency diseases    </a:t>
            </a:r>
          </a:p>
        </p:txBody>
      </p:sp>
      <p:sp>
        <p:nvSpPr>
          <p:cNvPr id="20484" name="TextBox 3"/>
          <p:cNvSpPr txBox="1">
            <a:spLocks noChangeArrowheads="1"/>
          </p:cNvSpPr>
          <p:nvPr/>
        </p:nvSpPr>
        <p:spPr bwMode="auto">
          <a:xfrm>
            <a:off x="2362200" y="6324600"/>
            <a:ext cx="6096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eaLnBrk="1" hangingPunct="1"/>
            <a:r>
              <a:rPr lang="en-US" altLang="en-US" sz="1600">
                <a:cs typeface="Tahoma" panose="020B0604030504040204" pitchFamily="34" charset="0"/>
              </a:rPr>
              <a:t>1 = study of hormones; 2 = study of kidneys </a:t>
            </a:r>
          </a:p>
        </p:txBody>
      </p:sp>
    </p:spTree>
    <p:extLst>
      <p:ext uri="{BB962C8B-B14F-4D97-AF65-F5344CB8AC3E}">
        <p14:creationId xmlns:p14="http://schemas.microsoft.com/office/powerpoint/2010/main" val="1154241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mtClean="0">
                <a:latin typeface="Tahoma" panose="020B0604030504040204" pitchFamily="34" charset="0"/>
                <a:ea typeface="ＭＳ Ｐゴシック" panose="020B0600070205080204" pitchFamily="34" charset="-128"/>
                <a:cs typeface="Tahoma" panose="020B0604030504040204" pitchFamily="34" charset="0"/>
              </a:rPr>
              <a:t>Pluralism</a:t>
            </a:r>
          </a:p>
        </p:txBody>
      </p:sp>
      <p:sp>
        <p:nvSpPr>
          <p:cNvPr id="3" name="Content Placeholder 2"/>
          <p:cNvSpPr>
            <a:spLocks noGrp="1"/>
          </p:cNvSpPr>
          <p:nvPr>
            <p:ph idx="1"/>
          </p:nvPr>
        </p:nvSpPr>
        <p:spPr bwMode="auto"/>
        <p:txBody>
          <a:bodyPr wrap="square" numCol="1" anchor="t" anchorCtr="0" compatLnSpc="1">
            <a:prstTxWarp prst="textNoShape">
              <a:avLst/>
            </a:prstTxWarp>
          </a:bodyPr>
          <a:lstStyle/>
          <a:p>
            <a:r>
              <a:rPr lang="en-US" altLang="en-US" sz="2800" dirty="0" smtClean="0">
                <a:latin typeface="Tahoma" panose="020B0604030504040204" pitchFamily="34" charset="0"/>
                <a:ea typeface="ＭＳ Ｐゴシック" panose="020B0600070205080204" pitchFamily="34" charset="-128"/>
                <a:cs typeface="Tahoma" panose="020B0604030504040204" pitchFamily="34" charset="0"/>
              </a:rPr>
              <a:t>Different representations at different stages of expertise </a:t>
            </a:r>
            <a:r>
              <a:rPr lang="en-US" altLang="en-US" sz="2000" dirty="0" smtClean="0">
                <a:latin typeface="Tahoma" panose="020B0604030504040204" pitchFamily="34" charset="0"/>
                <a:ea typeface="ＭＳ Ｐゴシック" panose="020B0600070205080204" pitchFamily="34" charset="-128"/>
                <a:cs typeface="Tahoma" panose="020B0604030504040204" pitchFamily="34" charset="0"/>
              </a:rPr>
              <a:t>(Schmidt &amp; </a:t>
            </a:r>
            <a:r>
              <a:rPr lang="en-US" altLang="en-US" sz="2000" dirty="0" err="1" smtClean="0">
                <a:latin typeface="Tahoma" panose="020B0604030504040204" pitchFamily="34" charset="0"/>
                <a:ea typeface="ＭＳ Ｐゴシック" panose="020B0600070205080204" pitchFamily="34" charset="-128"/>
                <a:cs typeface="Tahoma" panose="020B0604030504040204" pitchFamily="34" charset="0"/>
              </a:rPr>
              <a:t>Boshuizen</a:t>
            </a:r>
            <a:r>
              <a:rPr lang="en-US" altLang="en-US" sz="2000" dirty="0" smtClean="0">
                <a:latin typeface="Tahoma" panose="020B0604030504040204" pitchFamily="34" charset="0"/>
                <a:ea typeface="ＭＳ Ｐゴシック" panose="020B0600070205080204" pitchFamily="34" charset="-128"/>
                <a:cs typeface="Tahoma" panose="020B0604030504040204" pitchFamily="34" charset="0"/>
              </a:rPr>
              <a:t>, 1992)</a:t>
            </a:r>
          </a:p>
          <a:p>
            <a:pPr lvl="1"/>
            <a:r>
              <a:rPr lang="en-US" altLang="en-US" sz="2000" dirty="0" smtClean="0">
                <a:latin typeface="Tahoma" panose="020B0604030504040204" pitchFamily="34" charset="0"/>
                <a:ea typeface="ＭＳ Ｐゴシック" panose="020B0600070205080204" pitchFamily="34" charset="-128"/>
                <a:cs typeface="Tahoma" panose="020B0604030504040204" pitchFamily="34" charset="0"/>
              </a:rPr>
              <a:t>Less-experienced physicians have to reason through a case using causal networks</a:t>
            </a:r>
          </a:p>
          <a:p>
            <a:pPr lvl="1"/>
            <a:r>
              <a:rPr lang="en-US" altLang="en-US" sz="2000" dirty="0" smtClean="0">
                <a:latin typeface="Tahoma" panose="020B0604030504040204" pitchFamily="34" charset="0"/>
                <a:ea typeface="ＭＳ Ｐゴシック" panose="020B0600070205080204" pitchFamily="34" charset="-128"/>
                <a:cs typeface="Tahoma" panose="020B0604030504040204" pitchFamily="34" charset="0"/>
              </a:rPr>
              <a:t>Experts have immediate access to relevant scripts </a:t>
            </a:r>
          </a:p>
          <a:p>
            <a:pPr marL="457200" lvl="1" indent="0">
              <a:buNone/>
            </a:pPr>
            <a:endParaRPr lang="en-US" altLang="en-US" sz="2000" dirty="0" smtClean="0">
              <a:latin typeface="Tahoma" panose="020B0604030504040204" pitchFamily="34" charset="0"/>
              <a:ea typeface="ＭＳ Ｐゴシック" panose="020B0600070205080204" pitchFamily="34" charset="-128"/>
              <a:cs typeface="Tahoma" panose="020B0604030504040204" pitchFamily="34" charset="0"/>
            </a:endParaRPr>
          </a:p>
        </p:txBody>
      </p:sp>
    </p:spTree>
    <p:extLst>
      <p:ext uri="{BB962C8B-B14F-4D97-AF65-F5344CB8AC3E}">
        <p14:creationId xmlns:p14="http://schemas.microsoft.com/office/powerpoint/2010/main" val="3057045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330200" y="2059781"/>
            <a:ext cx="8489950" cy="1296988"/>
          </a:xfrm>
        </p:spPr>
        <p:txBody>
          <a:bodyPr/>
          <a:lstStyle/>
          <a:p>
            <a:pPr algn="ctr"/>
            <a:r>
              <a:rPr lang="en-US" altLang="en-US" dirty="0" smtClean="0">
                <a:latin typeface="Tahoma" panose="020B0604030504040204" pitchFamily="34" charset="0"/>
                <a:ea typeface="ＭＳ Ｐゴシック" panose="020B0600070205080204" pitchFamily="34" charset="-128"/>
                <a:cs typeface="Tahoma" panose="020B0604030504040204" pitchFamily="34" charset="0"/>
              </a:rPr>
              <a:t>Thank you!</a:t>
            </a:r>
          </a:p>
        </p:txBody>
      </p:sp>
      <p:sp>
        <p:nvSpPr>
          <p:cNvPr id="3" name="Content Placeholder 2"/>
          <p:cNvSpPr>
            <a:spLocks noGrp="1"/>
          </p:cNvSpPr>
          <p:nvPr>
            <p:ph idx="1"/>
          </p:nvPr>
        </p:nvSpPr>
        <p:spPr bwMode="auto"/>
        <p:txBody>
          <a:bodyPr wrap="square" numCol="1" anchor="t" anchorCtr="0" compatLnSpc="1">
            <a:prstTxWarp prst="textNoShape">
              <a:avLst/>
            </a:prstTxWarp>
          </a:bodyPr>
          <a:lstStyle/>
          <a:p>
            <a:pPr marL="457200" lvl="1" indent="0">
              <a:buNone/>
            </a:pPr>
            <a:endParaRPr lang="en-US" altLang="en-US" sz="2000" dirty="0" smtClean="0">
              <a:latin typeface="Tahoma" panose="020B0604030504040204" pitchFamily="34" charset="0"/>
              <a:ea typeface="ＭＳ Ｐゴシック" panose="020B0600070205080204" pitchFamily="34" charset="-128"/>
              <a:cs typeface="Tahoma" panose="020B0604030504040204" pitchFamily="34" charset="0"/>
            </a:endParaRPr>
          </a:p>
        </p:txBody>
      </p:sp>
    </p:spTree>
    <p:extLst>
      <p:ext uri="{BB962C8B-B14F-4D97-AF65-F5344CB8AC3E}">
        <p14:creationId xmlns:p14="http://schemas.microsoft.com/office/powerpoint/2010/main" val="420506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smtClean="0">
                <a:latin typeface="Tahoma" panose="020B0604030504040204" pitchFamily="34" charset="0"/>
                <a:ea typeface="ＭＳ Ｐゴシック" panose="020B0600070205080204" pitchFamily="34" charset="-128"/>
                <a:cs typeface="Tahoma" panose="020B0604030504040204" pitchFamily="34" charset="0"/>
              </a:rPr>
              <a:t>References</a:t>
            </a:r>
          </a:p>
        </p:txBody>
      </p:sp>
      <p:sp>
        <p:nvSpPr>
          <p:cNvPr id="56323" name="Content Placeholder 2"/>
          <p:cNvSpPr>
            <a:spLocks noGrp="1"/>
          </p:cNvSpPr>
          <p:nvPr>
            <p:ph idx="1"/>
          </p:nvPr>
        </p:nvSpPr>
        <p:spPr>
          <a:xfrm>
            <a:off x="330200" y="2054431"/>
            <a:ext cx="8489950" cy="4512624"/>
          </a:xfrm>
        </p:spPr>
        <p:txBody>
          <a:bodyPr>
            <a:normAutofit fontScale="77500" lnSpcReduction="20000"/>
          </a:bodyPr>
          <a:lstStyle/>
          <a:p>
            <a:pPr fontAlgn="auto">
              <a:spcAft>
                <a:spcPts val="0"/>
              </a:spcAft>
              <a:defRPr/>
            </a:pPr>
            <a:endParaRPr lang="en-US" altLang="en-US" sz="1800" dirty="0" smtClean="0">
              <a:latin typeface="Tahoma" panose="020B0604030504040204" pitchFamily="34" charset="0"/>
              <a:ea typeface="ＭＳ Ｐゴシック" panose="020B0600070205080204" pitchFamily="34" charset="-128"/>
              <a:cs typeface="Tahoma" panose="020B0604030504040204" pitchFamily="34" charset="0"/>
            </a:endParaRPr>
          </a:p>
          <a:p>
            <a:pPr fontAlgn="auto">
              <a:spcAft>
                <a:spcPts val="0"/>
              </a:spcAft>
              <a:defRPr/>
            </a:pPr>
            <a:r>
              <a:rPr lang="en-GB" altLang="en-US" sz="1800" b="1" dirty="0" err="1">
                <a:latin typeface="Tahoma" panose="020B0604030504040204" pitchFamily="34" charset="0"/>
                <a:ea typeface="ＭＳ Ｐゴシック" panose="020B0600070205080204" pitchFamily="34" charset="-128"/>
                <a:cs typeface="Tahoma" panose="020B0604030504040204" pitchFamily="34" charset="0"/>
              </a:rPr>
              <a:t>Wegwarth</a:t>
            </a:r>
            <a:r>
              <a:rPr lang="en-GB" altLang="en-US" sz="1800" b="1" dirty="0">
                <a:latin typeface="Tahoma" panose="020B0604030504040204" pitchFamily="34" charset="0"/>
                <a:ea typeface="ＭＳ Ｐゴシック" panose="020B0600070205080204" pitchFamily="34" charset="-128"/>
                <a:cs typeface="Tahoma" panose="020B0604030504040204" pitchFamily="34" charset="0"/>
              </a:rPr>
              <a:t>, O., </a:t>
            </a:r>
            <a:r>
              <a:rPr lang="en-GB" altLang="en-US" sz="1800" b="1" dirty="0" err="1">
                <a:latin typeface="Tahoma" panose="020B0604030504040204" pitchFamily="34" charset="0"/>
                <a:ea typeface="ＭＳ Ｐゴシック" panose="020B0600070205080204" pitchFamily="34" charset="-128"/>
                <a:cs typeface="Tahoma" panose="020B0604030504040204" pitchFamily="34" charset="0"/>
              </a:rPr>
              <a:t>Gaissmaier</a:t>
            </a:r>
            <a:r>
              <a:rPr lang="en-GB" altLang="en-US" sz="1800" b="1" dirty="0">
                <a:latin typeface="Tahoma" panose="020B0604030504040204" pitchFamily="34" charset="0"/>
                <a:ea typeface="ＭＳ Ｐゴシック" panose="020B0600070205080204" pitchFamily="34" charset="-128"/>
                <a:cs typeface="Tahoma" panose="020B0604030504040204" pitchFamily="34" charset="0"/>
              </a:rPr>
              <a:t>, W., &amp; </a:t>
            </a:r>
            <a:r>
              <a:rPr lang="en-GB" altLang="en-US" sz="1800" b="1" dirty="0" err="1">
                <a:latin typeface="Tahoma" panose="020B0604030504040204" pitchFamily="34" charset="0"/>
                <a:ea typeface="ＭＳ Ｐゴシック" panose="020B0600070205080204" pitchFamily="34" charset="-128"/>
                <a:cs typeface="Tahoma" panose="020B0604030504040204" pitchFamily="34" charset="0"/>
              </a:rPr>
              <a:t>Gigerenzer</a:t>
            </a:r>
            <a:r>
              <a:rPr lang="en-GB" altLang="en-US" sz="1800" b="1" dirty="0">
                <a:latin typeface="Tahoma" panose="020B0604030504040204" pitchFamily="34" charset="0"/>
                <a:ea typeface="ＭＳ Ｐゴシック" panose="020B0600070205080204" pitchFamily="34" charset="-128"/>
                <a:cs typeface="Tahoma" panose="020B0604030504040204" pitchFamily="34" charset="0"/>
              </a:rPr>
              <a:t>, G. (2009). Smart strategies for doctors and doctors‐in‐training: heuristics in medicine. Medical education, 43(8), 721-728</a:t>
            </a:r>
            <a:r>
              <a:rPr lang="en-GB" altLang="en-US" sz="1800" b="1" dirty="0" smtClean="0">
                <a:latin typeface="Tahoma" panose="020B0604030504040204" pitchFamily="34" charset="0"/>
                <a:ea typeface="ＭＳ Ｐゴシック" panose="020B0600070205080204" pitchFamily="34" charset="-128"/>
                <a:cs typeface="Tahoma" panose="020B0604030504040204" pitchFamily="34" charset="0"/>
              </a:rPr>
              <a:t>.</a:t>
            </a:r>
          </a:p>
          <a:p>
            <a:pPr fontAlgn="auto">
              <a:spcAft>
                <a:spcPts val="0"/>
              </a:spcAft>
              <a:defRPr/>
            </a:pPr>
            <a:r>
              <a:rPr lang="en-US" altLang="en-US" sz="1800" b="1" dirty="0" err="1">
                <a:latin typeface="Tahoma" panose="020B0604030504040204" pitchFamily="34" charset="0"/>
                <a:ea typeface="ＭＳ Ｐゴシック" panose="020B0600070205080204" pitchFamily="34" charset="-128"/>
                <a:cs typeface="Tahoma" panose="020B0604030504040204" pitchFamily="34" charset="0"/>
              </a:rPr>
              <a:t>Marewski</a:t>
            </a:r>
            <a:r>
              <a:rPr lang="en-US" altLang="en-US" sz="1800" b="1" dirty="0">
                <a:latin typeface="Tahoma" panose="020B0604030504040204" pitchFamily="34" charset="0"/>
                <a:ea typeface="ＭＳ Ｐゴシック" panose="020B0600070205080204" pitchFamily="34" charset="-128"/>
                <a:cs typeface="Tahoma" panose="020B0604030504040204" pitchFamily="34" charset="0"/>
              </a:rPr>
              <a:t>, J. N., &amp; </a:t>
            </a:r>
            <a:r>
              <a:rPr lang="en-US" altLang="en-US" sz="1800" b="1" dirty="0" err="1">
                <a:latin typeface="Tahoma" panose="020B0604030504040204" pitchFamily="34" charset="0"/>
                <a:ea typeface="ＭＳ Ｐゴシック" panose="020B0600070205080204" pitchFamily="34" charset="-128"/>
                <a:cs typeface="Tahoma" panose="020B0604030504040204" pitchFamily="34" charset="0"/>
              </a:rPr>
              <a:t>Gigerenzer</a:t>
            </a:r>
            <a:r>
              <a:rPr lang="en-US" altLang="en-US" sz="1800" b="1" dirty="0">
                <a:latin typeface="Tahoma" panose="020B0604030504040204" pitchFamily="34" charset="0"/>
                <a:ea typeface="ＭＳ Ｐゴシック" panose="020B0600070205080204" pitchFamily="34" charset="-128"/>
                <a:cs typeface="Tahoma" panose="020B0604030504040204" pitchFamily="34" charset="0"/>
              </a:rPr>
              <a:t>, G. (2012). Heuristic decision making in medicine. Dialogues in clinical neuroscience, 14(1), 77-89</a:t>
            </a:r>
            <a:r>
              <a:rPr lang="en-US" altLang="en-US" sz="1800" b="1" dirty="0" smtClean="0">
                <a:latin typeface="Tahoma" panose="020B0604030504040204" pitchFamily="34" charset="0"/>
                <a:ea typeface="ＭＳ Ｐゴシック" panose="020B0600070205080204" pitchFamily="34" charset="-128"/>
                <a:cs typeface="Tahoma" panose="020B0604030504040204" pitchFamily="34" charset="0"/>
              </a:rPr>
              <a:t>.</a:t>
            </a:r>
          </a:p>
          <a:p>
            <a:pPr fontAlgn="auto">
              <a:spcAft>
                <a:spcPts val="0"/>
              </a:spcAft>
              <a:defRPr/>
            </a:pPr>
            <a:r>
              <a:rPr lang="en-US" altLang="en-US" sz="1800" b="1" dirty="0" err="1">
                <a:latin typeface="Tahoma" panose="020B0604030504040204" pitchFamily="34" charset="0"/>
                <a:ea typeface="ＭＳ Ｐゴシック" panose="020B0600070205080204" pitchFamily="34" charset="-128"/>
                <a:cs typeface="Tahoma" panose="020B0604030504040204" pitchFamily="34" charset="0"/>
              </a:rPr>
              <a:t>Gigerenzer</a:t>
            </a:r>
            <a:r>
              <a:rPr lang="en-US" altLang="en-US" sz="1800" b="1" dirty="0">
                <a:latin typeface="Tahoma" panose="020B0604030504040204" pitchFamily="34" charset="0"/>
                <a:ea typeface="ＭＳ Ｐゴシック" panose="020B0600070205080204" pitchFamily="34" charset="-128"/>
                <a:cs typeface="Tahoma" panose="020B0604030504040204" pitchFamily="34" charset="0"/>
              </a:rPr>
              <a:t>, G., </a:t>
            </a:r>
            <a:r>
              <a:rPr lang="en-US" altLang="en-US" sz="1800" b="1" dirty="0" err="1">
                <a:latin typeface="Tahoma" panose="020B0604030504040204" pitchFamily="34" charset="0"/>
                <a:ea typeface="ＭＳ Ｐゴシック" panose="020B0600070205080204" pitchFamily="34" charset="-128"/>
                <a:cs typeface="Tahoma" panose="020B0604030504040204" pitchFamily="34" charset="0"/>
              </a:rPr>
              <a:t>Gaissmaier</a:t>
            </a:r>
            <a:r>
              <a:rPr lang="en-US" altLang="en-US" sz="1800" b="1" dirty="0">
                <a:latin typeface="Tahoma" panose="020B0604030504040204" pitchFamily="34" charset="0"/>
                <a:ea typeface="ＭＳ Ｐゴシック" panose="020B0600070205080204" pitchFamily="34" charset="-128"/>
                <a:cs typeface="Tahoma" panose="020B0604030504040204" pitchFamily="34" charset="0"/>
              </a:rPr>
              <a:t>, W., </a:t>
            </a:r>
            <a:r>
              <a:rPr lang="en-US" altLang="en-US" sz="1800" b="1" dirty="0" err="1">
                <a:latin typeface="Tahoma" panose="020B0604030504040204" pitchFamily="34" charset="0"/>
                <a:ea typeface="ＭＳ Ｐゴシック" panose="020B0600070205080204" pitchFamily="34" charset="-128"/>
                <a:cs typeface="Tahoma" panose="020B0604030504040204" pitchFamily="34" charset="0"/>
              </a:rPr>
              <a:t>Kurz-Milcke</a:t>
            </a:r>
            <a:r>
              <a:rPr lang="en-US" altLang="en-US" sz="1800" b="1" dirty="0">
                <a:latin typeface="Tahoma" panose="020B0604030504040204" pitchFamily="34" charset="0"/>
                <a:ea typeface="ＭＳ Ｐゴシック" panose="020B0600070205080204" pitchFamily="34" charset="-128"/>
                <a:cs typeface="Tahoma" panose="020B0604030504040204" pitchFamily="34" charset="0"/>
              </a:rPr>
              <a:t>, E., Schwartz, L. M., &amp; </a:t>
            </a:r>
            <a:r>
              <a:rPr lang="en-US" altLang="en-US" sz="1800" b="1" dirty="0" err="1">
                <a:latin typeface="Tahoma" panose="020B0604030504040204" pitchFamily="34" charset="0"/>
                <a:ea typeface="ＭＳ Ｐゴシック" panose="020B0600070205080204" pitchFamily="34" charset="-128"/>
                <a:cs typeface="Tahoma" panose="020B0604030504040204" pitchFamily="34" charset="0"/>
              </a:rPr>
              <a:t>Woloshin</a:t>
            </a:r>
            <a:r>
              <a:rPr lang="en-US" altLang="en-US" sz="1800" b="1" dirty="0">
                <a:latin typeface="Tahoma" panose="020B0604030504040204" pitchFamily="34" charset="0"/>
                <a:ea typeface="ＭＳ Ｐゴシック" panose="020B0600070205080204" pitchFamily="34" charset="-128"/>
                <a:cs typeface="Tahoma" panose="020B0604030504040204" pitchFamily="34" charset="0"/>
              </a:rPr>
              <a:t>, S. (2007). Helping doctors and patients make sense of health statistics. Psychological science in the public interest, 8(2), 53-96</a:t>
            </a:r>
            <a:r>
              <a:rPr lang="en-US" altLang="en-US" sz="1800" dirty="0">
                <a:latin typeface="Tahoma" panose="020B0604030504040204" pitchFamily="34" charset="0"/>
                <a:ea typeface="ＭＳ Ｐゴシック" panose="020B0600070205080204" pitchFamily="34" charset="-128"/>
                <a:cs typeface="Tahoma" panose="020B0604030504040204" pitchFamily="34" charset="0"/>
              </a:rPr>
              <a:t>.</a:t>
            </a:r>
            <a:endParaRPr lang="en-US" altLang="en-US" sz="1800" dirty="0" smtClean="0">
              <a:latin typeface="Tahoma" panose="020B0604030504040204" pitchFamily="34" charset="0"/>
              <a:ea typeface="ＭＳ Ｐゴシック" panose="020B0600070205080204" pitchFamily="34" charset="-128"/>
              <a:cs typeface="Tahoma" panose="020B0604030504040204" pitchFamily="34" charset="0"/>
            </a:endParaRPr>
          </a:p>
          <a:p>
            <a:pPr fontAlgn="auto">
              <a:spcAft>
                <a:spcPts val="0"/>
              </a:spcAft>
              <a:defRPr/>
            </a:pPr>
            <a:r>
              <a:rPr lang="en-US" altLang="en-US" sz="1800" dirty="0" smtClean="0">
                <a:latin typeface="Tahoma" panose="020B0604030504040204" pitchFamily="34" charset="0"/>
                <a:ea typeface="ＭＳ Ｐゴシック" panose="020B0600070205080204" pitchFamily="34" charset="-128"/>
                <a:cs typeface="Tahoma" panose="020B0604030504040204" pitchFamily="34" charset="0"/>
              </a:rPr>
              <a:t>Chapman </a:t>
            </a:r>
            <a:r>
              <a:rPr lang="en-US" altLang="en-US" sz="1800" dirty="0" smtClean="0">
                <a:latin typeface="Tahoma" panose="020B0604030504040204" pitchFamily="34" charset="0"/>
                <a:ea typeface="ＭＳ Ｐゴシック" panose="020B0600070205080204" pitchFamily="34" charset="-128"/>
                <a:cs typeface="Tahoma" panose="020B0604030504040204" pitchFamily="34" charset="0"/>
              </a:rPr>
              <a:t>(2004). The psychology of medical decision making. In Koehler &amp; Harvey (Eds.), </a:t>
            </a:r>
            <a:r>
              <a:rPr lang="en-US" altLang="en-US" sz="1800" i="1" dirty="0" smtClean="0">
                <a:latin typeface="Tahoma" panose="020B0604030504040204" pitchFamily="34" charset="0"/>
                <a:ea typeface="ＭＳ Ｐゴシック" panose="020B0600070205080204" pitchFamily="34" charset="-128"/>
                <a:cs typeface="Tahoma" panose="020B0604030504040204" pitchFamily="34" charset="0"/>
              </a:rPr>
              <a:t>Blackwell Handbook of Judgment and Decision Making.</a:t>
            </a:r>
          </a:p>
          <a:p>
            <a:pPr fontAlgn="auto">
              <a:spcAft>
                <a:spcPts val="0"/>
              </a:spcAft>
              <a:defRPr/>
            </a:pPr>
            <a:r>
              <a:rPr lang="en-US" altLang="en-US" sz="1800" dirty="0" err="1" smtClean="0">
                <a:latin typeface="Tahoma" panose="020B0604030504040204" pitchFamily="34" charset="0"/>
                <a:ea typeface="ＭＳ Ｐゴシック" panose="020B0600070205080204" pitchFamily="34" charset="-128"/>
                <a:cs typeface="Tahoma" panose="020B0604030504040204" pitchFamily="34" charset="0"/>
              </a:rPr>
              <a:t>Charlin</a:t>
            </a:r>
            <a:r>
              <a:rPr lang="en-US" altLang="en-US" sz="1800" dirty="0" smtClean="0">
                <a:latin typeface="Tahoma" panose="020B0604030504040204" pitchFamily="34" charset="0"/>
                <a:ea typeface="ＭＳ Ｐゴシック" panose="020B0600070205080204" pitchFamily="34" charset="-128"/>
                <a:cs typeface="Tahoma" panose="020B0604030504040204" pitchFamily="34" charset="0"/>
              </a:rPr>
              <a:t>, Tardif &amp; </a:t>
            </a:r>
            <a:r>
              <a:rPr lang="en-US" altLang="en-US" sz="1800" dirty="0" err="1" smtClean="0">
                <a:latin typeface="Tahoma" panose="020B0604030504040204" pitchFamily="34" charset="0"/>
                <a:ea typeface="ＭＳ Ｐゴシック" panose="020B0600070205080204" pitchFamily="34" charset="-128"/>
                <a:cs typeface="Tahoma" panose="020B0604030504040204" pitchFamily="34" charset="0"/>
              </a:rPr>
              <a:t>Boshuizen</a:t>
            </a:r>
            <a:r>
              <a:rPr lang="en-US" altLang="en-US" sz="1800" dirty="0" smtClean="0">
                <a:latin typeface="Tahoma" panose="020B0604030504040204" pitchFamily="34" charset="0"/>
                <a:ea typeface="ＭＳ Ｐゴシック" panose="020B0600070205080204" pitchFamily="34" charset="-128"/>
                <a:cs typeface="Tahoma" panose="020B0604030504040204" pitchFamily="34" charset="0"/>
              </a:rPr>
              <a:t> (2000). Scripts and medical diagnostic knowledge: Theory and applications for clinical reasoning instruction and research. </a:t>
            </a:r>
            <a:r>
              <a:rPr lang="en-US" altLang="en-US" sz="1800" i="1" dirty="0" smtClean="0">
                <a:latin typeface="Tahoma" panose="020B0604030504040204" pitchFamily="34" charset="0"/>
                <a:ea typeface="ＭＳ Ｐゴシック" panose="020B0600070205080204" pitchFamily="34" charset="-128"/>
                <a:cs typeface="Tahoma" panose="020B0604030504040204" pitchFamily="34" charset="0"/>
              </a:rPr>
              <a:t>Academic Medicine, 75, </a:t>
            </a:r>
            <a:r>
              <a:rPr lang="en-US" altLang="en-US" sz="1800" dirty="0" smtClean="0">
                <a:latin typeface="Tahoma" panose="020B0604030504040204" pitchFamily="34" charset="0"/>
                <a:ea typeface="ＭＳ Ｐゴシック" panose="020B0600070205080204" pitchFamily="34" charset="-128"/>
                <a:cs typeface="Tahoma" panose="020B0604030504040204" pitchFamily="34" charset="0"/>
              </a:rPr>
              <a:t>182-190.</a:t>
            </a:r>
          </a:p>
          <a:p>
            <a:pPr fontAlgn="auto">
              <a:spcAft>
                <a:spcPts val="0"/>
              </a:spcAft>
              <a:defRPr/>
            </a:pPr>
            <a:r>
              <a:rPr lang="en-US" altLang="en-US" sz="1800" dirty="0" err="1" smtClean="0">
                <a:latin typeface="Tahoma" panose="020B0604030504040204" pitchFamily="34" charset="0"/>
                <a:ea typeface="ＭＳ Ｐゴシック" panose="020B0600070205080204" pitchFamily="34" charset="-128"/>
                <a:cs typeface="Tahoma" panose="020B0604030504040204" pitchFamily="34" charset="0"/>
              </a:rPr>
              <a:t>Coderre</a:t>
            </a:r>
            <a:r>
              <a:rPr lang="en-US" altLang="en-US" sz="1800" dirty="0" smtClean="0">
                <a:latin typeface="Tahoma" panose="020B0604030504040204" pitchFamily="34" charset="0"/>
                <a:ea typeface="ＭＳ Ｐゴシック" panose="020B0600070205080204" pitchFamily="34" charset="-128"/>
                <a:cs typeface="Tahoma" panose="020B0604030504040204" pitchFamily="34" charset="0"/>
              </a:rPr>
              <a:t> et al. (2003). Diagnostic reasoning strategies and diagnostic success. </a:t>
            </a:r>
            <a:r>
              <a:rPr lang="en-US" altLang="en-US" sz="1800" i="1" dirty="0" smtClean="0">
                <a:latin typeface="Tahoma" panose="020B0604030504040204" pitchFamily="34" charset="0"/>
                <a:ea typeface="ＭＳ Ｐゴシック" panose="020B0600070205080204" pitchFamily="34" charset="-128"/>
                <a:cs typeface="Tahoma" panose="020B0604030504040204" pitchFamily="34" charset="0"/>
              </a:rPr>
              <a:t>Medical Education, 37, </a:t>
            </a:r>
            <a:r>
              <a:rPr lang="en-US" altLang="en-US" sz="1800" dirty="0" smtClean="0">
                <a:latin typeface="Tahoma" panose="020B0604030504040204" pitchFamily="34" charset="0"/>
                <a:ea typeface="ＭＳ Ｐゴシック" panose="020B0600070205080204" pitchFamily="34" charset="-128"/>
                <a:cs typeface="Tahoma" panose="020B0604030504040204" pitchFamily="34" charset="0"/>
              </a:rPr>
              <a:t>695-703. </a:t>
            </a:r>
          </a:p>
          <a:p>
            <a:pPr fontAlgn="auto">
              <a:spcAft>
                <a:spcPts val="0"/>
              </a:spcAft>
              <a:defRPr/>
            </a:pPr>
            <a:r>
              <a:rPr lang="en-US" altLang="en-US" sz="1800" dirty="0" err="1" smtClean="0">
                <a:latin typeface="Tahoma" panose="020B0604030504040204" pitchFamily="34" charset="0"/>
                <a:ea typeface="ＭＳ Ｐゴシック" panose="020B0600070205080204" pitchFamily="34" charset="-128"/>
                <a:cs typeface="Tahoma" panose="020B0604030504040204" pitchFamily="34" charset="0"/>
              </a:rPr>
              <a:t>Custers</a:t>
            </a:r>
            <a:r>
              <a:rPr lang="en-US" altLang="en-US" sz="1800" dirty="0" smtClean="0">
                <a:latin typeface="Tahoma" panose="020B0604030504040204" pitchFamily="34" charset="0"/>
                <a:ea typeface="ＭＳ Ｐゴシック" panose="020B0600070205080204" pitchFamily="34" charset="-128"/>
                <a:cs typeface="Tahoma" panose="020B0604030504040204" pitchFamily="34" charset="0"/>
              </a:rPr>
              <a:t>, </a:t>
            </a:r>
            <a:r>
              <a:rPr lang="en-US" altLang="en-US" sz="1800" dirty="0" err="1" smtClean="0">
                <a:latin typeface="Tahoma" panose="020B0604030504040204" pitchFamily="34" charset="0"/>
                <a:ea typeface="ＭＳ Ｐゴシック" panose="020B0600070205080204" pitchFamily="34" charset="-128"/>
                <a:cs typeface="Tahoma" panose="020B0604030504040204" pitchFamily="34" charset="0"/>
              </a:rPr>
              <a:t>Regehr</a:t>
            </a:r>
            <a:r>
              <a:rPr lang="en-US" altLang="en-US" sz="1800" dirty="0" smtClean="0">
                <a:latin typeface="Tahoma" panose="020B0604030504040204" pitchFamily="34" charset="0"/>
                <a:ea typeface="ＭＳ Ｐゴシック" panose="020B0600070205080204" pitchFamily="34" charset="-128"/>
                <a:cs typeface="Tahoma" panose="020B0604030504040204" pitchFamily="34" charset="0"/>
              </a:rPr>
              <a:t>, &amp; Norman (1996). Mental representations of medical diagnostic knowledge: A review. </a:t>
            </a:r>
            <a:r>
              <a:rPr lang="en-US" altLang="en-US" sz="1800" i="1" dirty="0" smtClean="0">
                <a:latin typeface="Tahoma" panose="020B0604030504040204" pitchFamily="34" charset="0"/>
                <a:ea typeface="ＭＳ Ｐゴシック" panose="020B0600070205080204" pitchFamily="34" charset="-128"/>
                <a:cs typeface="Tahoma" panose="020B0604030504040204" pitchFamily="34" charset="0"/>
              </a:rPr>
              <a:t>Academic Medicine, 71, </a:t>
            </a:r>
            <a:r>
              <a:rPr lang="en-US" altLang="en-US" sz="1800" dirty="0" smtClean="0">
                <a:latin typeface="Tahoma" panose="020B0604030504040204" pitchFamily="34" charset="0"/>
                <a:ea typeface="ＭＳ Ｐゴシック" panose="020B0600070205080204" pitchFamily="34" charset="-128"/>
                <a:cs typeface="Tahoma" panose="020B0604030504040204" pitchFamily="34" charset="0"/>
              </a:rPr>
              <a:t>S55-S61.</a:t>
            </a:r>
          </a:p>
          <a:p>
            <a:pPr fontAlgn="auto">
              <a:spcAft>
                <a:spcPts val="0"/>
              </a:spcAft>
              <a:defRPr/>
            </a:pPr>
            <a:r>
              <a:rPr lang="en-US" altLang="en-US" sz="1800" dirty="0" err="1" smtClean="0">
                <a:latin typeface="Tahoma" panose="020B0604030504040204" pitchFamily="34" charset="0"/>
                <a:ea typeface="ＭＳ Ｐゴシック" panose="020B0600070205080204" pitchFamily="34" charset="-128"/>
                <a:cs typeface="Tahoma" panose="020B0604030504040204" pitchFamily="34" charset="0"/>
              </a:rPr>
              <a:t>Elstein</a:t>
            </a:r>
            <a:r>
              <a:rPr lang="en-US" altLang="en-US" sz="1800" dirty="0" smtClean="0">
                <a:latin typeface="Tahoma" panose="020B0604030504040204" pitchFamily="34" charset="0"/>
                <a:ea typeface="ＭＳ Ｐゴシック" panose="020B0600070205080204" pitchFamily="34" charset="-128"/>
                <a:cs typeface="Tahoma" panose="020B0604030504040204" pitchFamily="34" charset="0"/>
              </a:rPr>
              <a:t> &amp; Schwarz (2002). Clinical problem solving and diagnostic decision making: Selective review of the cognitive literature. </a:t>
            </a:r>
            <a:r>
              <a:rPr lang="en-US" altLang="en-US" sz="1800" i="1" dirty="0" smtClean="0">
                <a:latin typeface="Tahoma" panose="020B0604030504040204" pitchFamily="34" charset="0"/>
                <a:ea typeface="ＭＳ Ｐゴシック" panose="020B0600070205080204" pitchFamily="34" charset="-128"/>
                <a:cs typeface="Tahoma" panose="020B0604030504040204" pitchFamily="34" charset="0"/>
              </a:rPr>
              <a:t>British Medical Journal, 324, </a:t>
            </a:r>
            <a:r>
              <a:rPr lang="en-US" altLang="en-US" sz="1800" dirty="0" smtClean="0">
                <a:latin typeface="Tahoma" panose="020B0604030504040204" pitchFamily="34" charset="0"/>
                <a:ea typeface="ＭＳ Ｐゴシック" panose="020B0600070205080204" pitchFamily="34" charset="-128"/>
                <a:cs typeface="Tahoma" panose="020B0604030504040204" pitchFamily="34" charset="0"/>
              </a:rPr>
              <a:t>729-732.</a:t>
            </a:r>
          </a:p>
          <a:p>
            <a:pPr fontAlgn="auto">
              <a:spcAft>
                <a:spcPts val="0"/>
              </a:spcAft>
              <a:defRPr/>
            </a:pPr>
            <a:r>
              <a:rPr lang="en-US" altLang="en-US" sz="1800" dirty="0" err="1" smtClean="0">
                <a:latin typeface="Tahoma" panose="020B0604030504040204" pitchFamily="34" charset="0"/>
                <a:ea typeface="ＭＳ Ｐゴシック" panose="020B0600070205080204" pitchFamily="34" charset="-128"/>
                <a:cs typeface="Tahoma" panose="020B0604030504040204" pitchFamily="34" charset="0"/>
              </a:rPr>
              <a:t>Kushniruk</a:t>
            </a:r>
            <a:r>
              <a:rPr lang="en-US" altLang="en-US" sz="1800" dirty="0" smtClean="0">
                <a:latin typeface="Tahoma" panose="020B0604030504040204" pitchFamily="34" charset="0"/>
                <a:ea typeface="ＭＳ Ｐゴシック" panose="020B0600070205080204" pitchFamily="34" charset="-128"/>
                <a:cs typeface="Tahoma" panose="020B0604030504040204" pitchFamily="34" charset="0"/>
              </a:rPr>
              <a:t>, Patel &amp; Marley (1998). Small worlds and medical expertise: Implications for medical cognition and knowledge engineering. </a:t>
            </a:r>
            <a:r>
              <a:rPr lang="en-US" altLang="en-US" sz="1800" i="1" dirty="0" smtClean="0">
                <a:latin typeface="Tahoma" panose="020B0604030504040204" pitchFamily="34" charset="0"/>
                <a:ea typeface="ＭＳ Ｐゴシック" panose="020B0600070205080204" pitchFamily="34" charset="-128"/>
                <a:cs typeface="Tahoma" panose="020B0604030504040204" pitchFamily="34" charset="0"/>
              </a:rPr>
              <a:t>International Journal of Medical Informatics, 49, </a:t>
            </a:r>
            <a:r>
              <a:rPr lang="en-US" altLang="en-US" sz="1800" dirty="0" smtClean="0">
                <a:latin typeface="Tahoma" panose="020B0604030504040204" pitchFamily="34" charset="0"/>
                <a:ea typeface="ＭＳ Ｐゴシック" panose="020B0600070205080204" pitchFamily="34" charset="-128"/>
                <a:cs typeface="Tahoma" panose="020B0604030504040204" pitchFamily="34" charset="0"/>
              </a:rPr>
              <a:t>255-271.</a:t>
            </a:r>
          </a:p>
          <a:p>
            <a:pPr fontAlgn="auto">
              <a:spcAft>
                <a:spcPts val="0"/>
              </a:spcAft>
              <a:defRPr/>
            </a:pPr>
            <a:r>
              <a:rPr lang="en-US" altLang="en-US" sz="1800" b="1" dirty="0" smtClean="0">
                <a:latin typeface="Tahoma" panose="020B0604030504040204" pitchFamily="34" charset="0"/>
                <a:ea typeface="ＭＳ Ｐゴシック" panose="020B0600070205080204" pitchFamily="34" charset="-128"/>
                <a:cs typeface="Tahoma" panose="020B0604030504040204" pitchFamily="34" charset="0"/>
              </a:rPr>
              <a:t>van </a:t>
            </a:r>
            <a:r>
              <a:rPr lang="en-US" altLang="en-US" sz="1800" b="1" dirty="0" err="1" smtClean="0">
                <a:latin typeface="Tahoma" panose="020B0604030504040204" pitchFamily="34" charset="0"/>
                <a:ea typeface="ＭＳ Ｐゴシック" panose="020B0600070205080204" pitchFamily="34" charset="-128"/>
                <a:cs typeface="Tahoma" panose="020B0604030504040204" pitchFamily="34" charset="0"/>
              </a:rPr>
              <a:t>Schaik</a:t>
            </a:r>
            <a:r>
              <a:rPr lang="en-US" altLang="en-US" sz="1800" b="1" dirty="0" smtClean="0">
                <a:latin typeface="Tahoma" panose="020B0604030504040204" pitchFamily="34" charset="0"/>
                <a:ea typeface="ＭＳ Ｐゴシック" panose="020B0600070205080204" pitchFamily="34" charset="-128"/>
                <a:cs typeface="Tahoma" panose="020B0604030504040204" pitchFamily="34" charset="0"/>
              </a:rPr>
              <a:t> et al. (2005). Influence of illness script components and medical practice on medical decision making. </a:t>
            </a:r>
            <a:r>
              <a:rPr lang="en-US" altLang="en-US" sz="1800" b="1" i="1" dirty="0" smtClean="0">
                <a:latin typeface="Tahoma" panose="020B0604030504040204" pitchFamily="34" charset="0"/>
                <a:ea typeface="ＭＳ Ｐゴシック" panose="020B0600070205080204" pitchFamily="34" charset="-128"/>
                <a:cs typeface="Tahoma" panose="020B0604030504040204" pitchFamily="34" charset="0"/>
              </a:rPr>
              <a:t>JEP: Applied, 11, </a:t>
            </a:r>
            <a:r>
              <a:rPr lang="en-US" altLang="en-US" sz="1800" b="1" dirty="0" smtClean="0">
                <a:latin typeface="Tahoma" panose="020B0604030504040204" pitchFamily="34" charset="0"/>
                <a:ea typeface="ＭＳ Ｐゴシック" panose="020B0600070205080204" pitchFamily="34" charset="-128"/>
                <a:cs typeface="Tahoma" panose="020B0604030504040204" pitchFamily="34" charset="0"/>
              </a:rPr>
              <a:t>187-199.</a:t>
            </a:r>
          </a:p>
          <a:p>
            <a:pPr fontAlgn="auto">
              <a:spcAft>
                <a:spcPts val="0"/>
              </a:spcAft>
              <a:defRPr/>
            </a:pPr>
            <a:endParaRPr lang="en-US" altLang="en-US" dirty="0" smtClean="0">
              <a:latin typeface="Tahoma" panose="020B0604030504040204" pitchFamily="34" charset="0"/>
              <a:ea typeface="ＭＳ Ｐゴシック" panose="020B0600070205080204" pitchFamily="34" charset="-128"/>
              <a:cs typeface="Tahoma" panose="020B0604030504040204" pitchFamily="34" charset="0"/>
            </a:endParaRPr>
          </a:p>
        </p:txBody>
      </p:sp>
    </p:spTree>
    <p:extLst>
      <p:ext uri="{BB962C8B-B14F-4D97-AF65-F5344CB8AC3E}">
        <p14:creationId xmlns:p14="http://schemas.microsoft.com/office/powerpoint/2010/main" val="4192379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Scenario</a:t>
            </a:r>
            <a:endParaRPr lang="en-GB" dirty="0"/>
          </a:p>
        </p:txBody>
      </p:sp>
      <p:sp>
        <p:nvSpPr>
          <p:cNvPr id="3" name="Content Placeholder 2"/>
          <p:cNvSpPr>
            <a:spLocks noGrp="1"/>
          </p:cNvSpPr>
          <p:nvPr>
            <p:ph idx="1"/>
          </p:nvPr>
        </p:nvSpPr>
        <p:spPr>
          <a:xfrm>
            <a:off x="288925" y="2205038"/>
            <a:ext cx="8489950" cy="3457575"/>
          </a:xfrm>
        </p:spPr>
        <p:txBody>
          <a:bodyPr/>
          <a:lstStyle/>
          <a:p>
            <a:pPr marL="0" indent="0">
              <a:buNone/>
            </a:pPr>
            <a:r>
              <a:rPr lang="en-GB" sz="2000" b="1" dirty="0" smtClean="0"/>
              <a:t>What are possible approaches to solve the emergency room situation?</a:t>
            </a:r>
          </a:p>
          <a:p>
            <a:pPr marL="0" indent="0">
              <a:buNone/>
            </a:pPr>
            <a:endParaRPr lang="en-GB" sz="2000" b="1" dirty="0"/>
          </a:p>
          <a:p>
            <a:pPr marL="457200" indent="-457200">
              <a:buFont typeface="+mj-lt"/>
              <a:buAutoNum type="arabicParenR"/>
            </a:pPr>
            <a:r>
              <a:rPr lang="en-GB" sz="2000" b="1" dirty="0" smtClean="0"/>
              <a:t>Let doctors decide.</a:t>
            </a:r>
          </a:p>
          <a:p>
            <a:pPr marL="457200" indent="-457200">
              <a:buFont typeface="+mj-lt"/>
              <a:buAutoNum type="arabicParenR"/>
            </a:pPr>
            <a:r>
              <a:rPr lang="en-GB" sz="2000" b="1" dirty="0" smtClean="0"/>
              <a:t>Solve the problem with a complex algorithm.</a:t>
            </a:r>
          </a:p>
          <a:p>
            <a:pPr marL="457200" indent="-457200">
              <a:buFont typeface="+mj-lt"/>
              <a:buAutoNum type="arabicParenR"/>
            </a:pPr>
            <a:r>
              <a:rPr lang="en-GB" sz="2000" b="1" dirty="0" smtClean="0"/>
              <a:t>Use of heuristics</a:t>
            </a:r>
          </a:p>
          <a:p>
            <a:pPr marL="457200" indent="-457200">
              <a:buFont typeface="+mj-lt"/>
              <a:buAutoNum type="arabicParenR"/>
            </a:pPr>
            <a:r>
              <a:rPr lang="en-GB" sz="2000" b="1" dirty="0" smtClean="0"/>
              <a:t>… </a:t>
            </a:r>
            <a:endParaRPr lang="en-GB" sz="2000" b="1" dirty="0"/>
          </a:p>
        </p:txBody>
      </p:sp>
    </p:spTree>
    <p:extLst>
      <p:ext uri="{BB962C8B-B14F-4D97-AF65-F5344CB8AC3E}">
        <p14:creationId xmlns:p14="http://schemas.microsoft.com/office/powerpoint/2010/main" val="2873725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Scenario</a:t>
            </a:r>
            <a:endParaRPr lang="en-GB" dirty="0"/>
          </a:p>
        </p:txBody>
      </p:sp>
      <p:sp>
        <p:nvSpPr>
          <p:cNvPr id="3" name="Content Placeholder 2"/>
          <p:cNvSpPr>
            <a:spLocks noGrp="1"/>
          </p:cNvSpPr>
          <p:nvPr>
            <p:ph idx="1"/>
          </p:nvPr>
        </p:nvSpPr>
        <p:spPr>
          <a:xfrm>
            <a:off x="288925" y="2205038"/>
            <a:ext cx="8489950" cy="4020398"/>
          </a:xfrm>
        </p:spPr>
        <p:txBody>
          <a:bodyPr/>
          <a:lstStyle/>
          <a:p>
            <a:pPr marL="457200" indent="-457200">
              <a:buFont typeface="+mj-lt"/>
              <a:buAutoNum type="arabicParenR"/>
            </a:pPr>
            <a:r>
              <a:rPr lang="en-GB" sz="2000" b="1" dirty="0" smtClean="0"/>
              <a:t>Let doctors decide.</a:t>
            </a:r>
          </a:p>
          <a:p>
            <a:pPr marL="0" indent="0">
              <a:buNone/>
            </a:pPr>
            <a:endParaRPr lang="en-GB" sz="2000" b="1" dirty="0"/>
          </a:p>
          <a:p>
            <a:pPr marL="0" indent="0">
              <a:buNone/>
            </a:pPr>
            <a:r>
              <a:rPr lang="en-GB" sz="2000" dirty="0" smtClean="0"/>
              <a:t>In the rural Michigan hospital, </a:t>
            </a:r>
            <a:r>
              <a:rPr lang="en-GB" sz="2000" b="1" dirty="0" smtClean="0"/>
              <a:t>doctors sent 90% of patients </a:t>
            </a:r>
            <a:r>
              <a:rPr lang="en-GB" sz="2000" dirty="0" smtClean="0"/>
              <a:t>with severe chest pain to the coronary care unit; as a consequence, it became overcrowded, the quality of care decrease, and costs went up.</a:t>
            </a:r>
          </a:p>
        </p:txBody>
      </p:sp>
    </p:spTree>
    <p:extLst>
      <p:ext uri="{BB962C8B-B14F-4D97-AF65-F5344CB8AC3E}">
        <p14:creationId xmlns:p14="http://schemas.microsoft.com/office/powerpoint/2010/main" val="4275690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Scenario</a:t>
            </a:r>
            <a:endParaRPr lang="en-GB" dirty="0"/>
          </a:p>
        </p:txBody>
      </p:sp>
      <p:sp>
        <p:nvSpPr>
          <p:cNvPr id="3" name="Content Placeholder 2"/>
          <p:cNvSpPr>
            <a:spLocks noGrp="1"/>
          </p:cNvSpPr>
          <p:nvPr>
            <p:ph idx="1"/>
          </p:nvPr>
        </p:nvSpPr>
        <p:spPr>
          <a:xfrm>
            <a:off x="288925" y="1766627"/>
            <a:ext cx="8489950" cy="3457575"/>
          </a:xfrm>
        </p:spPr>
        <p:txBody>
          <a:bodyPr/>
          <a:lstStyle/>
          <a:p>
            <a:pPr marL="457200" indent="-457200">
              <a:buAutoNum type="arabicParenR" startAt="2"/>
            </a:pPr>
            <a:r>
              <a:rPr lang="en-GB" sz="2000" b="1" dirty="0" smtClean="0"/>
              <a:t>Solve the problem with a complex (optimal) algorithm.</a:t>
            </a:r>
            <a:endParaRPr lang="en-GB" sz="2000" b="1" dirty="0"/>
          </a:p>
          <a:p>
            <a:pPr marL="0" indent="0">
              <a:buNone/>
            </a:pPr>
            <a:r>
              <a:rPr lang="en-GB" sz="2000" dirty="0" smtClean="0"/>
              <a:t>Team of medical researchers at University of Michigan developed the </a:t>
            </a:r>
            <a:r>
              <a:rPr lang="en-GB" sz="2000" i="1" dirty="0" smtClean="0"/>
              <a:t>Heart Disease Predictive Instrument:</a:t>
            </a:r>
          </a:p>
        </p:txBody>
      </p:sp>
      <p:pic>
        <p:nvPicPr>
          <p:cNvPr id="4" name="Picture 3"/>
          <p:cNvPicPr>
            <a:picLocks noChangeAspect="1"/>
          </p:cNvPicPr>
          <p:nvPr/>
        </p:nvPicPr>
        <p:blipFill>
          <a:blip r:embed="rId3"/>
          <a:stretch>
            <a:fillRect/>
          </a:stretch>
        </p:blipFill>
        <p:spPr>
          <a:xfrm>
            <a:off x="2308606" y="3063615"/>
            <a:ext cx="7123492" cy="3701441"/>
          </a:xfrm>
          <a:prstGeom prst="rect">
            <a:avLst/>
          </a:prstGeom>
        </p:spPr>
      </p:pic>
      <p:sp>
        <p:nvSpPr>
          <p:cNvPr id="5" name="TextBox 4"/>
          <p:cNvSpPr txBox="1"/>
          <p:nvPr/>
        </p:nvSpPr>
        <p:spPr>
          <a:xfrm>
            <a:off x="288925" y="3206175"/>
            <a:ext cx="1909137" cy="3416320"/>
          </a:xfrm>
          <a:prstGeom prst="rect">
            <a:avLst/>
          </a:prstGeom>
          <a:noFill/>
        </p:spPr>
        <p:txBody>
          <a:bodyPr wrap="square" rtlCol="0">
            <a:spAutoFit/>
          </a:bodyPr>
          <a:lstStyle/>
          <a:p>
            <a:r>
              <a:rPr lang="en-GB" dirty="0" smtClean="0"/>
              <a:t>All information on 7 symptoms in </a:t>
            </a:r>
            <a:r>
              <a:rPr lang="en-GB" dirty="0"/>
              <a:t>a combined and weighted </a:t>
            </a:r>
            <a:r>
              <a:rPr lang="en-GB" dirty="0" smtClean="0"/>
              <a:t>form </a:t>
            </a:r>
            <a:r>
              <a:rPr lang="en-GB" dirty="0" smtClean="0">
                <a:sym typeface="Wingdings" panose="05000000000000000000" pitchFamily="2" charset="2"/>
              </a:rPr>
              <a:t> </a:t>
            </a:r>
            <a:r>
              <a:rPr lang="en-GB" dirty="0" smtClean="0"/>
              <a:t>a </a:t>
            </a:r>
            <a:r>
              <a:rPr lang="en-GB" dirty="0"/>
              <a:t>chart with some 50 </a:t>
            </a:r>
            <a:r>
              <a:rPr lang="en-GB" dirty="0" smtClean="0"/>
              <a:t>probabilities</a:t>
            </a:r>
          </a:p>
          <a:p>
            <a:endParaRPr lang="en-GB" dirty="0" smtClean="0"/>
          </a:p>
          <a:p>
            <a:r>
              <a:rPr lang="en-GB" dirty="0" smtClean="0">
                <a:sym typeface="Wingdings" panose="05000000000000000000" pitchFamily="2" charset="2"/>
              </a:rPr>
              <a:t> Uses linear regression</a:t>
            </a:r>
            <a:endParaRPr lang="en-GB" dirty="0"/>
          </a:p>
          <a:p>
            <a:r>
              <a:rPr lang="en-GB" dirty="0" smtClean="0">
                <a:sym typeface="Wingdings" panose="05000000000000000000" pitchFamily="2" charset="2"/>
              </a:rPr>
              <a:t> Requires calculator</a:t>
            </a:r>
            <a:endParaRPr lang="en-GB" dirty="0"/>
          </a:p>
        </p:txBody>
      </p:sp>
      <p:pic>
        <p:nvPicPr>
          <p:cNvPr id="6" name="Picture 5"/>
          <p:cNvPicPr>
            <a:picLocks noChangeAspect="1"/>
          </p:cNvPicPr>
          <p:nvPr/>
        </p:nvPicPr>
        <p:blipFill>
          <a:blip r:embed="rId4"/>
          <a:stretch>
            <a:fillRect/>
          </a:stretch>
        </p:blipFill>
        <p:spPr>
          <a:xfrm>
            <a:off x="7776138" y="1004198"/>
            <a:ext cx="1074903" cy="940540"/>
          </a:xfrm>
          <a:prstGeom prst="rect">
            <a:avLst/>
          </a:prstGeom>
        </p:spPr>
      </p:pic>
    </p:spTree>
    <p:extLst>
      <p:ext uri="{BB962C8B-B14F-4D97-AF65-F5344CB8AC3E}">
        <p14:creationId xmlns:p14="http://schemas.microsoft.com/office/powerpoint/2010/main" val="920100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Scenario</a:t>
            </a:r>
            <a:endParaRPr lang="en-GB" dirty="0"/>
          </a:p>
        </p:txBody>
      </p:sp>
      <p:sp>
        <p:nvSpPr>
          <p:cNvPr id="3" name="Content Placeholder 2"/>
          <p:cNvSpPr>
            <a:spLocks noGrp="1"/>
          </p:cNvSpPr>
          <p:nvPr>
            <p:ph idx="1"/>
          </p:nvPr>
        </p:nvSpPr>
        <p:spPr>
          <a:xfrm>
            <a:off x="288925" y="2205038"/>
            <a:ext cx="8489950" cy="4020398"/>
          </a:xfrm>
        </p:spPr>
        <p:txBody>
          <a:bodyPr/>
          <a:lstStyle/>
          <a:p>
            <a:pPr marL="0" indent="0">
              <a:buNone/>
            </a:pPr>
            <a:r>
              <a:rPr lang="en-GB" sz="2000" b="1" dirty="0" smtClean="0"/>
              <a:t>3)    Use of heuristics.</a:t>
            </a:r>
          </a:p>
          <a:p>
            <a:pPr marL="0" indent="0">
              <a:buNone/>
            </a:pPr>
            <a:endParaRPr lang="en-GB" sz="2000" b="1" dirty="0"/>
          </a:p>
          <a:p>
            <a:pPr marL="0" indent="0">
              <a:buNone/>
            </a:pPr>
            <a:r>
              <a:rPr lang="en-GB" sz="2000" dirty="0" smtClean="0"/>
              <a:t>Heuristics are simple decision strategies that deliberately ignore part of the available information (</a:t>
            </a:r>
            <a:r>
              <a:rPr lang="en-GB" sz="2000" dirty="0" err="1" smtClean="0"/>
              <a:t>Marewski</a:t>
            </a:r>
            <a:r>
              <a:rPr lang="en-GB" sz="2000" dirty="0" smtClean="0"/>
              <a:t> &amp; </a:t>
            </a:r>
            <a:r>
              <a:rPr lang="en-GB" sz="2000" dirty="0" err="1" smtClean="0"/>
              <a:t>Gigerenzer</a:t>
            </a:r>
            <a:r>
              <a:rPr lang="en-GB" sz="2000" dirty="0" smtClean="0"/>
              <a:t>, 2012).</a:t>
            </a:r>
          </a:p>
          <a:p>
            <a:pPr marL="0" indent="0">
              <a:buNone/>
            </a:pPr>
            <a:endParaRPr lang="en-GB" sz="2000" dirty="0"/>
          </a:p>
          <a:p>
            <a:pPr>
              <a:buFont typeface="Wingdings" panose="05000000000000000000" pitchFamily="2" charset="2"/>
              <a:buChar char="à"/>
            </a:pPr>
            <a:r>
              <a:rPr lang="en-GB" sz="2000" b="1" i="1" dirty="0" smtClean="0">
                <a:sym typeface="Wingdings" panose="05000000000000000000" pitchFamily="2" charset="2"/>
              </a:rPr>
              <a:t>Fast-and-frugal decision trees </a:t>
            </a:r>
            <a:r>
              <a:rPr lang="en-GB" sz="2000" dirty="0" smtClean="0">
                <a:sym typeface="Wingdings" panose="05000000000000000000" pitchFamily="2" charset="2"/>
              </a:rPr>
              <a:t>for medical treatment allocation (Green &amp; </a:t>
            </a:r>
            <a:r>
              <a:rPr lang="en-GB" sz="2000" dirty="0" err="1" smtClean="0">
                <a:sym typeface="Wingdings" panose="05000000000000000000" pitchFamily="2" charset="2"/>
              </a:rPr>
              <a:t>Mehr</a:t>
            </a:r>
            <a:r>
              <a:rPr lang="en-GB" sz="2000" dirty="0" smtClean="0">
                <a:sym typeface="Wingdings" panose="05000000000000000000" pitchFamily="2" charset="2"/>
              </a:rPr>
              <a:t>, 1997; </a:t>
            </a:r>
            <a:r>
              <a:rPr lang="en-GB" sz="2000" dirty="0" err="1" smtClean="0">
                <a:sym typeface="Wingdings" panose="05000000000000000000" pitchFamily="2" charset="2"/>
              </a:rPr>
              <a:t>Wegwarth</a:t>
            </a:r>
            <a:r>
              <a:rPr lang="en-GB" sz="2000" dirty="0" smtClean="0">
                <a:sym typeface="Wingdings" panose="05000000000000000000" pitchFamily="2" charset="2"/>
              </a:rPr>
              <a:t> et al., 2009, </a:t>
            </a:r>
            <a:r>
              <a:rPr lang="en-GB" sz="2000" dirty="0" err="1" smtClean="0"/>
              <a:t>Marewski</a:t>
            </a:r>
            <a:r>
              <a:rPr lang="en-GB" sz="2000" dirty="0" smtClean="0"/>
              <a:t> &amp; </a:t>
            </a:r>
            <a:r>
              <a:rPr lang="en-GB" sz="2000" dirty="0" err="1" smtClean="0"/>
              <a:t>Gigerenzer</a:t>
            </a:r>
            <a:r>
              <a:rPr lang="en-GB" sz="2000" dirty="0" smtClean="0"/>
              <a:t>, 2012)</a:t>
            </a:r>
            <a:endParaRPr lang="en-GB" sz="2000" dirty="0" smtClean="0">
              <a:sym typeface="Wingdings" panose="05000000000000000000" pitchFamily="2" charset="2"/>
            </a:endParaRPr>
          </a:p>
          <a:p>
            <a:pPr>
              <a:buFont typeface="Wingdings" panose="05000000000000000000" pitchFamily="2" charset="2"/>
              <a:buChar char="à"/>
            </a:pPr>
            <a:endParaRPr lang="en-GB" sz="2000" dirty="0" smtClean="0"/>
          </a:p>
          <a:p>
            <a:r>
              <a:rPr lang="en-GB" sz="2000" dirty="0" smtClean="0"/>
              <a:t>Ignores all probabilities</a:t>
            </a:r>
          </a:p>
          <a:p>
            <a:r>
              <a:rPr lang="en-GB" sz="2000" dirty="0" smtClean="0"/>
              <a:t>Instead asks only Yes/No questions</a:t>
            </a:r>
          </a:p>
          <a:p>
            <a:r>
              <a:rPr lang="en-GB" sz="2000" dirty="0" smtClean="0"/>
              <a:t>Artificially </a:t>
            </a:r>
            <a:r>
              <a:rPr lang="en-GB" sz="2000" dirty="0" err="1" smtClean="0"/>
              <a:t>binarizes</a:t>
            </a:r>
            <a:r>
              <a:rPr lang="en-GB" sz="2000" dirty="0" smtClean="0"/>
              <a:t> the problem</a:t>
            </a:r>
          </a:p>
          <a:p>
            <a:r>
              <a:rPr lang="en-GB" sz="2000" dirty="0" smtClean="0"/>
              <a:t>Choose variables (“nodes”) wisely</a:t>
            </a:r>
          </a:p>
        </p:txBody>
      </p:sp>
    </p:spTree>
    <p:extLst>
      <p:ext uri="{BB962C8B-B14F-4D97-AF65-F5344CB8AC3E}">
        <p14:creationId xmlns:p14="http://schemas.microsoft.com/office/powerpoint/2010/main" val="1704399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5">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59CBD"/>
      </a:hlink>
      <a:folHlink>
        <a:srgbClr val="B25D86"/>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59CBD"/>
        </a:hlink>
        <a:folHlink>
          <a:srgbClr val="B25D8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579</TotalTime>
  <Words>4653</Words>
  <Application>Microsoft Office PowerPoint</Application>
  <PresentationFormat>On-screen Show (4:3)</PresentationFormat>
  <Paragraphs>557</Paragraphs>
  <Slides>53</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ＭＳ Ｐゴシック</vt:lpstr>
      <vt:lpstr>Arial</vt:lpstr>
      <vt:lpstr>Calibri</vt:lpstr>
      <vt:lpstr>Cambria Math</vt:lpstr>
      <vt:lpstr>Tahoma</vt:lpstr>
      <vt:lpstr>Times New Roman</vt:lpstr>
      <vt:lpstr>Verdana</vt:lpstr>
      <vt:lpstr>Wingdings</vt:lpstr>
      <vt:lpstr>Custom Design</vt:lpstr>
      <vt:lpstr>Medical Decision Making</vt:lpstr>
      <vt:lpstr>PowerPoint Presentation</vt:lpstr>
      <vt:lpstr>Medical Decision Making</vt:lpstr>
      <vt:lpstr>Outline</vt:lpstr>
      <vt:lpstr>Scenario – Michigan ER</vt:lpstr>
      <vt:lpstr>Scenario</vt:lpstr>
      <vt:lpstr>Scenario</vt:lpstr>
      <vt:lpstr>Scenario</vt:lpstr>
      <vt:lpstr>Scenario</vt:lpstr>
      <vt:lpstr>Fast-and-Frugal Tree (FFT)</vt:lpstr>
      <vt:lpstr>PowerPoint Presentation</vt:lpstr>
      <vt:lpstr>Results in Michigan Hospital</vt:lpstr>
      <vt:lpstr>Contrasting different approaches</vt:lpstr>
      <vt:lpstr>Contrasting different approaches</vt:lpstr>
      <vt:lpstr>Contrasting different approaches</vt:lpstr>
      <vt:lpstr>Contrasting different approaches</vt:lpstr>
      <vt:lpstr>Contrasting different approaches</vt:lpstr>
      <vt:lpstr>Heuristics in Medicine</vt:lpstr>
      <vt:lpstr>Heuristics in Medicine</vt:lpstr>
      <vt:lpstr>Heuristics: Mammography Screening</vt:lpstr>
      <vt:lpstr>Heuristics: Mammography Screening</vt:lpstr>
      <vt:lpstr>Heuristics: Mammography Screening</vt:lpstr>
      <vt:lpstr>Challenging FFT – What critiques do you have?</vt:lpstr>
      <vt:lpstr>Outline</vt:lpstr>
      <vt:lpstr>Diagnosis as  categorization</vt:lpstr>
      <vt:lpstr>Prototype theories</vt:lpstr>
      <vt:lpstr>Prototype theories: Pros</vt:lpstr>
      <vt:lpstr>Instance-based (Exemplar) theories</vt:lpstr>
      <vt:lpstr>Exemplar-based theories: Pros</vt:lpstr>
      <vt:lpstr>Common problem</vt:lpstr>
      <vt:lpstr>  Doctor’s Representations in Medical Decision Making</vt:lpstr>
      <vt:lpstr>Illness Scripts </vt:lpstr>
      <vt:lpstr>Illness Scripts </vt:lpstr>
      <vt:lpstr>Illness Scripts </vt:lpstr>
      <vt:lpstr>PowerPoint Presentation</vt:lpstr>
      <vt:lpstr>PowerPoint Presentation</vt:lpstr>
      <vt:lpstr>PowerPoint Presentation</vt:lpstr>
      <vt:lpstr>PowerPoint Presentation</vt:lpstr>
      <vt:lpstr>This can explain the intermediate effect (*Expertise lecture)</vt:lpstr>
      <vt:lpstr>This can explain the intermediate effect (*Expertise lecture)</vt:lpstr>
      <vt:lpstr>From Medical Student to Expert</vt:lpstr>
      <vt:lpstr>Knowledge Encapsulation is a learning mechanism</vt:lpstr>
      <vt:lpstr>Knowledge Encapsulation: example</vt:lpstr>
      <vt:lpstr>PowerPoint Presentation</vt:lpstr>
      <vt:lpstr>PowerPoint Presentation</vt:lpstr>
      <vt:lpstr>PowerPoint Presentation</vt:lpstr>
      <vt:lpstr>PowerPoint Presentation</vt:lpstr>
      <vt:lpstr>Schemas and Scripts</vt:lpstr>
      <vt:lpstr>Illness scripts: Pros &amp; Cons ???</vt:lpstr>
      <vt:lpstr>Pluralism</vt:lpstr>
      <vt:lpstr>Pluralism</vt:lpstr>
      <vt:lpstr>Thank you!</vt:lpstr>
      <vt:lpstr>References</vt:lpstr>
    </vt:vector>
  </TitlesOfParts>
  <Company>ӳ倀Ԏ蛼/㵤뿿췠ԣ爰]翘ӳ꛼뿿췐</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Media Resources</dc:creator>
  <cp:lastModifiedBy>PaLS</cp:lastModifiedBy>
  <cp:revision>75</cp:revision>
  <dcterms:created xsi:type="dcterms:W3CDTF">2006-10-09T10:09:05Z</dcterms:created>
  <dcterms:modified xsi:type="dcterms:W3CDTF">2017-03-13T13:04:33Z</dcterms:modified>
</cp:coreProperties>
</file>