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Relationship Id="rId153" Type="http://schemas.openxmlformats.org/officeDocument/2006/relationships/slide" Target="slides/slide148.xml"/><Relationship Id="rId154" Type="http://schemas.openxmlformats.org/officeDocument/2006/relationships/slide" Target="slides/slide149.xml"/><Relationship Id="rId155" Type="http://schemas.openxmlformats.org/officeDocument/2006/relationships/slide" Target="slides/slide150.xml"/><Relationship Id="rId156" Type="http://schemas.openxmlformats.org/officeDocument/2006/relationships/slide" Target="slides/slide151.xml"/><Relationship Id="rId157" Type="http://schemas.openxmlformats.org/officeDocument/2006/relationships/slide" Target="slides/slide152.xml"/><Relationship Id="rId158" Type="http://schemas.openxmlformats.org/officeDocument/2006/relationships/slide" Target="slides/slide153.xml"/><Relationship Id="rId159" Type="http://schemas.openxmlformats.org/officeDocument/2006/relationships/slide" Target="slides/slide154.xml"/><Relationship Id="rId160" Type="http://schemas.openxmlformats.org/officeDocument/2006/relationships/slide" Target="slides/slide155.xml"/><Relationship Id="rId161" Type="http://schemas.openxmlformats.org/officeDocument/2006/relationships/slide" Target="slides/slide156.xml"/><Relationship Id="rId162" Type="http://schemas.openxmlformats.org/officeDocument/2006/relationships/slide" Target="slides/slide157.xml"/><Relationship Id="rId163" Type="http://schemas.openxmlformats.org/officeDocument/2006/relationships/slide" Target="slides/slide158.xml"/><Relationship Id="rId164" Type="http://schemas.openxmlformats.org/officeDocument/2006/relationships/slide" Target="slides/slide159.xml"/><Relationship Id="rId165" Type="http://schemas.openxmlformats.org/officeDocument/2006/relationships/slide" Target="slides/slide160.xml"/><Relationship Id="rId166" Type="http://schemas.openxmlformats.org/officeDocument/2006/relationships/slide" Target="slides/slide161.xml"/><Relationship Id="rId167" Type="http://schemas.openxmlformats.org/officeDocument/2006/relationships/slide" Target="slides/slide162.xml"/><Relationship Id="rId168" Type="http://schemas.openxmlformats.org/officeDocument/2006/relationships/slide" Target="slides/slide163.xml"/><Relationship Id="rId169" Type="http://schemas.openxmlformats.org/officeDocument/2006/relationships/slide" Target="slides/slide164.xml"/><Relationship Id="rId170" Type="http://schemas.openxmlformats.org/officeDocument/2006/relationships/slide" Target="slides/slide165.xml"/><Relationship Id="rId171" Type="http://schemas.openxmlformats.org/officeDocument/2006/relationships/slide" Target="slides/slide166.xml"/><Relationship Id="rId172" Type="http://schemas.openxmlformats.org/officeDocument/2006/relationships/slide" Target="slides/slide167.xml"/><Relationship Id="rId173" Type="http://schemas.openxmlformats.org/officeDocument/2006/relationships/slide" Target="slides/slide168.xml"/><Relationship Id="rId174" Type="http://schemas.openxmlformats.org/officeDocument/2006/relationships/slide" Target="slides/slide169.xml"/><Relationship Id="rId175" Type="http://schemas.openxmlformats.org/officeDocument/2006/relationships/slide" Target="slides/slide170.xml"/><Relationship Id="rId176" Type="http://schemas.openxmlformats.org/officeDocument/2006/relationships/slide" Target="slides/slide171.xml"/><Relationship Id="rId177" Type="http://schemas.openxmlformats.org/officeDocument/2006/relationships/slide" Target="slides/slide172.xml"/><Relationship Id="rId178" Type="http://schemas.openxmlformats.org/officeDocument/2006/relationships/slide" Target="slides/slide173.xml"/><Relationship Id="rId179" Type="http://schemas.openxmlformats.org/officeDocument/2006/relationships/slide" Target="slides/slide174.xml"/><Relationship Id="rId180" Type="http://schemas.openxmlformats.org/officeDocument/2006/relationships/slide" Target="slides/slide175.xml"/><Relationship Id="rId181" Type="http://schemas.openxmlformats.org/officeDocument/2006/relationships/slide" Target="slides/slide176.xml"/><Relationship Id="rId182" Type="http://schemas.openxmlformats.org/officeDocument/2006/relationships/slide" Target="slides/slide177.xml"/><Relationship Id="rId183" Type="http://schemas.openxmlformats.org/officeDocument/2006/relationships/slide" Target="slides/slide178.xml"/><Relationship Id="rId184" Type="http://schemas.openxmlformats.org/officeDocument/2006/relationships/slide" Target="slides/slide179.xml"/><Relationship Id="rId185" Type="http://schemas.openxmlformats.org/officeDocument/2006/relationships/slide" Target="slides/slide180.xml"/><Relationship Id="rId186" Type="http://schemas.openxmlformats.org/officeDocument/2006/relationships/slide" Target="slides/slide181.xml"/><Relationship Id="rId187" Type="http://schemas.openxmlformats.org/officeDocument/2006/relationships/slide" Target="slides/slide182.xml"/><Relationship Id="rId188" Type="http://schemas.openxmlformats.org/officeDocument/2006/relationships/slide" Target="slides/slide183.xml"/><Relationship Id="rId189" Type="http://schemas.openxmlformats.org/officeDocument/2006/relationships/slide" Target="slides/slide184.xml"/><Relationship Id="rId190" Type="http://schemas.openxmlformats.org/officeDocument/2006/relationships/slide" Target="slides/slide185.xml"/><Relationship Id="rId191" Type="http://schemas.openxmlformats.org/officeDocument/2006/relationships/slide" Target="slides/slide186.xml"/><Relationship Id="rId192" Type="http://schemas.openxmlformats.org/officeDocument/2006/relationships/slide" Target="slides/slide187.xml"/><Relationship Id="rId193" Type="http://schemas.openxmlformats.org/officeDocument/2006/relationships/slide" Target="slides/slide188.xml"/><Relationship Id="rId194" Type="http://schemas.openxmlformats.org/officeDocument/2006/relationships/slide" Target="slides/slide189.xml"/><Relationship Id="rId195" Type="http://schemas.openxmlformats.org/officeDocument/2006/relationships/slide" Target="slides/slide190.xml"/><Relationship Id="rId196" Type="http://schemas.openxmlformats.org/officeDocument/2006/relationships/slide" Target="slides/slide191.xml"/><Relationship Id="rId197" Type="http://schemas.openxmlformats.org/officeDocument/2006/relationships/slide" Target="slides/slide192.xml"/><Relationship Id="rId198" Type="http://schemas.openxmlformats.org/officeDocument/2006/relationships/slide" Target="slides/slide193.xml"/><Relationship Id="rId199" Type="http://schemas.openxmlformats.org/officeDocument/2006/relationships/slide" Target="slides/slide194.xml"/><Relationship Id="rId200" Type="http://schemas.openxmlformats.org/officeDocument/2006/relationships/slide" Target="slides/slide195.xml"/><Relationship Id="rId201" Type="http://schemas.openxmlformats.org/officeDocument/2006/relationships/slide" Target="slides/slide196.xml"/><Relationship Id="rId202" Type="http://schemas.openxmlformats.org/officeDocument/2006/relationships/slide" Target="slides/slide197.xml"/><Relationship Id="rId203" Type="http://schemas.openxmlformats.org/officeDocument/2006/relationships/slide" Target="slides/slide198.xml"/><Relationship Id="rId204" Type="http://schemas.openxmlformats.org/officeDocument/2006/relationships/slide" Target="slides/slide199.xml"/><Relationship Id="rId205" Type="http://schemas.openxmlformats.org/officeDocument/2006/relationships/slide" Target="slides/slide200.xml"/><Relationship Id="rId206" Type="http://schemas.openxmlformats.org/officeDocument/2006/relationships/slide" Target="slides/slide201.xml"/><Relationship Id="rId207" Type="http://schemas.openxmlformats.org/officeDocument/2006/relationships/slide" Target="slides/slide202.xml"/><Relationship Id="rId208" Type="http://schemas.openxmlformats.org/officeDocument/2006/relationships/slide" Target="slides/slide203.xml"/><Relationship Id="rId209" Type="http://schemas.openxmlformats.org/officeDocument/2006/relationships/slide" Target="slides/slide204.xml"/><Relationship Id="rId210" Type="http://schemas.openxmlformats.org/officeDocument/2006/relationships/slide" Target="slides/slide205.xml"/><Relationship Id="rId211" Type="http://schemas.openxmlformats.org/officeDocument/2006/relationships/slide" Target="slides/slide206.xml"/><Relationship Id="rId212" Type="http://schemas.openxmlformats.org/officeDocument/2006/relationships/slide" Target="slides/slide207.xml"/><Relationship Id="rId213" Type="http://schemas.openxmlformats.org/officeDocument/2006/relationships/slide" Target="slides/slide208.xml"/><Relationship Id="rId214" Type="http://schemas.openxmlformats.org/officeDocument/2006/relationships/slide" Target="slides/slide209.xml"/><Relationship Id="rId215" Type="http://schemas.openxmlformats.org/officeDocument/2006/relationships/slide" Target="slides/slide2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_rels/slide1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0.png"/></Relationships>

</file>

<file path=ppt/slides/_rels/slide10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1.png"/><Relationship Id="rId3" Type="http://schemas.openxmlformats.org/officeDocument/2006/relationships/image" Target="../media/image402.png"/><Relationship Id="rId4" Type="http://schemas.openxmlformats.org/officeDocument/2006/relationships/image" Target="../media/image403.png"/><Relationship Id="rId5" Type="http://schemas.openxmlformats.org/officeDocument/2006/relationships/image" Target="../media/image404.png"/><Relationship Id="rId6" Type="http://schemas.openxmlformats.org/officeDocument/2006/relationships/image" Target="../media/image405.png"/><Relationship Id="rId7" Type="http://schemas.openxmlformats.org/officeDocument/2006/relationships/image" Target="../media/image406.png"/></Relationships>

</file>

<file path=ppt/slides/_rels/slide10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7.png"/><Relationship Id="rId3" Type="http://schemas.openxmlformats.org/officeDocument/2006/relationships/image" Target="../media/image408.png"/><Relationship Id="rId4" Type="http://schemas.openxmlformats.org/officeDocument/2006/relationships/image" Target="../media/image409.png"/><Relationship Id="rId5" Type="http://schemas.openxmlformats.org/officeDocument/2006/relationships/image" Target="../media/image410.png"/></Relationships>

</file>

<file path=ppt/slides/_rels/slide10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1.png"/><Relationship Id="rId3" Type="http://schemas.openxmlformats.org/officeDocument/2006/relationships/image" Target="../media/image412.png"/></Relationships>

</file>

<file path=ppt/slides/_rels/slide10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3.png"/><Relationship Id="rId3" Type="http://schemas.openxmlformats.org/officeDocument/2006/relationships/image" Target="../media/image414.png"/><Relationship Id="rId4" Type="http://schemas.openxmlformats.org/officeDocument/2006/relationships/image" Target="../media/image415.png"/></Relationships>

</file>

<file path=ppt/slides/_rels/slide10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6.png"/><Relationship Id="rId3" Type="http://schemas.openxmlformats.org/officeDocument/2006/relationships/image" Target="../media/image417.png"/><Relationship Id="rId4" Type="http://schemas.openxmlformats.org/officeDocument/2006/relationships/image" Target="../media/image418.png"/><Relationship Id="rId5" Type="http://schemas.openxmlformats.org/officeDocument/2006/relationships/image" Target="../media/image419.png"/></Relationships>

</file>

<file path=ppt/slides/_rels/slide10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0.png"/><Relationship Id="rId3" Type="http://schemas.openxmlformats.org/officeDocument/2006/relationships/image" Target="../media/image421.png"/></Relationships>

</file>

<file path=ppt/slides/_rels/slide10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0.png"/><Relationship Id="rId3" Type="http://schemas.openxmlformats.org/officeDocument/2006/relationships/image" Target="../media/image421.png"/></Relationships>

</file>

<file path=ppt/slides/_rels/slide10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2.png"/><Relationship Id="rId3" Type="http://schemas.openxmlformats.org/officeDocument/2006/relationships/image" Target="../media/image423.png"/><Relationship Id="rId4" Type="http://schemas.openxmlformats.org/officeDocument/2006/relationships/image" Target="../media/image424.png"/><Relationship Id="rId5" Type="http://schemas.openxmlformats.org/officeDocument/2006/relationships/image" Target="../media/image425.png"/><Relationship Id="rId6" Type="http://schemas.openxmlformats.org/officeDocument/2006/relationships/image" Target="../media/image426.png"/><Relationship Id="rId7" Type="http://schemas.openxmlformats.org/officeDocument/2006/relationships/image" Target="../media/image427.png"/></Relationships>

</file>

<file path=ppt/slides/_rels/slide10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8.png"/><Relationship Id="rId3" Type="http://schemas.openxmlformats.org/officeDocument/2006/relationships/image" Target="../media/image429.png"/><Relationship Id="rId4" Type="http://schemas.openxmlformats.org/officeDocument/2006/relationships/image" Target="../media/image430.png"/><Relationship Id="rId5" Type="http://schemas.openxmlformats.org/officeDocument/2006/relationships/image" Target="../media/image43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2.png"/><Relationship Id="rId3" Type="http://schemas.openxmlformats.org/officeDocument/2006/relationships/image" Target="../media/image433.png"/><Relationship Id="rId4" Type="http://schemas.openxmlformats.org/officeDocument/2006/relationships/image" Target="../media/image434.png"/><Relationship Id="rId5" Type="http://schemas.openxmlformats.org/officeDocument/2006/relationships/image" Target="../media/image435.png"/></Relationships>

</file>

<file path=ppt/slides/_rels/slide1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6.png"/><Relationship Id="rId3" Type="http://schemas.openxmlformats.org/officeDocument/2006/relationships/image" Target="../media/image437.png"/><Relationship Id="rId4" Type="http://schemas.openxmlformats.org/officeDocument/2006/relationships/image" Target="../media/image438.png"/><Relationship Id="rId5" Type="http://schemas.openxmlformats.org/officeDocument/2006/relationships/image" Target="../media/image439.png"/></Relationships>

</file>

<file path=ppt/slides/_rels/slide1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0.png"/><Relationship Id="rId3" Type="http://schemas.openxmlformats.org/officeDocument/2006/relationships/image" Target="../media/image441.png"/></Relationships>

</file>

<file path=ppt/slides/_rels/slide1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0.png"/><Relationship Id="rId3" Type="http://schemas.openxmlformats.org/officeDocument/2006/relationships/image" Target="../media/image441.png"/></Relationships>

</file>

<file path=ppt/slides/_rels/slide1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2.png"/></Relationships>

</file>

<file path=ppt/slides/_rels/slide1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3.png"/><Relationship Id="rId3" Type="http://schemas.openxmlformats.org/officeDocument/2006/relationships/image" Target="../media/image444.png"/><Relationship Id="rId4" Type="http://schemas.openxmlformats.org/officeDocument/2006/relationships/image" Target="../media/image445.png"/><Relationship Id="rId5" Type="http://schemas.openxmlformats.org/officeDocument/2006/relationships/image" Target="../media/image446.png"/></Relationships>

</file>

<file path=ppt/slides/_rels/slide1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7.png"/><Relationship Id="rId3" Type="http://schemas.openxmlformats.org/officeDocument/2006/relationships/image" Target="../media/image448.png"/></Relationships>

</file>

<file path=ppt/slides/_rels/slide1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9.png"/><Relationship Id="rId3" Type="http://schemas.openxmlformats.org/officeDocument/2006/relationships/image" Target="../media/image450.png"/></Relationships>

</file>

<file path=ppt/slides/_rels/slide1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1.png"/></Relationships>

</file>

<file path=ppt/slides/_rels/slide1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2.png"/><Relationship Id="rId3" Type="http://schemas.openxmlformats.org/officeDocument/2006/relationships/image" Target="../media/image45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4.png"/><Relationship Id="rId3" Type="http://schemas.openxmlformats.org/officeDocument/2006/relationships/image" Target="../media/image455.png"/></Relationships>

</file>

<file path=ppt/slides/_rels/slide1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6.png"/><Relationship Id="rId3" Type="http://schemas.openxmlformats.org/officeDocument/2006/relationships/image" Target="../media/image457.png"/></Relationships>

</file>

<file path=ppt/slides/_rels/slide1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8.png"/><Relationship Id="rId3" Type="http://schemas.openxmlformats.org/officeDocument/2006/relationships/image" Target="../media/image459.png"/></Relationships>

</file>

<file path=ppt/slides/_rels/slide1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0.png"/><Relationship Id="rId3" Type="http://schemas.openxmlformats.org/officeDocument/2006/relationships/image" Target="../media/image461.png"/><Relationship Id="rId4" Type="http://schemas.openxmlformats.org/officeDocument/2006/relationships/image" Target="../media/image462.png"/><Relationship Id="rId5" Type="http://schemas.openxmlformats.org/officeDocument/2006/relationships/image" Target="../media/image463.png"/></Relationships>

</file>

<file path=ppt/slides/_rels/slide1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4.png"/><Relationship Id="rId3" Type="http://schemas.openxmlformats.org/officeDocument/2006/relationships/image" Target="../media/image465.png"/></Relationships>

</file>

<file path=ppt/slides/_rels/slide1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6.png"/><Relationship Id="rId3" Type="http://schemas.openxmlformats.org/officeDocument/2006/relationships/image" Target="../media/image467.png"/></Relationships>

</file>

<file path=ppt/slides/_rels/slide1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8.png"/><Relationship Id="rId3" Type="http://schemas.openxmlformats.org/officeDocument/2006/relationships/image" Target="../media/image469.png"/></Relationships>

</file>

<file path=ppt/slides/_rels/slide1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0.png"/><Relationship Id="rId3" Type="http://schemas.openxmlformats.org/officeDocument/2006/relationships/image" Target="../media/image469.png"/></Relationships>

</file>

<file path=ppt/slides/_rels/slide1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1.png"/><Relationship Id="rId3" Type="http://schemas.openxmlformats.org/officeDocument/2006/relationships/image" Target="../media/image472.png"/></Relationships>

</file>

<file path=ppt/slides/_rels/slide1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3.png"/><Relationship Id="rId3" Type="http://schemas.openxmlformats.org/officeDocument/2006/relationships/image" Target="../media/image47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
</file>

<file path=ppt/slides/_rels/slide1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5.png"/><Relationship Id="rId3" Type="http://schemas.openxmlformats.org/officeDocument/2006/relationships/image" Target="../media/image476.png"/></Relationships>

</file>

<file path=ppt/slides/_rels/slide1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5.png"/><Relationship Id="rId3" Type="http://schemas.openxmlformats.org/officeDocument/2006/relationships/image" Target="../media/image476.png"/></Relationships>

</file>

<file path=ppt/slides/_rels/slide1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7.png"/></Relationships>

</file>

<file path=ppt/slides/_rels/slide1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8.png"/></Relationships>

</file>

<file path=ppt/slides/_rels/slide1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9.png"/><Relationship Id="rId3" Type="http://schemas.openxmlformats.org/officeDocument/2006/relationships/image" Target="../media/image480.png"/></Relationships>

</file>

<file path=ppt/slides/_rels/slide1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1.png"/><Relationship Id="rId3" Type="http://schemas.openxmlformats.org/officeDocument/2006/relationships/image" Target="../media/image482.png"/></Relationships>

</file>

<file path=ppt/slides/_rels/slide1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3.png"/><Relationship Id="rId3" Type="http://schemas.openxmlformats.org/officeDocument/2006/relationships/image" Target="../media/image484.png"/></Relationships>

</file>

<file path=ppt/slides/_rels/slide1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5.png"/><Relationship Id="rId3" Type="http://schemas.openxmlformats.org/officeDocument/2006/relationships/image" Target="../media/image486.png"/><Relationship Id="rId4" Type="http://schemas.openxmlformats.org/officeDocument/2006/relationships/image" Target="../media/image487.png"/></Relationships>

</file>

<file path=ppt/slides/_rels/slide1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8.png"/><Relationship Id="rId3" Type="http://schemas.openxmlformats.org/officeDocument/2006/relationships/image" Target="../media/image489.png"/></Relationships>

</file>

<file path=ppt/slides/_rels/slide1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0.png"/><Relationship Id="rId3" Type="http://schemas.openxmlformats.org/officeDocument/2006/relationships/image" Target="../media/image49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
</file>

<file path=ppt/slides/_rels/slide1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0.png"/><Relationship Id="rId3" Type="http://schemas.openxmlformats.org/officeDocument/2006/relationships/image" Target="../media/image491.png"/></Relationships>

</file>

<file path=ppt/slides/_rels/slide1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2.png"/><Relationship Id="rId3" Type="http://schemas.openxmlformats.org/officeDocument/2006/relationships/image" Target="../media/image493.png"/><Relationship Id="rId4" Type="http://schemas.openxmlformats.org/officeDocument/2006/relationships/image" Target="../media/image494.png"/><Relationship Id="rId5" Type="http://schemas.openxmlformats.org/officeDocument/2006/relationships/image" Target="../media/image495.png"/></Relationships>

</file>

<file path=ppt/slides/_rels/slide1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6.png"/><Relationship Id="rId3" Type="http://schemas.openxmlformats.org/officeDocument/2006/relationships/image" Target="../media/image497.png"/></Relationships>

</file>

<file path=ppt/slides/_rels/slide1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8.png"/><Relationship Id="rId3" Type="http://schemas.openxmlformats.org/officeDocument/2006/relationships/image" Target="../media/image499.png"/></Relationships>

</file>

<file path=ppt/slides/_rels/slide1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8.png"/><Relationship Id="rId3" Type="http://schemas.openxmlformats.org/officeDocument/2006/relationships/image" Target="../media/image499.png"/></Relationships>

</file>

<file path=ppt/slides/_rels/slide1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0.png"/><Relationship Id="rId3" Type="http://schemas.openxmlformats.org/officeDocument/2006/relationships/image" Target="../media/image501.png"/><Relationship Id="rId4" Type="http://schemas.openxmlformats.org/officeDocument/2006/relationships/image" Target="../media/image502.png"/><Relationship Id="rId5" Type="http://schemas.openxmlformats.org/officeDocument/2006/relationships/image" Target="../media/image503.png"/></Relationships>

</file>

<file path=ppt/slides/_rels/slide1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4.png"/><Relationship Id="rId3" Type="http://schemas.openxmlformats.org/officeDocument/2006/relationships/image" Target="../media/image505.png"/></Relationships>

</file>

<file path=ppt/slides/_rels/slide1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6.png"/><Relationship Id="rId3" Type="http://schemas.openxmlformats.org/officeDocument/2006/relationships/image" Target="../media/image507.png"/></Relationships>

</file>

<file path=ppt/slides/_rels/slide1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6.png"/><Relationship Id="rId3" Type="http://schemas.openxmlformats.org/officeDocument/2006/relationships/image" Target="../media/image507.png"/></Relationships>

</file>

<file path=ppt/slides/_rels/slide1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8.png"/><Relationship Id="rId3" Type="http://schemas.openxmlformats.org/officeDocument/2006/relationships/image" Target="../media/image509.png"/><Relationship Id="rId4" Type="http://schemas.openxmlformats.org/officeDocument/2006/relationships/image" Target="../media/image503.png"/><Relationship Id="rId5" Type="http://schemas.openxmlformats.org/officeDocument/2006/relationships/image" Target="../media/image51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
</file>

<file path=ppt/slides/_rels/slide1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1.png"/><Relationship Id="rId3" Type="http://schemas.openxmlformats.org/officeDocument/2006/relationships/image" Target="../media/image512.png"/></Relationships>

</file>

<file path=ppt/slides/_rels/slide1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3.png"/><Relationship Id="rId3" Type="http://schemas.openxmlformats.org/officeDocument/2006/relationships/image" Target="../media/image514.png"/><Relationship Id="rId4" Type="http://schemas.openxmlformats.org/officeDocument/2006/relationships/image" Target="../media/image515.png"/></Relationships>

</file>

<file path=ppt/slides/_rels/slide1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4.png"/><Relationship Id="rId3" Type="http://schemas.openxmlformats.org/officeDocument/2006/relationships/image" Target="../media/image515.png"/><Relationship Id="rId4" Type="http://schemas.openxmlformats.org/officeDocument/2006/relationships/image" Target="../media/image513.png"/></Relationships>

</file>

<file path=ppt/slides/_rels/slide1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6.png"/><Relationship Id="rId3" Type="http://schemas.openxmlformats.org/officeDocument/2006/relationships/image" Target="../media/image517.png"/><Relationship Id="rId4" Type="http://schemas.openxmlformats.org/officeDocument/2006/relationships/image" Target="../media/image503.png"/><Relationship Id="rId5" Type="http://schemas.openxmlformats.org/officeDocument/2006/relationships/image" Target="../media/image518.png"/></Relationships>

</file>

<file path=ppt/slides/_rels/slide1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9.png"/><Relationship Id="rId3" Type="http://schemas.openxmlformats.org/officeDocument/2006/relationships/image" Target="../media/image520.png"/></Relationships>

</file>

<file path=ppt/slides/_rels/slide1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1.png"/><Relationship Id="rId3" Type="http://schemas.openxmlformats.org/officeDocument/2006/relationships/image" Target="../media/image522.png"/><Relationship Id="rId4" Type="http://schemas.openxmlformats.org/officeDocument/2006/relationships/image" Target="../media/image523.png"/></Relationships>

</file>

<file path=ppt/slides/_rels/slide1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1.png"/><Relationship Id="rId3" Type="http://schemas.openxmlformats.org/officeDocument/2006/relationships/image" Target="../media/image522.png"/><Relationship Id="rId4" Type="http://schemas.openxmlformats.org/officeDocument/2006/relationships/image" Target="../media/image523.png"/></Relationships>

</file>

<file path=ppt/slides/_rels/slide1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4.png"/><Relationship Id="rId3" Type="http://schemas.openxmlformats.org/officeDocument/2006/relationships/image" Target="../media/image525.png"/></Relationships>

</file>

<file path=ppt/slides/_rels/slide1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6.png"/><Relationship Id="rId3" Type="http://schemas.openxmlformats.org/officeDocument/2006/relationships/image" Target="../media/image527.png"/><Relationship Id="rId4" Type="http://schemas.openxmlformats.org/officeDocument/2006/relationships/image" Target="../media/image528.png"/><Relationship Id="rId5" Type="http://schemas.openxmlformats.org/officeDocument/2006/relationships/image" Target="../media/image529.png"/><Relationship Id="rId6" Type="http://schemas.openxmlformats.org/officeDocument/2006/relationships/image" Target="../media/image530.png"/></Relationships>

</file>

<file path=ppt/slides/_rels/slide1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1.png"/><Relationship Id="rId3" Type="http://schemas.openxmlformats.org/officeDocument/2006/relationships/image" Target="../media/image532.png"/><Relationship Id="rId4" Type="http://schemas.openxmlformats.org/officeDocument/2006/relationships/image" Target="../media/image533.png"/><Relationship Id="rId5" Type="http://schemas.openxmlformats.org/officeDocument/2006/relationships/image" Target="../media/image534.png"/><Relationship Id="rId6" Type="http://schemas.openxmlformats.org/officeDocument/2006/relationships/image" Target="../media/image53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1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6.png"/><Relationship Id="rId3" Type="http://schemas.openxmlformats.org/officeDocument/2006/relationships/image" Target="../media/image537.png"/><Relationship Id="rId4" Type="http://schemas.openxmlformats.org/officeDocument/2006/relationships/image" Target="../media/image538.png"/><Relationship Id="rId5" Type="http://schemas.openxmlformats.org/officeDocument/2006/relationships/image" Target="../media/image539.png"/><Relationship Id="rId6" Type="http://schemas.openxmlformats.org/officeDocument/2006/relationships/image" Target="../media/image540.png"/><Relationship Id="rId7" Type="http://schemas.openxmlformats.org/officeDocument/2006/relationships/image" Target="../media/image541.png"/></Relationships>

</file>

<file path=ppt/slides/_rels/slide1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2.png"/><Relationship Id="rId3" Type="http://schemas.openxmlformats.org/officeDocument/2006/relationships/image" Target="../media/image543.png"/><Relationship Id="rId4" Type="http://schemas.openxmlformats.org/officeDocument/2006/relationships/image" Target="../media/image544.png"/><Relationship Id="rId5" Type="http://schemas.openxmlformats.org/officeDocument/2006/relationships/image" Target="../media/image545.png"/></Relationships>

</file>

<file path=ppt/slides/_rels/slide1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6.png"/><Relationship Id="rId3" Type="http://schemas.openxmlformats.org/officeDocument/2006/relationships/image" Target="../media/image547.png"/><Relationship Id="rId4" Type="http://schemas.openxmlformats.org/officeDocument/2006/relationships/image" Target="../media/image548.png"/><Relationship Id="rId5" Type="http://schemas.openxmlformats.org/officeDocument/2006/relationships/image" Target="../media/image549.png"/><Relationship Id="rId6" Type="http://schemas.openxmlformats.org/officeDocument/2006/relationships/image" Target="../media/image550.png"/><Relationship Id="rId7" Type="http://schemas.openxmlformats.org/officeDocument/2006/relationships/image" Target="../media/image551.png"/><Relationship Id="rId8" Type="http://schemas.openxmlformats.org/officeDocument/2006/relationships/image" Target="../media/image552.png"/></Relationships>

</file>

<file path=ppt/slides/_rels/slide1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3.png"/><Relationship Id="rId3" Type="http://schemas.openxmlformats.org/officeDocument/2006/relationships/image" Target="../media/image554.png"/><Relationship Id="rId4" Type="http://schemas.openxmlformats.org/officeDocument/2006/relationships/image" Target="../media/image555.png"/><Relationship Id="rId5" Type="http://schemas.openxmlformats.org/officeDocument/2006/relationships/image" Target="../media/image556.png"/><Relationship Id="rId6" Type="http://schemas.openxmlformats.org/officeDocument/2006/relationships/image" Target="../media/image557.png"/></Relationships>

</file>

<file path=ppt/slides/_rels/slide1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8.png"/><Relationship Id="rId3" Type="http://schemas.openxmlformats.org/officeDocument/2006/relationships/image" Target="../media/image559.png"/><Relationship Id="rId4" Type="http://schemas.openxmlformats.org/officeDocument/2006/relationships/image" Target="../media/image560.png"/><Relationship Id="rId5" Type="http://schemas.openxmlformats.org/officeDocument/2006/relationships/image" Target="../media/image561.png"/><Relationship Id="rId6" Type="http://schemas.openxmlformats.org/officeDocument/2006/relationships/image" Target="../media/image562.png"/><Relationship Id="rId7" Type="http://schemas.openxmlformats.org/officeDocument/2006/relationships/image" Target="../media/image563.png"/></Relationships>

</file>

<file path=ppt/slides/_rels/slide1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4.png"/><Relationship Id="rId3" Type="http://schemas.openxmlformats.org/officeDocument/2006/relationships/image" Target="../media/image565.png"/><Relationship Id="rId4" Type="http://schemas.openxmlformats.org/officeDocument/2006/relationships/image" Target="../media/image566.png"/><Relationship Id="rId5" Type="http://schemas.openxmlformats.org/officeDocument/2006/relationships/image" Target="../media/image567.png"/></Relationships>

</file>

<file path=ppt/slides/_rels/slide1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8.png"/></Relationships>

</file>

<file path=ppt/slides/_rels/slide1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69.png"/><Relationship Id="rId3" Type="http://schemas.openxmlformats.org/officeDocument/2006/relationships/image" Target="../media/image570.png"/></Relationships>

</file>

<file path=ppt/slides/_rels/slide1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1.png"/><Relationship Id="rId3" Type="http://schemas.openxmlformats.org/officeDocument/2006/relationships/image" Target="../media/image572.png"/></Relationships>

</file>

<file path=ppt/slides/_rels/slide1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3.png"/><Relationship Id="rId3" Type="http://schemas.openxmlformats.org/officeDocument/2006/relationships/image" Target="../media/image57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
</file>

<file path=ppt/slides/_rels/slide1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5.png"/></Relationships>

</file>

<file path=ppt/slides/_rels/slide1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6.png"/></Relationships>

</file>

<file path=ppt/slides/_rels/slide1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7.png"/><Relationship Id="rId3" Type="http://schemas.openxmlformats.org/officeDocument/2006/relationships/image" Target="../media/image578.png"/></Relationships>

</file>

<file path=ppt/slides/_rels/slide1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9.png"/><Relationship Id="rId3" Type="http://schemas.openxmlformats.org/officeDocument/2006/relationships/image" Target="../media/image580.png"/></Relationships>

</file>

<file path=ppt/slides/_rels/slide1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1.png"/></Relationships>

</file>

<file path=ppt/slides/_rels/slide1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2.png"/><Relationship Id="rId3" Type="http://schemas.openxmlformats.org/officeDocument/2006/relationships/image" Target="../media/image583.png"/></Relationships>

</file>

<file path=ppt/slides/_rels/slide1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4.png"/><Relationship Id="rId3" Type="http://schemas.openxmlformats.org/officeDocument/2006/relationships/image" Target="../media/image585.png"/></Relationships>

</file>

<file path=ppt/slides/_rels/slide1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6.png"/><Relationship Id="rId3" Type="http://schemas.openxmlformats.org/officeDocument/2006/relationships/image" Target="../media/image587.png"/></Relationships>

</file>

<file path=ppt/slides/_rels/slide1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8.png"/><Relationship Id="rId3" Type="http://schemas.openxmlformats.org/officeDocument/2006/relationships/image" Target="../media/image589.png"/></Relationships>

</file>

<file path=ppt/slides/_rels/slide1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0.png"/><Relationship Id="rId3" Type="http://schemas.openxmlformats.org/officeDocument/2006/relationships/image" Target="../media/image59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_rels/slide1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2.png"/><Relationship Id="rId3" Type="http://schemas.openxmlformats.org/officeDocument/2006/relationships/image" Target="../media/image593.png"/></Relationships>

</file>

<file path=ppt/slides/_rels/slide1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4.png"/><Relationship Id="rId3" Type="http://schemas.openxmlformats.org/officeDocument/2006/relationships/image" Target="../media/image595.png"/><Relationship Id="rId4" Type="http://schemas.openxmlformats.org/officeDocument/2006/relationships/image" Target="../media/image596.png"/><Relationship Id="rId5" Type="http://schemas.openxmlformats.org/officeDocument/2006/relationships/image" Target="../media/image597.png"/></Relationships>

</file>

<file path=ppt/slides/_rels/slide1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98.png"/><Relationship Id="rId3" Type="http://schemas.openxmlformats.org/officeDocument/2006/relationships/image" Target="../media/image599.png"/><Relationship Id="rId4" Type="http://schemas.openxmlformats.org/officeDocument/2006/relationships/image" Target="../media/image600.png"/><Relationship Id="rId5" Type="http://schemas.openxmlformats.org/officeDocument/2006/relationships/image" Target="../media/image601.png"/></Relationships>

</file>

<file path=ppt/slides/_rels/slide1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02.png"/><Relationship Id="rId3" Type="http://schemas.openxmlformats.org/officeDocument/2006/relationships/image" Target="../media/image603.png"/><Relationship Id="rId4" Type="http://schemas.openxmlformats.org/officeDocument/2006/relationships/image" Target="../media/image604.png"/></Relationships>

</file>

<file path=ppt/slides/_rels/slide1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05.png"/><Relationship Id="rId3" Type="http://schemas.openxmlformats.org/officeDocument/2006/relationships/image" Target="../media/image606.png"/><Relationship Id="rId4" Type="http://schemas.openxmlformats.org/officeDocument/2006/relationships/image" Target="../media/image607.png"/><Relationship Id="rId5" Type="http://schemas.openxmlformats.org/officeDocument/2006/relationships/image" Target="../media/image608.png"/></Relationships>

</file>

<file path=ppt/slides/_rels/slide1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09.png"/><Relationship Id="rId3" Type="http://schemas.openxmlformats.org/officeDocument/2006/relationships/image" Target="../media/image610.png"/><Relationship Id="rId4" Type="http://schemas.openxmlformats.org/officeDocument/2006/relationships/image" Target="../media/image611.png"/><Relationship Id="rId5" Type="http://schemas.openxmlformats.org/officeDocument/2006/relationships/image" Target="../media/image612.png"/><Relationship Id="rId6" Type="http://schemas.openxmlformats.org/officeDocument/2006/relationships/image" Target="../media/image613.png"/><Relationship Id="rId7" Type="http://schemas.openxmlformats.org/officeDocument/2006/relationships/image" Target="../media/image614.png"/></Relationships>

</file>

<file path=ppt/slides/_rels/slide1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5.png"/><Relationship Id="rId3" Type="http://schemas.openxmlformats.org/officeDocument/2006/relationships/image" Target="../media/image616.png"/><Relationship Id="rId4" Type="http://schemas.openxmlformats.org/officeDocument/2006/relationships/image" Target="../media/image617.png"/></Relationships>

</file>

<file path=ppt/slides/_rels/slide1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8.png"/><Relationship Id="rId3" Type="http://schemas.openxmlformats.org/officeDocument/2006/relationships/image" Target="../media/image619.png"/></Relationships>

</file>

<file path=ppt/slides/_rels/slide1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0.png"/></Relationships>

</file>

<file path=ppt/slides/_rels/slide1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1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2.png"/></Relationships>

</file>

<file path=ppt/slides/_rels/slide1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3.png"/><Relationship Id="rId3" Type="http://schemas.openxmlformats.org/officeDocument/2006/relationships/image" Target="../media/image624.png"/><Relationship Id="rId4" Type="http://schemas.openxmlformats.org/officeDocument/2006/relationships/image" Target="../media/image625.png"/><Relationship Id="rId5" Type="http://schemas.openxmlformats.org/officeDocument/2006/relationships/image" Target="../media/image626.png"/></Relationships>

</file>

<file path=ppt/slides/_rels/slide1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7.png"/><Relationship Id="rId3" Type="http://schemas.openxmlformats.org/officeDocument/2006/relationships/image" Target="../media/image628.png"/><Relationship Id="rId4" Type="http://schemas.openxmlformats.org/officeDocument/2006/relationships/image" Target="../media/image629.png"/></Relationships>

</file>

<file path=ppt/slides/_rels/slide1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0.png"/><Relationship Id="rId3" Type="http://schemas.openxmlformats.org/officeDocument/2006/relationships/image" Target="../media/image631.png"/></Relationships>

</file>

<file path=ppt/slides/_rels/slide1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2.png"/><Relationship Id="rId3" Type="http://schemas.openxmlformats.org/officeDocument/2006/relationships/image" Target="../media/image633.png"/><Relationship Id="rId4" Type="http://schemas.openxmlformats.org/officeDocument/2006/relationships/image" Target="../media/image634.png"/></Relationships>

</file>

<file path=ppt/slides/_rels/slide1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5.png"/><Relationship Id="rId3" Type="http://schemas.openxmlformats.org/officeDocument/2006/relationships/image" Target="../media/image636.png"/></Relationships>

</file>

<file path=ppt/slides/_rels/slide1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7.png"/><Relationship Id="rId3" Type="http://schemas.openxmlformats.org/officeDocument/2006/relationships/image" Target="../media/image638.png"/><Relationship Id="rId4" Type="http://schemas.openxmlformats.org/officeDocument/2006/relationships/image" Target="../media/image639.png"/><Relationship Id="rId5" Type="http://schemas.openxmlformats.org/officeDocument/2006/relationships/image" Target="../media/image640.png"/><Relationship Id="rId6" Type="http://schemas.openxmlformats.org/officeDocument/2006/relationships/image" Target="../media/image641.png"/></Relationships>

</file>

<file path=ppt/slides/_rels/slide1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2.png"/><Relationship Id="rId3" Type="http://schemas.openxmlformats.org/officeDocument/2006/relationships/image" Target="../media/image643.png"/><Relationship Id="rId4" Type="http://schemas.openxmlformats.org/officeDocument/2006/relationships/image" Target="../media/image644.png"/><Relationship Id="rId5" Type="http://schemas.openxmlformats.org/officeDocument/2006/relationships/image" Target="../media/image645.png"/></Relationships>

</file>

<file path=ppt/slides/_rels/slide1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6.png"/><Relationship Id="rId3" Type="http://schemas.openxmlformats.org/officeDocument/2006/relationships/image" Target="../media/image647.png"/></Relationships>

</file>

<file path=ppt/slides/_rels/slide1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48.png"/><Relationship Id="rId3" Type="http://schemas.openxmlformats.org/officeDocument/2006/relationships/image" Target="../media/image64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
</file>

<file path=ppt/slides/_rels/slide20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0.png"/><Relationship Id="rId3" Type="http://schemas.openxmlformats.org/officeDocument/2006/relationships/image" Target="../media/image651.png"/></Relationships>

</file>

<file path=ppt/slides/_rels/slide20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2.png"/><Relationship Id="rId3" Type="http://schemas.openxmlformats.org/officeDocument/2006/relationships/image" Target="../media/image653.png"/></Relationships>

</file>

<file path=ppt/slides/_rels/slide20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4.png"/><Relationship Id="rId3" Type="http://schemas.openxmlformats.org/officeDocument/2006/relationships/image" Target="../media/image655.png"/></Relationships>

</file>

<file path=ppt/slides/_rels/slide20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6.png"/><Relationship Id="rId3" Type="http://schemas.openxmlformats.org/officeDocument/2006/relationships/image" Target="../media/image657.png"/><Relationship Id="rId4" Type="http://schemas.openxmlformats.org/officeDocument/2006/relationships/image" Target="../media/image658.png"/><Relationship Id="rId5" Type="http://schemas.openxmlformats.org/officeDocument/2006/relationships/image" Target="../media/image659.png"/></Relationships>

</file>

<file path=ppt/slides/_rels/slide20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0.png"/><Relationship Id="rId3" Type="http://schemas.openxmlformats.org/officeDocument/2006/relationships/image" Target="../media/image661.png"/><Relationship Id="rId4" Type="http://schemas.openxmlformats.org/officeDocument/2006/relationships/image" Target="../media/image662.png"/><Relationship Id="rId5" Type="http://schemas.openxmlformats.org/officeDocument/2006/relationships/image" Target="../media/image663.png"/></Relationships>

</file>

<file path=ppt/slides/_rels/slide20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4.png"/><Relationship Id="rId3" Type="http://schemas.openxmlformats.org/officeDocument/2006/relationships/image" Target="../media/image665.png"/><Relationship Id="rId4" Type="http://schemas.openxmlformats.org/officeDocument/2006/relationships/image" Target="../media/image666.png"/><Relationship Id="rId5" Type="http://schemas.openxmlformats.org/officeDocument/2006/relationships/image" Target="../media/image667.png"/></Relationships>

</file>

<file path=ppt/slides/_rels/slide20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68.png"/><Relationship Id="rId3" Type="http://schemas.openxmlformats.org/officeDocument/2006/relationships/image" Target="../media/image669.png"/><Relationship Id="rId4" Type="http://schemas.openxmlformats.org/officeDocument/2006/relationships/image" Target="../media/image670.png"/><Relationship Id="rId5" Type="http://schemas.openxmlformats.org/officeDocument/2006/relationships/image" Target="../media/image671.png"/></Relationships>

</file>

<file path=ppt/slides/_rels/slide20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2.png"/><Relationship Id="rId3" Type="http://schemas.openxmlformats.org/officeDocument/2006/relationships/image" Target="../media/image673.png"/><Relationship Id="rId4" Type="http://schemas.openxmlformats.org/officeDocument/2006/relationships/image" Target="../media/image674.png"/><Relationship Id="rId5" Type="http://schemas.openxmlformats.org/officeDocument/2006/relationships/image" Target="../media/image675.png"/><Relationship Id="rId6" Type="http://schemas.openxmlformats.org/officeDocument/2006/relationships/image" Target="../media/image676.png"/></Relationships>

</file>

<file path=ppt/slides/_rels/slide20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77.png"/><Relationship Id="rId3" Type="http://schemas.openxmlformats.org/officeDocument/2006/relationships/image" Target="../media/image678.png"/><Relationship Id="rId4" Type="http://schemas.openxmlformats.org/officeDocument/2006/relationships/image" Target="../media/image679.png"/></Relationships>

</file>

<file path=ppt/slides/_rels/slide20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80.png"/><Relationship Id="rId3" Type="http://schemas.openxmlformats.org/officeDocument/2006/relationships/image" Target="../media/image681.png"/><Relationship Id="rId4" Type="http://schemas.openxmlformats.org/officeDocument/2006/relationships/image" Target="../media/image682.png"/><Relationship Id="rId5" Type="http://schemas.openxmlformats.org/officeDocument/2006/relationships/image" Target="../media/image683.png"/><Relationship Id="rId6" Type="http://schemas.openxmlformats.org/officeDocument/2006/relationships/image" Target="../media/image684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

</file>

<file path=ppt/slides/_rels/slide2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85.png"/><Relationship Id="rId3" Type="http://schemas.openxmlformats.org/officeDocument/2006/relationships/image" Target="../media/image686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0" Type="http://schemas.openxmlformats.org/officeDocument/2006/relationships/image" Target="../media/image118.png"/><Relationship Id="rId11" Type="http://schemas.openxmlformats.org/officeDocument/2006/relationships/image" Target="../media/image119.png"/><Relationship Id="rId12" Type="http://schemas.openxmlformats.org/officeDocument/2006/relationships/image" Target="../media/image120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1.png"/><Relationship Id="rId3" Type="http://schemas.openxmlformats.org/officeDocument/2006/relationships/image" Target="../media/image122.png"/><Relationship Id="rId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6.png"/><Relationship Id="rId8" Type="http://schemas.openxmlformats.org/officeDocument/2006/relationships/image" Target="../media/image127.png"/><Relationship Id="rId9" Type="http://schemas.openxmlformats.org/officeDocument/2006/relationships/image" Target="../media/image128.png"/><Relationship Id="rId10" Type="http://schemas.openxmlformats.org/officeDocument/2006/relationships/image" Target="../media/image129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0.png"/><Relationship Id="rId3" Type="http://schemas.openxmlformats.org/officeDocument/2006/relationships/image" Target="../media/image131.png"/><Relationship Id="rId4" Type="http://schemas.openxmlformats.org/officeDocument/2006/relationships/image" Target="../media/image132.png"/><Relationship Id="rId5" Type="http://schemas.openxmlformats.org/officeDocument/2006/relationships/image" Target="../media/image133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8.png"/><Relationship Id="rId3" Type="http://schemas.openxmlformats.org/officeDocument/2006/relationships/image" Target="../media/image139.png"/><Relationship Id="rId4" Type="http://schemas.openxmlformats.org/officeDocument/2006/relationships/image" Target="../media/image140.png"/><Relationship Id="rId5" Type="http://schemas.openxmlformats.org/officeDocument/2006/relationships/image" Target="../media/image141.png"/><Relationship Id="rId6" Type="http://schemas.openxmlformats.org/officeDocument/2006/relationships/image" Target="../media/image142.png"/><Relationship Id="rId7" Type="http://schemas.openxmlformats.org/officeDocument/2006/relationships/image" Target="../media/image143.png"/><Relationship Id="rId8" Type="http://schemas.openxmlformats.org/officeDocument/2006/relationships/image" Target="../media/image144.png"/><Relationship Id="rId9" Type="http://schemas.openxmlformats.org/officeDocument/2006/relationships/image" Target="../media/image145.png"/><Relationship Id="rId10" Type="http://schemas.openxmlformats.org/officeDocument/2006/relationships/image" Target="../media/image146.png"/><Relationship Id="rId11" Type="http://schemas.openxmlformats.org/officeDocument/2006/relationships/image" Target="../media/image147.png"/><Relationship Id="rId12" Type="http://schemas.openxmlformats.org/officeDocument/2006/relationships/image" Target="../media/image148.png"/><Relationship Id="rId13" Type="http://schemas.openxmlformats.org/officeDocument/2006/relationships/image" Target="../media/image149.png"/><Relationship Id="rId14" Type="http://schemas.openxmlformats.org/officeDocument/2006/relationships/image" Target="../media/image150.png"/><Relationship Id="rId15" Type="http://schemas.openxmlformats.org/officeDocument/2006/relationships/image" Target="../media/image151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Relationship Id="rId9" Type="http://schemas.openxmlformats.org/officeDocument/2006/relationships/image" Target="../media/image159.png"/><Relationship Id="rId10" Type="http://schemas.openxmlformats.org/officeDocument/2006/relationships/image" Target="../media/image160.png"/><Relationship Id="rId11" Type="http://schemas.openxmlformats.org/officeDocument/2006/relationships/image" Target="../media/image161.png"/><Relationship Id="rId12" Type="http://schemas.openxmlformats.org/officeDocument/2006/relationships/image" Target="../media/image162.png"/><Relationship Id="rId13" Type="http://schemas.openxmlformats.org/officeDocument/2006/relationships/image" Target="../media/image163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4.png"/><Relationship Id="rId3" Type="http://schemas.openxmlformats.org/officeDocument/2006/relationships/image" Target="../media/image16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6.png"/><Relationship Id="rId3" Type="http://schemas.openxmlformats.org/officeDocument/2006/relationships/image" Target="../media/image167.png"/><Relationship Id="rId4" Type="http://schemas.openxmlformats.org/officeDocument/2006/relationships/image" Target="../media/image168.png"/><Relationship Id="rId5" Type="http://schemas.openxmlformats.org/officeDocument/2006/relationships/image" Target="../media/image169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0.png"/><Relationship Id="rId3" Type="http://schemas.openxmlformats.org/officeDocument/2006/relationships/image" Target="../media/image171.png"/><Relationship Id="rId4" Type="http://schemas.openxmlformats.org/officeDocument/2006/relationships/image" Target="../media/image172.png"/><Relationship Id="rId5" Type="http://schemas.openxmlformats.org/officeDocument/2006/relationships/image" Target="../media/image173.png"/><Relationship Id="rId6" Type="http://schemas.openxmlformats.org/officeDocument/2006/relationships/image" Target="../media/image174.png"/><Relationship Id="rId7" Type="http://schemas.openxmlformats.org/officeDocument/2006/relationships/image" Target="../media/image175.png"/><Relationship Id="rId8" Type="http://schemas.openxmlformats.org/officeDocument/2006/relationships/image" Target="../media/image176.png"/><Relationship Id="rId9" Type="http://schemas.openxmlformats.org/officeDocument/2006/relationships/image" Target="../media/image177.png"/><Relationship Id="rId10" Type="http://schemas.openxmlformats.org/officeDocument/2006/relationships/image" Target="../media/image178.png"/><Relationship Id="rId11" Type="http://schemas.openxmlformats.org/officeDocument/2006/relationships/image" Target="../media/image179.png"/><Relationship Id="rId12" Type="http://schemas.openxmlformats.org/officeDocument/2006/relationships/image" Target="../media/image180.png"/><Relationship Id="rId13" Type="http://schemas.openxmlformats.org/officeDocument/2006/relationships/image" Target="../media/image181.png"/><Relationship Id="rId14" Type="http://schemas.openxmlformats.org/officeDocument/2006/relationships/image" Target="../media/image182.png"/><Relationship Id="rId15" Type="http://schemas.openxmlformats.org/officeDocument/2006/relationships/image" Target="../media/image183.png"/><Relationship Id="rId16" Type="http://schemas.openxmlformats.org/officeDocument/2006/relationships/image" Target="../media/image184.png"/><Relationship Id="rId17" Type="http://schemas.openxmlformats.org/officeDocument/2006/relationships/image" Target="../media/image185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6.png"/><Relationship Id="rId3" Type="http://schemas.openxmlformats.org/officeDocument/2006/relationships/image" Target="../media/image187.png"/><Relationship Id="rId4" Type="http://schemas.openxmlformats.org/officeDocument/2006/relationships/image" Target="../media/image188.png"/><Relationship Id="rId5" Type="http://schemas.openxmlformats.org/officeDocument/2006/relationships/image" Target="../media/image189.png"/><Relationship Id="rId6" Type="http://schemas.openxmlformats.org/officeDocument/2006/relationships/image" Target="../media/image190.png"/><Relationship Id="rId7" Type="http://schemas.openxmlformats.org/officeDocument/2006/relationships/image" Target="../media/image191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2.png"/><Relationship Id="rId3" Type="http://schemas.openxmlformats.org/officeDocument/2006/relationships/image" Target="../media/image193.png"/><Relationship Id="rId4" Type="http://schemas.openxmlformats.org/officeDocument/2006/relationships/image" Target="../media/image194.png"/><Relationship Id="rId5" Type="http://schemas.openxmlformats.org/officeDocument/2006/relationships/image" Target="../media/image195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6.png"/><Relationship Id="rId3" Type="http://schemas.openxmlformats.org/officeDocument/2006/relationships/image" Target="../media/image197.png"/><Relationship Id="rId4" Type="http://schemas.openxmlformats.org/officeDocument/2006/relationships/image" Target="../media/image198.png"/><Relationship Id="rId5" Type="http://schemas.openxmlformats.org/officeDocument/2006/relationships/image" Target="../media/image199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0.png"/><Relationship Id="rId3" Type="http://schemas.openxmlformats.org/officeDocument/2006/relationships/image" Target="../media/image201.png"/><Relationship Id="rId4" Type="http://schemas.openxmlformats.org/officeDocument/2006/relationships/image" Target="../media/image202.png"/><Relationship Id="rId5" Type="http://schemas.openxmlformats.org/officeDocument/2006/relationships/image" Target="../media/image203.png"/><Relationship Id="rId6" Type="http://schemas.openxmlformats.org/officeDocument/2006/relationships/image" Target="../media/image204.png"/><Relationship Id="rId7" Type="http://schemas.openxmlformats.org/officeDocument/2006/relationships/image" Target="../media/image205.png"/><Relationship Id="rId8" Type="http://schemas.openxmlformats.org/officeDocument/2006/relationships/image" Target="../media/image206.png"/><Relationship Id="rId9" Type="http://schemas.openxmlformats.org/officeDocument/2006/relationships/image" Target="../media/image207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8.png"/><Relationship Id="rId3" Type="http://schemas.openxmlformats.org/officeDocument/2006/relationships/image" Target="../media/image209.png"/><Relationship Id="rId4" Type="http://schemas.openxmlformats.org/officeDocument/2006/relationships/image" Target="../media/image210.png"/><Relationship Id="rId5" Type="http://schemas.openxmlformats.org/officeDocument/2006/relationships/image" Target="../media/image211.png"/><Relationship Id="rId6" Type="http://schemas.openxmlformats.org/officeDocument/2006/relationships/image" Target="../media/image212.png"/><Relationship Id="rId7" Type="http://schemas.openxmlformats.org/officeDocument/2006/relationships/image" Target="../media/image213.png"/><Relationship Id="rId8" Type="http://schemas.openxmlformats.org/officeDocument/2006/relationships/image" Target="../media/image214.png"/><Relationship Id="rId9" Type="http://schemas.openxmlformats.org/officeDocument/2006/relationships/image" Target="../media/image215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6.png"/><Relationship Id="rId3" Type="http://schemas.openxmlformats.org/officeDocument/2006/relationships/image" Target="../media/image217.pn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8.png"/><Relationship Id="rId3" Type="http://schemas.openxmlformats.org/officeDocument/2006/relationships/image" Target="../media/image219.png"/><Relationship Id="rId4" Type="http://schemas.openxmlformats.org/officeDocument/2006/relationships/image" Target="../media/image220.png"/><Relationship Id="rId5" Type="http://schemas.openxmlformats.org/officeDocument/2006/relationships/image" Target="../media/image221.pn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2.png"/><Relationship Id="rId3" Type="http://schemas.openxmlformats.org/officeDocument/2006/relationships/image" Target="../media/image223.png"/><Relationship Id="rId4" Type="http://schemas.openxmlformats.org/officeDocument/2006/relationships/image" Target="../media/image224.png"/><Relationship Id="rId5" Type="http://schemas.openxmlformats.org/officeDocument/2006/relationships/image" Target="../media/image225.png"/><Relationship Id="rId6" Type="http://schemas.openxmlformats.org/officeDocument/2006/relationships/image" Target="../media/image226.png"/><Relationship Id="rId7" Type="http://schemas.openxmlformats.org/officeDocument/2006/relationships/image" Target="../media/image227.png"/><Relationship Id="rId8" Type="http://schemas.openxmlformats.org/officeDocument/2006/relationships/image" Target="../media/image228.png"/><Relationship Id="rId9" Type="http://schemas.openxmlformats.org/officeDocument/2006/relationships/image" Target="../media/image229.png"/><Relationship Id="rId10" Type="http://schemas.openxmlformats.org/officeDocument/2006/relationships/image" Target="../media/image230.png"/><Relationship Id="rId11" Type="http://schemas.openxmlformats.org/officeDocument/2006/relationships/image" Target="../media/image231.png"/><Relationship Id="rId12" Type="http://schemas.openxmlformats.org/officeDocument/2006/relationships/image" Target="../media/image232.png"/><Relationship Id="rId13" Type="http://schemas.openxmlformats.org/officeDocument/2006/relationships/image" Target="../media/image233.png"/><Relationship Id="rId14" Type="http://schemas.openxmlformats.org/officeDocument/2006/relationships/image" Target="../media/image234.png"/><Relationship Id="rId15" Type="http://schemas.openxmlformats.org/officeDocument/2006/relationships/image" Target="../media/image23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6.png"/><Relationship Id="rId3" Type="http://schemas.openxmlformats.org/officeDocument/2006/relationships/image" Target="../media/image237.png"/><Relationship Id="rId4" Type="http://schemas.openxmlformats.org/officeDocument/2006/relationships/image" Target="../media/image238.png"/><Relationship Id="rId5" Type="http://schemas.openxmlformats.org/officeDocument/2006/relationships/image" Target="../media/image239.png"/><Relationship Id="rId6" Type="http://schemas.openxmlformats.org/officeDocument/2006/relationships/image" Target="../media/image240.png"/><Relationship Id="rId7" Type="http://schemas.openxmlformats.org/officeDocument/2006/relationships/image" Target="../media/image241.png"/><Relationship Id="rId8" Type="http://schemas.openxmlformats.org/officeDocument/2006/relationships/image" Target="../media/image242.png"/><Relationship Id="rId9" Type="http://schemas.openxmlformats.org/officeDocument/2006/relationships/image" Target="../media/image243.png"/><Relationship Id="rId10" Type="http://schemas.openxmlformats.org/officeDocument/2006/relationships/image" Target="../media/image244.png"/><Relationship Id="rId11" Type="http://schemas.openxmlformats.org/officeDocument/2006/relationships/image" Target="../media/image245.png"/><Relationship Id="rId12" Type="http://schemas.openxmlformats.org/officeDocument/2006/relationships/image" Target="../media/image246.png"/><Relationship Id="rId13" Type="http://schemas.openxmlformats.org/officeDocument/2006/relationships/image" Target="../media/image247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8.png"/><Relationship Id="rId3" Type="http://schemas.openxmlformats.org/officeDocument/2006/relationships/image" Target="../media/image249.png"/><Relationship Id="rId4" Type="http://schemas.openxmlformats.org/officeDocument/2006/relationships/image" Target="../media/image250.png"/><Relationship Id="rId5" Type="http://schemas.openxmlformats.org/officeDocument/2006/relationships/image" Target="../media/image251.png"/><Relationship Id="rId6" Type="http://schemas.openxmlformats.org/officeDocument/2006/relationships/image" Target="../media/image252.png"/><Relationship Id="rId7" Type="http://schemas.openxmlformats.org/officeDocument/2006/relationships/image" Target="../media/image253.png"/><Relationship Id="rId8" Type="http://schemas.openxmlformats.org/officeDocument/2006/relationships/image" Target="../media/image254.png"/><Relationship Id="rId9" Type="http://schemas.openxmlformats.org/officeDocument/2006/relationships/image" Target="../media/image255.png"/><Relationship Id="rId10" Type="http://schemas.openxmlformats.org/officeDocument/2006/relationships/image" Target="../media/image256.png"/><Relationship Id="rId11" Type="http://schemas.openxmlformats.org/officeDocument/2006/relationships/image" Target="../media/image257.pn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8.png"/><Relationship Id="rId3" Type="http://schemas.openxmlformats.org/officeDocument/2006/relationships/image" Target="../media/image259.png"/><Relationship Id="rId4" Type="http://schemas.openxmlformats.org/officeDocument/2006/relationships/image" Target="../media/image260.png"/><Relationship Id="rId5" Type="http://schemas.openxmlformats.org/officeDocument/2006/relationships/image" Target="../media/image261.png"/><Relationship Id="rId6" Type="http://schemas.openxmlformats.org/officeDocument/2006/relationships/image" Target="../media/image262.png"/><Relationship Id="rId7" Type="http://schemas.openxmlformats.org/officeDocument/2006/relationships/image" Target="../media/image263.pn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4.png"/><Relationship Id="rId3" Type="http://schemas.openxmlformats.org/officeDocument/2006/relationships/image" Target="../media/image265.png"/><Relationship Id="rId4" Type="http://schemas.openxmlformats.org/officeDocument/2006/relationships/image" Target="../media/image266.png"/><Relationship Id="rId5" Type="http://schemas.openxmlformats.org/officeDocument/2006/relationships/image" Target="../media/image267.png"/><Relationship Id="rId6" Type="http://schemas.openxmlformats.org/officeDocument/2006/relationships/image" Target="../media/image268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9.png"/><Relationship Id="rId3" Type="http://schemas.openxmlformats.org/officeDocument/2006/relationships/image" Target="../media/image270.png"/><Relationship Id="rId4" Type="http://schemas.openxmlformats.org/officeDocument/2006/relationships/image" Target="../media/image271.png"/><Relationship Id="rId5" Type="http://schemas.openxmlformats.org/officeDocument/2006/relationships/image" Target="../media/image272.pn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3.png"/><Relationship Id="rId3" Type="http://schemas.openxmlformats.org/officeDocument/2006/relationships/image" Target="../media/image274.png"/><Relationship Id="rId4" Type="http://schemas.openxmlformats.org/officeDocument/2006/relationships/image" Target="../media/image275.pn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6.png"/><Relationship Id="rId3" Type="http://schemas.openxmlformats.org/officeDocument/2006/relationships/image" Target="../media/image277.pn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8.png"/><Relationship Id="rId3" Type="http://schemas.openxmlformats.org/officeDocument/2006/relationships/image" Target="../media/image279.pn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8.png"/><Relationship Id="rId3" Type="http://schemas.openxmlformats.org/officeDocument/2006/relationships/image" Target="../media/image279.pn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0.png"/><Relationship Id="rId3" Type="http://schemas.openxmlformats.org/officeDocument/2006/relationships/image" Target="../media/image28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1.png"/><Relationship Id="rId3" Type="http://schemas.openxmlformats.org/officeDocument/2006/relationships/image" Target="../media/image280.png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2.png"/><Relationship Id="rId3" Type="http://schemas.openxmlformats.org/officeDocument/2006/relationships/image" Target="../media/image283.png"/><Relationship Id="rId4" Type="http://schemas.openxmlformats.org/officeDocument/2006/relationships/image" Target="../media/image284.png"/><Relationship Id="rId5" Type="http://schemas.openxmlformats.org/officeDocument/2006/relationships/image" Target="../media/image285.png"/><Relationship Id="rId6" Type="http://schemas.openxmlformats.org/officeDocument/2006/relationships/image" Target="../media/image286.png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7.png"/><Relationship Id="rId3" Type="http://schemas.openxmlformats.org/officeDocument/2006/relationships/image" Target="../media/image288.png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9.png"/><Relationship Id="rId3" Type="http://schemas.openxmlformats.org/officeDocument/2006/relationships/image" Target="../media/image290.png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9.png"/><Relationship Id="rId3" Type="http://schemas.openxmlformats.org/officeDocument/2006/relationships/image" Target="../media/image290.png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1.png"/><Relationship Id="rId3" Type="http://schemas.openxmlformats.org/officeDocument/2006/relationships/image" Target="../media/image292.png"/><Relationship Id="rId4" Type="http://schemas.openxmlformats.org/officeDocument/2006/relationships/image" Target="../media/image293.png"/><Relationship Id="rId5" Type="http://schemas.openxmlformats.org/officeDocument/2006/relationships/image" Target="../media/image294.png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5.png"/><Relationship Id="rId3" Type="http://schemas.openxmlformats.org/officeDocument/2006/relationships/image" Target="../media/image296.png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7.png"/><Relationship Id="rId3" Type="http://schemas.openxmlformats.org/officeDocument/2006/relationships/image" Target="../media/image298.png"/><Relationship Id="rId4" Type="http://schemas.openxmlformats.org/officeDocument/2006/relationships/image" Target="../media/image299.png"/><Relationship Id="rId5" Type="http://schemas.openxmlformats.org/officeDocument/2006/relationships/image" Target="../media/image300.png"/><Relationship Id="rId6" Type="http://schemas.openxmlformats.org/officeDocument/2006/relationships/image" Target="../media/image301.png"/><Relationship Id="rId7" Type="http://schemas.openxmlformats.org/officeDocument/2006/relationships/image" Target="../media/image302.png"/><Relationship Id="rId8" Type="http://schemas.openxmlformats.org/officeDocument/2006/relationships/image" Target="../media/image303.png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4.png"/><Relationship Id="rId3" Type="http://schemas.openxmlformats.org/officeDocument/2006/relationships/image" Target="../media/image305.png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6.png"/><Relationship Id="rId3" Type="http://schemas.openxmlformats.org/officeDocument/2006/relationships/image" Target="../media/image307.png"/><Relationship Id="rId4" Type="http://schemas.openxmlformats.org/officeDocument/2006/relationships/image" Target="../media/image308.png"/><Relationship Id="rId5" Type="http://schemas.openxmlformats.org/officeDocument/2006/relationships/image" Target="../media/image30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6.png"/><Relationship Id="rId3" Type="http://schemas.openxmlformats.org/officeDocument/2006/relationships/image" Target="../media/image307.png"/><Relationship Id="rId4" Type="http://schemas.openxmlformats.org/officeDocument/2006/relationships/image" Target="../media/image308.png"/><Relationship Id="rId5" Type="http://schemas.openxmlformats.org/officeDocument/2006/relationships/image" Target="../media/image309.png"/></Relationships>

</file>

<file path=ppt/slides/_rels/slide8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0.png"/><Relationship Id="rId3" Type="http://schemas.openxmlformats.org/officeDocument/2006/relationships/image" Target="../media/image311.png"/><Relationship Id="rId4" Type="http://schemas.openxmlformats.org/officeDocument/2006/relationships/image" Target="../media/image312.png"/><Relationship Id="rId5" Type="http://schemas.openxmlformats.org/officeDocument/2006/relationships/image" Target="../media/image313.png"/><Relationship Id="rId6" Type="http://schemas.openxmlformats.org/officeDocument/2006/relationships/image" Target="../media/image314.png"/><Relationship Id="rId7" Type="http://schemas.openxmlformats.org/officeDocument/2006/relationships/image" Target="../media/image315.png"/><Relationship Id="rId8" Type="http://schemas.openxmlformats.org/officeDocument/2006/relationships/image" Target="../media/image316.png"/><Relationship Id="rId9" Type="http://schemas.openxmlformats.org/officeDocument/2006/relationships/image" Target="../media/image317.png"/></Relationships>

</file>

<file path=ppt/slides/_rels/slide8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8.png"/><Relationship Id="rId3" Type="http://schemas.openxmlformats.org/officeDocument/2006/relationships/image" Target="../media/image319.png"/><Relationship Id="rId4" Type="http://schemas.openxmlformats.org/officeDocument/2006/relationships/image" Target="../media/image320.png"/><Relationship Id="rId5" Type="http://schemas.openxmlformats.org/officeDocument/2006/relationships/image" Target="../media/image321.png"/><Relationship Id="rId6" Type="http://schemas.openxmlformats.org/officeDocument/2006/relationships/image" Target="../media/image322.png"/><Relationship Id="rId7" Type="http://schemas.openxmlformats.org/officeDocument/2006/relationships/image" Target="../media/image323.png"/><Relationship Id="rId8" Type="http://schemas.openxmlformats.org/officeDocument/2006/relationships/image" Target="../media/image324.png"/><Relationship Id="rId9" Type="http://schemas.openxmlformats.org/officeDocument/2006/relationships/image" Target="../media/image325.png"/></Relationships>

</file>

<file path=ppt/slides/_rels/slide8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6.png"/><Relationship Id="rId3" Type="http://schemas.openxmlformats.org/officeDocument/2006/relationships/image" Target="../media/image327.png"/><Relationship Id="rId4" Type="http://schemas.openxmlformats.org/officeDocument/2006/relationships/image" Target="../media/image328.png"/><Relationship Id="rId5" Type="http://schemas.openxmlformats.org/officeDocument/2006/relationships/image" Target="../media/image329.png"/><Relationship Id="rId6" Type="http://schemas.openxmlformats.org/officeDocument/2006/relationships/image" Target="../media/image330.png"/><Relationship Id="rId7" Type="http://schemas.openxmlformats.org/officeDocument/2006/relationships/image" Target="../media/image331.png"/><Relationship Id="rId8" Type="http://schemas.openxmlformats.org/officeDocument/2006/relationships/image" Target="../media/image332.png"/><Relationship Id="rId9" Type="http://schemas.openxmlformats.org/officeDocument/2006/relationships/image" Target="../media/image333.png"/><Relationship Id="rId10" Type="http://schemas.openxmlformats.org/officeDocument/2006/relationships/image" Target="../media/image334.png"/></Relationships>

</file>

<file path=ppt/slides/_rels/slide8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5.png"/><Relationship Id="rId3" Type="http://schemas.openxmlformats.org/officeDocument/2006/relationships/image" Target="../media/image336.png"/></Relationships>

</file>

<file path=ppt/slides/_rels/slide8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7.png"/><Relationship Id="rId3" Type="http://schemas.openxmlformats.org/officeDocument/2006/relationships/image" Target="../media/image338.png"/></Relationships>

</file>

<file path=ppt/slides/_rels/slide8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7.png"/><Relationship Id="rId3" Type="http://schemas.openxmlformats.org/officeDocument/2006/relationships/image" Target="../media/image338.png"/></Relationships>

</file>

<file path=ppt/slides/_rels/slide8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9.png"/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image" Target="../media/image342.png"/><Relationship Id="rId6" Type="http://schemas.openxmlformats.org/officeDocument/2006/relationships/image" Target="../media/image343.png"/></Relationships>

</file>

<file path=ppt/slides/_rels/slide8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9.png"/><Relationship Id="rId3" Type="http://schemas.openxmlformats.org/officeDocument/2006/relationships/image" Target="../media/image340.png"/><Relationship Id="rId4" Type="http://schemas.openxmlformats.org/officeDocument/2006/relationships/image" Target="../media/image341.png"/><Relationship Id="rId5" Type="http://schemas.openxmlformats.org/officeDocument/2006/relationships/image" Target="../media/image343.png"/><Relationship Id="rId6" Type="http://schemas.openxmlformats.org/officeDocument/2006/relationships/image" Target="../media/image344.png"/></Relationships>

</file>

<file path=ppt/slides/_rels/slide8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5.png"/><Relationship Id="rId3" Type="http://schemas.openxmlformats.org/officeDocument/2006/relationships/image" Target="../media/image346.png"/><Relationship Id="rId4" Type="http://schemas.openxmlformats.org/officeDocument/2006/relationships/image" Target="../media/image347.png"/><Relationship Id="rId5" Type="http://schemas.openxmlformats.org/officeDocument/2006/relationships/image" Target="../media/image34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
</file>

<file path=ppt/slides/_rels/slide9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9.png"/><Relationship Id="rId3" Type="http://schemas.openxmlformats.org/officeDocument/2006/relationships/image" Target="../media/image350.png"/></Relationships>

</file>

<file path=ppt/slides/_rels/slide9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1.png"/><Relationship Id="rId3" Type="http://schemas.openxmlformats.org/officeDocument/2006/relationships/image" Target="../media/image352.png"/></Relationships>

</file>

<file path=ppt/slides/_rels/slide9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1.png"/><Relationship Id="rId3" Type="http://schemas.openxmlformats.org/officeDocument/2006/relationships/image" Target="../media/image352.png"/></Relationships>

</file>

<file path=ppt/slides/_rels/slide9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3.png"/><Relationship Id="rId3" Type="http://schemas.openxmlformats.org/officeDocument/2006/relationships/image" Target="../media/image354.png"/><Relationship Id="rId4" Type="http://schemas.openxmlformats.org/officeDocument/2006/relationships/image" Target="../media/image355.png"/><Relationship Id="rId5" Type="http://schemas.openxmlformats.org/officeDocument/2006/relationships/image" Target="../media/image356.png"/><Relationship Id="rId6" Type="http://schemas.openxmlformats.org/officeDocument/2006/relationships/image" Target="../media/image357.png"/><Relationship Id="rId7" Type="http://schemas.openxmlformats.org/officeDocument/2006/relationships/image" Target="../media/image358.png"/><Relationship Id="rId8" Type="http://schemas.openxmlformats.org/officeDocument/2006/relationships/image" Target="../media/image359.png"/><Relationship Id="rId9" Type="http://schemas.openxmlformats.org/officeDocument/2006/relationships/image" Target="../media/image360.png"/><Relationship Id="rId10" Type="http://schemas.openxmlformats.org/officeDocument/2006/relationships/image" Target="../media/image361.png"/><Relationship Id="rId11" Type="http://schemas.openxmlformats.org/officeDocument/2006/relationships/image" Target="../media/image362.png"/><Relationship Id="rId12" Type="http://schemas.openxmlformats.org/officeDocument/2006/relationships/image" Target="../media/image363.png"/><Relationship Id="rId13" Type="http://schemas.openxmlformats.org/officeDocument/2006/relationships/image" Target="../media/image364.png"/></Relationships>

</file>

<file path=ppt/slides/_rels/slide9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5.png"/><Relationship Id="rId3" Type="http://schemas.openxmlformats.org/officeDocument/2006/relationships/image" Target="../media/image366.png"/><Relationship Id="rId4" Type="http://schemas.openxmlformats.org/officeDocument/2006/relationships/image" Target="../media/image367.png"/><Relationship Id="rId5" Type="http://schemas.openxmlformats.org/officeDocument/2006/relationships/image" Target="../media/image368.png"/><Relationship Id="rId6" Type="http://schemas.openxmlformats.org/officeDocument/2006/relationships/image" Target="../media/image369.png"/><Relationship Id="rId7" Type="http://schemas.openxmlformats.org/officeDocument/2006/relationships/image" Target="../media/image370.png"/><Relationship Id="rId8" Type="http://schemas.openxmlformats.org/officeDocument/2006/relationships/image" Target="../media/image371.png"/><Relationship Id="rId9" Type="http://schemas.openxmlformats.org/officeDocument/2006/relationships/image" Target="../media/image372.png"/><Relationship Id="rId10" Type="http://schemas.openxmlformats.org/officeDocument/2006/relationships/image" Target="../media/image373.png"/><Relationship Id="rId11" Type="http://schemas.openxmlformats.org/officeDocument/2006/relationships/image" Target="../media/image374.png"/><Relationship Id="rId12" Type="http://schemas.openxmlformats.org/officeDocument/2006/relationships/image" Target="../media/image375.png"/><Relationship Id="rId13" Type="http://schemas.openxmlformats.org/officeDocument/2006/relationships/image" Target="../media/image376.png"/></Relationships>

</file>

<file path=ppt/slides/_rels/slide9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7.png"/><Relationship Id="rId3" Type="http://schemas.openxmlformats.org/officeDocument/2006/relationships/image" Target="../media/image378.png"/><Relationship Id="rId4" Type="http://schemas.openxmlformats.org/officeDocument/2006/relationships/image" Target="../media/image379.png"/><Relationship Id="rId5" Type="http://schemas.openxmlformats.org/officeDocument/2006/relationships/image" Target="../media/image380.png"/><Relationship Id="rId6" Type="http://schemas.openxmlformats.org/officeDocument/2006/relationships/image" Target="../media/image381.png"/><Relationship Id="rId7" Type="http://schemas.openxmlformats.org/officeDocument/2006/relationships/image" Target="../media/image382.png"/><Relationship Id="rId8" Type="http://schemas.openxmlformats.org/officeDocument/2006/relationships/image" Target="../media/image383.png"/><Relationship Id="rId9" Type="http://schemas.openxmlformats.org/officeDocument/2006/relationships/image" Target="../media/image384.png"/><Relationship Id="rId10" Type="http://schemas.openxmlformats.org/officeDocument/2006/relationships/image" Target="../media/image385.png"/><Relationship Id="rId11" Type="http://schemas.openxmlformats.org/officeDocument/2006/relationships/image" Target="../media/image386.png"/><Relationship Id="rId12" Type="http://schemas.openxmlformats.org/officeDocument/2006/relationships/image" Target="../media/image387.png"/><Relationship Id="rId13" Type="http://schemas.openxmlformats.org/officeDocument/2006/relationships/image" Target="../media/image388.png"/><Relationship Id="rId14" Type="http://schemas.openxmlformats.org/officeDocument/2006/relationships/image" Target="../media/image389.png"/></Relationships>

</file>

<file path=ppt/slides/_rels/slide9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0.png"/><Relationship Id="rId3" Type="http://schemas.openxmlformats.org/officeDocument/2006/relationships/image" Target="../media/image391.png"/></Relationships>

</file>

<file path=ppt/slides/_rels/slide9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2.png"/></Relationships>

</file>

<file path=ppt/slides/_rels/slide9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3.png"/><Relationship Id="rId3" Type="http://schemas.openxmlformats.org/officeDocument/2006/relationships/image" Target="../media/image394.png"/><Relationship Id="rId4" Type="http://schemas.openxmlformats.org/officeDocument/2006/relationships/image" Target="../media/image395.png"/></Relationships>

</file>

<file path=ppt/slides/_rels/slide9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6.png"/><Relationship Id="rId3" Type="http://schemas.openxmlformats.org/officeDocument/2006/relationships/image" Target="../media/image397.png"/><Relationship Id="rId4" Type="http://schemas.openxmlformats.org/officeDocument/2006/relationships/image" Target="../media/image398.png"/><Relationship Id="rId5" Type="http://schemas.openxmlformats.org/officeDocument/2006/relationships/image" Target="../media/image39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82150" y="920423"/>
            <a:ext cx="21532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Lições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sobre o </a:t>
            </a:r>
            <a:r>
              <a:rPr dirty="0" sz="1400" spc="-10">
                <a:latin typeface="Arial MT"/>
                <a:cs typeface="Arial MT"/>
              </a:rPr>
              <a:t>SignWriting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9304" y="1577975"/>
            <a:ext cx="3197351" cy="9906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103614" y="2881886"/>
            <a:ext cx="3111500" cy="37909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074420" marR="5080" indent="-1062355">
              <a:lnSpc>
                <a:spcPts val="1340"/>
              </a:lnSpc>
              <a:spcBef>
                <a:spcPts val="225"/>
              </a:spcBef>
            </a:pP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Sistema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Sinais </a:t>
            </a:r>
            <a:r>
              <a:rPr dirty="0" sz="1200">
                <a:latin typeface="Arial MT"/>
                <a:cs typeface="Arial MT"/>
              </a:rPr>
              <a:t>Valerie</a:t>
            </a:r>
            <a:r>
              <a:rPr dirty="0" sz="1200" spc="-10">
                <a:latin typeface="Arial MT"/>
                <a:cs typeface="Arial MT"/>
              </a:rPr>
              <a:t> Sutton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38525" y="3594227"/>
            <a:ext cx="438912" cy="67665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2484614" y="4584194"/>
            <a:ext cx="23475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Tradução: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Marianne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Rossi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Stumpf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06292" y="5124322"/>
            <a:ext cx="1104900" cy="705612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2099042" y="6141721"/>
            <a:ext cx="3120390" cy="381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Colaboração: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Antônio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Carlos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Rocha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Costa</a:t>
            </a:r>
            <a:endParaRPr sz="1200">
              <a:latin typeface="Arial MT"/>
              <a:cs typeface="Arial MT"/>
            </a:endParaRPr>
          </a:p>
          <a:p>
            <a:pPr marL="949325">
              <a:lnSpc>
                <a:spcPts val="1400"/>
              </a:lnSpc>
            </a:pPr>
            <a:r>
              <a:rPr dirty="0" sz="1200">
                <a:latin typeface="Arial MT"/>
                <a:cs typeface="Arial MT"/>
              </a:rPr>
              <a:t>Ronice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Muller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Quadros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48280" y="6854063"/>
            <a:ext cx="2819399" cy="600456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927089" y="7767828"/>
            <a:ext cx="5462270" cy="14033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algn="ctr" marL="12700" marR="5080" indent="2540">
              <a:lnSpc>
                <a:spcPts val="1340"/>
              </a:lnSpc>
              <a:spcBef>
                <a:spcPts val="225"/>
              </a:spcBef>
            </a:pPr>
            <a:r>
              <a:rPr dirty="0" sz="1200">
                <a:latin typeface="Arial MT"/>
                <a:cs typeface="Arial MT"/>
              </a:rPr>
              <a:t>Tradução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Parcial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Adaptação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Inglês/ASL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Português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LIBRAS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livro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“ </a:t>
            </a:r>
            <a:r>
              <a:rPr dirty="0" sz="1200">
                <a:latin typeface="Arial MT"/>
                <a:cs typeface="Arial MT"/>
              </a:rPr>
              <a:t>Lessons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SignWriting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“,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Valerie Sutton,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publicado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originalmente pelo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DAC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– </a:t>
            </a:r>
            <a:r>
              <a:rPr dirty="0" sz="1200">
                <a:latin typeface="Arial MT"/>
                <a:cs typeface="Arial MT"/>
              </a:rPr>
              <a:t>Deaf Action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Committe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for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SignWriting.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Arial MT"/>
              <a:cs typeface="Arial MT"/>
            </a:endParaRPr>
          </a:p>
          <a:p>
            <a:pPr marL="2196465" marR="2188210" indent="318135">
              <a:lnSpc>
                <a:spcPts val="1340"/>
              </a:lnSpc>
            </a:pPr>
            <a:r>
              <a:rPr dirty="0" sz="1200" spc="-10">
                <a:latin typeface="Arial MT"/>
                <a:cs typeface="Arial MT"/>
              </a:rPr>
              <a:t>Apoio: </a:t>
            </a:r>
            <a:r>
              <a:rPr dirty="0" sz="1200">
                <a:latin typeface="Arial MT"/>
                <a:cs typeface="Arial MT"/>
              </a:rPr>
              <a:t>Projeto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SignNet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ts val="1320"/>
              </a:lnSpc>
            </a:pPr>
            <a:r>
              <a:rPr dirty="0" sz="1200">
                <a:latin typeface="Arial MT"/>
                <a:cs typeface="Arial MT"/>
              </a:rPr>
              <a:t>CNPq/ProTeM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–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UCPel/PUCRS/ULBRA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805" y="799211"/>
            <a:ext cx="5180975" cy="498334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3045" y="5924422"/>
            <a:ext cx="5142875" cy="2610474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310621" y="1123179"/>
            <a:ext cx="6972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Contato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35970" y="7189166"/>
            <a:ext cx="3511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latin typeface="Arial"/>
                <a:cs typeface="Arial"/>
              </a:rPr>
              <a:t>Aula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907751" y="7189166"/>
            <a:ext cx="466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Surdo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205" y="2580767"/>
            <a:ext cx="5638175" cy="443013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295125" y="2703579"/>
            <a:ext cx="2195830" cy="1234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Pegar</a:t>
            </a:r>
            <a:endParaRPr sz="1200">
              <a:latin typeface="Arial"/>
              <a:cs typeface="Arial"/>
            </a:endParaRPr>
          </a:p>
          <a:p>
            <a:pPr marL="12700" marR="6985">
              <a:lnSpc>
                <a:spcPts val="1340"/>
              </a:lnSpc>
              <a:spcBef>
                <a:spcPts val="1375"/>
              </a:spcBef>
            </a:pP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2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contato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tipo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Pegar</a:t>
            </a:r>
            <a:r>
              <a:rPr dirty="0" sz="1200" spc="2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escrito </a:t>
            </a:r>
            <a:r>
              <a:rPr dirty="0" sz="1200">
                <a:latin typeface="Arial MT"/>
                <a:cs typeface="Arial MT"/>
              </a:rPr>
              <a:t>com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sinal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 </a:t>
            </a:r>
            <a:r>
              <a:rPr dirty="0" sz="1200" spc="-10">
                <a:latin typeface="Arial MT"/>
                <a:cs typeface="Arial MT"/>
              </a:rPr>
              <a:t>adição.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ts val="1340"/>
              </a:lnSpc>
              <a:spcBef>
                <a:spcPts val="20"/>
              </a:spcBef>
            </a:pPr>
            <a:r>
              <a:rPr dirty="0" sz="1200">
                <a:latin typeface="Arial MT"/>
                <a:cs typeface="Arial MT"/>
              </a:rPr>
              <a:t>Pegar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definido com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 </a:t>
            </a:r>
            <a:r>
              <a:rPr dirty="0" sz="1200" spc="-25">
                <a:latin typeface="Arial MT"/>
                <a:cs typeface="Arial MT"/>
              </a:rPr>
              <a:t>mão </a:t>
            </a:r>
            <a:r>
              <a:rPr dirty="0" sz="1200">
                <a:latin typeface="Arial MT"/>
                <a:cs typeface="Arial MT"/>
              </a:rPr>
              <a:t>pegando</a:t>
            </a:r>
            <a:r>
              <a:rPr dirty="0" sz="1200" spc="3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uma</a:t>
            </a:r>
            <a:r>
              <a:rPr dirty="0" sz="1200" spc="3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parte</a:t>
            </a:r>
            <a:r>
              <a:rPr dirty="0" sz="1200" spc="409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</a:t>
            </a:r>
            <a:r>
              <a:rPr dirty="0" sz="1200" spc="390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corpo </a:t>
            </a:r>
            <a:r>
              <a:rPr dirty="0" sz="1200">
                <a:latin typeface="Arial MT"/>
                <a:cs typeface="Arial MT"/>
              </a:rPr>
              <a:t>ou um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pedaço da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roupa.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25203" y="4587242"/>
            <a:ext cx="4508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Casar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170973" y="4587242"/>
            <a:ext cx="737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maravilha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264645" y="7391401"/>
            <a:ext cx="2226945" cy="1346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75565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Entre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250"/>
              </a:lnSpc>
            </a:pPr>
            <a:r>
              <a:rPr dirty="0" sz="1100">
                <a:latin typeface="Times New Roman"/>
                <a:cs typeface="Times New Roman"/>
              </a:rPr>
              <a:t>O</a:t>
            </a:r>
            <a:r>
              <a:rPr dirty="0" sz="1100" spc="2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contato</a:t>
            </a:r>
            <a:r>
              <a:rPr dirty="0" sz="1100" spc="23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tipo</a:t>
            </a:r>
            <a:r>
              <a:rPr dirty="0" sz="1100" spc="2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Entre</a:t>
            </a:r>
            <a:r>
              <a:rPr dirty="0" sz="1100" spc="25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é</a:t>
            </a:r>
            <a:r>
              <a:rPr dirty="0" sz="1100" spc="2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definido</a:t>
            </a:r>
            <a:r>
              <a:rPr dirty="0" sz="1100" spc="23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com </a:t>
            </a:r>
            <a:r>
              <a:rPr dirty="0" sz="1100">
                <a:latin typeface="Times New Roman"/>
                <a:cs typeface="Times New Roman"/>
              </a:rPr>
              <a:t>um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asterisco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entre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duas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linhas.</a:t>
            </a:r>
            <a:endParaRPr sz="1100">
              <a:latin typeface="Times New Roman"/>
              <a:cs typeface="Times New Roman"/>
            </a:endParaRPr>
          </a:p>
          <a:p>
            <a:pPr algn="just" marL="12700">
              <a:lnSpc>
                <a:spcPts val="1185"/>
              </a:lnSpc>
            </a:pPr>
            <a:r>
              <a:rPr dirty="0" sz="1100">
                <a:latin typeface="Times New Roman"/>
                <a:cs typeface="Times New Roman"/>
              </a:rPr>
              <a:t>Entre</a:t>
            </a:r>
            <a:r>
              <a:rPr dirty="0" sz="1100" spc="18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é</a:t>
            </a:r>
            <a:r>
              <a:rPr dirty="0" sz="1100" spc="20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definido</a:t>
            </a:r>
            <a:r>
              <a:rPr dirty="0" sz="1100" spc="19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com</a:t>
            </a:r>
            <a:r>
              <a:rPr dirty="0" sz="1100" spc="17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um</a:t>
            </a:r>
            <a:r>
              <a:rPr dirty="0" sz="1100" spc="1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toque</a:t>
            </a:r>
            <a:r>
              <a:rPr dirty="0" sz="1100" spc="20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entre</a:t>
            </a:r>
            <a:endParaRPr sz="1100">
              <a:latin typeface="Times New Roman"/>
              <a:cs typeface="Times New Roman"/>
            </a:endParaRPr>
          </a:p>
          <a:p>
            <a:pPr algn="just" marL="12700" marR="7620">
              <a:lnSpc>
                <a:spcPts val="1250"/>
              </a:lnSpc>
              <a:spcBef>
                <a:spcPts val="70"/>
              </a:spcBef>
            </a:pPr>
            <a:r>
              <a:rPr dirty="0" sz="1100">
                <a:latin typeface="Times New Roman"/>
                <a:cs typeface="Times New Roman"/>
              </a:rPr>
              <a:t>duas</a:t>
            </a:r>
            <a:r>
              <a:rPr dirty="0" sz="1100" spc="114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partes</a:t>
            </a:r>
            <a:r>
              <a:rPr dirty="0" sz="1100" spc="10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do</a:t>
            </a:r>
            <a:r>
              <a:rPr dirty="0" sz="1100" spc="10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corpo</a:t>
            </a:r>
            <a:r>
              <a:rPr dirty="0" sz="1100" spc="1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que</a:t>
            </a:r>
            <a:r>
              <a:rPr dirty="0" sz="1100" spc="1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passam</a:t>
            </a:r>
            <a:r>
              <a:rPr dirty="0" sz="1100" spc="80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uma </a:t>
            </a:r>
            <a:r>
              <a:rPr dirty="0" sz="1100">
                <a:latin typeface="Times New Roman"/>
                <a:cs typeface="Times New Roman"/>
              </a:rPr>
              <a:t>através</a:t>
            </a:r>
            <a:r>
              <a:rPr dirty="0" sz="1100" spc="155">
                <a:latin typeface="Times New Roman"/>
                <a:cs typeface="Times New Roman"/>
              </a:rPr>
              <a:t>  </a:t>
            </a:r>
            <a:r>
              <a:rPr dirty="0" sz="1100">
                <a:latin typeface="Times New Roman"/>
                <a:cs typeface="Times New Roman"/>
              </a:rPr>
              <a:t>da</a:t>
            </a:r>
            <a:r>
              <a:rPr dirty="0" sz="1100" spc="165">
                <a:latin typeface="Times New Roman"/>
                <a:cs typeface="Times New Roman"/>
              </a:rPr>
              <a:t>  </a:t>
            </a:r>
            <a:r>
              <a:rPr dirty="0" sz="1100">
                <a:latin typeface="Times New Roman"/>
                <a:cs typeface="Times New Roman"/>
              </a:rPr>
              <a:t>outra,</a:t>
            </a:r>
            <a:r>
              <a:rPr dirty="0" sz="1100" spc="155">
                <a:latin typeface="Times New Roman"/>
                <a:cs typeface="Times New Roman"/>
              </a:rPr>
              <a:t>  </a:t>
            </a:r>
            <a:r>
              <a:rPr dirty="0" sz="1100">
                <a:latin typeface="Times New Roman"/>
                <a:cs typeface="Times New Roman"/>
              </a:rPr>
              <a:t>geralmente</a:t>
            </a:r>
            <a:r>
              <a:rPr dirty="0" sz="1100" spc="155">
                <a:latin typeface="Times New Roman"/>
                <a:cs typeface="Times New Roman"/>
              </a:rPr>
              <a:t>  </a:t>
            </a:r>
            <a:r>
              <a:rPr dirty="0" sz="1100" spc="-20">
                <a:latin typeface="Times New Roman"/>
                <a:cs typeface="Times New Roman"/>
              </a:rPr>
              <a:t>entre </a:t>
            </a:r>
            <a:r>
              <a:rPr dirty="0" sz="1100" spc="-10">
                <a:latin typeface="Times New Roman"/>
                <a:cs typeface="Times New Roman"/>
              </a:rPr>
              <a:t>dedos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25203" y="9153144"/>
            <a:ext cx="704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confusão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955489" y="9153144"/>
            <a:ext cx="6527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máquina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855975" y="5133345"/>
            <a:ext cx="5610225" cy="419100"/>
            <a:chOff x="855975" y="5133345"/>
            <a:chExt cx="5610225" cy="419100"/>
          </a:xfrm>
        </p:grpSpPr>
        <p:sp>
          <p:nvSpPr>
            <p:cNvPr id="9" name="object 9" descr=""/>
            <p:cNvSpPr/>
            <p:nvPr/>
          </p:nvSpPr>
          <p:spPr>
            <a:xfrm>
              <a:off x="857493" y="5134860"/>
              <a:ext cx="5607050" cy="416559"/>
            </a:xfrm>
            <a:custGeom>
              <a:avLst/>
              <a:gdLst/>
              <a:ahLst/>
              <a:cxnLst/>
              <a:rect l="l" t="t" r="r" b="b"/>
              <a:pathLst>
                <a:path w="5607050" h="416560">
                  <a:moveTo>
                    <a:pt x="5606795" y="0"/>
                  </a:moveTo>
                  <a:lnTo>
                    <a:pt x="0" y="0"/>
                  </a:lnTo>
                  <a:lnTo>
                    <a:pt x="0" y="416045"/>
                  </a:lnTo>
                  <a:lnTo>
                    <a:pt x="5606795" y="416045"/>
                  </a:lnTo>
                  <a:lnTo>
                    <a:pt x="560679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57499" y="5134869"/>
              <a:ext cx="5607050" cy="416559"/>
            </a:xfrm>
            <a:custGeom>
              <a:avLst/>
              <a:gdLst/>
              <a:ahLst/>
              <a:cxnLst/>
              <a:rect l="l" t="t" r="r" b="b"/>
              <a:pathLst>
                <a:path w="5607050" h="416560">
                  <a:moveTo>
                    <a:pt x="2802629" y="416036"/>
                  </a:moveTo>
                  <a:lnTo>
                    <a:pt x="0" y="416036"/>
                  </a:lnTo>
                  <a:lnTo>
                    <a:pt x="0" y="0"/>
                  </a:lnTo>
                  <a:lnTo>
                    <a:pt x="5606789" y="0"/>
                  </a:lnTo>
                  <a:lnTo>
                    <a:pt x="5606789" y="416036"/>
                  </a:lnTo>
                  <a:lnTo>
                    <a:pt x="2802629" y="41603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1249" y="1721230"/>
            <a:ext cx="951875" cy="64908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7305" y="1721230"/>
            <a:ext cx="3428375" cy="264095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7005" y="6178930"/>
            <a:ext cx="1904375" cy="271563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68661" y="6245986"/>
            <a:ext cx="875675" cy="687186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0541" y="6458789"/>
            <a:ext cx="1285631" cy="109008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321" y="8003158"/>
            <a:ext cx="904631" cy="754242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37266" y="3904490"/>
            <a:ext cx="441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pagar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35970" y="8046721"/>
            <a:ext cx="517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morrer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244833" y="2602322"/>
            <a:ext cx="2129155" cy="1308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latin typeface="Arial"/>
                <a:cs typeface="Arial"/>
              </a:rPr>
              <a:t>Batida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Arial"/>
              <a:cs typeface="Arial"/>
            </a:endParaRPr>
          </a:p>
          <a:p>
            <a:pPr algn="just" marL="12700" marR="5080">
              <a:lnSpc>
                <a:spcPts val="1240"/>
              </a:lnSpc>
            </a:pP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4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contato</a:t>
            </a:r>
            <a:r>
              <a:rPr dirty="0" sz="1100" spc="4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tipo</a:t>
            </a:r>
            <a:r>
              <a:rPr dirty="0" sz="1100" spc="4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Bater</a:t>
            </a:r>
            <a:r>
              <a:rPr dirty="0" sz="1100" spc="4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4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escrito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2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duas</a:t>
            </a:r>
            <a:r>
              <a:rPr dirty="0" sz="1100" spc="2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linhas</a:t>
            </a:r>
            <a:r>
              <a:rPr dirty="0" sz="1100" spc="2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cruzando</a:t>
            </a:r>
            <a:r>
              <a:rPr dirty="0" sz="1100" spc="23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duas </a:t>
            </a:r>
            <a:r>
              <a:rPr dirty="0" sz="1100" spc="-10">
                <a:latin typeface="Arial MT"/>
                <a:cs typeface="Arial MT"/>
              </a:rPr>
              <a:t>linhas.</a:t>
            </a:r>
            <a:endParaRPr sz="1100">
              <a:latin typeface="Arial MT"/>
              <a:cs typeface="Arial MT"/>
            </a:endParaRPr>
          </a:p>
          <a:p>
            <a:pPr algn="just" marL="12700">
              <a:lnSpc>
                <a:spcPts val="1160"/>
              </a:lnSpc>
            </a:pPr>
            <a:r>
              <a:rPr dirty="0" sz="1100">
                <a:latin typeface="Arial MT"/>
                <a:cs typeface="Arial MT"/>
              </a:rPr>
              <a:t>Bater</a:t>
            </a:r>
            <a:r>
              <a:rPr dirty="0" sz="1100" spc="2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2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definido</a:t>
            </a:r>
            <a:r>
              <a:rPr dirty="0" sz="1100" spc="2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2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28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mão</a:t>
            </a:r>
            <a:endParaRPr sz="1100">
              <a:latin typeface="Arial MT"/>
              <a:cs typeface="Arial MT"/>
            </a:endParaRPr>
          </a:p>
          <a:p>
            <a:pPr algn="just" marL="12700" marR="5080">
              <a:lnSpc>
                <a:spcPts val="1320"/>
              </a:lnSpc>
            </a:pPr>
            <a:r>
              <a:rPr dirty="0" sz="1100">
                <a:latin typeface="Arial MT"/>
                <a:cs typeface="Arial MT"/>
              </a:rPr>
              <a:t>fortemente</a:t>
            </a:r>
            <a:r>
              <a:rPr dirty="0" sz="1100" spc="1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em</a:t>
            </a:r>
            <a:r>
              <a:rPr dirty="0" sz="1100" spc="17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contato</a:t>
            </a:r>
            <a:r>
              <a:rPr dirty="0" sz="1100" spc="1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15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uma </a:t>
            </a:r>
            <a:r>
              <a:rPr dirty="0" sz="1100" spc="-10">
                <a:latin typeface="Arial MT"/>
                <a:cs typeface="Arial MT"/>
              </a:rPr>
              <a:t>superfície</a:t>
            </a:r>
            <a:r>
              <a:rPr dirty="0" sz="1200" spc="-1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36163" y="4461261"/>
            <a:ext cx="5659120" cy="363220"/>
            <a:chOff x="836163" y="4461261"/>
            <a:chExt cx="5659120" cy="363220"/>
          </a:xfrm>
        </p:grpSpPr>
        <p:sp>
          <p:nvSpPr>
            <p:cNvPr id="6" name="object 6" descr=""/>
            <p:cNvSpPr/>
            <p:nvPr/>
          </p:nvSpPr>
          <p:spPr>
            <a:xfrm>
              <a:off x="837681" y="4462776"/>
              <a:ext cx="5655945" cy="360045"/>
            </a:xfrm>
            <a:custGeom>
              <a:avLst/>
              <a:gdLst/>
              <a:ahLst/>
              <a:cxnLst/>
              <a:rect l="l" t="t" r="r" b="b"/>
              <a:pathLst>
                <a:path w="5655945" h="360045">
                  <a:moveTo>
                    <a:pt x="5655563" y="0"/>
                  </a:moveTo>
                  <a:lnTo>
                    <a:pt x="0" y="0"/>
                  </a:lnTo>
                  <a:lnTo>
                    <a:pt x="0" y="359657"/>
                  </a:lnTo>
                  <a:lnTo>
                    <a:pt x="5655563" y="359657"/>
                  </a:lnTo>
                  <a:lnTo>
                    <a:pt x="565556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37687" y="4462785"/>
              <a:ext cx="5655945" cy="360045"/>
            </a:xfrm>
            <a:custGeom>
              <a:avLst/>
              <a:gdLst/>
              <a:ahLst/>
              <a:cxnLst/>
              <a:rect l="l" t="t" r="r" b="b"/>
              <a:pathLst>
                <a:path w="5655945" h="360045">
                  <a:moveTo>
                    <a:pt x="2828537" y="359648"/>
                  </a:moveTo>
                  <a:lnTo>
                    <a:pt x="0" y="359648"/>
                  </a:lnTo>
                  <a:lnTo>
                    <a:pt x="0" y="0"/>
                  </a:lnTo>
                  <a:lnTo>
                    <a:pt x="5655557" y="0"/>
                  </a:lnTo>
                  <a:lnTo>
                    <a:pt x="5655557" y="359648"/>
                  </a:lnTo>
                  <a:lnTo>
                    <a:pt x="2828537" y="3596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968989" y="6459564"/>
            <a:ext cx="2281555" cy="1294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latin typeface="Arial"/>
                <a:cs typeface="Arial"/>
              </a:rPr>
              <a:t>Escovar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Arial"/>
              <a:cs typeface="Arial"/>
            </a:endParaRPr>
          </a:p>
          <a:p>
            <a:pPr algn="just" marL="12700" marR="5080">
              <a:lnSpc>
                <a:spcPts val="1240"/>
              </a:lnSpc>
            </a:pP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2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contato</a:t>
            </a:r>
            <a:r>
              <a:rPr dirty="0" sz="1100" spc="2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tipo</a:t>
            </a:r>
            <a:r>
              <a:rPr dirty="0" sz="1100" spc="2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Eescovar</a:t>
            </a:r>
            <a:r>
              <a:rPr dirty="0" sz="1100" spc="2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28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escrito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círculo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ponto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preto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centro.</a:t>
            </a:r>
            <a:endParaRPr sz="1100">
              <a:latin typeface="Arial MT"/>
              <a:cs typeface="Arial MT"/>
            </a:endParaRPr>
          </a:p>
          <a:p>
            <a:pPr algn="just" marL="12700">
              <a:lnSpc>
                <a:spcPts val="1160"/>
              </a:lnSpc>
            </a:pPr>
            <a:r>
              <a:rPr dirty="0" sz="1100">
                <a:latin typeface="Arial MT"/>
                <a:cs typeface="Arial MT"/>
              </a:rPr>
              <a:t>Eescovar</a:t>
            </a:r>
            <a:r>
              <a:rPr dirty="0" sz="1100" spc="31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310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definido</a:t>
            </a:r>
            <a:r>
              <a:rPr dirty="0" sz="1100" spc="310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315">
                <a:latin typeface="Arial MT"/>
                <a:cs typeface="Arial MT"/>
              </a:rPr>
              <a:t>  </a:t>
            </a:r>
            <a:r>
              <a:rPr dirty="0" sz="1100" spc="-25">
                <a:latin typeface="Arial MT"/>
                <a:cs typeface="Arial MT"/>
              </a:rPr>
              <a:t>um</a:t>
            </a:r>
            <a:endParaRPr sz="1100">
              <a:latin typeface="Arial MT"/>
              <a:cs typeface="Arial MT"/>
            </a:endParaRPr>
          </a:p>
          <a:p>
            <a:pPr algn="just" marL="12700" marR="5080">
              <a:lnSpc>
                <a:spcPts val="1240"/>
              </a:lnSpc>
              <a:spcBef>
                <a:spcPts val="65"/>
              </a:spcBef>
            </a:pP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240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240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tem</a:t>
            </a:r>
            <a:r>
              <a:rPr dirty="0" sz="1100" spc="240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contato</a:t>
            </a:r>
            <a:r>
              <a:rPr dirty="0" sz="1100" spc="245">
                <a:latin typeface="Arial MT"/>
                <a:cs typeface="Arial MT"/>
              </a:rPr>
              <a:t>  </a:t>
            </a:r>
            <a:r>
              <a:rPr dirty="0" sz="1100" spc="-50">
                <a:latin typeface="Arial MT"/>
                <a:cs typeface="Arial MT"/>
              </a:rPr>
              <a:t>e </a:t>
            </a:r>
            <a:r>
              <a:rPr dirty="0" sz="1100">
                <a:latin typeface="Arial MT"/>
                <a:cs typeface="Arial MT"/>
              </a:rPr>
              <a:t>depois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sai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10">
                <a:latin typeface="Arial MT"/>
                <a:cs typeface="Arial MT"/>
              </a:rPr>
              <a:t> superfície.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2085" y="1582547"/>
            <a:ext cx="884819" cy="75119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0873" y="1446911"/>
            <a:ext cx="1399925" cy="230567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50729" y="5459603"/>
            <a:ext cx="846719" cy="70395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18909" y="5401690"/>
            <a:ext cx="1573661" cy="2494650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10750" y="1123179"/>
            <a:ext cx="16954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Contato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Escovar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69830" y="5139387"/>
            <a:ext cx="11785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Estados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Unidos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25203" y="7509206"/>
            <a:ext cx="593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Entrada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20737" y="7509206"/>
            <a:ext cx="8591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Aniversário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5645" y="2388742"/>
            <a:ext cx="1628531" cy="260133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0749" y="6215507"/>
            <a:ext cx="5315087" cy="1144386"/>
          </a:xfrm>
          <a:prstGeom prst="rect">
            <a:avLst/>
          </a:prstGeom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53218" y="4229102"/>
            <a:ext cx="645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saudade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09653" y="4229102"/>
            <a:ext cx="42925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latin typeface="Arial"/>
                <a:cs typeface="Arial"/>
              </a:rPr>
              <a:t>vinho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78642" y="8763000"/>
            <a:ext cx="6070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vontade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340845" y="2698334"/>
            <a:ext cx="2091055" cy="1137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latin typeface="Arial"/>
                <a:cs typeface="Arial"/>
              </a:rPr>
              <a:t>Esfregar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Arial"/>
              <a:cs typeface="Arial"/>
            </a:endParaRPr>
          </a:p>
          <a:p>
            <a:pPr marL="12700" marR="5080">
              <a:lnSpc>
                <a:spcPts val="1240"/>
              </a:lnSpc>
            </a:pP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contato</a:t>
            </a:r>
            <a:r>
              <a:rPr dirty="0" sz="1100" spc="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tipo</a:t>
            </a:r>
            <a:r>
              <a:rPr dirty="0" sz="1100" spc="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Esfregar</a:t>
            </a:r>
            <a:r>
              <a:rPr dirty="0" sz="1100" spc="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8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escrito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aspiral.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160"/>
              </a:lnSpc>
            </a:pPr>
            <a:r>
              <a:rPr dirty="0" sz="1100">
                <a:latin typeface="Arial MT"/>
                <a:cs typeface="Arial MT"/>
              </a:rPr>
              <a:t>Esfregar</a:t>
            </a:r>
            <a:r>
              <a:rPr dirty="0" sz="1100" spc="110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10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definido</a:t>
            </a:r>
            <a:r>
              <a:rPr dirty="0" sz="1100" spc="100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como</a:t>
            </a:r>
            <a:r>
              <a:rPr dirty="0" sz="1100" spc="110">
                <a:latin typeface="Arial MT"/>
                <a:cs typeface="Arial MT"/>
              </a:rPr>
              <a:t>  </a:t>
            </a:r>
            <a:r>
              <a:rPr dirty="0" sz="1100" spc="-25">
                <a:latin typeface="Arial MT"/>
                <a:cs typeface="Arial MT"/>
              </a:rPr>
              <a:t>um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ts val="1240"/>
              </a:lnSpc>
              <a:spcBef>
                <a:spcPts val="65"/>
              </a:spcBef>
              <a:tabLst>
                <a:tab pos="713105" algn="l"/>
                <a:tab pos="1190625" algn="l"/>
                <a:tab pos="1812289" algn="l"/>
              </a:tabLst>
            </a:pPr>
            <a:r>
              <a:rPr dirty="0" sz="1100" spc="-10">
                <a:latin typeface="Arial MT"/>
                <a:cs typeface="Arial MT"/>
              </a:rPr>
              <a:t>contato</a:t>
            </a:r>
            <a:r>
              <a:rPr dirty="0" sz="1100">
                <a:latin typeface="Arial MT"/>
                <a:cs typeface="Arial MT"/>
              </a:rPr>
              <a:t>	</a:t>
            </a:r>
            <a:r>
              <a:rPr dirty="0" sz="1100" spc="-25">
                <a:latin typeface="Arial MT"/>
                <a:cs typeface="Arial MT"/>
              </a:rPr>
              <a:t>que</a:t>
            </a:r>
            <a:r>
              <a:rPr dirty="0" sz="1100">
                <a:latin typeface="Arial MT"/>
                <a:cs typeface="Arial MT"/>
              </a:rPr>
              <a:t>	</a:t>
            </a:r>
            <a:r>
              <a:rPr dirty="0" sz="1100" spc="-20">
                <a:latin typeface="Arial MT"/>
                <a:cs typeface="Arial MT"/>
              </a:rPr>
              <a:t>move,</a:t>
            </a:r>
            <a:r>
              <a:rPr dirty="0" sz="1100">
                <a:latin typeface="Arial MT"/>
                <a:cs typeface="Arial MT"/>
              </a:rPr>
              <a:t>	</a:t>
            </a:r>
            <a:r>
              <a:rPr dirty="0" sz="1100" spc="-25">
                <a:latin typeface="Arial MT"/>
                <a:cs typeface="Arial MT"/>
              </a:rPr>
              <a:t>mas </a:t>
            </a:r>
            <a:r>
              <a:rPr dirty="0" sz="1100">
                <a:latin typeface="Arial MT"/>
                <a:cs typeface="Arial MT"/>
              </a:rPr>
              <a:t>permanece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superfície.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855975" y="4843785"/>
            <a:ext cx="5621020" cy="410209"/>
            <a:chOff x="855975" y="4843785"/>
            <a:chExt cx="5621020" cy="410209"/>
          </a:xfrm>
        </p:grpSpPr>
        <p:sp>
          <p:nvSpPr>
            <p:cNvPr id="7" name="object 7" descr=""/>
            <p:cNvSpPr/>
            <p:nvPr/>
          </p:nvSpPr>
          <p:spPr>
            <a:xfrm>
              <a:off x="857493" y="4845300"/>
              <a:ext cx="5617845" cy="407034"/>
            </a:xfrm>
            <a:custGeom>
              <a:avLst/>
              <a:gdLst/>
              <a:ahLst/>
              <a:cxnLst/>
              <a:rect l="l" t="t" r="r" b="b"/>
              <a:pathLst>
                <a:path w="5617845" h="407035">
                  <a:moveTo>
                    <a:pt x="5617463" y="0"/>
                  </a:moveTo>
                  <a:lnTo>
                    <a:pt x="0" y="0"/>
                  </a:lnTo>
                  <a:lnTo>
                    <a:pt x="0" y="406901"/>
                  </a:lnTo>
                  <a:lnTo>
                    <a:pt x="5617463" y="406901"/>
                  </a:lnTo>
                  <a:lnTo>
                    <a:pt x="561746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57499" y="4845309"/>
              <a:ext cx="5617845" cy="407034"/>
            </a:xfrm>
            <a:custGeom>
              <a:avLst/>
              <a:gdLst/>
              <a:ahLst/>
              <a:cxnLst/>
              <a:rect l="l" t="t" r="r" b="b"/>
              <a:pathLst>
                <a:path w="5617845" h="407035">
                  <a:moveTo>
                    <a:pt x="2808725" y="406892"/>
                  </a:moveTo>
                  <a:lnTo>
                    <a:pt x="0" y="406892"/>
                  </a:lnTo>
                  <a:lnTo>
                    <a:pt x="0" y="0"/>
                  </a:lnTo>
                  <a:lnTo>
                    <a:pt x="5617457" y="0"/>
                  </a:lnTo>
                  <a:lnTo>
                    <a:pt x="5617457" y="406892"/>
                  </a:lnTo>
                  <a:lnTo>
                    <a:pt x="2808725" y="4068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3940033" y="6118188"/>
            <a:ext cx="2281555" cy="1764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latin typeface="Arial"/>
                <a:cs typeface="Arial"/>
              </a:rPr>
              <a:t>Esfregar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Arial"/>
              <a:cs typeface="Arial"/>
            </a:endParaRPr>
          </a:p>
          <a:p>
            <a:pPr algn="just" marL="12700" marR="5080">
              <a:lnSpc>
                <a:spcPts val="1240"/>
              </a:lnSpc>
            </a:pP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4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contato</a:t>
            </a:r>
            <a:r>
              <a:rPr dirty="0" sz="1100" spc="434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tipo</a:t>
            </a:r>
            <a:r>
              <a:rPr dirty="0" sz="1100" spc="4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Escovar</a:t>
            </a:r>
            <a:r>
              <a:rPr dirty="0" sz="1100" spc="4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em</a:t>
            </a:r>
            <a:r>
              <a:rPr dirty="0" sz="1100" spc="45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uma </a:t>
            </a:r>
            <a:r>
              <a:rPr dirty="0" sz="1100">
                <a:latin typeface="Arial MT"/>
                <a:cs typeface="Arial MT"/>
              </a:rPr>
              <a:t>linha</a:t>
            </a:r>
            <a:r>
              <a:rPr dirty="0" sz="1100" spc="210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204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escrito</a:t>
            </a:r>
            <a:r>
              <a:rPr dirty="0" sz="1100" spc="210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21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210">
                <a:latin typeface="Arial MT"/>
                <a:cs typeface="Arial MT"/>
              </a:rPr>
              <a:t>  </a:t>
            </a:r>
            <a:r>
              <a:rPr dirty="0" sz="1100" spc="-20">
                <a:latin typeface="Arial MT"/>
                <a:cs typeface="Arial MT"/>
              </a:rPr>
              <a:t>mesmo </a:t>
            </a:r>
            <a:r>
              <a:rPr dirty="0" sz="1100">
                <a:latin typeface="Arial MT"/>
                <a:cs typeface="Arial MT"/>
              </a:rPr>
              <a:t>símbolo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associado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seta.</a:t>
            </a:r>
            <a:endParaRPr sz="1100">
              <a:latin typeface="Arial MT"/>
              <a:cs typeface="Arial MT"/>
            </a:endParaRPr>
          </a:p>
          <a:p>
            <a:pPr algn="just" marL="12700" marR="5080">
              <a:lnSpc>
                <a:spcPts val="1220"/>
              </a:lnSpc>
              <a:spcBef>
                <a:spcPts val="5"/>
              </a:spcBef>
            </a:pPr>
            <a:r>
              <a:rPr dirty="0" sz="1100">
                <a:latin typeface="Arial MT"/>
                <a:cs typeface="Arial MT"/>
              </a:rPr>
              <a:t>Quando</a:t>
            </a:r>
            <a:r>
              <a:rPr dirty="0" sz="1100" spc="2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2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</a:t>
            </a:r>
            <a:r>
              <a:rPr dirty="0" sz="1100" spc="2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229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contato</a:t>
            </a:r>
            <a:r>
              <a:rPr dirty="0" sz="1100" spc="22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tipo </a:t>
            </a:r>
            <a:r>
              <a:rPr dirty="0" sz="1100">
                <a:latin typeface="Arial MT"/>
                <a:cs typeface="Arial MT"/>
              </a:rPr>
              <a:t>Esfregar</a:t>
            </a:r>
            <a:r>
              <a:rPr dirty="0" sz="1100" spc="2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254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associado</a:t>
            </a:r>
            <a:r>
              <a:rPr dirty="0" sz="1100" spc="2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2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24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seta,</a:t>
            </a:r>
            <a:endParaRPr sz="1100">
              <a:latin typeface="Arial MT"/>
              <a:cs typeface="Arial MT"/>
            </a:endParaRPr>
          </a:p>
          <a:p>
            <a:pPr algn="just" marL="12700" marR="5080">
              <a:lnSpc>
                <a:spcPts val="1240"/>
              </a:lnSpc>
              <a:spcBef>
                <a:spcPts val="5"/>
              </a:spcBef>
            </a:pPr>
            <a:r>
              <a:rPr dirty="0" sz="1100">
                <a:latin typeface="Arial MT"/>
                <a:cs typeface="Arial MT"/>
              </a:rPr>
              <a:t>ele</a:t>
            </a:r>
            <a:r>
              <a:rPr dirty="0" sz="1100" spc="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esfrega</a:t>
            </a:r>
            <a:r>
              <a:rPr dirty="0" sz="1100" spc="10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em</a:t>
            </a:r>
            <a:r>
              <a:rPr dirty="0" sz="1100" spc="10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10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linha</a:t>
            </a:r>
            <a:r>
              <a:rPr dirty="0" sz="1100" spc="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reta</a:t>
            </a:r>
            <a:r>
              <a:rPr dirty="0" sz="1100" spc="9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(não </a:t>
            </a:r>
            <a:r>
              <a:rPr dirty="0" sz="1100">
                <a:latin typeface="Arial MT"/>
                <a:cs typeface="Arial MT"/>
              </a:rPr>
              <a:t>em</a:t>
            </a:r>
            <a:r>
              <a:rPr dirty="0" sz="1100" spc="37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</a:t>
            </a:r>
            <a:r>
              <a:rPr dirty="0" sz="1100" spc="37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circulo).</a:t>
            </a:r>
            <a:r>
              <a:rPr dirty="0" sz="1100" spc="3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Ele</a:t>
            </a:r>
            <a:r>
              <a:rPr dirty="0" sz="1100" spc="3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3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move</a:t>
            </a:r>
            <a:r>
              <a:rPr dirty="0" sz="1100" spc="37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na </a:t>
            </a:r>
            <a:r>
              <a:rPr dirty="0" sz="1100">
                <a:latin typeface="Arial MT"/>
                <a:cs typeface="Arial MT"/>
              </a:rPr>
              <a:t>direção</a:t>
            </a:r>
            <a:r>
              <a:rPr dirty="0" sz="1100" spc="1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1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seta,</a:t>
            </a:r>
            <a:r>
              <a:rPr dirty="0" sz="1100" spc="17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permanecendo</a:t>
            </a:r>
            <a:r>
              <a:rPr dirty="0" sz="1100" spc="15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na </a:t>
            </a:r>
            <a:r>
              <a:rPr dirty="0" sz="1100" spc="-10">
                <a:latin typeface="Arial MT"/>
                <a:cs typeface="Arial MT"/>
              </a:rPr>
              <a:t>superfície.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9470" y="1769998"/>
            <a:ext cx="608911" cy="612511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6826" y="1543403"/>
            <a:ext cx="3264717" cy="253379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5569" y="5777168"/>
            <a:ext cx="1645289" cy="2833929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95510" y="1123179"/>
            <a:ext cx="17272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Contato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Esfregar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344150" y="4433775"/>
            <a:ext cx="6292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Eliminar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51922" y="6631382"/>
            <a:ext cx="5010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Perigo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099769" y="6631382"/>
            <a:ext cx="466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Brabo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1113" y="1968119"/>
            <a:ext cx="1015883" cy="101027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0361" y="3454019"/>
            <a:ext cx="868055" cy="80148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7805" y="5723254"/>
            <a:ext cx="991499" cy="75881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8701" y="5723254"/>
            <a:ext cx="997589" cy="700902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34450" y="772659"/>
            <a:ext cx="3448050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Lendo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Escreva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palavra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LIBRAS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abaixo.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38438" y="234589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628881" y="234589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38438" y="339745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28881" y="339745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38438" y="444901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28881" y="444901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838438" y="550057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28881" y="550057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838438" y="655213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628881" y="655213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838438" y="742843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628881" y="742843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921" y="2029079"/>
            <a:ext cx="997595" cy="5803254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1549" y="2032126"/>
            <a:ext cx="1049411" cy="5800206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00566" y="772659"/>
            <a:ext cx="3117215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Escrevendo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Copie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abaixo 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praticar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escrita.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38438" y="234589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628881" y="234589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38438" y="339745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28881" y="339745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38438" y="444901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28881" y="444901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838438" y="550057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28881" y="550057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838438" y="655213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628881" y="655213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838438" y="742843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628881" y="742843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921" y="2029079"/>
            <a:ext cx="997595" cy="5803254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1549" y="2032126"/>
            <a:ext cx="1049411" cy="5800206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11106" y="772659"/>
            <a:ext cx="209550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Seis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Símbolos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20" b="1">
                <a:latin typeface="Arial"/>
                <a:cs typeface="Arial"/>
              </a:rPr>
              <a:t> Dedos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31758" y="5541723"/>
            <a:ext cx="853440" cy="39433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16535" marR="5080" indent="-204470">
              <a:lnSpc>
                <a:spcPct val="101699"/>
              </a:lnSpc>
              <a:spcBef>
                <a:spcPts val="75"/>
              </a:spcBef>
            </a:pPr>
            <a:r>
              <a:rPr dirty="0" sz="1200" spc="-10" b="1">
                <a:latin typeface="Arial"/>
                <a:cs typeface="Arial"/>
              </a:rPr>
              <a:t>Articulação Média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650169" y="5541723"/>
            <a:ext cx="853440" cy="39433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78105" marR="5080" indent="-66040">
              <a:lnSpc>
                <a:spcPct val="101699"/>
              </a:lnSpc>
              <a:spcBef>
                <a:spcPts val="75"/>
              </a:spcBef>
            </a:pPr>
            <a:r>
              <a:rPr dirty="0" sz="1200" spc="-10" b="1">
                <a:latin typeface="Arial"/>
                <a:cs typeface="Arial"/>
              </a:rPr>
              <a:t>Articulação Proximal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34125" y="1761747"/>
            <a:ext cx="17132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1. </a:t>
            </a:r>
            <a:r>
              <a:rPr dirty="0" sz="1200" spc="-10">
                <a:latin typeface="Times New Roman"/>
                <a:cs typeface="Times New Roman"/>
              </a:rPr>
              <a:t>Articulação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Média </a:t>
            </a:r>
            <a:r>
              <a:rPr dirty="0" sz="1200" spc="-10">
                <a:latin typeface="Times New Roman"/>
                <a:cs typeface="Times New Roman"/>
              </a:rPr>
              <a:t>Fecha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34125" y="2458215"/>
            <a:ext cx="16554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2. </a:t>
            </a:r>
            <a:r>
              <a:rPr dirty="0" sz="1200" spc="-10">
                <a:latin typeface="Times New Roman"/>
                <a:cs typeface="Times New Roman"/>
              </a:rPr>
              <a:t>Articulação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Média </a:t>
            </a:r>
            <a:r>
              <a:rPr dirty="0" sz="1200" spc="-20">
                <a:latin typeface="Times New Roman"/>
                <a:cs typeface="Times New Roman"/>
              </a:rPr>
              <a:t>Abre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34125" y="3153158"/>
            <a:ext cx="19234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3.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Articulação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Proximal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Fecha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682477" y="1743459"/>
            <a:ext cx="18275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4. </a:t>
            </a:r>
            <a:r>
              <a:rPr dirty="0" sz="1200" spc="-10">
                <a:latin typeface="Times New Roman"/>
                <a:cs typeface="Times New Roman"/>
              </a:rPr>
              <a:t>Articulação</a:t>
            </a:r>
            <a:r>
              <a:rPr dirty="0" sz="1200">
                <a:latin typeface="Times New Roman"/>
                <a:cs typeface="Times New Roman"/>
              </a:rPr>
              <a:t> Proximal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Abre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682477" y="2439927"/>
            <a:ext cx="2064385" cy="38227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0"/>
              </a:spcBef>
            </a:pPr>
            <a:r>
              <a:rPr dirty="0" sz="1200">
                <a:latin typeface="Times New Roman"/>
                <a:cs typeface="Times New Roman"/>
              </a:rPr>
              <a:t>5.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Articulações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Proximais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Abrem 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Fecham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juntas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682477" y="2961134"/>
            <a:ext cx="2064385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6.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Articulações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Proximais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Abrem 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Fecham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Altermativamente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854451" y="4074165"/>
            <a:ext cx="5629910" cy="419100"/>
            <a:chOff x="854451" y="4074165"/>
            <a:chExt cx="5629910" cy="419100"/>
          </a:xfrm>
        </p:grpSpPr>
        <p:sp>
          <p:nvSpPr>
            <p:cNvPr id="12" name="object 12" descr=""/>
            <p:cNvSpPr/>
            <p:nvPr/>
          </p:nvSpPr>
          <p:spPr>
            <a:xfrm>
              <a:off x="855969" y="4075680"/>
              <a:ext cx="5626735" cy="416559"/>
            </a:xfrm>
            <a:custGeom>
              <a:avLst/>
              <a:gdLst/>
              <a:ahLst/>
              <a:cxnLst/>
              <a:rect l="l" t="t" r="r" b="b"/>
              <a:pathLst>
                <a:path w="5626735" h="416560">
                  <a:moveTo>
                    <a:pt x="5626607" y="0"/>
                  </a:moveTo>
                  <a:lnTo>
                    <a:pt x="0" y="0"/>
                  </a:lnTo>
                  <a:lnTo>
                    <a:pt x="0" y="416045"/>
                  </a:lnTo>
                  <a:lnTo>
                    <a:pt x="5626607" y="416045"/>
                  </a:lnTo>
                  <a:lnTo>
                    <a:pt x="562660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55975" y="4075689"/>
              <a:ext cx="5626735" cy="416559"/>
            </a:xfrm>
            <a:custGeom>
              <a:avLst/>
              <a:gdLst/>
              <a:ahLst/>
              <a:cxnLst/>
              <a:rect l="l" t="t" r="r" b="b"/>
              <a:pathLst>
                <a:path w="5626735" h="416560">
                  <a:moveTo>
                    <a:pt x="2813297" y="416036"/>
                  </a:moveTo>
                  <a:lnTo>
                    <a:pt x="0" y="416036"/>
                  </a:lnTo>
                  <a:lnTo>
                    <a:pt x="0" y="0"/>
                  </a:lnTo>
                  <a:lnTo>
                    <a:pt x="5626601" y="0"/>
                  </a:lnTo>
                  <a:lnTo>
                    <a:pt x="5626601" y="416036"/>
                  </a:lnTo>
                  <a:lnTo>
                    <a:pt x="2813297" y="41603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881369" y="7967447"/>
            <a:ext cx="2423160" cy="50800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just"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2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articulação</a:t>
            </a:r>
            <a:r>
              <a:rPr dirty="0" sz="1100" spc="28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média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2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dedo</a:t>
            </a:r>
            <a:r>
              <a:rPr dirty="0" sz="1100" spc="2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são</a:t>
            </a:r>
            <a:r>
              <a:rPr dirty="0" sz="1100" spc="2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escritos</a:t>
            </a:r>
            <a:r>
              <a:rPr dirty="0" sz="1100" spc="2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2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pequenos pontos.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110721" y="7956779"/>
            <a:ext cx="2328545" cy="50800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just"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Os</a:t>
            </a:r>
            <a:r>
              <a:rPr dirty="0" sz="1100" spc="38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movimentos</a:t>
            </a:r>
            <a:r>
              <a:rPr dirty="0" sz="1100" spc="38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380">
                <a:latin typeface="Arial MT"/>
                <a:cs typeface="Arial MT"/>
              </a:rPr>
              <a:t>  </a:t>
            </a:r>
            <a:r>
              <a:rPr dirty="0" sz="1100" spc="-10">
                <a:latin typeface="Arial MT"/>
                <a:cs typeface="Arial MT"/>
              </a:rPr>
              <a:t>articulação </a:t>
            </a:r>
            <a:r>
              <a:rPr dirty="0" sz="1100">
                <a:latin typeface="Arial MT"/>
                <a:cs typeface="Arial MT"/>
              </a:rPr>
              <a:t>proximal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são</a:t>
            </a:r>
            <a:r>
              <a:rPr dirty="0" sz="1100" spc="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escritos</a:t>
            </a:r>
            <a:r>
              <a:rPr dirty="0" sz="1100" spc="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pequenas setas.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1272" y="1897080"/>
            <a:ext cx="201580" cy="1397894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87334" y="1884917"/>
            <a:ext cx="304003" cy="142254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6445" y="5070978"/>
            <a:ext cx="553011" cy="104645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0864" y="5068796"/>
            <a:ext cx="645217" cy="67739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20695" y="6162200"/>
            <a:ext cx="619203" cy="1429324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97251" y="6149460"/>
            <a:ext cx="656564" cy="1476626"/>
          </a:xfrm>
          <a:prstGeom prst="rect">
            <a:avLst/>
          </a:prstGeom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67875" y="4494278"/>
            <a:ext cx="560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sábado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452331" y="4494278"/>
            <a:ext cx="3314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leite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95890" y="8542021"/>
            <a:ext cx="3867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latin typeface="Arial"/>
                <a:cs typeface="Arial"/>
              </a:rPr>
              <a:t>novo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107913" y="8542021"/>
            <a:ext cx="203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Arial"/>
                <a:cs typeface="Arial"/>
              </a:rPr>
              <a:t>só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377421" y="2104647"/>
            <a:ext cx="2014855" cy="1952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303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Articulação</a:t>
            </a:r>
            <a:r>
              <a:rPr dirty="0" sz="1200" spc="-6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Média</a:t>
            </a:r>
            <a:r>
              <a:rPr dirty="0" sz="1200" spc="-55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Fecha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240"/>
              </a:lnSpc>
            </a:pPr>
            <a:r>
              <a:rPr dirty="0" sz="1100">
                <a:latin typeface="Arial MT"/>
                <a:cs typeface="Arial MT"/>
              </a:rPr>
              <a:t>Quando</a:t>
            </a:r>
            <a:r>
              <a:rPr dirty="0" sz="1100" spc="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articulação</a:t>
            </a:r>
            <a:r>
              <a:rPr dirty="0" sz="1100" spc="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média</a:t>
            </a:r>
            <a:r>
              <a:rPr dirty="0" sz="1100" spc="6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do </a:t>
            </a:r>
            <a:r>
              <a:rPr dirty="0" sz="1100">
                <a:latin typeface="Arial MT"/>
                <a:cs typeface="Arial MT"/>
              </a:rPr>
              <a:t>dedo</a:t>
            </a:r>
            <a:r>
              <a:rPr dirty="0" sz="1100" spc="32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fecha</a:t>
            </a:r>
            <a:r>
              <a:rPr dirty="0" sz="1100" spc="330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(flexiona)</a:t>
            </a:r>
            <a:r>
              <a:rPr dirty="0" sz="1100" spc="330">
                <a:latin typeface="Arial MT"/>
                <a:cs typeface="Arial MT"/>
              </a:rPr>
              <a:t>  </a:t>
            </a:r>
            <a:r>
              <a:rPr dirty="0" sz="1100" spc="-20">
                <a:latin typeface="Arial MT"/>
                <a:cs typeface="Arial MT"/>
              </a:rPr>
              <a:t>este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1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1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dedo</a:t>
            </a:r>
            <a:r>
              <a:rPr dirty="0" sz="1100" spc="1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fechado</a:t>
            </a:r>
            <a:r>
              <a:rPr dirty="0" sz="1100" spc="19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é </a:t>
            </a:r>
            <a:r>
              <a:rPr dirty="0" sz="1100">
                <a:latin typeface="Arial MT"/>
                <a:cs typeface="Arial MT"/>
              </a:rPr>
              <a:t>escrito</a:t>
            </a:r>
            <a:r>
              <a:rPr dirty="0" sz="1100" spc="120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130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um</a:t>
            </a:r>
            <a:r>
              <a:rPr dirty="0" sz="1100" spc="12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ponto</a:t>
            </a:r>
            <a:r>
              <a:rPr dirty="0" sz="1100" spc="125">
                <a:latin typeface="Arial MT"/>
                <a:cs typeface="Arial MT"/>
              </a:rPr>
              <a:t>  </a:t>
            </a:r>
            <a:r>
              <a:rPr dirty="0" sz="1100" spc="-20">
                <a:latin typeface="Arial MT"/>
                <a:cs typeface="Arial MT"/>
              </a:rPr>
              <a:t>preto </a:t>
            </a:r>
            <a:r>
              <a:rPr dirty="0" sz="1100" spc="-10">
                <a:latin typeface="Arial MT"/>
                <a:cs typeface="Arial MT"/>
              </a:rPr>
              <a:t>(preenchido).</a:t>
            </a:r>
            <a:endParaRPr sz="1100">
              <a:latin typeface="Arial MT"/>
              <a:cs typeface="Arial MT"/>
            </a:endParaRPr>
          </a:p>
          <a:p>
            <a:pPr algn="just" marL="12700">
              <a:lnSpc>
                <a:spcPts val="1140"/>
              </a:lnSpc>
            </a:pP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3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ponto</a:t>
            </a:r>
            <a:r>
              <a:rPr dirty="0" sz="1100" spc="3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3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colocado</a:t>
            </a:r>
            <a:r>
              <a:rPr dirty="0" sz="1100" spc="3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perto</a:t>
            </a:r>
            <a:r>
              <a:rPr dirty="0" sz="1100" spc="33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da</a:t>
            </a:r>
            <a:endParaRPr sz="1100">
              <a:latin typeface="Arial MT"/>
              <a:cs typeface="Arial MT"/>
            </a:endParaRPr>
          </a:p>
          <a:p>
            <a:pPr algn="just" marL="12700" marR="5080">
              <a:lnSpc>
                <a:spcPts val="1240"/>
              </a:lnSpc>
              <a:spcBef>
                <a:spcPts val="65"/>
              </a:spcBef>
            </a:pPr>
            <a:r>
              <a:rPr dirty="0" sz="1100">
                <a:latin typeface="Arial MT"/>
                <a:cs typeface="Arial MT"/>
              </a:rPr>
              <a:t>articulação</a:t>
            </a:r>
            <a:r>
              <a:rPr dirty="0" sz="1100" spc="2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2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dedo</a:t>
            </a:r>
            <a:r>
              <a:rPr dirty="0" sz="1100" spc="2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229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faz</a:t>
            </a:r>
            <a:r>
              <a:rPr dirty="0" sz="1100" spc="21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o </a:t>
            </a:r>
            <a:r>
              <a:rPr dirty="0" sz="1100">
                <a:latin typeface="Arial MT"/>
                <a:cs typeface="Arial MT"/>
              </a:rPr>
              <a:t>movimento.</a:t>
            </a:r>
            <a:r>
              <a:rPr dirty="0" sz="1100" spc="415">
                <a:latin typeface="Arial MT"/>
                <a:cs typeface="Arial MT"/>
              </a:rPr>
              <a:t>   </a:t>
            </a:r>
            <a:r>
              <a:rPr dirty="0" sz="1100">
                <a:latin typeface="Arial MT"/>
                <a:cs typeface="Arial MT"/>
              </a:rPr>
              <a:t>Dois</a:t>
            </a:r>
            <a:r>
              <a:rPr dirty="0" sz="1100" spc="415">
                <a:latin typeface="Arial MT"/>
                <a:cs typeface="Arial MT"/>
              </a:rPr>
              <a:t>   </a:t>
            </a:r>
            <a:r>
              <a:rPr dirty="0" sz="1100" spc="-10">
                <a:latin typeface="Arial MT"/>
                <a:cs typeface="Arial MT"/>
              </a:rPr>
              <a:t>pontos </a:t>
            </a:r>
            <a:r>
              <a:rPr dirty="0" sz="1100">
                <a:latin typeface="Arial MT"/>
                <a:cs typeface="Arial MT"/>
              </a:rPr>
              <a:t>representam</a:t>
            </a:r>
            <a:r>
              <a:rPr dirty="0" sz="1100" spc="4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dois</a:t>
            </a:r>
            <a:r>
              <a:rPr dirty="0" sz="1100" spc="4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movimentos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flexão.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845307" y="5022093"/>
            <a:ext cx="5629910" cy="363220"/>
            <a:chOff x="845307" y="5022093"/>
            <a:chExt cx="5629910" cy="363220"/>
          </a:xfrm>
        </p:grpSpPr>
        <p:sp>
          <p:nvSpPr>
            <p:cNvPr id="8" name="object 8" descr=""/>
            <p:cNvSpPr/>
            <p:nvPr/>
          </p:nvSpPr>
          <p:spPr>
            <a:xfrm>
              <a:off x="846825" y="5023607"/>
              <a:ext cx="5626735" cy="360045"/>
            </a:xfrm>
            <a:custGeom>
              <a:avLst/>
              <a:gdLst/>
              <a:ahLst/>
              <a:cxnLst/>
              <a:rect l="l" t="t" r="r" b="b"/>
              <a:pathLst>
                <a:path w="5626735" h="360045">
                  <a:moveTo>
                    <a:pt x="5626607" y="0"/>
                  </a:moveTo>
                  <a:lnTo>
                    <a:pt x="0" y="0"/>
                  </a:lnTo>
                  <a:lnTo>
                    <a:pt x="0" y="359657"/>
                  </a:lnTo>
                  <a:lnTo>
                    <a:pt x="5626607" y="359657"/>
                  </a:lnTo>
                  <a:lnTo>
                    <a:pt x="562660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46831" y="5023617"/>
              <a:ext cx="5626735" cy="360045"/>
            </a:xfrm>
            <a:custGeom>
              <a:avLst/>
              <a:gdLst/>
              <a:ahLst/>
              <a:cxnLst/>
              <a:rect l="l" t="t" r="r" b="b"/>
              <a:pathLst>
                <a:path w="5626735" h="360045">
                  <a:moveTo>
                    <a:pt x="2813297" y="359648"/>
                  </a:moveTo>
                  <a:lnTo>
                    <a:pt x="0" y="359648"/>
                  </a:lnTo>
                  <a:lnTo>
                    <a:pt x="0" y="0"/>
                  </a:lnTo>
                  <a:lnTo>
                    <a:pt x="5626601" y="0"/>
                  </a:lnTo>
                  <a:lnTo>
                    <a:pt x="5626601" y="359648"/>
                  </a:lnTo>
                  <a:lnTo>
                    <a:pt x="2813297" y="3596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4110721" y="6477001"/>
            <a:ext cx="2338070" cy="1795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448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Articulação</a:t>
            </a:r>
            <a:r>
              <a:rPr dirty="0" sz="1200" spc="-6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Média</a:t>
            </a:r>
            <a:r>
              <a:rPr dirty="0" sz="1200" spc="-55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Abre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240"/>
              </a:lnSpc>
            </a:pPr>
            <a:r>
              <a:rPr dirty="0" sz="1100">
                <a:latin typeface="Arial MT"/>
                <a:cs typeface="Arial MT"/>
              </a:rPr>
              <a:t>Quando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articulação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média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dedo </a:t>
            </a:r>
            <a:r>
              <a:rPr dirty="0" sz="1100">
                <a:latin typeface="Arial MT"/>
                <a:cs typeface="Arial MT"/>
              </a:rPr>
              <a:t>abre</a:t>
            </a:r>
            <a:r>
              <a:rPr dirty="0" sz="1100" spc="2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(estende),</a:t>
            </a:r>
            <a:r>
              <a:rPr dirty="0" sz="1100" spc="2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este</a:t>
            </a:r>
            <a:r>
              <a:rPr dirty="0" sz="1100" spc="2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25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do </a:t>
            </a:r>
            <a:r>
              <a:rPr dirty="0" sz="1100">
                <a:latin typeface="Arial MT"/>
                <a:cs typeface="Arial MT"/>
              </a:rPr>
              <a:t>dedo</a:t>
            </a:r>
            <a:r>
              <a:rPr dirty="0" sz="1100" spc="14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abrindo</a:t>
            </a:r>
            <a:r>
              <a:rPr dirty="0" sz="1100" spc="14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140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escrito</a:t>
            </a:r>
            <a:r>
              <a:rPr dirty="0" sz="1100" spc="14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140">
                <a:latin typeface="Arial MT"/>
                <a:cs typeface="Arial MT"/>
              </a:rPr>
              <a:t>  </a:t>
            </a:r>
            <a:r>
              <a:rPr dirty="0" sz="1100" spc="-25">
                <a:latin typeface="Arial MT"/>
                <a:cs typeface="Arial MT"/>
              </a:rPr>
              <a:t>um </a:t>
            </a:r>
            <a:r>
              <a:rPr dirty="0" sz="1100">
                <a:latin typeface="Arial MT"/>
                <a:cs typeface="Arial MT"/>
              </a:rPr>
              <a:t>ponto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branco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(não-preenchido).</a:t>
            </a:r>
            <a:endParaRPr sz="1100">
              <a:latin typeface="Arial MT"/>
              <a:cs typeface="Arial MT"/>
            </a:endParaRPr>
          </a:p>
          <a:p>
            <a:pPr algn="just" marL="12700">
              <a:lnSpc>
                <a:spcPts val="1155"/>
              </a:lnSpc>
            </a:pP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29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pono</a:t>
            </a:r>
            <a:r>
              <a:rPr dirty="0" sz="1100" spc="30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29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colocado</a:t>
            </a:r>
            <a:r>
              <a:rPr dirty="0" sz="1100" spc="290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perto</a:t>
            </a:r>
            <a:r>
              <a:rPr dirty="0" sz="1100" spc="305">
                <a:latin typeface="Arial MT"/>
                <a:cs typeface="Arial MT"/>
              </a:rPr>
              <a:t>  </a:t>
            </a:r>
            <a:r>
              <a:rPr dirty="0" sz="1100" spc="-25">
                <a:latin typeface="Arial MT"/>
                <a:cs typeface="Arial MT"/>
              </a:rPr>
              <a:t>da</a:t>
            </a:r>
            <a:endParaRPr sz="1100">
              <a:latin typeface="Arial MT"/>
              <a:cs typeface="Arial MT"/>
            </a:endParaRPr>
          </a:p>
          <a:p>
            <a:pPr algn="just" marL="12700" marR="5080">
              <a:lnSpc>
                <a:spcPct val="93300"/>
              </a:lnSpc>
              <a:spcBef>
                <a:spcPts val="50"/>
              </a:spcBef>
              <a:tabLst>
                <a:tab pos="1181100" algn="l"/>
                <a:tab pos="1903730" algn="l"/>
              </a:tabLst>
            </a:pPr>
            <a:r>
              <a:rPr dirty="0" sz="1100">
                <a:latin typeface="Arial MT"/>
                <a:cs typeface="Arial MT"/>
              </a:rPr>
              <a:t>articulação</a:t>
            </a:r>
            <a:r>
              <a:rPr dirty="0" sz="1100" spc="210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21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dedo</a:t>
            </a:r>
            <a:r>
              <a:rPr dirty="0" sz="1100" spc="21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21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faz</a:t>
            </a:r>
            <a:r>
              <a:rPr dirty="0" sz="1100" spc="204">
                <a:latin typeface="Arial MT"/>
                <a:cs typeface="Arial MT"/>
              </a:rPr>
              <a:t>  </a:t>
            </a:r>
            <a:r>
              <a:rPr dirty="0" sz="1100" spc="-50">
                <a:latin typeface="Arial MT"/>
                <a:cs typeface="Arial MT"/>
              </a:rPr>
              <a:t>o </a:t>
            </a:r>
            <a:r>
              <a:rPr dirty="0" sz="1100" spc="-10">
                <a:latin typeface="Arial MT"/>
                <a:cs typeface="Arial MT"/>
              </a:rPr>
              <a:t>movimento.</a:t>
            </a:r>
            <a:r>
              <a:rPr dirty="0" sz="1100">
                <a:latin typeface="Arial MT"/>
                <a:cs typeface="Arial MT"/>
              </a:rPr>
              <a:t>	</a:t>
            </a:r>
            <a:r>
              <a:rPr dirty="0" sz="1100" spc="-20">
                <a:latin typeface="Arial MT"/>
                <a:cs typeface="Arial MT"/>
              </a:rPr>
              <a:t>Dois</a:t>
            </a:r>
            <a:r>
              <a:rPr dirty="0" sz="1100">
                <a:latin typeface="Arial MT"/>
                <a:cs typeface="Arial MT"/>
              </a:rPr>
              <a:t>	</a:t>
            </a:r>
            <a:r>
              <a:rPr dirty="0" sz="1100" spc="-10">
                <a:latin typeface="Arial MT"/>
                <a:cs typeface="Arial MT"/>
              </a:rPr>
              <a:t>pontos </a:t>
            </a:r>
            <a:r>
              <a:rPr dirty="0" sz="1100">
                <a:latin typeface="Arial MT"/>
                <a:cs typeface="Arial MT"/>
              </a:rPr>
              <a:t>representam</a:t>
            </a:r>
            <a:r>
              <a:rPr dirty="0" sz="1100" spc="150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dois</a:t>
            </a:r>
            <a:r>
              <a:rPr dirty="0" sz="1100" spc="14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movimentos</a:t>
            </a:r>
            <a:r>
              <a:rPr dirty="0" sz="1100" spc="145">
                <a:latin typeface="Arial MT"/>
                <a:cs typeface="Arial MT"/>
              </a:rPr>
              <a:t>  </a:t>
            </a:r>
            <a:r>
              <a:rPr dirty="0" sz="1100" spc="-25">
                <a:latin typeface="Arial MT"/>
                <a:cs typeface="Arial MT"/>
              </a:rPr>
              <a:t>de </a:t>
            </a:r>
            <a:r>
              <a:rPr dirty="0" sz="1100" spc="-10">
                <a:latin typeface="Arial MT"/>
                <a:cs typeface="Arial MT"/>
              </a:rPr>
              <a:t>extensão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9641" y="1216786"/>
            <a:ext cx="494675" cy="40219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2921" y="1664842"/>
            <a:ext cx="3145030" cy="267753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0430" y="6192646"/>
            <a:ext cx="2950242" cy="219899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64673" y="5791834"/>
            <a:ext cx="581609" cy="4753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771148"/>
            <a:ext cx="5664200" cy="54991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algn="just" marL="12700" marR="5080">
              <a:lnSpc>
                <a:spcPts val="1340"/>
              </a:lnSpc>
              <a:spcBef>
                <a:spcPts val="225"/>
              </a:spcBef>
            </a:pPr>
            <a:r>
              <a:rPr dirty="0" sz="1200">
                <a:latin typeface="Arial MT"/>
                <a:cs typeface="Arial MT"/>
              </a:rPr>
              <a:t>3.</a:t>
            </a:r>
            <a:r>
              <a:rPr dirty="0" sz="1200" spc="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simplificada</a:t>
            </a:r>
            <a:r>
              <a:rPr dirty="0" sz="1200" spc="3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ou</a:t>
            </a:r>
            <a:r>
              <a:rPr dirty="0" sz="1200" spc="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3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mão:</a:t>
            </a:r>
            <a:r>
              <a:rPr dirty="0" sz="1200" spc="3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uma</a:t>
            </a:r>
            <a:r>
              <a:rPr dirty="0" sz="1200" spc="3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forma</a:t>
            </a:r>
            <a:r>
              <a:rPr dirty="0" sz="1200" spc="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simplificada</a:t>
            </a:r>
            <a:r>
              <a:rPr dirty="0" sz="1200" spc="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3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escrita </a:t>
            </a:r>
            <a:r>
              <a:rPr dirty="0" sz="1200">
                <a:latin typeface="Arial MT"/>
                <a:cs typeface="Arial MT"/>
              </a:rPr>
              <a:t>padrão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exclui</a:t>
            </a:r>
            <a:r>
              <a:rPr dirty="0" sz="1200" spc="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alguns</a:t>
            </a:r>
            <a:r>
              <a:rPr dirty="0" sz="1200" spc="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símbolos</a:t>
            </a:r>
            <a:r>
              <a:rPr dirty="0" sz="1200" spc="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maneira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facilitar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redação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mão.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exemplo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seguir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ilustra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esta</a:t>
            </a:r>
            <a:r>
              <a:rPr dirty="0" sz="1200" spc="-10">
                <a:latin typeface="Arial MT"/>
                <a:cs typeface="Arial MT"/>
              </a:rPr>
              <a:t> forma.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68161" y="1837054"/>
            <a:ext cx="5388610" cy="6056630"/>
            <a:chOff x="868161" y="1837054"/>
            <a:chExt cx="5388610" cy="605663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8161" y="1837054"/>
              <a:ext cx="5379095" cy="224166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305" y="4109338"/>
              <a:ext cx="5379095" cy="37839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38562" y="4073654"/>
            <a:ext cx="440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muito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33226" y="4073654"/>
            <a:ext cx="6978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esquecer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893305" y="8337805"/>
            <a:ext cx="6546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expulsar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86921" y="1680975"/>
            <a:ext cx="2091055" cy="87376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ctr" marL="44450" marR="38100">
              <a:lnSpc>
                <a:spcPts val="1380"/>
              </a:lnSpc>
              <a:spcBef>
                <a:spcPts val="195"/>
              </a:spcBef>
            </a:pPr>
            <a:r>
              <a:rPr dirty="0" sz="1200" b="1">
                <a:latin typeface="Arial"/>
                <a:cs typeface="Arial"/>
              </a:rPr>
              <a:t>Articulação</a:t>
            </a:r>
            <a:r>
              <a:rPr dirty="0" sz="1200" spc="-5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Proximal</a:t>
            </a:r>
            <a:r>
              <a:rPr dirty="0" sz="1200" spc="-5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Fecha (flexiona)</a:t>
            </a:r>
            <a:endParaRPr sz="1200">
              <a:latin typeface="Arial"/>
              <a:cs typeface="Arial"/>
            </a:endParaRPr>
          </a:p>
          <a:p>
            <a:pPr algn="ctr" marL="12065" marR="5080">
              <a:lnSpc>
                <a:spcPts val="1240"/>
              </a:lnSpc>
              <a:spcBef>
                <a:spcPts val="1370"/>
              </a:spcBef>
              <a:tabLst>
                <a:tab pos="438784" algn="l"/>
                <a:tab pos="1019810" algn="l"/>
                <a:tab pos="1812289" algn="l"/>
              </a:tabLst>
            </a:pPr>
            <a:r>
              <a:rPr dirty="0" sz="1100">
                <a:latin typeface="Arial MT"/>
                <a:cs typeface="Arial MT"/>
              </a:rPr>
              <a:t>Quando</a:t>
            </a:r>
            <a:r>
              <a:rPr dirty="0" sz="1100" spc="4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4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articulação</a:t>
            </a:r>
            <a:r>
              <a:rPr dirty="0" sz="1100" spc="4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proximal </a:t>
            </a:r>
            <a:r>
              <a:rPr dirty="0" sz="1100" spc="-25">
                <a:latin typeface="Arial MT"/>
                <a:cs typeface="Arial MT"/>
              </a:rPr>
              <a:t>do</a:t>
            </a:r>
            <a:r>
              <a:rPr dirty="0" sz="1100">
                <a:latin typeface="Arial MT"/>
                <a:cs typeface="Arial MT"/>
              </a:rPr>
              <a:t>	</a:t>
            </a:r>
            <a:r>
              <a:rPr dirty="0" sz="1100" spc="-20">
                <a:latin typeface="Arial MT"/>
                <a:cs typeface="Arial MT"/>
              </a:rPr>
              <a:t>dedo</a:t>
            </a:r>
            <a:r>
              <a:rPr dirty="0" sz="1100">
                <a:latin typeface="Arial MT"/>
                <a:cs typeface="Arial MT"/>
              </a:rPr>
              <a:t>	</a:t>
            </a:r>
            <a:r>
              <a:rPr dirty="0" sz="1100" spc="-10">
                <a:latin typeface="Arial MT"/>
                <a:cs typeface="Arial MT"/>
              </a:rPr>
              <a:t>flexiona,</a:t>
            </a:r>
            <a:r>
              <a:rPr dirty="0" sz="1100">
                <a:latin typeface="Arial MT"/>
                <a:cs typeface="Arial MT"/>
              </a:rPr>
              <a:t>	</a:t>
            </a:r>
            <a:r>
              <a:rPr dirty="0" sz="1100" spc="-20">
                <a:latin typeface="Arial MT"/>
                <a:cs typeface="Arial MT"/>
              </a:rPr>
              <a:t>este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186921" y="2517625"/>
            <a:ext cx="7099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movimento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186921" y="2674597"/>
            <a:ext cx="79565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fechando</a:t>
            </a:r>
            <a:r>
              <a:rPr dirty="0" sz="1100" spc="135">
                <a:latin typeface="Arial MT"/>
                <a:cs typeface="Arial MT"/>
              </a:rPr>
              <a:t>  </a:t>
            </a:r>
            <a:r>
              <a:rPr dirty="0" sz="1100" spc="-60">
                <a:latin typeface="Arial MT"/>
                <a:cs typeface="Arial MT"/>
              </a:rPr>
              <a:t>é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072334" y="2517625"/>
            <a:ext cx="1205230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 indent="73025">
              <a:lnSpc>
                <a:spcPts val="1240"/>
              </a:lnSpc>
              <a:spcBef>
                <a:spcPts val="210"/>
              </a:spcBef>
              <a:tabLst>
                <a:tab pos="514984" algn="l"/>
              </a:tabLst>
            </a:pPr>
            <a:r>
              <a:rPr dirty="0" sz="1100" spc="-25">
                <a:latin typeface="Arial MT"/>
                <a:cs typeface="Arial MT"/>
              </a:rPr>
              <a:t>da</a:t>
            </a:r>
            <a:r>
              <a:rPr dirty="0" sz="1100">
                <a:latin typeface="Arial MT"/>
                <a:cs typeface="Arial MT"/>
              </a:rPr>
              <a:t>	</a:t>
            </a:r>
            <a:r>
              <a:rPr dirty="0" sz="1100" spc="-10">
                <a:latin typeface="Arial MT"/>
                <a:cs typeface="Arial MT"/>
              </a:rPr>
              <a:t>articulação </a:t>
            </a:r>
            <a:r>
              <a:rPr dirty="0" sz="1100">
                <a:latin typeface="Arial MT"/>
                <a:cs typeface="Arial MT"/>
              </a:rPr>
              <a:t>escrito</a:t>
            </a:r>
            <a:r>
              <a:rPr dirty="0" sz="1100" spc="13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140">
                <a:latin typeface="Arial MT"/>
                <a:cs typeface="Arial MT"/>
              </a:rPr>
              <a:t>  </a:t>
            </a:r>
            <a:r>
              <a:rPr dirty="0" sz="1100" spc="-25">
                <a:latin typeface="Arial MT"/>
                <a:cs typeface="Arial MT"/>
              </a:rPr>
              <a:t>uma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186921" y="2831569"/>
            <a:ext cx="2091055" cy="97726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just"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pequena</a:t>
            </a:r>
            <a:r>
              <a:rPr dirty="0" sz="1100" spc="2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seta</a:t>
            </a:r>
            <a:r>
              <a:rPr dirty="0" sz="1100" spc="2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2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aponta</a:t>
            </a:r>
            <a:r>
              <a:rPr dirty="0" sz="1100" spc="29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para </a:t>
            </a:r>
            <a:r>
              <a:rPr dirty="0" sz="1100" spc="-10">
                <a:latin typeface="Arial MT"/>
                <a:cs typeface="Arial MT"/>
              </a:rPr>
              <a:t>baixo.</a:t>
            </a:r>
            <a:endParaRPr sz="1100">
              <a:latin typeface="Arial MT"/>
              <a:cs typeface="Arial MT"/>
            </a:endParaRPr>
          </a:p>
          <a:p>
            <a:pPr algn="just" marL="12700">
              <a:lnSpc>
                <a:spcPts val="1150"/>
              </a:lnSpc>
            </a:pP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150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seta</a:t>
            </a:r>
            <a:r>
              <a:rPr dirty="0" sz="1100" spc="150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160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colocada</a:t>
            </a:r>
            <a:r>
              <a:rPr dirty="0" sz="1100" spc="15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perto</a:t>
            </a:r>
            <a:r>
              <a:rPr dirty="0" sz="1100" spc="150">
                <a:latin typeface="Arial MT"/>
                <a:cs typeface="Arial MT"/>
              </a:rPr>
              <a:t>  </a:t>
            </a:r>
            <a:r>
              <a:rPr dirty="0" sz="1100" spc="-25">
                <a:latin typeface="Arial MT"/>
                <a:cs typeface="Arial MT"/>
              </a:rPr>
              <a:t>da</a:t>
            </a:r>
            <a:endParaRPr sz="1100">
              <a:latin typeface="Arial MT"/>
              <a:cs typeface="Arial MT"/>
            </a:endParaRPr>
          </a:p>
          <a:p>
            <a:pPr algn="just" marL="12700" marR="5080">
              <a:lnSpc>
                <a:spcPts val="1240"/>
              </a:lnSpc>
              <a:spcBef>
                <a:spcPts val="65"/>
              </a:spcBef>
            </a:pPr>
            <a:r>
              <a:rPr dirty="0" sz="1100">
                <a:latin typeface="Arial MT"/>
                <a:cs typeface="Arial MT"/>
              </a:rPr>
              <a:t>articulação</a:t>
            </a:r>
            <a:r>
              <a:rPr dirty="0" sz="1100" spc="3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proximal</a:t>
            </a:r>
            <a:r>
              <a:rPr dirty="0" sz="1100" spc="3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3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faz</a:t>
            </a:r>
            <a:r>
              <a:rPr dirty="0" sz="1100" spc="36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o </a:t>
            </a:r>
            <a:r>
              <a:rPr dirty="0" sz="1100">
                <a:latin typeface="Arial MT"/>
                <a:cs typeface="Arial MT"/>
              </a:rPr>
              <a:t>movimento.</a:t>
            </a:r>
            <a:r>
              <a:rPr dirty="0" sz="1100" spc="1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Duas</a:t>
            </a:r>
            <a:r>
              <a:rPr dirty="0" sz="1100" spc="1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setas</a:t>
            </a:r>
            <a:r>
              <a:rPr dirty="0" sz="1100" spc="18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indicam </a:t>
            </a:r>
            <a:r>
              <a:rPr dirty="0" sz="1100">
                <a:latin typeface="Arial MT"/>
                <a:cs typeface="Arial MT"/>
              </a:rPr>
              <a:t>dois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flexão.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854451" y="4665477"/>
            <a:ext cx="5621020" cy="363220"/>
            <a:chOff x="854451" y="4665477"/>
            <a:chExt cx="5621020" cy="363220"/>
          </a:xfrm>
        </p:grpSpPr>
        <p:sp>
          <p:nvSpPr>
            <p:cNvPr id="11" name="object 11" descr=""/>
            <p:cNvSpPr/>
            <p:nvPr/>
          </p:nvSpPr>
          <p:spPr>
            <a:xfrm>
              <a:off x="855969" y="4666992"/>
              <a:ext cx="5617845" cy="360045"/>
            </a:xfrm>
            <a:custGeom>
              <a:avLst/>
              <a:gdLst/>
              <a:ahLst/>
              <a:cxnLst/>
              <a:rect l="l" t="t" r="r" b="b"/>
              <a:pathLst>
                <a:path w="5617845" h="360045">
                  <a:moveTo>
                    <a:pt x="5617463" y="0"/>
                  </a:moveTo>
                  <a:lnTo>
                    <a:pt x="0" y="0"/>
                  </a:lnTo>
                  <a:lnTo>
                    <a:pt x="0" y="359657"/>
                  </a:lnTo>
                  <a:lnTo>
                    <a:pt x="5617463" y="359657"/>
                  </a:lnTo>
                  <a:lnTo>
                    <a:pt x="561746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55975" y="4667001"/>
              <a:ext cx="5617845" cy="360045"/>
            </a:xfrm>
            <a:custGeom>
              <a:avLst/>
              <a:gdLst/>
              <a:ahLst/>
              <a:cxnLst/>
              <a:rect l="l" t="t" r="r" b="b"/>
              <a:pathLst>
                <a:path w="5617845" h="360045">
                  <a:moveTo>
                    <a:pt x="2808725" y="359648"/>
                  </a:moveTo>
                  <a:lnTo>
                    <a:pt x="0" y="359648"/>
                  </a:lnTo>
                  <a:lnTo>
                    <a:pt x="0" y="0"/>
                  </a:lnTo>
                  <a:lnTo>
                    <a:pt x="5617457" y="0"/>
                  </a:lnTo>
                  <a:lnTo>
                    <a:pt x="5617457" y="359648"/>
                  </a:lnTo>
                  <a:lnTo>
                    <a:pt x="2808725" y="3596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3805921" y="6348985"/>
            <a:ext cx="2442845" cy="181419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882650" marR="262890" indent="-612775">
              <a:lnSpc>
                <a:spcPts val="1380"/>
              </a:lnSpc>
              <a:spcBef>
                <a:spcPts val="195"/>
              </a:spcBef>
            </a:pPr>
            <a:r>
              <a:rPr dirty="0" sz="1200" b="1">
                <a:latin typeface="Arial"/>
                <a:cs typeface="Arial"/>
              </a:rPr>
              <a:t>Articulação</a:t>
            </a:r>
            <a:r>
              <a:rPr dirty="0" sz="1200" spc="-5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Proximal</a:t>
            </a:r>
            <a:r>
              <a:rPr dirty="0" sz="1200" spc="-50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Abre </a:t>
            </a:r>
            <a:r>
              <a:rPr dirty="0" sz="1200" spc="-10" b="1">
                <a:latin typeface="Arial"/>
                <a:cs typeface="Arial"/>
              </a:rPr>
              <a:t>(estende)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240"/>
              </a:lnSpc>
              <a:spcBef>
                <a:spcPts val="1370"/>
              </a:spcBef>
            </a:pPr>
            <a:r>
              <a:rPr dirty="0" sz="1100">
                <a:latin typeface="Arial MT"/>
                <a:cs typeface="Arial MT"/>
              </a:rPr>
              <a:t>Quando</a:t>
            </a:r>
            <a:r>
              <a:rPr dirty="0" sz="1100" spc="150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150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articulação</a:t>
            </a:r>
            <a:r>
              <a:rPr dirty="0" sz="1100" spc="150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proximal</a:t>
            </a:r>
            <a:r>
              <a:rPr dirty="0" sz="1100" spc="155">
                <a:latin typeface="Arial MT"/>
                <a:cs typeface="Arial MT"/>
              </a:rPr>
              <a:t>  </a:t>
            </a:r>
            <a:r>
              <a:rPr dirty="0" sz="1100" spc="-25">
                <a:latin typeface="Arial MT"/>
                <a:cs typeface="Arial MT"/>
              </a:rPr>
              <a:t>do </a:t>
            </a:r>
            <a:r>
              <a:rPr dirty="0" sz="1100">
                <a:latin typeface="Arial MT"/>
                <a:cs typeface="Arial MT"/>
              </a:rPr>
              <a:t>dedo</a:t>
            </a:r>
            <a:r>
              <a:rPr dirty="0" sz="1100" spc="13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estende,</a:t>
            </a:r>
            <a:r>
              <a:rPr dirty="0" sz="1100" spc="14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este</a:t>
            </a:r>
            <a:r>
              <a:rPr dirty="0" sz="1100" spc="140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135">
                <a:latin typeface="Arial MT"/>
                <a:cs typeface="Arial MT"/>
              </a:rPr>
              <a:t>  </a:t>
            </a:r>
            <a:r>
              <a:rPr dirty="0" sz="1100" spc="-25">
                <a:latin typeface="Arial MT"/>
                <a:cs typeface="Arial MT"/>
              </a:rPr>
              <a:t>da </a:t>
            </a:r>
            <a:r>
              <a:rPr dirty="0" sz="1100">
                <a:latin typeface="Arial MT"/>
                <a:cs typeface="Arial MT"/>
              </a:rPr>
              <a:t>articulação</a:t>
            </a:r>
            <a:r>
              <a:rPr dirty="0" sz="1100" spc="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abrindo</a:t>
            </a:r>
            <a:r>
              <a:rPr dirty="0" sz="1100" spc="7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escrito</a:t>
            </a:r>
            <a:r>
              <a:rPr dirty="0" sz="1100" spc="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6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uma </a:t>
            </a:r>
            <a:r>
              <a:rPr dirty="0" sz="1100">
                <a:latin typeface="Arial MT"/>
                <a:cs typeface="Arial MT"/>
              </a:rPr>
              <a:t>pequena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seta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apontando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cima.</a:t>
            </a:r>
            <a:endParaRPr sz="1100">
              <a:latin typeface="Arial MT"/>
              <a:cs typeface="Arial MT"/>
            </a:endParaRPr>
          </a:p>
          <a:p>
            <a:pPr algn="just" marL="12700" marR="5080">
              <a:lnSpc>
                <a:spcPts val="1220"/>
              </a:lnSpc>
            </a:pP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seta</a:t>
            </a:r>
            <a:r>
              <a:rPr dirty="0" sz="1100" spc="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colocada</a:t>
            </a:r>
            <a:r>
              <a:rPr dirty="0" sz="1100" spc="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perto</a:t>
            </a:r>
            <a:r>
              <a:rPr dirty="0" sz="1100" spc="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articulação </a:t>
            </a:r>
            <a:r>
              <a:rPr dirty="0" sz="1100">
                <a:latin typeface="Arial MT"/>
                <a:cs typeface="Arial MT"/>
              </a:rPr>
              <a:t>proximal</a:t>
            </a:r>
            <a:r>
              <a:rPr dirty="0" sz="1100" spc="204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2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faz</a:t>
            </a:r>
            <a:r>
              <a:rPr dirty="0" sz="1100" spc="1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2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movimento.</a:t>
            </a:r>
            <a:r>
              <a:rPr dirty="0" sz="1100" spc="2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Duas</a:t>
            </a:r>
            <a:endParaRPr sz="1100">
              <a:latin typeface="Arial MT"/>
              <a:cs typeface="Arial MT"/>
            </a:endParaRPr>
          </a:p>
          <a:p>
            <a:pPr algn="just" marL="12700" marR="5080">
              <a:lnSpc>
                <a:spcPts val="1240"/>
              </a:lnSpc>
              <a:spcBef>
                <a:spcPts val="5"/>
              </a:spcBef>
            </a:pPr>
            <a:r>
              <a:rPr dirty="0" sz="1100">
                <a:latin typeface="Arial MT"/>
                <a:cs typeface="Arial MT"/>
              </a:rPr>
              <a:t>setas</a:t>
            </a:r>
            <a:r>
              <a:rPr dirty="0" sz="1100" spc="10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indicam</a:t>
            </a:r>
            <a:r>
              <a:rPr dirty="0" sz="1100" spc="10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dois</a:t>
            </a:r>
            <a:r>
              <a:rPr dirty="0" sz="1100" spc="10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movimentos</a:t>
            </a:r>
            <a:r>
              <a:rPr dirty="0" sz="1100" spc="105">
                <a:latin typeface="Arial MT"/>
                <a:cs typeface="Arial MT"/>
              </a:rPr>
              <a:t>  </a:t>
            </a:r>
            <a:r>
              <a:rPr dirty="0" sz="1100" spc="-25">
                <a:latin typeface="Arial MT"/>
                <a:cs typeface="Arial MT"/>
              </a:rPr>
              <a:t>de </a:t>
            </a:r>
            <a:r>
              <a:rPr dirty="0" sz="1100" spc="-10">
                <a:latin typeface="Arial MT"/>
                <a:cs typeface="Arial MT"/>
              </a:rPr>
              <a:t>extensão.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2995" y="1771523"/>
            <a:ext cx="2830489" cy="1902832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25611" y="1161560"/>
            <a:ext cx="342695" cy="361413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2203" y="5819266"/>
            <a:ext cx="2174371" cy="236815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06456" y="5726644"/>
            <a:ext cx="380178" cy="359691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93305" y="3770378"/>
            <a:ext cx="484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comer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11843" y="7504177"/>
            <a:ext cx="1188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alfabeto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manual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970687" y="7504177"/>
            <a:ext cx="492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digitar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82833" y="1915671"/>
            <a:ext cx="2805430" cy="1620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447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Articulação</a:t>
            </a:r>
            <a:r>
              <a:rPr dirty="0" sz="1200" spc="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Proximal</a:t>
            </a:r>
            <a:r>
              <a:rPr dirty="0" sz="1200" spc="25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Abre-Fecha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ct val="93500"/>
              </a:lnSpc>
              <a:spcBef>
                <a:spcPts val="1240"/>
              </a:spcBef>
            </a:pPr>
            <a:r>
              <a:rPr dirty="0" sz="1100">
                <a:latin typeface="Arial MT"/>
                <a:cs typeface="Arial MT"/>
              </a:rPr>
              <a:t>Os</a:t>
            </a:r>
            <a:r>
              <a:rPr dirty="0" sz="1100" spc="484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dedos</a:t>
            </a:r>
            <a:r>
              <a:rPr dirty="0" sz="1100" spc="4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484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movem</a:t>
            </a:r>
            <a:r>
              <a:rPr dirty="0" sz="1100" spc="4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juntos</a:t>
            </a:r>
            <a:r>
              <a:rPr dirty="0" sz="1100" spc="4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na</a:t>
            </a:r>
            <a:r>
              <a:rPr dirty="0" sz="1100" spc="47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mesma </a:t>
            </a:r>
            <a:r>
              <a:rPr dirty="0" sz="1100">
                <a:latin typeface="Arial MT"/>
                <a:cs typeface="Arial MT"/>
              </a:rPr>
              <a:t>direção,</a:t>
            </a:r>
            <a:r>
              <a:rPr dirty="0" sz="1100" spc="19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como</a:t>
            </a:r>
            <a:r>
              <a:rPr dirty="0" sz="1100" spc="19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um</a:t>
            </a:r>
            <a:r>
              <a:rPr dirty="0" sz="1100" spc="19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só.</a:t>
            </a:r>
            <a:r>
              <a:rPr dirty="0" sz="1100" spc="19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As</a:t>
            </a:r>
            <a:r>
              <a:rPr dirty="0" sz="1100" spc="190">
                <a:latin typeface="Arial MT"/>
                <a:cs typeface="Arial MT"/>
              </a:rPr>
              <a:t>  </a:t>
            </a:r>
            <a:r>
              <a:rPr dirty="0" sz="1100" spc="-10">
                <a:latin typeface="Arial MT"/>
                <a:cs typeface="Arial MT"/>
              </a:rPr>
              <a:t>articulações </a:t>
            </a:r>
            <a:r>
              <a:rPr dirty="0" sz="1100">
                <a:latin typeface="Arial MT"/>
                <a:cs typeface="Arial MT"/>
              </a:rPr>
              <a:t>proximais</a:t>
            </a:r>
            <a:r>
              <a:rPr dirty="0" sz="1100" spc="1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dos</a:t>
            </a:r>
            <a:r>
              <a:rPr dirty="0" sz="1100" spc="1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dedos</a:t>
            </a:r>
            <a:r>
              <a:rPr dirty="0" sz="1100" spc="1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estendem</a:t>
            </a:r>
            <a:r>
              <a:rPr dirty="0" sz="1100" spc="1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1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flexionam </a:t>
            </a:r>
            <a:r>
              <a:rPr dirty="0" sz="1100">
                <a:latin typeface="Arial MT"/>
                <a:cs typeface="Arial MT"/>
              </a:rPr>
              <a:t>(para</a:t>
            </a:r>
            <a:r>
              <a:rPr dirty="0" sz="1100" spc="1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</a:t>
            </a:r>
            <a:r>
              <a:rPr dirty="0" sz="1100" spc="1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ou</a:t>
            </a:r>
            <a:r>
              <a:rPr dirty="0" sz="1100" spc="1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1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baixo).</a:t>
            </a:r>
            <a:r>
              <a:rPr dirty="0" sz="1100" spc="1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Este</a:t>
            </a:r>
            <a:r>
              <a:rPr dirty="0" sz="1100" spc="1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movimento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409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articulação</a:t>
            </a:r>
            <a:r>
              <a:rPr dirty="0" sz="1100" spc="4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proximal</a:t>
            </a:r>
            <a:r>
              <a:rPr dirty="0" sz="1100" spc="409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4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abrir-</a:t>
            </a:r>
            <a:r>
              <a:rPr dirty="0" sz="1100">
                <a:latin typeface="Arial MT"/>
                <a:cs typeface="Arial MT"/>
              </a:rPr>
              <a:t>fechar</a:t>
            </a:r>
            <a:r>
              <a:rPr dirty="0" sz="1100" spc="40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é </a:t>
            </a:r>
            <a:r>
              <a:rPr dirty="0" sz="1100">
                <a:latin typeface="Arial MT"/>
                <a:cs typeface="Arial MT"/>
              </a:rPr>
              <a:t>escrito</a:t>
            </a:r>
            <a:r>
              <a:rPr dirty="0" sz="1100" spc="2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2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2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série</a:t>
            </a:r>
            <a:r>
              <a:rPr dirty="0" sz="1100" spc="2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2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pequenas</a:t>
            </a:r>
            <a:r>
              <a:rPr dirty="0" sz="1100" spc="2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setas </a:t>
            </a:r>
            <a:r>
              <a:rPr dirty="0" sz="1100">
                <a:latin typeface="Arial MT"/>
                <a:cs typeface="Arial MT"/>
              </a:rPr>
              <a:t>conectadas</a:t>
            </a:r>
            <a:r>
              <a:rPr dirty="0" sz="1100" spc="4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apontando</a:t>
            </a:r>
            <a:r>
              <a:rPr dirty="0" sz="1100" spc="409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409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</a:t>
            </a:r>
            <a:r>
              <a:rPr dirty="0" sz="1100" spc="40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409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para </a:t>
            </a:r>
            <a:r>
              <a:rPr dirty="0" sz="1100" spc="-10">
                <a:latin typeface="Arial MT"/>
                <a:cs typeface="Arial MT"/>
              </a:rPr>
              <a:t>baixo.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836163" y="4375917"/>
            <a:ext cx="5629910" cy="419100"/>
            <a:chOff x="836163" y="4375917"/>
            <a:chExt cx="5629910" cy="419100"/>
          </a:xfrm>
        </p:grpSpPr>
        <p:sp>
          <p:nvSpPr>
            <p:cNvPr id="7" name="object 7" descr=""/>
            <p:cNvSpPr/>
            <p:nvPr/>
          </p:nvSpPr>
          <p:spPr>
            <a:xfrm>
              <a:off x="837681" y="4377432"/>
              <a:ext cx="5626735" cy="416559"/>
            </a:xfrm>
            <a:custGeom>
              <a:avLst/>
              <a:gdLst/>
              <a:ahLst/>
              <a:cxnLst/>
              <a:rect l="l" t="t" r="r" b="b"/>
              <a:pathLst>
                <a:path w="5626735" h="416560">
                  <a:moveTo>
                    <a:pt x="5626607" y="0"/>
                  </a:moveTo>
                  <a:lnTo>
                    <a:pt x="0" y="0"/>
                  </a:lnTo>
                  <a:lnTo>
                    <a:pt x="0" y="416045"/>
                  </a:lnTo>
                  <a:lnTo>
                    <a:pt x="5626607" y="416045"/>
                  </a:lnTo>
                  <a:lnTo>
                    <a:pt x="562660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37687" y="4377441"/>
              <a:ext cx="5626735" cy="416559"/>
            </a:xfrm>
            <a:custGeom>
              <a:avLst/>
              <a:gdLst/>
              <a:ahLst/>
              <a:cxnLst/>
              <a:rect l="l" t="t" r="r" b="b"/>
              <a:pathLst>
                <a:path w="5626735" h="416560">
                  <a:moveTo>
                    <a:pt x="2813297" y="416036"/>
                  </a:moveTo>
                  <a:lnTo>
                    <a:pt x="0" y="416036"/>
                  </a:lnTo>
                  <a:lnTo>
                    <a:pt x="0" y="0"/>
                  </a:lnTo>
                  <a:lnTo>
                    <a:pt x="5626601" y="0"/>
                  </a:lnTo>
                  <a:lnTo>
                    <a:pt x="5626601" y="416036"/>
                  </a:lnTo>
                  <a:lnTo>
                    <a:pt x="2813297" y="41603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4424665" y="5954269"/>
            <a:ext cx="1710689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421005" marR="5080" indent="-408940">
              <a:lnSpc>
                <a:spcPts val="1380"/>
              </a:lnSpc>
              <a:spcBef>
                <a:spcPts val="195"/>
              </a:spcBef>
            </a:pPr>
            <a:r>
              <a:rPr dirty="0" sz="1200" b="1">
                <a:latin typeface="Arial"/>
                <a:cs typeface="Arial"/>
              </a:rPr>
              <a:t>Articulações</a:t>
            </a:r>
            <a:r>
              <a:rPr dirty="0" sz="1200" spc="-8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Proximais Aalternadas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092433" y="6458687"/>
            <a:ext cx="2376805" cy="14484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just"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Os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dedos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não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movimentam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juntos </a:t>
            </a:r>
            <a:r>
              <a:rPr dirty="0" sz="1100">
                <a:latin typeface="Arial MT"/>
                <a:cs typeface="Arial MT"/>
              </a:rPr>
              <a:t>como</a:t>
            </a:r>
            <a:r>
              <a:rPr dirty="0" sz="1100" spc="40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</a:t>
            </a:r>
            <a:r>
              <a:rPr dirty="0" sz="1100" spc="40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só.</a:t>
            </a:r>
            <a:r>
              <a:rPr dirty="0" sz="1100" spc="4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Eles</a:t>
            </a:r>
            <a:r>
              <a:rPr dirty="0" sz="1100" spc="3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3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movem</a:t>
            </a:r>
            <a:r>
              <a:rPr dirty="0" sz="1100" spc="40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em </a:t>
            </a:r>
            <a:r>
              <a:rPr dirty="0" sz="1100">
                <a:latin typeface="Arial MT"/>
                <a:cs typeface="Arial MT"/>
              </a:rPr>
              <a:t>direções</a:t>
            </a:r>
            <a:r>
              <a:rPr dirty="0" sz="1100" spc="1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opostas.</a:t>
            </a:r>
            <a:r>
              <a:rPr dirty="0" sz="1100" spc="1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</a:t>
            </a:r>
            <a:r>
              <a:rPr dirty="0" sz="1100" spc="1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1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move</a:t>
            </a:r>
            <a:r>
              <a:rPr dirty="0" sz="1100" spc="13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para </a:t>
            </a:r>
            <a:r>
              <a:rPr dirty="0" sz="1100">
                <a:latin typeface="Arial MT"/>
                <a:cs typeface="Arial MT"/>
              </a:rPr>
              <a:t>cima,</a:t>
            </a:r>
            <a:r>
              <a:rPr dirty="0" sz="1100" spc="1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enquanto</a:t>
            </a:r>
            <a:r>
              <a:rPr dirty="0" sz="1100" spc="1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os</a:t>
            </a:r>
            <a:r>
              <a:rPr dirty="0" sz="1100" spc="1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outros</a:t>
            </a:r>
            <a:r>
              <a:rPr dirty="0" sz="1100" spc="1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13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movem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baixo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(alternados).</a:t>
            </a:r>
            <a:endParaRPr sz="1100">
              <a:latin typeface="Arial MT"/>
              <a:cs typeface="Arial MT"/>
            </a:endParaRPr>
          </a:p>
          <a:p>
            <a:pPr algn="just" marL="12700">
              <a:lnSpc>
                <a:spcPts val="1150"/>
              </a:lnSpc>
            </a:pP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3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</a:t>
            </a:r>
            <a:r>
              <a:rPr dirty="0" sz="1100" spc="3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3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3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alternado</a:t>
            </a:r>
            <a:endParaRPr sz="1100">
              <a:latin typeface="Arial MT"/>
              <a:cs typeface="Arial MT"/>
            </a:endParaRPr>
          </a:p>
          <a:p>
            <a:pPr algn="just" marL="12700" marR="5715">
              <a:lnSpc>
                <a:spcPct val="93200"/>
              </a:lnSpc>
              <a:spcBef>
                <a:spcPts val="50"/>
              </a:spcBef>
            </a:pP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articulação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proximal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escrito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com </a:t>
            </a:r>
            <a:r>
              <a:rPr dirty="0" sz="1100">
                <a:latin typeface="Arial MT"/>
                <a:cs typeface="Arial MT"/>
              </a:rPr>
              <a:t>duas</a:t>
            </a:r>
            <a:r>
              <a:rPr dirty="0" sz="1100" spc="23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séries</a:t>
            </a:r>
            <a:r>
              <a:rPr dirty="0" sz="1100" spc="23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240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pequenas</a:t>
            </a:r>
            <a:r>
              <a:rPr dirty="0" sz="1100" spc="235">
                <a:latin typeface="Arial MT"/>
                <a:cs typeface="Arial MT"/>
              </a:rPr>
              <a:t>  </a:t>
            </a:r>
            <a:r>
              <a:rPr dirty="0" sz="1100" spc="-20">
                <a:latin typeface="Arial MT"/>
                <a:cs typeface="Arial MT"/>
              </a:rPr>
              <a:t>setas </a:t>
            </a:r>
            <a:r>
              <a:rPr dirty="0" sz="1100">
                <a:latin typeface="Arial MT"/>
                <a:cs typeface="Arial MT"/>
              </a:rPr>
              <a:t>apontando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0">
                <a:latin typeface="Arial MT"/>
                <a:cs typeface="Arial MT"/>
              </a:rPr>
              <a:t> baixo.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6203" y="1201662"/>
            <a:ext cx="876090" cy="39739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1916" y="1575071"/>
            <a:ext cx="1542619" cy="202269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1432" y="5676516"/>
            <a:ext cx="2911720" cy="156693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23653" y="5266883"/>
            <a:ext cx="771229" cy="431021"/>
          </a:xfrm>
          <a:prstGeom prst="rect">
            <a:avLst/>
          </a:prstGeom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34450" y="772659"/>
            <a:ext cx="3448050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Lendo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Escreve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palavra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LIBRAS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abaixo.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91194" y="234589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619737" y="234589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91194" y="339745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19737" y="339745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91194" y="444901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19737" y="444901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91194" y="550057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19737" y="550057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791194" y="655213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619737" y="655213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791194" y="760369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619737" y="760369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161" y="2209708"/>
            <a:ext cx="935735" cy="5557093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9461" y="2221102"/>
            <a:ext cx="982355" cy="5583798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00566" y="772659"/>
            <a:ext cx="3117215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Escrevendo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Copie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abaixo 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praticar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escrita.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91194" y="2175208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619737" y="2175208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91194" y="3226768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19737" y="3226768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91194" y="4278327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19737" y="4278327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91194" y="5329887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19737" y="5329887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791194" y="638144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619737" y="638144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791194" y="743300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619737" y="743300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161" y="2039020"/>
            <a:ext cx="935735" cy="5557093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9461" y="2050414"/>
            <a:ext cx="982355" cy="5583798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6662929"/>
            <a:ext cx="5662930" cy="2092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O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espaço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</a:t>
            </a:r>
            <a:r>
              <a:rPr dirty="0" sz="1200" spc="-10" b="1">
                <a:latin typeface="Arial"/>
                <a:cs typeface="Arial"/>
              </a:rPr>
              <a:t> Sinalização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Arial"/>
              <a:cs typeface="Arial"/>
            </a:endParaRPr>
          </a:p>
          <a:p>
            <a:pPr algn="just" marL="12700" marR="5715">
              <a:lnSpc>
                <a:spcPts val="1340"/>
              </a:lnSpc>
            </a:pPr>
            <a:r>
              <a:rPr dirty="0" sz="1200">
                <a:latin typeface="Arial MT"/>
                <a:cs typeface="Arial MT"/>
              </a:rPr>
              <a:t>Espaço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2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sinalização</a:t>
            </a:r>
            <a:r>
              <a:rPr dirty="0" sz="1200" spc="2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25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2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área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na</a:t>
            </a:r>
            <a:r>
              <a:rPr dirty="0" sz="1200" spc="2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qual</a:t>
            </a:r>
            <a:r>
              <a:rPr dirty="0" sz="1200" spc="2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você</a:t>
            </a:r>
            <a:r>
              <a:rPr dirty="0" sz="1200" spc="2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</a:t>
            </a:r>
            <a:r>
              <a:rPr dirty="0" sz="1200" spc="2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move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enquanto</a:t>
            </a:r>
            <a:r>
              <a:rPr dirty="0" sz="1200" spc="2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sinaliza.</a:t>
            </a:r>
            <a:r>
              <a:rPr dirty="0" sz="1200" spc="2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240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a </a:t>
            </a:r>
            <a:r>
              <a:rPr dirty="0" sz="1200">
                <a:latin typeface="Arial MT"/>
                <a:cs typeface="Arial MT"/>
              </a:rPr>
              <a:t>diatância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</a:t>
            </a:r>
            <a:r>
              <a:rPr dirty="0" sz="1200" spc="2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2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seu</a:t>
            </a:r>
            <a:r>
              <a:rPr dirty="0" sz="1200" spc="2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braço</a:t>
            </a:r>
            <a:r>
              <a:rPr dirty="0" sz="1200" spc="229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alcança</a:t>
            </a:r>
            <a:r>
              <a:rPr dirty="0" sz="1200" spc="2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229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frente,</a:t>
            </a:r>
            <a:r>
              <a:rPr dirty="0" sz="1200" spc="2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acima</a:t>
            </a:r>
            <a:r>
              <a:rPr dirty="0" sz="1200" spc="2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abaixo.</a:t>
            </a:r>
            <a:r>
              <a:rPr dirty="0" sz="1200" spc="2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Este</a:t>
            </a:r>
            <a:r>
              <a:rPr dirty="0" sz="1200" spc="2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espaço</a:t>
            </a:r>
            <a:r>
              <a:rPr dirty="0" sz="1200" spc="21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de </a:t>
            </a:r>
            <a:r>
              <a:rPr dirty="0" sz="1200">
                <a:latin typeface="Arial MT"/>
                <a:cs typeface="Arial MT"/>
              </a:rPr>
              <a:t>sinalização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desloca-</a:t>
            </a:r>
            <a:r>
              <a:rPr dirty="0" sz="1200">
                <a:latin typeface="Arial MT"/>
                <a:cs typeface="Arial MT"/>
              </a:rPr>
              <a:t>se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você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onde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você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for.</a:t>
            </a:r>
            <a:endParaRPr sz="1200">
              <a:latin typeface="Arial MT"/>
              <a:cs typeface="Arial MT"/>
            </a:endParaRPr>
          </a:p>
          <a:p>
            <a:pPr algn="just" marL="12700" marR="5715">
              <a:lnSpc>
                <a:spcPts val="1340"/>
              </a:lnSpc>
              <a:spcBef>
                <a:spcPts val="15"/>
              </a:spcBef>
            </a:pPr>
            <a:r>
              <a:rPr dirty="0" sz="1200">
                <a:latin typeface="Arial MT"/>
                <a:cs typeface="Arial MT"/>
              </a:rPr>
              <a:t>Pense</a:t>
            </a:r>
            <a:r>
              <a:rPr dirty="0" sz="1200" spc="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no</a:t>
            </a:r>
            <a:r>
              <a:rPr dirty="0" sz="1200" spc="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seu</a:t>
            </a:r>
            <a:r>
              <a:rPr dirty="0" sz="1200" spc="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espaço</a:t>
            </a:r>
            <a:r>
              <a:rPr dirty="0" sz="1200" spc="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sinalização</a:t>
            </a:r>
            <a:r>
              <a:rPr dirty="0" sz="1200" spc="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como</a:t>
            </a:r>
            <a:r>
              <a:rPr dirty="0" sz="1200" spc="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uma</a:t>
            </a:r>
            <a:r>
              <a:rPr dirty="0" sz="1200" spc="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sala.</a:t>
            </a:r>
            <a:r>
              <a:rPr dirty="0" sz="1200" spc="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Tem</a:t>
            </a:r>
            <a:r>
              <a:rPr dirty="0" sz="1200" spc="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uma</a:t>
            </a:r>
            <a:r>
              <a:rPr dirty="0" sz="1200" spc="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parede</a:t>
            </a:r>
            <a:r>
              <a:rPr dirty="0" sz="1200" spc="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frente</a:t>
            </a:r>
            <a:r>
              <a:rPr dirty="0" sz="1200" spc="65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e </a:t>
            </a:r>
            <a:r>
              <a:rPr dirty="0" sz="1200">
                <a:latin typeface="Arial MT"/>
                <a:cs typeface="Arial MT"/>
              </a:rPr>
              <a:t>atrás,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1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piso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1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1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teto.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dividida</a:t>
            </a:r>
            <a:r>
              <a:rPr dirty="0" sz="1200" spc="1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</a:t>
            </a:r>
            <a:r>
              <a:rPr dirty="0" sz="1200" spc="1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dois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planos.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plano</a:t>
            </a:r>
            <a:r>
              <a:rPr dirty="0" sz="1200" spc="1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uma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superfície </a:t>
            </a:r>
            <a:r>
              <a:rPr dirty="0" sz="1200">
                <a:latin typeface="Arial MT"/>
                <a:cs typeface="Arial MT"/>
              </a:rPr>
              <a:t>imaginária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limita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seu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espaço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sinalização.</a:t>
            </a:r>
            <a:endParaRPr sz="1200">
              <a:latin typeface="Arial MT"/>
              <a:cs typeface="Arial MT"/>
            </a:endParaRPr>
          </a:p>
          <a:p>
            <a:pPr algn="just" marL="12700" marR="5080">
              <a:lnSpc>
                <a:spcPts val="1340"/>
              </a:lnSpc>
              <a:spcBef>
                <a:spcPts val="10"/>
              </a:spcBef>
            </a:pPr>
            <a:r>
              <a:rPr dirty="0" sz="1200">
                <a:latin typeface="Arial MT"/>
                <a:cs typeface="Arial MT"/>
              </a:rPr>
              <a:t>Eziste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dois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planos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usados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SignWriting:</a:t>
            </a:r>
            <a:r>
              <a:rPr dirty="0" sz="1200" spc="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plano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parede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(vertical)</a:t>
            </a:r>
            <a:r>
              <a:rPr dirty="0" sz="1200" spc="1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plano </a:t>
            </a:r>
            <a:r>
              <a:rPr dirty="0" sz="1200">
                <a:latin typeface="Arial MT"/>
                <a:cs typeface="Arial MT"/>
              </a:rPr>
              <a:t>do</a:t>
            </a:r>
            <a:r>
              <a:rPr dirty="0" sz="1200" spc="1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chão</a:t>
            </a:r>
            <a:r>
              <a:rPr dirty="0" sz="1200" spc="1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(horizontal).</a:t>
            </a:r>
            <a:r>
              <a:rPr dirty="0" sz="1200" spc="1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1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plano</a:t>
            </a:r>
            <a:r>
              <a:rPr dirty="0" sz="1200" spc="1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parede</a:t>
            </a:r>
            <a:r>
              <a:rPr dirty="0" sz="1200" spc="1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1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paralelo</a:t>
            </a:r>
            <a:r>
              <a:rPr dirty="0" sz="1200" spc="1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</a:t>
            </a:r>
            <a:r>
              <a:rPr dirty="0" sz="1200" spc="1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as</a:t>
            </a:r>
            <a:r>
              <a:rPr dirty="0" sz="1200" spc="1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paredes</a:t>
            </a:r>
            <a:r>
              <a:rPr dirty="0" sz="1200" spc="1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1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frente</a:t>
            </a:r>
            <a:r>
              <a:rPr dirty="0" sz="1200" spc="1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17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de </a:t>
            </a:r>
            <a:r>
              <a:rPr dirty="0" sz="1200">
                <a:latin typeface="Arial MT"/>
                <a:cs typeface="Arial MT"/>
              </a:rPr>
              <a:t>trás.</a:t>
            </a:r>
            <a:r>
              <a:rPr dirty="0" sz="1200" spc="1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1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plano</a:t>
            </a:r>
            <a:r>
              <a:rPr dirty="0" sz="1200" spc="1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chão</a:t>
            </a:r>
            <a:r>
              <a:rPr dirty="0" sz="1200" spc="1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1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paralelo</a:t>
            </a:r>
            <a:r>
              <a:rPr dirty="0" sz="1200" spc="1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</a:t>
            </a:r>
            <a:r>
              <a:rPr dirty="0" sz="1200" spc="1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1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chão</a:t>
            </a:r>
            <a:r>
              <a:rPr dirty="0" sz="1200" spc="1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1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</a:t>
            </a:r>
            <a:r>
              <a:rPr dirty="0" sz="1200" spc="1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1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teto.</a:t>
            </a:r>
            <a:r>
              <a:rPr dirty="0" sz="1200" spc="1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Todos</a:t>
            </a:r>
            <a:r>
              <a:rPr dirty="0" sz="1200" spc="1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1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símbolos</a:t>
            </a:r>
            <a:r>
              <a:rPr dirty="0" sz="1200" spc="17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de</a:t>
            </a:r>
            <a:endParaRPr sz="1200">
              <a:latin typeface="Arial MT"/>
              <a:cs typeface="Arial MT"/>
            </a:endParaRPr>
          </a:p>
          <a:p>
            <a:pPr algn="just" marL="12700">
              <a:lnSpc>
                <a:spcPts val="1335"/>
              </a:lnSpc>
            </a:pPr>
            <a:r>
              <a:rPr dirty="0" sz="1200">
                <a:latin typeface="Arial MT"/>
                <a:cs typeface="Arial MT"/>
              </a:rPr>
              <a:t>movimento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SignWriting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refere-</a:t>
            </a:r>
            <a:r>
              <a:rPr dirty="0" sz="1200">
                <a:latin typeface="Arial MT"/>
                <a:cs typeface="Arial MT"/>
              </a:rPr>
              <a:t>se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estes dois </a:t>
            </a:r>
            <a:r>
              <a:rPr dirty="0" sz="1200" spc="-10">
                <a:latin typeface="Arial MT"/>
                <a:cs typeface="Arial MT"/>
              </a:rPr>
              <a:t>planos.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0325" y="799211"/>
            <a:ext cx="2955935" cy="4835514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38538" y="1498095"/>
            <a:ext cx="1431925" cy="2263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Plano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Parede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Arial"/>
              <a:cs typeface="Arial"/>
            </a:endParaRPr>
          </a:p>
          <a:p>
            <a:pPr algn="ctr" marL="12065" marR="5080" indent="635">
              <a:lnSpc>
                <a:spcPts val="1340"/>
              </a:lnSpc>
            </a:pP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Plano </a:t>
            </a:r>
            <a:r>
              <a:rPr dirty="0" sz="1200" spc="-10">
                <a:latin typeface="Arial MT"/>
                <a:cs typeface="Arial MT"/>
              </a:rPr>
              <a:t>Parede </a:t>
            </a:r>
            <a:r>
              <a:rPr dirty="0" sz="1200">
                <a:latin typeface="Arial MT"/>
                <a:cs typeface="Arial MT"/>
              </a:rPr>
              <a:t>corta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corpo </a:t>
            </a:r>
            <a:r>
              <a:rPr dirty="0" sz="1200" spc="-20">
                <a:latin typeface="Arial MT"/>
                <a:cs typeface="Arial MT"/>
              </a:rPr>
              <a:t>como </a:t>
            </a:r>
            <a:r>
              <a:rPr dirty="0" sz="1200">
                <a:latin typeface="Arial MT"/>
                <a:cs typeface="Arial MT"/>
              </a:rPr>
              <a:t>uma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porta, de lado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a </a:t>
            </a:r>
            <a:r>
              <a:rPr dirty="0" sz="1200" spc="-10">
                <a:latin typeface="Arial MT"/>
                <a:cs typeface="Arial MT"/>
              </a:rPr>
              <a:t>lado.</a:t>
            </a:r>
            <a:endParaRPr sz="1200">
              <a:latin typeface="Arial MT"/>
              <a:cs typeface="Arial MT"/>
            </a:endParaRPr>
          </a:p>
          <a:p>
            <a:pPr algn="ctr" marL="175260" marR="167640" indent="1905">
              <a:lnSpc>
                <a:spcPts val="1340"/>
              </a:lnSpc>
              <a:spcBef>
                <a:spcPts val="15"/>
              </a:spcBef>
            </a:pPr>
            <a:r>
              <a:rPr dirty="0" sz="1200" spc="-10">
                <a:latin typeface="Arial MT"/>
                <a:cs typeface="Arial MT"/>
              </a:rPr>
              <a:t>Movimentos </a:t>
            </a:r>
            <a:r>
              <a:rPr dirty="0" sz="1200">
                <a:latin typeface="Arial MT"/>
                <a:cs typeface="Arial MT"/>
              </a:rPr>
              <a:t>paralelos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 </a:t>
            </a:r>
            <a:r>
              <a:rPr dirty="0" sz="1200" spc="-50">
                <a:latin typeface="Arial MT"/>
                <a:cs typeface="Arial MT"/>
              </a:rPr>
              <a:t>o</a:t>
            </a:r>
            <a:endParaRPr sz="1200">
              <a:latin typeface="Arial MT"/>
              <a:cs typeface="Arial MT"/>
            </a:endParaRPr>
          </a:p>
          <a:p>
            <a:pPr algn="ctr" marL="52069" marR="42545" indent="-1270">
              <a:lnSpc>
                <a:spcPts val="1340"/>
              </a:lnSpc>
              <a:spcBef>
                <a:spcPts val="20"/>
              </a:spcBef>
            </a:pPr>
            <a:r>
              <a:rPr dirty="0" sz="1200">
                <a:latin typeface="Arial MT"/>
                <a:cs typeface="Arial MT"/>
              </a:rPr>
              <a:t>Plano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Parede </a:t>
            </a:r>
            <a:r>
              <a:rPr dirty="0" sz="1200" spc="-25">
                <a:latin typeface="Arial MT"/>
                <a:cs typeface="Arial MT"/>
              </a:rPr>
              <a:t>são </a:t>
            </a:r>
            <a:r>
              <a:rPr dirty="0" sz="1200">
                <a:latin typeface="Arial MT"/>
                <a:cs typeface="Arial MT"/>
              </a:rPr>
              <a:t>para cima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para </a:t>
            </a:r>
            <a:r>
              <a:rPr dirty="0" sz="1200">
                <a:latin typeface="Arial MT"/>
                <a:cs typeface="Arial MT"/>
              </a:rPr>
              <a:t>baixo.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São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escritos </a:t>
            </a:r>
            <a:r>
              <a:rPr dirty="0" sz="1200">
                <a:latin typeface="Arial MT"/>
                <a:cs typeface="Arial MT"/>
              </a:rPr>
              <a:t>com setas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 </a:t>
            </a:r>
            <a:r>
              <a:rPr dirty="0" sz="1200" spc="-20">
                <a:latin typeface="Arial MT"/>
                <a:cs typeface="Arial MT"/>
              </a:rPr>
              <a:t>dupla </a:t>
            </a:r>
            <a:r>
              <a:rPr dirty="0" sz="1200" spc="-10">
                <a:latin typeface="Arial MT"/>
                <a:cs typeface="Arial MT"/>
              </a:rPr>
              <a:t>haste.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49661" y="5594605"/>
            <a:ext cx="1125855" cy="2599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Plano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Chão</a:t>
            </a:r>
            <a:endParaRPr sz="1200">
              <a:latin typeface="Arial"/>
              <a:cs typeface="Arial"/>
            </a:endParaRPr>
          </a:p>
          <a:p>
            <a:pPr algn="ctr" marL="12700" marR="5080" indent="-1905">
              <a:lnSpc>
                <a:spcPts val="1340"/>
              </a:lnSpc>
              <a:spcBef>
                <a:spcPts val="1375"/>
              </a:spcBef>
            </a:pP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Plano </a:t>
            </a:r>
            <a:r>
              <a:rPr dirty="0" sz="1200" spc="-20">
                <a:latin typeface="Arial MT"/>
                <a:cs typeface="Arial MT"/>
              </a:rPr>
              <a:t>Chão </a:t>
            </a:r>
            <a:r>
              <a:rPr dirty="0" sz="1200">
                <a:latin typeface="Arial MT"/>
                <a:cs typeface="Arial MT"/>
              </a:rPr>
              <a:t>corta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corpo </a:t>
            </a:r>
            <a:r>
              <a:rPr dirty="0" sz="1200">
                <a:latin typeface="Arial MT"/>
                <a:cs typeface="Arial MT"/>
              </a:rPr>
              <a:t>como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tampo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mesa, </a:t>
            </a:r>
            <a:r>
              <a:rPr dirty="0" sz="1200" spc="-25">
                <a:latin typeface="Arial MT"/>
                <a:cs typeface="Arial MT"/>
              </a:rPr>
              <a:t>da </a:t>
            </a:r>
            <a:r>
              <a:rPr dirty="0" sz="1200">
                <a:latin typeface="Arial MT"/>
                <a:cs typeface="Arial MT"/>
              </a:rPr>
              <a:t>frente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trás.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ts val="1290"/>
              </a:lnSpc>
            </a:pPr>
            <a:r>
              <a:rPr dirty="0" sz="1200" spc="-10">
                <a:latin typeface="Arial MT"/>
                <a:cs typeface="Arial MT"/>
              </a:rPr>
              <a:t>Movimentos</a:t>
            </a:r>
            <a:endParaRPr sz="1200">
              <a:latin typeface="Arial MT"/>
              <a:cs typeface="Arial MT"/>
            </a:endParaRPr>
          </a:p>
          <a:p>
            <a:pPr algn="ctr" marL="17145" marR="10795" indent="-1270">
              <a:lnSpc>
                <a:spcPts val="1340"/>
              </a:lnSpc>
              <a:spcBef>
                <a:spcPts val="85"/>
              </a:spcBef>
            </a:pPr>
            <a:r>
              <a:rPr dirty="0" sz="1200">
                <a:latin typeface="Arial MT"/>
                <a:cs typeface="Arial MT"/>
              </a:rPr>
              <a:t>paralelos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 </a:t>
            </a:r>
            <a:r>
              <a:rPr dirty="0" sz="1200" spc="-50">
                <a:latin typeface="Arial MT"/>
                <a:cs typeface="Arial MT"/>
              </a:rPr>
              <a:t>o </a:t>
            </a:r>
            <a:r>
              <a:rPr dirty="0" sz="1200">
                <a:latin typeface="Arial MT"/>
                <a:cs typeface="Arial MT"/>
              </a:rPr>
              <a:t>Plano Chão </a:t>
            </a:r>
            <a:r>
              <a:rPr dirty="0" sz="1200" spc="-25">
                <a:latin typeface="Arial MT"/>
                <a:cs typeface="Arial MT"/>
              </a:rPr>
              <a:t>são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frente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e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trás.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São </a:t>
            </a:r>
            <a:r>
              <a:rPr dirty="0" sz="1200">
                <a:latin typeface="Arial MT"/>
                <a:cs typeface="Arial MT"/>
              </a:rPr>
              <a:t>escritos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com </a:t>
            </a:r>
            <a:r>
              <a:rPr dirty="0" sz="1200">
                <a:latin typeface="Arial MT"/>
                <a:cs typeface="Arial MT"/>
              </a:rPr>
              <a:t>setas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 </a:t>
            </a:r>
            <a:r>
              <a:rPr dirty="0" sz="1200" spc="-10">
                <a:latin typeface="Arial MT"/>
                <a:cs typeface="Arial MT"/>
              </a:rPr>
              <a:t>haste simples.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1645" y="1442226"/>
            <a:ext cx="1392885" cy="291233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6271" y="2178430"/>
            <a:ext cx="685933" cy="62165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9061" y="4939919"/>
            <a:ext cx="1430864" cy="270039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06177" y="6594922"/>
            <a:ext cx="619643" cy="543991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161270" y="3782570"/>
            <a:ext cx="9944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Plano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Parede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26802" y="7635240"/>
            <a:ext cx="865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Plano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Chão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7739" y="1131938"/>
            <a:ext cx="4132960" cy="245859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4911" y="4850842"/>
            <a:ext cx="4382475" cy="2569315"/>
          </a:xfrm>
          <a:prstGeom prst="rect">
            <a:avLst/>
          </a:prstGeom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18370" y="3858770"/>
            <a:ext cx="1681480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 indent="321310">
              <a:lnSpc>
                <a:spcPts val="1380"/>
              </a:lnSpc>
              <a:spcBef>
                <a:spcPts val="195"/>
              </a:spcBef>
            </a:pPr>
            <a:r>
              <a:rPr dirty="0" sz="1200" b="1">
                <a:latin typeface="Arial"/>
                <a:cs typeface="Arial"/>
              </a:rPr>
              <a:t>Plano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Parede </a:t>
            </a:r>
            <a:r>
              <a:rPr dirty="0" sz="1200" b="1">
                <a:latin typeface="Arial"/>
                <a:cs typeface="Arial"/>
              </a:rPr>
              <a:t>Setas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com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dupla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haste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693402" y="8334757"/>
            <a:ext cx="193040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ts val="141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Plano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Chão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10"/>
              </a:lnSpc>
            </a:pPr>
            <a:r>
              <a:rPr dirty="0" sz="1200" b="1">
                <a:latin typeface="Arial"/>
                <a:cs typeface="Arial"/>
              </a:rPr>
              <a:t>Setas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com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hastes</a:t>
            </a:r>
            <a:r>
              <a:rPr dirty="0" sz="1200" spc="-10" b="1">
                <a:latin typeface="Arial"/>
                <a:cs typeface="Arial"/>
              </a:rPr>
              <a:t> simples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0353" y="974471"/>
            <a:ext cx="5555879" cy="273239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6929" y="4933822"/>
            <a:ext cx="5484251" cy="3250554"/>
          </a:xfrm>
          <a:prstGeom prst="rect">
            <a:avLst/>
          </a:prstGeom>
        </p:spPr>
      </p:pic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75857" y="772659"/>
            <a:ext cx="5365115" cy="398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3020">
              <a:lnSpc>
                <a:spcPts val="164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Movimento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Cima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e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Baixo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285"/>
              </a:lnSpc>
            </a:pP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baixo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paralelo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à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parede. É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escrito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 setas</a:t>
            </a:r>
            <a:r>
              <a:rPr dirty="0" sz="1100" spc="-10">
                <a:latin typeface="Arial MT"/>
                <a:cs typeface="Arial MT"/>
              </a:rPr>
              <a:t> duplas.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84713" y="2704036"/>
            <a:ext cx="749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cima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67653" y="3351151"/>
            <a:ext cx="681355" cy="35687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33020">
              <a:lnSpc>
                <a:spcPts val="1280"/>
              </a:lnSpc>
              <a:spcBef>
                <a:spcPts val="180"/>
              </a:spcBef>
            </a:pPr>
            <a:r>
              <a:rPr dirty="0" sz="1100" spc="-10" b="1">
                <a:latin typeface="Arial"/>
                <a:cs typeface="Arial"/>
              </a:rPr>
              <a:t>Diagonal </a:t>
            </a:r>
            <a:r>
              <a:rPr dirty="0" sz="1100" b="1">
                <a:latin typeface="Arial"/>
                <a:cs typeface="Arial"/>
              </a:rPr>
              <a:t>para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cima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750545" y="3351151"/>
            <a:ext cx="681355" cy="35687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31750">
              <a:lnSpc>
                <a:spcPts val="1280"/>
              </a:lnSpc>
              <a:spcBef>
                <a:spcPts val="180"/>
              </a:spcBef>
            </a:pPr>
            <a:r>
              <a:rPr dirty="0" sz="1100" spc="-10" b="1">
                <a:latin typeface="Arial"/>
                <a:cs typeface="Arial"/>
              </a:rPr>
              <a:t>Diagonal </a:t>
            </a:r>
            <a:r>
              <a:rPr dirty="0" sz="1100" b="1">
                <a:latin typeface="Arial"/>
                <a:cs typeface="Arial"/>
              </a:rPr>
              <a:t>para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cima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44793" y="6126354"/>
            <a:ext cx="727075" cy="35687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55880">
              <a:lnSpc>
                <a:spcPts val="1280"/>
              </a:lnSpc>
              <a:spcBef>
                <a:spcPts val="180"/>
              </a:spcBef>
            </a:pPr>
            <a:r>
              <a:rPr dirty="0" sz="1100" spc="-10" b="1">
                <a:latin typeface="Arial"/>
                <a:cs typeface="Arial"/>
              </a:rPr>
              <a:t>Diagonal </a:t>
            </a:r>
            <a:r>
              <a:rPr dirty="0" sz="1100" b="1">
                <a:latin typeface="Arial"/>
                <a:cs typeface="Arial"/>
              </a:rPr>
              <a:t>para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baixo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707872" y="6126354"/>
            <a:ext cx="727075" cy="35687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74295">
              <a:lnSpc>
                <a:spcPts val="1280"/>
              </a:lnSpc>
              <a:spcBef>
                <a:spcPts val="180"/>
              </a:spcBef>
            </a:pPr>
            <a:r>
              <a:rPr dirty="0" sz="1100" spc="-10" b="1">
                <a:latin typeface="Arial"/>
                <a:cs typeface="Arial"/>
              </a:rPr>
              <a:t>Diagonal </a:t>
            </a:r>
            <a:r>
              <a:rPr dirty="0" sz="1100" b="1">
                <a:latin typeface="Arial"/>
                <a:cs typeface="Arial"/>
              </a:rPr>
              <a:t>para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baixo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292333" y="6778626"/>
            <a:ext cx="7346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Para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baixo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9276" y="3400740"/>
            <a:ext cx="3723366" cy="2981953"/>
          </a:xfrm>
          <a:prstGeom prst="rect">
            <a:avLst/>
          </a:prstGeom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34806" y="772659"/>
            <a:ext cx="3847465" cy="583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Movimento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Frente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–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Trás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55"/>
              </a:lnSpc>
            </a:pP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movimento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frente</a:t>
            </a:r>
            <a:r>
              <a:rPr dirty="0" sz="1200" spc="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-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trás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chão.</a:t>
            </a:r>
            <a:endParaRPr sz="1200">
              <a:latin typeface="Arial MT"/>
              <a:cs typeface="Arial MT"/>
            </a:endParaRPr>
          </a:p>
          <a:p>
            <a:pPr algn="ctr" marL="1270">
              <a:lnSpc>
                <a:spcPts val="1400"/>
              </a:lnSpc>
            </a:pP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escrito com flechas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simples.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46614" y="2004520"/>
            <a:ext cx="82359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frente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09029" y="2691844"/>
            <a:ext cx="1035685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306705" marR="5080" indent="-294640">
              <a:lnSpc>
                <a:spcPts val="1380"/>
              </a:lnSpc>
              <a:spcBef>
                <a:spcPts val="195"/>
              </a:spcBef>
            </a:pPr>
            <a:r>
              <a:rPr dirty="0" sz="1200" b="1">
                <a:latin typeface="Arial"/>
                <a:cs typeface="Arial"/>
              </a:rPr>
              <a:t>Diagonal</a:t>
            </a:r>
            <a:r>
              <a:rPr dirty="0" sz="1200" spc="-55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para </a:t>
            </a:r>
            <a:r>
              <a:rPr dirty="0" sz="1200" spc="-10" b="1">
                <a:latin typeface="Arial"/>
                <a:cs typeface="Arial"/>
              </a:rPr>
              <a:t>frente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070841" y="2691844"/>
            <a:ext cx="1035685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326390" marR="5080" indent="-314325">
              <a:lnSpc>
                <a:spcPts val="1380"/>
              </a:lnSpc>
              <a:spcBef>
                <a:spcPts val="195"/>
              </a:spcBef>
            </a:pPr>
            <a:r>
              <a:rPr dirty="0" sz="1200" b="1">
                <a:latin typeface="Arial"/>
                <a:cs typeface="Arial"/>
              </a:rPr>
              <a:t>Diagonal</a:t>
            </a:r>
            <a:r>
              <a:rPr dirty="0" sz="1200" spc="-55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para </a:t>
            </a:r>
            <a:r>
              <a:rPr dirty="0" sz="1200" spc="-10" b="1">
                <a:latin typeface="Arial"/>
                <a:cs typeface="Arial"/>
              </a:rPr>
              <a:t>frente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296906" y="6117794"/>
            <a:ext cx="723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Trás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75501" y="7146494"/>
            <a:ext cx="1035685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377825" marR="5080" indent="-365760">
              <a:lnSpc>
                <a:spcPts val="1380"/>
              </a:lnSpc>
              <a:spcBef>
                <a:spcPts val="195"/>
              </a:spcBef>
            </a:pPr>
            <a:r>
              <a:rPr dirty="0" sz="1200" b="1">
                <a:latin typeface="Arial"/>
                <a:cs typeface="Arial"/>
              </a:rPr>
              <a:t>Diagonal</a:t>
            </a:r>
            <a:r>
              <a:rPr dirty="0" sz="1200" spc="-55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para trás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084557" y="7146494"/>
            <a:ext cx="1035685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398145" marR="5080" indent="-386080">
              <a:lnSpc>
                <a:spcPts val="1380"/>
              </a:lnSpc>
              <a:spcBef>
                <a:spcPts val="195"/>
              </a:spcBef>
            </a:pPr>
            <a:r>
              <a:rPr dirty="0" sz="1200" b="1">
                <a:latin typeface="Arial"/>
                <a:cs typeface="Arial"/>
              </a:rPr>
              <a:t>Diagonal</a:t>
            </a:r>
            <a:r>
              <a:rPr dirty="0" sz="1200" spc="-55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para trás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845307" y="4692909"/>
            <a:ext cx="5621020" cy="370840"/>
            <a:chOff x="845307" y="4692909"/>
            <a:chExt cx="5621020" cy="370840"/>
          </a:xfrm>
        </p:grpSpPr>
        <p:sp>
          <p:nvSpPr>
            <p:cNvPr id="10" name="object 10" descr=""/>
            <p:cNvSpPr/>
            <p:nvPr/>
          </p:nvSpPr>
          <p:spPr>
            <a:xfrm>
              <a:off x="846825" y="4694424"/>
              <a:ext cx="5617845" cy="367665"/>
            </a:xfrm>
            <a:custGeom>
              <a:avLst/>
              <a:gdLst/>
              <a:ahLst/>
              <a:cxnLst/>
              <a:rect l="l" t="t" r="r" b="b"/>
              <a:pathLst>
                <a:path w="5617845" h="367664">
                  <a:moveTo>
                    <a:pt x="5617463" y="0"/>
                  </a:moveTo>
                  <a:lnTo>
                    <a:pt x="0" y="0"/>
                  </a:lnTo>
                  <a:lnTo>
                    <a:pt x="0" y="367277"/>
                  </a:lnTo>
                  <a:lnTo>
                    <a:pt x="5617463" y="367277"/>
                  </a:lnTo>
                  <a:lnTo>
                    <a:pt x="561746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46831" y="4694433"/>
              <a:ext cx="5617845" cy="367665"/>
            </a:xfrm>
            <a:custGeom>
              <a:avLst/>
              <a:gdLst/>
              <a:ahLst/>
              <a:cxnLst/>
              <a:rect l="l" t="t" r="r" b="b"/>
              <a:pathLst>
                <a:path w="5617845" h="367664">
                  <a:moveTo>
                    <a:pt x="2808725" y="367268"/>
                  </a:moveTo>
                  <a:lnTo>
                    <a:pt x="0" y="367268"/>
                  </a:lnTo>
                  <a:lnTo>
                    <a:pt x="0" y="0"/>
                  </a:lnTo>
                  <a:lnTo>
                    <a:pt x="5617457" y="0"/>
                  </a:lnTo>
                  <a:lnTo>
                    <a:pt x="5617457" y="367268"/>
                  </a:lnTo>
                  <a:lnTo>
                    <a:pt x="2808725" y="36726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1428" y="2632050"/>
            <a:ext cx="1971448" cy="1706282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6297" y="6536514"/>
            <a:ext cx="2105516" cy="15716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349" y="799211"/>
            <a:ext cx="5601599" cy="327036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8349" y="4115434"/>
            <a:ext cx="5601599" cy="2304150"/>
          </a:xfrm>
          <a:prstGeom prst="rect">
            <a:avLst/>
          </a:prstGeom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39281" y="772659"/>
            <a:ext cx="5438140" cy="583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Movimento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Lado</a:t>
            </a:r>
            <a:endParaRPr sz="1400">
              <a:latin typeface="Arial"/>
              <a:cs typeface="Arial"/>
            </a:endParaRPr>
          </a:p>
          <a:p>
            <a:pPr algn="ctr" marL="12700" marR="5080">
              <a:lnSpc>
                <a:spcPts val="1360"/>
              </a:lnSpc>
              <a:spcBef>
                <a:spcPts val="70"/>
              </a:spcBef>
            </a:pP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movimento 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 Lado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pode ser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visto 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frente ou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 cima.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Pode ser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escrito </a:t>
            </a:r>
            <a:r>
              <a:rPr dirty="0" sz="1200">
                <a:latin typeface="Arial MT"/>
                <a:cs typeface="Arial MT"/>
              </a:rPr>
              <a:t>com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flechas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simples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ou com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flechas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duplas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7401" y="4460737"/>
            <a:ext cx="5043805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Movimento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da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Mão</a:t>
            </a:r>
            <a:r>
              <a:rPr dirty="0" sz="1400" spc="-10" b="1">
                <a:latin typeface="Arial"/>
                <a:cs typeface="Arial"/>
              </a:rPr>
              <a:t> Direita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movimento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 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mão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direita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 setas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preenchidas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(pretas).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54451" y="3705357"/>
            <a:ext cx="5629910" cy="401320"/>
            <a:chOff x="854451" y="3705357"/>
            <a:chExt cx="5629910" cy="401320"/>
          </a:xfrm>
        </p:grpSpPr>
        <p:sp>
          <p:nvSpPr>
            <p:cNvPr id="5" name="object 5" descr=""/>
            <p:cNvSpPr/>
            <p:nvPr/>
          </p:nvSpPr>
          <p:spPr>
            <a:xfrm>
              <a:off x="855969" y="3706872"/>
              <a:ext cx="5626735" cy="398145"/>
            </a:xfrm>
            <a:custGeom>
              <a:avLst/>
              <a:gdLst/>
              <a:ahLst/>
              <a:cxnLst/>
              <a:rect l="l" t="t" r="r" b="b"/>
              <a:pathLst>
                <a:path w="5626735" h="398145">
                  <a:moveTo>
                    <a:pt x="5626607" y="0"/>
                  </a:moveTo>
                  <a:lnTo>
                    <a:pt x="0" y="0"/>
                  </a:lnTo>
                  <a:lnTo>
                    <a:pt x="0" y="397757"/>
                  </a:lnTo>
                  <a:lnTo>
                    <a:pt x="5626607" y="397757"/>
                  </a:lnTo>
                  <a:lnTo>
                    <a:pt x="562660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55975" y="3706881"/>
              <a:ext cx="5626735" cy="398145"/>
            </a:xfrm>
            <a:custGeom>
              <a:avLst/>
              <a:gdLst/>
              <a:ahLst/>
              <a:cxnLst/>
              <a:rect l="l" t="t" r="r" b="b"/>
              <a:pathLst>
                <a:path w="5626735" h="398145">
                  <a:moveTo>
                    <a:pt x="2813297" y="397748"/>
                  </a:moveTo>
                  <a:lnTo>
                    <a:pt x="0" y="397748"/>
                  </a:lnTo>
                  <a:lnTo>
                    <a:pt x="0" y="0"/>
                  </a:lnTo>
                  <a:lnTo>
                    <a:pt x="5626601" y="0"/>
                  </a:lnTo>
                  <a:lnTo>
                    <a:pt x="5626601" y="397748"/>
                  </a:lnTo>
                  <a:lnTo>
                    <a:pt x="2813297" y="3977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145" y="1869316"/>
            <a:ext cx="4741575" cy="97238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1285" y="5732049"/>
            <a:ext cx="4867283" cy="2149701"/>
          </a:xfrm>
          <a:prstGeom prst="rect">
            <a:avLst/>
          </a:prstGeom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38697" y="772659"/>
            <a:ext cx="5640070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Movimento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da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Mão</a:t>
            </a:r>
            <a:r>
              <a:rPr dirty="0" sz="1400" spc="-10" b="1">
                <a:latin typeface="Arial"/>
                <a:cs typeface="Arial"/>
              </a:rPr>
              <a:t> Esquerda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movimento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 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mão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esquerda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 setas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não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preenchidas</a:t>
            </a:r>
            <a:r>
              <a:rPr dirty="0" sz="1200" spc="-10">
                <a:latin typeface="Arial MT"/>
                <a:cs typeface="Arial MT"/>
              </a:rPr>
              <a:t> (brancas)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72809" y="5704321"/>
            <a:ext cx="5373370" cy="752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Movimento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das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duas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Mãos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Como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Uma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Unidade</a:t>
            </a:r>
            <a:endParaRPr sz="1400">
              <a:latin typeface="Arial"/>
              <a:cs typeface="Arial"/>
            </a:endParaRPr>
          </a:p>
          <a:p>
            <a:pPr algn="ctr" marL="12700" marR="5080" indent="-2540">
              <a:lnSpc>
                <a:spcPts val="1340"/>
              </a:lnSpc>
              <a:spcBef>
                <a:spcPts val="85"/>
              </a:spcBef>
            </a:pPr>
            <a:r>
              <a:rPr dirty="0" sz="1200">
                <a:latin typeface="Arial MT"/>
                <a:cs typeface="Arial MT"/>
              </a:rPr>
              <a:t>Quando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estão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 contato 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 movem na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mesma direção,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se </a:t>
            </a:r>
            <a:r>
              <a:rPr dirty="0" sz="1200">
                <a:latin typeface="Arial MT"/>
                <a:cs typeface="Arial MT"/>
              </a:rPr>
              <a:t>movem como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unidade.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movimento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mão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direita 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mão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esquerda </a:t>
            </a:r>
            <a:r>
              <a:rPr dirty="0" sz="1200">
                <a:latin typeface="Arial MT"/>
                <a:cs typeface="Arial MT"/>
              </a:rPr>
              <a:t>unidas.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 uma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seta neutra,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não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 nem preta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nem </a:t>
            </a:r>
            <a:r>
              <a:rPr dirty="0" sz="1200" spc="-10">
                <a:latin typeface="Arial MT"/>
                <a:cs typeface="Arial MT"/>
              </a:rPr>
              <a:t>branca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65119" y="4892553"/>
            <a:ext cx="5610225" cy="372110"/>
            <a:chOff x="865119" y="4892553"/>
            <a:chExt cx="5610225" cy="372110"/>
          </a:xfrm>
        </p:grpSpPr>
        <p:sp>
          <p:nvSpPr>
            <p:cNvPr id="5" name="object 5" descr=""/>
            <p:cNvSpPr/>
            <p:nvPr/>
          </p:nvSpPr>
          <p:spPr>
            <a:xfrm>
              <a:off x="866637" y="4894068"/>
              <a:ext cx="5607050" cy="368935"/>
            </a:xfrm>
            <a:custGeom>
              <a:avLst/>
              <a:gdLst/>
              <a:ahLst/>
              <a:cxnLst/>
              <a:rect l="l" t="t" r="r" b="b"/>
              <a:pathLst>
                <a:path w="5607050" h="368935">
                  <a:moveTo>
                    <a:pt x="5606795" y="0"/>
                  </a:moveTo>
                  <a:lnTo>
                    <a:pt x="0" y="0"/>
                  </a:lnTo>
                  <a:lnTo>
                    <a:pt x="0" y="368801"/>
                  </a:lnTo>
                  <a:lnTo>
                    <a:pt x="5606795" y="368801"/>
                  </a:lnTo>
                  <a:lnTo>
                    <a:pt x="560679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66643" y="4894077"/>
              <a:ext cx="5607050" cy="368935"/>
            </a:xfrm>
            <a:custGeom>
              <a:avLst/>
              <a:gdLst/>
              <a:ahLst/>
              <a:cxnLst/>
              <a:rect l="l" t="t" r="r" b="b"/>
              <a:pathLst>
                <a:path w="5607050" h="368935">
                  <a:moveTo>
                    <a:pt x="2802629" y="368792"/>
                  </a:moveTo>
                  <a:lnTo>
                    <a:pt x="0" y="368792"/>
                  </a:lnTo>
                  <a:lnTo>
                    <a:pt x="0" y="0"/>
                  </a:lnTo>
                  <a:lnTo>
                    <a:pt x="5606789" y="0"/>
                  </a:lnTo>
                  <a:lnTo>
                    <a:pt x="5606789" y="368792"/>
                  </a:lnTo>
                  <a:lnTo>
                    <a:pt x="2802629" y="3687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3489" y="2029079"/>
            <a:ext cx="4809115" cy="2098493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9907" y="6996540"/>
            <a:ext cx="4715404" cy="1909208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414510" y="772659"/>
            <a:ext cx="24396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Não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confunda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estas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flechas: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561825" y="4088894"/>
            <a:ext cx="1352550" cy="3898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 indent="141605">
              <a:lnSpc>
                <a:spcPts val="1430"/>
              </a:lnSpc>
              <a:spcBef>
                <a:spcPts val="155"/>
              </a:spcBef>
            </a:pPr>
            <a:r>
              <a:rPr dirty="0" sz="1200">
                <a:latin typeface="Arial MT"/>
                <a:cs typeface="Arial MT"/>
              </a:rPr>
              <a:t>Flechas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Duplas </a:t>
            </a:r>
            <a:r>
              <a:rPr dirty="0" sz="1200">
                <a:latin typeface="Arial MT"/>
                <a:cs typeface="Arial MT"/>
              </a:rPr>
              <a:t>Indicam </a:t>
            </a: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Cima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348465" y="7988809"/>
            <a:ext cx="1436370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 indent="165735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Arial MT"/>
                <a:cs typeface="Arial MT"/>
              </a:rPr>
              <a:t>Flechas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Simples </a:t>
            </a:r>
            <a:r>
              <a:rPr dirty="0" sz="1200">
                <a:latin typeface="Arial MT"/>
                <a:cs typeface="Arial MT"/>
              </a:rPr>
              <a:t>indicam </a:t>
            </a:r>
            <a:r>
              <a:rPr dirty="0" sz="1200" b="1">
                <a:latin typeface="Arial"/>
                <a:cs typeface="Arial"/>
              </a:rPr>
              <a:t>Para </a:t>
            </a:r>
            <a:r>
              <a:rPr dirty="0" sz="1200" spc="-10" b="1">
                <a:latin typeface="Arial"/>
                <a:cs typeface="Arial"/>
              </a:rPr>
              <a:t>Frente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457949" y="1635886"/>
            <a:ext cx="3649979" cy="2315210"/>
            <a:chOff x="1457949" y="1635886"/>
            <a:chExt cx="3649979" cy="2315210"/>
          </a:xfrm>
        </p:grpSpPr>
        <p:sp>
          <p:nvSpPr>
            <p:cNvPr id="6" name="object 6" descr=""/>
            <p:cNvSpPr/>
            <p:nvPr/>
          </p:nvSpPr>
          <p:spPr>
            <a:xfrm>
              <a:off x="4062465" y="2905241"/>
              <a:ext cx="1045844" cy="1045844"/>
            </a:xfrm>
            <a:custGeom>
              <a:avLst/>
              <a:gdLst/>
              <a:ahLst/>
              <a:cxnLst/>
              <a:rect l="l" t="t" r="r" b="b"/>
              <a:pathLst>
                <a:path w="1045845" h="1045845">
                  <a:moveTo>
                    <a:pt x="25907" y="0"/>
                  </a:moveTo>
                  <a:lnTo>
                    <a:pt x="0" y="25907"/>
                  </a:lnTo>
                  <a:lnTo>
                    <a:pt x="1019555" y="1045463"/>
                  </a:lnTo>
                  <a:lnTo>
                    <a:pt x="1045463" y="1019555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7949" y="1635886"/>
              <a:ext cx="3001649" cy="2249286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1518909" y="5534278"/>
            <a:ext cx="3522345" cy="2379345"/>
            <a:chOff x="1518909" y="5534278"/>
            <a:chExt cx="3522345" cy="2379345"/>
          </a:xfrm>
        </p:grpSpPr>
        <p:sp>
          <p:nvSpPr>
            <p:cNvPr id="9" name="object 9" descr=""/>
            <p:cNvSpPr/>
            <p:nvPr/>
          </p:nvSpPr>
          <p:spPr>
            <a:xfrm>
              <a:off x="3939021" y="6809729"/>
              <a:ext cx="1102360" cy="1103630"/>
            </a:xfrm>
            <a:custGeom>
              <a:avLst/>
              <a:gdLst/>
              <a:ahLst/>
              <a:cxnLst/>
              <a:rect l="l" t="t" r="r" b="b"/>
              <a:pathLst>
                <a:path w="1102360" h="1103629">
                  <a:moveTo>
                    <a:pt x="25907" y="0"/>
                  </a:moveTo>
                  <a:lnTo>
                    <a:pt x="0" y="27431"/>
                  </a:lnTo>
                  <a:lnTo>
                    <a:pt x="1075943" y="1103375"/>
                  </a:lnTo>
                  <a:lnTo>
                    <a:pt x="1101851" y="1077467"/>
                  </a:lnTo>
                  <a:lnTo>
                    <a:pt x="259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8909" y="5534278"/>
              <a:ext cx="2837057" cy="23041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53218" y="4326638"/>
            <a:ext cx="561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criança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197014" y="4326638"/>
            <a:ext cx="42608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exato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81234" y="8537448"/>
            <a:ext cx="3244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latin typeface="Arial"/>
                <a:cs typeface="Arial"/>
              </a:rPr>
              <a:t>eles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02011" y="8537448"/>
            <a:ext cx="7302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encontrar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415521" y="2497839"/>
            <a:ext cx="1985645" cy="1306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112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cima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ou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baixo</a:t>
            </a: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ct val="93300"/>
              </a:lnSpc>
              <a:spcBef>
                <a:spcPts val="1245"/>
              </a:spcBef>
            </a:pP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seta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dupla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significa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4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o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reto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ou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140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baixo,</a:t>
            </a:r>
            <a:r>
              <a:rPr dirty="0" sz="1100" spc="140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paralelo</a:t>
            </a:r>
            <a:r>
              <a:rPr dirty="0" sz="1100" spc="13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140">
                <a:latin typeface="Arial MT"/>
                <a:cs typeface="Arial MT"/>
              </a:rPr>
              <a:t>  </a:t>
            </a:r>
            <a:r>
              <a:rPr dirty="0" sz="1100" spc="-50">
                <a:latin typeface="Arial MT"/>
                <a:cs typeface="Arial MT"/>
              </a:rPr>
              <a:t>a </a:t>
            </a:r>
            <a:r>
              <a:rPr dirty="0" sz="1100" spc="-10">
                <a:latin typeface="Arial MT"/>
                <a:cs typeface="Arial MT"/>
              </a:rPr>
              <a:t>parede.</a:t>
            </a:r>
            <a:endParaRPr sz="1100">
              <a:latin typeface="Arial MT"/>
              <a:cs typeface="Arial MT"/>
            </a:endParaRPr>
          </a:p>
          <a:p>
            <a:pPr algn="just" marL="12700" marR="5080">
              <a:lnSpc>
                <a:spcPts val="1240"/>
              </a:lnSpc>
              <a:spcBef>
                <a:spcPts val="20"/>
              </a:spcBef>
            </a:pP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plano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na</a:t>
            </a:r>
            <a:r>
              <a:rPr dirty="0" sz="1100" spc="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frente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seu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corpo.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863595" y="5064765"/>
            <a:ext cx="5600700" cy="417830"/>
            <a:chOff x="863595" y="5064765"/>
            <a:chExt cx="5600700" cy="417830"/>
          </a:xfrm>
        </p:grpSpPr>
        <p:sp>
          <p:nvSpPr>
            <p:cNvPr id="8" name="object 8" descr=""/>
            <p:cNvSpPr/>
            <p:nvPr/>
          </p:nvSpPr>
          <p:spPr>
            <a:xfrm>
              <a:off x="865113" y="5066280"/>
              <a:ext cx="5598160" cy="414655"/>
            </a:xfrm>
            <a:custGeom>
              <a:avLst/>
              <a:gdLst/>
              <a:ahLst/>
              <a:cxnLst/>
              <a:rect l="l" t="t" r="r" b="b"/>
              <a:pathLst>
                <a:path w="5598160" h="414654">
                  <a:moveTo>
                    <a:pt x="5597651" y="0"/>
                  </a:moveTo>
                  <a:lnTo>
                    <a:pt x="0" y="0"/>
                  </a:lnTo>
                  <a:lnTo>
                    <a:pt x="0" y="414521"/>
                  </a:lnTo>
                  <a:lnTo>
                    <a:pt x="5597651" y="414521"/>
                  </a:lnTo>
                  <a:lnTo>
                    <a:pt x="559765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65119" y="5066289"/>
              <a:ext cx="5598160" cy="414655"/>
            </a:xfrm>
            <a:custGeom>
              <a:avLst/>
              <a:gdLst/>
              <a:ahLst/>
              <a:cxnLst/>
              <a:rect l="l" t="t" r="r" b="b"/>
              <a:pathLst>
                <a:path w="5598160" h="414654">
                  <a:moveTo>
                    <a:pt x="2799581" y="414512"/>
                  </a:moveTo>
                  <a:lnTo>
                    <a:pt x="0" y="414512"/>
                  </a:lnTo>
                  <a:lnTo>
                    <a:pt x="0" y="0"/>
                  </a:lnTo>
                  <a:lnTo>
                    <a:pt x="5597645" y="0"/>
                  </a:lnTo>
                  <a:lnTo>
                    <a:pt x="5597645" y="414512"/>
                  </a:lnTo>
                  <a:lnTo>
                    <a:pt x="2799581" y="4145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4081765" y="6795517"/>
            <a:ext cx="2337435" cy="1167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924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frente ou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para </a:t>
            </a:r>
            <a:r>
              <a:rPr dirty="0" sz="1200" spc="-20" b="1">
                <a:latin typeface="Arial"/>
                <a:cs typeface="Arial"/>
              </a:rPr>
              <a:t>trás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ct val="93400"/>
              </a:lnSpc>
            </a:pP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3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seta</a:t>
            </a:r>
            <a:r>
              <a:rPr dirty="0" sz="1100" spc="3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simples</a:t>
            </a:r>
            <a:r>
              <a:rPr dirty="0" sz="1100" spc="3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significa</a:t>
            </a:r>
            <a:r>
              <a:rPr dirty="0" sz="1100" spc="3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37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o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4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4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4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frente</a:t>
            </a:r>
            <a:r>
              <a:rPr dirty="0" sz="1100" spc="4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ou</a:t>
            </a:r>
            <a:r>
              <a:rPr dirty="0" sz="1100" spc="43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para </a:t>
            </a:r>
            <a:r>
              <a:rPr dirty="0" sz="1100">
                <a:latin typeface="Arial MT"/>
                <a:cs typeface="Arial MT"/>
              </a:rPr>
              <a:t>trás</a:t>
            </a:r>
            <a:r>
              <a:rPr dirty="0" sz="1100" spc="1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paralelo</a:t>
            </a:r>
            <a:r>
              <a:rPr dirty="0" sz="1100" spc="1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1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1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chão.</a:t>
            </a:r>
            <a:r>
              <a:rPr dirty="0" sz="1100" spc="1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Como</a:t>
            </a:r>
            <a:r>
              <a:rPr dirty="0" sz="1100" spc="16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se </a:t>
            </a:r>
            <a:r>
              <a:rPr dirty="0" sz="1100">
                <a:latin typeface="Arial MT"/>
                <a:cs typeface="Arial MT"/>
              </a:rPr>
              <a:t>você</a:t>
            </a:r>
            <a:r>
              <a:rPr dirty="0" sz="1100" spc="1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estivesse</a:t>
            </a:r>
            <a:r>
              <a:rPr dirty="0" sz="1100" spc="1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olhando</a:t>
            </a:r>
            <a:r>
              <a:rPr dirty="0" sz="1100" spc="114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por</a:t>
            </a:r>
            <a:r>
              <a:rPr dirty="0" sz="1100" spc="114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</a:t>
            </a:r>
            <a:r>
              <a:rPr dirty="0" sz="1100" spc="12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do </a:t>
            </a:r>
            <a:r>
              <a:rPr dirty="0" sz="1100" spc="-10">
                <a:latin typeface="Arial MT"/>
                <a:cs typeface="Arial MT"/>
              </a:rPr>
              <a:t>movimento.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205" y="1446911"/>
            <a:ext cx="3344555" cy="2729346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63707" y="1462091"/>
            <a:ext cx="533218" cy="47406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63320" y="5958776"/>
            <a:ext cx="656988" cy="448617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2717" y="6164698"/>
            <a:ext cx="3141211" cy="2220846"/>
          </a:xfrm>
          <a:prstGeom prst="rect">
            <a:avLst/>
          </a:prstGeom>
        </p:spPr>
      </p:pic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71382" y="772659"/>
            <a:ext cx="3775710" cy="5835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0480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Movimento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Reto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Cima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Baixo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55"/>
              </a:lnSpc>
            </a:pPr>
            <a:r>
              <a:rPr dirty="0" sz="1200">
                <a:latin typeface="Arial MT"/>
                <a:cs typeface="Arial MT"/>
              </a:rPr>
              <a:t>Movimento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cima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baixo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-10">
                <a:latin typeface="Arial MT"/>
                <a:cs typeface="Arial MT"/>
              </a:rPr>
              <a:t> parede.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ts val="1400"/>
              </a:lnSpc>
            </a:pP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escrito com flechas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duplas.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129522" y="1778511"/>
            <a:ext cx="1490345" cy="38227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565785" marR="5080" indent="-553720">
              <a:lnSpc>
                <a:spcPts val="1370"/>
              </a:lnSpc>
              <a:spcBef>
                <a:spcPts val="200"/>
              </a:spcBef>
            </a:pPr>
            <a:r>
              <a:rPr dirty="0" sz="1200" b="1">
                <a:latin typeface="Times New Roman"/>
                <a:cs typeface="Times New Roman"/>
              </a:rPr>
              <a:t>Reto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Para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cima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–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Para </a:t>
            </a:r>
            <a:r>
              <a:rPr dirty="0" sz="1200" spc="-10" b="1">
                <a:latin typeface="Times New Roman"/>
                <a:cs typeface="Times New Roman"/>
              </a:rPr>
              <a:t>baixo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44762" y="2648715"/>
            <a:ext cx="14598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Diagonal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Para</a:t>
            </a:r>
            <a:r>
              <a:rPr dirty="0" sz="1200" spc="-20" b="1">
                <a:latin typeface="Times New Roman"/>
                <a:cs typeface="Times New Roman"/>
              </a:rPr>
              <a:t> baixo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065514" y="3518918"/>
            <a:ext cx="16179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Para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lado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Para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baixo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954262" y="4213862"/>
            <a:ext cx="1840864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741045" marR="5080" indent="-728980">
              <a:lnSpc>
                <a:spcPts val="1380"/>
              </a:lnSpc>
              <a:spcBef>
                <a:spcPts val="195"/>
              </a:spcBef>
            </a:pPr>
            <a:r>
              <a:rPr dirty="0" sz="1200" b="1">
                <a:latin typeface="Times New Roman"/>
                <a:cs typeface="Times New Roman"/>
              </a:rPr>
              <a:t>Para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lado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Diagonal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para </a:t>
            </a:r>
            <a:r>
              <a:rPr dirty="0" sz="1200" spc="-10" b="1">
                <a:latin typeface="Times New Roman"/>
                <a:cs typeface="Times New Roman"/>
              </a:rPr>
              <a:t>baixo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012174" y="5084066"/>
            <a:ext cx="1724025" cy="38227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492125" marR="5080" indent="-480059">
              <a:lnSpc>
                <a:spcPts val="1370"/>
              </a:lnSpc>
              <a:spcBef>
                <a:spcPts val="200"/>
              </a:spcBef>
            </a:pPr>
            <a:r>
              <a:rPr dirty="0" sz="1200" b="1">
                <a:latin typeface="Times New Roman"/>
                <a:cs typeface="Times New Roman"/>
              </a:rPr>
              <a:t>Para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lado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Para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baixo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0" b="1">
                <a:latin typeface="Times New Roman"/>
                <a:cs typeface="Times New Roman"/>
              </a:rPr>
              <a:t>e </a:t>
            </a:r>
            <a:r>
              <a:rPr dirty="0" sz="1200" b="1">
                <a:latin typeface="Times New Roman"/>
                <a:cs typeface="Times New Roman"/>
              </a:rPr>
              <a:t>para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lado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073134" y="5954269"/>
            <a:ext cx="1603375" cy="38227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428625" marR="5080" indent="-416559">
              <a:lnSpc>
                <a:spcPts val="1370"/>
              </a:lnSpc>
              <a:spcBef>
                <a:spcPts val="200"/>
              </a:spcBef>
            </a:pPr>
            <a:r>
              <a:rPr dirty="0" sz="1200" b="1">
                <a:latin typeface="Times New Roman"/>
                <a:cs typeface="Times New Roman"/>
              </a:rPr>
              <a:t>Para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lado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Diagonal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0" b="1">
                <a:latin typeface="Times New Roman"/>
                <a:cs typeface="Times New Roman"/>
              </a:rPr>
              <a:t>e </a:t>
            </a:r>
            <a:r>
              <a:rPr dirty="0" sz="1200" b="1">
                <a:latin typeface="Times New Roman"/>
                <a:cs typeface="Times New Roman"/>
              </a:rPr>
              <a:t>Para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lado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949690" y="6998209"/>
            <a:ext cx="1848485" cy="38227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745490" marR="5080" indent="-733425">
              <a:lnSpc>
                <a:spcPts val="1370"/>
              </a:lnSpc>
              <a:spcBef>
                <a:spcPts val="200"/>
              </a:spcBef>
            </a:pPr>
            <a:r>
              <a:rPr dirty="0" sz="1200" b="1">
                <a:latin typeface="Times New Roman"/>
                <a:cs typeface="Times New Roman"/>
              </a:rPr>
              <a:t>Ddiagonal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Para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cima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Para baixo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488416" y="1914147"/>
            <a:ext cx="3448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latin typeface="Times New Roman"/>
                <a:cs typeface="Times New Roman"/>
              </a:rPr>
              <a:t>Pode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305537" y="2784350"/>
            <a:ext cx="710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acostumar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270485" y="3654554"/>
            <a:ext cx="7797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funcionário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496037" y="4524758"/>
            <a:ext cx="3289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latin typeface="Times New Roman"/>
                <a:cs typeface="Times New Roman"/>
              </a:rPr>
              <a:t>mais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409169" y="5394962"/>
            <a:ext cx="5010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quadro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613384" y="6263641"/>
            <a:ext cx="93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Times New Roman"/>
                <a:cs typeface="Times New Roman"/>
              </a:rPr>
              <a:t>z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453365" y="7133845"/>
            <a:ext cx="415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Brasil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733" y="1713610"/>
            <a:ext cx="986927" cy="5612754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6161" y="1699895"/>
            <a:ext cx="925967" cy="5725530"/>
          </a:xfrm>
          <a:prstGeom prst="rect">
            <a:avLst/>
          </a:prstGeom>
        </p:spPr>
      </p:pic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097518" y="772659"/>
            <a:ext cx="3081655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Setas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Retas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Cima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–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Baixo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Movimento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reto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paralelo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-10">
                <a:latin typeface="Arial MT"/>
                <a:cs typeface="Arial MT"/>
              </a:rPr>
              <a:t> parede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51922" y="5302455"/>
            <a:ext cx="4508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Brasil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220171" y="5302455"/>
            <a:ext cx="7981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acostumar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51922" y="9086546"/>
            <a:ext cx="21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Arial"/>
                <a:cs typeface="Arial"/>
              </a:rPr>
              <a:t>ler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579841" y="9086546"/>
            <a:ext cx="542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quadro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854451" y="5837433"/>
            <a:ext cx="5628640" cy="388620"/>
            <a:chOff x="854451" y="5837433"/>
            <a:chExt cx="5628640" cy="388620"/>
          </a:xfrm>
        </p:grpSpPr>
        <p:sp>
          <p:nvSpPr>
            <p:cNvPr id="8" name="object 8" descr=""/>
            <p:cNvSpPr/>
            <p:nvPr/>
          </p:nvSpPr>
          <p:spPr>
            <a:xfrm>
              <a:off x="855969" y="5838948"/>
              <a:ext cx="5625465" cy="386080"/>
            </a:xfrm>
            <a:custGeom>
              <a:avLst/>
              <a:gdLst/>
              <a:ahLst/>
              <a:cxnLst/>
              <a:rect l="l" t="t" r="r" b="b"/>
              <a:pathLst>
                <a:path w="5625465" h="386079">
                  <a:moveTo>
                    <a:pt x="5625083" y="0"/>
                  </a:moveTo>
                  <a:lnTo>
                    <a:pt x="0" y="0"/>
                  </a:lnTo>
                  <a:lnTo>
                    <a:pt x="0" y="385565"/>
                  </a:lnTo>
                  <a:lnTo>
                    <a:pt x="5625083" y="385565"/>
                  </a:lnTo>
                  <a:lnTo>
                    <a:pt x="562508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55975" y="5838957"/>
              <a:ext cx="5625465" cy="386080"/>
            </a:xfrm>
            <a:custGeom>
              <a:avLst/>
              <a:gdLst/>
              <a:ahLst/>
              <a:cxnLst/>
              <a:rect l="l" t="t" r="r" b="b"/>
              <a:pathLst>
                <a:path w="5625465" h="386079">
                  <a:moveTo>
                    <a:pt x="2811773" y="385556"/>
                  </a:moveTo>
                  <a:lnTo>
                    <a:pt x="0" y="385556"/>
                  </a:lnTo>
                  <a:lnTo>
                    <a:pt x="0" y="0"/>
                  </a:lnTo>
                  <a:lnTo>
                    <a:pt x="5625077" y="0"/>
                  </a:lnTo>
                  <a:lnTo>
                    <a:pt x="5625077" y="385556"/>
                  </a:lnTo>
                  <a:lnTo>
                    <a:pt x="2811773" y="3855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873" y="2029079"/>
            <a:ext cx="5618363" cy="312863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205" y="6555358"/>
            <a:ext cx="5638175" cy="2380350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55786" y="772659"/>
            <a:ext cx="3405504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Lendo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Escreve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palavra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LIBRAS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abaixo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38438" y="2004520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581637" y="2004520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38438" y="3056080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581637" y="3056080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38438" y="4107639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581637" y="4107639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838438" y="5159199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581637" y="5159199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838438" y="6386018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581637" y="6386018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838438" y="7437578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581637" y="7437578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9461" y="1584071"/>
            <a:ext cx="944255" cy="617815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0061" y="1687702"/>
            <a:ext cx="1020455" cy="6100434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21902" y="772659"/>
            <a:ext cx="3074670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Escrevendo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Copie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abaixo 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praticar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escrita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38438" y="234589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581637" y="234589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38438" y="339745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581637" y="339745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38438" y="444901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581637" y="444901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838438" y="550057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581637" y="550057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838438" y="672739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581637" y="672739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838438" y="777895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581637" y="777895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9461" y="1925447"/>
            <a:ext cx="944255" cy="617815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0061" y="2029079"/>
            <a:ext cx="1020455" cy="6100434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74430" y="772659"/>
            <a:ext cx="3768725" cy="58356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ctr" marL="12065" marR="5080" indent="1270">
              <a:lnSpc>
                <a:spcPct val="94100"/>
              </a:lnSpc>
              <a:spcBef>
                <a:spcPts val="200"/>
              </a:spcBef>
            </a:pPr>
            <a:r>
              <a:rPr dirty="0" sz="1400" b="1">
                <a:latin typeface="Arial"/>
                <a:cs typeface="Arial"/>
              </a:rPr>
              <a:t>Movimento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Reto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Frente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e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Trás </a:t>
            </a:r>
            <a:r>
              <a:rPr dirty="0" sz="1200">
                <a:latin typeface="Arial MT"/>
                <a:cs typeface="Arial MT"/>
              </a:rPr>
              <a:t>Movimento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Frente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Trás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chão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escrito com flechas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simples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74922" y="2004520"/>
            <a:ext cx="3987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olhar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60002" y="2118820"/>
            <a:ext cx="21316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Reto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frente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ou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trás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316974" y="3170380"/>
            <a:ext cx="181863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o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lado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e Para </a:t>
            </a:r>
            <a:r>
              <a:rPr dirty="0" sz="1200" spc="-10" b="1">
                <a:latin typeface="Arial"/>
                <a:cs typeface="Arial"/>
              </a:rPr>
              <a:t>frente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97290" y="4046679"/>
            <a:ext cx="28568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o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lado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e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Frente e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o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lado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70442" y="4922979"/>
            <a:ext cx="27108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o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Lado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e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Diagonal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e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o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lado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057894" y="5799278"/>
            <a:ext cx="23374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Diagonal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frente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e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trás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1122" y="1782965"/>
            <a:ext cx="675658" cy="476076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161" y="1914779"/>
            <a:ext cx="639521" cy="4017857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18854" y="772659"/>
            <a:ext cx="3081020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Setas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Retas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Frente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Trás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Movimento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reto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Chão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79938" y="4523691"/>
            <a:ext cx="6718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respeitar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42423" y="4523691"/>
            <a:ext cx="6273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diminuir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78642" y="8127950"/>
            <a:ext cx="381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latin typeface="Arial"/>
                <a:cs typeface="Arial"/>
              </a:rPr>
              <a:t>bebê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107278" y="8127950"/>
            <a:ext cx="6565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começar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836163" y="4942845"/>
            <a:ext cx="5657215" cy="390525"/>
            <a:chOff x="836163" y="4942845"/>
            <a:chExt cx="5657215" cy="390525"/>
          </a:xfrm>
        </p:grpSpPr>
        <p:sp>
          <p:nvSpPr>
            <p:cNvPr id="8" name="object 8" descr=""/>
            <p:cNvSpPr/>
            <p:nvPr/>
          </p:nvSpPr>
          <p:spPr>
            <a:xfrm>
              <a:off x="837681" y="4944360"/>
              <a:ext cx="5654040" cy="387350"/>
            </a:xfrm>
            <a:custGeom>
              <a:avLst/>
              <a:gdLst/>
              <a:ahLst/>
              <a:cxnLst/>
              <a:rect l="l" t="t" r="r" b="b"/>
              <a:pathLst>
                <a:path w="5654040" h="387350">
                  <a:moveTo>
                    <a:pt x="5654039" y="0"/>
                  </a:moveTo>
                  <a:lnTo>
                    <a:pt x="0" y="0"/>
                  </a:lnTo>
                  <a:lnTo>
                    <a:pt x="0" y="387089"/>
                  </a:lnTo>
                  <a:lnTo>
                    <a:pt x="5654039" y="387089"/>
                  </a:lnTo>
                  <a:lnTo>
                    <a:pt x="565403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37687" y="4944369"/>
              <a:ext cx="5654040" cy="387350"/>
            </a:xfrm>
            <a:custGeom>
              <a:avLst/>
              <a:gdLst/>
              <a:ahLst/>
              <a:cxnLst/>
              <a:rect l="l" t="t" r="r" b="b"/>
              <a:pathLst>
                <a:path w="5654040" h="387350">
                  <a:moveTo>
                    <a:pt x="2827013" y="387080"/>
                  </a:moveTo>
                  <a:lnTo>
                    <a:pt x="0" y="387080"/>
                  </a:lnTo>
                  <a:lnTo>
                    <a:pt x="0" y="0"/>
                  </a:lnTo>
                  <a:lnTo>
                    <a:pt x="5654033" y="0"/>
                  </a:lnTo>
                  <a:lnTo>
                    <a:pt x="5654033" y="387080"/>
                  </a:lnTo>
                  <a:lnTo>
                    <a:pt x="2827013" y="3870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548" y="1858391"/>
            <a:ext cx="5312354" cy="251903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4401" y="5599810"/>
            <a:ext cx="4789301" cy="23788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6804661"/>
            <a:ext cx="5664835" cy="174752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12700" marR="5080">
              <a:lnSpc>
                <a:spcPct val="93500"/>
              </a:lnSpc>
              <a:spcBef>
                <a:spcPts val="190"/>
              </a:spcBef>
            </a:pP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2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presente</a:t>
            </a:r>
            <a:r>
              <a:rPr dirty="0" sz="1200" spc="2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manual</a:t>
            </a:r>
            <a:r>
              <a:rPr dirty="0" sz="1200" spc="2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tem</a:t>
            </a:r>
            <a:r>
              <a:rPr dirty="0" sz="1200" spc="2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como</a:t>
            </a:r>
            <a:r>
              <a:rPr dirty="0" sz="1200" spc="2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objetivo</a:t>
            </a:r>
            <a:r>
              <a:rPr dirty="0" sz="1200" spc="2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apresentar</a:t>
            </a:r>
            <a:r>
              <a:rPr dirty="0" sz="1200" spc="2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2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símbolos</a:t>
            </a:r>
            <a:r>
              <a:rPr dirty="0" sz="1200" spc="2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2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compõe</a:t>
            </a:r>
            <a:r>
              <a:rPr dirty="0" sz="1200" spc="285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a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brasileira,</a:t>
            </a:r>
            <a:r>
              <a:rPr dirty="0" sz="1200" spc="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bem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como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servir</a:t>
            </a:r>
            <a:r>
              <a:rPr dirty="0" sz="1200" spc="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como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instrumento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para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leitores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iniciarem</a:t>
            </a:r>
            <a:r>
              <a:rPr dirty="0" sz="1200" spc="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nessa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sinais.</a:t>
            </a:r>
            <a:r>
              <a:rPr dirty="0" sz="1200" spc="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Este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trabalho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uma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tradução </a:t>
            </a:r>
            <a:r>
              <a:rPr dirty="0" sz="1200">
                <a:latin typeface="Arial MT"/>
                <a:cs typeface="Arial MT"/>
              </a:rPr>
              <a:t>adaptada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manual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americano elaborado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pela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criadora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 sistema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Valerie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Sutton: </a:t>
            </a:r>
            <a:r>
              <a:rPr dirty="0" sz="1200" i="1">
                <a:latin typeface="Arial"/>
                <a:cs typeface="Arial"/>
              </a:rPr>
              <a:t>Lessons</a:t>
            </a:r>
            <a:r>
              <a:rPr dirty="0" sz="1200" spc="105" i="1">
                <a:latin typeface="Arial"/>
                <a:cs typeface="Arial"/>
              </a:rPr>
              <a:t> </a:t>
            </a:r>
            <a:r>
              <a:rPr dirty="0" sz="1200" i="1">
                <a:latin typeface="Arial"/>
                <a:cs typeface="Arial"/>
              </a:rPr>
              <a:t>in</a:t>
            </a:r>
            <a:r>
              <a:rPr dirty="0" sz="1200" spc="114" i="1">
                <a:latin typeface="Arial"/>
                <a:cs typeface="Arial"/>
              </a:rPr>
              <a:t> </a:t>
            </a:r>
            <a:r>
              <a:rPr dirty="0" sz="1200" i="1">
                <a:latin typeface="Arial"/>
                <a:cs typeface="Arial"/>
              </a:rPr>
              <a:t>SignWriting®</a:t>
            </a:r>
            <a:r>
              <a:rPr dirty="0" sz="1200">
                <a:latin typeface="Arial MT"/>
                <a:cs typeface="Arial MT"/>
              </a:rPr>
              <a:t>:</a:t>
            </a:r>
            <a:r>
              <a:rPr dirty="0" sz="1200" spc="114">
                <a:latin typeface="Arial MT"/>
                <a:cs typeface="Arial MT"/>
              </a:rPr>
              <a:t> </a:t>
            </a:r>
            <a:r>
              <a:rPr dirty="0" sz="1200" i="1">
                <a:latin typeface="Arial"/>
                <a:cs typeface="Arial"/>
              </a:rPr>
              <a:t>Textbook</a:t>
            </a:r>
            <a:r>
              <a:rPr dirty="0" sz="1200" spc="110" i="1">
                <a:latin typeface="Arial"/>
                <a:cs typeface="Arial"/>
              </a:rPr>
              <a:t> </a:t>
            </a:r>
            <a:r>
              <a:rPr dirty="0" sz="1200" i="1">
                <a:latin typeface="Arial"/>
                <a:cs typeface="Arial"/>
              </a:rPr>
              <a:t>&amp;</a:t>
            </a:r>
            <a:r>
              <a:rPr dirty="0" sz="1200" spc="114" i="1">
                <a:latin typeface="Arial"/>
                <a:cs typeface="Arial"/>
              </a:rPr>
              <a:t> </a:t>
            </a:r>
            <a:r>
              <a:rPr dirty="0" sz="1200" i="1">
                <a:latin typeface="Arial"/>
                <a:cs typeface="Arial"/>
              </a:rPr>
              <a:t>Workbook.</a:t>
            </a:r>
            <a:r>
              <a:rPr dirty="0" sz="1200" spc="114" i="1">
                <a:latin typeface="Arial"/>
                <a:cs typeface="Arial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símbolos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aqui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apresentados </a:t>
            </a:r>
            <a:r>
              <a:rPr dirty="0" sz="1200">
                <a:latin typeface="Arial MT"/>
                <a:cs typeface="Arial MT"/>
              </a:rPr>
              <a:t>podem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representar</a:t>
            </a:r>
            <a:r>
              <a:rPr dirty="0" sz="1200" spc="11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1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1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1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brasileira.</a:t>
            </a:r>
            <a:r>
              <a:rPr dirty="0" sz="1200" spc="1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Isso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significa</a:t>
            </a:r>
            <a:r>
              <a:rPr dirty="0" sz="1200" spc="1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alguns </a:t>
            </a:r>
            <a:r>
              <a:rPr dirty="0" sz="1200">
                <a:latin typeface="Arial MT"/>
                <a:cs typeface="Arial MT"/>
              </a:rPr>
              <a:t>símbolos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manual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original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foram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excluídos,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vez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não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eram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produtivos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na </a:t>
            </a:r>
            <a:r>
              <a:rPr dirty="0" sz="1200">
                <a:latin typeface="Arial MT"/>
                <a:cs typeface="Arial MT"/>
              </a:rPr>
              <a:t>língua</a:t>
            </a:r>
            <a:r>
              <a:rPr dirty="0" sz="1200" spc="1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1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brasileira.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Este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manual</a:t>
            </a:r>
            <a:r>
              <a:rPr dirty="0" sz="1200" spc="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está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organizado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lições</a:t>
            </a:r>
            <a:r>
              <a:rPr dirty="0" sz="1200" spc="1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cada</a:t>
            </a:r>
            <a:r>
              <a:rPr dirty="0" sz="1200" spc="10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lição </a:t>
            </a:r>
            <a:r>
              <a:rPr dirty="0" sz="1200">
                <a:latin typeface="Arial MT"/>
                <a:cs typeface="Arial MT"/>
              </a:rPr>
              <a:t>foram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incluídas atividades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 o objetivo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 oportunizar ao 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contato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 a </a:t>
            </a:r>
            <a:r>
              <a:rPr dirty="0" sz="1200" spc="-10">
                <a:latin typeface="Arial MT"/>
                <a:cs typeface="Arial MT"/>
              </a:rPr>
              <a:t>leitura </a:t>
            </a:r>
            <a:r>
              <a:rPr dirty="0" sz="1200">
                <a:latin typeface="Arial MT"/>
                <a:cs typeface="Arial MT"/>
              </a:rPr>
              <a:t>e a escrita se </a:t>
            </a:r>
            <a:r>
              <a:rPr dirty="0" sz="1200" spc="-10">
                <a:latin typeface="Arial MT"/>
                <a:cs typeface="Arial MT"/>
              </a:rPr>
              <a:t>sinais.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121" y="799211"/>
            <a:ext cx="4696337" cy="5650854"/>
          </a:xfrm>
          <a:prstGeom prst="rect">
            <a:avLst/>
          </a:prstGeom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55786" y="772659"/>
            <a:ext cx="3405504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0800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Lendo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Escreve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palavra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LIBRAS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abaixo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19438" y="2345896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962637" y="2345896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19438" y="3397456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962637" y="3397456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219438" y="4449015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962637" y="4449015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19438" y="5500575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962637" y="5500575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219438" y="6727394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962637" y="6727394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219438" y="7778954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962637" y="7778954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061" y="2029079"/>
            <a:ext cx="1401455" cy="6100434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79941" y="2077847"/>
            <a:ext cx="1296299" cy="6178158"/>
          </a:xfrm>
          <a:prstGeom prst="rect">
            <a:avLst/>
          </a:prstGeom>
        </p:spPr>
      </p:pic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21902" y="772659"/>
            <a:ext cx="3074670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889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Escrevendo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Copie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abaixo 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praticar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escrita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19438" y="2345896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962637" y="2345896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19438" y="3397456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962637" y="3397456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219438" y="4449015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962637" y="4449015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19438" y="5500575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962637" y="5500575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219438" y="6727394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962637" y="6727394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219438" y="7778954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962637" y="7778954"/>
            <a:ext cx="2387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Arial"/>
                <a:cs typeface="Arial"/>
              </a:rPr>
              <a:t>12.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5188684" y="7967447"/>
            <a:ext cx="1195705" cy="0"/>
          </a:xfrm>
          <a:custGeom>
            <a:avLst/>
            <a:gdLst/>
            <a:ahLst/>
            <a:cxnLst/>
            <a:rect l="l" t="t" r="r" b="b"/>
            <a:pathLst>
              <a:path w="1195704" h="0">
                <a:moveTo>
                  <a:pt x="0" y="0"/>
                </a:moveTo>
                <a:lnTo>
                  <a:pt x="1195140" y="0"/>
                </a:lnTo>
              </a:path>
            </a:pathLst>
          </a:custGeom>
          <a:ln w="1356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061" y="2029079"/>
            <a:ext cx="1401455" cy="6100434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79941" y="2077847"/>
            <a:ext cx="1296299" cy="6178158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7841" y="775720"/>
            <a:ext cx="5622925" cy="1579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619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Escrevendo</a:t>
            </a:r>
            <a:r>
              <a:rPr dirty="0" sz="1200" spc="-5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Movimentos</a:t>
            </a:r>
            <a:r>
              <a:rPr dirty="0" sz="1200" spc="-4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no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Plano</a:t>
            </a:r>
            <a:r>
              <a:rPr dirty="0" sz="1200" spc="-5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diagonal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90"/>
              </a:lnSpc>
              <a:spcBef>
                <a:spcPts val="1280"/>
              </a:spcBef>
            </a:pPr>
            <a:r>
              <a:rPr dirty="0" sz="1200">
                <a:latin typeface="Arial MT"/>
                <a:cs typeface="Arial MT"/>
              </a:rPr>
              <a:t>Vamos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revisar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nós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já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aprendemos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!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ts val="1345"/>
              </a:lnSpc>
            </a:pP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movimentos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baseada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 planos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imáginários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cortam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espaço.</a:t>
            </a:r>
            <a:endParaRPr sz="1200">
              <a:latin typeface="Arial MT"/>
              <a:cs typeface="Arial MT"/>
            </a:endParaRPr>
          </a:p>
          <a:p>
            <a:pPr algn="ctr" marL="314325" marR="307975">
              <a:lnSpc>
                <a:spcPts val="1360"/>
              </a:lnSpc>
              <a:spcBef>
                <a:spcPts val="65"/>
              </a:spcBef>
            </a:pP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plano que é paralelo com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parede da frente é chamado Plano </a:t>
            </a:r>
            <a:r>
              <a:rPr dirty="0" sz="1200" spc="-10">
                <a:latin typeface="Arial MT"/>
                <a:cs typeface="Arial MT"/>
              </a:rPr>
              <a:t>Parede. </a:t>
            </a:r>
            <a:r>
              <a:rPr dirty="0" sz="1200">
                <a:latin typeface="Arial MT"/>
                <a:cs typeface="Arial MT"/>
              </a:rPr>
              <a:t>Movimentos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cima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baixo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são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 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parede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frontal.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ts val="1260"/>
              </a:lnSpc>
            </a:pPr>
            <a:r>
              <a:rPr dirty="0" sz="1200">
                <a:latin typeface="Arial MT"/>
                <a:cs typeface="Arial MT"/>
              </a:rPr>
              <a:t>São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escritos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 setas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 haste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dupla.</a:t>
            </a:r>
            <a:endParaRPr sz="1200">
              <a:latin typeface="Arial MT"/>
              <a:cs typeface="Arial MT"/>
            </a:endParaRPr>
          </a:p>
          <a:p>
            <a:pPr algn="ctr" marL="292735" marR="285115">
              <a:lnSpc>
                <a:spcPts val="1340"/>
              </a:lnSpc>
              <a:spcBef>
                <a:spcPts val="80"/>
              </a:spcBef>
            </a:pPr>
            <a:r>
              <a:rPr dirty="0" sz="1200">
                <a:latin typeface="Arial MT"/>
                <a:cs typeface="Arial MT"/>
              </a:rPr>
              <a:t>Imagine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 foguete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vai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 diteção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reta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cima.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Estes</a:t>
            </a:r>
            <a:r>
              <a:rPr dirty="0" sz="1200" spc="-10">
                <a:latin typeface="Arial MT"/>
                <a:cs typeface="Arial MT"/>
              </a:rPr>
              <a:t> movimentos </a:t>
            </a:r>
            <a:r>
              <a:rPr dirty="0" sz="1200">
                <a:latin typeface="Arial MT"/>
                <a:cs typeface="Arial MT"/>
              </a:rPr>
              <a:t>ascendentes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são escritos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setas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 dupla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haste, </a:t>
            </a:r>
            <a:r>
              <a:rPr dirty="0" sz="1200" spc="-10">
                <a:latin typeface="Arial MT"/>
                <a:cs typeface="Arial MT"/>
              </a:rPr>
              <a:t>como: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4241" y="3419947"/>
            <a:ext cx="2709729" cy="4091855"/>
          </a:xfrm>
          <a:prstGeom prst="rect">
            <a:avLst/>
          </a:prstGeom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0221" y="771148"/>
            <a:ext cx="5636895" cy="1234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O plano que é paralelo com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 chão é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chamado plano de </a:t>
            </a:r>
            <a:r>
              <a:rPr dirty="0" sz="1200" spc="-10">
                <a:latin typeface="Arial MT"/>
                <a:cs typeface="Arial MT"/>
              </a:rPr>
              <a:t>chão.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ts val="1400"/>
              </a:lnSpc>
              <a:spcBef>
                <a:spcPts val="1245"/>
              </a:spcBef>
            </a:pPr>
            <a:r>
              <a:rPr dirty="0" sz="1200">
                <a:latin typeface="Arial MT"/>
                <a:cs typeface="Arial MT"/>
              </a:rPr>
              <a:t>Movimentos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frente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trás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são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 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plano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chão.</a:t>
            </a:r>
            <a:endParaRPr sz="1200">
              <a:latin typeface="Arial MT"/>
              <a:cs typeface="Arial MT"/>
            </a:endParaRPr>
          </a:p>
          <a:p>
            <a:pPr algn="ctr" marL="635">
              <a:lnSpc>
                <a:spcPts val="1400"/>
              </a:lnSpc>
            </a:pPr>
            <a:r>
              <a:rPr dirty="0" sz="1200">
                <a:latin typeface="Arial MT"/>
                <a:cs typeface="Arial MT"/>
              </a:rPr>
              <a:t>Estes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movimentos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são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 setas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haste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simples.</a:t>
            </a:r>
            <a:endParaRPr sz="1200">
              <a:latin typeface="Arial MT"/>
              <a:cs typeface="Arial MT"/>
            </a:endParaRPr>
          </a:p>
          <a:p>
            <a:pPr algn="ctr" marL="12700" marR="5080">
              <a:lnSpc>
                <a:spcPts val="1340"/>
              </a:lnSpc>
              <a:spcBef>
                <a:spcPts val="1375"/>
              </a:spcBef>
            </a:pPr>
            <a:r>
              <a:rPr dirty="0" sz="1200" spc="-10">
                <a:latin typeface="Arial MT"/>
                <a:cs typeface="Arial MT"/>
              </a:rPr>
              <a:t>Imagine-</a:t>
            </a:r>
            <a:r>
              <a:rPr dirty="0" sz="1200">
                <a:latin typeface="Arial MT"/>
                <a:cs typeface="Arial MT"/>
              </a:rPr>
              <a:t>se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dirigindo um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carro. Pense na linha que divide 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faixas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 uma </a:t>
            </a:r>
            <a:r>
              <a:rPr dirty="0" sz="1200" spc="-10">
                <a:latin typeface="Arial MT"/>
                <a:cs typeface="Arial MT"/>
              </a:rPr>
              <a:t>estrada </a:t>
            </a:r>
            <a:r>
              <a:rPr dirty="0" sz="1200">
                <a:latin typeface="Arial MT"/>
                <a:cs typeface="Arial MT"/>
              </a:rPr>
              <a:t>Movimentos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frente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são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setas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haste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simples,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esta: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7062" y="3109132"/>
            <a:ext cx="1886074" cy="3849088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775720"/>
            <a:ext cx="5664835" cy="895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O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Plano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Diagonal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Arial"/>
              <a:cs typeface="Arial"/>
            </a:endParaRPr>
          </a:p>
          <a:p>
            <a:pPr algn="just" marL="12700" marR="5080">
              <a:lnSpc>
                <a:spcPts val="1340"/>
              </a:lnSpc>
            </a:pP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2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espaço</a:t>
            </a:r>
            <a:r>
              <a:rPr dirty="0" sz="1200" spc="2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também</a:t>
            </a:r>
            <a:r>
              <a:rPr dirty="0" sz="1200" spc="3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2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dividido</a:t>
            </a:r>
            <a:r>
              <a:rPr dirty="0" sz="1200" spc="2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</a:t>
            </a:r>
            <a:r>
              <a:rPr dirty="0" sz="1200" spc="3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planos</a:t>
            </a:r>
            <a:r>
              <a:rPr dirty="0" sz="1200" spc="2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diagonais.</a:t>
            </a:r>
            <a:r>
              <a:rPr dirty="0" sz="1200" spc="2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2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plano</a:t>
            </a:r>
            <a:r>
              <a:rPr dirty="0" sz="1200" spc="2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diagonal</a:t>
            </a:r>
            <a:r>
              <a:rPr dirty="0" sz="1200" spc="29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superior </a:t>
            </a:r>
            <a:r>
              <a:rPr dirty="0" sz="1200">
                <a:latin typeface="Arial MT"/>
                <a:cs typeface="Arial MT"/>
              </a:rPr>
              <a:t>começa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embaixo</a:t>
            </a:r>
            <a:r>
              <a:rPr dirty="0" sz="1200" spc="1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aos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seus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pés</a:t>
            </a:r>
            <a:r>
              <a:rPr dirty="0" sz="1200" spc="1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1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estende</a:t>
            </a:r>
            <a:r>
              <a:rPr dirty="0" sz="1200" spc="1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1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cima</a:t>
            </a:r>
            <a:r>
              <a:rPr dirty="0" sz="1200" spc="1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direção</a:t>
            </a:r>
            <a:r>
              <a:rPr dirty="0" sz="1200" spc="1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1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parede</a:t>
            </a:r>
            <a:r>
              <a:rPr dirty="0" sz="1200" spc="13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da </a:t>
            </a:r>
            <a:r>
              <a:rPr dirty="0" sz="1200">
                <a:latin typeface="Arial MT"/>
                <a:cs typeface="Arial MT"/>
              </a:rPr>
              <a:t>frente.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 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frente 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 cima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 mesmo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tempo.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67750" y="8555736"/>
            <a:ext cx="39814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ponto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significa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diagonal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trás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 direção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peito.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493758" y="5341622"/>
            <a:ext cx="2117725" cy="54991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algn="ctr" marL="12700" marR="5080" indent="43815">
              <a:lnSpc>
                <a:spcPts val="1340"/>
              </a:lnSpc>
              <a:spcBef>
                <a:spcPts val="225"/>
              </a:spcBef>
            </a:pPr>
            <a:r>
              <a:rPr dirty="0" sz="1200">
                <a:latin typeface="Arial MT"/>
                <a:cs typeface="Arial MT"/>
              </a:rPr>
              <a:t>Uma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barra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horizontal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significa </a:t>
            </a:r>
            <a:r>
              <a:rPr dirty="0" sz="1200">
                <a:latin typeface="Arial MT"/>
                <a:cs typeface="Arial MT"/>
              </a:rPr>
              <a:t>diagonal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frente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partir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do </a:t>
            </a:r>
            <a:r>
              <a:rPr dirty="0" sz="1200" spc="-10">
                <a:latin typeface="Arial MT"/>
                <a:cs typeface="Arial MT"/>
              </a:rPr>
              <a:t>peito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3461" y="2175382"/>
            <a:ext cx="4588133" cy="251446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5737" y="5541898"/>
            <a:ext cx="4746629" cy="2871078"/>
          </a:xfrm>
          <a:prstGeom prst="rect">
            <a:avLst/>
          </a:prstGeom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2893" y="775720"/>
            <a:ext cx="5552440" cy="1068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Movimento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em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diagonal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Frente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e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20" b="1">
                <a:latin typeface="Arial"/>
                <a:cs typeface="Arial"/>
              </a:rPr>
              <a:t> Cima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90"/>
              </a:lnSpc>
              <a:spcBef>
                <a:spcPts val="1280"/>
              </a:spcBef>
            </a:pPr>
            <a:r>
              <a:rPr dirty="0" sz="1200">
                <a:latin typeface="Arial MT"/>
                <a:cs typeface="Arial MT"/>
              </a:rPr>
              <a:t>Imagine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avião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levantando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vôo,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subindo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 direção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</a:t>
            </a:r>
            <a:r>
              <a:rPr dirty="0" sz="1200" spc="-10">
                <a:latin typeface="Arial MT"/>
                <a:cs typeface="Arial MT"/>
              </a:rPr>
              <a:t> horizonte.</a:t>
            </a:r>
            <a:endParaRPr sz="1200">
              <a:latin typeface="Arial MT"/>
              <a:cs typeface="Arial MT"/>
            </a:endParaRPr>
          </a:p>
          <a:p>
            <a:pPr algn="ctr" marL="90170" marR="83185">
              <a:lnSpc>
                <a:spcPts val="1340"/>
              </a:lnSpc>
              <a:spcBef>
                <a:spcPts val="80"/>
              </a:spcBef>
            </a:pP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movimento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 diagonal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frente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cima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 uma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seta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com </a:t>
            </a:r>
            <a:r>
              <a:rPr dirty="0" sz="1200">
                <a:latin typeface="Arial MT"/>
                <a:cs typeface="Arial MT"/>
              </a:rPr>
              <a:t>haste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dupla.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ts val="1330"/>
              </a:lnSpc>
            </a:pPr>
            <a:r>
              <a:rPr dirty="0" sz="1200">
                <a:latin typeface="Arial MT"/>
                <a:cs typeface="Arial MT"/>
              </a:rPr>
              <a:t>Uma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linha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horozontal,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representando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horizonte,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através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seta</a:t>
            </a:r>
            <a:r>
              <a:rPr dirty="0" sz="1200" spc="-10">
                <a:latin typeface="Arial MT"/>
                <a:cs typeface="Arial MT"/>
              </a:rPr>
              <a:t> dupla.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92621" y="5113022"/>
            <a:ext cx="5332730" cy="1238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Movimento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em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Diagonal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Baixo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e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20" b="1">
                <a:latin typeface="Arial"/>
                <a:cs typeface="Arial"/>
              </a:rPr>
              <a:t> Trás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90"/>
              </a:lnSpc>
              <a:spcBef>
                <a:spcPts val="1295"/>
              </a:spcBef>
            </a:pPr>
            <a:r>
              <a:rPr dirty="0" sz="1200">
                <a:latin typeface="Arial MT"/>
                <a:cs typeface="Arial MT"/>
              </a:rPr>
              <a:t>Imagine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avião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aterrissando,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vindo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sua</a:t>
            </a:r>
            <a:r>
              <a:rPr dirty="0" sz="1200" spc="-10">
                <a:latin typeface="Arial MT"/>
                <a:cs typeface="Arial MT"/>
              </a:rPr>
              <a:t> direção.</a:t>
            </a:r>
            <a:endParaRPr sz="1200">
              <a:latin typeface="Arial MT"/>
              <a:cs typeface="Arial MT"/>
            </a:endParaRPr>
          </a:p>
          <a:p>
            <a:pPr algn="ctr" marL="12065" marR="5080">
              <a:lnSpc>
                <a:spcPts val="1340"/>
              </a:lnSpc>
              <a:spcBef>
                <a:spcPts val="80"/>
              </a:spcBef>
            </a:pP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movimento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 diagonal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baixo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trás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 setas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haste dupla.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ts val="1270"/>
              </a:lnSpc>
            </a:pPr>
            <a:r>
              <a:rPr dirty="0" sz="1200">
                <a:latin typeface="Arial MT"/>
                <a:cs typeface="Arial MT"/>
              </a:rPr>
              <a:t>Um ponto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grosso é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na haste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seta.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ts val="1390"/>
              </a:lnSpc>
            </a:pP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ponto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representa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nriz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avião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está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vindo em sua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direção.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7940" y="2603191"/>
            <a:ext cx="2010427" cy="125346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3658" y="7024751"/>
            <a:ext cx="2762461" cy="1419353"/>
          </a:xfrm>
          <a:prstGeom prst="rect">
            <a:avLst/>
          </a:prstGeom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26018" y="772659"/>
            <a:ext cx="4265295" cy="58356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ctr" marL="12700" marR="5080" indent="-48260">
              <a:lnSpc>
                <a:spcPct val="94100"/>
              </a:lnSpc>
              <a:spcBef>
                <a:spcPts val="200"/>
              </a:spcBef>
            </a:pPr>
            <a:r>
              <a:rPr dirty="0" sz="1400" b="1">
                <a:latin typeface="Arial"/>
                <a:cs typeface="Arial"/>
              </a:rPr>
              <a:t>Movimento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Curvo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Cima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e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Baixo</a:t>
            </a:r>
            <a:r>
              <a:rPr dirty="0" sz="1400" spc="500" b="1">
                <a:latin typeface="Arial"/>
                <a:cs typeface="Arial"/>
              </a:rPr>
              <a:t> </a:t>
            </a:r>
            <a:r>
              <a:rPr dirty="0" sz="1200">
                <a:latin typeface="Arial MT"/>
                <a:cs typeface="Arial MT"/>
              </a:rPr>
              <a:t>Movimento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Curvo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Cima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Baixo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-10">
                <a:latin typeface="Arial MT"/>
                <a:cs typeface="Arial MT"/>
              </a:rPr>
              <a:t> parede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escrito com flechas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duplas.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629394" y="2175208"/>
            <a:ext cx="20618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Não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Confunda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Estas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Setas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spc="-50" b="1">
                <a:latin typeface="Arial"/>
                <a:cs typeface="Arial"/>
              </a:rPr>
              <a:t>!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35970" y="4241294"/>
            <a:ext cx="7137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cima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08823" y="4241294"/>
            <a:ext cx="1261110" cy="37909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47625" marR="5080" indent="-35560">
              <a:lnSpc>
                <a:spcPts val="1340"/>
              </a:lnSpc>
              <a:spcBef>
                <a:spcPts val="225"/>
              </a:spcBef>
            </a:pP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frente 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para </a:t>
            </a:r>
            <a:r>
              <a:rPr dirty="0" sz="1200">
                <a:latin typeface="Arial MT"/>
                <a:cs typeface="Arial MT"/>
              </a:rPr>
              <a:t>cima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diagonal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71439" y="4241294"/>
            <a:ext cx="7842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frente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629394" y="5439615"/>
            <a:ext cx="20618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Não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Confunda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Estas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Setas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spc="-50" b="1">
                <a:latin typeface="Arial"/>
                <a:cs typeface="Arial"/>
              </a:rPr>
              <a:t>!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807952" y="7603237"/>
            <a:ext cx="7550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baixo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836609" y="7603237"/>
            <a:ext cx="1529715" cy="37909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391795" marR="5080" indent="-379730">
              <a:lnSpc>
                <a:spcPts val="1340"/>
              </a:lnSpc>
              <a:spcBef>
                <a:spcPts val="225"/>
              </a:spcBef>
            </a:pP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baixo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trás </a:t>
            </a:r>
            <a:r>
              <a:rPr dirty="0" sz="1200">
                <a:latin typeface="Arial MT"/>
                <a:cs typeface="Arial MT"/>
              </a:rPr>
              <a:t>na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diagonal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767437" y="7603237"/>
            <a:ext cx="645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trás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7861" y="2869383"/>
            <a:ext cx="3397907" cy="1189922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5042" y="6178987"/>
            <a:ext cx="3652016" cy="1261621"/>
          </a:xfrm>
          <a:prstGeom prst="rect">
            <a:avLst/>
          </a:prstGeom>
        </p:spPr>
      </p:pic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04682" y="772659"/>
            <a:ext cx="4265295" cy="58356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ctr" marL="12700" marR="5080" indent="44450">
              <a:lnSpc>
                <a:spcPct val="94100"/>
              </a:lnSpc>
              <a:spcBef>
                <a:spcPts val="200"/>
              </a:spcBef>
            </a:pPr>
            <a:r>
              <a:rPr dirty="0" sz="1400" b="1">
                <a:latin typeface="Arial"/>
                <a:cs typeface="Arial"/>
              </a:rPr>
              <a:t>Movimento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Curvo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Cima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e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Baixo </a:t>
            </a:r>
            <a:r>
              <a:rPr dirty="0" sz="1200">
                <a:latin typeface="Arial MT"/>
                <a:cs typeface="Arial MT"/>
              </a:rPr>
              <a:t>Movimento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Curvo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Cima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Baixo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-10">
                <a:latin typeface="Arial MT"/>
                <a:cs typeface="Arial MT"/>
              </a:rPr>
              <a:t> parede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escrito com flechas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duplas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790938" y="4423107"/>
            <a:ext cx="17354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cima e para o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lado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4229" y="5299407"/>
            <a:ext cx="14268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Diagonal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cima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939777" y="5299407"/>
            <a:ext cx="14782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Diagonal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baixo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46901" y="5825187"/>
            <a:ext cx="1343025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495300" marR="5080" indent="-483234">
              <a:lnSpc>
                <a:spcPts val="1380"/>
              </a:lnSpc>
              <a:spcBef>
                <a:spcPts val="195"/>
              </a:spcBef>
            </a:pP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o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lado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e </a:t>
            </a:r>
            <a:r>
              <a:rPr dirty="0" sz="1200" spc="-20" b="1">
                <a:latin typeface="Arial"/>
                <a:cs typeface="Arial"/>
              </a:rPr>
              <a:t>para cima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985497" y="5825187"/>
            <a:ext cx="1343025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492125" marR="5080" indent="-480059">
              <a:lnSpc>
                <a:spcPts val="1380"/>
              </a:lnSpc>
              <a:spcBef>
                <a:spcPts val="195"/>
              </a:spcBef>
            </a:pP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o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lado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e </a:t>
            </a:r>
            <a:r>
              <a:rPr dirty="0" sz="1200" spc="-20" b="1">
                <a:latin typeface="Arial"/>
                <a:cs typeface="Arial"/>
              </a:rPr>
              <a:t>para </a:t>
            </a:r>
            <a:r>
              <a:rPr dirty="0" sz="1200" spc="-10" b="1">
                <a:latin typeface="Arial"/>
                <a:cs typeface="Arial"/>
              </a:rPr>
              <a:t>baixo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04229" y="6526227"/>
            <a:ext cx="14268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Diagonal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cima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939777" y="6526227"/>
            <a:ext cx="14782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Diagonal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baixo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66554" y="7227266"/>
            <a:ext cx="17856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baixo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e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o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lado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357865" y="2347001"/>
            <a:ext cx="24206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Times New Roman"/>
                <a:cs typeface="Times New Roman"/>
              </a:rPr>
              <a:t>3.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Curvo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para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cima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e para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baixo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e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para </a:t>
            </a:r>
            <a:r>
              <a:rPr dirty="0" sz="1050" spc="-20">
                <a:latin typeface="Times New Roman"/>
                <a:cs typeface="Times New Roman"/>
              </a:rPr>
              <a:t>cima: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357865" y="2651800"/>
            <a:ext cx="198945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Times New Roman"/>
                <a:cs typeface="Times New Roman"/>
              </a:rPr>
              <a:t>4.</a:t>
            </a:r>
            <a:r>
              <a:rPr dirty="0" sz="1050" spc="-10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Curvo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para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cima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laço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e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para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cima: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32601" y="2337857"/>
            <a:ext cx="18065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Times New Roman"/>
                <a:cs typeface="Times New Roman"/>
              </a:rPr>
              <a:t>1.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Curvo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para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cima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e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para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o</a:t>
            </a:r>
            <a:r>
              <a:rPr dirty="0" sz="1050" spc="-5">
                <a:latin typeface="Times New Roman"/>
                <a:cs typeface="Times New Roman"/>
              </a:rPr>
              <a:t> </a:t>
            </a:r>
            <a:r>
              <a:rPr dirty="0" sz="1050" spc="-20">
                <a:latin typeface="Times New Roman"/>
                <a:cs typeface="Times New Roman"/>
              </a:rPr>
              <a:t>lado: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32601" y="2642657"/>
            <a:ext cx="155638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Times New Roman"/>
                <a:cs typeface="Times New Roman"/>
              </a:rPr>
              <a:t>2.</a:t>
            </a:r>
            <a:r>
              <a:rPr dirty="0" sz="1050" spc="-10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Curvo</a:t>
            </a:r>
            <a:r>
              <a:rPr dirty="0" sz="1050" spc="-10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para</a:t>
            </a:r>
            <a:r>
              <a:rPr dirty="0" sz="1050" spc="-10">
                <a:latin typeface="Times New Roman"/>
                <a:cs typeface="Times New Roman"/>
              </a:rPr>
              <a:t> </a:t>
            </a:r>
            <a:r>
              <a:rPr dirty="0" sz="1050">
                <a:latin typeface="Times New Roman"/>
                <a:cs typeface="Times New Roman"/>
              </a:rPr>
              <a:t>cima</a:t>
            </a:r>
            <a:r>
              <a:rPr dirty="0" sz="1050" spc="-10">
                <a:latin typeface="Times New Roman"/>
                <a:cs typeface="Times New Roman"/>
              </a:rPr>
              <a:t> repetido: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863595" y="3438657"/>
            <a:ext cx="5599430" cy="360045"/>
            <a:chOff x="863595" y="3438657"/>
            <a:chExt cx="5599430" cy="360045"/>
          </a:xfrm>
        </p:grpSpPr>
        <p:sp>
          <p:nvSpPr>
            <p:cNvPr id="16" name="object 16" descr=""/>
            <p:cNvSpPr/>
            <p:nvPr/>
          </p:nvSpPr>
          <p:spPr>
            <a:xfrm>
              <a:off x="865113" y="3440172"/>
              <a:ext cx="5596255" cy="356870"/>
            </a:xfrm>
            <a:custGeom>
              <a:avLst/>
              <a:gdLst/>
              <a:ahLst/>
              <a:cxnLst/>
              <a:rect l="l" t="t" r="r" b="b"/>
              <a:pathLst>
                <a:path w="5596255" h="356870">
                  <a:moveTo>
                    <a:pt x="5596127" y="0"/>
                  </a:moveTo>
                  <a:lnTo>
                    <a:pt x="0" y="0"/>
                  </a:lnTo>
                  <a:lnTo>
                    <a:pt x="0" y="356609"/>
                  </a:lnTo>
                  <a:lnTo>
                    <a:pt x="5596127" y="356609"/>
                  </a:lnTo>
                  <a:lnTo>
                    <a:pt x="559612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65119" y="3440181"/>
              <a:ext cx="5596255" cy="356870"/>
            </a:xfrm>
            <a:custGeom>
              <a:avLst/>
              <a:gdLst/>
              <a:ahLst/>
              <a:cxnLst/>
              <a:rect l="l" t="t" r="r" b="b"/>
              <a:pathLst>
                <a:path w="5596255" h="356870">
                  <a:moveTo>
                    <a:pt x="2798057" y="356600"/>
                  </a:moveTo>
                  <a:lnTo>
                    <a:pt x="0" y="356600"/>
                  </a:lnTo>
                  <a:lnTo>
                    <a:pt x="0" y="0"/>
                  </a:lnTo>
                  <a:lnTo>
                    <a:pt x="5596121" y="0"/>
                  </a:lnTo>
                  <a:lnTo>
                    <a:pt x="5596121" y="356600"/>
                  </a:lnTo>
                  <a:lnTo>
                    <a:pt x="2798057" y="35660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8" name="object 1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7054" y="2383925"/>
            <a:ext cx="361781" cy="494448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79270" y="2404225"/>
            <a:ext cx="377295" cy="459625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72903" y="5066313"/>
            <a:ext cx="2370779" cy="1952776"/>
          </a:xfrm>
          <a:prstGeom prst="rect">
            <a:avLst/>
          </a:prstGeom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048750" y="775720"/>
            <a:ext cx="3178810" cy="379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39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Setas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Curvas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Cima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e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Baixo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90"/>
              </a:lnSpc>
            </a:pP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movimentos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curvos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são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paralelos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-10">
                <a:latin typeface="Arial MT"/>
                <a:cs typeface="Arial MT"/>
              </a:rPr>
              <a:t> parede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94594" y="4858514"/>
            <a:ext cx="4584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dirigir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96463" y="4858514"/>
            <a:ext cx="3416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Arial"/>
                <a:cs typeface="Arial"/>
              </a:rPr>
              <a:t>mau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79201" y="8407909"/>
            <a:ext cx="5600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estatua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849879" y="5272029"/>
            <a:ext cx="5633085" cy="325120"/>
            <a:chOff x="849879" y="5272029"/>
            <a:chExt cx="5633085" cy="325120"/>
          </a:xfrm>
        </p:grpSpPr>
        <p:sp>
          <p:nvSpPr>
            <p:cNvPr id="7" name="object 7" descr=""/>
            <p:cNvSpPr/>
            <p:nvPr/>
          </p:nvSpPr>
          <p:spPr>
            <a:xfrm>
              <a:off x="851397" y="5273544"/>
              <a:ext cx="5629910" cy="321945"/>
            </a:xfrm>
            <a:custGeom>
              <a:avLst/>
              <a:gdLst/>
              <a:ahLst/>
              <a:cxnLst/>
              <a:rect l="l" t="t" r="r" b="b"/>
              <a:pathLst>
                <a:path w="5629910" h="321945">
                  <a:moveTo>
                    <a:pt x="5629655" y="0"/>
                  </a:moveTo>
                  <a:lnTo>
                    <a:pt x="0" y="0"/>
                  </a:lnTo>
                  <a:lnTo>
                    <a:pt x="0" y="321557"/>
                  </a:lnTo>
                  <a:lnTo>
                    <a:pt x="5629655" y="321557"/>
                  </a:lnTo>
                  <a:lnTo>
                    <a:pt x="562965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51403" y="5273553"/>
              <a:ext cx="5629910" cy="321945"/>
            </a:xfrm>
            <a:custGeom>
              <a:avLst/>
              <a:gdLst/>
              <a:ahLst/>
              <a:cxnLst/>
              <a:rect l="l" t="t" r="r" b="b"/>
              <a:pathLst>
                <a:path w="5629910" h="321945">
                  <a:moveTo>
                    <a:pt x="2814821" y="321548"/>
                  </a:moveTo>
                  <a:lnTo>
                    <a:pt x="0" y="321548"/>
                  </a:lnTo>
                  <a:lnTo>
                    <a:pt x="0" y="0"/>
                  </a:lnTo>
                  <a:lnTo>
                    <a:pt x="5629649" y="0"/>
                  </a:lnTo>
                  <a:lnTo>
                    <a:pt x="5629649" y="321548"/>
                  </a:lnTo>
                  <a:lnTo>
                    <a:pt x="2814821" y="3215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141" y="1880617"/>
            <a:ext cx="5138303" cy="2832088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0085" y="5929390"/>
            <a:ext cx="1474698" cy="2162023"/>
          </a:xfrm>
          <a:prstGeom prst="rect">
            <a:avLst/>
          </a:prstGeom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55786" y="772659"/>
            <a:ext cx="3405504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127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Lendo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Escreva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palavra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LIBRAS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abaixo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038082" y="2175208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24893" y="2175208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038082" y="3226768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24893" y="3226768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038082" y="4453587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24893" y="4453587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38082" y="5680407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724893" y="5680407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038082" y="6731966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724893" y="6731966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038082" y="7783526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724893" y="7783526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6789" y="1922398"/>
            <a:ext cx="1128659" cy="6164442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2921" y="2029079"/>
            <a:ext cx="1195715" cy="59724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74105" y="768023"/>
            <a:ext cx="5969000" cy="76587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Minhas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Palavras</a:t>
            </a:r>
            <a:endParaRPr sz="1400">
              <a:latin typeface="Arial MT"/>
              <a:cs typeface="Arial MT"/>
            </a:endParaRPr>
          </a:p>
          <a:p>
            <a:pPr algn="just" marL="165100" marR="158115">
              <a:lnSpc>
                <a:spcPct val="93500"/>
              </a:lnSpc>
              <a:spcBef>
                <a:spcPts val="1575"/>
              </a:spcBef>
            </a:pPr>
            <a:r>
              <a:rPr dirty="0" sz="1200">
                <a:latin typeface="Arial MT"/>
                <a:cs typeface="Arial MT"/>
              </a:rPr>
              <a:t>Eu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sou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surda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sou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brasileira.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Minha</a:t>
            </a:r>
            <a:r>
              <a:rPr dirty="0" sz="1200" spc="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natural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Brasileira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Sinais </a:t>
            </a:r>
            <a:r>
              <a:rPr dirty="0" sz="1200">
                <a:latin typeface="Arial MT"/>
                <a:cs typeface="Arial MT"/>
              </a:rPr>
              <a:t>(LIBRAS).</a:t>
            </a:r>
            <a:r>
              <a:rPr dirty="0" sz="1200" spc="1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Comecei</a:t>
            </a:r>
            <a:r>
              <a:rPr dirty="0" sz="1200" spc="1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1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pesquisar</a:t>
            </a:r>
            <a:r>
              <a:rPr dirty="0" sz="1200" spc="1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1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1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1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1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</a:t>
            </a:r>
            <a:r>
              <a:rPr dirty="0" sz="1200" spc="1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1996</a:t>
            </a:r>
            <a:r>
              <a:rPr dirty="0" sz="1200" spc="1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</a:t>
            </a:r>
            <a:r>
              <a:rPr dirty="0" sz="1200" spc="1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1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Dr.</a:t>
            </a:r>
            <a:r>
              <a:rPr dirty="0" sz="1200" spc="17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Antônio </a:t>
            </a:r>
            <a:r>
              <a:rPr dirty="0" sz="1200">
                <a:latin typeface="Arial MT"/>
                <a:cs typeface="Arial MT"/>
              </a:rPr>
              <a:t>Carlos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Rocha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Costa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Professora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Márcia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Campos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na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Puc-</a:t>
            </a:r>
            <a:r>
              <a:rPr dirty="0" sz="1200">
                <a:latin typeface="Arial MT"/>
                <a:cs typeface="Arial MT"/>
              </a:rPr>
              <a:t>RS.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Sou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primeira </a:t>
            </a:r>
            <a:r>
              <a:rPr dirty="0" sz="1200">
                <a:latin typeface="Arial MT"/>
                <a:cs typeface="Arial MT"/>
              </a:rPr>
              <a:t>surda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escrever</a:t>
            </a:r>
            <a:r>
              <a:rPr dirty="0" sz="1200" spc="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LIBRAS.</a:t>
            </a:r>
            <a:r>
              <a:rPr dirty="0" sz="1200" spc="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Também</a:t>
            </a:r>
            <a:r>
              <a:rPr dirty="0" sz="1200" spc="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fui</a:t>
            </a:r>
            <a:r>
              <a:rPr dirty="0" sz="1200" spc="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uma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das</a:t>
            </a:r>
            <a:r>
              <a:rPr dirty="0" sz="1200" spc="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primeiras</a:t>
            </a:r>
            <a:r>
              <a:rPr dirty="0" sz="1200" spc="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pessoas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a </a:t>
            </a:r>
            <a:r>
              <a:rPr dirty="0" sz="1200">
                <a:latin typeface="Arial MT"/>
                <a:cs typeface="Arial MT"/>
              </a:rPr>
              <a:t>usar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programa 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escrever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(Sign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Writer). 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Dr.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Antônio Carlos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Rocha </a:t>
            </a:r>
            <a:r>
              <a:rPr dirty="0" sz="1200">
                <a:latin typeface="Arial MT"/>
                <a:cs typeface="Arial MT"/>
              </a:rPr>
              <a:t>Costa</a:t>
            </a:r>
            <a:r>
              <a:rPr dirty="0" sz="1200" spc="11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11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eu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fizemos</a:t>
            </a:r>
            <a:r>
              <a:rPr dirty="0" sz="1200" spc="1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1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tradução</a:t>
            </a:r>
            <a:r>
              <a:rPr dirty="0" sz="1200" spc="11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português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1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11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11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livro </a:t>
            </a:r>
            <a:r>
              <a:rPr dirty="0" sz="1200">
                <a:latin typeface="Arial MT"/>
                <a:cs typeface="Arial MT"/>
              </a:rPr>
              <a:t>infantil:</a:t>
            </a:r>
            <a:r>
              <a:rPr dirty="0" sz="1200" spc="1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“Uma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menina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chamada</a:t>
            </a:r>
            <a:r>
              <a:rPr dirty="0" sz="1200" spc="2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Kauana”</a:t>
            </a:r>
            <a:r>
              <a:rPr dirty="0" sz="1200" spc="190">
                <a:latin typeface="Arial MT"/>
                <a:cs typeface="Arial MT"/>
              </a:rPr>
              <a:t> </a:t>
            </a:r>
            <a:r>
              <a:rPr dirty="0" baseline="35714" sz="1050">
                <a:latin typeface="Arial MT"/>
                <a:cs typeface="Arial MT"/>
              </a:rPr>
              <a:t>1</a:t>
            </a:r>
            <a:r>
              <a:rPr dirty="0" baseline="35714" sz="1050" spc="28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.</a:t>
            </a:r>
            <a:r>
              <a:rPr dirty="0" sz="1200" spc="1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Este</a:t>
            </a:r>
            <a:r>
              <a:rPr dirty="0" sz="1200" spc="2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foi</a:t>
            </a:r>
            <a:r>
              <a:rPr dirty="0" sz="1200" spc="1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1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primeiro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texto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escrito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em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Brasil.</a:t>
            </a:r>
            <a:endParaRPr sz="1200">
              <a:latin typeface="Arial MT"/>
              <a:cs typeface="Arial MT"/>
            </a:endParaRPr>
          </a:p>
          <a:p>
            <a:pPr algn="just" marL="165100" marR="154940">
              <a:lnSpc>
                <a:spcPts val="1340"/>
              </a:lnSpc>
              <a:spcBef>
                <a:spcPts val="1380"/>
              </a:spcBef>
            </a:pPr>
            <a:r>
              <a:rPr dirty="0" sz="1200">
                <a:latin typeface="Arial MT"/>
                <a:cs typeface="Arial MT"/>
              </a:rPr>
              <a:t>Em</a:t>
            </a:r>
            <a:r>
              <a:rPr dirty="0" sz="1200" spc="1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1997,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ex-</a:t>
            </a:r>
            <a:r>
              <a:rPr dirty="0" sz="1200">
                <a:latin typeface="Arial MT"/>
                <a:cs typeface="Arial MT"/>
              </a:rPr>
              <a:t>diretora</a:t>
            </a:r>
            <a:r>
              <a:rPr dirty="0" sz="1200" spc="1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1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Escola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Especial</a:t>
            </a:r>
            <a:r>
              <a:rPr dirty="0" sz="1200" spc="13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Concórdia-</a:t>
            </a:r>
            <a:r>
              <a:rPr dirty="0" sz="1200">
                <a:latin typeface="Arial MT"/>
                <a:cs typeface="Arial MT"/>
              </a:rPr>
              <a:t>ULBRA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surdos,</a:t>
            </a:r>
            <a:r>
              <a:rPr dirty="0" sz="1200" spc="14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Profª </a:t>
            </a:r>
            <a:r>
              <a:rPr dirty="0" sz="1200">
                <a:latin typeface="Arial MT"/>
                <a:cs typeface="Arial MT"/>
              </a:rPr>
              <a:t>Beatriz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Raymann,</a:t>
            </a:r>
            <a:r>
              <a:rPr dirty="0" sz="1200" spc="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abriu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espaço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utilização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sala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de </a:t>
            </a:r>
            <a:r>
              <a:rPr dirty="0" sz="1200">
                <a:latin typeface="Arial MT"/>
                <a:cs typeface="Arial MT"/>
              </a:rPr>
              <a:t>aula.</a:t>
            </a:r>
            <a:r>
              <a:rPr dirty="0" sz="1200" spc="1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Desde</a:t>
            </a:r>
            <a:r>
              <a:rPr dirty="0" sz="1200" spc="1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então,</a:t>
            </a:r>
            <a:r>
              <a:rPr dirty="0" sz="1200" spc="1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estão</a:t>
            </a:r>
            <a:r>
              <a:rPr dirty="0" sz="1200" spc="1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sendo</a:t>
            </a:r>
            <a:r>
              <a:rPr dirty="0" sz="1200" spc="1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oferecidas</a:t>
            </a:r>
            <a:r>
              <a:rPr dirty="0" sz="1200" spc="1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aulas</a:t>
            </a:r>
            <a:r>
              <a:rPr dirty="0" sz="1200" spc="1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1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1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1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1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1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também </a:t>
            </a:r>
            <a:r>
              <a:rPr dirty="0" sz="1200">
                <a:latin typeface="Arial MT"/>
                <a:cs typeface="Arial MT"/>
              </a:rPr>
              <a:t>aulas</a:t>
            </a:r>
            <a:r>
              <a:rPr dirty="0" sz="1200" spc="19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do</a:t>
            </a:r>
            <a:r>
              <a:rPr dirty="0" sz="1200" spc="204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programa</a:t>
            </a:r>
            <a:r>
              <a:rPr dirty="0" sz="1200" spc="19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20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escrever</a:t>
            </a:r>
            <a:r>
              <a:rPr dirty="0" sz="1200" spc="19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sinais.</a:t>
            </a:r>
            <a:r>
              <a:rPr dirty="0" sz="1200" spc="204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Nos</a:t>
            </a:r>
            <a:r>
              <a:rPr dirty="0" sz="1200" spc="19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últimos</a:t>
            </a:r>
            <a:r>
              <a:rPr dirty="0" sz="1200" spc="19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três</a:t>
            </a:r>
            <a:r>
              <a:rPr dirty="0" sz="1200" spc="20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anos,</a:t>
            </a:r>
            <a:r>
              <a:rPr dirty="0" sz="1200" spc="195">
                <a:latin typeface="Arial MT"/>
                <a:cs typeface="Arial MT"/>
              </a:rPr>
              <a:t>  </a:t>
            </a:r>
            <a:r>
              <a:rPr dirty="0" sz="1200" spc="-10">
                <a:latin typeface="Arial MT"/>
                <a:cs typeface="Arial MT"/>
              </a:rPr>
              <a:t>estou </a:t>
            </a:r>
            <a:r>
              <a:rPr dirty="0" sz="1200">
                <a:latin typeface="Arial MT"/>
                <a:cs typeface="Arial MT"/>
              </a:rPr>
              <a:t>desenvolvendo</a:t>
            </a:r>
            <a:r>
              <a:rPr dirty="0" sz="1200" spc="15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16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trabalho</a:t>
            </a:r>
            <a:r>
              <a:rPr dirty="0" sz="1200" spc="16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com</a:t>
            </a:r>
            <a:r>
              <a:rPr dirty="0" sz="1200" spc="15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15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alunos</a:t>
            </a:r>
            <a:r>
              <a:rPr dirty="0" sz="1200" spc="15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desta</a:t>
            </a:r>
            <a:r>
              <a:rPr dirty="0" sz="1200" spc="15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escola</a:t>
            </a:r>
            <a:r>
              <a:rPr dirty="0" sz="1200" spc="16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descobrindo</a:t>
            </a:r>
            <a:r>
              <a:rPr dirty="0" sz="1200" spc="155">
                <a:latin typeface="Arial MT"/>
                <a:cs typeface="Arial MT"/>
              </a:rPr>
              <a:t>  </a:t>
            </a:r>
            <a:r>
              <a:rPr dirty="0" sz="1200" spc="-25">
                <a:latin typeface="Arial MT"/>
                <a:cs typeface="Arial MT"/>
              </a:rPr>
              <a:t>as </a:t>
            </a:r>
            <a:r>
              <a:rPr dirty="0" sz="1200">
                <a:latin typeface="Arial MT"/>
                <a:cs typeface="Arial MT"/>
              </a:rPr>
              <a:t>possibilidades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 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 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oferece.</a:t>
            </a:r>
            <a:endParaRPr sz="1200">
              <a:latin typeface="Arial MT"/>
              <a:cs typeface="Arial MT"/>
            </a:endParaRPr>
          </a:p>
          <a:p>
            <a:pPr algn="just" marL="165100" marR="156210">
              <a:lnSpc>
                <a:spcPct val="93600"/>
              </a:lnSpc>
              <a:spcBef>
                <a:spcPts val="1330"/>
              </a:spcBef>
            </a:pP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2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2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25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muito</a:t>
            </a:r>
            <a:r>
              <a:rPr dirty="0" sz="1200" spc="2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importante</a:t>
            </a:r>
            <a:r>
              <a:rPr dirty="0" sz="1200" spc="2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2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nós,</a:t>
            </a:r>
            <a:r>
              <a:rPr dirty="0" sz="1200" spc="2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porque</a:t>
            </a:r>
            <a:r>
              <a:rPr dirty="0" sz="1200" spc="2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2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forma</a:t>
            </a:r>
            <a:r>
              <a:rPr dirty="0" sz="1200" spc="2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própria</a:t>
            </a:r>
            <a:r>
              <a:rPr dirty="0" sz="1200" spc="26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de </a:t>
            </a:r>
            <a:r>
              <a:rPr dirty="0" sz="1200">
                <a:latin typeface="Arial MT"/>
                <a:cs typeface="Arial MT"/>
              </a:rPr>
              <a:t>escrever</a:t>
            </a:r>
            <a:r>
              <a:rPr dirty="0" sz="1200" spc="2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</a:t>
            </a:r>
            <a:r>
              <a:rPr dirty="0" sz="1200" spc="20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sinais.</a:t>
            </a:r>
            <a:r>
              <a:rPr dirty="0" sz="1200" spc="2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2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comunidade</a:t>
            </a:r>
            <a:r>
              <a:rPr dirty="0" sz="1200" spc="2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surda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2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utiliza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</a:t>
            </a:r>
            <a:r>
              <a:rPr dirty="0" sz="1200" spc="20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sinais </a:t>
            </a:r>
            <a:r>
              <a:rPr dirty="0" sz="1200">
                <a:latin typeface="Arial MT"/>
                <a:cs typeface="Arial MT"/>
              </a:rPr>
              <a:t>merece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ter</a:t>
            </a:r>
            <a:r>
              <a:rPr dirty="0" sz="1200" spc="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também</a:t>
            </a:r>
            <a:r>
              <a:rPr dirty="0" sz="1200" spc="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1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sua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escrita.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mesma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forma,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as</a:t>
            </a:r>
            <a:r>
              <a:rPr dirty="0" sz="1200" spc="1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crianças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devem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escrever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vez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usam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</a:t>
            </a:r>
            <a:r>
              <a:rPr dirty="0" sz="1200" spc="3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 </a:t>
            </a:r>
            <a:r>
              <a:rPr dirty="0" sz="1200" spc="-10">
                <a:latin typeface="Arial MT"/>
                <a:cs typeface="Arial MT"/>
              </a:rPr>
              <a:t>sinais.</a:t>
            </a:r>
            <a:endParaRPr sz="1200">
              <a:latin typeface="Arial MT"/>
              <a:cs typeface="Arial MT"/>
            </a:endParaRPr>
          </a:p>
          <a:p>
            <a:pPr algn="just" marL="165100" marR="157480">
              <a:lnSpc>
                <a:spcPts val="1340"/>
              </a:lnSpc>
              <a:spcBef>
                <a:spcPts val="1375"/>
              </a:spcBef>
            </a:pP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apresenta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todas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as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possibilidades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registro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qualquer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outra </a:t>
            </a:r>
            <a:r>
              <a:rPr dirty="0" sz="1200">
                <a:latin typeface="Arial MT"/>
                <a:cs typeface="Arial MT"/>
              </a:rPr>
              <a:t>forma</a:t>
            </a:r>
            <a:r>
              <a:rPr dirty="0" sz="1200" spc="31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escrita.</a:t>
            </a:r>
            <a:r>
              <a:rPr dirty="0" sz="1200" spc="32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Nós</a:t>
            </a:r>
            <a:r>
              <a:rPr dirty="0" sz="1200" spc="31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podemos</a:t>
            </a:r>
            <a:r>
              <a:rPr dirty="0" sz="1200" spc="31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escrever</a:t>
            </a:r>
            <a:r>
              <a:rPr dirty="0" sz="1200" spc="30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em</a:t>
            </a:r>
            <a:r>
              <a:rPr dirty="0" sz="1200" spc="32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31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produções</a:t>
            </a:r>
            <a:r>
              <a:rPr dirty="0" sz="1200" spc="315">
                <a:latin typeface="Arial MT"/>
                <a:cs typeface="Arial MT"/>
              </a:rPr>
              <a:t>  </a:t>
            </a:r>
            <a:r>
              <a:rPr dirty="0" sz="1200" spc="-10">
                <a:latin typeface="Arial MT"/>
                <a:cs typeface="Arial MT"/>
              </a:rPr>
              <a:t>literárias, </a:t>
            </a:r>
            <a:r>
              <a:rPr dirty="0" sz="1200">
                <a:latin typeface="Arial MT"/>
                <a:cs typeface="Arial MT"/>
              </a:rPr>
              <a:t>dramatizações,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histórias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infantis,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poesias, piadas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também registrar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nossa </a:t>
            </a:r>
            <a:r>
              <a:rPr dirty="0" sz="1200" spc="-10">
                <a:latin typeface="Arial MT"/>
                <a:cs typeface="Arial MT"/>
              </a:rPr>
              <a:t>própria história.</a:t>
            </a:r>
            <a:endParaRPr sz="1200">
              <a:latin typeface="Arial MT"/>
              <a:cs typeface="Arial MT"/>
            </a:endParaRPr>
          </a:p>
          <a:p>
            <a:pPr algn="just" marL="165100" marR="159385">
              <a:lnSpc>
                <a:spcPts val="1340"/>
              </a:lnSpc>
              <a:spcBef>
                <a:spcPts val="1360"/>
              </a:spcBef>
            </a:pPr>
            <a:r>
              <a:rPr dirty="0" sz="1200">
                <a:latin typeface="Arial MT"/>
                <a:cs typeface="Arial MT"/>
              </a:rPr>
              <a:t>Além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tudo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isso,</a:t>
            </a:r>
            <a:r>
              <a:rPr dirty="0" sz="1200" spc="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fundamental</a:t>
            </a:r>
            <a:r>
              <a:rPr dirty="0" sz="1200" spc="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entender-</a:t>
            </a:r>
            <a:r>
              <a:rPr dirty="0" sz="1200">
                <a:latin typeface="Arial MT"/>
                <a:cs typeface="Arial MT"/>
              </a:rPr>
              <a:t>mos</a:t>
            </a:r>
            <a:r>
              <a:rPr dirty="0" sz="1200" spc="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melhor</a:t>
            </a:r>
            <a:r>
              <a:rPr dirty="0" sz="1200" spc="70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a </a:t>
            </a:r>
            <a:r>
              <a:rPr dirty="0" sz="1200">
                <a:latin typeface="Arial MT"/>
                <a:cs typeface="Arial MT"/>
              </a:rPr>
              <a:t>gramática</a:t>
            </a:r>
            <a:r>
              <a:rPr dirty="0" sz="1200" spc="229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2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LIBRAS</a:t>
            </a:r>
            <a:r>
              <a:rPr dirty="0" sz="1200" spc="229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e,</a:t>
            </a:r>
            <a:r>
              <a:rPr dirty="0" sz="1200" spc="2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inclusive,</a:t>
            </a:r>
            <a:r>
              <a:rPr dirty="0" sz="1200" spc="2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as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gramáticas</a:t>
            </a:r>
            <a:r>
              <a:rPr dirty="0" sz="1200" spc="2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2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outras</a:t>
            </a:r>
            <a:r>
              <a:rPr dirty="0" sz="1200" spc="2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línguas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como</a:t>
            </a:r>
            <a:r>
              <a:rPr dirty="0" sz="1200" spc="2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22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do </a:t>
            </a:r>
            <a:r>
              <a:rPr dirty="0" sz="1200">
                <a:latin typeface="Arial MT"/>
                <a:cs typeface="Arial MT"/>
              </a:rPr>
              <a:t>português,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por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exemplo.</a:t>
            </a:r>
            <a:endParaRPr sz="1200">
              <a:latin typeface="Arial MT"/>
              <a:cs typeface="Arial MT"/>
            </a:endParaRPr>
          </a:p>
          <a:p>
            <a:pPr algn="just" marL="165100" marR="160020">
              <a:lnSpc>
                <a:spcPts val="1360"/>
              </a:lnSpc>
              <a:spcBef>
                <a:spcPts val="1340"/>
              </a:spcBef>
            </a:pPr>
            <a:r>
              <a:rPr dirty="0" sz="1200">
                <a:latin typeface="Arial MT"/>
                <a:cs typeface="Arial MT"/>
              </a:rPr>
              <a:t>Neste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momento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nós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precisamos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escrever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ler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sinais,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pois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nossa </a:t>
            </a:r>
            <a:r>
              <a:rPr dirty="0" sz="1200">
                <a:latin typeface="Arial MT"/>
                <a:cs typeface="Arial MT"/>
              </a:rPr>
              <a:t>comunidade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já atingiu essa</a:t>
            </a:r>
            <a:r>
              <a:rPr dirty="0" sz="1200" spc="32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maturidade</a:t>
            </a:r>
            <a:r>
              <a:rPr dirty="0" sz="1200" spc="-1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65100" marR="156845">
              <a:lnSpc>
                <a:spcPts val="1340"/>
              </a:lnSpc>
            </a:pPr>
            <a:r>
              <a:rPr dirty="0" sz="1200">
                <a:latin typeface="Arial MT"/>
                <a:cs typeface="Arial MT"/>
              </a:rPr>
              <a:t>Gostaria</a:t>
            </a:r>
            <a:r>
              <a:rPr dirty="0" sz="1200" spc="3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3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agradecer</a:t>
            </a:r>
            <a:r>
              <a:rPr dirty="0" sz="1200" spc="3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3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Valerie</a:t>
            </a:r>
            <a:r>
              <a:rPr dirty="0" sz="1200" spc="3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Sutton</a:t>
            </a:r>
            <a:r>
              <a:rPr dirty="0" sz="1200" spc="3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3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apoiou</a:t>
            </a:r>
            <a:r>
              <a:rPr dirty="0" sz="1200" spc="3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muito</a:t>
            </a:r>
            <a:r>
              <a:rPr dirty="0" sz="1200" spc="3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nossas</a:t>
            </a:r>
            <a:r>
              <a:rPr dirty="0" sz="1200" spc="37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iniciativas. </a:t>
            </a:r>
            <a:r>
              <a:rPr dirty="0" sz="1200">
                <a:latin typeface="Arial MT"/>
                <a:cs typeface="Arial MT"/>
              </a:rPr>
              <a:t>Também</a:t>
            </a:r>
            <a:r>
              <a:rPr dirty="0" sz="1200" spc="2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gostaria</a:t>
            </a:r>
            <a:r>
              <a:rPr dirty="0" sz="1200" spc="25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2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agradecer</a:t>
            </a:r>
            <a:r>
              <a:rPr dirty="0" sz="1200" spc="2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nossa</a:t>
            </a:r>
            <a:r>
              <a:rPr dirty="0" sz="1200" spc="2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querida</a:t>
            </a:r>
            <a:r>
              <a:rPr dirty="0" sz="1200" spc="25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amiga</a:t>
            </a:r>
            <a:r>
              <a:rPr dirty="0" sz="1200" spc="2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Beatriz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Raymann</a:t>
            </a:r>
            <a:r>
              <a:rPr dirty="0" sz="1200" spc="25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24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foi </a:t>
            </a:r>
            <a:r>
              <a:rPr dirty="0" sz="1200">
                <a:latin typeface="Arial MT"/>
                <a:cs typeface="Arial MT"/>
              </a:rPr>
              <a:t>quem nos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apresentou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 sistema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 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sinais.</a:t>
            </a:r>
            <a:endParaRPr sz="1200">
              <a:latin typeface="Arial MT"/>
              <a:cs typeface="Arial MT"/>
            </a:endParaRPr>
          </a:p>
          <a:p>
            <a:pPr algn="just" marL="165100" marR="161925">
              <a:lnSpc>
                <a:spcPts val="1340"/>
              </a:lnSpc>
              <a:spcBef>
                <a:spcPts val="1355"/>
              </a:spcBef>
            </a:pPr>
            <a:r>
              <a:rPr dirty="0" sz="1200">
                <a:latin typeface="Arial MT"/>
                <a:cs typeface="Arial MT"/>
              </a:rPr>
              <a:t>Quero</a:t>
            </a:r>
            <a:r>
              <a:rPr dirty="0" sz="1200" spc="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também</a:t>
            </a:r>
            <a:r>
              <a:rPr dirty="0" sz="1200" spc="4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fazer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agradecimento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especial</a:t>
            </a:r>
            <a:r>
              <a:rPr dirty="0" sz="1200" spc="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Dr.</a:t>
            </a:r>
            <a:r>
              <a:rPr dirty="0" sz="1200" spc="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Antônio</a:t>
            </a:r>
            <a:r>
              <a:rPr dirty="0" sz="1200" spc="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Carlos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Rocha </a:t>
            </a:r>
            <a:r>
              <a:rPr dirty="0" sz="1200">
                <a:latin typeface="Arial MT"/>
                <a:cs typeface="Arial MT"/>
              </a:rPr>
              <a:t>Costa,</a:t>
            </a:r>
            <a:r>
              <a:rPr dirty="0" sz="1200" spc="2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2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colega</a:t>
            </a:r>
            <a:r>
              <a:rPr dirty="0" sz="1200" spc="2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Daniela</a:t>
            </a:r>
            <a:r>
              <a:rPr dirty="0" sz="1200" spc="2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Macedo,</a:t>
            </a:r>
            <a:r>
              <a:rPr dirty="0" sz="1200" spc="2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2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Drª.</a:t>
            </a:r>
            <a:r>
              <a:rPr dirty="0" sz="1200" spc="2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Ronice</a:t>
            </a:r>
            <a:r>
              <a:rPr dirty="0" sz="1200" spc="25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Müller</a:t>
            </a:r>
            <a:r>
              <a:rPr dirty="0" sz="1200" spc="2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2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Quadros</a:t>
            </a:r>
            <a:r>
              <a:rPr dirty="0" sz="1200" spc="2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2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27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Maria </a:t>
            </a:r>
            <a:r>
              <a:rPr dirty="0" sz="1200">
                <a:latin typeface="Arial MT"/>
                <a:cs typeface="Arial MT"/>
              </a:rPr>
              <a:t>Cristina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Pires</a:t>
            </a:r>
            <a:r>
              <a:rPr dirty="0" sz="1200" spc="3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Pereira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pela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colaboração</a:t>
            </a:r>
            <a:r>
              <a:rPr dirty="0" sz="1200" spc="2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na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tradução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3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adaptação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</a:t>
            </a:r>
            <a:r>
              <a:rPr dirty="0" sz="1200" spc="29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presente manual.</a:t>
            </a:r>
            <a:endParaRPr sz="1200">
              <a:latin typeface="Arial MT"/>
              <a:cs typeface="Arial MT"/>
            </a:endParaRPr>
          </a:p>
          <a:p>
            <a:pPr algn="just" marL="4212590">
              <a:lnSpc>
                <a:spcPts val="1330"/>
              </a:lnSpc>
            </a:pPr>
            <a:r>
              <a:rPr dirty="0" sz="1200">
                <a:latin typeface="Arial MT"/>
                <a:cs typeface="Arial MT"/>
              </a:rPr>
              <a:t>Marianne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Rossi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Stumpf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159245" y="9443600"/>
            <a:ext cx="2879090" cy="0"/>
          </a:xfrm>
          <a:custGeom>
            <a:avLst/>
            <a:gdLst/>
            <a:ahLst/>
            <a:cxnLst/>
            <a:rect l="l" t="t" r="r" b="b"/>
            <a:pathLst>
              <a:path w="2879090" h="0">
                <a:moveTo>
                  <a:pt x="0" y="0"/>
                </a:moveTo>
                <a:lnTo>
                  <a:pt x="2878575" y="0"/>
                </a:lnTo>
              </a:path>
            </a:pathLst>
          </a:custGeom>
          <a:ln w="1398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54521" y="9459769"/>
            <a:ext cx="367284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35714" sz="1050">
                <a:latin typeface="Arial MT"/>
                <a:cs typeface="Arial MT"/>
              </a:rPr>
              <a:t>1</a:t>
            </a:r>
            <a:r>
              <a:rPr dirty="0" baseline="35714" sz="1050" spc="277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Ströbel,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Karin.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“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Uma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Chamada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Kauana”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FENEIS/RJ.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1995.</a:t>
            </a:r>
            <a:endParaRPr sz="105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0789" y="8466455"/>
            <a:ext cx="1124087" cy="620130"/>
          </a:xfrm>
          <a:prstGeom prst="rect">
            <a:avLst/>
          </a:prstGeom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21902" y="772659"/>
            <a:ext cx="3074670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3180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Escrevendo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Copie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abaixo 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praticar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escrita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038082" y="2175208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24893" y="2175208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038082" y="3226768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24893" y="3226768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038082" y="4453587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24893" y="4453587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38082" y="5680407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724893" y="5680407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038082" y="6731966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724893" y="6731966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038082" y="7783526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724893" y="7783526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6789" y="1922398"/>
            <a:ext cx="1128659" cy="6164442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2921" y="2029079"/>
            <a:ext cx="1195715" cy="5972418"/>
          </a:xfrm>
          <a:prstGeom prst="rect">
            <a:avLst/>
          </a:prstGeom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95538" y="772659"/>
            <a:ext cx="4277360" cy="78803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ctr" marL="12700" marR="5080">
              <a:lnSpc>
                <a:spcPts val="1610"/>
              </a:lnSpc>
              <a:spcBef>
                <a:spcPts val="215"/>
              </a:spcBef>
            </a:pPr>
            <a:r>
              <a:rPr dirty="0" sz="1400" b="1">
                <a:latin typeface="Arial"/>
                <a:cs typeface="Arial"/>
              </a:rPr>
              <a:t>Movimento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Curvo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Frente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ou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Trás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–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Para </a:t>
            </a:r>
            <a:r>
              <a:rPr dirty="0" sz="1400" b="1">
                <a:latin typeface="Arial"/>
                <a:cs typeface="Arial"/>
              </a:rPr>
              <a:t>Cima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–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Por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Cima</a:t>
            </a:r>
            <a:endParaRPr sz="1400">
              <a:latin typeface="Arial"/>
              <a:cs typeface="Arial"/>
            </a:endParaRPr>
          </a:p>
          <a:p>
            <a:pPr algn="ctr" marL="352425" marR="294640">
              <a:lnSpc>
                <a:spcPts val="1340"/>
              </a:lnSpc>
              <a:spcBef>
                <a:spcPts val="10"/>
              </a:spcBef>
            </a:pPr>
            <a:r>
              <a:rPr dirty="0" sz="1200">
                <a:latin typeface="Arial MT"/>
                <a:cs typeface="Arial MT"/>
              </a:rPr>
              <a:t>Movimento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 </a:t>
            </a:r>
            <a:r>
              <a:rPr dirty="0" sz="1200" spc="-10">
                <a:latin typeface="Arial MT"/>
                <a:cs typeface="Arial MT"/>
              </a:rPr>
              <a:t>Frente-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Trás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paralelo ao </a:t>
            </a:r>
            <a:r>
              <a:rPr dirty="0" sz="1200" spc="-20">
                <a:latin typeface="Arial MT"/>
                <a:cs typeface="Arial MT"/>
              </a:rPr>
              <a:t>chão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 setas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simples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50889" y="1985775"/>
            <a:ext cx="15462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</a:t>
            </a:r>
            <a:r>
              <a:rPr dirty="0" sz="1200" spc="-10">
                <a:latin typeface="Times New Roman"/>
                <a:cs typeface="Times New Roman"/>
              </a:rPr>
              <a:t> Frente-</a:t>
            </a:r>
            <a:r>
              <a:rPr dirty="0" sz="1200">
                <a:latin typeface="Times New Roman"/>
                <a:cs typeface="Times New Roman"/>
              </a:rPr>
              <a:t>Por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Cima: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50889" y="2506983"/>
            <a:ext cx="2082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Frente-</a:t>
            </a:r>
            <a:r>
              <a:rPr dirty="0" sz="1200">
                <a:latin typeface="Times New Roman"/>
                <a:cs typeface="Times New Roman"/>
              </a:rPr>
              <a:t>Por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Cima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repetido: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50889" y="3029715"/>
            <a:ext cx="18846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3.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Frente-</a:t>
            </a:r>
            <a:r>
              <a:rPr dirty="0" sz="1200">
                <a:latin typeface="Times New Roman"/>
                <a:cs typeface="Times New Roman"/>
              </a:rPr>
              <a:t>Laço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Cima: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50889" y="3550922"/>
            <a:ext cx="17665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4. Para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Frente-</a:t>
            </a:r>
            <a:r>
              <a:rPr dirty="0" sz="1200">
                <a:latin typeface="Times New Roman"/>
                <a:cs typeface="Times New Roman"/>
              </a:rPr>
              <a:t>Por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Cima-</a:t>
            </a:r>
            <a:r>
              <a:rPr dirty="0" sz="1200" spc="-25">
                <a:latin typeface="Times New Roman"/>
                <a:cs typeface="Times New Roman"/>
              </a:rPr>
              <a:t>Por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719054" y="1994919"/>
            <a:ext cx="14287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5.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</a:t>
            </a:r>
            <a:r>
              <a:rPr dirty="0" sz="1200" spc="-10">
                <a:latin typeface="Times New Roman"/>
                <a:cs typeface="Times New Roman"/>
              </a:rPr>
              <a:t> Trás-</a:t>
            </a:r>
            <a:r>
              <a:rPr dirty="0" sz="1200">
                <a:latin typeface="Times New Roman"/>
                <a:cs typeface="Times New Roman"/>
              </a:rPr>
              <a:t>Por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Cima: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719054" y="2517650"/>
            <a:ext cx="1965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6.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Trás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repetido-</a:t>
            </a:r>
            <a:r>
              <a:rPr dirty="0" sz="1200">
                <a:latin typeface="Times New Roman"/>
                <a:cs typeface="Times New Roman"/>
              </a:rPr>
              <a:t>Por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Cima: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719054" y="3038858"/>
            <a:ext cx="17373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7. Para </a:t>
            </a:r>
            <a:r>
              <a:rPr dirty="0" sz="1200" spc="-10">
                <a:latin typeface="Times New Roman"/>
                <a:cs typeface="Times New Roman"/>
              </a:rPr>
              <a:t>Trás-</a:t>
            </a:r>
            <a:r>
              <a:rPr dirty="0" sz="1200" spc="-20">
                <a:latin typeface="Times New Roman"/>
                <a:cs typeface="Times New Roman"/>
              </a:rPr>
              <a:t>Laço-</a:t>
            </a:r>
            <a:r>
              <a:rPr dirty="0" sz="1200">
                <a:latin typeface="Times New Roman"/>
                <a:cs typeface="Times New Roman"/>
              </a:rPr>
              <a:t>Por </a:t>
            </a:r>
            <a:r>
              <a:rPr dirty="0" sz="1200" spc="-20">
                <a:latin typeface="Times New Roman"/>
                <a:cs typeface="Times New Roman"/>
              </a:rPr>
              <a:t>Cima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719054" y="3561591"/>
            <a:ext cx="20935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8. Para </a:t>
            </a:r>
            <a:r>
              <a:rPr dirty="0" sz="1200" spc="-10">
                <a:latin typeface="Times New Roman"/>
                <a:cs typeface="Times New Roman"/>
              </a:rPr>
              <a:t>Trás-</a:t>
            </a:r>
            <a:r>
              <a:rPr dirty="0" sz="1200">
                <a:latin typeface="Times New Roman"/>
                <a:cs typeface="Times New Roman"/>
              </a:rPr>
              <a:t>Por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Baixo-</a:t>
            </a:r>
            <a:r>
              <a:rPr dirty="0" sz="1200">
                <a:latin typeface="Times New Roman"/>
                <a:cs typeface="Times New Roman"/>
              </a:rPr>
              <a:t>Por </a:t>
            </a:r>
            <a:r>
              <a:rPr dirty="0" sz="1200" spc="-20">
                <a:latin typeface="Times New Roman"/>
                <a:cs typeface="Times New Roman"/>
              </a:rPr>
              <a:t>Cima: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862071" y="4359153"/>
            <a:ext cx="5599430" cy="340360"/>
            <a:chOff x="862071" y="4359153"/>
            <a:chExt cx="5599430" cy="340360"/>
          </a:xfrm>
        </p:grpSpPr>
        <p:sp>
          <p:nvSpPr>
            <p:cNvPr id="12" name="object 12" descr=""/>
            <p:cNvSpPr/>
            <p:nvPr/>
          </p:nvSpPr>
          <p:spPr>
            <a:xfrm>
              <a:off x="863589" y="4360668"/>
              <a:ext cx="5596255" cy="337185"/>
            </a:xfrm>
            <a:custGeom>
              <a:avLst/>
              <a:gdLst/>
              <a:ahLst/>
              <a:cxnLst/>
              <a:rect l="l" t="t" r="r" b="b"/>
              <a:pathLst>
                <a:path w="5596255" h="337185">
                  <a:moveTo>
                    <a:pt x="5596127" y="0"/>
                  </a:moveTo>
                  <a:lnTo>
                    <a:pt x="0" y="0"/>
                  </a:lnTo>
                  <a:lnTo>
                    <a:pt x="0" y="336797"/>
                  </a:lnTo>
                  <a:lnTo>
                    <a:pt x="5596127" y="336797"/>
                  </a:lnTo>
                  <a:lnTo>
                    <a:pt x="559612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63595" y="4360677"/>
              <a:ext cx="5596255" cy="337185"/>
            </a:xfrm>
            <a:custGeom>
              <a:avLst/>
              <a:gdLst/>
              <a:ahLst/>
              <a:cxnLst/>
              <a:rect l="l" t="t" r="r" b="b"/>
              <a:pathLst>
                <a:path w="5596255" h="337185">
                  <a:moveTo>
                    <a:pt x="2798057" y="336788"/>
                  </a:moveTo>
                  <a:lnTo>
                    <a:pt x="0" y="336788"/>
                  </a:lnTo>
                  <a:lnTo>
                    <a:pt x="0" y="0"/>
                  </a:lnTo>
                  <a:lnTo>
                    <a:pt x="5596121" y="0"/>
                  </a:lnTo>
                  <a:lnTo>
                    <a:pt x="5596121" y="336788"/>
                  </a:lnTo>
                  <a:lnTo>
                    <a:pt x="2798057" y="3367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873749" y="5388866"/>
            <a:ext cx="1716405" cy="7283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ctr" marL="12700" marR="5080">
              <a:lnSpc>
                <a:spcPct val="94700"/>
              </a:lnSpc>
              <a:spcBef>
                <a:spcPts val="175"/>
              </a:spcBef>
            </a:pPr>
            <a:r>
              <a:rPr dirty="0" sz="1200" spc="-10" b="1">
                <a:latin typeface="Times New Roman"/>
                <a:cs typeface="Times New Roman"/>
              </a:rPr>
              <a:t>Perspectiva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Perto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Longe </a:t>
            </a:r>
            <a:r>
              <a:rPr dirty="0" sz="1200">
                <a:latin typeface="Times New Roman"/>
                <a:cs typeface="Times New Roman"/>
              </a:rPr>
              <a:t>Como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olhando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uma </a:t>
            </a:r>
            <a:r>
              <a:rPr dirty="0" sz="1200">
                <a:latin typeface="Times New Roman"/>
                <a:cs typeface="Times New Roman"/>
              </a:rPr>
              <a:t>rua,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é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largo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e </a:t>
            </a:r>
            <a:r>
              <a:rPr dirty="0" sz="1200" spc="-10">
                <a:latin typeface="Times New Roman"/>
                <a:cs typeface="Times New Roman"/>
              </a:rPr>
              <a:t>escuro.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114026" y="4985006"/>
            <a:ext cx="1202055" cy="55626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ctr" marL="12700" marR="5080">
              <a:lnSpc>
                <a:spcPts val="1370"/>
              </a:lnSpc>
              <a:spcBef>
                <a:spcPts val="200"/>
              </a:spcBef>
            </a:pP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parte</a:t>
            </a:r>
            <a:r>
              <a:rPr dirty="0" sz="1200" spc="-20">
                <a:latin typeface="Times New Roman"/>
                <a:cs typeface="Times New Roman"/>
              </a:rPr>
              <a:t> mais </a:t>
            </a:r>
            <a:r>
              <a:rPr dirty="0" sz="1200" spc="-10">
                <a:latin typeface="Times New Roman"/>
                <a:cs typeface="Times New Roman"/>
              </a:rPr>
              <a:t>estreita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indica </a:t>
            </a:r>
            <a:r>
              <a:rPr dirty="0" sz="1200" spc="-20">
                <a:latin typeface="Times New Roman"/>
                <a:cs typeface="Times New Roman"/>
              </a:rPr>
              <a:t>mais </a:t>
            </a:r>
            <a:r>
              <a:rPr dirty="0" sz="1200">
                <a:latin typeface="Times New Roman"/>
                <a:cs typeface="Times New Roman"/>
              </a:rPr>
              <a:t>longe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corpo.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249661" y="7795261"/>
            <a:ext cx="1148715" cy="55626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ctr" marL="12700" marR="5080" indent="-1270">
              <a:lnSpc>
                <a:spcPts val="1370"/>
              </a:lnSpc>
              <a:spcBef>
                <a:spcPts val="200"/>
              </a:spcBef>
            </a:pP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grossa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e </a:t>
            </a:r>
            <a:r>
              <a:rPr dirty="0" sz="1200">
                <a:latin typeface="Times New Roman"/>
                <a:cs typeface="Times New Roman"/>
              </a:rPr>
              <a:t>escura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indica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mais </a:t>
            </a:r>
            <a:r>
              <a:rPr dirty="0" sz="1200">
                <a:latin typeface="Times New Roman"/>
                <a:cs typeface="Times New Roman"/>
              </a:rPr>
              <a:t>perto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corpo.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3608313" y="5541762"/>
            <a:ext cx="158750" cy="542925"/>
          </a:xfrm>
          <a:custGeom>
            <a:avLst/>
            <a:gdLst/>
            <a:ahLst/>
            <a:cxnLst/>
            <a:rect l="l" t="t" r="r" b="b"/>
            <a:pathLst>
              <a:path w="158750" h="542925">
                <a:moveTo>
                  <a:pt x="35051" y="0"/>
                </a:moveTo>
                <a:lnTo>
                  <a:pt x="0" y="9143"/>
                </a:lnTo>
                <a:lnTo>
                  <a:pt x="124967" y="542543"/>
                </a:lnTo>
                <a:lnTo>
                  <a:pt x="158495" y="533399"/>
                </a:lnTo>
                <a:lnTo>
                  <a:pt x="35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3657081" y="7187696"/>
            <a:ext cx="224154" cy="527685"/>
          </a:xfrm>
          <a:custGeom>
            <a:avLst/>
            <a:gdLst/>
            <a:ahLst/>
            <a:cxnLst/>
            <a:rect l="l" t="t" r="r" b="b"/>
            <a:pathLst>
              <a:path w="224154" h="527684">
                <a:moveTo>
                  <a:pt x="190499" y="0"/>
                </a:moveTo>
                <a:lnTo>
                  <a:pt x="0" y="515096"/>
                </a:lnTo>
                <a:lnTo>
                  <a:pt x="33527" y="527288"/>
                </a:lnTo>
                <a:lnTo>
                  <a:pt x="224012" y="12176"/>
                </a:lnTo>
                <a:lnTo>
                  <a:pt x="1904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4519153" y="6356605"/>
            <a:ext cx="1831339" cy="72961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just" marL="12700" marR="5080">
              <a:lnSpc>
                <a:spcPts val="1370"/>
              </a:lnSpc>
              <a:spcBef>
                <a:spcPts val="200"/>
              </a:spcBef>
            </a:pPr>
            <a:r>
              <a:rPr dirty="0" sz="1200">
                <a:latin typeface="Times New Roman"/>
                <a:cs typeface="Times New Roman"/>
              </a:rPr>
              <a:t>O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movimento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começa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perto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corpo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distância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do </a:t>
            </a:r>
            <a:r>
              <a:rPr dirty="0" sz="1200">
                <a:latin typeface="Times New Roman"/>
                <a:cs typeface="Times New Roman"/>
              </a:rPr>
              <a:t>corpo,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frente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linha, </a:t>
            </a:r>
            <a:r>
              <a:rPr dirty="0" sz="1200" spc="-25">
                <a:latin typeface="Times New Roman"/>
                <a:cs typeface="Times New Roman"/>
              </a:rPr>
              <a:t>vai </a:t>
            </a:r>
            <a:r>
              <a:rPr dirty="0" sz="1200">
                <a:latin typeface="Times New Roman"/>
                <a:cs typeface="Times New Roman"/>
              </a:rPr>
              <a:t>ficando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fina.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2429" y="1949830"/>
            <a:ext cx="552587" cy="1860666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5085" y="1894967"/>
            <a:ext cx="456575" cy="1962774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59317" y="6160642"/>
            <a:ext cx="913775" cy="934074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8161" y="6198742"/>
            <a:ext cx="1791599" cy="2183754"/>
          </a:xfrm>
          <a:prstGeom prst="rect">
            <a:avLst/>
          </a:prstGeom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04654" y="1301499"/>
            <a:ext cx="17075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Frente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e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Por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Cima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70701" y="2353059"/>
            <a:ext cx="1672589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499745" marR="5080" indent="-487680">
              <a:lnSpc>
                <a:spcPts val="1380"/>
              </a:lnSpc>
              <a:spcBef>
                <a:spcPts val="195"/>
              </a:spcBef>
            </a:pPr>
            <a:r>
              <a:rPr dirty="0" sz="1200" b="1">
                <a:latin typeface="Arial"/>
                <a:cs typeface="Arial"/>
              </a:rPr>
              <a:t>Diagonal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Frente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50" b="1">
                <a:latin typeface="Arial"/>
                <a:cs typeface="Arial"/>
              </a:rPr>
              <a:t>e </a:t>
            </a:r>
            <a:r>
              <a:rPr dirty="0" sz="1200" b="1">
                <a:latin typeface="Arial"/>
                <a:cs typeface="Arial"/>
              </a:rPr>
              <a:t>Por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Cima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94997" y="2353059"/>
            <a:ext cx="1672589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478790" marR="5080" indent="-466725">
              <a:lnSpc>
                <a:spcPts val="1380"/>
              </a:lnSpc>
              <a:spcBef>
                <a:spcPts val="195"/>
              </a:spcBef>
            </a:pPr>
            <a:r>
              <a:rPr dirty="0" sz="1200" b="1">
                <a:latin typeface="Arial"/>
                <a:cs typeface="Arial"/>
              </a:rPr>
              <a:t>Diagonal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Frente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50" b="1">
                <a:latin typeface="Arial"/>
                <a:cs typeface="Arial"/>
              </a:rPr>
              <a:t>e </a:t>
            </a:r>
            <a:r>
              <a:rPr dirty="0" sz="1200" b="1">
                <a:latin typeface="Arial"/>
                <a:cs typeface="Arial"/>
              </a:rPr>
              <a:t>Por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Cima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76282" y="5332477"/>
            <a:ext cx="1564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Trás e Por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Cima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75273" y="6033517"/>
            <a:ext cx="1538605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434340" marR="5080" indent="-422275">
              <a:lnSpc>
                <a:spcPts val="1380"/>
              </a:lnSpc>
              <a:spcBef>
                <a:spcPts val="195"/>
              </a:spcBef>
            </a:pPr>
            <a:r>
              <a:rPr dirty="0" sz="1200" b="1">
                <a:latin typeface="Arial"/>
                <a:cs typeface="Arial"/>
              </a:rPr>
              <a:t>Diagonal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Trás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spc="-50" b="1">
                <a:latin typeface="Arial"/>
                <a:cs typeface="Arial"/>
              </a:rPr>
              <a:t>e </a:t>
            </a:r>
            <a:r>
              <a:rPr dirty="0" sz="1200" b="1">
                <a:latin typeface="Arial"/>
                <a:cs typeface="Arial"/>
              </a:rPr>
              <a:t>Por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Cima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895581" y="6033517"/>
            <a:ext cx="1538605" cy="38354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433070" marR="5080" indent="-421005">
              <a:lnSpc>
                <a:spcPts val="1380"/>
              </a:lnSpc>
              <a:spcBef>
                <a:spcPts val="195"/>
              </a:spcBef>
            </a:pPr>
            <a:r>
              <a:rPr dirty="0" sz="1200" b="1">
                <a:latin typeface="Arial"/>
                <a:cs typeface="Arial"/>
              </a:rPr>
              <a:t>Diagonal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Trás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spc="-50" b="1">
                <a:latin typeface="Arial"/>
                <a:cs typeface="Arial"/>
              </a:rPr>
              <a:t>e </a:t>
            </a:r>
            <a:r>
              <a:rPr dirty="0" sz="1200" b="1">
                <a:latin typeface="Arial"/>
                <a:cs typeface="Arial"/>
              </a:rPr>
              <a:t>Por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Cima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852927" y="4214373"/>
            <a:ext cx="5628640" cy="408940"/>
            <a:chOff x="852927" y="4214373"/>
            <a:chExt cx="5628640" cy="408940"/>
          </a:xfrm>
        </p:grpSpPr>
        <p:sp>
          <p:nvSpPr>
            <p:cNvPr id="9" name="object 9" descr=""/>
            <p:cNvSpPr/>
            <p:nvPr/>
          </p:nvSpPr>
          <p:spPr>
            <a:xfrm>
              <a:off x="854445" y="4215888"/>
              <a:ext cx="5625465" cy="405765"/>
            </a:xfrm>
            <a:custGeom>
              <a:avLst/>
              <a:gdLst/>
              <a:ahLst/>
              <a:cxnLst/>
              <a:rect l="l" t="t" r="r" b="b"/>
              <a:pathLst>
                <a:path w="5625465" h="405764">
                  <a:moveTo>
                    <a:pt x="5625083" y="0"/>
                  </a:moveTo>
                  <a:lnTo>
                    <a:pt x="0" y="0"/>
                  </a:lnTo>
                  <a:lnTo>
                    <a:pt x="0" y="405377"/>
                  </a:lnTo>
                  <a:lnTo>
                    <a:pt x="5625083" y="405377"/>
                  </a:lnTo>
                  <a:lnTo>
                    <a:pt x="562508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54451" y="4215897"/>
              <a:ext cx="5625465" cy="405765"/>
            </a:xfrm>
            <a:custGeom>
              <a:avLst/>
              <a:gdLst/>
              <a:ahLst/>
              <a:cxnLst/>
              <a:rect l="l" t="t" r="r" b="b"/>
              <a:pathLst>
                <a:path w="5625465" h="405764">
                  <a:moveTo>
                    <a:pt x="2811773" y="405368"/>
                  </a:moveTo>
                  <a:lnTo>
                    <a:pt x="0" y="405368"/>
                  </a:lnTo>
                  <a:lnTo>
                    <a:pt x="0" y="0"/>
                  </a:lnTo>
                  <a:lnTo>
                    <a:pt x="5625077" y="0"/>
                  </a:lnTo>
                  <a:lnTo>
                    <a:pt x="5625077" y="405368"/>
                  </a:lnTo>
                  <a:lnTo>
                    <a:pt x="2811773" y="40536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3517" y="1771523"/>
            <a:ext cx="2209175" cy="150557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0073" y="5957951"/>
            <a:ext cx="2399675" cy="1741794"/>
          </a:xfrm>
          <a:prstGeom prst="rect">
            <a:avLst/>
          </a:prstGeom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55786" y="772659"/>
            <a:ext cx="3405504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Lendo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Escreva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palavra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LIBRAS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abaixo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85682" y="2004520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628881" y="2004520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85682" y="3056080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28881" y="3056080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85682" y="4107639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28881" y="4107639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885682" y="5334459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28881" y="5334459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885682" y="6386018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628881" y="6386018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885682" y="7437578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628881" y="7437578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017" y="1827910"/>
            <a:ext cx="1040267" cy="5830686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0777" y="1827910"/>
            <a:ext cx="1130183" cy="5868786"/>
          </a:xfrm>
          <a:prstGeom prst="rect">
            <a:avLst/>
          </a:prstGeom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00566" y="772659"/>
            <a:ext cx="3117215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Escrevendo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Copie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abaixo 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praticar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escrita.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85682" y="2004520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628881" y="2004520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85682" y="3056080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28881" y="3056080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85682" y="4107639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28881" y="4107639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885682" y="5334459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28881" y="5334459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885682" y="6386018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628881" y="6386018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885682" y="7437578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628881" y="7437578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017" y="1827910"/>
            <a:ext cx="1040267" cy="5830686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0777" y="1827910"/>
            <a:ext cx="1130183" cy="5868786"/>
          </a:xfrm>
          <a:prstGeom prst="rect">
            <a:avLst/>
          </a:prstGeom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22386" y="772659"/>
            <a:ext cx="4474210" cy="78803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ctr" marL="12065" marR="5080">
              <a:lnSpc>
                <a:spcPts val="1610"/>
              </a:lnSpc>
              <a:spcBef>
                <a:spcPts val="215"/>
              </a:spcBef>
            </a:pPr>
            <a:r>
              <a:rPr dirty="0" sz="1400" b="1">
                <a:latin typeface="Arial"/>
                <a:cs typeface="Arial"/>
              </a:rPr>
              <a:t>Movimento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Curvo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Frente-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Trás-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Baixo- </a:t>
            </a:r>
            <a:r>
              <a:rPr dirty="0" sz="1400" b="1">
                <a:latin typeface="Arial"/>
                <a:cs typeface="Arial"/>
              </a:rPr>
              <a:t>Por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Baixo</a:t>
            </a:r>
            <a:endParaRPr sz="1400">
              <a:latin typeface="Arial"/>
              <a:cs typeface="Arial"/>
            </a:endParaRPr>
          </a:p>
          <a:p>
            <a:pPr algn="ctr" marL="425450" marR="417830">
              <a:lnSpc>
                <a:spcPts val="1340"/>
              </a:lnSpc>
              <a:spcBef>
                <a:spcPts val="10"/>
              </a:spcBef>
            </a:pPr>
            <a:r>
              <a:rPr dirty="0" sz="1200">
                <a:latin typeface="Arial MT"/>
                <a:cs typeface="Arial MT"/>
              </a:rPr>
              <a:t>Movimento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 </a:t>
            </a:r>
            <a:r>
              <a:rPr dirty="0" sz="1200" spc="-10">
                <a:latin typeface="Arial MT"/>
                <a:cs typeface="Arial MT"/>
              </a:rPr>
              <a:t>Frente-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Trás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paralelo ao </a:t>
            </a:r>
            <a:r>
              <a:rPr dirty="0" sz="1200" spc="-20">
                <a:latin typeface="Arial MT"/>
                <a:cs typeface="Arial MT"/>
              </a:rPr>
              <a:t>chão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 setas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simples.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50889" y="2052831"/>
            <a:ext cx="15798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</a:t>
            </a:r>
            <a:r>
              <a:rPr dirty="0" sz="1200" spc="-10">
                <a:latin typeface="Times New Roman"/>
                <a:cs typeface="Times New Roman"/>
              </a:rPr>
              <a:t> Frente-</a:t>
            </a:r>
            <a:r>
              <a:rPr dirty="0" sz="1200">
                <a:latin typeface="Times New Roman"/>
                <a:cs typeface="Times New Roman"/>
              </a:rPr>
              <a:t>Por</a:t>
            </a:r>
            <a:r>
              <a:rPr dirty="0" sz="1200" spc="-10">
                <a:latin typeface="Times New Roman"/>
                <a:cs typeface="Times New Roman"/>
              </a:rPr>
              <a:t> Baixo: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50889" y="2575562"/>
            <a:ext cx="2244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2. Para </a:t>
            </a:r>
            <a:r>
              <a:rPr dirty="0" sz="1200" spc="-10">
                <a:latin typeface="Times New Roman"/>
                <a:cs typeface="Times New Roman"/>
              </a:rPr>
              <a:t>Frente-</a:t>
            </a:r>
            <a:r>
              <a:rPr dirty="0" sz="1200">
                <a:latin typeface="Times New Roman"/>
                <a:cs typeface="Times New Roman"/>
              </a:rPr>
              <a:t>Por </a:t>
            </a:r>
            <a:r>
              <a:rPr dirty="0" sz="1200" spc="-10">
                <a:latin typeface="Times New Roman"/>
                <a:cs typeface="Times New Roman"/>
              </a:rPr>
              <a:t>Baixo-</a:t>
            </a:r>
            <a:r>
              <a:rPr dirty="0" sz="1200">
                <a:latin typeface="Times New Roman"/>
                <a:cs typeface="Times New Roman"/>
              </a:rPr>
              <a:t>Por </a:t>
            </a:r>
            <a:r>
              <a:rPr dirty="0" sz="1200" spc="-10">
                <a:latin typeface="Times New Roman"/>
                <a:cs typeface="Times New Roman"/>
              </a:rPr>
              <a:t>Baixo: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50889" y="3096770"/>
            <a:ext cx="1930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3.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 </a:t>
            </a:r>
            <a:r>
              <a:rPr dirty="0" sz="1200" spc="-10">
                <a:latin typeface="Times New Roman"/>
                <a:cs typeface="Times New Roman"/>
              </a:rPr>
              <a:t>Frente-</a:t>
            </a:r>
            <a:r>
              <a:rPr dirty="0" sz="1200" spc="-20">
                <a:latin typeface="Times New Roman"/>
                <a:cs typeface="Times New Roman"/>
              </a:rPr>
              <a:t>Laço-</a:t>
            </a:r>
            <a:r>
              <a:rPr dirty="0" sz="1200">
                <a:latin typeface="Times New Roman"/>
                <a:cs typeface="Times New Roman"/>
              </a:rPr>
              <a:t>Por </a:t>
            </a:r>
            <a:r>
              <a:rPr dirty="0" sz="1200" spc="-10">
                <a:latin typeface="Times New Roman"/>
                <a:cs typeface="Times New Roman"/>
              </a:rPr>
              <a:t>Baixo: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50889" y="3619503"/>
            <a:ext cx="22104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4. Para </a:t>
            </a:r>
            <a:r>
              <a:rPr dirty="0" sz="1200" spc="-10">
                <a:latin typeface="Times New Roman"/>
                <a:cs typeface="Times New Roman"/>
              </a:rPr>
              <a:t>Frente-</a:t>
            </a:r>
            <a:r>
              <a:rPr dirty="0" sz="1200">
                <a:latin typeface="Times New Roman"/>
                <a:cs typeface="Times New Roman"/>
              </a:rPr>
              <a:t>Por </a:t>
            </a:r>
            <a:r>
              <a:rPr dirty="0" sz="1200" spc="-10">
                <a:latin typeface="Times New Roman"/>
                <a:cs typeface="Times New Roman"/>
              </a:rPr>
              <a:t>Baixo-</a:t>
            </a:r>
            <a:r>
              <a:rPr dirty="0" sz="1200">
                <a:latin typeface="Times New Roman"/>
                <a:cs typeface="Times New Roman"/>
              </a:rPr>
              <a:t>Por </a:t>
            </a:r>
            <a:r>
              <a:rPr dirty="0" sz="1200" spc="-20">
                <a:latin typeface="Times New Roman"/>
                <a:cs typeface="Times New Roman"/>
              </a:rPr>
              <a:t>Cima: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699241" y="2043687"/>
            <a:ext cx="1462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5.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</a:t>
            </a:r>
            <a:r>
              <a:rPr dirty="0" sz="1200" spc="-10">
                <a:latin typeface="Times New Roman"/>
                <a:cs typeface="Times New Roman"/>
              </a:rPr>
              <a:t> Trás-</a:t>
            </a:r>
            <a:r>
              <a:rPr dirty="0" sz="1200">
                <a:latin typeface="Times New Roman"/>
                <a:cs typeface="Times New Roman"/>
              </a:rPr>
              <a:t>Por</a:t>
            </a:r>
            <a:r>
              <a:rPr dirty="0" sz="1200" spc="-10">
                <a:latin typeface="Times New Roman"/>
                <a:cs typeface="Times New Roman"/>
              </a:rPr>
              <a:t> Baixo: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699241" y="2564895"/>
            <a:ext cx="21266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6. Para </a:t>
            </a:r>
            <a:r>
              <a:rPr dirty="0" sz="1200" spc="-10">
                <a:latin typeface="Times New Roman"/>
                <a:cs typeface="Times New Roman"/>
              </a:rPr>
              <a:t>Trás-</a:t>
            </a:r>
            <a:r>
              <a:rPr dirty="0" sz="1200">
                <a:latin typeface="Times New Roman"/>
                <a:cs typeface="Times New Roman"/>
              </a:rPr>
              <a:t>Por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Baixo-</a:t>
            </a:r>
            <a:r>
              <a:rPr dirty="0" sz="1200">
                <a:latin typeface="Times New Roman"/>
                <a:cs typeface="Times New Roman"/>
              </a:rPr>
              <a:t>Por </a:t>
            </a:r>
            <a:r>
              <a:rPr dirty="0" sz="1200" spc="-10">
                <a:latin typeface="Times New Roman"/>
                <a:cs typeface="Times New Roman"/>
              </a:rPr>
              <a:t>Baixo: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699241" y="3087627"/>
            <a:ext cx="1812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7. Para </a:t>
            </a:r>
            <a:r>
              <a:rPr dirty="0" sz="1200" spc="-10">
                <a:latin typeface="Times New Roman"/>
                <a:cs typeface="Times New Roman"/>
              </a:rPr>
              <a:t>Trás-</a:t>
            </a:r>
            <a:r>
              <a:rPr dirty="0" sz="1200" spc="-20">
                <a:latin typeface="Times New Roman"/>
                <a:cs typeface="Times New Roman"/>
              </a:rPr>
              <a:t>Laço-</a:t>
            </a:r>
            <a:r>
              <a:rPr dirty="0" sz="1200">
                <a:latin typeface="Times New Roman"/>
                <a:cs typeface="Times New Roman"/>
              </a:rPr>
              <a:t>Por </a:t>
            </a:r>
            <a:r>
              <a:rPr dirty="0" sz="1200" spc="-10">
                <a:latin typeface="Times New Roman"/>
                <a:cs typeface="Times New Roman"/>
              </a:rPr>
              <a:t>Baixo: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699241" y="3608834"/>
            <a:ext cx="21513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8.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</a:t>
            </a:r>
            <a:r>
              <a:rPr dirty="0" sz="1200" spc="-10">
                <a:latin typeface="Times New Roman"/>
                <a:cs typeface="Times New Roman"/>
              </a:rPr>
              <a:t> Tras-</a:t>
            </a:r>
            <a:r>
              <a:rPr dirty="0" sz="1200">
                <a:latin typeface="Times New Roman"/>
                <a:cs typeface="Times New Roman"/>
              </a:rPr>
              <a:t>Por</a:t>
            </a:r>
            <a:r>
              <a:rPr dirty="0" sz="1200" spc="-10">
                <a:latin typeface="Times New Roman"/>
                <a:cs typeface="Times New Roman"/>
              </a:rPr>
              <a:t> Cima-</a:t>
            </a:r>
            <a:r>
              <a:rPr dirty="0" sz="1200">
                <a:latin typeface="Times New Roman"/>
                <a:cs typeface="Times New Roman"/>
              </a:rPr>
              <a:t>Para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Baixo: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834639" y="4385061"/>
            <a:ext cx="5626735" cy="368935"/>
            <a:chOff x="834639" y="4385061"/>
            <a:chExt cx="5626735" cy="368935"/>
          </a:xfrm>
        </p:grpSpPr>
        <p:sp>
          <p:nvSpPr>
            <p:cNvPr id="12" name="object 12" descr=""/>
            <p:cNvSpPr/>
            <p:nvPr/>
          </p:nvSpPr>
          <p:spPr>
            <a:xfrm>
              <a:off x="836157" y="4386576"/>
              <a:ext cx="5623560" cy="365760"/>
            </a:xfrm>
            <a:custGeom>
              <a:avLst/>
              <a:gdLst/>
              <a:ahLst/>
              <a:cxnLst/>
              <a:rect l="l" t="t" r="r" b="b"/>
              <a:pathLst>
                <a:path w="5623560" h="365760">
                  <a:moveTo>
                    <a:pt x="5623559" y="0"/>
                  </a:moveTo>
                  <a:lnTo>
                    <a:pt x="0" y="0"/>
                  </a:lnTo>
                  <a:lnTo>
                    <a:pt x="0" y="365753"/>
                  </a:lnTo>
                  <a:lnTo>
                    <a:pt x="5623559" y="365753"/>
                  </a:lnTo>
                  <a:lnTo>
                    <a:pt x="562355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36163" y="4386585"/>
              <a:ext cx="5623560" cy="365760"/>
            </a:xfrm>
            <a:custGeom>
              <a:avLst/>
              <a:gdLst/>
              <a:ahLst/>
              <a:cxnLst/>
              <a:rect l="l" t="t" r="r" b="b"/>
              <a:pathLst>
                <a:path w="5623560" h="365760">
                  <a:moveTo>
                    <a:pt x="2811773" y="365744"/>
                  </a:moveTo>
                  <a:lnTo>
                    <a:pt x="0" y="365744"/>
                  </a:lnTo>
                  <a:lnTo>
                    <a:pt x="0" y="0"/>
                  </a:lnTo>
                  <a:lnTo>
                    <a:pt x="5623553" y="0"/>
                  </a:lnTo>
                  <a:lnTo>
                    <a:pt x="5623553" y="365744"/>
                  </a:lnTo>
                  <a:lnTo>
                    <a:pt x="2811773" y="3657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922517" y="5590033"/>
            <a:ext cx="1716405" cy="7264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ctr" marL="12700" marR="5080">
              <a:lnSpc>
                <a:spcPct val="94400"/>
              </a:lnSpc>
              <a:spcBef>
                <a:spcPts val="180"/>
              </a:spcBef>
            </a:pPr>
            <a:r>
              <a:rPr dirty="0" sz="1200" spc="-10" b="1">
                <a:latin typeface="Times New Roman"/>
                <a:cs typeface="Times New Roman"/>
              </a:rPr>
              <a:t>Perspectiva </a:t>
            </a:r>
            <a:r>
              <a:rPr dirty="0" sz="1200" b="1">
                <a:latin typeface="Times New Roman"/>
                <a:cs typeface="Times New Roman"/>
              </a:rPr>
              <a:t>Perto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Longe </a:t>
            </a:r>
            <a:r>
              <a:rPr dirty="0" sz="1200">
                <a:latin typeface="Times New Roman"/>
                <a:cs typeface="Times New Roman"/>
              </a:rPr>
              <a:t>Como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olhando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</a:t>
            </a:r>
            <a:r>
              <a:rPr dirty="0" sz="1200" spc="-25">
                <a:latin typeface="Times New Roman"/>
                <a:cs typeface="Times New Roman"/>
              </a:rPr>
              <a:t> uma </a:t>
            </a:r>
            <a:r>
              <a:rPr dirty="0" sz="1200">
                <a:latin typeface="Times New Roman"/>
                <a:cs typeface="Times New Roman"/>
              </a:rPr>
              <a:t>rua,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é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largo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e </a:t>
            </a:r>
            <a:r>
              <a:rPr dirty="0" sz="1200" spc="-10">
                <a:latin typeface="Times New Roman"/>
                <a:cs typeface="Times New Roman"/>
              </a:rPr>
              <a:t>escuro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120121" y="5177030"/>
            <a:ext cx="1056005" cy="55626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ctr" marL="12700" marR="5080">
              <a:lnSpc>
                <a:spcPts val="1370"/>
              </a:lnSpc>
              <a:spcBef>
                <a:spcPts val="200"/>
              </a:spcBef>
            </a:pP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Parte</a:t>
            </a:r>
            <a:r>
              <a:rPr dirty="0" sz="1200" spc="-20">
                <a:latin typeface="Times New Roman"/>
                <a:cs typeface="Times New Roman"/>
              </a:rPr>
              <a:t> mais </a:t>
            </a:r>
            <a:r>
              <a:rPr dirty="0" sz="1200">
                <a:latin typeface="Times New Roman"/>
                <a:cs typeface="Times New Roman"/>
              </a:rPr>
              <a:t>estreita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fica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mais </a:t>
            </a:r>
            <a:r>
              <a:rPr dirty="0" sz="1200">
                <a:latin typeface="Times New Roman"/>
                <a:cs typeface="Times New Roman"/>
              </a:rPr>
              <a:t>longe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corpo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121646" y="7891273"/>
            <a:ext cx="1148715" cy="55626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ctr" marL="12065" marR="5080" indent="1905">
              <a:lnSpc>
                <a:spcPts val="1370"/>
              </a:lnSpc>
              <a:spcBef>
                <a:spcPts val="200"/>
              </a:spcBef>
            </a:pP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grossa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e </a:t>
            </a:r>
            <a:r>
              <a:rPr dirty="0" sz="1200">
                <a:latin typeface="Times New Roman"/>
                <a:cs typeface="Times New Roman"/>
              </a:rPr>
              <a:t>escura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indica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mais </a:t>
            </a:r>
            <a:r>
              <a:rPr dirty="0" sz="1200">
                <a:latin typeface="Times New Roman"/>
                <a:cs typeface="Times New Roman"/>
              </a:rPr>
              <a:t>perto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corpo.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3629664" y="5787141"/>
            <a:ext cx="251460" cy="454659"/>
          </a:xfrm>
          <a:custGeom>
            <a:avLst/>
            <a:gdLst/>
            <a:ahLst/>
            <a:cxnLst/>
            <a:rect l="l" t="t" r="r" b="b"/>
            <a:pathLst>
              <a:path w="251460" h="454660">
                <a:moveTo>
                  <a:pt x="217916" y="0"/>
                </a:moveTo>
                <a:lnTo>
                  <a:pt x="0" y="438896"/>
                </a:lnTo>
                <a:lnTo>
                  <a:pt x="31988" y="454136"/>
                </a:lnTo>
                <a:lnTo>
                  <a:pt x="251444" y="16748"/>
                </a:lnTo>
                <a:lnTo>
                  <a:pt x="2179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3439164" y="7205984"/>
            <a:ext cx="327660" cy="607060"/>
          </a:xfrm>
          <a:custGeom>
            <a:avLst/>
            <a:gdLst/>
            <a:ahLst/>
            <a:cxnLst/>
            <a:rect l="l" t="t" r="r" b="b"/>
            <a:pathLst>
              <a:path w="327660" h="607059">
                <a:moveTo>
                  <a:pt x="294116" y="0"/>
                </a:moveTo>
                <a:lnTo>
                  <a:pt x="0" y="591296"/>
                </a:lnTo>
                <a:lnTo>
                  <a:pt x="31988" y="606536"/>
                </a:lnTo>
                <a:lnTo>
                  <a:pt x="327644" y="16748"/>
                </a:lnTo>
                <a:lnTo>
                  <a:pt x="294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4528297" y="6281929"/>
            <a:ext cx="1870075" cy="73152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algn="just" marL="12700" marR="5080">
              <a:lnSpc>
                <a:spcPct val="95300"/>
              </a:lnSpc>
              <a:spcBef>
                <a:spcPts val="165"/>
              </a:spcBef>
            </a:pPr>
            <a:r>
              <a:rPr dirty="0" sz="1200">
                <a:latin typeface="Times New Roman"/>
                <a:cs typeface="Times New Roman"/>
              </a:rPr>
              <a:t>O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movimento</a:t>
            </a:r>
            <a:r>
              <a:rPr dirty="0" sz="1200" spc="3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começa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perto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3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corpo</a:t>
            </a:r>
            <a:r>
              <a:rPr dirty="0" sz="1200" spc="3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3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distância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do </a:t>
            </a:r>
            <a:r>
              <a:rPr dirty="0" sz="1200">
                <a:latin typeface="Times New Roman"/>
                <a:cs typeface="Times New Roman"/>
              </a:rPr>
              <a:t>corpo,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frente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fina </a:t>
            </a:r>
            <a:r>
              <a:rPr dirty="0" sz="1200">
                <a:latin typeface="Times New Roman"/>
                <a:cs typeface="Times New Roman"/>
              </a:rPr>
              <a:t>da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linha.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5941" y="1977263"/>
            <a:ext cx="445907" cy="1987158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15121" y="1977263"/>
            <a:ext cx="415427" cy="1910958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73033" y="6319139"/>
            <a:ext cx="720227" cy="807582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5301" y="6299327"/>
            <a:ext cx="1910471" cy="2179182"/>
          </a:xfrm>
          <a:prstGeom prst="rect">
            <a:avLst/>
          </a:prstGeom>
        </p:spPr>
      </p:pic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33610" y="1309145"/>
            <a:ext cx="16078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Para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Frente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e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Por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Baixo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902190" y="5449851"/>
            <a:ext cx="14738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Para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Trás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e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Por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Baixo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27089" y="2054380"/>
            <a:ext cx="22390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Diagonal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Para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Frente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e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Por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Baixo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65585" y="2055904"/>
            <a:ext cx="22390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Diagonal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Para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Frente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e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Por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Baixo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836163" y="4106169"/>
            <a:ext cx="5634355" cy="337185"/>
            <a:chOff x="836163" y="4106169"/>
            <a:chExt cx="5634355" cy="337185"/>
          </a:xfrm>
        </p:grpSpPr>
        <p:sp>
          <p:nvSpPr>
            <p:cNvPr id="7" name="object 7" descr=""/>
            <p:cNvSpPr/>
            <p:nvPr/>
          </p:nvSpPr>
          <p:spPr>
            <a:xfrm>
              <a:off x="837681" y="4107683"/>
              <a:ext cx="5631180" cy="334010"/>
            </a:xfrm>
            <a:custGeom>
              <a:avLst/>
              <a:gdLst/>
              <a:ahLst/>
              <a:cxnLst/>
              <a:rect l="l" t="t" r="r" b="b"/>
              <a:pathLst>
                <a:path w="5631180" h="334010">
                  <a:moveTo>
                    <a:pt x="5631179" y="0"/>
                  </a:moveTo>
                  <a:lnTo>
                    <a:pt x="0" y="0"/>
                  </a:lnTo>
                  <a:lnTo>
                    <a:pt x="0" y="333749"/>
                  </a:lnTo>
                  <a:lnTo>
                    <a:pt x="5631179" y="333749"/>
                  </a:lnTo>
                  <a:lnTo>
                    <a:pt x="563117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37687" y="4107693"/>
              <a:ext cx="5631180" cy="334010"/>
            </a:xfrm>
            <a:custGeom>
              <a:avLst/>
              <a:gdLst/>
              <a:ahLst/>
              <a:cxnLst/>
              <a:rect l="l" t="t" r="r" b="b"/>
              <a:pathLst>
                <a:path w="5631180" h="334010">
                  <a:moveTo>
                    <a:pt x="2814821" y="333740"/>
                  </a:moveTo>
                  <a:lnTo>
                    <a:pt x="0" y="333740"/>
                  </a:lnTo>
                  <a:lnTo>
                    <a:pt x="0" y="0"/>
                  </a:lnTo>
                  <a:lnTo>
                    <a:pt x="5631173" y="0"/>
                  </a:lnTo>
                  <a:lnTo>
                    <a:pt x="5631173" y="333740"/>
                  </a:lnTo>
                  <a:lnTo>
                    <a:pt x="2814821" y="3337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965189" y="6152415"/>
            <a:ext cx="21139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Giagonal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Para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Trás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e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Por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Baixo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253977" y="6152415"/>
            <a:ext cx="21139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Arial"/>
                <a:cs typeface="Arial"/>
              </a:rPr>
              <a:t>Giagonal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Para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Trás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e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Por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Baixo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5921" y="1637410"/>
            <a:ext cx="3375659" cy="1744843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5149" y="5810122"/>
            <a:ext cx="3487811" cy="1763130"/>
          </a:xfrm>
          <a:prstGeom prst="rect">
            <a:avLst/>
          </a:prstGeom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55786" y="772659"/>
            <a:ext cx="3405504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Lendo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Escreva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palavra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LIBRAS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abaixo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76538" y="2004520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74245" y="2004520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76538" y="3056080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874245" y="3056080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76538" y="4107639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74245" y="4107639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876538" y="5159199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874245" y="5159199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876538" y="6210758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74245" y="6210758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876538" y="7262318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874245" y="7262318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349" y="1858391"/>
            <a:ext cx="1040267" cy="559903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5349" y="1943735"/>
            <a:ext cx="1369451" cy="5589894"/>
          </a:xfrm>
          <a:prstGeom prst="rect">
            <a:avLst/>
          </a:prstGeom>
        </p:spPr>
      </p:pic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21902" y="772659"/>
            <a:ext cx="3074670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Escrevendo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Copie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abaixo 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praticar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escrita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76538" y="2004520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74245" y="2004520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76538" y="3056080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874245" y="3056080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76538" y="4107639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74245" y="4107639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876538" y="5159199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874245" y="5159199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876538" y="6210758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74245" y="6210758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876538" y="7262318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874245" y="7262318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349" y="1858391"/>
            <a:ext cx="1040267" cy="559903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5349" y="1943735"/>
            <a:ext cx="1369451" cy="5589894"/>
          </a:xfrm>
          <a:prstGeom prst="rect">
            <a:avLst/>
          </a:prstGeom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462010" y="772659"/>
            <a:ext cx="4343400" cy="78803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ctr" marL="12700" marR="5080">
              <a:lnSpc>
                <a:spcPts val="1610"/>
              </a:lnSpc>
              <a:spcBef>
                <a:spcPts val="215"/>
              </a:spcBef>
            </a:pPr>
            <a:r>
              <a:rPr dirty="0" sz="1400" b="1">
                <a:latin typeface="Arial"/>
                <a:cs typeface="Arial"/>
              </a:rPr>
              <a:t>Movimento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Curvo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10" b="1">
                <a:latin typeface="Arial"/>
                <a:cs typeface="Arial"/>
              </a:rPr>
              <a:t> Frente-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Lado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ou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Para </a:t>
            </a:r>
            <a:r>
              <a:rPr dirty="0" sz="1400" spc="-10" b="1">
                <a:latin typeface="Arial"/>
                <a:cs typeface="Arial"/>
              </a:rPr>
              <a:t>Trás-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</a:t>
            </a:r>
            <a:r>
              <a:rPr dirty="0" sz="1400" spc="5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Lado</a:t>
            </a:r>
            <a:endParaRPr sz="1400">
              <a:latin typeface="Arial"/>
              <a:cs typeface="Arial"/>
            </a:endParaRPr>
          </a:p>
          <a:p>
            <a:pPr algn="ctr" marL="49530">
              <a:lnSpc>
                <a:spcPts val="1270"/>
              </a:lnSpc>
            </a:pP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movimento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chão.</a:t>
            </a:r>
            <a:endParaRPr sz="1200">
              <a:latin typeface="Arial MT"/>
              <a:cs typeface="Arial MT"/>
            </a:endParaRPr>
          </a:p>
          <a:p>
            <a:pPr algn="ctr" marL="49530">
              <a:lnSpc>
                <a:spcPts val="1390"/>
              </a:lnSpc>
            </a:pP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 setas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simples.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38697" y="2336295"/>
            <a:ext cx="19316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1.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Frente-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Lado: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38697" y="2677671"/>
            <a:ext cx="2210435" cy="37909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225"/>
              </a:spcBef>
            </a:pPr>
            <a:r>
              <a:rPr dirty="0" sz="1200">
                <a:latin typeface="Arial MT"/>
                <a:cs typeface="Arial MT"/>
              </a:rPr>
              <a:t>2.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Frente-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lado-</a:t>
            </a:r>
            <a:r>
              <a:rPr dirty="0" sz="1200" spc="-20">
                <a:latin typeface="Arial MT"/>
                <a:cs typeface="Arial MT"/>
              </a:rPr>
              <a:t>Para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lado: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38697" y="3360422"/>
            <a:ext cx="1887220" cy="38100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360"/>
              </a:lnSpc>
              <a:spcBef>
                <a:spcPts val="210"/>
              </a:spcBef>
            </a:pPr>
            <a:r>
              <a:rPr dirty="0" sz="1200">
                <a:latin typeface="Arial MT"/>
                <a:cs typeface="Arial MT"/>
              </a:rPr>
              <a:t>3.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Frente-Laço-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o </a:t>
            </a:r>
            <a:r>
              <a:rPr dirty="0" sz="1200" spc="-10">
                <a:latin typeface="Arial MT"/>
                <a:cs typeface="Arial MT"/>
              </a:rPr>
              <a:t>Lado: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38697" y="3874010"/>
            <a:ext cx="2210435" cy="37909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225"/>
              </a:spcBef>
            </a:pPr>
            <a:r>
              <a:rPr dirty="0" sz="1200">
                <a:latin typeface="Arial MT"/>
                <a:cs typeface="Arial MT"/>
              </a:rPr>
              <a:t>4.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Frente-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lado-</a:t>
            </a:r>
            <a:r>
              <a:rPr dirty="0" sz="1200" spc="-20">
                <a:latin typeface="Arial MT"/>
                <a:cs typeface="Arial MT"/>
              </a:rPr>
              <a:t>Para </a:t>
            </a:r>
            <a:r>
              <a:rPr dirty="0" sz="1200" spc="-10">
                <a:latin typeface="Arial MT"/>
                <a:cs typeface="Arial MT"/>
              </a:rPr>
              <a:t>Trás-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lado: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49177" y="2336295"/>
            <a:ext cx="1744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5.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Trás-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lado: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949177" y="2677671"/>
            <a:ext cx="1752600" cy="37909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225"/>
              </a:spcBef>
            </a:pPr>
            <a:r>
              <a:rPr dirty="0" sz="1200">
                <a:latin typeface="Arial MT"/>
                <a:cs typeface="Arial MT"/>
              </a:rPr>
              <a:t>6.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Trás-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lado- </a:t>
            </a:r>
            <a:r>
              <a:rPr dirty="0" sz="1200">
                <a:latin typeface="Arial MT"/>
                <a:cs typeface="Arial MT"/>
              </a:rPr>
              <a:t>Para o </a:t>
            </a:r>
            <a:r>
              <a:rPr dirty="0" sz="1200" spc="-10">
                <a:latin typeface="Arial MT"/>
                <a:cs typeface="Arial MT"/>
              </a:rPr>
              <a:t>lado: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949177" y="3360422"/>
            <a:ext cx="1751964" cy="38100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360"/>
              </a:lnSpc>
              <a:spcBef>
                <a:spcPts val="210"/>
              </a:spcBef>
            </a:pPr>
            <a:r>
              <a:rPr dirty="0" sz="1200">
                <a:latin typeface="Arial MT"/>
                <a:cs typeface="Arial MT"/>
              </a:rPr>
              <a:t>7.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Trás-Laço-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o </a:t>
            </a:r>
            <a:r>
              <a:rPr dirty="0" sz="1200" spc="-10">
                <a:latin typeface="Arial MT"/>
                <a:cs typeface="Arial MT"/>
              </a:rPr>
              <a:t>lado: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949177" y="3874010"/>
            <a:ext cx="1752600" cy="37909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225"/>
              </a:spcBef>
            </a:pPr>
            <a:r>
              <a:rPr dirty="0" sz="1200">
                <a:latin typeface="Arial MT"/>
                <a:cs typeface="Arial MT"/>
              </a:rPr>
              <a:t>8.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Trás-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lado-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Frente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-10">
                <a:latin typeface="Arial MT"/>
                <a:cs typeface="Arial MT"/>
              </a:rPr>
              <a:t> lado: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849879" y="4660905"/>
            <a:ext cx="5633085" cy="375285"/>
            <a:chOff x="849879" y="4660905"/>
            <a:chExt cx="5633085" cy="375285"/>
          </a:xfrm>
        </p:grpSpPr>
        <p:sp>
          <p:nvSpPr>
            <p:cNvPr id="12" name="object 12" descr=""/>
            <p:cNvSpPr/>
            <p:nvPr/>
          </p:nvSpPr>
          <p:spPr>
            <a:xfrm>
              <a:off x="851397" y="4662419"/>
              <a:ext cx="5629910" cy="372110"/>
            </a:xfrm>
            <a:custGeom>
              <a:avLst/>
              <a:gdLst/>
              <a:ahLst/>
              <a:cxnLst/>
              <a:rect l="l" t="t" r="r" b="b"/>
              <a:pathLst>
                <a:path w="5629910" h="372110">
                  <a:moveTo>
                    <a:pt x="5629655" y="0"/>
                  </a:moveTo>
                  <a:lnTo>
                    <a:pt x="0" y="0"/>
                  </a:lnTo>
                  <a:lnTo>
                    <a:pt x="0" y="371849"/>
                  </a:lnTo>
                  <a:lnTo>
                    <a:pt x="5629655" y="371849"/>
                  </a:lnTo>
                  <a:lnTo>
                    <a:pt x="562965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51403" y="4662429"/>
              <a:ext cx="5629910" cy="372110"/>
            </a:xfrm>
            <a:custGeom>
              <a:avLst/>
              <a:gdLst/>
              <a:ahLst/>
              <a:cxnLst/>
              <a:rect l="l" t="t" r="r" b="b"/>
              <a:pathLst>
                <a:path w="5629910" h="372110">
                  <a:moveTo>
                    <a:pt x="2814821" y="371840"/>
                  </a:moveTo>
                  <a:lnTo>
                    <a:pt x="0" y="371840"/>
                  </a:lnTo>
                  <a:lnTo>
                    <a:pt x="0" y="0"/>
                  </a:lnTo>
                  <a:lnTo>
                    <a:pt x="5629649" y="0"/>
                  </a:lnTo>
                  <a:lnTo>
                    <a:pt x="5629649" y="371840"/>
                  </a:lnTo>
                  <a:lnTo>
                    <a:pt x="2814821" y="3718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922517" y="6141721"/>
            <a:ext cx="1716405" cy="7264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ctr" marL="12700" marR="5080">
              <a:lnSpc>
                <a:spcPct val="94400"/>
              </a:lnSpc>
              <a:spcBef>
                <a:spcPts val="180"/>
              </a:spcBef>
            </a:pPr>
            <a:r>
              <a:rPr dirty="0" sz="1200" spc="-10" b="1">
                <a:latin typeface="Times New Roman"/>
                <a:cs typeface="Times New Roman"/>
              </a:rPr>
              <a:t>Perspectiva </a:t>
            </a:r>
            <a:r>
              <a:rPr dirty="0" sz="1200" b="1">
                <a:latin typeface="Times New Roman"/>
                <a:cs typeface="Times New Roman"/>
              </a:rPr>
              <a:t>Perto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Longe </a:t>
            </a:r>
            <a:r>
              <a:rPr dirty="0" sz="1200">
                <a:latin typeface="Times New Roman"/>
                <a:cs typeface="Times New Roman"/>
              </a:rPr>
              <a:t>Como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olhando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</a:t>
            </a:r>
            <a:r>
              <a:rPr dirty="0" sz="1200" spc="-25">
                <a:latin typeface="Times New Roman"/>
                <a:cs typeface="Times New Roman"/>
              </a:rPr>
              <a:t> uma </a:t>
            </a:r>
            <a:r>
              <a:rPr dirty="0" sz="1200">
                <a:latin typeface="Times New Roman"/>
                <a:cs typeface="Times New Roman"/>
              </a:rPr>
              <a:t>rua,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é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largo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e </a:t>
            </a:r>
            <a:r>
              <a:rPr dirty="0" sz="1200" spc="-10">
                <a:latin typeface="Times New Roman"/>
                <a:cs typeface="Times New Roman"/>
              </a:rPr>
              <a:t>escuro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101834" y="5728717"/>
            <a:ext cx="1200785" cy="55753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algn="ctr" marL="12700" marR="5080" indent="-1905">
              <a:lnSpc>
                <a:spcPct val="95400"/>
              </a:lnSpc>
              <a:spcBef>
                <a:spcPts val="165"/>
              </a:spcBef>
            </a:pP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Parte</a:t>
            </a:r>
            <a:r>
              <a:rPr dirty="0" sz="1200" spc="-20">
                <a:latin typeface="Times New Roman"/>
                <a:cs typeface="Times New Roman"/>
              </a:rPr>
              <a:t> mais </a:t>
            </a:r>
            <a:r>
              <a:rPr dirty="0" sz="1200">
                <a:latin typeface="Times New Roman"/>
                <a:cs typeface="Times New Roman"/>
              </a:rPr>
              <a:t>estreita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indica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mais </a:t>
            </a:r>
            <a:r>
              <a:rPr dirty="0" sz="1200">
                <a:latin typeface="Times New Roman"/>
                <a:cs typeface="Times New Roman"/>
              </a:rPr>
              <a:t>longe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corpo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121646" y="8442960"/>
            <a:ext cx="1148715" cy="55626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ctr" marL="12065" marR="5080" indent="1905">
              <a:lnSpc>
                <a:spcPts val="1370"/>
              </a:lnSpc>
              <a:spcBef>
                <a:spcPts val="200"/>
              </a:spcBef>
            </a:pP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grossa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e </a:t>
            </a:r>
            <a:r>
              <a:rPr dirty="0" sz="1200">
                <a:latin typeface="Times New Roman"/>
                <a:cs typeface="Times New Roman"/>
              </a:rPr>
              <a:t>escura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indica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mais </a:t>
            </a:r>
            <a:r>
              <a:rPr dirty="0" sz="1200">
                <a:latin typeface="Times New Roman"/>
                <a:cs typeface="Times New Roman"/>
              </a:rPr>
              <a:t>perto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corpo.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3629664" y="6338829"/>
            <a:ext cx="251460" cy="454659"/>
          </a:xfrm>
          <a:custGeom>
            <a:avLst/>
            <a:gdLst/>
            <a:ahLst/>
            <a:cxnLst/>
            <a:rect l="l" t="t" r="r" b="b"/>
            <a:pathLst>
              <a:path w="251460" h="454659">
                <a:moveTo>
                  <a:pt x="217916" y="0"/>
                </a:moveTo>
                <a:lnTo>
                  <a:pt x="0" y="438896"/>
                </a:lnTo>
                <a:lnTo>
                  <a:pt x="31988" y="454136"/>
                </a:lnTo>
                <a:lnTo>
                  <a:pt x="251444" y="16748"/>
                </a:lnTo>
                <a:lnTo>
                  <a:pt x="2179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3553449" y="7777470"/>
            <a:ext cx="361315" cy="577850"/>
          </a:xfrm>
          <a:custGeom>
            <a:avLst/>
            <a:gdLst/>
            <a:ahLst/>
            <a:cxnLst/>
            <a:rect l="l" t="t" r="r" b="b"/>
            <a:pathLst>
              <a:path w="361314" h="577850">
                <a:moveTo>
                  <a:pt x="30479" y="0"/>
                </a:moveTo>
                <a:lnTo>
                  <a:pt x="0" y="18287"/>
                </a:lnTo>
                <a:lnTo>
                  <a:pt x="329183" y="577595"/>
                </a:lnTo>
                <a:lnTo>
                  <a:pt x="361187" y="559307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4528297" y="6833617"/>
            <a:ext cx="1870075" cy="90487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algn="just" marL="12700" marR="5080">
              <a:lnSpc>
                <a:spcPct val="95200"/>
              </a:lnSpc>
              <a:spcBef>
                <a:spcPts val="170"/>
              </a:spcBef>
            </a:pPr>
            <a:r>
              <a:rPr dirty="0" sz="1200">
                <a:latin typeface="Times New Roman"/>
                <a:cs typeface="Times New Roman"/>
              </a:rPr>
              <a:t>O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movimento</a:t>
            </a:r>
            <a:r>
              <a:rPr dirty="0" sz="1200" spc="3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começa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perto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3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corpo</a:t>
            </a:r>
            <a:r>
              <a:rPr dirty="0" sz="1200" spc="3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é</a:t>
            </a:r>
            <a:r>
              <a:rPr dirty="0" sz="1200" spc="3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percorrido</a:t>
            </a:r>
            <a:r>
              <a:rPr dirty="0" sz="1200" spc="36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na </a:t>
            </a:r>
            <a:r>
              <a:rPr dirty="0" sz="1200">
                <a:latin typeface="Times New Roman"/>
                <a:cs typeface="Times New Roman"/>
              </a:rPr>
              <a:t>frente</a:t>
            </a:r>
            <a:r>
              <a:rPr dirty="0" sz="1200" spc="4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4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corpo</a:t>
            </a:r>
            <a:r>
              <a:rPr dirty="0" sz="1200" spc="4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através</a:t>
            </a:r>
            <a:r>
              <a:rPr dirty="0" sz="1200" spc="484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da </a:t>
            </a:r>
            <a:r>
              <a:rPr dirty="0" sz="1200">
                <a:latin typeface="Times New Roman"/>
                <a:cs typeface="Times New Roman"/>
              </a:rPr>
              <a:t>linha</a:t>
            </a:r>
            <a:r>
              <a:rPr dirty="0" sz="1200" spc="3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mais</a:t>
            </a:r>
            <a:r>
              <a:rPr dirty="0" sz="1200" spc="3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grossa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seta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e </a:t>
            </a:r>
            <a:r>
              <a:rPr dirty="0" sz="1200">
                <a:latin typeface="Times New Roman"/>
                <a:cs typeface="Times New Roman"/>
              </a:rPr>
              <a:t>então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segue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direção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seta.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7925" y="2349119"/>
            <a:ext cx="584591" cy="1676262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3305" y="2349119"/>
            <a:ext cx="528203" cy="1802754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5301" y="6851015"/>
            <a:ext cx="1910471" cy="2179182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73033" y="6870827"/>
            <a:ext cx="813822" cy="67194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161" y="854075"/>
            <a:ext cx="5360807" cy="336485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8349" y="4424807"/>
            <a:ext cx="5369951" cy="2697342"/>
          </a:xfrm>
          <a:prstGeom prst="rect">
            <a:avLst/>
          </a:prstGeom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02546" y="775720"/>
            <a:ext cx="19119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Para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Frente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e Para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o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Lado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774174" y="5175506"/>
            <a:ext cx="1769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Para Trás e Para o </a:t>
            </a:r>
            <a:r>
              <a:rPr dirty="0" sz="1200" spc="-20" b="1">
                <a:latin typeface="Arial"/>
                <a:cs typeface="Arial"/>
              </a:rPr>
              <a:t>Lado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62071" y="3580389"/>
            <a:ext cx="5608320" cy="363220"/>
            <a:chOff x="862071" y="3580389"/>
            <a:chExt cx="5608320" cy="363220"/>
          </a:xfrm>
        </p:grpSpPr>
        <p:sp>
          <p:nvSpPr>
            <p:cNvPr id="5" name="object 5" descr=""/>
            <p:cNvSpPr/>
            <p:nvPr/>
          </p:nvSpPr>
          <p:spPr>
            <a:xfrm>
              <a:off x="863589" y="3581904"/>
              <a:ext cx="5605780" cy="360045"/>
            </a:xfrm>
            <a:custGeom>
              <a:avLst/>
              <a:gdLst/>
              <a:ahLst/>
              <a:cxnLst/>
              <a:rect l="l" t="t" r="r" b="b"/>
              <a:pathLst>
                <a:path w="5605780" h="360045">
                  <a:moveTo>
                    <a:pt x="5605271" y="0"/>
                  </a:moveTo>
                  <a:lnTo>
                    <a:pt x="0" y="0"/>
                  </a:lnTo>
                  <a:lnTo>
                    <a:pt x="0" y="359657"/>
                  </a:lnTo>
                  <a:lnTo>
                    <a:pt x="5605271" y="359657"/>
                  </a:lnTo>
                  <a:lnTo>
                    <a:pt x="560527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63595" y="3581913"/>
              <a:ext cx="5605780" cy="360045"/>
            </a:xfrm>
            <a:custGeom>
              <a:avLst/>
              <a:gdLst/>
              <a:ahLst/>
              <a:cxnLst/>
              <a:rect l="l" t="t" r="r" b="b"/>
              <a:pathLst>
                <a:path w="5605780" h="360045">
                  <a:moveTo>
                    <a:pt x="2802629" y="359648"/>
                  </a:moveTo>
                  <a:lnTo>
                    <a:pt x="0" y="359648"/>
                  </a:lnTo>
                  <a:lnTo>
                    <a:pt x="0" y="0"/>
                  </a:lnTo>
                  <a:lnTo>
                    <a:pt x="5605265" y="0"/>
                  </a:lnTo>
                  <a:lnTo>
                    <a:pt x="5605265" y="359648"/>
                  </a:lnTo>
                  <a:lnTo>
                    <a:pt x="2802629" y="3596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6981" y="1500250"/>
            <a:ext cx="1605671" cy="1470523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8777" y="5900039"/>
            <a:ext cx="1820555" cy="1947534"/>
          </a:xfrm>
          <a:prstGeom prst="rect">
            <a:avLst/>
          </a:prstGeom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55786" y="772659"/>
            <a:ext cx="3405504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Lendo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Escreva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palavra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LIBRAS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abaixo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38438" y="2184352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41657" y="2184352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38438" y="3586432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38438" y="4988511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38438" y="6215331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829294" y="7442150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829294" y="8668970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6829" y="1914779"/>
            <a:ext cx="826907" cy="860923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868161" y="1934591"/>
            <a:ext cx="982980" cy="7170420"/>
            <a:chOff x="868161" y="1934591"/>
            <a:chExt cx="982980" cy="7170420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2733" y="1934591"/>
              <a:ext cx="977783" cy="4975722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8161" y="6942455"/>
              <a:ext cx="973211" cy="21624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00566" y="772659"/>
            <a:ext cx="3117215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Escrevendo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Copie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abaixo 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praticar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escrita.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38438" y="2184352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41657" y="2184352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38438" y="3586432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38438" y="4988511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38438" y="6215331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829294" y="7442150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829294" y="8668970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868161" y="1934591"/>
            <a:ext cx="982980" cy="7170420"/>
            <a:chOff x="868161" y="1934591"/>
            <a:chExt cx="982980" cy="7170420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2733" y="1934591"/>
              <a:ext cx="977783" cy="4975722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8161" y="6942455"/>
              <a:ext cx="973211" cy="2162418"/>
            </a:xfrm>
            <a:prstGeom prst="rect">
              <a:avLst/>
            </a:prstGeom>
          </p:spPr>
        </p:pic>
      </p:grp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6829" y="1914779"/>
            <a:ext cx="826907" cy="860923"/>
          </a:xfrm>
          <a:prstGeom prst="rect">
            <a:avLst/>
          </a:prstGeom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00466" y="772659"/>
            <a:ext cx="4718050" cy="78803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ctr" marL="12700" marR="5080">
              <a:lnSpc>
                <a:spcPts val="1610"/>
              </a:lnSpc>
              <a:spcBef>
                <a:spcPts val="215"/>
              </a:spcBef>
            </a:pPr>
            <a:r>
              <a:rPr dirty="0" sz="1400" b="1">
                <a:latin typeface="Arial"/>
                <a:cs typeface="Arial"/>
              </a:rPr>
              <a:t>Movimento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Curvo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Lado-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Frente-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Lado </a:t>
            </a:r>
            <a:r>
              <a:rPr dirty="0" sz="1400" b="1">
                <a:latin typeface="Arial"/>
                <a:cs typeface="Arial"/>
              </a:rPr>
              <a:t>e Para</a:t>
            </a:r>
            <a:r>
              <a:rPr dirty="0" sz="1400" spc="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 </a:t>
            </a:r>
            <a:r>
              <a:rPr dirty="0" sz="1400" spc="-10" b="1">
                <a:latin typeface="Arial"/>
                <a:cs typeface="Arial"/>
              </a:rPr>
              <a:t>Lado-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Trás-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Lado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270"/>
              </a:lnSpc>
            </a:pPr>
            <a:r>
              <a:rPr dirty="0" sz="1200">
                <a:latin typeface="Arial MT"/>
                <a:cs typeface="Arial MT"/>
              </a:rPr>
              <a:t>Movimento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 </a:t>
            </a:r>
            <a:r>
              <a:rPr dirty="0" sz="1200" spc="-10">
                <a:latin typeface="Arial MT"/>
                <a:cs typeface="Arial MT"/>
              </a:rPr>
              <a:t>Frente-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Trás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paralelo ao </a:t>
            </a:r>
            <a:r>
              <a:rPr dirty="0" sz="1200" spc="-10">
                <a:latin typeface="Arial MT"/>
                <a:cs typeface="Arial MT"/>
              </a:rPr>
              <a:t>chão.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ts val="1390"/>
              </a:lnSpc>
            </a:pP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 setas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simples.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40221" y="2188162"/>
            <a:ext cx="2146935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1.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lado-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Frente-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o </a:t>
            </a:r>
            <a:r>
              <a:rPr dirty="0" sz="1100" spc="-10">
                <a:latin typeface="Arial MT"/>
                <a:cs typeface="Arial MT"/>
              </a:rPr>
              <a:t>lado: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40221" y="2816050"/>
            <a:ext cx="2146935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2.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lado-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Frente-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o </a:t>
            </a:r>
            <a:r>
              <a:rPr dirty="0" sz="1100">
                <a:latin typeface="Arial MT"/>
                <a:cs typeface="Arial MT"/>
              </a:rPr>
              <a:t>lado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duas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vezes: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221" y="3599386"/>
            <a:ext cx="2146935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3.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lado-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Frente-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o </a:t>
            </a:r>
            <a:r>
              <a:rPr dirty="0" sz="1100">
                <a:latin typeface="Arial MT"/>
                <a:cs typeface="Arial MT"/>
              </a:rPr>
              <a:t>lado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laço: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40221" y="4227273"/>
            <a:ext cx="213169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4.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lado-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Frente-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o </a:t>
            </a:r>
            <a:r>
              <a:rPr dirty="0" sz="1100" spc="-10">
                <a:latin typeface="Arial MT"/>
                <a:cs typeface="Arial MT"/>
              </a:rPr>
              <a:t>lado: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764773" y="2169874"/>
            <a:ext cx="2023745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5.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 </a:t>
            </a:r>
            <a:r>
              <a:rPr dirty="0" sz="1100" spc="-10">
                <a:latin typeface="Arial MT"/>
                <a:cs typeface="Arial MT"/>
              </a:rPr>
              <a:t>lado-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Trás-Para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o </a:t>
            </a:r>
            <a:r>
              <a:rPr dirty="0" sz="1100" spc="-10">
                <a:latin typeface="Arial MT"/>
                <a:cs typeface="Arial MT"/>
              </a:rPr>
              <a:t>lado: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764773" y="2825499"/>
            <a:ext cx="2020570" cy="35687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180"/>
              </a:spcBef>
            </a:pPr>
            <a:r>
              <a:rPr dirty="0" sz="1200">
                <a:latin typeface="Times New Roman"/>
                <a:cs typeface="Times New Roman"/>
              </a:rPr>
              <a:t>6.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lado-</a:t>
            </a:r>
            <a:r>
              <a:rPr dirty="0" sz="1100">
                <a:latin typeface="Arial MT"/>
                <a:cs typeface="Arial MT"/>
              </a:rPr>
              <a:t>Para Trás-Para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o </a:t>
            </a:r>
            <a:r>
              <a:rPr dirty="0" sz="1100">
                <a:latin typeface="Arial MT"/>
                <a:cs typeface="Arial MT"/>
              </a:rPr>
              <a:t>lado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duas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vezes: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764773" y="3616150"/>
            <a:ext cx="2023745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7.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 </a:t>
            </a:r>
            <a:r>
              <a:rPr dirty="0" sz="1100" spc="-10">
                <a:latin typeface="Arial MT"/>
                <a:cs typeface="Arial MT"/>
              </a:rPr>
              <a:t>lado-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Trás-Para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o </a:t>
            </a:r>
            <a:r>
              <a:rPr dirty="0" sz="1100">
                <a:latin typeface="Arial MT"/>
                <a:cs typeface="Arial MT"/>
              </a:rPr>
              <a:t>lado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laço: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764773" y="4242513"/>
            <a:ext cx="200850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4.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 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lado-</a:t>
            </a:r>
            <a:r>
              <a:rPr dirty="0" sz="1100">
                <a:latin typeface="Arial MT"/>
                <a:cs typeface="Arial MT"/>
              </a:rPr>
              <a:t>Para Trás-para </a:t>
            </a:r>
            <a:r>
              <a:rPr dirty="0" sz="1100" spc="-50">
                <a:latin typeface="Arial MT"/>
                <a:cs typeface="Arial MT"/>
              </a:rPr>
              <a:t>o </a:t>
            </a:r>
            <a:r>
              <a:rPr dirty="0" sz="1100" spc="-10">
                <a:latin typeface="Arial MT"/>
                <a:cs typeface="Arial MT"/>
              </a:rPr>
              <a:t>lado: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842259" y="5061717"/>
            <a:ext cx="5625465" cy="386080"/>
            <a:chOff x="842259" y="5061717"/>
            <a:chExt cx="5625465" cy="386080"/>
          </a:xfrm>
        </p:grpSpPr>
        <p:sp>
          <p:nvSpPr>
            <p:cNvPr id="12" name="object 12" descr=""/>
            <p:cNvSpPr/>
            <p:nvPr/>
          </p:nvSpPr>
          <p:spPr>
            <a:xfrm>
              <a:off x="843777" y="5063232"/>
              <a:ext cx="5622290" cy="382905"/>
            </a:xfrm>
            <a:custGeom>
              <a:avLst/>
              <a:gdLst/>
              <a:ahLst/>
              <a:cxnLst/>
              <a:rect l="l" t="t" r="r" b="b"/>
              <a:pathLst>
                <a:path w="5622290" h="382904">
                  <a:moveTo>
                    <a:pt x="5622035" y="0"/>
                  </a:moveTo>
                  <a:lnTo>
                    <a:pt x="0" y="0"/>
                  </a:lnTo>
                  <a:lnTo>
                    <a:pt x="0" y="382517"/>
                  </a:lnTo>
                  <a:lnTo>
                    <a:pt x="5622035" y="382517"/>
                  </a:lnTo>
                  <a:lnTo>
                    <a:pt x="562203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43783" y="5063241"/>
              <a:ext cx="5622290" cy="382905"/>
            </a:xfrm>
            <a:custGeom>
              <a:avLst/>
              <a:gdLst/>
              <a:ahLst/>
              <a:cxnLst/>
              <a:rect l="l" t="t" r="r" b="b"/>
              <a:pathLst>
                <a:path w="5622290" h="382904">
                  <a:moveTo>
                    <a:pt x="2810249" y="382508"/>
                  </a:moveTo>
                  <a:lnTo>
                    <a:pt x="0" y="382508"/>
                  </a:lnTo>
                  <a:lnTo>
                    <a:pt x="0" y="0"/>
                  </a:lnTo>
                  <a:lnTo>
                    <a:pt x="5622029" y="0"/>
                  </a:lnTo>
                  <a:lnTo>
                    <a:pt x="5622029" y="382508"/>
                  </a:lnTo>
                  <a:lnTo>
                    <a:pt x="2810249" y="38250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922517" y="6403849"/>
            <a:ext cx="1716405" cy="7283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algn="ctr" marL="12700" marR="5080">
              <a:lnSpc>
                <a:spcPct val="94700"/>
              </a:lnSpc>
              <a:spcBef>
                <a:spcPts val="175"/>
              </a:spcBef>
            </a:pPr>
            <a:r>
              <a:rPr dirty="0" sz="1200" spc="-10" b="1">
                <a:latin typeface="Times New Roman"/>
                <a:cs typeface="Times New Roman"/>
              </a:rPr>
              <a:t>Perspectiva </a:t>
            </a:r>
            <a:r>
              <a:rPr dirty="0" sz="1200" b="1">
                <a:latin typeface="Times New Roman"/>
                <a:cs typeface="Times New Roman"/>
              </a:rPr>
              <a:t>Perto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Longe </a:t>
            </a:r>
            <a:r>
              <a:rPr dirty="0" sz="1200">
                <a:latin typeface="Times New Roman"/>
                <a:cs typeface="Times New Roman"/>
              </a:rPr>
              <a:t>Como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olhando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</a:t>
            </a:r>
            <a:r>
              <a:rPr dirty="0" sz="1200" spc="-25">
                <a:latin typeface="Times New Roman"/>
                <a:cs typeface="Times New Roman"/>
              </a:rPr>
              <a:t> uma </a:t>
            </a:r>
            <a:r>
              <a:rPr dirty="0" sz="1200">
                <a:latin typeface="Times New Roman"/>
                <a:cs typeface="Times New Roman"/>
              </a:rPr>
              <a:t>rua,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é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largo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e </a:t>
            </a:r>
            <a:r>
              <a:rPr dirty="0" sz="1200" spc="-10">
                <a:latin typeface="Times New Roman"/>
                <a:cs typeface="Times New Roman"/>
              </a:rPr>
              <a:t>escuro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101834" y="5990845"/>
            <a:ext cx="1200785" cy="55626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ctr" marL="12700" marR="5080" indent="-1905">
              <a:lnSpc>
                <a:spcPts val="1370"/>
              </a:lnSpc>
              <a:spcBef>
                <a:spcPts val="200"/>
              </a:spcBef>
            </a:pP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Parte</a:t>
            </a:r>
            <a:r>
              <a:rPr dirty="0" sz="1200" spc="-20">
                <a:latin typeface="Times New Roman"/>
                <a:cs typeface="Times New Roman"/>
              </a:rPr>
              <a:t> mais </a:t>
            </a:r>
            <a:r>
              <a:rPr dirty="0" sz="1200">
                <a:latin typeface="Times New Roman"/>
                <a:cs typeface="Times New Roman"/>
              </a:rPr>
              <a:t>estreita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indica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mais </a:t>
            </a:r>
            <a:r>
              <a:rPr dirty="0" sz="1200">
                <a:latin typeface="Times New Roman"/>
                <a:cs typeface="Times New Roman"/>
              </a:rPr>
              <a:t>longe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corpo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121646" y="8706612"/>
            <a:ext cx="1148715" cy="55626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ctr" marL="12065" marR="5080" indent="1905">
              <a:lnSpc>
                <a:spcPts val="1370"/>
              </a:lnSpc>
              <a:spcBef>
                <a:spcPts val="200"/>
              </a:spcBef>
            </a:pP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grossa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e </a:t>
            </a:r>
            <a:r>
              <a:rPr dirty="0" sz="1200">
                <a:latin typeface="Times New Roman"/>
                <a:cs typeface="Times New Roman"/>
              </a:rPr>
              <a:t>escura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indica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mais </a:t>
            </a:r>
            <a:r>
              <a:rPr dirty="0" sz="1200">
                <a:latin typeface="Times New Roman"/>
                <a:cs typeface="Times New Roman"/>
              </a:rPr>
              <a:t>perto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corpo.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528297" y="7095745"/>
            <a:ext cx="1870075" cy="72961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just" marL="12700" marR="5080">
              <a:lnSpc>
                <a:spcPts val="1370"/>
              </a:lnSpc>
              <a:spcBef>
                <a:spcPts val="200"/>
              </a:spcBef>
            </a:pPr>
            <a:r>
              <a:rPr dirty="0" sz="1200">
                <a:latin typeface="Times New Roman"/>
                <a:cs typeface="Times New Roman"/>
              </a:rPr>
              <a:t>O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movimento</a:t>
            </a:r>
            <a:r>
              <a:rPr dirty="0" sz="1200" spc="3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começa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perto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corpo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distância,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para </a:t>
            </a:r>
            <a:r>
              <a:rPr dirty="0" sz="1200">
                <a:latin typeface="Times New Roman"/>
                <a:cs typeface="Times New Roman"/>
              </a:rPr>
              <a:t>frente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(parte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fina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flecha)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e </a:t>
            </a:r>
            <a:r>
              <a:rPr dirty="0" sz="1200">
                <a:latin typeface="Times New Roman"/>
                <a:cs typeface="Times New Roman"/>
              </a:rPr>
              <a:t>segue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direção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curva.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3416289" y="8012165"/>
            <a:ext cx="311150" cy="599440"/>
          </a:xfrm>
          <a:custGeom>
            <a:avLst/>
            <a:gdLst/>
            <a:ahLst/>
            <a:cxnLst/>
            <a:rect l="l" t="t" r="r" b="b"/>
            <a:pathLst>
              <a:path w="311150" h="599440">
                <a:moveTo>
                  <a:pt x="15239" y="0"/>
                </a:moveTo>
                <a:lnTo>
                  <a:pt x="0" y="7619"/>
                </a:lnTo>
                <a:lnTo>
                  <a:pt x="295655" y="598931"/>
                </a:lnTo>
                <a:lnTo>
                  <a:pt x="310895" y="589787"/>
                </a:lnTo>
                <a:lnTo>
                  <a:pt x="152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3408669" y="6628373"/>
            <a:ext cx="451484" cy="451484"/>
          </a:xfrm>
          <a:custGeom>
            <a:avLst/>
            <a:gdLst/>
            <a:ahLst/>
            <a:cxnLst/>
            <a:rect l="l" t="t" r="r" b="b"/>
            <a:pathLst>
              <a:path w="451485" h="451484">
                <a:moveTo>
                  <a:pt x="12191" y="0"/>
                </a:moveTo>
                <a:lnTo>
                  <a:pt x="0" y="13715"/>
                </a:lnTo>
                <a:lnTo>
                  <a:pt x="437387" y="451103"/>
                </a:lnTo>
                <a:lnTo>
                  <a:pt x="451103" y="437387"/>
                </a:lnTo>
                <a:lnTo>
                  <a:pt x="121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0137" y="2111375"/>
            <a:ext cx="366659" cy="2474838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5893" y="2091563"/>
            <a:ext cx="360563" cy="2494650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5301" y="7113143"/>
            <a:ext cx="1910471" cy="2179188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02929" y="7209155"/>
            <a:ext cx="977783" cy="673470"/>
          </a:xfrm>
          <a:prstGeom prst="rect">
            <a:avLst/>
          </a:prstGeom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35974" y="772659"/>
            <a:ext cx="34455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Lado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–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Frente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–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Lado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019794" y="5343133"/>
            <a:ext cx="32778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Lado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–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Trás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–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Lado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843754" y="4715738"/>
            <a:ext cx="5640705" cy="412115"/>
            <a:chOff x="843754" y="4715738"/>
            <a:chExt cx="5640705" cy="412115"/>
          </a:xfrm>
        </p:grpSpPr>
        <p:sp>
          <p:nvSpPr>
            <p:cNvPr id="5" name="object 5" descr=""/>
            <p:cNvSpPr/>
            <p:nvPr/>
          </p:nvSpPr>
          <p:spPr>
            <a:xfrm>
              <a:off x="852921" y="4724904"/>
              <a:ext cx="5622290" cy="393700"/>
            </a:xfrm>
            <a:custGeom>
              <a:avLst/>
              <a:gdLst/>
              <a:ahLst/>
              <a:cxnLst/>
              <a:rect l="l" t="t" r="r" b="b"/>
              <a:pathLst>
                <a:path w="5622290" h="393700">
                  <a:moveTo>
                    <a:pt x="5622035" y="0"/>
                  </a:moveTo>
                  <a:lnTo>
                    <a:pt x="0" y="0"/>
                  </a:lnTo>
                  <a:lnTo>
                    <a:pt x="0" y="393185"/>
                  </a:lnTo>
                  <a:lnTo>
                    <a:pt x="5622035" y="393185"/>
                  </a:lnTo>
                  <a:lnTo>
                    <a:pt x="562203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43749" y="4715738"/>
              <a:ext cx="5640705" cy="412115"/>
            </a:xfrm>
            <a:custGeom>
              <a:avLst/>
              <a:gdLst/>
              <a:ahLst/>
              <a:cxnLst/>
              <a:rect l="l" t="t" r="r" b="b"/>
              <a:pathLst>
                <a:path w="5640705" h="412114">
                  <a:moveTo>
                    <a:pt x="5640375" y="9131"/>
                  </a:moveTo>
                  <a:lnTo>
                    <a:pt x="5640298" y="6096"/>
                  </a:lnTo>
                  <a:lnTo>
                    <a:pt x="5638787" y="4572"/>
                  </a:lnTo>
                  <a:lnTo>
                    <a:pt x="5638787" y="3073"/>
                  </a:lnTo>
                  <a:lnTo>
                    <a:pt x="5637263" y="3073"/>
                  </a:lnTo>
                  <a:lnTo>
                    <a:pt x="5634228" y="25"/>
                  </a:lnTo>
                  <a:lnTo>
                    <a:pt x="5622087" y="25"/>
                  </a:lnTo>
                  <a:lnTo>
                    <a:pt x="5622087" y="18275"/>
                  </a:lnTo>
                  <a:lnTo>
                    <a:pt x="5622087" y="393471"/>
                  </a:lnTo>
                  <a:lnTo>
                    <a:pt x="2820974" y="393471"/>
                  </a:lnTo>
                  <a:lnTo>
                    <a:pt x="2820974" y="393255"/>
                  </a:lnTo>
                  <a:lnTo>
                    <a:pt x="18275" y="393255"/>
                  </a:lnTo>
                  <a:lnTo>
                    <a:pt x="18275" y="18275"/>
                  </a:lnTo>
                  <a:lnTo>
                    <a:pt x="5622087" y="18275"/>
                  </a:lnTo>
                  <a:lnTo>
                    <a:pt x="5622087" y="25"/>
                  </a:lnTo>
                  <a:lnTo>
                    <a:pt x="9169" y="25"/>
                  </a:lnTo>
                  <a:lnTo>
                    <a:pt x="6096" y="63"/>
                  </a:lnTo>
                  <a:lnTo>
                    <a:pt x="4572" y="1587"/>
                  </a:lnTo>
                  <a:lnTo>
                    <a:pt x="3060" y="1587"/>
                  </a:lnTo>
                  <a:lnTo>
                    <a:pt x="1536" y="3098"/>
                  </a:lnTo>
                  <a:lnTo>
                    <a:pt x="1536" y="4622"/>
                  </a:lnTo>
                  <a:lnTo>
                    <a:pt x="25" y="6146"/>
                  </a:lnTo>
                  <a:lnTo>
                    <a:pt x="25" y="402361"/>
                  </a:lnTo>
                  <a:lnTo>
                    <a:pt x="63" y="405434"/>
                  </a:lnTo>
                  <a:lnTo>
                    <a:pt x="1587" y="406958"/>
                  </a:lnTo>
                  <a:lnTo>
                    <a:pt x="1587" y="408470"/>
                  </a:lnTo>
                  <a:lnTo>
                    <a:pt x="3098" y="409994"/>
                  </a:lnTo>
                  <a:lnTo>
                    <a:pt x="6134" y="409994"/>
                  </a:lnTo>
                  <a:lnTo>
                    <a:pt x="7658" y="411505"/>
                  </a:lnTo>
                  <a:lnTo>
                    <a:pt x="2820949" y="411505"/>
                  </a:lnTo>
                  <a:lnTo>
                    <a:pt x="2820974" y="411251"/>
                  </a:lnTo>
                  <a:lnTo>
                    <a:pt x="5631205" y="411251"/>
                  </a:lnTo>
                  <a:lnTo>
                    <a:pt x="5631205" y="402361"/>
                  </a:lnTo>
                  <a:lnTo>
                    <a:pt x="5631231" y="411467"/>
                  </a:lnTo>
                  <a:lnTo>
                    <a:pt x="5634279" y="409943"/>
                  </a:lnTo>
                  <a:lnTo>
                    <a:pt x="5635790" y="409943"/>
                  </a:lnTo>
                  <a:lnTo>
                    <a:pt x="5640349" y="405384"/>
                  </a:lnTo>
                  <a:lnTo>
                    <a:pt x="5640349" y="91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6085" y="1433194"/>
            <a:ext cx="2285375" cy="270953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9029" y="6034151"/>
            <a:ext cx="2361575" cy="2682102"/>
          </a:xfrm>
          <a:prstGeom prst="rect">
            <a:avLst/>
          </a:prstGeom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55786" y="772659"/>
            <a:ext cx="3405504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Lendo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Escreva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palavra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LIBRAS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abaixo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71960" y="1833833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75185" y="1833833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71960" y="2885392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75185" y="2885392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71960" y="4112211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75185" y="4112211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871960" y="5339031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775185" y="5339031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871960" y="6565851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775185" y="6565851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847582" y="7792670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775185" y="7792670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205" y="1517014"/>
            <a:ext cx="1002167" cy="5554842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88145" y="1545971"/>
            <a:ext cx="999119" cy="6706986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9017" y="7347839"/>
            <a:ext cx="1002167" cy="926454"/>
          </a:xfrm>
          <a:prstGeom prst="rect">
            <a:avLst/>
          </a:prstGeom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00566" y="772659"/>
            <a:ext cx="3117215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Escrevendo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Copie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abaixo 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praticar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escrita.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71960" y="1833833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75185" y="1833833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71960" y="2885392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75185" y="2885392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71960" y="4112211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75185" y="4112211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871960" y="5339031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775185" y="5339031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871960" y="6565851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775185" y="6565851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847582" y="7792670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775185" y="7792670"/>
            <a:ext cx="1473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205" y="1517014"/>
            <a:ext cx="1002167" cy="5554842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88145" y="1545971"/>
            <a:ext cx="999119" cy="6706986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9017" y="7347839"/>
            <a:ext cx="1002167" cy="926454"/>
          </a:xfrm>
          <a:prstGeom prst="rect">
            <a:avLst/>
          </a:prstGeom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768023"/>
            <a:ext cx="4215765" cy="1598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447165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Lições Escrita de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Língua de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Sinais</a:t>
            </a:r>
            <a:endParaRPr sz="1400">
              <a:latin typeface="Arial MT"/>
              <a:cs typeface="Arial MT"/>
            </a:endParaRPr>
          </a:p>
          <a:p>
            <a:pPr algn="ctr" marL="1449705">
              <a:lnSpc>
                <a:spcPct val="100000"/>
              </a:lnSpc>
              <a:spcBef>
                <a:spcPts val="1550"/>
              </a:spcBef>
            </a:pPr>
            <a:r>
              <a:rPr dirty="0" sz="1200" b="1">
                <a:latin typeface="Arial"/>
                <a:cs typeface="Arial"/>
              </a:rPr>
              <a:t>Movimento</a:t>
            </a:r>
            <a:r>
              <a:rPr dirty="0" sz="1200" spc="-5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Eixo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Existem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2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tipor de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movimentos</a:t>
            </a:r>
            <a:endParaRPr sz="1100">
              <a:latin typeface="Arial MT"/>
              <a:cs typeface="Arial MT"/>
            </a:endParaRPr>
          </a:p>
          <a:p>
            <a:pPr marL="190500" indent="-177800">
              <a:lnSpc>
                <a:spcPts val="1280"/>
              </a:lnSpc>
              <a:spcBef>
                <a:spcPts val="1150"/>
              </a:spcBef>
              <a:buAutoNum type="arabicPeriod"/>
              <a:tabLst>
                <a:tab pos="190500" algn="l"/>
              </a:tabLst>
            </a:pP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rotação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antebraço</a:t>
            </a:r>
            <a:endParaRPr sz="1100">
              <a:latin typeface="Arial MT"/>
              <a:cs typeface="Arial MT"/>
            </a:endParaRPr>
          </a:p>
          <a:p>
            <a:pPr marL="190500" indent="-177800">
              <a:lnSpc>
                <a:spcPts val="1280"/>
              </a:lnSpc>
              <a:buAutoNum type="arabicPeriod"/>
              <a:tabLst>
                <a:tab pos="190500" algn="l"/>
              </a:tabLst>
            </a:pP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flexão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20">
                <a:latin typeface="Arial MT"/>
                <a:cs typeface="Arial MT"/>
              </a:rPr>
              <a:t> pulso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505" y="2800391"/>
            <a:ext cx="5467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Rotação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6505" y="3426754"/>
            <a:ext cx="5224780" cy="144970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240029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SignWriting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inclui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indicam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rotação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feito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seu </a:t>
            </a:r>
            <a:r>
              <a:rPr dirty="0" sz="1100" spc="-10">
                <a:latin typeface="Arial MT"/>
                <a:cs typeface="Arial MT"/>
              </a:rPr>
              <a:t>antebraço.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205"/>
              </a:lnSpc>
            </a:pP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antebraço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não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movimenta. Permanece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lugar e</a:t>
            </a:r>
            <a:r>
              <a:rPr dirty="0" sz="1100" spc="-10">
                <a:latin typeface="Arial MT"/>
                <a:cs typeface="Arial MT"/>
              </a:rPr>
              <a:t> rotaciona.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280"/>
              </a:lnSpc>
              <a:spcBef>
                <a:spcPts val="1150"/>
              </a:spcBef>
            </a:pPr>
            <a:r>
              <a:rPr dirty="0" sz="1100">
                <a:latin typeface="Arial MT"/>
                <a:cs typeface="Arial MT"/>
              </a:rPr>
              <a:t>Símbolos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rotação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colocam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seta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curva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em um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“eixo”.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Arial MT"/>
                <a:cs typeface="Arial MT"/>
              </a:rPr>
              <a:t>A”linha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eixo”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representa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antebraço.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rotação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gira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antebraço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próprio</a:t>
            </a:r>
            <a:r>
              <a:rPr dirty="0" sz="1100" spc="-10">
                <a:latin typeface="Arial MT"/>
                <a:cs typeface="Arial MT"/>
              </a:rPr>
              <a:t> eixo.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280"/>
              </a:lnSpc>
              <a:spcBef>
                <a:spcPts val="1155"/>
              </a:spcBef>
            </a:pP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“linha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eixo”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dopla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representa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eixo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paralelo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à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parede.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Arial MT"/>
                <a:cs typeface="Arial MT"/>
              </a:rPr>
              <a:t>Um antebraço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está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voltado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rotação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gira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redor deste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eixo</a:t>
            </a:r>
            <a:r>
              <a:rPr dirty="0" sz="1100" spc="-10">
                <a:latin typeface="Arial MT"/>
                <a:cs typeface="Arial MT"/>
              </a:rPr>
              <a:t> vertical.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147554" y="6093753"/>
            <a:ext cx="24638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Antebraço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voltado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cima,</a:t>
            </a:r>
            <a:r>
              <a:rPr dirty="0" sz="1100" spc="-10">
                <a:latin typeface="Arial MT"/>
                <a:cs typeface="Arial MT"/>
              </a:rPr>
              <a:t> rotaciona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547354" y="7975893"/>
            <a:ext cx="4945380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 indent="127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Antebraço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diteito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está</a:t>
            </a:r>
            <a:r>
              <a:rPr dirty="0" sz="1100" spc="2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cima. A</a:t>
            </a:r>
            <a:r>
              <a:rPr dirty="0" sz="1100" spc="2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rotação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descreve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curva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dedo</a:t>
            </a:r>
            <a:r>
              <a:rPr dirty="0" sz="1100" spc="-10">
                <a:latin typeface="Arial MT"/>
                <a:cs typeface="Arial MT"/>
              </a:rPr>
              <a:t> mínimo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frente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&amp;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lado. O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antebraço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não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move,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mas permanece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lugar.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090907" y="4520691"/>
            <a:ext cx="104139" cy="337185"/>
          </a:xfrm>
          <a:custGeom>
            <a:avLst/>
            <a:gdLst/>
            <a:ahLst/>
            <a:cxnLst/>
            <a:rect l="l" t="t" r="r" b="b"/>
            <a:pathLst>
              <a:path w="104139" h="337185">
                <a:moveTo>
                  <a:pt x="36563" y="0"/>
                </a:moveTo>
                <a:lnTo>
                  <a:pt x="0" y="0"/>
                </a:lnTo>
                <a:lnTo>
                  <a:pt x="0" y="333756"/>
                </a:lnTo>
                <a:lnTo>
                  <a:pt x="36563" y="333756"/>
                </a:lnTo>
                <a:lnTo>
                  <a:pt x="36563" y="0"/>
                </a:lnTo>
                <a:close/>
              </a:path>
              <a:path w="104139" h="337185">
                <a:moveTo>
                  <a:pt x="103619" y="3048"/>
                </a:moveTo>
                <a:lnTo>
                  <a:pt x="67056" y="3048"/>
                </a:lnTo>
                <a:lnTo>
                  <a:pt x="67056" y="336804"/>
                </a:lnTo>
                <a:lnTo>
                  <a:pt x="103619" y="336804"/>
                </a:lnTo>
                <a:lnTo>
                  <a:pt x="103619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6009" y="5807075"/>
            <a:ext cx="1102745" cy="93559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017" y="7846186"/>
            <a:ext cx="360563" cy="275706"/>
          </a:xfrm>
          <a:prstGeom prst="rect">
            <a:avLst/>
          </a:prstGeom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1932409"/>
            <a:ext cx="5533390" cy="50800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just"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Nota: Os 2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movimentos acima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são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técnicamente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mesmo. 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diferença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10">
                <a:latin typeface="Arial MT"/>
                <a:cs typeface="Arial MT"/>
              </a:rPr>
              <a:t> mínimo </a:t>
            </a:r>
            <a:r>
              <a:rPr dirty="0" sz="1100">
                <a:latin typeface="Arial MT"/>
                <a:cs typeface="Arial MT"/>
              </a:rPr>
              <a:t>ou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mínimo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lideram 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rotação.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Alguns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sinais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ficam melhor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 um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ou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outro.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-10">
                <a:latin typeface="Arial MT"/>
                <a:cs typeface="Arial MT"/>
              </a:rPr>
              <a:t> provável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exista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razão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lingüística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isso,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mas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isso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deve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ser</a:t>
            </a:r>
            <a:r>
              <a:rPr dirty="0" sz="1100" spc="-10">
                <a:latin typeface="Arial MT"/>
                <a:cs typeface="Arial MT"/>
              </a:rPr>
              <a:t> estudado.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505" y="3832836"/>
            <a:ext cx="5494020" cy="109855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796925" marR="327025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Antebraço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direito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está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cima.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rotação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descreve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curva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do </a:t>
            </a:r>
            <a:r>
              <a:rPr dirty="0" sz="1100">
                <a:latin typeface="Arial MT"/>
                <a:cs typeface="Arial MT"/>
              </a:rPr>
              <a:t>polegar para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lado, 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trás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lado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novo.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 antebraço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não 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move,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mas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simplesmente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rotaciona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lugar.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1100">
              <a:latin typeface="Arial MT"/>
              <a:cs typeface="Arial MT"/>
            </a:endParaRPr>
          </a:p>
          <a:p>
            <a:pPr marL="12700" marR="5080" indent="38100">
              <a:lnSpc>
                <a:spcPts val="1240"/>
              </a:lnSpc>
            </a:pP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“linha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eixo”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simples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representa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um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eixo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paralelo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ao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chão.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Quando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antebraço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aponta </a:t>
            </a:r>
            <a:r>
              <a:rPr dirty="0" sz="1050">
                <a:latin typeface="Arial MT"/>
                <a:cs typeface="Arial MT"/>
              </a:rPr>
              <a:t>para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frente,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paralelo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ao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chão,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“linha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eixo”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é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uma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linha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simples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apontando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para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frente: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74402" y="6111241"/>
            <a:ext cx="24358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Antebraço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voltado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fente,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rotaciona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67750" y="984482"/>
            <a:ext cx="4515485" cy="50800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Antebraço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direoto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cima.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Rotação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descreve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curva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polegar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para </a:t>
            </a:r>
            <a:r>
              <a:rPr dirty="0" sz="1100">
                <a:latin typeface="Arial MT"/>
                <a:cs typeface="Arial MT"/>
              </a:rPr>
              <a:t>trás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em direção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peito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depois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lado. O antebraço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permanece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no </a:t>
            </a:r>
            <a:r>
              <a:rPr dirty="0" sz="1100" spc="-10">
                <a:latin typeface="Arial MT"/>
                <a:cs typeface="Arial MT"/>
              </a:rPr>
              <a:t>lugar.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620506" y="2842237"/>
            <a:ext cx="4375150" cy="50800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Antebraço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direito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está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cima. 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rotação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descreve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curva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dedo </a:t>
            </a:r>
            <a:r>
              <a:rPr dirty="0" sz="1100">
                <a:latin typeface="Arial MT"/>
                <a:cs typeface="Arial MT"/>
              </a:rPr>
              <a:t>mínimo,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lado,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frente,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lado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novo.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antebraço </a:t>
            </a:r>
            <a:r>
              <a:rPr dirty="0" sz="1100">
                <a:latin typeface="Arial MT"/>
                <a:cs typeface="Arial MT"/>
              </a:rPr>
              <a:t>não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mova,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mas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simplesmente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rotaciona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lugar.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368277" y="4525260"/>
            <a:ext cx="35560" cy="381000"/>
          </a:xfrm>
          <a:custGeom>
            <a:avLst/>
            <a:gdLst/>
            <a:ahLst/>
            <a:cxnLst/>
            <a:rect l="l" t="t" r="r" b="b"/>
            <a:pathLst>
              <a:path w="35560" h="381000">
                <a:moveTo>
                  <a:pt x="35046" y="0"/>
                </a:moveTo>
                <a:lnTo>
                  <a:pt x="0" y="0"/>
                </a:lnTo>
                <a:lnTo>
                  <a:pt x="0" y="380993"/>
                </a:lnTo>
                <a:lnTo>
                  <a:pt x="35046" y="380993"/>
                </a:lnTo>
                <a:lnTo>
                  <a:pt x="350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725662" y="7584923"/>
            <a:ext cx="4511040" cy="50800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Antebraço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direito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está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frente, paralelo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chão. 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rotação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descreve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curva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polegar 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lado. O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antebraço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não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-10">
                <a:latin typeface="Arial MT"/>
                <a:cs typeface="Arial MT"/>
              </a:rPr>
              <a:t> move, </a:t>
            </a:r>
            <a:r>
              <a:rPr dirty="0" sz="1100">
                <a:latin typeface="Arial MT"/>
                <a:cs typeface="Arial MT"/>
              </a:rPr>
              <a:t>mas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permanece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10">
                <a:latin typeface="Arial MT"/>
                <a:cs typeface="Arial MT"/>
              </a:rPr>
              <a:t> lugar.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453" y="1076578"/>
            <a:ext cx="407807" cy="36105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2649" y="2919095"/>
            <a:ext cx="410855" cy="36257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4841" y="3883786"/>
            <a:ext cx="426095" cy="365622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6073" y="5618098"/>
            <a:ext cx="1178951" cy="117181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0185" y="7652639"/>
            <a:ext cx="360563" cy="362574"/>
          </a:xfrm>
          <a:prstGeom prst="rect">
            <a:avLst/>
          </a:prstGeom>
        </p:spPr>
      </p:pic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1909549"/>
            <a:ext cx="5638800" cy="50800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Nota: Os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dois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acima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são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técnicamente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mesmo. 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diferença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está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dedo </a:t>
            </a:r>
            <a:r>
              <a:rPr dirty="0" sz="1100">
                <a:latin typeface="Arial MT"/>
                <a:cs typeface="Arial MT"/>
              </a:rPr>
              <a:t>mínimo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ou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polegar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liderarem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rotação.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Alguns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sinais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ficam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melhor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ou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com </a:t>
            </a:r>
            <a:r>
              <a:rPr dirty="0" sz="1100">
                <a:latin typeface="Arial MT"/>
                <a:cs typeface="Arial MT"/>
              </a:rPr>
              <a:t>outro.Povavelmente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existe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razão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lingüistica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isso,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mas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isso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deve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ser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pesquisado.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505" y="4820388"/>
            <a:ext cx="5425440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Quando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antebraço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está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paralelo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chã,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mas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posicionado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lado,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“linha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eixo”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é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linha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simples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apontando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20">
                <a:latin typeface="Arial MT"/>
                <a:cs typeface="Arial MT"/>
              </a:rPr>
              <a:t> lado: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790938" y="6233136"/>
            <a:ext cx="25279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Antebraço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aponta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lado, </a:t>
            </a:r>
            <a:r>
              <a:rPr dirty="0" sz="1100" spc="-10">
                <a:latin typeface="Arial MT"/>
                <a:cs typeface="Arial MT"/>
              </a:rPr>
              <a:t>rotaciona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34806" y="979910"/>
            <a:ext cx="3903979" cy="50800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just"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Antebraço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direito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está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frente, paralelo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chão. 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rotação </a:t>
            </a:r>
            <a:r>
              <a:rPr dirty="0" sz="1100">
                <a:latin typeface="Arial MT"/>
                <a:cs typeface="Arial MT"/>
              </a:rPr>
              <a:t>descreve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curva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mínimo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baixo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lado.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O </a:t>
            </a:r>
            <a:r>
              <a:rPr dirty="0" sz="1100">
                <a:latin typeface="Arial MT"/>
                <a:cs typeface="Arial MT"/>
              </a:rPr>
              <a:t>antebraço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permanece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lugar enquanto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rotaciona.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49106" y="2855953"/>
            <a:ext cx="3783965" cy="50800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Antebraço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diraito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frente,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paralelo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chão. 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rotação </a:t>
            </a:r>
            <a:r>
              <a:rPr dirty="0" sz="1100">
                <a:latin typeface="Arial MT"/>
                <a:cs typeface="Arial MT"/>
              </a:rPr>
              <a:t>descreve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curva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polegar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lado, para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o </a:t>
            </a:r>
            <a:r>
              <a:rPr dirty="0" sz="1100" spc="-10">
                <a:latin typeface="Arial MT"/>
                <a:cs typeface="Arial MT"/>
              </a:rPr>
              <a:t>lado.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49106" y="3913608"/>
            <a:ext cx="3971290" cy="50800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just"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Antebraço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direito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está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frente,</a:t>
            </a:r>
            <a:r>
              <a:rPr dirty="0" sz="1100" spc="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paralelo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ao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chão.</a:t>
            </a:r>
            <a:r>
              <a:rPr dirty="0" sz="1100" spc="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rotação </a:t>
            </a:r>
            <a:r>
              <a:rPr dirty="0" sz="1100">
                <a:latin typeface="Arial MT"/>
                <a:cs typeface="Arial MT"/>
              </a:rPr>
              <a:t>descreve</a:t>
            </a:r>
            <a:r>
              <a:rPr dirty="0" sz="1100" spc="1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1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curva</a:t>
            </a:r>
            <a:r>
              <a:rPr dirty="0" sz="1100" spc="1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1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dedo</a:t>
            </a:r>
            <a:r>
              <a:rPr dirty="0" sz="1100" spc="1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mínimo</a:t>
            </a:r>
            <a:r>
              <a:rPr dirty="0" sz="1100" spc="1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1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1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lado,</a:t>
            </a:r>
            <a:r>
              <a:rPr dirty="0" sz="1100" spc="1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1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baixo</a:t>
            </a:r>
            <a:r>
              <a:rPr dirty="0" sz="1100" spc="15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e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lado.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529065" y="5198867"/>
            <a:ext cx="524510" cy="35560"/>
          </a:xfrm>
          <a:custGeom>
            <a:avLst/>
            <a:gdLst/>
            <a:ahLst/>
            <a:cxnLst/>
            <a:rect l="l" t="t" r="r" b="b"/>
            <a:pathLst>
              <a:path w="524510" h="35560">
                <a:moveTo>
                  <a:pt x="524249" y="0"/>
                </a:moveTo>
                <a:lnTo>
                  <a:pt x="0" y="0"/>
                </a:lnTo>
                <a:lnTo>
                  <a:pt x="0" y="35046"/>
                </a:lnTo>
                <a:lnTo>
                  <a:pt x="524249" y="35046"/>
                </a:lnTo>
                <a:lnTo>
                  <a:pt x="524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657" y="1000378"/>
            <a:ext cx="360563" cy="415915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2268206" y="7591019"/>
            <a:ext cx="4061460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Antebraço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direito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paralelo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chão.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rotação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descreve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a </a:t>
            </a:r>
            <a:r>
              <a:rPr dirty="0" sz="1100">
                <a:latin typeface="Arial MT"/>
                <a:cs typeface="Arial MT"/>
              </a:rPr>
              <a:t>curva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frente,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 por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cima.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9517" y="2853563"/>
            <a:ext cx="360563" cy="505831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8473" y="3895978"/>
            <a:ext cx="360563" cy="481446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1729" y="6012815"/>
            <a:ext cx="409325" cy="77557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2877" y="7571867"/>
            <a:ext cx="360557" cy="4250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9601" y="799211"/>
            <a:ext cx="5398907" cy="378090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3505" y="4636642"/>
            <a:ext cx="5398907" cy="2743062"/>
          </a:xfrm>
          <a:prstGeom prst="rect">
            <a:avLst/>
          </a:prstGeom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3072361"/>
            <a:ext cx="5385435" cy="122237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just" marL="1177925" marR="947419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Antebraço</a:t>
            </a:r>
            <a:r>
              <a:rPr dirty="0" sz="1100" spc="4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direito</a:t>
            </a:r>
            <a:r>
              <a:rPr dirty="0" sz="1100" spc="4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484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lado</a:t>
            </a:r>
            <a:r>
              <a:rPr dirty="0" sz="1100" spc="4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paralelo</a:t>
            </a:r>
            <a:r>
              <a:rPr dirty="0" sz="1100" spc="4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ao</a:t>
            </a:r>
            <a:r>
              <a:rPr dirty="0" sz="1100" spc="459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chão.</a:t>
            </a:r>
            <a:r>
              <a:rPr dirty="0" sz="1100" spc="475">
                <a:latin typeface="Arial MT"/>
                <a:cs typeface="Arial MT"/>
              </a:rPr>
              <a:t> </a:t>
            </a:r>
            <a:r>
              <a:rPr dirty="0" sz="1100" spc="-60">
                <a:latin typeface="Arial MT"/>
                <a:cs typeface="Arial MT"/>
              </a:rPr>
              <a:t>A </a:t>
            </a:r>
            <a:r>
              <a:rPr dirty="0" sz="1100">
                <a:latin typeface="Arial MT"/>
                <a:cs typeface="Arial MT"/>
              </a:rPr>
              <a:t>rotação</a:t>
            </a:r>
            <a:r>
              <a:rPr dirty="0" sz="1100" spc="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descreve</a:t>
            </a:r>
            <a:r>
              <a:rPr dirty="0" sz="1100" spc="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curva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trás,</a:t>
            </a:r>
            <a:r>
              <a:rPr dirty="0" sz="1100" spc="7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7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baixo,</a:t>
            </a:r>
            <a:r>
              <a:rPr dirty="0" sz="1100" spc="6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por </a:t>
            </a:r>
            <a:r>
              <a:rPr dirty="0" sz="1100">
                <a:latin typeface="Arial MT"/>
                <a:cs typeface="Arial MT"/>
              </a:rPr>
              <a:t>baixo.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antebraço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permanece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lugar.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ts val="1240"/>
              </a:lnSpc>
            </a:pPr>
            <a:r>
              <a:rPr dirty="0" sz="1100">
                <a:latin typeface="Arial MT"/>
                <a:cs typeface="Arial MT"/>
              </a:rPr>
              <a:t>Nota: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4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acima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são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algumas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vezes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comandados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pelo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polegar,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algumas </a:t>
            </a:r>
            <a:r>
              <a:rPr dirty="0" sz="1100">
                <a:latin typeface="Arial MT"/>
                <a:cs typeface="Arial MT"/>
              </a:rPr>
              <a:t>vezes,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pelo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mínimo.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Entretanto,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isto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pode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variar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(nestes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4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casos)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dependente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da </a:t>
            </a:r>
            <a:r>
              <a:rPr dirty="0" sz="1100">
                <a:latin typeface="Arial MT"/>
                <a:cs typeface="Arial MT"/>
              </a:rPr>
              <a:t>face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palma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posição</a:t>
            </a:r>
            <a:r>
              <a:rPr dirty="0" sz="1100" spc="-10">
                <a:latin typeface="Arial MT"/>
                <a:cs typeface="Arial MT"/>
              </a:rPr>
              <a:t> inicial.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505" y="5041368"/>
            <a:ext cx="2044064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Exemplo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movimento </a:t>
            </a:r>
            <a:r>
              <a:rPr dirty="0" sz="1100">
                <a:latin typeface="Arial MT"/>
                <a:cs typeface="Arial MT"/>
              </a:rPr>
              <a:t>rotacional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(antebraço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cima)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6505" y="6138648"/>
            <a:ext cx="2110105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Exemolo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movimento</a:t>
            </a:r>
            <a:r>
              <a:rPr dirty="0" sz="1100" spc="50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rotacional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(antebraço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frente)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26505" y="7394423"/>
            <a:ext cx="2134235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Exemplo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rotacional </a:t>
            </a:r>
            <a:r>
              <a:rPr dirty="0" sz="1100">
                <a:latin typeface="Arial MT"/>
                <a:cs typeface="Arial MT"/>
              </a:rPr>
              <a:t>(antebraço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lado)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26505" y="8648675"/>
            <a:ext cx="5628005" cy="50800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Poucos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sínbolos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descrevem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rotação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durante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movimento,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isto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é,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a </a:t>
            </a:r>
            <a:r>
              <a:rPr dirty="0" sz="1100">
                <a:latin typeface="Arial MT"/>
                <a:cs typeface="Arial MT"/>
              </a:rPr>
              <a:t>rotação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antebraço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durante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10">
                <a:latin typeface="Arial MT"/>
                <a:cs typeface="Arial MT"/>
              </a:rPr>
              <a:t> regular.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205"/>
              </a:lnSpc>
            </a:pP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pequeno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mostra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diração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rotação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0">
                <a:latin typeface="Arial MT"/>
                <a:cs typeface="Arial MT"/>
              </a:rPr>
              <a:t> antebraço.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87206" y="813794"/>
            <a:ext cx="4350385" cy="50800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Antebraço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direito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paralelo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chão.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rotação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descreve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a </a:t>
            </a:r>
            <a:r>
              <a:rPr dirty="0" sz="1100">
                <a:latin typeface="Arial MT"/>
                <a:cs typeface="Arial MT"/>
              </a:rPr>
              <a:t>curva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trás,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por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cima.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 antebraço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não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mas </a:t>
            </a:r>
            <a:r>
              <a:rPr dirty="0" sz="1100">
                <a:latin typeface="Arial MT"/>
                <a:cs typeface="Arial MT"/>
              </a:rPr>
              <a:t>permanece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lugar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emquanto</a:t>
            </a:r>
            <a:r>
              <a:rPr dirty="0" sz="1100" spc="-10">
                <a:latin typeface="Arial MT"/>
                <a:cs typeface="Arial MT"/>
              </a:rPr>
              <a:t> rotaciona.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63406" y="1895834"/>
            <a:ext cx="3829685" cy="50800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just"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Antebraço</a:t>
            </a:r>
            <a:r>
              <a:rPr dirty="0" sz="1100" spc="4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direito</a:t>
            </a:r>
            <a:r>
              <a:rPr dirty="0" sz="1100" spc="4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4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lado</a:t>
            </a:r>
            <a:r>
              <a:rPr dirty="0" sz="1100" spc="47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paralelo</a:t>
            </a:r>
            <a:r>
              <a:rPr dirty="0" sz="1100" spc="459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ao</a:t>
            </a:r>
            <a:r>
              <a:rPr dirty="0" sz="1100" spc="4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chão.</a:t>
            </a:r>
            <a:r>
              <a:rPr dirty="0" sz="1100" spc="4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4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rotação </a:t>
            </a:r>
            <a:r>
              <a:rPr dirty="0" sz="1100">
                <a:latin typeface="Arial MT"/>
                <a:cs typeface="Arial MT"/>
              </a:rPr>
              <a:t>descreve</a:t>
            </a:r>
            <a:r>
              <a:rPr dirty="0" sz="1100" spc="3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3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curva</a:t>
            </a:r>
            <a:r>
              <a:rPr dirty="0" sz="1100" spc="3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3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frente,</a:t>
            </a:r>
            <a:r>
              <a:rPr dirty="0" sz="1100" spc="3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37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baixo,</a:t>
            </a:r>
            <a:r>
              <a:rPr dirty="0" sz="1100" spc="3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por</a:t>
            </a:r>
            <a:r>
              <a:rPr dirty="0" sz="1100" spc="37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baixo.</a:t>
            </a:r>
            <a:r>
              <a:rPr dirty="0" sz="1100" spc="37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O </a:t>
            </a:r>
            <a:r>
              <a:rPr dirty="0" sz="1100">
                <a:latin typeface="Arial MT"/>
                <a:cs typeface="Arial MT"/>
              </a:rPr>
              <a:t>antebraço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permanece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lugar.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040361" y="5106900"/>
            <a:ext cx="3206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Abrir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4861" y="828166"/>
            <a:ext cx="360563" cy="449443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4906249" y="6185892"/>
            <a:ext cx="5556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Não</a:t>
            </a:r>
            <a:r>
              <a:rPr dirty="0" sz="1100" spc="-25">
                <a:latin typeface="Arial MT"/>
                <a:cs typeface="Arial MT"/>
              </a:rPr>
              <a:t> tem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5717" y="1952879"/>
            <a:ext cx="360563" cy="482971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5020549" y="7586447"/>
            <a:ext cx="3917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Então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4757" y="3138551"/>
            <a:ext cx="480959" cy="36257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49589" y="4910963"/>
            <a:ext cx="1406027" cy="61251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52509" y="5928995"/>
            <a:ext cx="598307" cy="80605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06205" y="7273163"/>
            <a:ext cx="906155" cy="748146"/>
          </a:xfrm>
          <a:prstGeom prst="rect">
            <a:avLst/>
          </a:prstGeom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498330" y="929618"/>
            <a:ext cx="30327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rotação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antebraço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483084" y="1871449"/>
            <a:ext cx="30981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frente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 rotação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0">
                <a:latin typeface="Arial MT"/>
                <a:cs typeface="Arial MT"/>
              </a:rPr>
              <a:t> antebraço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6505" y="4222980"/>
            <a:ext cx="3608070" cy="351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8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rotação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durante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em movimento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algumas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vezes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Arial MT"/>
                <a:cs typeface="Arial MT"/>
              </a:rPr>
              <a:t>pela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combinação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2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diferentes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movimento: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444990" y="5478756"/>
            <a:ext cx="3297554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ângulo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doteito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rotação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antebraço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476737" y="7688555"/>
            <a:ext cx="3657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latin typeface="Arial MT"/>
                <a:cs typeface="Arial MT"/>
              </a:rPr>
              <a:t>Mesa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9621" y="799211"/>
            <a:ext cx="430667" cy="49363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4005" y="1741042"/>
            <a:ext cx="401711" cy="479923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8201" y="5348351"/>
            <a:ext cx="520577" cy="49211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26501" y="6916546"/>
            <a:ext cx="1665107" cy="486018"/>
          </a:xfrm>
          <a:prstGeom prst="rect">
            <a:avLst/>
          </a:prstGeom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772646"/>
            <a:ext cx="4173854" cy="664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8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“Tremendo”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235"/>
              </a:lnSpc>
            </a:pP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tremendo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também é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 movimento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rotação,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ts val="1240"/>
              </a:lnSpc>
              <a:spcBef>
                <a:spcPts val="70"/>
              </a:spcBef>
            </a:pPr>
            <a:r>
              <a:rPr dirty="0" sz="1100">
                <a:latin typeface="Arial MT"/>
                <a:cs typeface="Arial MT"/>
              </a:rPr>
              <a:t>mas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rotação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ocorre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muito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rápido. Os símbolos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destre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movimento </a:t>
            </a:r>
            <a:r>
              <a:rPr dirty="0" sz="1100">
                <a:latin typeface="Arial MT"/>
                <a:cs typeface="Arial MT"/>
              </a:rPr>
              <a:t>tem sempre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três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linhas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curvas 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 </a:t>
            </a:r>
            <a:r>
              <a:rPr dirty="0" sz="1100" spc="-20">
                <a:latin typeface="Arial MT"/>
                <a:cs typeface="Arial MT"/>
              </a:rPr>
              <a:t>eixo.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505" y="4850868"/>
            <a:ext cx="4691380" cy="50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8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Flexão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Pulso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ts val="1240"/>
              </a:lnSpc>
              <a:spcBef>
                <a:spcPts val="70"/>
              </a:spcBef>
            </a:pPr>
            <a:r>
              <a:rPr dirty="0" sz="1100">
                <a:latin typeface="Arial MT"/>
                <a:cs typeface="Arial MT"/>
              </a:rPr>
              <a:t>Flexão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pulso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também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eixo,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mas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não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existe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rotação. </a:t>
            </a:r>
            <a:r>
              <a:rPr dirty="0" sz="1100">
                <a:latin typeface="Arial MT"/>
                <a:cs typeface="Arial MT"/>
              </a:rPr>
              <a:t>Pense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pulso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eixo, que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escrito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pequena</a:t>
            </a:r>
            <a:r>
              <a:rPr dirty="0" sz="1100" spc="-10">
                <a:latin typeface="Arial MT"/>
                <a:cs typeface="Arial MT"/>
              </a:rPr>
              <a:t> linha: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6505" y="5792700"/>
            <a:ext cx="4763770" cy="66357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1220"/>
              </a:lnSpc>
              <a:spcBef>
                <a:spcPts val="225"/>
              </a:spcBef>
            </a:pPr>
            <a:r>
              <a:rPr dirty="0" sz="1100">
                <a:latin typeface="Arial MT"/>
                <a:cs typeface="Arial MT"/>
              </a:rPr>
              <a:t>Depois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adicione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pequenas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setas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apontam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direção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movimento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flexão. As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setas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representam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flaxão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mão.</a:t>
            </a:r>
            <a:endParaRPr sz="1100">
              <a:latin typeface="Arial MT"/>
              <a:cs typeface="Arial MT"/>
            </a:endParaRPr>
          </a:p>
          <a:p>
            <a:pPr marL="12700" marR="483870">
              <a:lnSpc>
                <a:spcPts val="1240"/>
              </a:lnSpc>
              <a:spcBef>
                <a:spcPts val="5"/>
              </a:spcBef>
            </a:pP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pulso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permanece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estavel, enquanto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mão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em </a:t>
            </a:r>
            <a:r>
              <a:rPr dirty="0" sz="1100" spc="-10">
                <a:latin typeface="Arial MT"/>
                <a:cs typeface="Arial MT"/>
              </a:rPr>
              <a:t>diferentes direções: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583417" y="2005561"/>
            <a:ext cx="2314575" cy="51879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just" marL="12700" marR="5080">
              <a:lnSpc>
                <a:spcPct val="96800"/>
              </a:lnSpc>
              <a:spcBef>
                <a:spcPts val="145"/>
              </a:spcBef>
            </a:pPr>
            <a:r>
              <a:rPr dirty="0" sz="1100">
                <a:latin typeface="Arial MT"/>
                <a:cs typeface="Arial MT"/>
              </a:rPr>
              <a:t>Os</a:t>
            </a:r>
            <a:r>
              <a:rPr dirty="0" sz="1100" spc="345">
                <a:latin typeface="Arial MT"/>
                <a:cs typeface="Arial MT"/>
              </a:rPr>
              <a:t>   </a:t>
            </a:r>
            <a:r>
              <a:rPr dirty="0" sz="1100">
                <a:latin typeface="Arial MT"/>
                <a:cs typeface="Arial MT"/>
              </a:rPr>
              <a:t>símbolos</a:t>
            </a:r>
            <a:r>
              <a:rPr dirty="0" sz="1100" spc="340">
                <a:latin typeface="Arial MT"/>
                <a:cs typeface="Arial MT"/>
              </a:rPr>
              <a:t>  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490">
                <a:latin typeface="Arial MT"/>
                <a:cs typeface="Arial MT"/>
              </a:rPr>
              <a:t>  </a:t>
            </a:r>
            <a:r>
              <a:rPr dirty="0" sz="1100" spc="-10">
                <a:latin typeface="Arial MT"/>
                <a:cs typeface="Arial MT"/>
              </a:rPr>
              <a:t>movimento </a:t>
            </a:r>
            <a:r>
              <a:rPr dirty="0" sz="1100">
                <a:latin typeface="Arial MT"/>
                <a:cs typeface="Arial MT"/>
              </a:rPr>
              <a:t>“Tremendo”</a:t>
            </a:r>
            <a:r>
              <a:rPr dirty="0" sz="1100" spc="10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podem</a:t>
            </a:r>
            <a:r>
              <a:rPr dirty="0" sz="1100" spc="10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ser</a:t>
            </a:r>
            <a:r>
              <a:rPr dirty="0" sz="1100" spc="1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encontrados </a:t>
            </a:r>
            <a:r>
              <a:rPr dirty="0" sz="1100">
                <a:latin typeface="Arial MT"/>
                <a:cs typeface="Arial MT"/>
              </a:rPr>
              <a:t>na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tecla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teclado.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77649" y="3700248"/>
            <a:ext cx="3733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Peixe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239250" y="3709393"/>
            <a:ext cx="4375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Arvore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995153" y="5346695"/>
            <a:ext cx="201295" cy="36830"/>
          </a:xfrm>
          <a:custGeom>
            <a:avLst/>
            <a:gdLst/>
            <a:ahLst/>
            <a:cxnLst/>
            <a:rect l="l" t="t" r="r" b="b"/>
            <a:pathLst>
              <a:path w="201295" h="36829">
                <a:moveTo>
                  <a:pt x="201161" y="0"/>
                </a:moveTo>
                <a:lnTo>
                  <a:pt x="0" y="0"/>
                </a:lnTo>
                <a:lnTo>
                  <a:pt x="0" y="36570"/>
                </a:lnTo>
                <a:lnTo>
                  <a:pt x="201161" y="36570"/>
                </a:lnTo>
                <a:lnTo>
                  <a:pt x="2011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761" y="1846198"/>
            <a:ext cx="2145167" cy="842635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925306" y="7548347"/>
            <a:ext cx="2660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Arial MT"/>
                <a:cs typeface="Arial MT"/>
              </a:rPr>
              <a:t>Sim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334749" y="7539204"/>
            <a:ext cx="5537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Sim-</a:t>
            </a:r>
            <a:r>
              <a:rPr dirty="0" sz="1100" spc="-25">
                <a:latin typeface="Arial MT"/>
                <a:cs typeface="Arial MT"/>
              </a:rPr>
              <a:t>Sim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7121" y="3467734"/>
            <a:ext cx="360563" cy="71919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2209" y="3342766"/>
            <a:ext cx="639449" cy="975222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3592561" y="8787358"/>
            <a:ext cx="6184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Basquete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50785" y="6517258"/>
            <a:ext cx="895487" cy="210174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62521" y="7416418"/>
            <a:ext cx="311789" cy="46315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39961" y="7401179"/>
            <a:ext cx="360563" cy="47839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48905" y="8635618"/>
            <a:ext cx="954923" cy="463158"/>
          </a:xfrm>
          <a:prstGeom prst="rect">
            <a:avLst/>
          </a:prstGeom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768023"/>
            <a:ext cx="3748404" cy="868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6502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Movimento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Circular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ts val="1240"/>
              </a:lnSpc>
              <a:spcBef>
                <a:spcPts val="1270"/>
              </a:spcBef>
            </a:pP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SignWriting inclui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representam </a:t>
            </a:r>
            <a:r>
              <a:rPr dirty="0" sz="1100" spc="-10">
                <a:latin typeface="Arial MT"/>
                <a:cs typeface="Arial MT"/>
              </a:rPr>
              <a:t>movimentos </a:t>
            </a:r>
            <a:r>
              <a:rPr dirty="0" sz="1100">
                <a:latin typeface="Arial MT"/>
                <a:cs typeface="Arial MT"/>
              </a:rPr>
              <a:t>circulares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feitos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pelo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seu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cotovelo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ou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pulso.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exemplo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, </a:t>
            </a:r>
            <a:r>
              <a:rPr dirty="0" sz="1100">
                <a:latin typeface="Arial MT"/>
                <a:cs typeface="Arial MT"/>
              </a:rPr>
              <a:t>considerando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seguinte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símbolode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movimento: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505" y="2032295"/>
            <a:ext cx="4150360" cy="8585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7734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Círculo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partir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cotovelo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(circundução)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100">
              <a:latin typeface="Arial MT"/>
              <a:cs typeface="Arial MT"/>
            </a:endParaRPr>
          </a:p>
          <a:p>
            <a:pPr marL="12700" marR="584200">
              <a:lnSpc>
                <a:spcPts val="1240"/>
              </a:lnSpc>
            </a:pPr>
            <a:r>
              <a:rPr dirty="0" sz="1100">
                <a:latin typeface="Arial MT"/>
                <a:cs typeface="Arial MT"/>
              </a:rPr>
              <a:t>Este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pode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apontar 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oito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diferentes</a:t>
            </a:r>
            <a:r>
              <a:rPr dirty="0" sz="1100" spc="-10">
                <a:latin typeface="Arial MT"/>
                <a:cs typeface="Arial MT"/>
              </a:rPr>
              <a:t> posições,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seta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indicando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posição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inicial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movimento.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98226" y="3167675"/>
            <a:ext cx="6565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cima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597088" y="3167675"/>
            <a:ext cx="6565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cima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658602" y="4588042"/>
            <a:ext cx="6934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baixo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633669" y="4588042"/>
            <a:ext cx="6934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baixo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26505" y="5058958"/>
            <a:ext cx="3782695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representar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circulares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em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outras</a:t>
            </a:r>
            <a:r>
              <a:rPr dirty="0" sz="1100" spc="-10">
                <a:latin typeface="Arial MT"/>
                <a:cs typeface="Arial MT"/>
              </a:rPr>
              <a:t> direções,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SignWriting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usa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os seguintes </a:t>
            </a:r>
            <a:r>
              <a:rPr dirty="0" sz="1100" spc="-10">
                <a:latin typeface="Arial MT"/>
                <a:cs typeface="Arial MT"/>
              </a:rPr>
              <a:t>símbolos: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618978" y="5843817"/>
            <a:ext cx="7226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frente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345615" y="5843817"/>
            <a:ext cx="14947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0">
                <a:latin typeface="Arial MT"/>
                <a:cs typeface="Arial MT"/>
              </a:rPr>
              <a:t> frente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658602" y="6858801"/>
            <a:ext cx="5956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trás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377632" y="6858801"/>
            <a:ext cx="14046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baixo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trás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26505" y="7957604"/>
            <a:ext cx="5586730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NOTA: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Aparte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mais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grossa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arco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representa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posição</a:t>
            </a:r>
            <a:r>
              <a:rPr dirty="0" sz="1100" spc="2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mais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próxima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de </a:t>
            </a:r>
            <a:r>
              <a:rPr dirty="0" sz="1100" spc="-10">
                <a:latin typeface="Arial MT"/>
                <a:cs typeface="Arial MT"/>
              </a:rPr>
              <a:t>você.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6049" y="1940686"/>
            <a:ext cx="439805" cy="40067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1101" y="3551554"/>
            <a:ext cx="939683" cy="751194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6205" y="3546983"/>
            <a:ext cx="916823" cy="746622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48521" y="6270371"/>
            <a:ext cx="654695" cy="30313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86549" y="6287134"/>
            <a:ext cx="612023" cy="239130"/>
          </a:xfrm>
          <a:prstGeom prst="rect">
            <a:avLst/>
          </a:prstGeom>
        </p:spPr>
      </p:pic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1086590"/>
            <a:ext cx="1977389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Exemplo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circular </a:t>
            </a:r>
            <a:r>
              <a:rPr dirty="0" sz="1100">
                <a:latin typeface="Arial MT"/>
                <a:cs typeface="Arial MT"/>
              </a:rPr>
              <a:t>(2 setas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=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2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círculos)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505" y="2183870"/>
            <a:ext cx="1977389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Exemplo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circular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frente.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6505" y="3439645"/>
            <a:ext cx="1977389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Exemplo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circular </a:t>
            </a:r>
            <a:r>
              <a:rPr dirty="0" sz="1100">
                <a:latin typeface="Arial MT"/>
                <a:cs typeface="Arial MT"/>
              </a:rPr>
              <a:t>para frente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 para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trás: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62110" y="4693896"/>
            <a:ext cx="5207000" cy="108712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just"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você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viu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atá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agora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representam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circulares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partir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do </a:t>
            </a:r>
            <a:r>
              <a:rPr dirty="0" sz="1100">
                <a:latin typeface="Arial MT"/>
                <a:cs typeface="Arial MT"/>
              </a:rPr>
              <a:t>cotovelo;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representar</a:t>
            </a:r>
            <a:r>
              <a:rPr dirty="0" sz="1100" spc="2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movimentos</a:t>
            </a:r>
            <a:r>
              <a:rPr dirty="0" sz="1100" spc="2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circulares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pulso,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SignWriting inclui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os </a:t>
            </a:r>
            <a:r>
              <a:rPr dirty="0" sz="1100">
                <a:latin typeface="Arial MT"/>
                <a:cs typeface="Arial MT"/>
              </a:rPr>
              <a:t>seguintes</a:t>
            </a:r>
            <a:r>
              <a:rPr dirty="0" sz="1100" spc="-10">
                <a:latin typeface="Arial MT"/>
                <a:cs typeface="Arial MT"/>
              </a:rPr>
              <a:t> símbolos: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1100">
              <a:latin typeface="Arial MT"/>
              <a:cs typeface="Arial MT"/>
            </a:endParaRPr>
          </a:p>
          <a:p>
            <a:pPr marL="120015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Círculo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pulso,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baixo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37850" y="9175979"/>
            <a:ext cx="6464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Dicionário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458153" y="9175979"/>
            <a:ext cx="3359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Sinal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97105" y="1167362"/>
            <a:ext cx="7962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Computador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002261" y="2281406"/>
            <a:ext cx="4686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Brincar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993117" y="3520417"/>
            <a:ext cx="3028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latin typeface="Arial MT"/>
                <a:cs typeface="Arial MT"/>
              </a:rPr>
              <a:t>País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49562" y="6371819"/>
            <a:ext cx="250634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Círculo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pulso, para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frente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trás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449562" y="7155156"/>
            <a:ext cx="25679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Círculo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pulso,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frente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1341" y="837311"/>
            <a:ext cx="944255" cy="793867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3741" y="2009267"/>
            <a:ext cx="663839" cy="877687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93073" y="3295522"/>
            <a:ext cx="663839" cy="755766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22897" y="5557139"/>
            <a:ext cx="453521" cy="179665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64273" y="8186039"/>
            <a:ext cx="647075" cy="580506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68789" y="7881239"/>
            <a:ext cx="541919" cy="1008750"/>
          </a:xfrm>
          <a:prstGeom prst="rect">
            <a:avLst/>
          </a:prstGeom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768023"/>
            <a:ext cx="4581525" cy="3122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4884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Expressão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Facial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280"/>
              </a:lnSpc>
              <a:spcBef>
                <a:spcPts val="1160"/>
              </a:spcBef>
            </a:pPr>
            <a:r>
              <a:rPr dirty="0" sz="1100" spc="-10">
                <a:latin typeface="Arial MT"/>
                <a:cs typeface="Arial MT"/>
              </a:rPr>
              <a:t>Resumo</a:t>
            </a:r>
            <a:endParaRPr sz="1100">
              <a:latin typeface="Arial MT"/>
              <a:cs typeface="Arial MT"/>
            </a:endParaRPr>
          </a:p>
          <a:p>
            <a:pPr marL="12700" marR="90170">
              <a:lnSpc>
                <a:spcPts val="1240"/>
              </a:lnSpc>
              <a:spcBef>
                <a:spcPts val="65"/>
              </a:spcBef>
            </a:pPr>
            <a:r>
              <a:rPr dirty="0" sz="1100">
                <a:latin typeface="Arial MT"/>
                <a:cs typeface="Arial MT"/>
              </a:rPr>
              <a:t>Esta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lição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explica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SignWriting representa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expressões</a:t>
            </a:r>
            <a:r>
              <a:rPr dirty="0" sz="1100" spc="-10">
                <a:latin typeface="Arial MT"/>
                <a:cs typeface="Arial MT"/>
              </a:rPr>
              <a:t> faciais.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final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está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lista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descrevendo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cada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face.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ts val="1270"/>
              </a:lnSpc>
            </a:pPr>
            <a:r>
              <a:rPr dirty="0" sz="1100">
                <a:latin typeface="Arial MT"/>
                <a:cs typeface="Arial MT"/>
              </a:rPr>
              <a:t>Expressões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Faciais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270"/>
              </a:lnSpc>
            </a:pPr>
            <a:r>
              <a:rPr dirty="0" sz="1100">
                <a:latin typeface="Arial MT"/>
                <a:cs typeface="Arial MT"/>
              </a:rPr>
              <a:t>As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expressões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faciais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SignWriting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são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baseadas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seguinte</a:t>
            </a:r>
            <a:r>
              <a:rPr dirty="0" sz="1100" spc="-10">
                <a:latin typeface="Arial MT"/>
                <a:cs typeface="Arial MT"/>
              </a:rPr>
              <a:t> símbolo.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1100">
              <a:latin typeface="Arial MT"/>
              <a:cs typeface="Arial MT"/>
            </a:endParaRPr>
          </a:p>
          <a:p>
            <a:pPr algn="ctr" marR="1106170">
              <a:lnSpc>
                <a:spcPct val="100000"/>
              </a:lnSpc>
            </a:pPr>
            <a:r>
              <a:rPr dirty="0" sz="1100" spc="-20">
                <a:latin typeface="Arial MT"/>
                <a:cs typeface="Arial MT"/>
              </a:rPr>
              <a:t>Face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Arial MT"/>
                <a:cs typeface="Arial MT"/>
              </a:rPr>
              <a:t>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outros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face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são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variações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deste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símbolo. Por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exemplo: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100">
              <a:latin typeface="Arial MT"/>
              <a:cs typeface="Arial MT"/>
            </a:endParaRPr>
          </a:p>
          <a:p>
            <a:pPr marL="1435735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Olhos</a:t>
            </a:r>
            <a:r>
              <a:rPr dirty="0" sz="1100" spc="-10">
                <a:latin typeface="Arial MT"/>
                <a:cs typeface="Arial MT"/>
              </a:rPr>
              <a:t> Abertos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505" y="4636810"/>
            <a:ext cx="5492115" cy="884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35735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Sorriso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ts val="1240"/>
              </a:lnSpc>
            </a:pPr>
            <a:r>
              <a:rPr dirty="0" sz="1100">
                <a:latin typeface="Arial MT"/>
                <a:cs typeface="Arial MT"/>
              </a:rPr>
              <a:t>NOTA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–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Quando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sua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mão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está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perto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direito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sua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cabeça, 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mão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é </a:t>
            </a:r>
            <a:r>
              <a:rPr dirty="0" sz="1100">
                <a:latin typeface="Arial MT"/>
                <a:cs typeface="Arial MT"/>
              </a:rPr>
              <a:t>colocado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à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direita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cabeça: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6505" y="7611657"/>
            <a:ext cx="1815464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Exemplo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expressão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facial </a:t>
            </a:r>
            <a:r>
              <a:rPr dirty="0" sz="1100">
                <a:latin typeface="Arial MT"/>
                <a:cs typeface="Arial MT"/>
              </a:rPr>
              <a:t>Mostrando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testa: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563349" y="6173001"/>
            <a:ext cx="8572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Experimentar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574017" y="7686333"/>
            <a:ext cx="3917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Febre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0705" y="2510663"/>
            <a:ext cx="468761" cy="46925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9077" y="3635375"/>
            <a:ext cx="544961" cy="124954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76665" y="6049390"/>
            <a:ext cx="659267" cy="49211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19337" y="7606918"/>
            <a:ext cx="630311" cy="435726"/>
          </a:xfrm>
          <a:prstGeom prst="rect">
            <a:avLst/>
          </a:prstGeom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929618"/>
            <a:ext cx="1635125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Exemplo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sobrancelhas </a:t>
            </a:r>
            <a:r>
              <a:rPr dirty="0" sz="1100">
                <a:latin typeface="Arial MT"/>
                <a:cs typeface="Arial MT"/>
              </a:rPr>
              <a:t>e </a:t>
            </a:r>
            <a:r>
              <a:rPr dirty="0" sz="1100" spc="-10">
                <a:latin typeface="Arial MT"/>
                <a:cs typeface="Arial MT"/>
              </a:rPr>
              <a:t>boca: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505" y="2183870"/>
            <a:ext cx="11753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Exemplo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olhos: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6505" y="3282673"/>
            <a:ext cx="11436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Exemplo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nariz: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26505" y="4379952"/>
            <a:ext cx="12211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Exemplo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língua: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26505" y="6262092"/>
            <a:ext cx="5208270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NOTA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–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SignWriting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, usa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tecla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gira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ver todas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as variações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símbolos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face.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você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não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encontrar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variação,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então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tente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tecla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rotacionar.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26505" y="7046952"/>
            <a:ext cx="11518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Símbolos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Face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26505" y="7674840"/>
            <a:ext cx="5342255" cy="3492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1220"/>
              </a:lnSpc>
              <a:spcBef>
                <a:spcPts val="225"/>
              </a:spcBef>
            </a:pPr>
            <a:r>
              <a:rPr dirty="0" sz="1100">
                <a:latin typeface="Arial MT"/>
                <a:cs typeface="Arial MT"/>
              </a:rPr>
              <a:t>Os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face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SignWriting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são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divididos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em 10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grupos: testa,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sobrancelhas, </a:t>
            </a:r>
            <a:r>
              <a:rPr dirty="0" sz="1100">
                <a:latin typeface="Arial MT"/>
                <a:cs typeface="Arial MT"/>
              </a:rPr>
              <a:t>olhos,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olhar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bochecha,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nariz,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boca,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lingua,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dentes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outros.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726417" y="2211302"/>
            <a:ext cx="3683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Olhar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726417" y="3308581"/>
            <a:ext cx="49085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Mamãe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726417" y="4407384"/>
            <a:ext cx="3689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Carta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4329" y="925702"/>
            <a:ext cx="837575" cy="4544430"/>
          </a:xfrm>
          <a:prstGeom prst="rect">
            <a:avLst/>
          </a:prstGeom>
        </p:spPr>
      </p:pic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772646"/>
            <a:ext cx="1562100" cy="747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Grupo 1: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Testa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11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</a:pPr>
            <a:r>
              <a:rPr dirty="0" sz="1100" spc="-10">
                <a:latin typeface="Arial MT"/>
                <a:cs typeface="Arial MT"/>
              </a:rPr>
              <a:t>Testa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505" y="3125701"/>
            <a:ext cx="14674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Grupo 2: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Sobrancelhas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10650" y="2424661"/>
            <a:ext cx="96011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Testa </a:t>
            </a:r>
            <a:r>
              <a:rPr dirty="0" sz="1100" spc="-10">
                <a:latin typeface="Arial MT"/>
                <a:cs typeface="Arial MT"/>
              </a:rPr>
              <a:t>Franzida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001506" y="3849601"/>
            <a:ext cx="15360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Sobrancelhas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cima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001506" y="5260824"/>
            <a:ext cx="12858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Sobrancelhas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Retas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001506" y="6672048"/>
            <a:ext cx="15728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Sobrancelhas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baixo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001506" y="8084795"/>
            <a:ext cx="26593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Ssobrancelhas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ladeo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dentro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161" y="1160399"/>
            <a:ext cx="563255" cy="158329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113" y="3754246"/>
            <a:ext cx="700415" cy="4998582"/>
          </a:xfrm>
          <a:prstGeom prst="rect">
            <a:avLst/>
          </a:prstGeom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5018508"/>
            <a:ext cx="9779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Grupo 3: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Olhos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163050" y="1149074"/>
            <a:ext cx="254825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Sobrancelhas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baixo,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lado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dentro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63050" y="2717269"/>
            <a:ext cx="235775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Sobrancelhas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cima,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lado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20">
                <a:latin typeface="Arial MT"/>
                <a:cs typeface="Arial MT"/>
              </a:rPr>
              <a:t> fora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63050" y="4285465"/>
            <a:ext cx="23939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Sobrancelhas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baixo,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lado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fora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34094" y="5750028"/>
            <a:ext cx="9144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Olhos</a:t>
            </a:r>
            <a:r>
              <a:rPr dirty="0" sz="1100" spc="-10">
                <a:latin typeface="Arial MT"/>
                <a:cs typeface="Arial MT"/>
              </a:rPr>
              <a:t> Abertos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134094" y="7475195"/>
            <a:ext cx="11703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Olhos</a:t>
            </a:r>
            <a:r>
              <a:rPr dirty="0" sz="1100" spc="-10">
                <a:latin typeface="Arial MT"/>
                <a:cs typeface="Arial MT"/>
              </a:rPr>
              <a:t> Espremidos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134094" y="9043391"/>
            <a:ext cx="10452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Olhos</a:t>
            </a:r>
            <a:r>
              <a:rPr dirty="0" sz="1100" spc="-10">
                <a:latin typeface="Arial MT"/>
                <a:cs typeface="Arial MT"/>
              </a:rPr>
              <a:t> Fechados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589" y="924178"/>
            <a:ext cx="529727" cy="3651366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205" y="5644007"/>
            <a:ext cx="572399" cy="3751956"/>
          </a:xfrm>
          <a:prstGeom prst="rect">
            <a:avLst/>
          </a:prstGeom>
        </p:spPr>
      </p:pic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5384268"/>
            <a:ext cx="2056130" cy="73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Grupo 4: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Olhar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100">
              <a:latin typeface="Arial MT"/>
              <a:cs typeface="Arial MT"/>
            </a:endParaRPr>
          </a:p>
          <a:p>
            <a:pPr marL="104394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Olhar 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cima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163050" y="1182602"/>
            <a:ext cx="1242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Olhos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meio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abertos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63050" y="2279882"/>
            <a:ext cx="13436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Olhos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meio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fechados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63050" y="3378685"/>
            <a:ext cx="12115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Olhos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bem </a:t>
            </a:r>
            <a:r>
              <a:rPr dirty="0" sz="1100" spc="-10">
                <a:latin typeface="Arial MT"/>
                <a:cs typeface="Arial MT"/>
              </a:rPr>
              <a:t>abertos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63050" y="4632936"/>
            <a:ext cx="861694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Cilhos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(cílios)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58250" y="7338035"/>
            <a:ext cx="19215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Olhar para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lado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858250" y="8749258"/>
            <a:ext cx="12496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Olhar 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os </a:t>
            </a:r>
            <a:r>
              <a:rPr dirty="0" sz="1100" spc="-20">
                <a:latin typeface="Arial MT"/>
                <a:cs typeface="Arial MT"/>
              </a:rPr>
              <a:t>lados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445" y="1082675"/>
            <a:ext cx="605927" cy="385863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589" y="5857366"/>
            <a:ext cx="654695" cy="316216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505" y="4667122"/>
            <a:ext cx="5398907" cy="25723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9601" y="799211"/>
            <a:ext cx="5398907" cy="3794622"/>
          </a:xfrm>
          <a:prstGeom prst="rect">
            <a:avLst/>
          </a:prstGeom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01150" y="1245086"/>
            <a:ext cx="195833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Olhar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baixo, 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 </a:t>
            </a:r>
            <a:r>
              <a:rPr dirty="0" sz="1100" spc="-20">
                <a:latin typeface="Arial MT"/>
                <a:cs typeface="Arial MT"/>
              </a:rPr>
              <a:t>lado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01150" y="2499337"/>
            <a:ext cx="10604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Olhar 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baixo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01150" y="3910560"/>
            <a:ext cx="10896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Olhar 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frente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01150" y="5166336"/>
            <a:ext cx="1986914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Olhar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 frente,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 um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lado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201150" y="6577560"/>
            <a:ext cx="12496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Olhar 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os </a:t>
            </a:r>
            <a:r>
              <a:rPr dirty="0" sz="1100" spc="-20">
                <a:latin typeface="Arial MT"/>
                <a:cs typeface="Arial MT"/>
              </a:rPr>
              <a:t>lados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201150" y="7988783"/>
            <a:ext cx="18605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Olhar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 trás,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 um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lado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445" y="1114678"/>
            <a:ext cx="805571" cy="7234290"/>
          </a:xfrm>
          <a:prstGeom prst="rect">
            <a:avLst/>
          </a:prstGeom>
        </p:spPr>
      </p:pic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772646"/>
            <a:ext cx="12344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Grupo 5: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Bochecha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344406" y="1412725"/>
            <a:ext cx="13817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Bochechas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Estufadas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344406" y="2666978"/>
            <a:ext cx="16776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Bochechas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Não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Estufadas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344406" y="3921229"/>
            <a:ext cx="13106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Bochechas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Sugadas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344406" y="5020032"/>
            <a:ext cx="12172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Bochechas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Tensas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344406" y="6274284"/>
            <a:ext cx="1714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Língua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bochecha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direita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344406" y="7530059"/>
            <a:ext cx="21958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Toda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face se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 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direita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349" y="1343278"/>
            <a:ext cx="706511" cy="6924918"/>
          </a:xfrm>
          <a:prstGeom prst="rect">
            <a:avLst/>
          </a:prstGeom>
        </p:spPr>
      </p:pic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5558004"/>
            <a:ext cx="9385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Grupo 6: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Nariz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68206" y="1065254"/>
            <a:ext cx="9137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Soprando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ar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68206" y="2633449"/>
            <a:ext cx="11417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Ar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dentro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boca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68206" y="3730729"/>
            <a:ext cx="6534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Expirando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268206" y="4515588"/>
            <a:ext cx="6718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Inspitando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277350" y="6694908"/>
            <a:ext cx="3517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Nariz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277350" y="7636740"/>
            <a:ext cx="15481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Toque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ponta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nariz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77350" y="8734019"/>
            <a:ext cx="9321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Nariz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Franzido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017" y="924178"/>
            <a:ext cx="685175" cy="3876918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017" y="6616318"/>
            <a:ext cx="724799" cy="2401686"/>
          </a:xfrm>
          <a:prstGeom prst="rect">
            <a:avLst/>
          </a:prstGeom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2319506"/>
            <a:ext cx="9309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Grupo 7: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Boca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83218" y="1080494"/>
            <a:ext cx="918844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Nariz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mexe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49918" y="3660625"/>
            <a:ext cx="12052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Boca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reta,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fechada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49918" y="4757904"/>
            <a:ext cx="226885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Boca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fechada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projeta-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frente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249918" y="6013680"/>
            <a:ext cx="10090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Sorriso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fechado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249918" y="7110959"/>
            <a:ext cx="9067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Sorriso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aberto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249918" y="8365211"/>
            <a:ext cx="17799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Metade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sorriso,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metade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reta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785" y="947038"/>
            <a:ext cx="493151" cy="45858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589" y="3553078"/>
            <a:ext cx="691271" cy="5114406"/>
          </a:xfrm>
          <a:prstGeom prst="rect">
            <a:avLst/>
          </a:prstGeom>
        </p:spPr>
      </p:pic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001506" y="1437110"/>
            <a:ext cx="9175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Triste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fechada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001506" y="2691361"/>
            <a:ext cx="8153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Triste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aberta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01506" y="4104109"/>
            <a:ext cx="7816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Boca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aberta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001506" y="5358360"/>
            <a:ext cx="22764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Boca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aberta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projeta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 </a:t>
            </a:r>
            <a:r>
              <a:rPr dirty="0" sz="1100" spc="-10">
                <a:latin typeface="Arial MT"/>
                <a:cs typeface="Arial MT"/>
              </a:rPr>
              <a:t>frente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001506" y="6769584"/>
            <a:ext cx="18815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Boca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aberta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franzida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redor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001506" y="8025359"/>
            <a:ext cx="10756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Boca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oval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aberta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205" y="1352422"/>
            <a:ext cx="630311" cy="7036170"/>
          </a:xfrm>
          <a:prstGeom prst="rect">
            <a:avLst/>
          </a:prstGeom>
        </p:spPr>
      </p:pic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59062" y="1014962"/>
            <a:ext cx="4540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Bocejo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59062" y="2269214"/>
            <a:ext cx="21386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Boca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retangular aberta, </a:t>
            </a:r>
            <a:r>
              <a:rPr dirty="0" sz="1100" spc="-10">
                <a:latin typeface="Arial MT"/>
                <a:cs typeface="Arial MT"/>
              </a:rPr>
              <a:t>horizontal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59062" y="3681960"/>
            <a:ext cx="19754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Boca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retangular aberta, </a:t>
            </a:r>
            <a:r>
              <a:rPr dirty="0" sz="1100" spc="-10">
                <a:latin typeface="Arial MT"/>
                <a:cs typeface="Arial MT"/>
              </a:rPr>
              <a:t>vertical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59062" y="4936212"/>
            <a:ext cx="3365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Beijo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259062" y="6190464"/>
            <a:ext cx="16776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Beijo,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lábios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projetando-</a:t>
            </a:r>
            <a:r>
              <a:rPr dirty="0" sz="1100" spc="-25">
                <a:latin typeface="Arial MT"/>
                <a:cs typeface="Arial MT"/>
              </a:rPr>
              <a:t>se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259062" y="7446240"/>
            <a:ext cx="7270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Boca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tensa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259062" y="8700491"/>
            <a:ext cx="2385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Boca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tensa,</a:t>
            </a:r>
            <a:r>
              <a:rPr dirty="0" sz="1100" spc="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projetando-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frente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9309" y="942466"/>
            <a:ext cx="551063" cy="449443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021" y="2211958"/>
            <a:ext cx="663839" cy="7267824"/>
          </a:xfrm>
          <a:prstGeom prst="rect">
            <a:avLst/>
          </a:prstGeom>
        </p:spPr>
      </p:pic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420606" y="1085066"/>
            <a:ext cx="18573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Boca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tensa,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puxada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trás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420606" y="2496290"/>
            <a:ext cx="10071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Lábios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sugados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420606" y="3750541"/>
            <a:ext cx="2222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Lábio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superior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sobre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lábio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inferior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420606" y="5163288"/>
            <a:ext cx="21463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Lábio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inferior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sobre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lábio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inferior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420606" y="6417540"/>
            <a:ext cx="18199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dobra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redor da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boca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420606" y="7671791"/>
            <a:ext cx="15773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Dobras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redor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boca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420606" y="8770595"/>
            <a:ext cx="273875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dobra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redor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direito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boca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305" y="939419"/>
            <a:ext cx="659267" cy="52107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017" y="2359786"/>
            <a:ext cx="724799" cy="7208388"/>
          </a:xfrm>
          <a:prstGeom prst="rect">
            <a:avLst/>
          </a:prstGeom>
        </p:spPr>
      </p:pic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5198340"/>
            <a:ext cx="10388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Grupo 8: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Língua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344406" y="1176506"/>
            <a:ext cx="24961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Dobras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redor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direito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boca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344406" y="2744702"/>
            <a:ext cx="1802764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Lado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direito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boca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erguido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344406" y="4155925"/>
            <a:ext cx="195198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Ambos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lados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boca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erguigos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335262" y="6266664"/>
            <a:ext cx="19818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Língua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(boca</a:t>
            </a:r>
            <a:r>
              <a:rPr dirty="0" sz="1100" spc="-10">
                <a:latin typeface="Arial MT"/>
                <a:cs typeface="Arial MT"/>
              </a:rPr>
              <a:t> aberta)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335262" y="8148803"/>
            <a:ext cx="25812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Língua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visível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dentro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boca,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baixo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733" y="1038478"/>
            <a:ext cx="711083" cy="340295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8349" y="6142354"/>
            <a:ext cx="697367" cy="2387970"/>
          </a:xfrm>
          <a:prstGeom prst="rect">
            <a:avLst/>
          </a:prstGeom>
        </p:spPr>
      </p:pic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5803368"/>
            <a:ext cx="10560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Grupo 9: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Dentes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402318" y="1181078"/>
            <a:ext cx="27362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Metade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língua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(boca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fechada)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402318" y="2592302"/>
            <a:ext cx="25450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Língua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visível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dentro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boca,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cima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402318" y="3848077"/>
            <a:ext cx="17208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Língua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 fora,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 </a:t>
            </a:r>
            <a:r>
              <a:rPr dirty="0" sz="1100" spc="-10">
                <a:latin typeface="Arial MT"/>
                <a:cs typeface="Arial MT"/>
              </a:rPr>
              <a:t>centro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402318" y="5102328"/>
            <a:ext cx="25146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Língua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visível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dentro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boca,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centro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391650" y="6638520"/>
            <a:ext cx="4692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Dentes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391650" y="8363687"/>
            <a:ext cx="25031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Dentes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superiores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tocando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lábio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inferior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589" y="1056766"/>
            <a:ext cx="785759" cy="4303638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589" y="6527927"/>
            <a:ext cx="814715" cy="2138034"/>
          </a:xfrm>
          <a:prstGeom prst="rect">
            <a:avLst/>
          </a:prstGeom>
        </p:spPr>
      </p:pic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6693384"/>
            <a:ext cx="11125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Grupo 10: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Outros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449562" y="1214606"/>
            <a:ext cx="25031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Dentes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inferiores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tocando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lábio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superior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449562" y="2468857"/>
            <a:ext cx="22371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Dentes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superiores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tocando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língua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449562" y="3567660"/>
            <a:ext cx="21609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Dentes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inferiores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tocando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língua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449562" y="4507969"/>
            <a:ext cx="16827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Mordida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centro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lábio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449562" y="5605248"/>
            <a:ext cx="21805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Mordida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esquerdo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lábio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496806" y="7728179"/>
            <a:ext cx="4679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Queixo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921" y="1047622"/>
            <a:ext cx="845195" cy="488885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9789" y="7581010"/>
            <a:ext cx="616595" cy="4982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9601" y="799211"/>
            <a:ext cx="5398907" cy="298080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9601" y="3929507"/>
            <a:ext cx="5398907" cy="3649842"/>
          </a:xfrm>
          <a:prstGeom prst="rect">
            <a:avLst/>
          </a:prstGeom>
        </p:spPr>
      </p:pic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06306" y="934190"/>
            <a:ext cx="3365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latin typeface="Arial MT"/>
                <a:cs typeface="Arial MT"/>
              </a:rPr>
              <a:t>Face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306306" y="1876022"/>
            <a:ext cx="12553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Expressão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Questão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306306" y="2816329"/>
            <a:ext cx="4464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Orelha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306306" y="3913608"/>
            <a:ext cx="5626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Pescoço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306306" y="5169384"/>
            <a:ext cx="10699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Atrás da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Cabeça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306306" y="6266664"/>
            <a:ext cx="12846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Expressão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Radiante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306306" y="7365467"/>
            <a:ext cx="4679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Cabelo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306306" y="8148803"/>
            <a:ext cx="11233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Queixo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cima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306306" y="9090635"/>
            <a:ext cx="11887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Queixo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frente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854445" y="799211"/>
            <a:ext cx="705485" cy="8612505"/>
            <a:chOff x="854445" y="799211"/>
            <a:chExt cx="705485" cy="8612505"/>
          </a:xfrm>
        </p:grpSpPr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445" y="7744079"/>
              <a:ext cx="700415" cy="166712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1689" y="799211"/>
              <a:ext cx="657743" cy="690663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03586" y="768023"/>
            <a:ext cx="5105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Arial MT"/>
                <a:cs typeface="Arial MT"/>
              </a:rPr>
              <a:t>Corpo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505" y="1171236"/>
            <a:ext cx="5566410" cy="4272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Resumo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ts val="1240"/>
              </a:lnSpc>
              <a:spcBef>
                <a:spcPts val="1260"/>
              </a:spcBef>
            </a:pPr>
            <a:r>
              <a:rPr dirty="0" sz="1100">
                <a:latin typeface="Arial MT"/>
                <a:cs typeface="Arial MT"/>
              </a:rPr>
              <a:t>Esta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lição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explica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duas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coisas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SignWriting usa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representar 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corpo: a</a:t>
            </a:r>
            <a:r>
              <a:rPr dirty="0" sz="1100" spc="-10">
                <a:latin typeface="Arial MT"/>
                <a:cs typeface="Arial MT"/>
              </a:rPr>
              <a:t> posição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corpo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0">
                <a:latin typeface="Arial MT"/>
                <a:cs typeface="Arial MT"/>
              </a:rPr>
              <a:t> corpo.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Posição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20">
                <a:latin typeface="Arial MT"/>
                <a:cs typeface="Arial MT"/>
              </a:rPr>
              <a:t> Corpo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30"/>
              </a:spcBef>
            </a:pPr>
            <a:endParaRPr sz="1100">
              <a:latin typeface="Arial MT"/>
              <a:cs typeface="Arial MT"/>
            </a:endParaRPr>
          </a:p>
          <a:p>
            <a:pPr marL="12700" marR="2368550">
              <a:lnSpc>
                <a:spcPts val="1240"/>
              </a:lnSpc>
              <a:spcBef>
                <a:spcPts val="5"/>
              </a:spcBef>
            </a:pPr>
            <a:r>
              <a:rPr dirty="0" sz="1100">
                <a:latin typeface="Arial MT"/>
                <a:cs typeface="Arial MT"/>
              </a:rPr>
              <a:t>SignWriting inclui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mostram 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posição </a:t>
            </a:r>
            <a:r>
              <a:rPr dirty="0" sz="1100">
                <a:latin typeface="Arial MT"/>
                <a:cs typeface="Arial MT"/>
              </a:rPr>
              <a:t>dos ombros,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cabeça,tronco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braços.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Posição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Ombros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45"/>
              </a:spcBef>
            </a:pPr>
            <a:endParaRPr sz="1100">
              <a:latin typeface="Arial MT"/>
              <a:cs typeface="Arial MT"/>
            </a:endParaRPr>
          </a:p>
          <a:p>
            <a:pPr marL="12700" marR="2099310">
              <a:lnSpc>
                <a:spcPts val="1220"/>
              </a:lnSpc>
            </a:pPr>
            <a:r>
              <a:rPr dirty="0" sz="1100">
                <a:latin typeface="Arial MT"/>
                <a:cs typeface="Arial MT"/>
              </a:rPr>
              <a:t>Os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ombros são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representados com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seguinte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símbolo,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estar posicionado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em três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direções.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5"/>
              </a:spcBef>
            </a:pPr>
            <a:endParaRPr sz="1100">
              <a:latin typeface="Arial MT"/>
              <a:cs typeface="Arial MT"/>
            </a:endParaRPr>
          </a:p>
          <a:p>
            <a:pPr marL="118872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Ombros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(retos)</a:t>
            </a:r>
            <a:endParaRPr sz="1100">
              <a:latin typeface="Arial MT"/>
              <a:cs typeface="Arial MT"/>
            </a:endParaRPr>
          </a:p>
          <a:p>
            <a:pPr marL="1173480" marR="2608580" indent="7620">
              <a:lnSpc>
                <a:spcPct val="280900"/>
              </a:lnSpc>
            </a:pPr>
            <a:r>
              <a:rPr dirty="0" sz="1100">
                <a:latin typeface="Arial MT"/>
                <a:cs typeface="Arial MT"/>
              </a:rPr>
              <a:t>Ombro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direito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frente </a:t>
            </a:r>
            <a:r>
              <a:rPr dirty="0" sz="1100">
                <a:latin typeface="Arial MT"/>
                <a:cs typeface="Arial MT"/>
              </a:rPr>
              <a:t>Ombro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esquerdo para </a:t>
            </a:r>
            <a:r>
              <a:rPr dirty="0" sz="1100" spc="-10">
                <a:latin typeface="Arial MT"/>
                <a:cs typeface="Arial MT"/>
              </a:rPr>
              <a:t>frente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6505" y="5875821"/>
            <a:ext cx="2809875" cy="1042669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representar 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posições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ombro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para </a:t>
            </a:r>
            <a:r>
              <a:rPr dirty="0" sz="1100">
                <a:latin typeface="Arial MT"/>
                <a:cs typeface="Arial MT"/>
              </a:rPr>
              <a:t>cima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baixo,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seguintes</a:t>
            </a:r>
            <a:r>
              <a:rPr dirty="0" sz="1100" spc="-10">
                <a:latin typeface="Arial MT"/>
                <a:cs typeface="Arial MT"/>
              </a:rPr>
              <a:t> símbolos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205"/>
              </a:lnSpc>
            </a:pPr>
            <a:r>
              <a:rPr dirty="0" sz="1100">
                <a:latin typeface="Arial MT"/>
                <a:cs typeface="Arial MT"/>
              </a:rPr>
              <a:t>são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usados: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100">
              <a:latin typeface="Arial MT"/>
              <a:cs typeface="Arial MT"/>
            </a:endParaRPr>
          </a:p>
          <a:p>
            <a:pPr marL="1169035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Arial MT"/>
                <a:cs typeface="Arial MT"/>
              </a:rPr>
              <a:t>Ombro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direito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cima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83218" y="7352577"/>
            <a:ext cx="17722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Ombro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esquerdo para </a:t>
            </a:r>
            <a:r>
              <a:rPr dirty="0" sz="1100" spc="-10">
                <a:latin typeface="Arial MT"/>
                <a:cs typeface="Arial MT"/>
              </a:rPr>
              <a:t>baixo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983218" y="7978940"/>
            <a:ext cx="16611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Ambos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ombros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baixo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4633" y="4334890"/>
            <a:ext cx="624215" cy="958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205" y="4667122"/>
            <a:ext cx="532775" cy="31533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5489" y="5156327"/>
            <a:ext cx="581543" cy="325998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4445" y="6687946"/>
            <a:ext cx="770519" cy="1548246"/>
          </a:xfrm>
          <a:prstGeom prst="rect">
            <a:avLst/>
          </a:prstGeom>
        </p:spPr>
      </p:pic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929618"/>
            <a:ext cx="1284605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Exemplo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posição </a:t>
            </a:r>
            <a:r>
              <a:rPr dirty="0" sz="1100">
                <a:latin typeface="Arial MT"/>
                <a:cs typeface="Arial MT"/>
              </a:rPr>
              <a:t>dos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ombros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505" y="2183870"/>
            <a:ext cx="1284605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Exemplo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posição </a:t>
            </a:r>
            <a:r>
              <a:rPr dirty="0" sz="1100">
                <a:latin typeface="Arial MT"/>
                <a:cs typeface="Arial MT"/>
              </a:rPr>
              <a:t>dos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ombros: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6505" y="3439645"/>
            <a:ext cx="3771265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NOTA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–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 Sign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Writer,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use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tecla “Gira”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 ver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todas </a:t>
            </a:r>
            <a:r>
              <a:rPr dirty="0" sz="1100" spc="-25">
                <a:latin typeface="Arial MT"/>
                <a:cs typeface="Arial MT"/>
              </a:rPr>
              <a:t>as </a:t>
            </a:r>
            <a:r>
              <a:rPr dirty="0" sz="1100">
                <a:latin typeface="Arial MT"/>
                <a:cs typeface="Arial MT"/>
              </a:rPr>
              <a:t>variações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ombros.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26505" y="4379952"/>
            <a:ext cx="3640454" cy="50800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SignWriting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inclui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 símbolo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representa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10">
                <a:latin typeface="Arial MT"/>
                <a:cs typeface="Arial MT"/>
              </a:rPr>
              <a:t> vista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ombros. Este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usado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0">
                <a:latin typeface="Arial MT"/>
                <a:cs typeface="Arial MT"/>
              </a:rPr>
              <a:t> mostrar</a:t>
            </a:r>
            <a:r>
              <a:rPr dirty="0" sz="1100" spc="50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distância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entre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corpo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mãos.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27992" y="5635728"/>
            <a:ext cx="14757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Ombros (vista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cima)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26505" y="6889980"/>
            <a:ext cx="1619885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Exemplo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vista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20">
                <a:latin typeface="Arial MT"/>
                <a:cs typeface="Arial MT"/>
              </a:rPr>
              <a:t> cima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posição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ombros.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91949" y="998198"/>
            <a:ext cx="5695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Passado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811761" y="2165582"/>
            <a:ext cx="3917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Então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77649" y="7997927"/>
            <a:ext cx="3917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Costa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0529" y="829691"/>
            <a:ext cx="907679" cy="53478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6605" y="2054986"/>
            <a:ext cx="1294775" cy="647563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9205" y="5505322"/>
            <a:ext cx="666887" cy="46773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91449" y="7744079"/>
            <a:ext cx="989975" cy="667374"/>
          </a:xfrm>
          <a:prstGeom prst="rect">
            <a:avLst/>
          </a:prstGeom>
        </p:spPr>
      </p:pic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772646"/>
            <a:ext cx="5043170" cy="1545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Posição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cabeça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posição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representada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linha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sobre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dos</a:t>
            </a:r>
            <a:r>
              <a:rPr dirty="0" sz="1100" spc="-10">
                <a:latin typeface="Arial MT"/>
                <a:cs typeface="Arial MT"/>
              </a:rPr>
              <a:t> ombros.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100">
              <a:latin typeface="Arial MT"/>
              <a:cs typeface="Arial MT"/>
            </a:endParaRPr>
          </a:p>
          <a:p>
            <a:pPr marL="133985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reta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100">
              <a:latin typeface="Arial MT"/>
              <a:cs typeface="Arial MT"/>
            </a:endParaRPr>
          </a:p>
          <a:p>
            <a:pPr marL="133985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inclinada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direita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505" y="3439645"/>
            <a:ext cx="4582160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representar 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olhando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ou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baixo, </a:t>
            </a:r>
            <a:r>
              <a:rPr dirty="0" sz="1100" spc="-10">
                <a:latin typeface="Arial MT"/>
                <a:cs typeface="Arial MT"/>
              </a:rPr>
              <a:t>utiliza-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os </a:t>
            </a:r>
            <a:r>
              <a:rPr dirty="0" sz="1100">
                <a:latin typeface="Arial MT"/>
                <a:cs typeface="Arial MT"/>
              </a:rPr>
              <a:t>seguintes</a:t>
            </a:r>
            <a:r>
              <a:rPr dirty="0" sz="1100" spc="-10">
                <a:latin typeface="Arial MT"/>
                <a:cs typeface="Arial MT"/>
              </a:rPr>
              <a:t> símbolos: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6505" y="6038064"/>
            <a:ext cx="5397500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representar 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virada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direita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ou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esquerda, 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linha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10">
                <a:latin typeface="Arial MT"/>
                <a:cs typeface="Arial MT"/>
              </a:rPr>
              <a:t> cabeça move-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os lados de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acordo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os seguintes </a:t>
            </a:r>
            <a:r>
              <a:rPr dirty="0" sz="1100" spc="-10">
                <a:latin typeface="Arial MT"/>
                <a:cs typeface="Arial MT"/>
              </a:rPr>
              <a:t>símbolos: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26505" y="8421599"/>
            <a:ext cx="4722495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escrita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sinais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incluem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combinam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ombros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posições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da </a:t>
            </a:r>
            <a:r>
              <a:rPr dirty="0" sz="1100">
                <a:latin typeface="Arial MT"/>
                <a:cs typeface="Arial MT"/>
              </a:rPr>
              <a:t>cabeça.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exemplo: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53906" y="2752321"/>
            <a:ext cx="21590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inclinada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esquerda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239250" y="4329660"/>
            <a:ext cx="7893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reta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239250" y="4957548"/>
            <a:ext cx="1199515" cy="663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cima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baixo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86494" y="6816828"/>
            <a:ext cx="1988820" cy="1136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reta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280900"/>
              </a:lnSpc>
              <a:spcBef>
                <a:spcPts val="5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virada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direita </a:t>
            </a: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virada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esquerda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4633" y="1584071"/>
            <a:ext cx="732419" cy="148728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4445" y="4226686"/>
            <a:ext cx="752231" cy="1525386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9205" y="6719951"/>
            <a:ext cx="723275" cy="1258686"/>
          </a:xfrm>
          <a:prstGeom prst="rect">
            <a:avLst/>
          </a:prstGeom>
        </p:spPr>
      </p:pic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925046"/>
            <a:ext cx="5530215" cy="193421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062355" marR="208915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Ombro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direito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frente;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olhando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direita</a:t>
            </a:r>
            <a:r>
              <a:rPr dirty="0" sz="1100" spc="-10">
                <a:latin typeface="Arial MT"/>
                <a:cs typeface="Arial MT"/>
              </a:rPr>
              <a:t> inclinada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esquerda.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 MT"/>
              <a:cs typeface="Arial MT"/>
            </a:endParaRPr>
          </a:p>
          <a:p>
            <a:pPr marL="12700" marR="178435">
              <a:lnSpc>
                <a:spcPts val="1240"/>
              </a:lnSpc>
            </a:pPr>
            <a:r>
              <a:rPr dirty="0" sz="1100">
                <a:latin typeface="Arial MT"/>
                <a:cs typeface="Arial MT"/>
              </a:rPr>
              <a:t>NOTA: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editor 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SignWriter, utilizar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tecla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mudar 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ver todas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variações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dos </a:t>
            </a:r>
            <a:r>
              <a:rPr dirty="0" sz="1100">
                <a:latin typeface="Arial MT"/>
                <a:cs typeface="Arial MT"/>
              </a:rPr>
              <a:t>símbolos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posição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cabeça.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Posição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tronco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ts val="1240"/>
              </a:lnSpc>
              <a:spcBef>
                <a:spcPts val="1250"/>
              </a:spcBef>
            </a:pPr>
            <a:r>
              <a:rPr dirty="0" sz="1100">
                <a:latin typeface="Arial MT"/>
                <a:cs typeface="Arial MT"/>
              </a:rPr>
              <a:t>Torso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refere 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parte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 cima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 corpo: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dos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ombros até 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cintura.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SignWriting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 </a:t>
            </a:r>
            <a:r>
              <a:rPr dirty="0" sz="1100" spc="-10">
                <a:latin typeface="Arial MT"/>
                <a:cs typeface="Arial MT"/>
              </a:rPr>
              <a:t>posição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torso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representada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através 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seguinte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símbolo: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505" y="4069057"/>
            <a:ext cx="5251450" cy="66484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Este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símbolo, que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sempre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aparece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próximo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ombro, pode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apontar 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diferentes direções: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frente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66123" y="5497044"/>
            <a:ext cx="5956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trás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29650" y="3368017"/>
            <a:ext cx="1195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Posição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Tronco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248394" y="6164556"/>
            <a:ext cx="1911350" cy="1136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Tronco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inclinado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frente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280900"/>
              </a:lnSpc>
              <a:spcBef>
                <a:spcPts val="5"/>
              </a:spcBef>
            </a:pPr>
            <a:r>
              <a:rPr dirty="0" sz="1100">
                <a:latin typeface="Arial MT"/>
                <a:cs typeface="Arial MT"/>
              </a:rPr>
              <a:t>Tronco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inclinado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direita </a:t>
            </a:r>
            <a:r>
              <a:rPr dirty="0" sz="1100">
                <a:latin typeface="Arial MT"/>
                <a:cs typeface="Arial MT"/>
              </a:rPr>
              <a:t>Tronco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inclinado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trás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017" y="960755"/>
            <a:ext cx="628787" cy="28637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301" y="3290951"/>
            <a:ext cx="313319" cy="33514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6261" y="4889627"/>
            <a:ext cx="532775" cy="478398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9017" y="6093586"/>
            <a:ext cx="933587" cy="1191630"/>
          </a:xfrm>
          <a:prstGeom prst="rect">
            <a:avLst/>
          </a:prstGeom>
        </p:spPr>
      </p:pic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772646"/>
            <a:ext cx="5659120" cy="978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Posição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Braços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35"/>
              </a:spcBef>
            </a:pP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ts val="1240"/>
              </a:lnSpc>
            </a:pP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escrita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sinais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eventualmente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apresenta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linhas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braços: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quando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braço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estiver </a:t>
            </a:r>
            <a:r>
              <a:rPr dirty="0" sz="1100">
                <a:latin typeface="Arial MT"/>
                <a:cs typeface="Arial MT"/>
              </a:rPr>
              <a:t>em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contato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ou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cruzado. Você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encontrará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linhas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braços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logo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direita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número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0</a:t>
            </a:r>
            <a:r>
              <a:rPr dirty="0" sz="1100" spc="50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no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03867" y="2680693"/>
            <a:ext cx="11068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teclado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sinais.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81234" y="3308581"/>
            <a:ext cx="3517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latin typeface="Arial MT"/>
                <a:cs typeface="Arial MT"/>
              </a:rPr>
              <a:t>Bebê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560291" y="3308581"/>
            <a:ext cx="2349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Arial MT"/>
                <a:cs typeface="Arial MT"/>
              </a:rPr>
              <a:t>Dia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20512" y="4821912"/>
            <a:ext cx="4375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Janela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566381" y="4821912"/>
            <a:ext cx="3994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Curso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420858" y="6496787"/>
            <a:ext cx="3917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Braço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520649" y="6496787"/>
            <a:ext cx="4692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Abraço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26505" y="7438619"/>
            <a:ext cx="5374005" cy="663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corpo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ts val="1240"/>
              </a:lnSpc>
              <a:spcBef>
                <a:spcPts val="1250"/>
              </a:spcBef>
            </a:pPr>
            <a:r>
              <a:rPr dirty="0" sz="1100">
                <a:latin typeface="Arial MT"/>
                <a:cs typeface="Arial MT"/>
              </a:rPr>
              <a:t>SignWriting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utiliza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representar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cabeça, </a:t>
            </a:r>
            <a:r>
              <a:rPr dirty="0" sz="1100">
                <a:latin typeface="Arial MT"/>
                <a:cs typeface="Arial MT"/>
              </a:rPr>
              <a:t>dos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ombros 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0">
                <a:latin typeface="Arial MT"/>
                <a:cs typeface="Arial MT"/>
              </a:rPr>
              <a:t> tronco.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1249" y="1945258"/>
            <a:ext cx="951869" cy="66737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77349" y="1916302"/>
            <a:ext cx="837575" cy="792343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3921" y="3839590"/>
            <a:ext cx="866525" cy="68718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83089" y="3821303"/>
            <a:ext cx="637931" cy="71461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88601" y="5496178"/>
            <a:ext cx="770519" cy="71461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68033" y="5543422"/>
            <a:ext cx="599825" cy="629274"/>
          </a:xfrm>
          <a:prstGeom prst="rect">
            <a:avLst/>
          </a:prstGeom>
        </p:spPr>
      </p:pic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772646"/>
            <a:ext cx="5586095" cy="1242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Cabeça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ts val="1240"/>
              </a:lnSpc>
              <a:spcBef>
                <a:spcPts val="1265"/>
              </a:spcBef>
            </a:pPr>
            <a:r>
              <a:rPr dirty="0" sz="1100">
                <a:latin typeface="Arial MT"/>
                <a:cs typeface="Arial MT"/>
              </a:rPr>
              <a:t>Os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são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representados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acima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cabeça. </a:t>
            </a:r>
            <a:r>
              <a:rPr dirty="0" sz="1100">
                <a:latin typeface="Arial MT"/>
                <a:cs typeface="Arial MT"/>
              </a:rPr>
              <a:t>Observe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seguint </a:t>
            </a:r>
            <a:r>
              <a:rPr dirty="0" sz="1100" spc="-10">
                <a:latin typeface="Arial MT"/>
                <a:cs typeface="Arial MT"/>
              </a:rPr>
              <a:t>símbolo: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1100">
              <a:latin typeface="Arial MT"/>
              <a:cs typeface="Arial MT"/>
            </a:endParaRPr>
          </a:p>
          <a:p>
            <a:pPr marL="99695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cima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505" y="2481049"/>
            <a:ext cx="5628005" cy="66357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Símbolo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traços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duplos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representam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repetidos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tais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o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baixo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ou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os</a:t>
            </a:r>
            <a:r>
              <a:rPr dirty="0" sz="1100" spc="-10">
                <a:latin typeface="Arial MT"/>
                <a:cs typeface="Arial MT"/>
              </a:rPr>
              <a:t> lados.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150"/>
              </a:lnSpc>
            </a:pPr>
            <a:r>
              <a:rPr dirty="0" sz="1100">
                <a:latin typeface="Arial MT"/>
                <a:cs typeface="Arial MT"/>
              </a:rPr>
              <a:t>Símbolo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 um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único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traço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significa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está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sendo</a:t>
            </a:r>
            <a:r>
              <a:rPr dirty="0" sz="1100" spc="-10">
                <a:latin typeface="Arial MT"/>
                <a:cs typeface="Arial MT"/>
              </a:rPr>
              <a:t> “projetada”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Arial MT"/>
                <a:cs typeface="Arial MT"/>
              </a:rPr>
              <a:t>sem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movimento.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6505" y="4360140"/>
            <a:ext cx="1682114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Exemplo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de </a:t>
            </a:r>
            <a:r>
              <a:rPr dirty="0" sz="1100" spc="-10">
                <a:latin typeface="Arial MT"/>
                <a:cs typeface="Arial MT"/>
              </a:rPr>
              <a:t>cabeça: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26505" y="5928336"/>
            <a:ext cx="1682114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Exemplo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de </a:t>
            </a:r>
            <a:r>
              <a:rPr dirty="0" sz="1100" spc="-10">
                <a:latin typeface="Arial MT"/>
                <a:cs typeface="Arial MT"/>
              </a:rPr>
              <a:t>cabeça: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26505" y="7496531"/>
            <a:ext cx="1878964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Exemplo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projetada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cabeça movimentada: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26505" y="8438363"/>
            <a:ext cx="5650230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NOTA: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SignWriter,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utilize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tecla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“mudar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“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ver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todas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variações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de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cabeça.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variações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estão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todas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disposição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tecla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rotatividade.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856726" y="3555469"/>
            <a:ext cx="180593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prijetada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frente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601449" y="4355569"/>
            <a:ext cx="10153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Sim.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Eu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entendi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01449" y="5923764"/>
            <a:ext cx="2819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Arial MT"/>
                <a:cs typeface="Arial MT"/>
              </a:rPr>
              <a:t>Não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601449" y="7491959"/>
            <a:ext cx="306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latin typeface="Arial MT"/>
                <a:cs typeface="Arial MT"/>
              </a:rPr>
              <a:t>Este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4445" y="1669414"/>
            <a:ext cx="465719" cy="52411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4445" y="3400678"/>
            <a:ext cx="485531" cy="51649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53221" y="4266310"/>
            <a:ext cx="1095131" cy="3820530"/>
          </a:xfrm>
          <a:prstGeom prst="rect">
            <a:avLst/>
          </a:prstGeom>
        </p:spPr>
      </p:pic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772646"/>
            <a:ext cx="5455285" cy="664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dos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Ombros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ts val="1240"/>
              </a:lnSpc>
              <a:spcBef>
                <a:spcPts val="1265"/>
              </a:spcBef>
            </a:pP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ombros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representado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pequeno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dos </a:t>
            </a:r>
            <a:r>
              <a:rPr dirty="0" sz="1100" spc="-10">
                <a:latin typeface="Arial MT"/>
                <a:cs typeface="Arial MT"/>
              </a:rPr>
              <a:t>ombros.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505" y="3127225"/>
            <a:ext cx="5450840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NOTA: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SignWriter,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ombro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aparece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mesma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tecla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dos </a:t>
            </a:r>
            <a:r>
              <a:rPr dirty="0" sz="1100">
                <a:latin typeface="Arial MT"/>
                <a:cs typeface="Arial MT"/>
              </a:rPr>
              <a:t>símbolos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ombros.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6505" y="5009364"/>
            <a:ext cx="5598795" cy="664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Tronco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ts val="1240"/>
              </a:lnSpc>
              <a:spcBef>
                <a:spcPts val="1260"/>
              </a:spcBef>
            </a:pP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tronco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está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representado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 símbolo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colocado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ou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do </a:t>
            </a:r>
            <a:r>
              <a:rPr dirty="0" sz="1100">
                <a:latin typeface="Arial MT"/>
                <a:cs typeface="Arial MT"/>
              </a:rPr>
              <a:t>símbolo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ombro.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26505" y="7982687"/>
            <a:ext cx="5416550" cy="821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Símbolos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Corpo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35"/>
              </a:spcBef>
            </a:pP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ts val="1240"/>
              </a:lnSpc>
            </a:pPr>
            <a:r>
              <a:rPr dirty="0" sz="1100">
                <a:latin typeface="Arial MT"/>
                <a:cs typeface="Arial MT"/>
              </a:rPr>
              <a:t>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corpo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SignWriting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estão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divididos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5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grupos: posição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10">
                <a:latin typeface="Arial MT"/>
                <a:cs typeface="Arial MT"/>
              </a:rPr>
              <a:t> cabeça,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cabeça,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ombro, torço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braços.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219438" y="1845542"/>
            <a:ext cx="1939925" cy="664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Ombros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movem-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cima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Ombros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movem-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frente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115806" y="6312384"/>
            <a:ext cx="15240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Tronco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estica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cima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115806" y="7095720"/>
            <a:ext cx="18770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Tronco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torce para a </a:t>
            </a:r>
            <a:r>
              <a:rPr dirty="0" sz="1100" spc="-10">
                <a:latin typeface="Arial MT"/>
                <a:cs typeface="Arial MT"/>
              </a:rPr>
              <a:t>esquerda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205" y="1689226"/>
            <a:ext cx="819287" cy="838063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8349" y="6192646"/>
            <a:ext cx="723275" cy="1190106"/>
          </a:xfrm>
          <a:prstGeom prst="rect">
            <a:avLst/>
          </a:prstGeom>
        </p:spPr>
      </p:pic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772646"/>
            <a:ext cx="18256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Grupo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1: Posição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Cabeça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163050" y="1822682"/>
            <a:ext cx="7893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reta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63050" y="2450569"/>
            <a:ext cx="11626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cima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63050" y="3233905"/>
            <a:ext cx="11995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baixo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63050" y="4018765"/>
            <a:ext cx="17843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virada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direita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163050" y="4959072"/>
            <a:ext cx="19888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virada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esquerda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163050" y="6057876"/>
            <a:ext cx="32321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virada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direita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inclinada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direita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163050" y="7155156"/>
            <a:ext cx="3640454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virada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esquerda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inclinada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esquerda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163050" y="8096987"/>
            <a:ext cx="11626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cima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777" y="1771523"/>
            <a:ext cx="828431" cy="6935586"/>
          </a:xfrm>
          <a:prstGeom prst="rect">
            <a:avLst/>
          </a:prstGeom>
        </p:spPr>
      </p:pic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19438" y="2026897"/>
            <a:ext cx="26104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inclinada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direita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19438" y="2654785"/>
            <a:ext cx="23221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virada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direita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19438" y="3438121"/>
            <a:ext cx="38100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virada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direita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inclinada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direita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19438" y="4222980"/>
            <a:ext cx="40138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virada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direita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inclinada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esquerda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219438" y="5163288"/>
            <a:ext cx="11995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baixo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219438" y="6105120"/>
            <a:ext cx="27336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baixo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inclinada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esquerda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219438" y="7045428"/>
            <a:ext cx="2476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baixo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virada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direita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19438" y="7830287"/>
            <a:ext cx="38461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baixo,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virada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direita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inclinada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direita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219438" y="8615147"/>
            <a:ext cx="40506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baixo,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virada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direita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inclinada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esquerda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017" y="1936114"/>
            <a:ext cx="837575" cy="691577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53505" y="799211"/>
            <a:ext cx="5405120" cy="6983095"/>
            <a:chOff x="953505" y="799211"/>
            <a:chExt cx="5405120" cy="698309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505" y="4216019"/>
              <a:ext cx="5398907" cy="3566022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9601" y="799211"/>
              <a:ext cx="5398907" cy="33800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772646"/>
            <a:ext cx="20104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Grupo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2: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Cabeça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90838" y="1613894"/>
            <a:ext cx="15817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virada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cima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90838" y="2711173"/>
            <a:ext cx="24396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virada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lado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90838" y="3966948"/>
            <a:ext cx="19246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virada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laterais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990838" y="5221200"/>
            <a:ext cx="2476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virada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baixo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lado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90838" y="6789396"/>
            <a:ext cx="16186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virada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baixo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90838" y="8043647"/>
            <a:ext cx="21717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vira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duas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vezes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349" y="1404238"/>
            <a:ext cx="666887" cy="6935586"/>
          </a:xfrm>
          <a:prstGeom prst="rect">
            <a:avLst/>
          </a:prstGeom>
        </p:spPr>
      </p:pic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676894" y="1094210"/>
            <a:ext cx="2857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baixo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76894" y="2505433"/>
            <a:ext cx="35521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cima,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baixo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cima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76894" y="3604236"/>
            <a:ext cx="18529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projetada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frente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76894" y="4858488"/>
            <a:ext cx="27108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projetada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frente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 </a:t>
            </a:r>
            <a:r>
              <a:rPr dirty="0" sz="1100" spc="-20">
                <a:latin typeface="Arial MT"/>
                <a:cs typeface="Arial MT"/>
              </a:rPr>
              <a:t>lado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676894" y="5955768"/>
            <a:ext cx="21304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projetada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laterais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676894" y="7054571"/>
            <a:ext cx="27990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projetada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baixo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lado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76894" y="8308823"/>
            <a:ext cx="1726564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projetada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trás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582904" y="1085066"/>
            <a:ext cx="7346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Sim.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Eu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sei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448792" y="3456409"/>
            <a:ext cx="5956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Pra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quê?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405" y="971422"/>
            <a:ext cx="659267" cy="6924918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6177" y="799211"/>
            <a:ext cx="567827" cy="51192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6261" y="7943722"/>
            <a:ext cx="659267" cy="90207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43821" y="3289427"/>
            <a:ext cx="768995" cy="717666"/>
          </a:xfrm>
          <a:prstGeom prst="rect">
            <a:avLst/>
          </a:prstGeom>
        </p:spPr>
      </p:pic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4428720"/>
            <a:ext cx="11125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Grupo 3: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Ombros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38438" y="1261850"/>
            <a:ext cx="25977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projetada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frente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duas </a:t>
            </a:r>
            <a:r>
              <a:rPr dirty="0" sz="1100" spc="-20">
                <a:latin typeface="Arial MT"/>
                <a:cs typeface="Arial MT"/>
              </a:rPr>
              <a:t>vezes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838438" y="2359130"/>
            <a:ext cx="25647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projetada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frente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trás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38438" y="3457933"/>
            <a:ext cx="33254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Cabeça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projetada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 frente,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trás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frente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91194" y="5080992"/>
            <a:ext cx="5257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Ombros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91194" y="6492216"/>
            <a:ext cx="936625" cy="351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8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Ombros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280"/>
              </a:lnSpc>
            </a:pPr>
            <a:r>
              <a:rPr dirty="0" sz="1100">
                <a:latin typeface="Arial MT"/>
                <a:cs typeface="Arial MT"/>
              </a:rPr>
              <a:t>(vista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cima)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791194" y="7591019"/>
            <a:ext cx="14033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Ombro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direito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elevado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91194" y="8531327"/>
            <a:ext cx="16059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dois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ombros </a:t>
            </a:r>
            <a:r>
              <a:rPr dirty="0" sz="1100" spc="-10">
                <a:latin typeface="Arial MT"/>
                <a:cs typeface="Arial MT"/>
              </a:rPr>
              <a:t>elevados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410692" y="4984980"/>
            <a:ext cx="3835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Antes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10692" y="6553175"/>
            <a:ext cx="3917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Costa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410692" y="7495007"/>
            <a:ext cx="3746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Bolsa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410692" y="8592287"/>
            <a:ext cx="4876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que?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589" y="1018666"/>
            <a:ext cx="637931" cy="281011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4889" y="4769230"/>
            <a:ext cx="1514231" cy="4192386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8349" y="4973446"/>
            <a:ext cx="685175" cy="3907398"/>
          </a:xfrm>
          <a:prstGeom prst="rect">
            <a:avLst/>
          </a:prstGeom>
        </p:spPr>
      </p:pic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010650" y="1019534"/>
            <a:ext cx="14808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Ombro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direito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abaixado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010650" y="1959842"/>
            <a:ext cx="16840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dois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ombros </a:t>
            </a:r>
            <a:r>
              <a:rPr dirty="0" sz="1100" spc="-10">
                <a:latin typeface="Arial MT"/>
                <a:cs typeface="Arial MT"/>
              </a:rPr>
              <a:t>abaixados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10650" y="3058645"/>
            <a:ext cx="26727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Ombro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direito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elevado,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esquerdo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abaixado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010650" y="4312896"/>
            <a:ext cx="18745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Ombros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movem-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cima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010650" y="5411700"/>
            <a:ext cx="20770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Ombros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movem-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lado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010650" y="6352008"/>
            <a:ext cx="209994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Ombros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move-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as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laterais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010650" y="7136868"/>
            <a:ext cx="28086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Ombros </a:t>
            </a:r>
            <a:r>
              <a:rPr dirty="0" sz="1100" spc="-10">
                <a:latin typeface="Arial MT"/>
                <a:cs typeface="Arial MT"/>
              </a:rPr>
              <a:t>movem-</a:t>
            </a:r>
            <a:r>
              <a:rPr dirty="0" sz="1100">
                <a:latin typeface="Arial MT"/>
                <a:cs typeface="Arial MT"/>
              </a:rPr>
              <a:t>se 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baixo,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lado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10650" y="7920203"/>
            <a:ext cx="19113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Ombros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movem-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baixo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010650" y="8705063"/>
            <a:ext cx="190055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Ombros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moven-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frente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921" y="7914767"/>
            <a:ext cx="676031" cy="100113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8349" y="962278"/>
            <a:ext cx="685175" cy="6859386"/>
          </a:xfrm>
          <a:prstGeom prst="rect">
            <a:avLst/>
          </a:prstGeom>
        </p:spPr>
      </p:pic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4300704"/>
            <a:ext cx="10502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Grupo 4: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Tronco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10294" y="1194794"/>
            <a:ext cx="28371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Ombros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movem-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frente;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lado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10294" y="1822682"/>
            <a:ext cx="22167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Ombros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movem-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as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laterais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10294" y="2762990"/>
            <a:ext cx="27108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Ombros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movem-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trás,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lado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210294" y="3390877"/>
            <a:ext cx="18135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Ombros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movem-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trás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05494" y="5114520"/>
            <a:ext cx="171894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Tronco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estica-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cima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905494" y="6525744"/>
            <a:ext cx="17310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Tronco </a:t>
            </a:r>
            <a:r>
              <a:rPr dirty="0" sz="1100" spc="-10">
                <a:latin typeface="Arial MT"/>
                <a:cs typeface="Arial MT"/>
              </a:rPr>
              <a:t>move-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baixo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905494" y="7781519"/>
            <a:ext cx="25920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Tronco </a:t>
            </a:r>
            <a:r>
              <a:rPr dirty="0" sz="1100" spc="-10">
                <a:latin typeface="Arial MT"/>
                <a:cs typeface="Arial MT"/>
              </a:rPr>
              <a:t>curva-</a:t>
            </a:r>
            <a:r>
              <a:rPr dirty="0" sz="1100">
                <a:latin typeface="Arial MT"/>
                <a:cs typeface="Arial MT"/>
              </a:rPr>
              <a:t>se para cima,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 um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lado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905494" y="9035770"/>
            <a:ext cx="19507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Tronco </a:t>
            </a:r>
            <a:r>
              <a:rPr dirty="0" sz="1100" spc="-10">
                <a:latin typeface="Arial MT"/>
                <a:cs typeface="Arial MT"/>
              </a:rPr>
              <a:t>inclina-</a:t>
            </a:r>
            <a:r>
              <a:rPr dirty="0" sz="1100">
                <a:latin typeface="Arial MT"/>
                <a:cs typeface="Arial MT"/>
              </a:rPr>
              <a:t>se para um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lado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57937" y="5062704"/>
            <a:ext cx="5391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Emoção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457937" y="6787872"/>
            <a:ext cx="5848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Cansado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589" y="1065911"/>
            <a:ext cx="942731" cy="279183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589" y="4811903"/>
            <a:ext cx="790331" cy="4468236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39249" y="4808854"/>
            <a:ext cx="1009787" cy="2572374"/>
          </a:xfrm>
          <a:prstGeom prst="rect">
            <a:avLst/>
          </a:prstGeom>
        </p:spPr>
      </p:pic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33382" y="867134"/>
            <a:ext cx="23558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Tronco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gira para frente,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 um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lado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533382" y="1807442"/>
            <a:ext cx="22294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Tronco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gira 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trás,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 um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lado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533382" y="2592302"/>
            <a:ext cx="16186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Tronco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inclina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frente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533382" y="3846553"/>
            <a:ext cx="2476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Tronco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inclina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frente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 </a:t>
            </a:r>
            <a:r>
              <a:rPr dirty="0" sz="1100" spc="-20">
                <a:latin typeface="Arial MT"/>
                <a:cs typeface="Arial MT"/>
              </a:rPr>
              <a:t>lado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533382" y="4788384"/>
            <a:ext cx="16383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Tronco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inclina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lado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33382" y="5728692"/>
            <a:ext cx="23495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Tronco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inclina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trás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lado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533382" y="6670523"/>
            <a:ext cx="14916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Tronco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inclina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trás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33382" y="7767803"/>
            <a:ext cx="22371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Tronco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inclina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trás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duas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vezes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533382" y="8709635"/>
            <a:ext cx="309054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Tronco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inclina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frente,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trás 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frente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505" y="799211"/>
            <a:ext cx="913775" cy="6097386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017" y="7035418"/>
            <a:ext cx="1009787" cy="1991730"/>
          </a:xfrm>
          <a:prstGeom prst="rect">
            <a:avLst/>
          </a:prstGeom>
        </p:spPr>
      </p:pic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249661" y="772659"/>
            <a:ext cx="81851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latin typeface="Arial"/>
                <a:cs typeface="Arial"/>
              </a:rPr>
              <a:t>Dinâmica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505" y="1182602"/>
            <a:ext cx="5666105" cy="3121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Resumo</a:t>
            </a:r>
            <a:endParaRPr sz="1100">
              <a:latin typeface="Arial MT"/>
              <a:cs typeface="Arial MT"/>
            </a:endParaRPr>
          </a:p>
          <a:p>
            <a:pPr algn="just" marL="12700" marR="8255">
              <a:lnSpc>
                <a:spcPts val="1240"/>
              </a:lnSpc>
              <a:spcBef>
                <a:spcPts val="1250"/>
              </a:spcBef>
            </a:pPr>
            <a:r>
              <a:rPr dirty="0" sz="1100">
                <a:latin typeface="Arial MT"/>
                <a:cs typeface="Arial MT"/>
              </a:rPr>
              <a:t>Esta</a:t>
            </a:r>
            <a:r>
              <a:rPr dirty="0" sz="1100" spc="3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lição</a:t>
            </a:r>
            <a:r>
              <a:rPr dirty="0" sz="1100" spc="30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explica</a:t>
            </a:r>
            <a:r>
              <a:rPr dirty="0" sz="1100" spc="30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os</a:t>
            </a:r>
            <a:r>
              <a:rPr dirty="0" sz="1100" spc="3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símbolos</a:t>
            </a:r>
            <a:r>
              <a:rPr dirty="0" sz="1100" spc="3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30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dinâmica.</a:t>
            </a:r>
            <a:r>
              <a:rPr dirty="0" sz="1100" spc="3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Eles</a:t>
            </a:r>
            <a:r>
              <a:rPr dirty="0" sz="1100" spc="3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são</a:t>
            </a:r>
            <a:r>
              <a:rPr dirty="0" sz="1100" spc="30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adicionados</a:t>
            </a:r>
            <a:r>
              <a:rPr dirty="0" sz="1100" spc="3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aos</a:t>
            </a:r>
            <a:r>
              <a:rPr dirty="0" sz="1100" spc="30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símbolos</a:t>
            </a:r>
            <a:r>
              <a:rPr dirty="0" sz="1100" spc="30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de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130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130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representar</a:t>
            </a:r>
            <a:r>
              <a:rPr dirty="0" sz="1100" spc="130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as</a:t>
            </a:r>
            <a:r>
              <a:rPr dirty="0" sz="1100" spc="12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“dinâmicas</a:t>
            </a:r>
            <a:r>
              <a:rPr dirty="0" sz="1100" spc="13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130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movimento”.</a:t>
            </a:r>
            <a:r>
              <a:rPr dirty="0" sz="1100" spc="12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Também</a:t>
            </a:r>
            <a:r>
              <a:rPr dirty="0" sz="1100" spc="135">
                <a:latin typeface="Arial MT"/>
                <a:cs typeface="Arial MT"/>
              </a:rPr>
              <a:t>  </a:t>
            </a:r>
            <a:r>
              <a:rPr dirty="0" sz="1100">
                <a:latin typeface="Arial MT"/>
                <a:cs typeface="Arial MT"/>
              </a:rPr>
              <a:t>podem</a:t>
            </a:r>
            <a:r>
              <a:rPr dirty="0" sz="1100" spc="130">
                <a:latin typeface="Arial MT"/>
                <a:cs typeface="Arial MT"/>
              </a:rPr>
              <a:t>  </a:t>
            </a:r>
            <a:r>
              <a:rPr dirty="0" sz="1100" spc="-25">
                <a:latin typeface="Arial MT"/>
                <a:cs typeface="Arial MT"/>
              </a:rPr>
              <a:t>ser </a:t>
            </a:r>
            <a:r>
              <a:rPr dirty="0" sz="1100">
                <a:latin typeface="Arial MT"/>
                <a:cs typeface="Arial MT"/>
              </a:rPr>
              <a:t>adicionados</a:t>
            </a:r>
            <a:r>
              <a:rPr dirty="0" sz="1100" spc="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às</a:t>
            </a:r>
            <a:r>
              <a:rPr dirty="0" sz="1100" spc="7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expressões</a:t>
            </a:r>
            <a:r>
              <a:rPr dirty="0" sz="1100" spc="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faciais</a:t>
            </a:r>
            <a:r>
              <a:rPr dirty="0" sz="1100" spc="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às</a:t>
            </a:r>
            <a:r>
              <a:rPr dirty="0" sz="1100" spc="7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configurações</a:t>
            </a:r>
            <a:r>
              <a:rPr dirty="0" sz="1100" spc="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mão</a:t>
            </a:r>
            <a:r>
              <a:rPr dirty="0" sz="1100" spc="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em</a:t>
            </a:r>
            <a:r>
              <a:rPr dirty="0" sz="1100" spc="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casos</a:t>
            </a:r>
            <a:r>
              <a:rPr dirty="0" sz="1100" spc="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especiais</a:t>
            </a:r>
            <a:r>
              <a:rPr dirty="0" sz="1100" spc="7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como </a:t>
            </a:r>
            <a:r>
              <a:rPr dirty="0" sz="1100">
                <a:latin typeface="Arial MT"/>
                <a:cs typeface="Arial MT"/>
              </a:rPr>
              <a:t>os </a:t>
            </a:r>
            <a:r>
              <a:rPr dirty="0" sz="1100" spc="-10">
                <a:latin typeface="Arial MT"/>
                <a:cs typeface="Arial MT"/>
              </a:rPr>
              <a:t>classificadores.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Dinâmicas</a:t>
            </a:r>
            <a:endParaRPr sz="1100">
              <a:latin typeface="Arial MT"/>
              <a:cs typeface="Arial MT"/>
            </a:endParaRPr>
          </a:p>
          <a:p>
            <a:pPr algn="just" marL="12700" marR="5080">
              <a:lnSpc>
                <a:spcPts val="1240"/>
              </a:lnSpc>
              <a:spcBef>
                <a:spcPts val="1260"/>
              </a:spcBef>
            </a:pPr>
            <a:r>
              <a:rPr dirty="0" sz="1100">
                <a:latin typeface="Arial MT"/>
                <a:cs typeface="Arial MT"/>
              </a:rPr>
              <a:t>Os</a:t>
            </a:r>
            <a:r>
              <a:rPr dirty="0" sz="1100" spc="2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símbolos</a:t>
            </a:r>
            <a:r>
              <a:rPr dirty="0" sz="1100" spc="2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2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dinâmicas</a:t>
            </a:r>
            <a:r>
              <a:rPr dirty="0" sz="1100" spc="2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são</a:t>
            </a:r>
            <a:r>
              <a:rPr dirty="0" sz="1100" spc="2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pequenos</a:t>
            </a:r>
            <a:r>
              <a:rPr dirty="0" sz="1100" spc="2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símbolos</a:t>
            </a:r>
            <a:r>
              <a:rPr dirty="0" sz="1100" spc="2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colocados</a:t>
            </a:r>
            <a:r>
              <a:rPr dirty="0" sz="1100" spc="2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acima</a:t>
            </a:r>
            <a:r>
              <a:rPr dirty="0" sz="1100" spc="2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ou</a:t>
            </a:r>
            <a:r>
              <a:rPr dirty="0" sz="1100" spc="2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próximo</a:t>
            </a:r>
            <a:r>
              <a:rPr dirty="0" sz="1100" spc="26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dos </a:t>
            </a:r>
            <a:r>
              <a:rPr dirty="0" sz="1100">
                <a:latin typeface="Arial MT"/>
                <a:cs typeface="Arial MT"/>
              </a:rPr>
              <a:t>símbolos</a:t>
            </a:r>
            <a:r>
              <a:rPr dirty="0" sz="1100" spc="30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2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movimentopara</a:t>
            </a:r>
            <a:r>
              <a:rPr dirty="0" sz="1100" spc="30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representar</a:t>
            </a:r>
            <a:r>
              <a:rPr dirty="0" sz="1100" spc="29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intensidade,</a:t>
            </a:r>
            <a:r>
              <a:rPr dirty="0" sz="1100" spc="3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velocidade</a:t>
            </a:r>
            <a:r>
              <a:rPr dirty="0" sz="1100" spc="2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ou</a:t>
            </a:r>
            <a:r>
              <a:rPr dirty="0" sz="1100" spc="30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2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“qualidade”</a:t>
            </a:r>
            <a:r>
              <a:rPr dirty="0" sz="1100" spc="31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do </a:t>
            </a:r>
            <a:r>
              <a:rPr dirty="0" sz="1100" spc="-10">
                <a:latin typeface="Arial MT"/>
                <a:cs typeface="Arial MT"/>
              </a:rPr>
              <a:t>movimento.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1100">
              <a:latin typeface="Arial MT"/>
              <a:cs typeface="Arial MT"/>
            </a:endParaRPr>
          </a:p>
          <a:p>
            <a:pPr marL="786765" marR="1382395">
              <a:lnSpc>
                <a:spcPts val="1240"/>
              </a:lnSpc>
            </a:pPr>
            <a:r>
              <a:rPr dirty="0" sz="1100">
                <a:latin typeface="Arial MT"/>
                <a:cs typeface="Arial MT"/>
              </a:rPr>
              <a:t>Linha</a:t>
            </a:r>
            <a:r>
              <a:rPr dirty="0" sz="1100" spc="1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1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simultaneidade</a:t>
            </a:r>
            <a:r>
              <a:rPr dirty="0" sz="1100" spc="1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–</a:t>
            </a:r>
            <a:r>
              <a:rPr dirty="0" sz="1100" spc="1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ambas</a:t>
            </a:r>
            <a:r>
              <a:rPr dirty="0" sz="1100" spc="1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mãos</a:t>
            </a:r>
            <a:r>
              <a:rPr dirty="0" sz="1100" spc="1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movem-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13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ao </a:t>
            </a:r>
            <a:r>
              <a:rPr dirty="0" sz="1100">
                <a:latin typeface="Arial MT"/>
                <a:cs typeface="Arial MT"/>
              </a:rPr>
              <a:t>mesmo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tempo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(movimento</a:t>
            </a:r>
            <a:r>
              <a:rPr dirty="0" sz="1100" spc="-10">
                <a:latin typeface="Arial MT"/>
                <a:cs typeface="Arial MT"/>
              </a:rPr>
              <a:t> simultâneo).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1100">
              <a:latin typeface="Arial MT"/>
              <a:cs typeface="Arial MT"/>
            </a:endParaRPr>
          </a:p>
          <a:p>
            <a:pPr algn="r" marR="292735">
              <a:lnSpc>
                <a:spcPct val="100000"/>
              </a:lnSpc>
            </a:pPr>
            <a:r>
              <a:rPr dirty="0" sz="1100" spc="-10">
                <a:latin typeface="Arial MT"/>
                <a:cs typeface="Arial MT"/>
              </a:rPr>
              <a:t>Grande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41688" y="8421599"/>
            <a:ext cx="114744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Muito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tempo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atrás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00694" y="4884396"/>
            <a:ext cx="4638040" cy="87820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just" marL="12700" marR="1128395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Linhas</a:t>
            </a:r>
            <a:r>
              <a:rPr dirty="0" sz="1100" spc="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alternado</a:t>
            </a:r>
            <a:r>
              <a:rPr dirty="0" sz="1100" spc="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–</a:t>
            </a:r>
            <a:r>
              <a:rPr dirty="0" sz="1100" spc="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8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direita</a:t>
            </a:r>
            <a:r>
              <a:rPr dirty="0" sz="1100" spc="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move</a:t>
            </a:r>
            <a:r>
              <a:rPr dirty="0" sz="1100" spc="8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numa </a:t>
            </a:r>
            <a:r>
              <a:rPr dirty="0" sz="1100">
                <a:latin typeface="Arial MT"/>
                <a:cs typeface="Arial MT"/>
              </a:rPr>
              <a:t>direção,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enquanto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esquerda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move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na</a:t>
            </a:r>
            <a:r>
              <a:rPr dirty="0" sz="1100" spc="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direção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oposta. </a:t>
            </a:r>
            <a:r>
              <a:rPr dirty="0" sz="1100">
                <a:latin typeface="Arial MT"/>
                <a:cs typeface="Arial MT"/>
              </a:rPr>
              <a:t>(movimento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alternado)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1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</a:pPr>
            <a:r>
              <a:rPr dirty="0" sz="1100" spc="-10">
                <a:latin typeface="Arial MT"/>
                <a:cs typeface="Arial MT"/>
              </a:rPr>
              <a:t>Futebol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600694" y="6295620"/>
            <a:ext cx="4747895" cy="87693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just" marL="12700" marR="1238885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mão</a:t>
            </a:r>
            <a:r>
              <a:rPr dirty="0" sz="1100" spc="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move</a:t>
            </a:r>
            <a:r>
              <a:rPr dirty="0" sz="1100" spc="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enquanto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outra</a:t>
            </a:r>
            <a:r>
              <a:rPr dirty="0" sz="1100" spc="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está</a:t>
            </a:r>
            <a:r>
              <a:rPr dirty="0" sz="1100" spc="7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imóvel</a:t>
            </a:r>
            <a:r>
              <a:rPr dirty="0" sz="1100" spc="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–</a:t>
            </a:r>
            <a:r>
              <a:rPr dirty="0" sz="1100" spc="6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5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mão </a:t>
            </a:r>
            <a:r>
              <a:rPr dirty="0" sz="1100">
                <a:latin typeface="Arial MT"/>
                <a:cs typeface="Arial MT"/>
              </a:rPr>
              <a:t>direita</a:t>
            </a:r>
            <a:r>
              <a:rPr dirty="0" sz="1100" spc="1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move,</a:t>
            </a:r>
            <a:r>
              <a:rPr dirty="0" sz="1100" spc="1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enquanto</a:t>
            </a:r>
            <a:r>
              <a:rPr dirty="0" sz="1100" spc="1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1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esquerda</a:t>
            </a:r>
            <a:r>
              <a:rPr dirty="0" sz="1100" spc="1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mantém-se</a:t>
            </a:r>
            <a:r>
              <a:rPr dirty="0" sz="1100" spc="1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imóvel. </a:t>
            </a:r>
            <a:r>
              <a:rPr dirty="0" sz="1100">
                <a:latin typeface="Arial MT"/>
                <a:cs typeface="Arial MT"/>
              </a:rPr>
              <a:t>Quando</a:t>
            </a:r>
            <a:r>
              <a:rPr dirty="0" sz="1100" spc="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esquerda</a:t>
            </a:r>
            <a:r>
              <a:rPr dirty="0" sz="1100" spc="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move,</a:t>
            </a:r>
            <a:r>
              <a:rPr dirty="0" sz="1100" spc="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direita</a:t>
            </a:r>
            <a:r>
              <a:rPr dirty="0" sz="1100" spc="8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mantem-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7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imóvel. </a:t>
            </a:r>
            <a:r>
              <a:rPr dirty="0" sz="1100">
                <a:latin typeface="Arial MT"/>
                <a:cs typeface="Arial MT"/>
              </a:rPr>
              <a:t>(movimento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consecutivo).</a:t>
            </a:r>
            <a:endParaRPr sz="110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309"/>
              </a:spcBef>
            </a:pPr>
            <a:r>
              <a:rPr dirty="0" sz="1100" spc="-10">
                <a:latin typeface="Arial MT"/>
                <a:cs typeface="Arial MT"/>
              </a:rPr>
              <a:t>Desenvolver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600694" y="7708367"/>
            <a:ext cx="10502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lento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7165" y="7565770"/>
            <a:ext cx="904631" cy="72528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73689" y="6299327"/>
            <a:ext cx="980831" cy="56374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87989" y="4737227"/>
            <a:ext cx="790331" cy="69633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64545" y="3437254"/>
            <a:ext cx="999119" cy="562218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0061" y="3475354"/>
            <a:ext cx="743087" cy="4515474"/>
          </a:xfrm>
          <a:prstGeom prst="rect">
            <a:avLst/>
          </a:prstGeom>
        </p:spPr>
      </p:pic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5434560"/>
            <a:ext cx="5217160" cy="664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Expressões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Faciais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ts val="1240"/>
              </a:lnSpc>
              <a:spcBef>
                <a:spcPts val="1260"/>
              </a:spcBef>
            </a:pP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tensão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colocado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qualquer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círculo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facial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0">
                <a:latin typeface="Arial MT"/>
                <a:cs typeface="Arial MT"/>
              </a:rPr>
              <a:t> representar </a:t>
            </a:r>
            <a:r>
              <a:rPr dirty="0" sz="1100">
                <a:latin typeface="Arial MT"/>
                <a:cs typeface="Arial MT"/>
              </a:rPr>
              <a:t>tensão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rosto.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505" y="6531840"/>
            <a:ext cx="1342390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Expressões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faciais </a:t>
            </a:r>
            <a:r>
              <a:rPr dirty="0" sz="1100">
                <a:latin typeface="Arial MT"/>
                <a:cs typeface="Arial MT"/>
              </a:rPr>
              <a:t>apresentando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tensão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83114" y="8013167"/>
            <a:ext cx="3994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latin typeface="Arial MT"/>
                <a:cs typeface="Arial MT"/>
              </a:rPr>
              <a:t>Brabo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05850" y="1543790"/>
            <a:ext cx="11188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suave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05850" y="2485621"/>
            <a:ext cx="11353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rápido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05850" y="3268957"/>
            <a:ext cx="10896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tenso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705850" y="4367760"/>
            <a:ext cx="12814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Movimento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relaxado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915393" y="1229846"/>
            <a:ext cx="4222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Bonito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915393" y="2484097"/>
            <a:ext cx="6261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Confusão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915393" y="3425929"/>
            <a:ext cx="7632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Complicado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915393" y="4366236"/>
            <a:ext cx="5791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Preguiça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144506" y="7211544"/>
            <a:ext cx="758825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Tensão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nos </a:t>
            </a:r>
            <a:r>
              <a:rPr dirty="0" sz="1100" spc="-10">
                <a:latin typeface="Arial MT"/>
                <a:cs typeface="Arial MT"/>
              </a:rPr>
              <a:t>lábios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848337" y="7211544"/>
            <a:ext cx="758825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Tensão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nas </a:t>
            </a:r>
            <a:r>
              <a:rPr dirty="0" sz="1100" spc="-10">
                <a:latin typeface="Arial MT"/>
                <a:cs typeface="Arial MT"/>
              </a:rPr>
              <a:t>bochechas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6561" y="1094866"/>
            <a:ext cx="1180475" cy="389673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589" y="1466722"/>
            <a:ext cx="637931" cy="313473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30361" y="6402959"/>
            <a:ext cx="2343287" cy="63841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5989" y="7129906"/>
            <a:ext cx="810143" cy="752718"/>
          </a:xfrm>
          <a:prstGeom prst="rect">
            <a:avLst/>
          </a:prstGeom>
        </p:spPr>
      </p:pic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772659"/>
            <a:ext cx="5662295" cy="869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Classificadores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e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Outras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Aplicações</a:t>
            </a:r>
            <a:endParaRPr sz="1400">
              <a:latin typeface="Arial"/>
              <a:cs typeface="Arial"/>
            </a:endParaRPr>
          </a:p>
          <a:p>
            <a:pPr algn="just" marL="12700" marR="5080">
              <a:lnSpc>
                <a:spcPts val="1240"/>
              </a:lnSpc>
              <a:spcBef>
                <a:spcPts val="1275"/>
              </a:spcBef>
            </a:pPr>
            <a:r>
              <a:rPr dirty="0" sz="1100">
                <a:latin typeface="Arial MT"/>
                <a:cs typeface="Arial MT"/>
              </a:rPr>
              <a:t>Quando</a:t>
            </a:r>
            <a:r>
              <a:rPr dirty="0" sz="1100" spc="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tensão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colocado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sobre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configuração</a:t>
            </a:r>
            <a:r>
              <a:rPr dirty="0" sz="1100" spc="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mão,</a:t>
            </a:r>
            <a:r>
              <a:rPr dirty="0" sz="1100" spc="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ele</a:t>
            </a:r>
            <a:r>
              <a:rPr dirty="0" sz="1100" spc="4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representa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1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mão</a:t>
            </a:r>
            <a:r>
              <a:rPr dirty="0" sz="1100" spc="1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1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mantem-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1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estável</a:t>
            </a:r>
            <a:r>
              <a:rPr dirty="0" sz="1100" spc="1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enquanto</a:t>
            </a:r>
            <a:r>
              <a:rPr dirty="0" sz="1100" spc="1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1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outra</a:t>
            </a:r>
            <a:r>
              <a:rPr dirty="0" sz="1100" spc="1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mão</a:t>
            </a:r>
            <a:r>
              <a:rPr dirty="0" sz="1100" spc="1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sinaliza</a:t>
            </a:r>
            <a:r>
              <a:rPr dirty="0" sz="1100" spc="1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referindo-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1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1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ela.</a:t>
            </a:r>
            <a:r>
              <a:rPr dirty="0" sz="1100" spc="14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Por </a:t>
            </a:r>
            <a:r>
              <a:rPr dirty="0" sz="1100" spc="-10">
                <a:latin typeface="Arial MT"/>
                <a:cs typeface="Arial MT"/>
              </a:rPr>
              <a:t>exemplo: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83114" y="2961109"/>
            <a:ext cx="3740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dever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47198" y="2961109"/>
            <a:ext cx="7658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computador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25562" y="2961109"/>
            <a:ext cx="7658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computador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122594" y="2961109"/>
            <a:ext cx="4933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modem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581253" y="2961109"/>
            <a:ext cx="4762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colocar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26505" y="3745969"/>
            <a:ext cx="3832225" cy="66484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Neste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exemplo, 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sinal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“computador” foi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marcado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à</a:t>
            </a:r>
            <a:r>
              <a:rPr dirty="0" sz="1100" spc="-10">
                <a:latin typeface="Arial MT"/>
                <a:cs typeface="Arial MT"/>
              </a:rPr>
              <a:t> esquerda mantendo-</a:t>
            </a:r>
            <a:r>
              <a:rPr dirty="0" sz="1100">
                <a:latin typeface="Arial MT"/>
                <a:cs typeface="Arial MT"/>
              </a:rPr>
              <a:t>se através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configuração</a:t>
            </a:r>
            <a:r>
              <a:rPr dirty="0" sz="1100" spc="3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“C”.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Note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o </a:t>
            </a:r>
            <a:r>
              <a:rPr dirty="0" sz="1100">
                <a:latin typeface="Arial MT"/>
                <a:cs typeface="Arial MT"/>
              </a:rPr>
              <a:t>símbolo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tensão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sobre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configuração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“C” está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marcado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indicar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este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“estabelecimento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espaço”.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26505" y="5157192"/>
            <a:ext cx="4539615" cy="664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8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Outro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exemplo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sinal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 “prato”.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seu</a:t>
            </a:r>
            <a:r>
              <a:rPr dirty="0" sz="1100" spc="30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“estabelecimento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ts val="1240"/>
              </a:lnSpc>
              <a:spcBef>
                <a:spcPts val="70"/>
              </a:spcBef>
            </a:pP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espaço” é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marcado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pelo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tensão. Quando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mão</a:t>
            </a:r>
            <a:r>
              <a:rPr dirty="0" sz="1100" spc="-10">
                <a:latin typeface="Arial MT"/>
                <a:cs typeface="Arial MT"/>
              </a:rPr>
              <a:t> esquerda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fixada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naquela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posiçãoenquanto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demais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sinais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são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feitos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205"/>
              </a:lnSpc>
            </a:pPr>
            <a:r>
              <a:rPr dirty="0" sz="1100" spc="-10">
                <a:latin typeface="Arial MT"/>
                <a:cs typeface="Arial MT"/>
              </a:rPr>
              <a:t>referindo-</a:t>
            </a:r>
            <a:r>
              <a:rPr dirty="0" sz="1100">
                <a:latin typeface="Arial MT"/>
                <a:cs typeface="Arial MT"/>
              </a:rPr>
              <a:t>o,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tensão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marcado: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39730" y="7589495"/>
            <a:ext cx="3460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prato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651776" y="7589495"/>
            <a:ext cx="2901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0">
                <a:latin typeface="Arial MT"/>
                <a:cs typeface="Arial MT"/>
              </a:rPr>
              <a:t>nele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668715" y="7589495"/>
            <a:ext cx="4762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colocar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595264" y="7589495"/>
            <a:ext cx="34544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arroz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949" y="1945258"/>
            <a:ext cx="5162687" cy="886831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133" y="6428866"/>
            <a:ext cx="4028831" cy="1030086"/>
          </a:xfrm>
          <a:prstGeom prst="rect">
            <a:avLst/>
          </a:prstGeom>
        </p:spPr>
      </p:pic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219181" y="768023"/>
            <a:ext cx="8794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Arial MT"/>
                <a:cs typeface="Arial MT"/>
              </a:rPr>
              <a:t>Pontuação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505" y="1171236"/>
            <a:ext cx="5618480" cy="144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Resumo</a:t>
            </a:r>
            <a:endParaRPr sz="1100">
              <a:latin typeface="Arial MT"/>
              <a:cs typeface="Arial MT"/>
            </a:endParaRPr>
          </a:p>
          <a:p>
            <a:pPr marL="12700" marR="239395">
              <a:lnSpc>
                <a:spcPts val="1240"/>
              </a:lnSpc>
              <a:spcBef>
                <a:spcPts val="1260"/>
              </a:spcBef>
            </a:pPr>
            <a:r>
              <a:rPr dirty="0" sz="1100">
                <a:latin typeface="Arial MT"/>
                <a:cs typeface="Arial MT"/>
              </a:rPr>
              <a:t>Esta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lição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explica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pontuação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escrita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sinais.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final,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há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lista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descrevendo </a:t>
            </a:r>
            <a:r>
              <a:rPr dirty="0" sz="1100">
                <a:latin typeface="Arial MT"/>
                <a:cs typeface="Arial MT"/>
              </a:rPr>
              <a:t>cada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pontiação.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1100" spc="-10">
                <a:latin typeface="Arial MT"/>
                <a:cs typeface="Arial MT"/>
              </a:rPr>
              <a:t>Pontuação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ts val="1240"/>
              </a:lnSpc>
              <a:spcBef>
                <a:spcPts val="1260"/>
              </a:spcBef>
            </a:pPr>
            <a:r>
              <a:rPr dirty="0" sz="1100">
                <a:latin typeface="Arial MT"/>
                <a:cs typeface="Arial MT"/>
              </a:rPr>
              <a:t>Sign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Writing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excluí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grupo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símbolos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usados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pontuação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quando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sentenças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da </a:t>
            </a:r>
            <a:r>
              <a:rPr dirty="0" sz="1100">
                <a:latin typeface="Arial MT"/>
                <a:cs typeface="Arial MT"/>
              </a:rPr>
              <a:t>língua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sinais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são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escritas.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6505" y="5952021"/>
            <a:ext cx="5449570" cy="3492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1220"/>
              </a:lnSpc>
              <a:spcBef>
                <a:spcPts val="225"/>
              </a:spcBef>
            </a:pPr>
            <a:r>
              <a:rPr dirty="0" sz="1100">
                <a:latin typeface="Arial MT"/>
                <a:cs typeface="Arial MT"/>
              </a:rPr>
              <a:t>O texto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seguinte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está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ASL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traduzindo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sentença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“Sign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Writing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utilizado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mundo todo”.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67394" y="3297214"/>
            <a:ext cx="23317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Final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sentença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ou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pensamento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67394" y="4708438"/>
            <a:ext cx="26892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Pausa,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suave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parada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entre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movimentos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349" y="3141598"/>
            <a:ext cx="285887" cy="189724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205" y="7123810"/>
            <a:ext cx="5638175" cy="10316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768023"/>
            <a:ext cx="5666105" cy="8210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Arial MT"/>
                <a:cs typeface="Arial MT"/>
              </a:rPr>
              <a:t>Sumário</a:t>
            </a:r>
            <a:endParaRPr sz="1400">
              <a:latin typeface="Arial MT"/>
              <a:cs typeface="Arial MT"/>
            </a:endParaRPr>
          </a:p>
          <a:p>
            <a:pPr algn="r" marR="6985">
              <a:lnSpc>
                <a:spcPts val="1390"/>
              </a:lnSpc>
              <a:spcBef>
                <a:spcPts val="1485"/>
              </a:spcBef>
            </a:pPr>
            <a:r>
              <a:rPr dirty="0" sz="1200" spc="-10">
                <a:latin typeface="Arial MT"/>
                <a:cs typeface="Arial MT"/>
              </a:rPr>
              <a:t>Apresentação............................................................................................................3</a:t>
            </a:r>
            <a:endParaRPr sz="1200">
              <a:latin typeface="Arial MT"/>
              <a:cs typeface="Arial MT"/>
            </a:endParaRPr>
          </a:p>
          <a:p>
            <a:pPr algn="r" marL="169545" marR="14604" indent="-169545">
              <a:lnSpc>
                <a:spcPts val="1345"/>
              </a:lnSpc>
              <a:buAutoNum type="arabicPeriod"/>
              <a:tabLst>
                <a:tab pos="169545" algn="l"/>
              </a:tabLst>
            </a:pPr>
            <a:r>
              <a:rPr dirty="0" sz="1200" spc="-10">
                <a:latin typeface="Arial MT"/>
                <a:cs typeface="Arial MT"/>
              </a:rPr>
              <a:t>Introdução.............................................................................................................6</a:t>
            </a:r>
            <a:endParaRPr sz="1200">
              <a:latin typeface="Arial MT"/>
              <a:cs typeface="Arial MT"/>
            </a:endParaRPr>
          </a:p>
          <a:p>
            <a:pPr algn="r" marL="170180" marR="36830" indent="-170180">
              <a:lnSpc>
                <a:spcPts val="1345"/>
              </a:lnSpc>
              <a:buAutoNum type="arabicPeriod"/>
              <a:tabLst>
                <a:tab pos="170180" algn="l"/>
              </a:tabLst>
            </a:pPr>
            <a:r>
              <a:rPr dirty="0" sz="1200">
                <a:latin typeface="Arial MT"/>
                <a:cs typeface="Arial MT"/>
              </a:rPr>
              <a:t>Minhas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Palavras.................................................................................................14</a:t>
            </a:r>
            <a:endParaRPr sz="1200">
              <a:latin typeface="Arial MT"/>
              <a:cs typeface="Arial MT"/>
            </a:endParaRPr>
          </a:p>
          <a:p>
            <a:pPr algn="r" marL="170180" marR="21590" indent="-170180">
              <a:lnSpc>
                <a:spcPts val="1345"/>
              </a:lnSpc>
              <a:buAutoNum type="arabicPeriod"/>
              <a:tabLst>
                <a:tab pos="170180" algn="l"/>
              </a:tabLst>
            </a:pPr>
            <a:r>
              <a:rPr dirty="0" sz="1200">
                <a:latin typeface="Arial MT"/>
                <a:cs typeface="Arial MT"/>
              </a:rPr>
              <a:t>Ponto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 Vista </a:t>
            </a:r>
            <a:r>
              <a:rPr dirty="0" sz="1200" spc="-10">
                <a:latin typeface="Arial MT"/>
                <a:cs typeface="Arial MT"/>
              </a:rPr>
              <a:t>Expressivo..................................................................................21</a:t>
            </a:r>
            <a:endParaRPr sz="1200">
              <a:latin typeface="Arial MT"/>
              <a:cs typeface="Arial MT"/>
            </a:endParaRPr>
          </a:p>
          <a:p>
            <a:pPr algn="r" marL="170180" marR="21590" indent="-170180">
              <a:lnSpc>
                <a:spcPts val="1345"/>
              </a:lnSpc>
              <a:buAutoNum type="arabicPeriod"/>
              <a:tabLst>
                <a:tab pos="170180" algn="l"/>
              </a:tabLst>
            </a:pPr>
            <a:r>
              <a:rPr dirty="0" sz="1200">
                <a:latin typeface="Arial MT"/>
                <a:cs typeface="Arial MT"/>
              </a:rPr>
              <a:t>Três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Configurações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Básicas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Mão..................................................................23</a:t>
            </a:r>
            <a:endParaRPr sz="1200">
              <a:latin typeface="Arial MT"/>
              <a:cs typeface="Arial MT"/>
            </a:endParaRPr>
          </a:p>
          <a:p>
            <a:pPr algn="r" marL="170180" marR="20320" indent="-170180">
              <a:lnSpc>
                <a:spcPts val="1345"/>
              </a:lnSpc>
              <a:buAutoNum type="arabicPeriod"/>
              <a:tabLst>
                <a:tab pos="170180" algn="l"/>
              </a:tabLst>
            </a:pPr>
            <a:r>
              <a:rPr dirty="0" sz="1200">
                <a:latin typeface="Arial MT"/>
                <a:cs typeface="Arial MT"/>
              </a:rPr>
              <a:t>Adicionar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Linhas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Dedos.........................................................................24</a:t>
            </a:r>
            <a:endParaRPr sz="1200">
              <a:latin typeface="Arial MT"/>
              <a:cs typeface="Arial MT"/>
            </a:endParaRPr>
          </a:p>
          <a:p>
            <a:pPr algn="r" marL="170180" marR="27940" indent="-170180">
              <a:lnSpc>
                <a:spcPts val="1350"/>
              </a:lnSpc>
              <a:buAutoNum type="arabicPeriod"/>
              <a:tabLst>
                <a:tab pos="170180" algn="l"/>
              </a:tabLst>
            </a:pPr>
            <a:r>
              <a:rPr dirty="0" sz="1200">
                <a:latin typeface="Arial MT"/>
                <a:cs typeface="Arial MT"/>
              </a:rPr>
              <a:t>Adicionar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Dedos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 Punho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Fechado..................................................................25</a:t>
            </a:r>
            <a:endParaRPr sz="1200">
              <a:latin typeface="Arial MT"/>
              <a:cs typeface="Arial MT"/>
            </a:endParaRPr>
          </a:p>
          <a:p>
            <a:pPr algn="r" marL="170180" marR="44450" indent="-170180">
              <a:lnSpc>
                <a:spcPts val="1350"/>
              </a:lnSpc>
              <a:buAutoNum type="arabicPeriod"/>
              <a:tabLst>
                <a:tab pos="170180" algn="l"/>
              </a:tabLst>
            </a:pPr>
            <a:r>
              <a:rPr dirty="0" sz="1200">
                <a:latin typeface="Arial MT"/>
                <a:cs typeface="Arial MT"/>
              </a:rPr>
              <a:t>Adicionar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Dedos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 Punho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Aberto.....................................................................26</a:t>
            </a:r>
            <a:endParaRPr sz="1200">
              <a:latin typeface="Arial MT"/>
              <a:cs typeface="Arial MT"/>
            </a:endParaRPr>
          </a:p>
          <a:p>
            <a:pPr algn="r" marL="169545" marR="24765" indent="-169545">
              <a:lnSpc>
                <a:spcPts val="1345"/>
              </a:lnSpc>
              <a:buAutoNum type="arabicPeriod"/>
              <a:tabLst>
                <a:tab pos="169545" algn="l"/>
              </a:tabLst>
            </a:pPr>
            <a:r>
              <a:rPr dirty="0" sz="1200">
                <a:latin typeface="Arial MT"/>
                <a:cs typeface="Arial MT"/>
              </a:rPr>
              <a:t>Orientação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-10">
                <a:latin typeface="Arial MT"/>
                <a:cs typeface="Arial MT"/>
              </a:rPr>
              <a:t> Palma..........................................................................................27</a:t>
            </a:r>
            <a:endParaRPr sz="1200">
              <a:latin typeface="Arial MT"/>
              <a:cs typeface="Arial MT"/>
            </a:endParaRPr>
          </a:p>
          <a:p>
            <a:pPr algn="r" marL="170180" marR="20320" indent="-170180">
              <a:lnSpc>
                <a:spcPts val="1345"/>
              </a:lnSpc>
              <a:buAutoNum type="arabicPeriod"/>
              <a:tabLst>
                <a:tab pos="170180" algn="l"/>
              </a:tabLst>
            </a:pPr>
            <a:r>
              <a:rPr dirty="0" sz="1200">
                <a:latin typeface="Arial MT"/>
                <a:cs typeface="Arial MT"/>
              </a:rPr>
              <a:t>Dez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Grupos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 </a:t>
            </a:r>
            <a:r>
              <a:rPr dirty="0" sz="1200" spc="-10">
                <a:latin typeface="Arial MT"/>
                <a:cs typeface="Arial MT"/>
              </a:rPr>
              <a:t>Mãos..........................................................................................40</a:t>
            </a:r>
            <a:endParaRPr sz="1200">
              <a:latin typeface="Arial MT"/>
              <a:cs typeface="Arial MT"/>
            </a:endParaRPr>
          </a:p>
          <a:p>
            <a:pPr algn="r" lvl="1" marL="255270" marR="33655" indent="-255270">
              <a:lnSpc>
                <a:spcPts val="1390"/>
              </a:lnSpc>
              <a:buAutoNum type="arabicPeriod"/>
              <a:tabLst>
                <a:tab pos="255270" algn="l"/>
              </a:tabLst>
            </a:pPr>
            <a:r>
              <a:rPr dirty="0" sz="1200">
                <a:latin typeface="Arial MT"/>
                <a:cs typeface="Arial MT"/>
              </a:rPr>
              <a:t>Grupo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1..................................................................................................41</a:t>
            </a:r>
            <a:endParaRPr sz="1200">
              <a:latin typeface="Arial MT"/>
              <a:cs typeface="Arial MT"/>
            </a:endParaRPr>
          </a:p>
          <a:p>
            <a:pPr algn="r" lvl="1" marL="269240" marR="5080" indent="-269240">
              <a:lnSpc>
                <a:spcPts val="1435"/>
              </a:lnSpc>
              <a:spcBef>
                <a:spcPts val="155"/>
              </a:spcBef>
              <a:buAutoNum type="arabicPeriod"/>
              <a:tabLst>
                <a:tab pos="269240" algn="l"/>
              </a:tabLst>
            </a:pPr>
            <a:r>
              <a:rPr dirty="0" sz="1200">
                <a:latin typeface="Arial MT"/>
                <a:cs typeface="Arial MT"/>
              </a:rPr>
              <a:t>Grupo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2..................................................................................................47</a:t>
            </a:r>
            <a:endParaRPr sz="1200">
              <a:latin typeface="Arial MT"/>
              <a:cs typeface="Arial MT"/>
            </a:endParaRPr>
          </a:p>
          <a:p>
            <a:pPr algn="r" lvl="1" marL="269240" marR="5080" indent="-269240">
              <a:lnSpc>
                <a:spcPts val="1385"/>
              </a:lnSpc>
              <a:buAutoNum type="arabicPeriod"/>
              <a:tabLst>
                <a:tab pos="269240" algn="l"/>
              </a:tabLst>
            </a:pPr>
            <a:r>
              <a:rPr dirty="0" sz="1200">
                <a:latin typeface="Arial MT"/>
                <a:cs typeface="Arial MT"/>
              </a:rPr>
              <a:t>Grupo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3..................................................................................................51</a:t>
            </a:r>
            <a:endParaRPr sz="1200">
              <a:latin typeface="Arial MT"/>
              <a:cs typeface="Arial MT"/>
            </a:endParaRPr>
          </a:p>
          <a:p>
            <a:pPr algn="r" lvl="1" marL="269240" marR="5080" indent="-269240">
              <a:lnSpc>
                <a:spcPts val="1345"/>
              </a:lnSpc>
              <a:buAutoNum type="arabicPeriod"/>
              <a:tabLst>
                <a:tab pos="269240" algn="l"/>
              </a:tabLst>
            </a:pPr>
            <a:r>
              <a:rPr dirty="0" sz="1200">
                <a:latin typeface="Arial MT"/>
                <a:cs typeface="Arial MT"/>
              </a:rPr>
              <a:t>Grupo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4..................................................................................................55</a:t>
            </a:r>
            <a:endParaRPr sz="1200">
              <a:latin typeface="Arial MT"/>
              <a:cs typeface="Arial MT"/>
            </a:endParaRPr>
          </a:p>
          <a:p>
            <a:pPr algn="r" lvl="1" marL="269240" marR="5080" indent="-269240">
              <a:lnSpc>
                <a:spcPts val="1345"/>
              </a:lnSpc>
              <a:buAutoNum type="arabicPeriod"/>
              <a:tabLst>
                <a:tab pos="269240" algn="l"/>
              </a:tabLst>
            </a:pPr>
            <a:r>
              <a:rPr dirty="0" sz="1200">
                <a:latin typeface="Arial MT"/>
                <a:cs typeface="Arial MT"/>
              </a:rPr>
              <a:t>Grupo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5..................................................................................................59</a:t>
            </a:r>
            <a:endParaRPr sz="1200">
              <a:latin typeface="Arial MT"/>
              <a:cs typeface="Arial MT"/>
            </a:endParaRPr>
          </a:p>
          <a:p>
            <a:pPr algn="r" lvl="1" marL="269240" marR="5080" indent="-269240">
              <a:lnSpc>
                <a:spcPts val="1345"/>
              </a:lnSpc>
              <a:buAutoNum type="arabicPeriod"/>
              <a:tabLst>
                <a:tab pos="269240" algn="l"/>
              </a:tabLst>
            </a:pPr>
            <a:r>
              <a:rPr dirty="0" sz="1200">
                <a:latin typeface="Arial MT"/>
                <a:cs typeface="Arial MT"/>
              </a:rPr>
              <a:t>Grupo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6..................................................................................................71</a:t>
            </a:r>
            <a:endParaRPr sz="1200">
              <a:latin typeface="Arial MT"/>
              <a:cs typeface="Arial MT"/>
            </a:endParaRPr>
          </a:p>
          <a:p>
            <a:pPr algn="r" lvl="1" marL="269240" marR="5080" indent="-269240">
              <a:lnSpc>
                <a:spcPts val="1345"/>
              </a:lnSpc>
              <a:buAutoNum type="arabicPeriod"/>
              <a:tabLst>
                <a:tab pos="269240" algn="l"/>
              </a:tabLst>
            </a:pPr>
            <a:r>
              <a:rPr dirty="0" sz="1200">
                <a:latin typeface="Arial MT"/>
                <a:cs typeface="Arial MT"/>
              </a:rPr>
              <a:t>Grupo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7..................................................................................................75</a:t>
            </a:r>
            <a:endParaRPr sz="1200">
              <a:latin typeface="Arial MT"/>
              <a:cs typeface="Arial MT"/>
            </a:endParaRPr>
          </a:p>
          <a:p>
            <a:pPr algn="r" lvl="1" marL="269240" marR="5080" indent="-269240">
              <a:lnSpc>
                <a:spcPts val="1345"/>
              </a:lnSpc>
              <a:buAutoNum type="arabicPeriod"/>
              <a:tabLst>
                <a:tab pos="269240" algn="l"/>
              </a:tabLst>
            </a:pPr>
            <a:r>
              <a:rPr dirty="0" sz="1200">
                <a:latin typeface="Arial MT"/>
                <a:cs typeface="Arial MT"/>
              </a:rPr>
              <a:t>Grupo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8..................................................................................................77</a:t>
            </a:r>
            <a:endParaRPr sz="1200">
              <a:latin typeface="Arial MT"/>
              <a:cs typeface="Arial MT"/>
            </a:endParaRPr>
          </a:p>
          <a:p>
            <a:pPr algn="r" lvl="1" marL="269240" marR="5080" indent="-269240">
              <a:lnSpc>
                <a:spcPts val="1345"/>
              </a:lnSpc>
              <a:buAutoNum type="arabicPeriod"/>
              <a:tabLst>
                <a:tab pos="269240" algn="l"/>
              </a:tabLst>
            </a:pPr>
            <a:r>
              <a:rPr dirty="0" sz="1200">
                <a:latin typeface="Arial MT"/>
                <a:cs typeface="Arial MT"/>
              </a:rPr>
              <a:t>Grupo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9..................................................................................................81</a:t>
            </a:r>
            <a:endParaRPr sz="1200">
              <a:latin typeface="Arial MT"/>
              <a:cs typeface="Arial MT"/>
            </a:endParaRPr>
          </a:p>
          <a:p>
            <a:pPr algn="r" lvl="1" marL="255270" marR="33655" indent="-255270">
              <a:lnSpc>
                <a:spcPts val="1350"/>
              </a:lnSpc>
              <a:buAutoNum type="arabicPeriod"/>
              <a:tabLst>
                <a:tab pos="255270" algn="l"/>
              </a:tabLst>
            </a:pPr>
            <a:r>
              <a:rPr dirty="0" sz="1200">
                <a:latin typeface="Arial MT"/>
                <a:cs typeface="Arial MT"/>
              </a:rPr>
              <a:t>Grupo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10................................................................................................89</a:t>
            </a:r>
            <a:endParaRPr sz="1200">
              <a:latin typeface="Arial MT"/>
              <a:cs typeface="Arial MT"/>
            </a:endParaRPr>
          </a:p>
          <a:p>
            <a:pPr algn="r" marL="255270" marR="24765" indent="-255270">
              <a:lnSpc>
                <a:spcPts val="1350"/>
              </a:lnSpc>
              <a:buAutoNum type="arabicPeriod" startAt="10"/>
              <a:tabLst>
                <a:tab pos="255270" algn="l"/>
              </a:tabLst>
            </a:pPr>
            <a:r>
              <a:rPr dirty="0" sz="1200">
                <a:latin typeface="Arial MT"/>
                <a:cs typeface="Arial MT"/>
              </a:rPr>
              <a:t>Alfabeto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Manual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 </a:t>
            </a:r>
            <a:r>
              <a:rPr dirty="0" sz="1200" spc="-10">
                <a:latin typeface="Arial MT"/>
                <a:cs typeface="Arial MT"/>
              </a:rPr>
              <a:t>LIBRAS.............................................................................93</a:t>
            </a:r>
            <a:endParaRPr sz="1200">
              <a:latin typeface="Arial MT"/>
              <a:cs typeface="Arial MT"/>
            </a:endParaRPr>
          </a:p>
          <a:p>
            <a:pPr algn="r" marL="255270" marR="9525" indent="-255270">
              <a:lnSpc>
                <a:spcPts val="1345"/>
              </a:lnSpc>
              <a:buAutoNum type="arabicPeriod" startAt="10"/>
              <a:tabLst>
                <a:tab pos="255270" algn="l"/>
              </a:tabLst>
            </a:pPr>
            <a:r>
              <a:rPr dirty="0" sz="1200">
                <a:latin typeface="Arial MT"/>
                <a:cs typeface="Arial MT"/>
              </a:rPr>
              <a:t>Seis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símbolos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contato..................................................................................99</a:t>
            </a:r>
            <a:endParaRPr sz="1200">
              <a:latin typeface="Arial MT"/>
              <a:cs typeface="Arial MT"/>
            </a:endParaRPr>
          </a:p>
          <a:p>
            <a:pPr algn="r" marL="255270" marR="9525" indent="-255270">
              <a:lnSpc>
                <a:spcPts val="1345"/>
              </a:lnSpc>
              <a:buAutoNum type="arabicPeriod" startAt="10"/>
              <a:tabLst>
                <a:tab pos="255270" algn="l"/>
              </a:tabLst>
            </a:pPr>
            <a:r>
              <a:rPr dirty="0" sz="1200">
                <a:latin typeface="Arial MT"/>
                <a:cs typeface="Arial MT"/>
              </a:rPr>
              <a:t>Seis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símbolos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dedos..................................................................................108</a:t>
            </a:r>
            <a:endParaRPr sz="1200">
              <a:latin typeface="Arial MT"/>
              <a:cs typeface="Arial MT"/>
            </a:endParaRPr>
          </a:p>
          <a:p>
            <a:pPr algn="r" marL="254635" marR="36830" indent="-254635">
              <a:lnSpc>
                <a:spcPts val="1345"/>
              </a:lnSpc>
              <a:buAutoNum type="arabicPeriod" startAt="10"/>
              <a:tabLst>
                <a:tab pos="254635" algn="l"/>
              </a:tabLst>
            </a:pPr>
            <a:r>
              <a:rPr dirty="0" sz="1200">
                <a:latin typeface="Arial MT"/>
                <a:cs typeface="Arial MT"/>
              </a:rPr>
              <a:t>O Espaço de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sinalização................................................................................114</a:t>
            </a:r>
            <a:endParaRPr sz="1200">
              <a:latin typeface="Arial MT"/>
              <a:cs typeface="Arial MT"/>
            </a:endParaRPr>
          </a:p>
          <a:p>
            <a:pPr algn="r" marL="255270" marR="13970" indent="-255270">
              <a:lnSpc>
                <a:spcPts val="1345"/>
              </a:lnSpc>
              <a:buAutoNum type="arabicPeriod" startAt="10"/>
              <a:tabLst>
                <a:tab pos="255270" algn="l"/>
              </a:tabLst>
            </a:pPr>
            <a:r>
              <a:rPr dirty="0" sz="1200">
                <a:latin typeface="Arial MT"/>
                <a:cs typeface="Arial MT"/>
              </a:rPr>
              <a:t>Movimento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cima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baixo............................................................118</a:t>
            </a:r>
            <a:endParaRPr sz="1200">
              <a:latin typeface="Arial MT"/>
              <a:cs typeface="Arial MT"/>
            </a:endParaRPr>
          </a:p>
          <a:p>
            <a:pPr algn="r" marL="255270" marR="45720" indent="-255270">
              <a:lnSpc>
                <a:spcPts val="1345"/>
              </a:lnSpc>
              <a:buAutoNum type="arabicPeriod" startAt="10"/>
              <a:tabLst>
                <a:tab pos="255270" algn="l"/>
              </a:tabLst>
            </a:pPr>
            <a:r>
              <a:rPr dirty="0" sz="1200">
                <a:latin typeface="Arial MT"/>
                <a:cs typeface="Arial MT"/>
              </a:rPr>
              <a:t>Movimento para </a:t>
            </a:r>
            <a:r>
              <a:rPr dirty="0" sz="1200" spc="-10">
                <a:latin typeface="Arial MT"/>
                <a:cs typeface="Arial MT"/>
              </a:rPr>
              <a:t>frente-</a:t>
            </a:r>
            <a:r>
              <a:rPr dirty="0" sz="1200">
                <a:latin typeface="Arial MT"/>
                <a:cs typeface="Arial MT"/>
              </a:rPr>
              <a:t>para </a:t>
            </a:r>
            <a:r>
              <a:rPr dirty="0" sz="1200" spc="-10">
                <a:latin typeface="Arial MT"/>
                <a:cs typeface="Arial MT"/>
              </a:rPr>
              <a:t>trás....................................................................119</a:t>
            </a:r>
            <a:endParaRPr sz="1200">
              <a:latin typeface="Arial MT"/>
              <a:cs typeface="Arial MT"/>
            </a:endParaRPr>
          </a:p>
          <a:p>
            <a:pPr algn="r" marL="255270" marR="35560" indent="-255270">
              <a:lnSpc>
                <a:spcPts val="1345"/>
              </a:lnSpc>
              <a:buAutoNum type="arabicPeriod" startAt="10"/>
              <a:tabLst>
                <a:tab pos="255270" algn="l"/>
              </a:tabLst>
            </a:pPr>
            <a:r>
              <a:rPr dirty="0" sz="1200">
                <a:latin typeface="Arial MT"/>
                <a:cs typeface="Arial MT"/>
              </a:rPr>
              <a:t>Movimento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-10">
                <a:latin typeface="Arial MT"/>
                <a:cs typeface="Arial MT"/>
              </a:rPr>
              <a:t> lado...................................................................................120</a:t>
            </a:r>
            <a:endParaRPr sz="1200">
              <a:latin typeface="Arial MT"/>
              <a:cs typeface="Arial MT"/>
            </a:endParaRPr>
          </a:p>
          <a:p>
            <a:pPr algn="r" marL="255270" marR="27940" indent="-255270">
              <a:lnSpc>
                <a:spcPts val="1345"/>
              </a:lnSpc>
              <a:buAutoNum type="arabicPeriod" startAt="10"/>
              <a:tabLst>
                <a:tab pos="255270" algn="l"/>
              </a:tabLst>
            </a:pPr>
            <a:r>
              <a:rPr dirty="0" sz="1200">
                <a:latin typeface="Arial MT"/>
                <a:cs typeface="Arial MT"/>
              </a:rPr>
              <a:t>Movmento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mão</a:t>
            </a:r>
            <a:r>
              <a:rPr dirty="0" sz="1200" spc="-10">
                <a:latin typeface="Arial MT"/>
                <a:cs typeface="Arial MT"/>
              </a:rPr>
              <a:t> esquerda..........................................................................121</a:t>
            </a:r>
            <a:endParaRPr sz="1200">
              <a:latin typeface="Arial MT"/>
              <a:cs typeface="Arial MT"/>
            </a:endParaRPr>
          </a:p>
          <a:p>
            <a:pPr algn="r" marL="255270" marR="6350" indent="-255270">
              <a:lnSpc>
                <a:spcPts val="1345"/>
              </a:lnSpc>
              <a:buAutoNum type="arabicPeriod" startAt="10"/>
              <a:tabLst>
                <a:tab pos="255270" algn="l"/>
              </a:tabLst>
            </a:pPr>
            <a:r>
              <a:rPr dirty="0" sz="1200">
                <a:latin typeface="Arial MT"/>
                <a:cs typeface="Arial MT"/>
              </a:rPr>
              <a:t>Movimento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reto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cima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10">
                <a:latin typeface="Arial MT"/>
                <a:cs typeface="Arial MT"/>
              </a:rPr>
              <a:t> baixo..........................................................124</a:t>
            </a:r>
            <a:endParaRPr sz="1200">
              <a:latin typeface="Arial MT"/>
              <a:cs typeface="Arial MT"/>
            </a:endParaRPr>
          </a:p>
          <a:p>
            <a:pPr algn="r" marL="255270" marR="46355" indent="-255270">
              <a:lnSpc>
                <a:spcPts val="1345"/>
              </a:lnSpc>
              <a:buAutoNum type="arabicPeriod" startAt="10"/>
              <a:tabLst>
                <a:tab pos="255270" algn="l"/>
              </a:tabLst>
            </a:pPr>
            <a:r>
              <a:rPr dirty="0" sz="1200">
                <a:latin typeface="Arial MT"/>
                <a:cs typeface="Arial MT"/>
              </a:rPr>
              <a:t>Movimento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reto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frente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trás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.........................................................128</a:t>
            </a:r>
            <a:endParaRPr sz="1200">
              <a:latin typeface="Arial MT"/>
              <a:cs typeface="Arial MT"/>
            </a:endParaRPr>
          </a:p>
          <a:p>
            <a:pPr algn="r" marL="255270" marR="26034" indent="-255270">
              <a:lnSpc>
                <a:spcPts val="1345"/>
              </a:lnSpc>
              <a:buAutoNum type="arabicPeriod" startAt="10"/>
              <a:tabLst>
                <a:tab pos="255270" algn="l"/>
              </a:tabLst>
            </a:pPr>
            <a:r>
              <a:rPr dirty="0" sz="1200">
                <a:latin typeface="Arial MT"/>
                <a:cs typeface="Arial MT"/>
              </a:rPr>
              <a:t>Movimento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curvo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cima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10">
                <a:latin typeface="Arial MT"/>
                <a:cs typeface="Arial MT"/>
              </a:rPr>
              <a:t> baixo.......................................................137</a:t>
            </a:r>
            <a:endParaRPr sz="1200">
              <a:latin typeface="Arial MT"/>
              <a:cs typeface="Arial MT"/>
            </a:endParaRPr>
          </a:p>
          <a:p>
            <a:pPr algn="r" marL="255270" marR="29209" indent="-255270">
              <a:lnSpc>
                <a:spcPts val="1350"/>
              </a:lnSpc>
              <a:buAutoNum type="arabicPeriod" startAt="10"/>
              <a:tabLst>
                <a:tab pos="255270" algn="l"/>
              </a:tabLst>
            </a:pPr>
            <a:r>
              <a:rPr dirty="0" sz="1200">
                <a:latin typeface="Arial MT"/>
                <a:cs typeface="Arial MT"/>
              </a:rPr>
              <a:t>Movimento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curvo para frente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ou para </a:t>
            </a:r>
            <a:r>
              <a:rPr dirty="0" sz="1200" spc="-10">
                <a:latin typeface="Arial MT"/>
                <a:cs typeface="Arial MT"/>
              </a:rPr>
              <a:t>trás-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cima-</a:t>
            </a:r>
            <a:r>
              <a:rPr dirty="0" sz="1200">
                <a:latin typeface="Arial MT"/>
                <a:cs typeface="Arial MT"/>
              </a:rPr>
              <a:t>por</a:t>
            </a:r>
            <a:r>
              <a:rPr dirty="0" sz="1200" spc="-10">
                <a:latin typeface="Arial MT"/>
                <a:cs typeface="Arial MT"/>
              </a:rPr>
              <a:t> cima......................141</a:t>
            </a:r>
            <a:endParaRPr sz="1200">
              <a:latin typeface="Arial MT"/>
              <a:cs typeface="Arial MT"/>
            </a:endParaRPr>
          </a:p>
          <a:p>
            <a:pPr algn="r" marL="255270" marR="24765" indent="-255270">
              <a:lnSpc>
                <a:spcPts val="1350"/>
              </a:lnSpc>
              <a:buAutoNum type="arabicPeriod" startAt="10"/>
              <a:tabLst>
                <a:tab pos="255270" algn="l"/>
              </a:tabLst>
            </a:pPr>
            <a:r>
              <a:rPr dirty="0" sz="1200">
                <a:latin typeface="Arial MT"/>
                <a:cs typeface="Arial MT"/>
              </a:rPr>
              <a:t>Movimento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curvo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frente-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trás-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baixo-</a:t>
            </a:r>
            <a:r>
              <a:rPr dirty="0" sz="1200">
                <a:latin typeface="Arial MT"/>
                <a:cs typeface="Arial MT"/>
              </a:rPr>
              <a:t>por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baixo.........................145</a:t>
            </a:r>
            <a:endParaRPr sz="1200">
              <a:latin typeface="Arial MT"/>
              <a:cs typeface="Arial MT"/>
            </a:endParaRPr>
          </a:p>
          <a:p>
            <a:pPr algn="r" marL="255270" marR="46355" indent="-255270">
              <a:lnSpc>
                <a:spcPts val="1345"/>
              </a:lnSpc>
              <a:buAutoNum type="arabicPeriod" startAt="10"/>
              <a:tabLst>
                <a:tab pos="255270" algn="l"/>
              </a:tabLst>
            </a:pPr>
            <a:r>
              <a:rPr dirty="0" sz="1200">
                <a:latin typeface="Arial MT"/>
                <a:cs typeface="Arial MT"/>
              </a:rPr>
              <a:t>Movimento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curvo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frente-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lado-</a:t>
            </a:r>
            <a:r>
              <a:rPr dirty="0" sz="1200">
                <a:latin typeface="Arial MT"/>
                <a:cs typeface="Arial MT"/>
              </a:rPr>
              <a:t>ou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trás-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lado...............149</a:t>
            </a:r>
            <a:endParaRPr sz="1200">
              <a:latin typeface="Arial MT"/>
              <a:cs typeface="Arial MT"/>
            </a:endParaRPr>
          </a:p>
          <a:p>
            <a:pPr algn="r" marL="12700" marR="10160" indent="267335">
              <a:lnSpc>
                <a:spcPts val="1340"/>
              </a:lnSpc>
              <a:spcBef>
                <a:spcPts val="80"/>
              </a:spcBef>
              <a:buAutoNum type="arabicPeriod" startAt="10"/>
              <a:tabLst>
                <a:tab pos="280035" algn="l"/>
              </a:tabLst>
            </a:pPr>
            <a:r>
              <a:rPr dirty="0" sz="1200">
                <a:latin typeface="Arial MT"/>
                <a:cs typeface="Arial MT"/>
              </a:rPr>
              <a:t>Movimento</a:t>
            </a:r>
            <a:r>
              <a:rPr dirty="0" sz="1200" spc="1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curvo</a:t>
            </a:r>
            <a:r>
              <a:rPr dirty="0" sz="1200" spc="1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1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10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lado-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10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frente-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1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lado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11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10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lado-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trás- </a:t>
            </a:r>
            <a:r>
              <a:rPr dirty="0" sz="1200">
                <a:latin typeface="Arial MT"/>
                <a:cs typeface="Arial MT"/>
              </a:rPr>
              <a:t>para o </a:t>
            </a:r>
            <a:r>
              <a:rPr dirty="0" sz="1200" spc="-10">
                <a:latin typeface="Arial MT"/>
                <a:cs typeface="Arial MT"/>
              </a:rPr>
              <a:t>lado............................................................................................................153</a:t>
            </a:r>
            <a:endParaRPr sz="1200">
              <a:latin typeface="Arial MT"/>
              <a:cs typeface="Arial MT"/>
            </a:endParaRPr>
          </a:p>
          <a:p>
            <a:pPr algn="r" marL="255270" marR="22860" indent="-255270">
              <a:lnSpc>
                <a:spcPts val="1270"/>
              </a:lnSpc>
              <a:buAutoNum type="arabicPeriod" startAt="10"/>
              <a:tabLst>
                <a:tab pos="255270" algn="l"/>
              </a:tabLst>
            </a:pPr>
            <a:r>
              <a:rPr dirty="0" sz="1200">
                <a:latin typeface="Arial MT"/>
                <a:cs typeface="Arial MT"/>
              </a:rPr>
              <a:t>Lições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 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 </a:t>
            </a:r>
            <a:r>
              <a:rPr dirty="0" sz="1200" spc="-10">
                <a:latin typeface="Arial MT"/>
                <a:cs typeface="Arial MT"/>
              </a:rPr>
              <a:t>sinais..............................................................157</a:t>
            </a:r>
            <a:endParaRPr sz="1200">
              <a:latin typeface="Arial MT"/>
              <a:cs typeface="Arial MT"/>
            </a:endParaRPr>
          </a:p>
          <a:p>
            <a:pPr algn="r" lvl="1" marL="339725" marR="13970" indent="-339725">
              <a:lnSpc>
                <a:spcPts val="1345"/>
              </a:lnSpc>
              <a:buAutoNum type="arabicPeriod"/>
              <a:tabLst>
                <a:tab pos="339725" algn="l"/>
              </a:tabLst>
            </a:pPr>
            <a:r>
              <a:rPr dirty="0" sz="1200">
                <a:latin typeface="Arial MT"/>
                <a:cs typeface="Arial MT"/>
              </a:rPr>
              <a:t>Movimento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Eixo.............................................................................157</a:t>
            </a:r>
            <a:endParaRPr sz="1200">
              <a:latin typeface="Arial MT"/>
              <a:cs typeface="Arial MT"/>
            </a:endParaRPr>
          </a:p>
          <a:p>
            <a:pPr algn="r" lvl="1" marL="339725" marR="41275" indent="-339725">
              <a:lnSpc>
                <a:spcPts val="1345"/>
              </a:lnSpc>
              <a:buAutoNum type="arabicPeriod"/>
              <a:tabLst>
                <a:tab pos="339725" algn="l"/>
              </a:tabLst>
            </a:pPr>
            <a:r>
              <a:rPr dirty="0" sz="1200">
                <a:latin typeface="Arial MT"/>
                <a:cs typeface="Arial MT"/>
              </a:rPr>
              <a:t>Movimento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Circular............................................................................163</a:t>
            </a:r>
            <a:endParaRPr sz="1200">
              <a:latin typeface="Arial MT"/>
              <a:cs typeface="Arial MT"/>
            </a:endParaRPr>
          </a:p>
          <a:p>
            <a:pPr algn="r" lvl="1" marL="339725" marR="13970" indent="-339725">
              <a:lnSpc>
                <a:spcPts val="1345"/>
              </a:lnSpc>
              <a:buAutoNum type="arabicPeriod"/>
              <a:tabLst>
                <a:tab pos="339725" algn="l"/>
              </a:tabLst>
            </a:pPr>
            <a:r>
              <a:rPr dirty="0" sz="1200">
                <a:latin typeface="Arial MT"/>
                <a:cs typeface="Arial MT"/>
              </a:rPr>
              <a:t>Expressão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Facial................................................................................165</a:t>
            </a:r>
            <a:endParaRPr sz="1200">
              <a:latin typeface="Arial MT"/>
              <a:cs typeface="Arial MT"/>
            </a:endParaRPr>
          </a:p>
          <a:p>
            <a:pPr algn="r" lvl="1" marL="339725" marR="43180" indent="-339725">
              <a:lnSpc>
                <a:spcPts val="1345"/>
              </a:lnSpc>
              <a:buAutoNum type="arabicPeriod"/>
              <a:tabLst>
                <a:tab pos="339725" algn="l"/>
              </a:tabLst>
            </a:pPr>
            <a:r>
              <a:rPr dirty="0" sz="1200" spc="-10">
                <a:latin typeface="Arial MT"/>
                <a:cs typeface="Arial MT"/>
              </a:rPr>
              <a:t>Corpo.................................................................................................181</a:t>
            </a:r>
            <a:endParaRPr sz="1200">
              <a:latin typeface="Arial MT"/>
              <a:cs typeface="Arial MT"/>
            </a:endParaRPr>
          </a:p>
          <a:p>
            <a:pPr algn="r" lvl="1" marL="339725" marR="35560" indent="-339725">
              <a:lnSpc>
                <a:spcPts val="1390"/>
              </a:lnSpc>
              <a:buAutoNum type="arabicPeriod"/>
              <a:tabLst>
                <a:tab pos="339725" algn="l"/>
              </a:tabLst>
            </a:pPr>
            <a:r>
              <a:rPr dirty="0" sz="1200" spc="-10">
                <a:latin typeface="Arial MT"/>
                <a:cs typeface="Arial MT"/>
              </a:rPr>
              <a:t>Dinâmica............................................................................................196</a:t>
            </a:r>
            <a:endParaRPr sz="1200">
              <a:latin typeface="Arial MT"/>
              <a:cs typeface="Arial MT"/>
            </a:endParaRPr>
          </a:p>
          <a:p>
            <a:pPr algn="r" lvl="1" marL="339725" marR="24765" indent="-339725">
              <a:lnSpc>
                <a:spcPts val="1435"/>
              </a:lnSpc>
              <a:spcBef>
                <a:spcPts val="155"/>
              </a:spcBef>
              <a:buAutoNum type="arabicPeriod"/>
              <a:tabLst>
                <a:tab pos="339725" algn="l"/>
              </a:tabLst>
            </a:pPr>
            <a:r>
              <a:rPr dirty="0" sz="1200">
                <a:latin typeface="Arial MT"/>
                <a:cs typeface="Arial MT"/>
              </a:rPr>
              <a:t>Classificadores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outras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aplicações...................................................198</a:t>
            </a:r>
            <a:endParaRPr sz="1200">
              <a:latin typeface="Arial MT"/>
              <a:cs typeface="Arial MT"/>
            </a:endParaRPr>
          </a:p>
          <a:p>
            <a:pPr algn="r" lvl="1" marL="339725" marR="24765" indent="-339725">
              <a:lnSpc>
                <a:spcPts val="1385"/>
              </a:lnSpc>
              <a:buAutoNum type="arabicPeriod"/>
              <a:tabLst>
                <a:tab pos="339725" algn="l"/>
              </a:tabLst>
            </a:pPr>
            <a:r>
              <a:rPr dirty="0" sz="1200" spc="-10">
                <a:latin typeface="Arial MT"/>
                <a:cs typeface="Arial MT"/>
              </a:rPr>
              <a:t>Pontuação..........................................................................................199</a:t>
            </a:r>
            <a:endParaRPr sz="1200">
              <a:latin typeface="Arial MT"/>
              <a:cs typeface="Arial MT"/>
            </a:endParaRPr>
          </a:p>
          <a:p>
            <a:pPr algn="r" marL="254635" marR="32384" indent="-254635">
              <a:lnSpc>
                <a:spcPts val="1390"/>
              </a:lnSpc>
              <a:buAutoNum type="arabicPeriod" startAt="10"/>
              <a:tabLst>
                <a:tab pos="254635" algn="l"/>
              </a:tabLst>
            </a:pPr>
            <a:r>
              <a:rPr dirty="0" sz="1200" spc="-10">
                <a:latin typeface="Arial MT"/>
                <a:cs typeface="Arial MT"/>
              </a:rPr>
              <a:t>Gramática.......................................................................................................202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0165" y="799211"/>
            <a:ext cx="5516255" cy="6263502"/>
          </a:xfrm>
          <a:prstGeom prst="rect">
            <a:avLst/>
          </a:prstGeom>
        </p:spPr>
      </p:pic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772646"/>
            <a:ext cx="15100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Símbolos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Pontuação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24494" y="1491974"/>
            <a:ext cx="11309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Final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sentença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24494" y="2275309"/>
            <a:ext cx="17640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Pausa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normal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(pauda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curta)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24494" y="3060169"/>
            <a:ext cx="2511425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Pausa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longa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(a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distância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entre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as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linhas </a:t>
            </a:r>
            <a:r>
              <a:rPr dirty="0" sz="1100">
                <a:latin typeface="Arial MT"/>
                <a:cs typeface="Arial MT"/>
              </a:rPr>
              <a:t>indica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comprimento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pausa)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524494" y="4157448"/>
            <a:ext cx="4871085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Símbolo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colocado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final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pergunta.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Representa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mistura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do </a:t>
            </a:r>
            <a:r>
              <a:rPr dirty="0" sz="1100">
                <a:latin typeface="Arial MT"/>
                <a:cs typeface="Arial MT"/>
              </a:rPr>
              <a:t>símbolo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final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sentença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pergunta, há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pausa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curta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10">
                <a:latin typeface="Arial MT"/>
                <a:cs typeface="Arial MT"/>
              </a:rPr>
              <a:t> final.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524494" y="4942308"/>
            <a:ext cx="4565650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Parecido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10">
                <a:latin typeface="Arial MT"/>
                <a:cs typeface="Arial MT"/>
              </a:rPr>
              <a:t> ponto-</a:t>
            </a:r>
            <a:r>
              <a:rPr dirty="0" sz="1100">
                <a:latin typeface="Arial MT"/>
                <a:cs typeface="Arial MT"/>
              </a:rPr>
              <a:t>vírgula.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utilizado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meio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sentença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logo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após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lista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itens que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estão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em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discussão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24494" y="6196560"/>
            <a:ext cx="3506470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Colocado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final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sentença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quando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sinalizada </a:t>
            </a:r>
            <a:r>
              <a:rPr dirty="0" sz="1100">
                <a:latin typeface="Arial MT"/>
                <a:cs typeface="Arial MT"/>
              </a:rPr>
              <a:t>rapidamente.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Marca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28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“sentença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rápida“.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24494" y="7295364"/>
            <a:ext cx="4512310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Colocado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29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“começo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final“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seção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sentença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é </a:t>
            </a:r>
            <a:r>
              <a:rPr dirty="0" sz="1100" spc="-10">
                <a:latin typeface="Arial MT"/>
                <a:cs typeface="Arial MT"/>
              </a:rPr>
              <a:t>sinalizada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rapidamente.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Marca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30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“frase </a:t>
            </a:r>
            <a:r>
              <a:rPr dirty="0" sz="1100" spc="-10">
                <a:latin typeface="Arial MT"/>
                <a:cs typeface="Arial MT"/>
              </a:rPr>
              <a:t>rápida“.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24494" y="8549615"/>
            <a:ext cx="4316095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Colocado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final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sentença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sinalizada vagarozamente. </a:t>
            </a:r>
            <a:r>
              <a:rPr dirty="0" sz="1100">
                <a:latin typeface="Arial MT"/>
                <a:cs typeface="Arial MT"/>
              </a:rPr>
              <a:t>Marca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“sentença</a:t>
            </a:r>
            <a:r>
              <a:rPr dirty="0" sz="1100" spc="-10">
                <a:latin typeface="Arial MT"/>
                <a:cs typeface="Arial MT"/>
              </a:rPr>
              <a:t> devagar“.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839205" y="1366138"/>
            <a:ext cx="496570" cy="7534909"/>
            <a:chOff x="839205" y="1366138"/>
            <a:chExt cx="496570" cy="7534909"/>
          </a:xfrm>
        </p:grpSpPr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017" y="8327770"/>
              <a:ext cx="476387" cy="57288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9205" y="1366138"/>
              <a:ext cx="494675" cy="69249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777" y="962278"/>
            <a:ext cx="619643" cy="525918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3777" y="6947027"/>
            <a:ext cx="790331" cy="14674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124950" y="1072874"/>
            <a:ext cx="4041775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Colocado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“começo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final”de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seção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10">
                <a:latin typeface="Arial MT"/>
                <a:cs typeface="Arial MT"/>
              </a:rPr>
              <a:t> sentença sinalizada </a:t>
            </a:r>
            <a:r>
              <a:rPr dirty="0" sz="1100">
                <a:latin typeface="Arial MT"/>
                <a:cs typeface="Arial MT"/>
              </a:rPr>
              <a:t>vagarozamente. Marca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“sentença</a:t>
            </a:r>
            <a:r>
              <a:rPr dirty="0" sz="1100" spc="-10">
                <a:latin typeface="Arial MT"/>
                <a:cs typeface="Arial MT"/>
              </a:rPr>
              <a:t> devagar”.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24950" y="2170154"/>
            <a:ext cx="4077335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Colocada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final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sentença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é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sinalizada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 </a:t>
            </a:r>
            <a:r>
              <a:rPr dirty="0" sz="1100" spc="-10">
                <a:latin typeface="Arial MT"/>
                <a:cs typeface="Arial MT"/>
              </a:rPr>
              <a:t>tensão. </a:t>
            </a:r>
            <a:r>
              <a:rPr dirty="0" sz="1100">
                <a:latin typeface="Arial MT"/>
                <a:cs typeface="Arial MT"/>
              </a:rPr>
              <a:t>Marca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“sentença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 </a:t>
            </a:r>
            <a:r>
              <a:rPr dirty="0" sz="1100" spc="-10">
                <a:latin typeface="Arial MT"/>
                <a:cs typeface="Arial MT"/>
              </a:rPr>
              <a:t>tensão”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24950" y="3425929"/>
            <a:ext cx="4472940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Colocado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“começo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final”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seção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sentença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é </a:t>
            </a:r>
            <a:r>
              <a:rPr dirty="0" sz="1100" spc="-10">
                <a:latin typeface="Arial MT"/>
                <a:cs typeface="Arial MT"/>
              </a:rPr>
              <a:t>sinalizada</a:t>
            </a:r>
            <a:r>
              <a:rPr dirty="0" sz="1100">
                <a:latin typeface="Arial MT"/>
                <a:cs typeface="Arial MT"/>
              </a:rPr>
              <a:t> com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tensão.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Marca uma “frase com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tensão”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124950" y="4523208"/>
            <a:ext cx="4478655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Colocado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final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sentença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sinalizada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forma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relaxada.Marca </a:t>
            </a:r>
            <a:r>
              <a:rPr dirty="0" sz="1100">
                <a:latin typeface="Arial MT"/>
                <a:cs typeface="Arial MT"/>
              </a:rPr>
              <a:t>uma “sentença com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forma </a:t>
            </a:r>
            <a:r>
              <a:rPr dirty="0" sz="1100" spc="-10">
                <a:latin typeface="Arial MT"/>
                <a:cs typeface="Arial MT"/>
              </a:rPr>
              <a:t>relaxada”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124950" y="5620488"/>
            <a:ext cx="4472940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Colocado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“começo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final”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seção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sentença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é </a:t>
            </a:r>
            <a:r>
              <a:rPr dirty="0" sz="1100" spc="-10">
                <a:latin typeface="Arial MT"/>
                <a:cs typeface="Arial MT"/>
              </a:rPr>
              <a:t>sinalizada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 forma relaxada.</a:t>
            </a:r>
            <a:r>
              <a:rPr dirty="0" sz="1100" spc="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Marca uma “frase com</a:t>
            </a:r>
            <a:r>
              <a:rPr dirty="0" sz="1100" spc="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forma </a:t>
            </a:r>
            <a:r>
              <a:rPr dirty="0" sz="1100" spc="-10">
                <a:latin typeface="Arial MT"/>
                <a:cs typeface="Arial MT"/>
              </a:rPr>
              <a:t>relaxada”.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124950" y="7033235"/>
            <a:ext cx="3355975" cy="35115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240"/>
              </a:lnSpc>
              <a:spcBef>
                <a:spcPts val="210"/>
              </a:spcBef>
            </a:pPr>
            <a:r>
              <a:rPr dirty="0" sz="1100">
                <a:latin typeface="Arial MT"/>
                <a:cs typeface="Arial MT"/>
              </a:rPr>
              <a:t>Parênteses.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Marca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“segundo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pensamento” </a:t>
            </a:r>
            <a:r>
              <a:rPr dirty="0" sz="1100" spc="-10">
                <a:latin typeface="Arial MT"/>
                <a:cs typeface="Arial MT"/>
              </a:rPr>
              <a:t>dentro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uma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sentença.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124950" y="8130515"/>
            <a:ext cx="4140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Arial MT"/>
                <a:cs typeface="Arial MT"/>
              </a:rPr>
              <a:t>Aspas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01105" y="768023"/>
            <a:ext cx="5754370" cy="1911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175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Gramárica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da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Língua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Brasileira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Sinais</a:t>
            </a:r>
            <a:endParaRPr sz="1400">
              <a:latin typeface="Arial MT"/>
              <a:cs typeface="Arial MT"/>
            </a:endParaRPr>
          </a:p>
          <a:p>
            <a:pPr marL="3704590">
              <a:lnSpc>
                <a:spcPct val="100000"/>
              </a:lnSpc>
              <a:spcBef>
                <a:spcPts val="1495"/>
              </a:spcBef>
            </a:pPr>
            <a:r>
              <a:rPr dirty="0" sz="1100">
                <a:latin typeface="Arial MT"/>
                <a:cs typeface="Arial MT"/>
              </a:rPr>
              <a:t>Dra.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Ronice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Müller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Quadros</a:t>
            </a:r>
            <a:r>
              <a:rPr dirty="0" baseline="37037" sz="900" spc="-15">
                <a:latin typeface="Arial MT"/>
                <a:cs typeface="Arial MT"/>
              </a:rPr>
              <a:t>1</a:t>
            </a:r>
            <a:endParaRPr baseline="37037" sz="900">
              <a:latin typeface="Arial MT"/>
              <a:cs typeface="Arial MT"/>
            </a:endParaRPr>
          </a:p>
          <a:p>
            <a:pPr algn="just" marL="38100">
              <a:lnSpc>
                <a:spcPct val="100000"/>
              </a:lnSpc>
              <a:spcBef>
                <a:spcPts val="1155"/>
              </a:spcBef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Lição1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–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Aspectos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básicos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 MT"/>
              <a:cs typeface="Arial MT"/>
            </a:endParaRPr>
          </a:p>
          <a:p>
            <a:pPr algn="just" marL="38100" marR="71755">
              <a:lnSpc>
                <a:spcPts val="1100"/>
              </a:lnSpc>
            </a:pP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LIBRAS</a:t>
            </a:r>
            <a:r>
              <a:rPr dirty="0" sz="1000" spc="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é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uma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língua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visual-</a:t>
            </a:r>
            <a:r>
              <a:rPr dirty="0" sz="1000">
                <a:latin typeface="Arial MT"/>
                <a:cs typeface="Arial MT"/>
              </a:rPr>
              <a:t>espacial.</a:t>
            </a:r>
            <a:r>
              <a:rPr dirty="0" sz="1000" spc="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Assim</a:t>
            </a:r>
            <a:r>
              <a:rPr dirty="0" sz="1000" spc="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sendo,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tal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língua</a:t>
            </a:r>
            <a:r>
              <a:rPr dirty="0" sz="1000" spc="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é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organizada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em</a:t>
            </a:r>
            <a:r>
              <a:rPr dirty="0" sz="1000" spc="7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um</a:t>
            </a:r>
            <a:r>
              <a:rPr dirty="0" sz="1000" spc="8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determinado </a:t>
            </a:r>
            <a:r>
              <a:rPr dirty="0" sz="1000">
                <a:latin typeface="Arial MT"/>
                <a:cs typeface="Arial MT"/>
              </a:rPr>
              <a:t>espaço,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normalmente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frente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do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sinalizador,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combinando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elementos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visuais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para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formar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palavras, </a:t>
            </a:r>
            <a:r>
              <a:rPr dirty="0" sz="1000">
                <a:latin typeface="Arial MT"/>
                <a:cs typeface="Arial MT"/>
              </a:rPr>
              <a:t>frases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textos.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Os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elementos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visuais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incluem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as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configurações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mãos,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os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movimentos,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os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pontos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1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articulação</a:t>
            </a:r>
            <a:r>
              <a:rPr dirty="0" sz="1000" spc="1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</a:t>
            </a:r>
            <a:r>
              <a:rPr dirty="0" sz="1000" spc="1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as</a:t>
            </a:r>
            <a:r>
              <a:rPr dirty="0" sz="1000" spc="1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expressões</a:t>
            </a:r>
            <a:r>
              <a:rPr dirty="0" sz="1000" spc="1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faciais.</a:t>
            </a:r>
            <a:r>
              <a:rPr dirty="0" sz="1000" spc="1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No</a:t>
            </a:r>
            <a:r>
              <a:rPr dirty="0" sz="1000" spc="1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espaço</a:t>
            </a:r>
            <a:r>
              <a:rPr dirty="0" sz="1000" spc="1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disponível</a:t>
            </a:r>
            <a:r>
              <a:rPr dirty="0" sz="1000" spc="1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para</a:t>
            </a:r>
            <a:r>
              <a:rPr dirty="0" sz="1000" spc="1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1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realizaçào</a:t>
            </a:r>
            <a:r>
              <a:rPr dirty="0" sz="1000" spc="1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do</a:t>
            </a:r>
            <a:r>
              <a:rPr dirty="0" sz="1000" spc="1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discurso,</a:t>
            </a:r>
            <a:r>
              <a:rPr dirty="0" sz="1000" spc="145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os </a:t>
            </a:r>
            <a:r>
              <a:rPr dirty="0" sz="1000">
                <a:latin typeface="Arial MT"/>
                <a:cs typeface="Arial MT"/>
              </a:rPr>
              <a:t>sinalizadores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estabelecem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pontos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referenciais que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serão indicados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ao longo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do discurso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(conforme </a:t>
            </a:r>
            <a:r>
              <a:rPr dirty="0" sz="1000">
                <a:latin typeface="Arial MT"/>
                <a:cs typeface="Arial MT"/>
              </a:rPr>
              <a:t>ilustrado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na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figura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1):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505" y="4504108"/>
            <a:ext cx="5665470" cy="2141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15185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 MT"/>
                <a:cs typeface="Arial MT"/>
              </a:rPr>
              <a:t>(Quadros,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1997:52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adaptada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-20">
                <a:latin typeface="Arial MT"/>
                <a:cs typeface="Arial MT"/>
              </a:rPr>
              <a:t> Lillo-</a:t>
            </a:r>
            <a:r>
              <a:rPr dirty="0" sz="1000">
                <a:latin typeface="Arial MT"/>
                <a:cs typeface="Arial MT"/>
              </a:rPr>
              <a:t>Martin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Klima,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1990:193)</a:t>
            </a:r>
            <a:endParaRPr sz="1000">
              <a:latin typeface="Arial MT"/>
              <a:cs typeface="Arial MT"/>
            </a:endParaRPr>
          </a:p>
          <a:p>
            <a:pPr algn="just" marL="12700" marR="6350">
              <a:lnSpc>
                <a:spcPct val="92100"/>
              </a:lnSpc>
              <a:spcBef>
                <a:spcPts val="1100"/>
              </a:spcBef>
            </a:pPr>
            <a:r>
              <a:rPr dirty="0" sz="1000">
                <a:latin typeface="Arial MT"/>
                <a:cs typeface="Arial MT"/>
              </a:rPr>
              <a:t>Há</a:t>
            </a:r>
            <a:r>
              <a:rPr dirty="0" sz="1000" spc="114">
                <a:latin typeface="Arial MT"/>
                <a:cs typeface="Arial MT"/>
              </a:rPr>
              <a:t>  </a:t>
            </a:r>
            <a:r>
              <a:rPr dirty="0" sz="1000">
                <a:latin typeface="Arial MT"/>
                <a:cs typeface="Arial MT"/>
              </a:rPr>
              <a:t>algumas</a:t>
            </a:r>
            <a:r>
              <a:rPr dirty="0" sz="1000" spc="125">
                <a:latin typeface="Arial MT"/>
                <a:cs typeface="Arial MT"/>
              </a:rPr>
              <a:t>  </a:t>
            </a:r>
            <a:r>
              <a:rPr dirty="0" sz="1000">
                <a:latin typeface="Arial MT"/>
                <a:cs typeface="Arial MT"/>
              </a:rPr>
              <a:t>regras</a:t>
            </a:r>
            <a:r>
              <a:rPr dirty="0" sz="1000" spc="125">
                <a:latin typeface="Arial MT"/>
                <a:cs typeface="Arial MT"/>
              </a:rPr>
              <a:t> 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120">
                <a:latin typeface="Arial MT"/>
                <a:cs typeface="Arial MT"/>
              </a:rPr>
              <a:t>  </a:t>
            </a:r>
            <a:r>
              <a:rPr dirty="0" sz="1000">
                <a:latin typeface="Arial MT"/>
                <a:cs typeface="Arial MT"/>
              </a:rPr>
              <a:t>serem</a:t>
            </a:r>
            <a:r>
              <a:rPr dirty="0" sz="1000" spc="125">
                <a:latin typeface="Arial MT"/>
                <a:cs typeface="Arial MT"/>
              </a:rPr>
              <a:t>  </a:t>
            </a:r>
            <a:r>
              <a:rPr dirty="0" sz="1000">
                <a:latin typeface="Arial MT"/>
                <a:cs typeface="Arial MT"/>
              </a:rPr>
              <a:t>observadas</a:t>
            </a:r>
            <a:r>
              <a:rPr dirty="0" sz="1000" spc="125">
                <a:latin typeface="Arial MT"/>
                <a:cs typeface="Arial MT"/>
              </a:rPr>
              <a:t>  </a:t>
            </a:r>
            <a:r>
              <a:rPr dirty="0" sz="1000">
                <a:latin typeface="Arial MT"/>
                <a:cs typeface="Arial MT"/>
              </a:rPr>
              <a:t>no</a:t>
            </a:r>
            <a:r>
              <a:rPr dirty="0" sz="1000" spc="114">
                <a:latin typeface="Arial MT"/>
                <a:cs typeface="Arial MT"/>
              </a:rPr>
              <a:t>  </a:t>
            </a:r>
            <a:r>
              <a:rPr dirty="0" sz="1000">
                <a:latin typeface="Arial MT"/>
                <a:cs typeface="Arial MT"/>
              </a:rPr>
              <a:t>estabelecimento</a:t>
            </a:r>
            <a:r>
              <a:rPr dirty="0" sz="1000" spc="120">
                <a:latin typeface="Arial MT"/>
                <a:cs typeface="Arial MT"/>
              </a:rPr>
              <a:t>  </a:t>
            </a:r>
            <a:r>
              <a:rPr dirty="0" sz="1000">
                <a:latin typeface="Arial MT"/>
                <a:cs typeface="Arial MT"/>
              </a:rPr>
              <a:t>destes</a:t>
            </a:r>
            <a:r>
              <a:rPr dirty="0" sz="1000" spc="125">
                <a:latin typeface="Arial MT"/>
                <a:cs typeface="Arial MT"/>
              </a:rPr>
              <a:t>  </a:t>
            </a:r>
            <a:r>
              <a:rPr dirty="0" sz="1000">
                <a:latin typeface="Arial MT"/>
                <a:cs typeface="Arial MT"/>
              </a:rPr>
              <a:t>pontos</a:t>
            </a:r>
            <a:r>
              <a:rPr dirty="0" sz="1000" spc="114">
                <a:latin typeface="Arial MT"/>
                <a:cs typeface="Arial MT"/>
              </a:rPr>
              <a:t>  </a:t>
            </a:r>
            <a:r>
              <a:rPr dirty="0" sz="1000" spc="-10">
                <a:latin typeface="Arial MT"/>
                <a:cs typeface="Arial MT"/>
              </a:rPr>
              <a:t>referenciais. </a:t>
            </a:r>
            <a:r>
              <a:rPr dirty="0" sz="1000">
                <a:latin typeface="Arial MT"/>
                <a:cs typeface="Arial MT"/>
              </a:rPr>
              <a:t>Basicamente,</a:t>
            </a:r>
            <a:r>
              <a:rPr dirty="0" sz="1000" spc="17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observa-</a:t>
            </a:r>
            <a:r>
              <a:rPr dirty="0" sz="1000">
                <a:latin typeface="Arial MT"/>
                <a:cs typeface="Arial MT"/>
              </a:rPr>
              <a:t>se</a:t>
            </a:r>
            <a:r>
              <a:rPr dirty="0" sz="1000" spc="17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18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contraste</a:t>
            </a:r>
            <a:r>
              <a:rPr dirty="0" sz="1000" spc="18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entre</a:t>
            </a:r>
            <a:r>
              <a:rPr dirty="0" sz="1000" spc="18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eles,</a:t>
            </a:r>
            <a:r>
              <a:rPr dirty="0" sz="1000" spc="17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mesmo</a:t>
            </a:r>
            <a:r>
              <a:rPr dirty="0" sz="1000" spc="18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quando</a:t>
            </a:r>
            <a:r>
              <a:rPr dirty="0" sz="1000" spc="17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são</a:t>
            </a:r>
            <a:r>
              <a:rPr dirty="0" sz="1000" spc="17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introduzidos</a:t>
            </a:r>
            <a:r>
              <a:rPr dirty="0" sz="1000" spc="19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mais</a:t>
            </a:r>
            <a:r>
              <a:rPr dirty="0" sz="1000" spc="18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18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dois </a:t>
            </a:r>
            <a:r>
              <a:rPr dirty="0" sz="1000">
                <a:latin typeface="Arial MT"/>
                <a:cs typeface="Arial MT"/>
              </a:rPr>
              <a:t>referentes.</a:t>
            </a:r>
            <a:r>
              <a:rPr dirty="0" sz="1000" spc="204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Além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disso,</a:t>
            </a:r>
            <a:r>
              <a:rPr dirty="0" sz="1000" spc="2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os</a:t>
            </a:r>
            <a:r>
              <a:rPr dirty="0" sz="1000" spc="2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pontos</a:t>
            </a:r>
            <a:r>
              <a:rPr dirty="0" sz="1000" spc="2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para</a:t>
            </a:r>
            <a:r>
              <a:rPr dirty="0" sz="1000" spc="2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referentes</a:t>
            </a:r>
            <a:r>
              <a:rPr dirty="0" sz="1000" spc="2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presentes</a:t>
            </a:r>
            <a:r>
              <a:rPr dirty="0" sz="1000" spc="2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no</a:t>
            </a:r>
            <a:r>
              <a:rPr dirty="0" sz="1000" spc="2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discurso</a:t>
            </a:r>
            <a:r>
              <a:rPr dirty="0" sz="1000" spc="2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são</a:t>
            </a:r>
            <a:r>
              <a:rPr dirty="0" sz="1000" spc="204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estebelecidos</a:t>
            </a:r>
            <a:r>
              <a:rPr dirty="0" sz="1000" spc="210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no </a:t>
            </a:r>
            <a:r>
              <a:rPr dirty="0" sz="1000">
                <a:latin typeface="Arial MT"/>
                <a:cs typeface="Arial MT"/>
              </a:rPr>
              <a:t>espaço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frente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do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sinalizador,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mas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observam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posição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real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dos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referentes.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Quando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os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referentes </a:t>
            </a:r>
            <a:r>
              <a:rPr dirty="0" sz="1000">
                <a:latin typeface="Arial MT"/>
                <a:cs typeface="Arial MT"/>
              </a:rPr>
              <a:t>não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estiverem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presentes,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os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pontos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estabelecidos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são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estabelecidos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em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espaços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contrastantes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de </a:t>
            </a:r>
            <a:r>
              <a:rPr dirty="0" sz="1000">
                <a:latin typeface="Arial MT"/>
                <a:cs typeface="Arial MT"/>
              </a:rPr>
              <a:t>forma</a:t>
            </a:r>
            <a:r>
              <a:rPr dirty="0" sz="1000" spc="1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abstrata.</a:t>
            </a:r>
            <a:r>
              <a:rPr dirty="0" sz="1000" spc="114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Quaisquer</a:t>
            </a:r>
            <a:r>
              <a:rPr dirty="0" sz="1000" spc="1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pontos</a:t>
            </a:r>
            <a:r>
              <a:rPr dirty="0" sz="1000" spc="1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devem</a:t>
            </a:r>
            <a:r>
              <a:rPr dirty="0" sz="1000" spc="1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ser</a:t>
            </a:r>
            <a:r>
              <a:rPr dirty="0" sz="1000" spc="1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indicados</a:t>
            </a:r>
            <a:r>
              <a:rPr dirty="0" sz="1000" spc="1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durante</a:t>
            </a:r>
            <a:r>
              <a:rPr dirty="0" sz="1000" spc="114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1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discurso</a:t>
            </a:r>
            <a:r>
              <a:rPr dirty="0" sz="1000" spc="114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1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forma</a:t>
            </a:r>
            <a:r>
              <a:rPr dirty="0" sz="1000" spc="114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consistente. </a:t>
            </a:r>
            <a:r>
              <a:rPr dirty="0" sz="1000">
                <a:latin typeface="Arial MT"/>
                <a:cs typeface="Arial MT"/>
              </a:rPr>
              <a:t>Assim</a:t>
            </a:r>
            <a:r>
              <a:rPr dirty="0" sz="1000" spc="17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no</a:t>
            </a:r>
            <a:r>
              <a:rPr dirty="0" sz="1000" spc="1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quadro</a:t>
            </a:r>
            <a:r>
              <a:rPr dirty="0" sz="1000" spc="1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acima,</a:t>
            </a:r>
            <a:r>
              <a:rPr dirty="0" sz="1000" spc="1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1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ponto</a:t>
            </a:r>
            <a:r>
              <a:rPr dirty="0" sz="1000" spc="1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do</a:t>
            </a:r>
            <a:r>
              <a:rPr dirty="0" sz="1000" spc="1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JOÃO</a:t>
            </a:r>
            <a:r>
              <a:rPr dirty="0" sz="1000" spc="1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</a:t>
            </a:r>
            <a:r>
              <a:rPr dirty="0" sz="1000" spc="1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da</a:t>
            </a:r>
            <a:r>
              <a:rPr dirty="0" sz="1000" spc="1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MARIA</a:t>
            </a:r>
            <a:r>
              <a:rPr dirty="0" sz="1000" spc="1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passarão</a:t>
            </a:r>
            <a:r>
              <a:rPr dirty="0" sz="1000" spc="1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1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serem</a:t>
            </a:r>
            <a:r>
              <a:rPr dirty="0" sz="1000" spc="17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indicados</a:t>
            </a:r>
            <a:r>
              <a:rPr dirty="0" sz="1000" spc="1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durante</a:t>
            </a:r>
            <a:r>
              <a:rPr dirty="0" sz="1000" spc="140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o </a:t>
            </a:r>
            <a:r>
              <a:rPr dirty="0" sz="1000">
                <a:latin typeface="Arial MT"/>
                <a:cs typeface="Arial MT"/>
              </a:rPr>
              <a:t>discurso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sem</a:t>
            </a:r>
            <a:r>
              <a:rPr dirty="0" sz="1000" spc="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que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seja</a:t>
            </a:r>
            <a:r>
              <a:rPr dirty="0" sz="1000" spc="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mecessário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retomar</a:t>
            </a:r>
            <a:r>
              <a:rPr dirty="0" sz="1000" spc="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os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referentes,</a:t>
            </a:r>
            <a:r>
              <a:rPr dirty="0" sz="1000" spc="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menos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que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os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pontos</a:t>
            </a:r>
            <a:r>
              <a:rPr dirty="0" sz="1000" spc="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sejam</a:t>
            </a:r>
            <a:r>
              <a:rPr dirty="0" sz="1000" spc="6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mudados </a:t>
            </a:r>
            <a:r>
              <a:rPr dirty="0" sz="1000">
                <a:latin typeface="Arial MT"/>
                <a:cs typeface="Arial MT"/>
              </a:rPr>
              <a:t>por</a:t>
            </a:r>
            <a:r>
              <a:rPr dirty="0" sz="1000" spc="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alguma</a:t>
            </a:r>
            <a:r>
              <a:rPr dirty="0" sz="1000" spc="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razão</a:t>
            </a:r>
            <a:r>
              <a:rPr dirty="0" sz="1000" spc="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discursiva</a:t>
            </a:r>
            <a:r>
              <a:rPr dirty="0" sz="1000" spc="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(por</a:t>
            </a:r>
            <a:r>
              <a:rPr dirty="0" sz="1000" spc="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exemplo,</a:t>
            </a:r>
            <a:r>
              <a:rPr dirty="0" sz="1000" spc="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JOÃO</a:t>
            </a:r>
            <a:r>
              <a:rPr dirty="0" sz="1000" spc="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foi</a:t>
            </a:r>
            <a:r>
              <a:rPr dirty="0" sz="1000" spc="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para</a:t>
            </a:r>
            <a:r>
              <a:rPr dirty="0" sz="1000" spc="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Torres</a:t>
            </a:r>
            <a:r>
              <a:rPr dirty="0" sz="1000" spc="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em</a:t>
            </a:r>
            <a:r>
              <a:rPr dirty="0" sz="1000" spc="8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um</a:t>
            </a:r>
            <a:r>
              <a:rPr dirty="0" sz="1000" spc="8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ponto</a:t>
            </a:r>
            <a:r>
              <a:rPr dirty="0" sz="1000" spc="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mais</a:t>
            </a:r>
            <a:r>
              <a:rPr dirty="0" sz="1000" spc="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frente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do </a:t>
            </a:r>
            <a:r>
              <a:rPr dirty="0" sz="1000">
                <a:latin typeface="Arial MT"/>
                <a:cs typeface="Arial MT"/>
              </a:rPr>
              <a:t>ponto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estabelecido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inicialmente).</a:t>
            </a:r>
            <a:endParaRPr sz="1000">
              <a:latin typeface="Arial MT"/>
              <a:cs typeface="Arial MT"/>
            </a:endParaRPr>
          </a:p>
          <a:p>
            <a:pPr algn="just" marL="12700" marR="14604">
              <a:lnSpc>
                <a:spcPts val="1100"/>
              </a:lnSpc>
              <a:spcBef>
                <a:spcPts val="1130"/>
              </a:spcBef>
            </a:pPr>
            <a:r>
              <a:rPr dirty="0" sz="1000">
                <a:latin typeface="Arial MT"/>
                <a:cs typeface="Arial MT"/>
              </a:rPr>
              <a:t>Quanto a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ordenação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das palavras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para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formação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 frases,</a:t>
            </a:r>
            <a:r>
              <a:rPr dirty="0" sz="1000" spc="28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LIBRAS apresenta a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ordem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básica </a:t>
            </a:r>
            <a:r>
              <a:rPr dirty="0" sz="1000">
                <a:latin typeface="Arial MT"/>
                <a:cs typeface="Arial MT"/>
              </a:rPr>
              <a:t>SVO,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ou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seja,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Sujeito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–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Verbo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–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Objeto: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6505" y="8000162"/>
            <a:ext cx="1343025" cy="316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150"/>
              </a:lnSpc>
              <a:spcBef>
                <a:spcPts val="95"/>
              </a:spcBef>
            </a:pPr>
            <a:r>
              <a:rPr dirty="0" sz="1000">
                <a:latin typeface="Arial MT"/>
                <a:cs typeface="Arial MT"/>
              </a:rPr>
              <a:t>JOÃO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GOSTA</a:t>
            </a:r>
            <a:r>
              <a:rPr dirty="0" sz="1000" spc="-20">
                <a:latin typeface="Arial MT"/>
                <a:cs typeface="Arial MT"/>
              </a:rPr>
              <a:t> CARRO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150"/>
              </a:lnSpc>
            </a:pPr>
            <a:r>
              <a:rPr dirty="0" sz="1000" i="1">
                <a:latin typeface="Arial"/>
                <a:cs typeface="Arial"/>
              </a:rPr>
              <a:t>João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gosta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de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 spc="-20" i="1">
                <a:latin typeface="Arial"/>
                <a:cs typeface="Arial"/>
              </a:rPr>
              <a:t>carro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839205" y="8863106"/>
            <a:ext cx="2103755" cy="0"/>
          </a:xfrm>
          <a:custGeom>
            <a:avLst/>
            <a:gdLst/>
            <a:ahLst/>
            <a:cxnLst/>
            <a:rect l="l" t="t" r="r" b="b"/>
            <a:pathLst>
              <a:path w="2103755" h="0">
                <a:moveTo>
                  <a:pt x="0" y="0"/>
                </a:moveTo>
                <a:lnTo>
                  <a:pt x="2103697" y="0"/>
                </a:lnTo>
              </a:path>
            </a:pathLst>
          </a:custGeom>
          <a:ln w="79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826505" y="8856650"/>
            <a:ext cx="5664200" cy="462280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algn="just" marL="12700" marR="5080">
              <a:lnSpc>
                <a:spcPct val="93500"/>
              </a:lnSpc>
              <a:spcBef>
                <a:spcPts val="170"/>
              </a:spcBef>
            </a:pPr>
            <a:r>
              <a:rPr dirty="0" baseline="41666" sz="900">
                <a:latin typeface="Arial MT"/>
                <a:cs typeface="Arial MT"/>
              </a:rPr>
              <a:t>1</a:t>
            </a:r>
            <a:r>
              <a:rPr dirty="0" baseline="41666" sz="900" spc="187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Mais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detalhes sobre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estrutura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da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língua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sinais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brasileira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ver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Quadros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(1999)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i="1">
                <a:latin typeface="Arial"/>
                <a:cs typeface="Arial"/>
              </a:rPr>
              <a:t>Phrase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structure </a:t>
            </a:r>
            <a:r>
              <a:rPr dirty="0" sz="1000" i="1">
                <a:latin typeface="Arial"/>
                <a:cs typeface="Arial"/>
              </a:rPr>
              <a:t>of</a:t>
            </a:r>
            <a:r>
              <a:rPr dirty="0" sz="1000" spc="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Brasilian</a:t>
            </a:r>
            <a:r>
              <a:rPr dirty="0" sz="1000" spc="1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of</a:t>
            </a:r>
            <a:r>
              <a:rPr dirty="0" sz="1000" spc="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Sign</a:t>
            </a:r>
            <a:r>
              <a:rPr dirty="0" sz="1000" spc="1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Language</a:t>
            </a:r>
            <a:r>
              <a:rPr dirty="0" sz="1000">
                <a:latin typeface="Arial MT"/>
                <a:cs typeface="Arial MT"/>
              </a:rPr>
              <a:t>.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Tese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doutorado.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PUCRS.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E,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Quadros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Karnopp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(em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elaboração) </a:t>
            </a:r>
            <a:r>
              <a:rPr dirty="0" sz="1000">
                <a:latin typeface="Arial MT"/>
                <a:cs typeface="Arial MT"/>
              </a:rPr>
              <a:t>Lingüística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Aplicada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à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Língua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Sinais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Brasileira.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2105" y="2827654"/>
            <a:ext cx="5308091" cy="142175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9017" y="6992746"/>
            <a:ext cx="3067187" cy="752718"/>
          </a:xfrm>
          <a:prstGeom prst="rect">
            <a:avLst/>
          </a:prstGeom>
        </p:spPr>
      </p:pic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1551410"/>
            <a:ext cx="5666105" cy="3629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ts val="128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JOÃO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aENTREGARb</a:t>
            </a:r>
            <a:r>
              <a:rPr dirty="0" sz="1100" spc="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LIVRO</a:t>
            </a:r>
            <a:endParaRPr sz="1100">
              <a:latin typeface="Arial MT"/>
              <a:cs typeface="Arial MT"/>
            </a:endParaRPr>
          </a:p>
          <a:p>
            <a:pPr algn="just" marL="12700">
              <a:lnSpc>
                <a:spcPts val="1280"/>
              </a:lnSpc>
            </a:pPr>
            <a:r>
              <a:rPr dirty="0" sz="1100" i="1">
                <a:latin typeface="Arial"/>
                <a:cs typeface="Arial"/>
              </a:rPr>
              <a:t>João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entregou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o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livro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(para</a:t>
            </a:r>
            <a:r>
              <a:rPr dirty="0" sz="1100" spc="-10" i="1">
                <a:latin typeface="Arial"/>
                <a:cs typeface="Arial"/>
              </a:rPr>
              <a:t> alguém)</a:t>
            </a:r>
            <a:endParaRPr sz="1100">
              <a:latin typeface="Arial"/>
              <a:cs typeface="Arial"/>
            </a:endParaRPr>
          </a:p>
          <a:p>
            <a:pPr algn="just" marL="12700" marR="5080">
              <a:lnSpc>
                <a:spcPct val="92100"/>
              </a:lnSpc>
              <a:spcBef>
                <a:spcPts val="1250"/>
              </a:spcBef>
            </a:pPr>
            <a:r>
              <a:rPr dirty="0" sz="1000">
                <a:latin typeface="Arial MT"/>
                <a:cs typeface="Arial MT"/>
              </a:rPr>
              <a:t>Estes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exemplos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incluem</a:t>
            </a:r>
            <a:r>
              <a:rPr dirty="0" sz="1000" spc="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verbos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comportamento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diferentes.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No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primeiro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caso,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GOSTAR,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é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um </a:t>
            </a:r>
            <a:r>
              <a:rPr dirty="0" sz="1000">
                <a:latin typeface="Arial MT"/>
                <a:cs typeface="Arial MT"/>
              </a:rPr>
              <a:t>verbo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que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não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apresenta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concordância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verbal.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Isso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significa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que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tal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verbo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faz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parte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uma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classe </a:t>
            </a:r>
            <a:r>
              <a:rPr dirty="0" sz="1000">
                <a:latin typeface="Arial MT"/>
                <a:cs typeface="Arial MT"/>
              </a:rPr>
              <a:t>verbal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da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LIBRAS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que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não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incorpora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os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pontos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no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espaço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para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estabelecer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as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relações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gramaticais. </a:t>
            </a:r>
            <a:r>
              <a:rPr dirty="0" sz="1000">
                <a:latin typeface="Arial MT"/>
                <a:cs typeface="Arial MT"/>
              </a:rPr>
              <a:t>Por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outro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lado,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no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segundo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exemplo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há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um</a:t>
            </a:r>
            <a:r>
              <a:rPr dirty="0" sz="1000" spc="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verbo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que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apresenta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concordância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verbal.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Taia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verbos </a:t>
            </a:r>
            <a:r>
              <a:rPr dirty="0" sz="1000">
                <a:latin typeface="Arial MT"/>
                <a:cs typeface="Arial MT"/>
              </a:rPr>
              <a:t>fazem</a:t>
            </a:r>
            <a:r>
              <a:rPr dirty="0" sz="1000" spc="7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parte</a:t>
            </a:r>
            <a:r>
              <a:rPr dirty="0" sz="1000" spc="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uma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classe</a:t>
            </a:r>
            <a:r>
              <a:rPr dirty="0" sz="1000" spc="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verbal</a:t>
            </a:r>
            <a:r>
              <a:rPr dirty="0" sz="1000" spc="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da</a:t>
            </a:r>
            <a:r>
              <a:rPr dirty="0" sz="1000" spc="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LIBRAS</a:t>
            </a:r>
            <a:r>
              <a:rPr dirty="0" sz="1000" spc="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que</a:t>
            </a:r>
            <a:r>
              <a:rPr dirty="0" sz="1000" spc="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incorpora</a:t>
            </a:r>
            <a:r>
              <a:rPr dirty="0" sz="1000" spc="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os</a:t>
            </a:r>
            <a:r>
              <a:rPr dirty="0" sz="1000" spc="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pontos</a:t>
            </a:r>
            <a:r>
              <a:rPr dirty="0" sz="1000" spc="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referenciais</a:t>
            </a:r>
            <a:r>
              <a:rPr dirty="0" sz="1000" spc="6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estabelecendo </a:t>
            </a:r>
            <a:r>
              <a:rPr dirty="0" sz="1000">
                <a:latin typeface="Arial MT"/>
                <a:cs typeface="Arial MT"/>
              </a:rPr>
              <a:t>as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relações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gramaticais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entre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 sujeito e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 objeto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da frase. Por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causa dessa característica,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sujeito </a:t>
            </a:r>
            <a:r>
              <a:rPr dirty="0" sz="1000">
                <a:latin typeface="Arial MT"/>
                <a:cs typeface="Arial MT"/>
              </a:rPr>
              <a:t>e</a:t>
            </a:r>
            <a:r>
              <a:rPr dirty="0" sz="1000" spc="10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1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objeto</a:t>
            </a:r>
            <a:r>
              <a:rPr dirty="0" sz="1000" spc="10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podem</a:t>
            </a:r>
            <a:r>
              <a:rPr dirty="0" sz="1000" spc="1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ser</a:t>
            </a:r>
            <a:r>
              <a:rPr dirty="0" sz="1000" spc="1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nulos.</a:t>
            </a:r>
            <a:r>
              <a:rPr dirty="0" sz="1000" spc="1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Isso</a:t>
            </a:r>
            <a:r>
              <a:rPr dirty="0" sz="1000" spc="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acontece</a:t>
            </a:r>
            <a:r>
              <a:rPr dirty="0" sz="1000" spc="1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no</a:t>
            </a:r>
            <a:r>
              <a:rPr dirty="0" sz="1000" spc="1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exemplo</a:t>
            </a:r>
            <a:r>
              <a:rPr dirty="0" sz="1000" spc="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acima</a:t>
            </a:r>
            <a:r>
              <a:rPr dirty="0" sz="1000" spc="1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</a:t>
            </a:r>
            <a:r>
              <a:rPr dirty="0" sz="1000" spc="114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1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objeto</a:t>
            </a:r>
            <a:r>
              <a:rPr dirty="0" sz="1000" spc="1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indireto</a:t>
            </a:r>
            <a:r>
              <a:rPr dirty="0" sz="1000" spc="10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MARIA.</a:t>
            </a:r>
            <a:r>
              <a:rPr dirty="0" sz="1000" spc="100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Nos </a:t>
            </a:r>
            <a:r>
              <a:rPr dirty="0" sz="1000">
                <a:latin typeface="Arial MT"/>
                <a:cs typeface="Arial MT"/>
              </a:rPr>
              <a:t>conseguimos identificar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objeto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MARIA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porque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 verbo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está incorporando o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ponto que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refere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ela. </a:t>
            </a:r>
            <a:r>
              <a:rPr dirty="0" sz="1000">
                <a:latin typeface="Arial MT"/>
                <a:cs typeface="Arial MT"/>
              </a:rPr>
              <a:t>Esse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mecanismo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não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é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possível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 os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verbos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que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não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apresentam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concoedância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verbal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(como</a:t>
            </a:r>
            <a:r>
              <a:rPr dirty="0" sz="1000" spc="-25">
                <a:latin typeface="Arial MT"/>
                <a:cs typeface="Arial MT"/>
              </a:rPr>
              <a:t> no </a:t>
            </a:r>
            <a:r>
              <a:rPr dirty="0" sz="1000">
                <a:latin typeface="Arial MT"/>
                <a:cs typeface="Arial MT"/>
              </a:rPr>
              <a:t>primeiro</a:t>
            </a:r>
            <a:r>
              <a:rPr dirty="0" sz="1000" spc="-5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exemplo).</a:t>
            </a:r>
            <a:endParaRPr sz="1000">
              <a:latin typeface="Arial MT"/>
              <a:cs typeface="Arial MT"/>
            </a:endParaRPr>
          </a:p>
          <a:p>
            <a:pPr algn="just" marL="12700" marR="6350">
              <a:lnSpc>
                <a:spcPts val="1100"/>
              </a:lnSpc>
              <a:spcBef>
                <a:spcPts val="1130"/>
              </a:spcBef>
            </a:pPr>
            <a:r>
              <a:rPr dirty="0" sz="1000">
                <a:latin typeface="Arial MT"/>
                <a:cs typeface="Arial MT"/>
              </a:rPr>
              <a:t>A ordem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básica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da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frase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pode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ser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mudada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por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várias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razões.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Algumas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delas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serão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abordadas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aqui </a:t>
            </a:r>
            <a:r>
              <a:rPr dirty="0" sz="1000">
                <a:latin typeface="Arial MT"/>
                <a:cs typeface="Arial MT"/>
              </a:rPr>
              <a:t>em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lições</a:t>
            </a:r>
            <a:r>
              <a:rPr dirty="0" sz="1000" spc="2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separadas,</a:t>
            </a:r>
            <a:r>
              <a:rPr dirty="0" sz="1000" spc="2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são</a:t>
            </a:r>
            <a:r>
              <a:rPr dirty="0" sz="1000" spc="2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elas:</a:t>
            </a:r>
            <a:r>
              <a:rPr dirty="0" sz="1000" spc="2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2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topicalização,</a:t>
            </a:r>
            <a:r>
              <a:rPr dirty="0" sz="1000" spc="2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2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focalização,</a:t>
            </a:r>
            <a:r>
              <a:rPr dirty="0" sz="1000" spc="204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2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formação</a:t>
            </a:r>
            <a:r>
              <a:rPr dirty="0" sz="1000" spc="2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2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interrogativas,</a:t>
            </a:r>
            <a:r>
              <a:rPr dirty="0" sz="1000" spc="215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a </a:t>
            </a:r>
            <a:r>
              <a:rPr dirty="0" sz="1000">
                <a:latin typeface="Arial MT"/>
                <a:cs typeface="Arial MT"/>
              </a:rPr>
              <a:t>introdução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orações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relativase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uso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condicionais.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Além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disso,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serão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abordados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dois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aspectos </a:t>
            </a:r>
            <a:r>
              <a:rPr dirty="0" sz="1000">
                <a:latin typeface="Arial MT"/>
                <a:cs typeface="Arial MT"/>
              </a:rPr>
              <a:t>bastante</a:t>
            </a:r>
            <a:r>
              <a:rPr dirty="0" sz="1000" spc="28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peculiares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das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línguas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visual-</a:t>
            </a:r>
            <a:r>
              <a:rPr dirty="0" sz="1000">
                <a:latin typeface="Arial MT"/>
                <a:cs typeface="Arial MT"/>
              </a:rPr>
              <a:t>especiais: o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uso de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classificadores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 uso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 espaços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para </a:t>
            </a:r>
            <a:r>
              <a:rPr dirty="0" sz="1000">
                <a:latin typeface="Arial MT"/>
                <a:cs typeface="Arial MT"/>
              </a:rPr>
              <a:t>comparar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diferentes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tópicos,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idéias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ou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objetos.</a:t>
            </a:r>
            <a:endParaRPr sz="10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1000"/>
              </a:spcBef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Lição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2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–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Topicalização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 MT"/>
              <a:cs typeface="Arial MT"/>
            </a:endParaRPr>
          </a:p>
          <a:p>
            <a:pPr algn="just" marL="12700" marR="8255">
              <a:lnSpc>
                <a:spcPts val="1100"/>
              </a:lnSpc>
            </a:pPr>
            <a:r>
              <a:rPr dirty="0" sz="1000">
                <a:latin typeface="Arial MT"/>
                <a:cs typeface="Arial MT"/>
              </a:rPr>
              <a:t>Tópicos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são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informações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introduzidas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inicialmente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forma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destacada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que serão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referidas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ao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longo </a:t>
            </a:r>
            <a:r>
              <a:rPr dirty="0" sz="1000">
                <a:latin typeface="Arial MT"/>
                <a:cs typeface="Arial MT"/>
              </a:rPr>
              <a:t>da</a:t>
            </a:r>
            <a:r>
              <a:rPr dirty="0" sz="1000" spc="40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frase</a:t>
            </a:r>
            <a:r>
              <a:rPr dirty="0" sz="1000" spc="4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e/ou</a:t>
            </a:r>
            <a:r>
              <a:rPr dirty="0" sz="1000" spc="4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do</a:t>
            </a:r>
            <a:r>
              <a:rPr dirty="0" sz="1000" spc="4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discurso.</a:t>
            </a:r>
            <a:r>
              <a:rPr dirty="0" sz="1000" spc="4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Basicamente,</a:t>
            </a:r>
            <a:r>
              <a:rPr dirty="0" sz="1000" spc="4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40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tópico</a:t>
            </a:r>
            <a:r>
              <a:rPr dirty="0" sz="1000" spc="40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introduz</a:t>
            </a:r>
            <a:r>
              <a:rPr dirty="0" sz="1000" spc="4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40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assunto</a:t>
            </a:r>
            <a:r>
              <a:rPr dirty="0" sz="1000" spc="40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abordado</a:t>
            </a:r>
            <a:r>
              <a:rPr dirty="0" sz="1000" spc="4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na</a:t>
            </a:r>
            <a:r>
              <a:rPr dirty="0" sz="1000" spc="409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frase. </a:t>
            </a:r>
            <a:r>
              <a:rPr dirty="0" sz="1000">
                <a:latin typeface="Arial MT"/>
                <a:cs typeface="Arial MT"/>
              </a:rPr>
              <a:t>Considerando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os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exemplos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usados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acima,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teríamos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as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seguintes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derivações: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505" y="6400598"/>
            <a:ext cx="1567815" cy="457834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215"/>
              </a:spcBef>
              <a:tabLst>
                <a:tab pos="433070" algn="l"/>
                <a:tab pos="923290" algn="l"/>
                <a:tab pos="1414145" algn="l"/>
              </a:tabLst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dirty="0" sz="1000" spc="-25">
                <a:latin typeface="Arial MT"/>
                <a:cs typeface="Arial MT"/>
              </a:rPr>
              <a:t>top</a:t>
            </a:r>
            <a:r>
              <a:rPr dirty="0" sz="1000">
                <a:latin typeface="Arial MT"/>
                <a:cs typeface="Arial MT"/>
              </a:rPr>
              <a:t>	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dirty="0" sz="1000" spc="-25">
                <a:latin typeface="Arial MT"/>
                <a:cs typeface="Arial MT"/>
              </a:rPr>
              <a:t>hn </a:t>
            </a:r>
            <a:r>
              <a:rPr dirty="0" sz="1000">
                <a:latin typeface="Arial MT"/>
                <a:cs typeface="Arial MT"/>
              </a:rPr>
              <a:t>CARRO,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JOÃO</a:t>
            </a:r>
            <a:r>
              <a:rPr dirty="0" sz="1000" spc="-20">
                <a:latin typeface="Arial MT"/>
                <a:cs typeface="Arial MT"/>
              </a:rPr>
              <a:t> GOSTA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090"/>
              </a:lnSpc>
            </a:pPr>
            <a:r>
              <a:rPr dirty="0" sz="1000" i="1">
                <a:latin typeface="Arial"/>
                <a:cs typeface="Arial"/>
              </a:rPr>
              <a:t>De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carro,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o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João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 spc="-20" i="1">
                <a:latin typeface="Arial"/>
                <a:cs typeface="Arial"/>
              </a:rPr>
              <a:t>gosta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6505" y="7874306"/>
            <a:ext cx="5660390" cy="102171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3711575">
              <a:lnSpc>
                <a:spcPts val="1120"/>
              </a:lnSpc>
              <a:spcBef>
                <a:spcPts val="200"/>
              </a:spcBef>
              <a:tabLst>
                <a:tab pos="433070" algn="l"/>
                <a:tab pos="1098550" algn="l"/>
                <a:tab pos="1799589" algn="l"/>
              </a:tabLst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dirty="0" sz="1000" spc="-25">
                <a:latin typeface="Arial MT"/>
                <a:cs typeface="Arial MT"/>
              </a:rPr>
              <a:t>top</a:t>
            </a:r>
            <a:r>
              <a:rPr dirty="0" sz="1000">
                <a:latin typeface="Arial MT"/>
                <a:cs typeface="Arial MT"/>
              </a:rPr>
              <a:t>	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dirty="0" sz="1000" spc="-25">
                <a:latin typeface="Arial MT"/>
                <a:cs typeface="Arial MT"/>
              </a:rPr>
              <a:t>hn </a:t>
            </a:r>
            <a:r>
              <a:rPr dirty="0" sz="1000">
                <a:latin typeface="Arial MT"/>
                <a:cs typeface="Arial MT"/>
              </a:rPr>
              <a:t>LIVRO,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JOÃO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aENTREGARb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075"/>
              </a:lnSpc>
            </a:pPr>
            <a:r>
              <a:rPr dirty="0" sz="1000" i="1">
                <a:latin typeface="Arial"/>
                <a:cs typeface="Arial"/>
              </a:rPr>
              <a:t>O</a:t>
            </a:r>
            <a:r>
              <a:rPr dirty="0" sz="1000" spc="-2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livro,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o</a:t>
            </a:r>
            <a:r>
              <a:rPr dirty="0" sz="1000" spc="-2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João</a:t>
            </a:r>
            <a:r>
              <a:rPr dirty="0" sz="1000" spc="-2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entregou</a:t>
            </a:r>
            <a:r>
              <a:rPr dirty="0" sz="1000" spc="-2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(para</a:t>
            </a:r>
            <a:r>
              <a:rPr dirty="0" sz="1000" spc="-25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alguém)</a:t>
            </a:r>
            <a:endParaRPr sz="1000">
              <a:latin typeface="Arial"/>
              <a:cs typeface="Arial"/>
            </a:endParaRPr>
          </a:p>
          <a:p>
            <a:pPr algn="just" marL="12700" marR="5080">
              <a:lnSpc>
                <a:spcPts val="1100"/>
              </a:lnSpc>
              <a:spcBef>
                <a:spcPts val="1140"/>
              </a:spcBef>
            </a:pPr>
            <a:r>
              <a:rPr dirty="0" sz="1000">
                <a:latin typeface="Arial MT"/>
                <a:cs typeface="Arial MT"/>
              </a:rPr>
              <a:t>Observem</a:t>
            </a:r>
            <a:r>
              <a:rPr dirty="0" sz="1000" spc="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ue</a:t>
            </a:r>
            <a:r>
              <a:rPr dirty="0" sz="1000" spc="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os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elementos</a:t>
            </a:r>
            <a:r>
              <a:rPr dirty="0" sz="1000" spc="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topicalizados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CARRO</a:t>
            </a:r>
            <a:r>
              <a:rPr dirty="0" sz="1000" spc="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LIVRO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estão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associados</a:t>
            </a:r>
            <a:r>
              <a:rPr dirty="0" sz="1000" spc="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</a:t>
            </a:r>
            <a:r>
              <a:rPr dirty="0" sz="1000" spc="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uma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expressão </a:t>
            </a:r>
            <a:r>
              <a:rPr dirty="0" sz="1000">
                <a:latin typeface="Arial MT"/>
                <a:cs typeface="Arial MT"/>
              </a:rPr>
              <a:t>facial.</a:t>
            </a:r>
            <a:r>
              <a:rPr dirty="0" sz="1000" spc="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Esta</a:t>
            </a:r>
            <a:r>
              <a:rPr dirty="0" sz="1000" spc="1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expressão</a:t>
            </a:r>
            <a:r>
              <a:rPr dirty="0" sz="1000" spc="1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envolve</a:t>
            </a:r>
            <a:r>
              <a:rPr dirty="0" sz="1000" spc="1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10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elevação</a:t>
            </a:r>
            <a:r>
              <a:rPr dirty="0" sz="1000" spc="1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das</a:t>
            </a:r>
            <a:r>
              <a:rPr dirty="0" sz="1000" spc="1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sobrancelhas</a:t>
            </a:r>
            <a:r>
              <a:rPr dirty="0" sz="1000" spc="1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</a:t>
            </a:r>
            <a:r>
              <a:rPr dirty="0" sz="1000" spc="1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um</a:t>
            </a:r>
            <a:r>
              <a:rPr dirty="0" sz="1000" spc="114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leve</a:t>
            </a:r>
            <a:r>
              <a:rPr dirty="0" sz="1000" spc="1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movimento</a:t>
            </a:r>
            <a:r>
              <a:rPr dirty="0" sz="1000" spc="1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da</a:t>
            </a:r>
            <a:r>
              <a:rPr dirty="0" sz="1000" spc="11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cabeça </a:t>
            </a:r>
            <a:r>
              <a:rPr dirty="0" sz="1000">
                <a:latin typeface="Arial MT"/>
                <a:cs typeface="Arial MT"/>
              </a:rPr>
              <a:t>para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cima: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301" y="799211"/>
            <a:ext cx="2719715" cy="78015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2921" y="5328539"/>
            <a:ext cx="3359795" cy="95693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7305" y="6910451"/>
            <a:ext cx="3364367" cy="99046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0873" y="9037955"/>
            <a:ext cx="476381" cy="418968"/>
          </a:xfrm>
          <a:prstGeom prst="rect">
            <a:avLst/>
          </a:prstGeom>
        </p:spPr>
      </p:pic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772722"/>
            <a:ext cx="5662930" cy="59944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algn="just" marL="12700" marR="5080">
              <a:lnSpc>
                <a:spcPct val="92300"/>
              </a:lnSpc>
              <a:spcBef>
                <a:spcPts val="185"/>
              </a:spcBef>
            </a:pP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18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expressão</a:t>
            </a:r>
            <a:r>
              <a:rPr dirty="0" sz="1000" spc="1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facial</a:t>
            </a:r>
            <a:r>
              <a:rPr dirty="0" sz="1000" spc="19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17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tópico</a:t>
            </a:r>
            <a:r>
              <a:rPr dirty="0" sz="1000" spc="1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SEMPRE</a:t>
            </a:r>
            <a:r>
              <a:rPr dirty="0" sz="1000" spc="19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acompanhará</a:t>
            </a:r>
            <a:r>
              <a:rPr dirty="0" sz="1000" spc="18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19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sinal</a:t>
            </a:r>
            <a:r>
              <a:rPr dirty="0" sz="1000" spc="19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topicalizado.</a:t>
            </a:r>
            <a:r>
              <a:rPr dirty="0" sz="1000" spc="1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Observe</a:t>
            </a:r>
            <a:r>
              <a:rPr dirty="0" sz="1000" spc="18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que</a:t>
            </a:r>
            <a:r>
              <a:rPr dirty="0" sz="1000" spc="19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após</a:t>
            </a:r>
            <a:r>
              <a:rPr dirty="0" sz="1000" spc="200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a </a:t>
            </a:r>
            <a:r>
              <a:rPr dirty="0" sz="1000">
                <a:latin typeface="Arial MT"/>
                <a:cs typeface="Arial MT"/>
              </a:rPr>
              <a:t>introdução</a:t>
            </a:r>
            <a:r>
              <a:rPr dirty="0" sz="1000" spc="17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do</a:t>
            </a:r>
            <a:r>
              <a:rPr dirty="0" sz="1000" spc="17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tópico</a:t>
            </a:r>
            <a:r>
              <a:rPr dirty="0" sz="1000" spc="1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há</a:t>
            </a:r>
            <a:r>
              <a:rPr dirty="0" sz="1000" spc="17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outra</a:t>
            </a:r>
            <a:r>
              <a:rPr dirty="0" sz="1000" spc="1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expressão</a:t>
            </a:r>
            <a:r>
              <a:rPr dirty="0" sz="1000" spc="17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facial</a:t>
            </a:r>
            <a:r>
              <a:rPr dirty="0" sz="1000" spc="17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associada</a:t>
            </a:r>
            <a:r>
              <a:rPr dirty="0" sz="1000" spc="17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</a:t>
            </a:r>
            <a:r>
              <a:rPr dirty="0" sz="1000" spc="18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17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resto</a:t>
            </a:r>
            <a:r>
              <a:rPr dirty="0" sz="1000" spc="1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da</a:t>
            </a:r>
            <a:r>
              <a:rPr dirty="0" sz="1000" spc="17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sentença.</a:t>
            </a:r>
            <a:r>
              <a:rPr dirty="0" sz="1000" spc="18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Nos</a:t>
            </a:r>
            <a:r>
              <a:rPr dirty="0" sz="1000" spc="18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casos </a:t>
            </a:r>
            <a:r>
              <a:rPr dirty="0" sz="1000">
                <a:latin typeface="Arial MT"/>
                <a:cs typeface="Arial MT"/>
              </a:rPr>
              <a:t>acima,</a:t>
            </a:r>
            <a:r>
              <a:rPr dirty="0" sz="1000" spc="204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1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expressão</a:t>
            </a:r>
            <a:r>
              <a:rPr dirty="0" sz="1000" spc="19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facial</a:t>
            </a:r>
            <a:r>
              <a:rPr dirty="0" sz="1000" spc="204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é</a:t>
            </a:r>
            <a:r>
              <a:rPr dirty="0" sz="1000" spc="1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19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afirmação,</a:t>
            </a:r>
            <a:r>
              <a:rPr dirty="0" sz="1000" spc="2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</a:t>
            </a:r>
            <a:r>
              <a:rPr dirty="0" sz="1000" spc="2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movimento</a:t>
            </a:r>
            <a:r>
              <a:rPr dirty="0" sz="1000" spc="1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da</a:t>
            </a:r>
            <a:r>
              <a:rPr dirty="0" sz="1000" spc="2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cabeça</a:t>
            </a:r>
            <a:r>
              <a:rPr dirty="0" sz="1000" spc="19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para</a:t>
            </a:r>
            <a:r>
              <a:rPr dirty="0" sz="1000" spc="1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cima</a:t>
            </a:r>
            <a:r>
              <a:rPr dirty="0" sz="1000" spc="204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</a:t>
            </a:r>
            <a:r>
              <a:rPr dirty="0" sz="1000" spc="1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para</a:t>
            </a:r>
            <a:r>
              <a:rPr dirty="0" sz="1000" spc="19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baixo </a:t>
            </a:r>
            <a:r>
              <a:rPr dirty="0" sz="1000">
                <a:latin typeface="Arial MT"/>
                <a:cs typeface="Arial MT"/>
              </a:rPr>
              <a:t>associado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ao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verbo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estendendo-</a:t>
            </a:r>
            <a:r>
              <a:rPr dirty="0" sz="1000">
                <a:latin typeface="Arial MT"/>
                <a:cs typeface="Arial MT"/>
              </a:rPr>
              <a:t>se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após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último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sinal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ser</a:t>
            </a:r>
            <a:r>
              <a:rPr dirty="0" sz="1000" spc="-10">
                <a:latin typeface="Arial MT"/>
                <a:cs typeface="Arial MT"/>
              </a:rPr>
              <a:t> pronunciado: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505" y="2119938"/>
            <a:ext cx="5664835" cy="457834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tópico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pode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estar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associado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outros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tipos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frase,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tais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como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as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negativas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as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interrogativas. </a:t>
            </a:r>
            <a:r>
              <a:rPr dirty="0" sz="1000">
                <a:latin typeface="Arial MT"/>
                <a:cs typeface="Arial MT"/>
              </a:rPr>
              <a:t>Nestes</a:t>
            </a:r>
            <a:r>
              <a:rPr dirty="0" sz="1000" spc="1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casos,</a:t>
            </a:r>
            <a:r>
              <a:rPr dirty="0" sz="1000" spc="9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as</a:t>
            </a:r>
            <a:r>
              <a:rPr dirty="0" sz="1000" spc="1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expressões</a:t>
            </a:r>
            <a:r>
              <a:rPr dirty="0" sz="1000" spc="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faciais</a:t>
            </a:r>
            <a:r>
              <a:rPr dirty="0" sz="1000" spc="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associadas</a:t>
            </a:r>
            <a:r>
              <a:rPr dirty="0" sz="1000" spc="1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ao</a:t>
            </a:r>
            <a:r>
              <a:rPr dirty="0" sz="1000" spc="9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resto</a:t>
            </a:r>
            <a:r>
              <a:rPr dirty="0" sz="1000" spc="1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da</a:t>
            </a:r>
            <a:r>
              <a:rPr dirty="0" sz="1000" spc="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senença</a:t>
            </a:r>
            <a:r>
              <a:rPr dirty="0" sz="1000" spc="1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serão</a:t>
            </a:r>
            <a:r>
              <a:rPr dirty="0" sz="1000" spc="9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equivalentes</a:t>
            </a:r>
            <a:r>
              <a:rPr dirty="0" sz="1000" spc="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9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estes </a:t>
            </a:r>
            <a:r>
              <a:rPr dirty="0" sz="1000">
                <a:latin typeface="Arial MT"/>
                <a:cs typeface="Arial MT"/>
              </a:rPr>
              <a:t>tipos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frase: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expressão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facialde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negação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interrogação, respectivamente.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6505" y="3889301"/>
            <a:ext cx="2233930" cy="457834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215"/>
              </a:spcBef>
              <a:tabLst>
                <a:tab pos="362585" algn="l"/>
                <a:tab pos="1028700" algn="l"/>
                <a:tab pos="1056005" algn="l"/>
                <a:tab pos="2010410" algn="l"/>
              </a:tabLst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dirty="0" sz="1000" spc="-25">
                <a:latin typeface="Arial MT"/>
                <a:cs typeface="Arial MT"/>
              </a:rPr>
              <a:t>top</a:t>
            </a:r>
            <a:r>
              <a:rPr dirty="0" sz="1000">
                <a:latin typeface="Arial MT"/>
                <a:cs typeface="Arial MT"/>
              </a:rPr>
              <a:t>	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	</a:t>
            </a:r>
            <a:r>
              <a:rPr dirty="0" sz="1000" spc="-25">
                <a:latin typeface="Arial MT"/>
                <a:cs typeface="Arial MT"/>
              </a:rPr>
              <a:t>neg </a:t>
            </a:r>
            <a:r>
              <a:rPr dirty="0" sz="1000">
                <a:latin typeface="Arial MT"/>
                <a:cs typeface="Arial MT"/>
              </a:rPr>
              <a:t>MOTO,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JOÃO</a:t>
            </a:r>
            <a:r>
              <a:rPr dirty="0" sz="1000">
                <a:latin typeface="Arial MT"/>
                <a:cs typeface="Arial MT"/>
              </a:rPr>
              <a:t>		GOSTAR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NÃO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090"/>
              </a:lnSpc>
            </a:pPr>
            <a:r>
              <a:rPr dirty="0" sz="1000" i="1">
                <a:latin typeface="Arial"/>
                <a:cs typeface="Arial"/>
              </a:rPr>
              <a:t>De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moto,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o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João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não</a:t>
            </a:r>
            <a:r>
              <a:rPr dirty="0" sz="1000" spc="-20" i="1">
                <a:latin typeface="Arial"/>
                <a:cs typeface="Arial"/>
              </a:rPr>
              <a:t> gosta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82949" y="5801920"/>
            <a:ext cx="1217930" cy="31750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3970" marR="5080" indent="-1905">
              <a:lnSpc>
                <a:spcPts val="1100"/>
              </a:lnSpc>
              <a:spcBef>
                <a:spcPts val="215"/>
              </a:spcBef>
              <a:tabLst>
                <a:tab pos="1064260" algn="l"/>
              </a:tabLst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	</a:t>
            </a:r>
            <a:r>
              <a:rPr dirty="0" sz="1000" spc="-25">
                <a:latin typeface="Arial MT"/>
                <a:cs typeface="Arial MT"/>
              </a:rPr>
              <a:t>qu </a:t>
            </a:r>
            <a:r>
              <a:rPr dirty="0" sz="1000">
                <a:latin typeface="Arial MT"/>
                <a:cs typeface="Arial MT"/>
              </a:rPr>
              <a:t>QUEM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GOSTA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26505" y="5801920"/>
            <a:ext cx="1171575" cy="457834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484505">
              <a:lnSpc>
                <a:spcPts val="1100"/>
              </a:lnSpc>
              <a:spcBef>
                <a:spcPts val="215"/>
              </a:spcBef>
              <a:tabLst>
                <a:tab pos="502920" algn="l"/>
              </a:tabLst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dirty="0" sz="1000" spc="-25">
                <a:latin typeface="Arial MT"/>
                <a:cs typeface="Arial MT"/>
              </a:rPr>
              <a:t>top </a:t>
            </a:r>
            <a:r>
              <a:rPr dirty="0" sz="1000" spc="-10">
                <a:latin typeface="Arial MT"/>
                <a:cs typeface="Arial MT"/>
              </a:rPr>
              <a:t>CARRO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090"/>
              </a:lnSpc>
            </a:pPr>
            <a:r>
              <a:rPr dirty="0" sz="1000" i="1">
                <a:latin typeface="Arial"/>
                <a:cs typeface="Arial"/>
              </a:rPr>
              <a:t>De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crro,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que,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gosta?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26505" y="6364276"/>
            <a:ext cx="5662930" cy="116078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>
                <a:latin typeface="Arial MT"/>
                <a:cs typeface="Arial MT"/>
              </a:rPr>
              <a:t>As</a:t>
            </a:r>
            <a:r>
              <a:rPr dirty="0" sz="1000" spc="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construções</a:t>
            </a:r>
            <a:r>
              <a:rPr dirty="0" sz="1000" spc="8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topicalizadas</a:t>
            </a:r>
            <a:r>
              <a:rPr dirty="0" sz="1000" spc="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SEMPRE</a:t>
            </a:r>
            <a:r>
              <a:rPr dirty="0" sz="1000" spc="7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são</a:t>
            </a:r>
            <a:r>
              <a:rPr dirty="0" sz="1000" spc="8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acompanhadas</a:t>
            </a:r>
            <a:r>
              <a:rPr dirty="0" sz="1000" spc="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por</a:t>
            </a:r>
            <a:r>
              <a:rPr dirty="0" sz="1000" spc="8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expressões</a:t>
            </a:r>
            <a:r>
              <a:rPr dirty="0" sz="1000" spc="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faciais</a:t>
            </a:r>
            <a:r>
              <a:rPr dirty="0" sz="1000" spc="8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associadas</a:t>
            </a:r>
            <a:r>
              <a:rPr dirty="0" sz="1000" spc="80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ao </a:t>
            </a:r>
            <a:r>
              <a:rPr dirty="0" sz="1000">
                <a:latin typeface="Arial MT"/>
                <a:cs typeface="Arial MT"/>
              </a:rPr>
              <a:t>tópico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ao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resto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da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frase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acordo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tipo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da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sentença.</a:t>
            </a:r>
            <a:endParaRPr sz="1000">
              <a:latin typeface="Arial MT"/>
              <a:cs typeface="Arial MT"/>
            </a:endParaRPr>
          </a:p>
          <a:p>
            <a:pPr algn="just" marL="12700" marR="6350">
              <a:lnSpc>
                <a:spcPct val="92200"/>
              </a:lnSpc>
              <a:spcBef>
                <a:spcPts val="1085"/>
              </a:spcBef>
            </a:pPr>
            <a:r>
              <a:rPr dirty="0" sz="1000">
                <a:latin typeface="Arial MT"/>
                <a:cs typeface="Arial MT"/>
              </a:rPr>
              <a:t>Para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escrever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frases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topocalizadas,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inicia-</a:t>
            </a:r>
            <a:r>
              <a:rPr dirty="0" sz="1000">
                <a:latin typeface="Arial MT"/>
                <a:cs typeface="Arial MT"/>
              </a:rPr>
              <a:t>se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 expressão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facial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tópico, o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sinal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é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marca </a:t>
            </a:r>
            <a:r>
              <a:rPr dirty="0" sz="1000" spc="-25">
                <a:latin typeface="Arial MT"/>
                <a:cs typeface="Arial MT"/>
              </a:rPr>
              <a:t>de </a:t>
            </a:r>
            <a:r>
              <a:rPr dirty="0" sz="1000">
                <a:latin typeface="Arial MT"/>
                <a:cs typeface="Arial MT"/>
              </a:rPr>
              <a:t>pausa.</a:t>
            </a:r>
            <a:r>
              <a:rPr dirty="0" sz="1000" spc="3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Após,</a:t>
            </a:r>
            <a:r>
              <a:rPr dirty="0" sz="1000" spc="29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escrevem-</a:t>
            </a:r>
            <a:r>
              <a:rPr dirty="0" sz="1000">
                <a:latin typeface="Arial MT"/>
                <a:cs typeface="Arial MT"/>
              </a:rPr>
              <a:t>se</a:t>
            </a:r>
            <a:r>
              <a:rPr dirty="0" sz="1000" spc="29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os</a:t>
            </a:r>
            <a:r>
              <a:rPr dirty="0" sz="1000" spc="3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demais</a:t>
            </a:r>
            <a:r>
              <a:rPr dirty="0" sz="1000" spc="2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sinais</a:t>
            </a:r>
            <a:r>
              <a:rPr dirty="0" sz="1000" spc="3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até</a:t>
            </a:r>
            <a:r>
              <a:rPr dirty="0" sz="1000" spc="29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2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segunda</a:t>
            </a:r>
            <a:r>
              <a:rPr dirty="0" sz="1000" spc="30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expressão</a:t>
            </a:r>
            <a:r>
              <a:rPr dirty="0" sz="1000" spc="29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facial</a:t>
            </a:r>
            <a:r>
              <a:rPr dirty="0" sz="1000" spc="29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ser</a:t>
            </a:r>
            <a:r>
              <a:rPr dirty="0" sz="1000" spc="29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introduzida. Escreve-</a:t>
            </a:r>
            <a:r>
              <a:rPr dirty="0" sz="1000">
                <a:latin typeface="Arial MT"/>
                <a:cs typeface="Arial MT"/>
              </a:rPr>
              <a:t>se</a:t>
            </a:r>
            <a:r>
              <a:rPr dirty="0" sz="1000" spc="2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1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expressão</a:t>
            </a:r>
            <a:r>
              <a:rPr dirty="0" sz="1000" spc="2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facial</a:t>
            </a:r>
            <a:r>
              <a:rPr dirty="0" sz="1000" spc="204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204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acordo</a:t>
            </a:r>
            <a:r>
              <a:rPr dirty="0" sz="1000" spc="2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</a:t>
            </a:r>
            <a:r>
              <a:rPr dirty="0" sz="1000" spc="2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2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tipo</a:t>
            </a:r>
            <a:r>
              <a:rPr dirty="0" sz="1000" spc="2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da</a:t>
            </a:r>
            <a:r>
              <a:rPr dirty="0" sz="1000" spc="2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sentença</a:t>
            </a:r>
            <a:r>
              <a:rPr dirty="0" sz="1000" spc="2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</a:t>
            </a:r>
            <a:r>
              <a:rPr dirty="0" sz="1000" spc="204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2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resto</a:t>
            </a:r>
            <a:r>
              <a:rPr dirty="0" sz="1000" spc="2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dos</a:t>
            </a:r>
            <a:r>
              <a:rPr dirty="0" sz="1000" spc="2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sinais</a:t>
            </a:r>
            <a:r>
              <a:rPr dirty="0" sz="1000" spc="2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</a:t>
            </a:r>
            <a:r>
              <a:rPr dirty="0" sz="1000" spc="235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a </a:t>
            </a:r>
            <a:r>
              <a:rPr dirty="0" sz="1000">
                <a:latin typeface="Arial MT"/>
                <a:cs typeface="Arial MT"/>
              </a:rPr>
              <a:t>marcação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ponto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final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após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último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sinal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um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espaço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para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indicar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expressão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estende </a:t>
            </a:r>
            <a:r>
              <a:rPr dirty="0" sz="1000">
                <a:latin typeface="Arial MT"/>
                <a:cs typeface="Arial MT"/>
              </a:rPr>
              <a:t>além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do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sinal.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exemplo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seguir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ilustra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tais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marcas: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26505" y="8743239"/>
            <a:ext cx="2279650" cy="457834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215"/>
              </a:spcBef>
              <a:tabLst>
                <a:tab pos="643255" algn="l"/>
                <a:tab pos="1190625" algn="l"/>
                <a:tab pos="2101850" algn="l"/>
              </a:tabLst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dirty="0" sz="1000" spc="-10">
                <a:latin typeface="Arial MT"/>
                <a:cs typeface="Arial MT"/>
              </a:rPr>
              <a:t>topic</a:t>
            </a:r>
            <a:r>
              <a:rPr dirty="0" sz="1000">
                <a:latin typeface="Arial MT"/>
                <a:cs typeface="Arial MT"/>
              </a:rPr>
              <a:t>	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dirty="0" sz="1000" spc="-30">
                <a:latin typeface="Arial MT"/>
                <a:cs typeface="Arial MT"/>
              </a:rPr>
              <a:t>y/n </a:t>
            </a:r>
            <a:r>
              <a:rPr dirty="0" sz="1000" spc="-10">
                <a:latin typeface="Arial MT"/>
                <a:cs typeface="Arial MT"/>
              </a:rPr>
              <a:t>FUTEBOL</a:t>
            </a:r>
            <a:r>
              <a:rPr dirty="0" sz="1000">
                <a:latin typeface="Arial MT"/>
                <a:cs typeface="Arial MT"/>
              </a:rPr>
              <a:t>		</a:t>
            </a:r>
            <a:r>
              <a:rPr dirty="0" sz="1000" spc="-2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JOÃO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GOSTAR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090"/>
              </a:lnSpc>
            </a:pPr>
            <a:r>
              <a:rPr dirty="0" sz="1000" i="1">
                <a:latin typeface="Arial"/>
                <a:cs typeface="Arial"/>
              </a:rPr>
              <a:t>De</a:t>
            </a:r>
            <a:r>
              <a:rPr dirty="0" sz="1000" spc="-2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futebol,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o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João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gosta?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705" y="1481963"/>
            <a:ext cx="456575" cy="525643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8161" y="2707258"/>
            <a:ext cx="3562487" cy="1068186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9205" y="4467478"/>
            <a:ext cx="3219587" cy="1220586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9205" y="7730363"/>
            <a:ext cx="3105287" cy="1039230"/>
          </a:xfrm>
          <a:prstGeom prst="rect">
            <a:avLst/>
          </a:prstGeom>
        </p:spPr>
      </p:pic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772646"/>
            <a:ext cx="5666105" cy="773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Lição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3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–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Marcação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de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Foco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 MT"/>
              <a:cs typeface="Arial MT"/>
            </a:endParaRPr>
          </a:p>
          <a:p>
            <a:pPr algn="just" marL="12700" marR="5080">
              <a:lnSpc>
                <a:spcPts val="1100"/>
              </a:lnSpc>
            </a:pPr>
            <a:r>
              <a:rPr dirty="0" sz="1000">
                <a:latin typeface="Arial MT"/>
                <a:cs typeface="Arial MT"/>
              </a:rPr>
              <a:t>Foco</a:t>
            </a:r>
            <a:r>
              <a:rPr dirty="0" sz="1000" spc="3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representa</a:t>
            </a:r>
            <a:r>
              <a:rPr dirty="0" sz="1000" spc="29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ênfase.</a:t>
            </a:r>
            <a:r>
              <a:rPr dirty="0" sz="1000" spc="3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Na</a:t>
            </a:r>
            <a:r>
              <a:rPr dirty="0" sz="1000" spc="29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LIBRAS</a:t>
            </a:r>
            <a:r>
              <a:rPr dirty="0" sz="1000" spc="30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é</a:t>
            </a:r>
            <a:r>
              <a:rPr dirty="0" sz="1000" spc="29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muito</a:t>
            </a:r>
            <a:r>
              <a:rPr dirty="0" sz="1000" spc="3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comum</a:t>
            </a:r>
            <a:r>
              <a:rPr dirty="0" sz="1000" spc="3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facalizar</a:t>
            </a:r>
            <a:r>
              <a:rPr dirty="0" sz="1000" spc="3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palavras</a:t>
            </a:r>
            <a:r>
              <a:rPr dirty="0" sz="1000" spc="3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da</a:t>
            </a:r>
            <a:r>
              <a:rPr dirty="0" sz="1000" spc="30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frase</a:t>
            </a:r>
            <a:r>
              <a:rPr dirty="0" sz="1000" spc="29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através</a:t>
            </a:r>
            <a:r>
              <a:rPr dirty="0" sz="1000" spc="315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da </a:t>
            </a:r>
            <a:r>
              <a:rPr dirty="0" sz="1000">
                <a:latin typeface="Arial MT"/>
                <a:cs typeface="Arial MT"/>
              </a:rPr>
              <a:t>repetição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da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palavra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no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final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da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frase.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Este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recurso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pode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ser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usado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para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enfatizar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verbos,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modais, </a:t>
            </a:r>
            <a:r>
              <a:rPr dirty="0" sz="1000">
                <a:latin typeface="Arial MT"/>
                <a:cs typeface="Arial MT"/>
              </a:rPr>
              <a:t>negações,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advérbios,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enfim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quaisquer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núcleo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frase: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505" y="2518972"/>
            <a:ext cx="1921510" cy="4660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2920">
              <a:lnSpc>
                <a:spcPts val="1170"/>
              </a:lnSpc>
              <a:spcBef>
                <a:spcPts val="95"/>
              </a:spcBef>
              <a:tabLst>
                <a:tab pos="1274445" algn="l"/>
              </a:tabLst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dirty="0" sz="1000" spc="-25">
                <a:latin typeface="Arial MT"/>
                <a:cs typeface="Arial MT"/>
              </a:rPr>
              <a:t>nn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135"/>
              </a:lnSpc>
            </a:pPr>
            <a:r>
              <a:rPr dirty="0" sz="1000">
                <a:latin typeface="Arial MT"/>
                <a:cs typeface="Arial MT"/>
              </a:rPr>
              <a:t>JOÃO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 b="1">
                <a:latin typeface="Arial"/>
                <a:cs typeface="Arial"/>
              </a:rPr>
              <a:t>GOSTA</a:t>
            </a:r>
            <a:r>
              <a:rPr dirty="0" sz="1000" spc="-55" b="1">
                <a:latin typeface="Arial"/>
                <a:cs typeface="Arial"/>
              </a:rPr>
              <a:t> </a:t>
            </a:r>
            <a:r>
              <a:rPr dirty="0" sz="1000">
                <a:latin typeface="Arial MT"/>
                <a:cs typeface="Arial MT"/>
              </a:rPr>
              <a:t>CARRO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10" b="1">
                <a:latin typeface="Arial"/>
                <a:cs typeface="Arial"/>
              </a:rPr>
              <a:t>GOSTAR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65"/>
              </a:lnSpc>
            </a:pPr>
            <a:r>
              <a:rPr dirty="0" sz="1000" b="1" i="1">
                <a:latin typeface="Arial"/>
                <a:cs typeface="Arial"/>
              </a:rPr>
              <a:t>João</a:t>
            </a:r>
            <a:r>
              <a:rPr dirty="0" sz="1000" spc="-30" b="1" i="1">
                <a:latin typeface="Arial"/>
                <a:cs typeface="Arial"/>
              </a:rPr>
              <a:t> </a:t>
            </a:r>
            <a:r>
              <a:rPr dirty="0" sz="1000" b="1" i="1">
                <a:latin typeface="Arial"/>
                <a:cs typeface="Arial"/>
              </a:rPr>
              <a:t>gosta</a:t>
            </a:r>
            <a:r>
              <a:rPr dirty="0" sz="1000" spc="-25" b="1" i="1">
                <a:latin typeface="Arial"/>
                <a:cs typeface="Arial"/>
              </a:rPr>
              <a:t> </a:t>
            </a:r>
            <a:r>
              <a:rPr dirty="0" sz="1000" b="1" i="1">
                <a:latin typeface="Arial"/>
                <a:cs typeface="Arial"/>
              </a:rPr>
              <a:t>(muito)</a:t>
            </a:r>
            <a:r>
              <a:rPr dirty="0" sz="1000" spc="-35" b="1" i="1">
                <a:latin typeface="Arial"/>
                <a:cs typeface="Arial"/>
              </a:rPr>
              <a:t> </a:t>
            </a:r>
            <a:r>
              <a:rPr dirty="0" sz="1000" b="1" i="1">
                <a:latin typeface="Arial"/>
                <a:cs typeface="Arial"/>
              </a:rPr>
              <a:t>de</a:t>
            </a:r>
            <a:r>
              <a:rPr dirty="0" sz="1000" spc="-30" b="1" i="1">
                <a:latin typeface="Arial"/>
                <a:cs typeface="Arial"/>
              </a:rPr>
              <a:t> </a:t>
            </a:r>
            <a:r>
              <a:rPr dirty="0" sz="1000" spc="-10" b="1" i="1">
                <a:latin typeface="Arial"/>
                <a:cs typeface="Arial"/>
              </a:rPr>
              <a:t>carro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6505" y="4125267"/>
            <a:ext cx="2374265" cy="46609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1437005">
              <a:lnSpc>
                <a:spcPts val="1140"/>
              </a:lnSpc>
              <a:spcBef>
                <a:spcPts val="180"/>
              </a:spcBef>
              <a:tabLst>
                <a:tab pos="2220595" algn="l"/>
              </a:tabLst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dirty="0" sz="1000" spc="-25">
                <a:latin typeface="Arial MT"/>
                <a:cs typeface="Arial MT"/>
              </a:rPr>
              <a:t>hn </a:t>
            </a:r>
            <a:r>
              <a:rPr dirty="0" sz="1000">
                <a:latin typeface="Arial MT"/>
                <a:cs typeface="Arial MT"/>
              </a:rPr>
              <a:t>JOÃO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 b="1">
                <a:latin typeface="Arial"/>
                <a:cs typeface="Arial"/>
              </a:rPr>
              <a:t>PODER</a:t>
            </a:r>
            <a:r>
              <a:rPr dirty="0" sz="1000" spc="-20" b="1">
                <a:latin typeface="Arial"/>
                <a:cs typeface="Arial"/>
              </a:rPr>
              <a:t> </a:t>
            </a:r>
            <a:r>
              <a:rPr dirty="0" sz="1000">
                <a:latin typeface="Arial MT"/>
                <a:cs typeface="Arial MT"/>
              </a:rPr>
              <a:t>aIRb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PUC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 spc="-20" b="1">
                <a:latin typeface="Arial"/>
                <a:cs typeface="Arial"/>
              </a:rPr>
              <a:t>PODER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00"/>
              </a:lnSpc>
            </a:pPr>
            <a:r>
              <a:rPr dirty="0" sz="1000" b="1" i="1">
                <a:latin typeface="Arial"/>
                <a:cs typeface="Arial"/>
              </a:rPr>
              <a:t>João</a:t>
            </a:r>
            <a:r>
              <a:rPr dirty="0" sz="1000" spc="-20" b="1" i="1">
                <a:latin typeface="Arial"/>
                <a:cs typeface="Arial"/>
              </a:rPr>
              <a:t> </a:t>
            </a:r>
            <a:r>
              <a:rPr dirty="0" sz="1000" b="1" i="1">
                <a:latin typeface="Arial"/>
                <a:cs typeface="Arial"/>
              </a:rPr>
              <a:t>pode</a:t>
            </a:r>
            <a:r>
              <a:rPr dirty="0" sz="1000" spc="-20" b="1" i="1">
                <a:latin typeface="Arial"/>
                <a:cs typeface="Arial"/>
              </a:rPr>
              <a:t> </a:t>
            </a:r>
            <a:r>
              <a:rPr dirty="0" sz="1000" b="1" i="1">
                <a:latin typeface="Arial"/>
                <a:cs typeface="Arial"/>
              </a:rPr>
              <a:t>(sim)</a:t>
            </a:r>
            <a:r>
              <a:rPr dirty="0" sz="1000" spc="-25" b="1" i="1">
                <a:latin typeface="Arial"/>
                <a:cs typeface="Arial"/>
              </a:rPr>
              <a:t> </a:t>
            </a:r>
            <a:r>
              <a:rPr dirty="0" sz="1000" b="1" i="1">
                <a:latin typeface="Arial"/>
                <a:cs typeface="Arial"/>
              </a:rPr>
              <a:t>ir</a:t>
            </a:r>
            <a:r>
              <a:rPr dirty="0" sz="1000" spc="-25" b="1" i="1">
                <a:latin typeface="Arial"/>
                <a:cs typeface="Arial"/>
              </a:rPr>
              <a:t> </a:t>
            </a:r>
            <a:r>
              <a:rPr dirty="0" sz="1000" b="1" i="1">
                <a:latin typeface="Arial"/>
                <a:cs typeface="Arial"/>
              </a:rPr>
              <a:t>a</a:t>
            </a:r>
            <a:r>
              <a:rPr dirty="0" sz="1000" spc="-20" b="1" i="1">
                <a:latin typeface="Arial"/>
                <a:cs typeface="Arial"/>
              </a:rPr>
              <a:t> </a:t>
            </a:r>
            <a:r>
              <a:rPr dirty="0" sz="1000" spc="-25" b="1" i="1">
                <a:latin typeface="Arial"/>
                <a:cs typeface="Arial"/>
              </a:rPr>
              <a:t>PUC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26505" y="5702606"/>
            <a:ext cx="2795270" cy="492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ts val="1170"/>
              </a:lnSpc>
              <a:spcBef>
                <a:spcPts val="95"/>
              </a:spcBef>
              <a:tabLst>
                <a:tab pos="770890" algn="l"/>
              </a:tabLst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dirty="0" sz="1000" spc="-25">
                <a:latin typeface="Arial MT"/>
                <a:cs typeface="Arial MT"/>
              </a:rPr>
              <a:t>hn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120"/>
              </a:lnSpc>
            </a:pPr>
            <a:r>
              <a:rPr dirty="0" sz="1000" b="1">
                <a:latin typeface="Arial"/>
                <a:cs typeface="Arial"/>
              </a:rPr>
              <a:t>ONTEM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>
                <a:latin typeface="Arial MT"/>
                <a:cs typeface="Arial MT"/>
              </a:rPr>
              <a:t>JOÃO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COMPRAR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CARRO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 spc="-20" b="1">
                <a:latin typeface="Arial"/>
                <a:cs typeface="Arial"/>
              </a:rPr>
              <a:t>ONTEM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390"/>
              </a:lnSpc>
            </a:pPr>
            <a:r>
              <a:rPr dirty="0" sz="1200" i="1">
                <a:latin typeface="Times New Roman"/>
                <a:cs typeface="Times New Roman"/>
              </a:rPr>
              <a:t>Ontem,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João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comprou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</a:t>
            </a:r>
            <a:r>
              <a:rPr dirty="0" sz="1200" spc="-10" i="1">
                <a:latin typeface="Times New Roman"/>
                <a:cs typeface="Times New Roman"/>
              </a:rPr>
              <a:t> </a:t>
            </a:r>
            <a:r>
              <a:rPr dirty="0" sz="1200" spc="-20" i="1">
                <a:latin typeface="Times New Roman"/>
                <a:cs typeface="Times New Roman"/>
              </a:rPr>
              <a:t>carro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26505" y="7584746"/>
            <a:ext cx="5664835" cy="159321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2943860" indent="349885">
              <a:lnSpc>
                <a:spcPts val="1140"/>
              </a:lnSpc>
              <a:spcBef>
                <a:spcPts val="180"/>
              </a:spcBef>
              <a:tabLst>
                <a:tab pos="1765300" algn="l"/>
                <a:tab pos="2501265" algn="l"/>
              </a:tabLst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dirty="0" sz="1000">
                <a:latin typeface="Arial MT"/>
                <a:cs typeface="Arial MT"/>
              </a:rPr>
              <a:t>neg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dirty="0" sz="1000" spc="-25">
                <a:latin typeface="Arial MT"/>
                <a:cs typeface="Arial MT"/>
              </a:rPr>
              <a:t>neg </a:t>
            </a:r>
            <a:r>
              <a:rPr dirty="0" sz="1000">
                <a:latin typeface="Arial MT"/>
                <a:cs typeface="Arial MT"/>
              </a:rPr>
              <a:t>JOÃO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 b="1">
                <a:latin typeface="Arial"/>
                <a:cs typeface="Arial"/>
              </a:rPr>
              <a:t>NÃO</a:t>
            </a:r>
            <a:r>
              <a:rPr dirty="0" sz="1000" spc="-30" b="1">
                <a:latin typeface="Arial"/>
                <a:cs typeface="Arial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ENTREGARb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LIVRO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 spc="-25" b="1">
                <a:latin typeface="Arial"/>
                <a:cs typeface="Arial"/>
              </a:rPr>
              <a:t>NÃO</a:t>
            </a:r>
            <a:endParaRPr sz="1000">
              <a:latin typeface="Arial"/>
              <a:cs typeface="Arial"/>
            </a:endParaRPr>
          </a:p>
          <a:p>
            <a:pPr algn="just" marL="12700">
              <a:lnSpc>
                <a:spcPts val="1100"/>
              </a:lnSpc>
            </a:pPr>
            <a:r>
              <a:rPr dirty="0" sz="1000" b="1" i="1">
                <a:latin typeface="Arial"/>
                <a:cs typeface="Arial"/>
              </a:rPr>
              <a:t>João</a:t>
            </a:r>
            <a:r>
              <a:rPr dirty="0" sz="1000" spc="-25" b="1" i="1">
                <a:latin typeface="Arial"/>
                <a:cs typeface="Arial"/>
              </a:rPr>
              <a:t> </a:t>
            </a:r>
            <a:r>
              <a:rPr dirty="0" sz="1000" b="1" i="1">
                <a:latin typeface="Arial"/>
                <a:cs typeface="Arial"/>
              </a:rPr>
              <a:t>não</a:t>
            </a:r>
            <a:r>
              <a:rPr dirty="0" sz="1000" spc="-25" b="1" i="1">
                <a:latin typeface="Arial"/>
                <a:cs typeface="Arial"/>
              </a:rPr>
              <a:t> </a:t>
            </a:r>
            <a:r>
              <a:rPr dirty="0" sz="1000" b="1" i="1">
                <a:latin typeface="Arial"/>
                <a:cs typeface="Arial"/>
              </a:rPr>
              <a:t>entregou</a:t>
            </a:r>
            <a:r>
              <a:rPr dirty="0" sz="1000" spc="-20" b="1" i="1">
                <a:latin typeface="Arial"/>
                <a:cs typeface="Arial"/>
              </a:rPr>
              <a:t> </a:t>
            </a:r>
            <a:r>
              <a:rPr dirty="0" sz="1000" b="1" i="1">
                <a:latin typeface="Arial"/>
                <a:cs typeface="Arial"/>
              </a:rPr>
              <a:t>o</a:t>
            </a:r>
            <a:r>
              <a:rPr dirty="0" sz="1000" spc="-25" b="1" i="1">
                <a:latin typeface="Arial"/>
                <a:cs typeface="Arial"/>
              </a:rPr>
              <a:t> </a:t>
            </a:r>
            <a:r>
              <a:rPr dirty="0" sz="1000" spc="-20" b="1" i="1">
                <a:latin typeface="Arial"/>
                <a:cs typeface="Arial"/>
              </a:rPr>
              <a:t>livro</a:t>
            </a:r>
            <a:endParaRPr sz="1000">
              <a:latin typeface="Arial"/>
              <a:cs typeface="Arial"/>
            </a:endParaRPr>
          </a:p>
          <a:p>
            <a:pPr algn="just" marL="12700" marR="5080">
              <a:lnSpc>
                <a:spcPct val="92500"/>
              </a:lnSpc>
              <a:spcBef>
                <a:spcPts val="1135"/>
              </a:spcBef>
            </a:pPr>
            <a:r>
              <a:rPr dirty="0" sz="1000">
                <a:latin typeface="Arial MT"/>
                <a:cs typeface="Arial MT"/>
              </a:rPr>
              <a:t>SEMPRE</a:t>
            </a:r>
            <a:r>
              <a:rPr dirty="0" sz="1000" spc="8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8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elemento</a:t>
            </a:r>
            <a:r>
              <a:rPr dirty="0" sz="1000" spc="9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que</a:t>
            </a:r>
            <a:r>
              <a:rPr dirty="0" sz="1000" spc="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estiver</a:t>
            </a:r>
            <a:r>
              <a:rPr dirty="0" sz="1000" spc="9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em</a:t>
            </a:r>
            <a:r>
              <a:rPr dirty="0" sz="1000" spc="114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foco</a:t>
            </a:r>
            <a:r>
              <a:rPr dirty="0" sz="1000" spc="8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será</a:t>
            </a:r>
            <a:r>
              <a:rPr dirty="0" sz="1000" spc="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associado</a:t>
            </a:r>
            <a:r>
              <a:rPr dirty="0" sz="1000" spc="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</a:t>
            </a:r>
            <a:r>
              <a:rPr dirty="0" sz="1000" spc="10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algum</a:t>
            </a:r>
            <a:r>
              <a:rPr dirty="0" sz="1000" spc="1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tipo</a:t>
            </a:r>
            <a:r>
              <a:rPr dirty="0" sz="1000" spc="8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expressão</a:t>
            </a:r>
            <a:r>
              <a:rPr dirty="0" sz="1000" spc="8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facial</a:t>
            </a:r>
            <a:r>
              <a:rPr dirty="0" sz="1000" spc="90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de </a:t>
            </a:r>
            <a:r>
              <a:rPr dirty="0" sz="1000">
                <a:latin typeface="Arial MT"/>
                <a:cs typeface="Arial MT"/>
              </a:rPr>
              <a:t>acordo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tipo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sentença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que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estende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sobre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próprio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elemento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mantem-</a:t>
            </a:r>
            <a:r>
              <a:rPr dirty="0" sz="1000">
                <a:latin typeface="Arial MT"/>
                <a:cs typeface="Arial MT"/>
              </a:rPr>
              <a:t>se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após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sinal </a:t>
            </a:r>
            <a:r>
              <a:rPr dirty="0" sz="1000">
                <a:latin typeface="Arial MT"/>
                <a:cs typeface="Arial MT"/>
              </a:rPr>
              <a:t>ser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promunciado.</a:t>
            </a:r>
            <a:endParaRPr sz="1000">
              <a:latin typeface="Arial MT"/>
              <a:cs typeface="Arial MT"/>
            </a:endParaRPr>
          </a:p>
          <a:p>
            <a:pPr algn="just" marL="12700" marR="5080">
              <a:lnSpc>
                <a:spcPts val="1100"/>
              </a:lnSpc>
              <a:spcBef>
                <a:spcPts val="1130"/>
              </a:spcBef>
            </a:pPr>
            <a:r>
              <a:rPr dirty="0" sz="1000">
                <a:latin typeface="Arial MT"/>
                <a:cs typeface="Arial MT"/>
              </a:rPr>
              <a:t>Para</a:t>
            </a:r>
            <a:r>
              <a:rPr dirty="0" sz="1000" spc="3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escrever</a:t>
            </a:r>
            <a:r>
              <a:rPr dirty="0" sz="1000" spc="3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sentenças</a:t>
            </a:r>
            <a:r>
              <a:rPr dirty="0" sz="1000" spc="3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em</a:t>
            </a:r>
            <a:r>
              <a:rPr dirty="0" sz="1000" spc="37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foco,</a:t>
            </a:r>
            <a:r>
              <a:rPr dirty="0" sz="1000" spc="33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introduz-</a:t>
            </a:r>
            <a:r>
              <a:rPr dirty="0" sz="1000">
                <a:latin typeface="Arial MT"/>
                <a:cs typeface="Arial MT"/>
              </a:rPr>
              <a:t>se</a:t>
            </a:r>
            <a:r>
              <a:rPr dirty="0" sz="1000" spc="3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3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expressão</a:t>
            </a:r>
            <a:r>
              <a:rPr dirty="0" sz="1000" spc="3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facial</a:t>
            </a:r>
            <a:r>
              <a:rPr dirty="0" sz="1000" spc="3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associada</a:t>
            </a:r>
            <a:r>
              <a:rPr dirty="0" sz="1000" spc="3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</a:t>
            </a:r>
            <a:r>
              <a:rPr dirty="0" sz="1000" spc="37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34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palavra </a:t>
            </a:r>
            <a:r>
              <a:rPr dirty="0" sz="1000">
                <a:latin typeface="Arial MT"/>
                <a:cs typeface="Arial MT"/>
              </a:rPr>
              <a:t>focalizada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ao</a:t>
            </a:r>
            <a:r>
              <a:rPr dirty="0" sz="1000" spc="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sinal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da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frase</a:t>
            </a:r>
            <a:r>
              <a:rPr dirty="0" sz="1000" spc="6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repete-</a:t>
            </a:r>
            <a:r>
              <a:rPr dirty="0" sz="1000">
                <a:latin typeface="Arial MT"/>
                <a:cs typeface="Arial MT"/>
              </a:rPr>
              <a:t>se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sinal,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deixando</a:t>
            </a:r>
            <a:r>
              <a:rPr dirty="0" sz="1000" spc="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um</a:t>
            </a:r>
            <a:r>
              <a:rPr dirty="0" sz="1000" spc="8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espaço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antes</a:t>
            </a:r>
            <a:r>
              <a:rPr dirty="0" sz="1000" spc="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introduzir</a:t>
            </a:r>
            <a:r>
              <a:rPr dirty="0" sz="1000" spc="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marca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de </a:t>
            </a:r>
            <a:r>
              <a:rPr dirty="0" sz="1000">
                <a:latin typeface="Arial MT"/>
                <a:cs typeface="Arial MT"/>
              </a:rPr>
              <a:t>ponto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final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para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indicar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marca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facial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estende-</a:t>
            </a:r>
            <a:r>
              <a:rPr dirty="0" sz="1000">
                <a:latin typeface="Arial MT"/>
                <a:cs typeface="Arial MT"/>
              </a:rPr>
              <a:t>se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além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do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sinal.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417" y="1667891"/>
            <a:ext cx="3257687" cy="876163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205" y="3178175"/>
            <a:ext cx="3771275" cy="97369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9205" y="4805807"/>
            <a:ext cx="4514987" cy="783198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9205" y="6430390"/>
            <a:ext cx="4362587" cy="1040754"/>
          </a:xfrm>
          <a:prstGeom prst="rect">
            <a:avLst/>
          </a:prstGeom>
        </p:spPr>
      </p:pic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2048310"/>
            <a:ext cx="5660390" cy="147764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4061460" indent="946150">
              <a:lnSpc>
                <a:spcPts val="1100"/>
              </a:lnSpc>
              <a:spcBef>
                <a:spcPts val="215"/>
              </a:spcBef>
              <a:tabLst>
                <a:tab pos="1449705" algn="l"/>
              </a:tabLst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dirty="0" sz="1000" spc="-25">
                <a:latin typeface="Arial MT"/>
                <a:cs typeface="Arial MT"/>
              </a:rPr>
              <a:t>hn </a:t>
            </a:r>
            <a:r>
              <a:rPr dirty="0" sz="1000">
                <a:latin typeface="Arial MT"/>
                <a:cs typeface="Arial MT"/>
              </a:rPr>
              <a:t>(EU)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PODER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IR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PODER</a:t>
            </a:r>
            <a:endParaRPr sz="1000">
              <a:latin typeface="Arial MT"/>
              <a:cs typeface="Arial MT"/>
            </a:endParaRPr>
          </a:p>
          <a:p>
            <a:pPr algn="just" marL="12700">
              <a:lnSpc>
                <a:spcPts val="1090"/>
              </a:lnSpc>
            </a:pPr>
            <a:r>
              <a:rPr dirty="0" sz="1000" i="1">
                <a:latin typeface="Arial"/>
                <a:cs typeface="Arial"/>
              </a:rPr>
              <a:t>E</a:t>
            </a:r>
            <a:r>
              <a:rPr dirty="0" sz="1000" spc="-3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posso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(sim)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spc="-25" i="1">
                <a:latin typeface="Arial"/>
                <a:cs typeface="Arial"/>
              </a:rPr>
              <a:t>ir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0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Lição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4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Formação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de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interrogativas</a:t>
            </a:r>
            <a:endParaRPr sz="1100">
              <a:latin typeface="Arial MT"/>
              <a:cs typeface="Arial MT"/>
            </a:endParaRPr>
          </a:p>
          <a:p>
            <a:pPr algn="just" marL="12700" marR="5080">
              <a:lnSpc>
                <a:spcPct val="92500"/>
              </a:lnSpc>
              <a:spcBef>
                <a:spcPts val="1250"/>
              </a:spcBef>
            </a:pPr>
            <a:r>
              <a:rPr dirty="0" sz="1000">
                <a:latin typeface="Arial MT"/>
                <a:cs typeface="Arial MT"/>
              </a:rPr>
              <a:t>Há</a:t>
            </a:r>
            <a:r>
              <a:rPr dirty="0" sz="1000" spc="1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basicamente</a:t>
            </a:r>
            <a:r>
              <a:rPr dirty="0" sz="1000" spc="1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dois</a:t>
            </a:r>
            <a:r>
              <a:rPr dirty="0" sz="1000" spc="1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tipos</a:t>
            </a:r>
            <a:r>
              <a:rPr dirty="0" sz="1000" spc="1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1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interrogativas</a:t>
            </a:r>
            <a:r>
              <a:rPr dirty="0" sz="1000" spc="1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na</a:t>
            </a:r>
            <a:r>
              <a:rPr dirty="0" sz="1000" spc="1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LIBRAS:</a:t>
            </a:r>
            <a:r>
              <a:rPr dirty="0" sz="1000" spc="1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as</a:t>
            </a:r>
            <a:r>
              <a:rPr dirty="0" sz="1000" spc="1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interrogativas</a:t>
            </a:r>
            <a:r>
              <a:rPr dirty="0" sz="1000" spc="1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</a:t>
            </a:r>
            <a:r>
              <a:rPr dirty="0" sz="1000" spc="1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</a:t>
            </a:r>
            <a:r>
              <a:rPr dirty="0" sz="1000" spc="1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14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interrogativas </a:t>
            </a:r>
            <a:r>
              <a:rPr dirty="0" sz="1000">
                <a:latin typeface="Arial MT"/>
                <a:cs typeface="Arial MT"/>
              </a:rPr>
              <a:t>sim/não.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As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promeiras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são aquelas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formadas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 palavra </a:t>
            </a:r>
            <a:r>
              <a:rPr dirty="0" sz="1000" spc="-10">
                <a:latin typeface="Arial MT"/>
                <a:cs typeface="Arial MT"/>
              </a:rPr>
              <a:t>O-</a:t>
            </a:r>
            <a:r>
              <a:rPr dirty="0" sz="1000">
                <a:latin typeface="Arial MT"/>
                <a:cs typeface="Arial MT"/>
              </a:rPr>
              <a:t>QUE,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QUEM, COMO, ONDE, </a:t>
            </a:r>
            <a:r>
              <a:rPr dirty="0" sz="1000" spc="-20">
                <a:latin typeface="Arial MT"/>
                <a:cs typeface="Arial MT"/>
              </a:rPr>
              <a:t>QUAL </a:t>
            </a:r>
            <a:r>
              <a:rPr dirty="0" sz="1000">
                <a:latin typeface="Arial MT"/>
                <a:cs typeface="Arial MT"/>
              </a:rPr>
              <a:t>marcada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obrigatoriamente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expressão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facial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QU: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505" y="5245661"/>
            <a:ext cx="5178425" cy="88011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3754754">
              <a:lnSpc>
                <a:spcPts val="1100"/>
              </a:lnSpc>
              <a:spcBef>
                <a:spcPts val="215"/>
              </a:spcBef>
              <a:tabLst>
                <a:tab pos="1274445" algn="l"/>
              </a:tabLst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dirty="0" sz="1000" spc="-25">
                <a:latin typeface="Arial MT"/>
                <a:cs typeface="Arial MT"/>
              </a:rPr>
              <a:t>qu </a:t>
            </a:r>
            <a:r>
              <a:rPr dirty="0" sz="1000">
                <a:latin typeface="Arial MT"/>
                <a:cs typeface="Arial MT"/>
              </a:rPr>
              <a:t>JOÃO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GOSTA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O-</a:t>
            </a:r>
            <a:r>
              <a:rPr dirty="0" sz="1000" spc="-25">
                <a:latin typeface="Arial MT"/>
                <a:cs typeface="Arial MT"/>
              </a:rPr>
              <a:t>QUE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090"/>
              </a:lnSpc>
            </a:pPr>
            <a:r>
              <a:rPr dirty="0" sz="1000" i="1">
                <a:latin typeface="Arial"/>
                <a:cs typeface="Arial"/>
              </a:rPr>
              <a:t>O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que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João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gosta?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100"/>
              </a:lnSpc>
              <a:spcBef>
                <a:spcPts val="1140"/>
              </a:spcBef>
            </a:pPr>
            <a:r>
              <a:rPr dirty="0" sz="1000">
                <a:latin typeface="Arial MT"/>
                <a:cs typeface="Arial MT"/>
              </a:rPr>
              <a:t>As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interrogativas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sim/não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referidas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porque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são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questões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que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esperam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resposta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sim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ou</a:t>
            </a:r>
            <a:r>
              <a:rPr dirty="0" sz="1000" spc="-20">
                <a:latin typeface="Arial MT"/>
                <a:cs typeface="Arial MT"/>
              </a:rPr>
              <a:t> não. </a:t>
            </a:r>
            <a:r>
              <a:rPr dirty="0" sz="1000">
                <a:latin typeface="Arial MT"/>
                <a:cs typeface="Arial MT"/>
              </a:rPr>
              <a:t>Estas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também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são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associadas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obrigatoriamente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expressão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facial</a:t>
            </a:r>
            <a:r>
              <a:rPr dirty="0" sz="1000" spc="-20">
                <a:latin typeface="Arial MT"/>
                <a:cs typeface="Arial MT"/>
              </a:rPr>
              <a:t> y/n: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6505" y="6801663"/>
            <a:ext cx="7727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 MT"/>
                <a:cs typeface="Arial MT"/>
              </a:rPr>
              <a:t>Por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exemplo: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26505" y="8194599"/>
            <a:ext cx="5663565" cy="116205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4356100">
              <a:lnSpc>
                <a:spcPts val="1100"/>
              </a:lnSpc>
              <a:spcBef>
                <a:spcPts val="215"/>
              </a:spcBef>
              <a:tabLst>
                <a:tab pos="1134110" algn="l"/>
              </a:tabLst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dirty="0" sz="1000" spc="-20">
                <a:latin typeface="Arial MT"/>
                <a:cs typeface="Arial MT"/>
              </a:rPr>
              <a:t>y/n </a:t>
            </a:r>
            <a:r>
              <a:rPr dirty="0" sz="1000">
                <a:latin typeface="Arial MT"/>
                <a:cs typeface="Arial MT"/>
              </a:rPr>
              <a:t>TU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GOSTAR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MOTO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090"/>
              </a:lnSpc>
            </a:pPr>
            <a:r>
              <a:rPr dirty="0" sz="1000" i="1">
                <a:latin typeface="Arial"/>
                <a:cs typeface="Arial"/>
              </a:rPr>
              <a:t>Tu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gostas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de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moto?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algn="just" marL="12700" marR="5080">
              <a:lnSpc>
                <a:spcPts val="1100"/>
              </a:lnSpc>
            </a:pPr>
            <a:r>
              <a:rPr dirty="0" sz="1000">
                <a:latin typeface="Arial MT"/>
                <a:cs typeface="Arial MT"/>
              </a:rPr>
              <a:t>Nos</a:t>
            </a:r>
            <a:r>
              <a:rPr dirty="0" sz="1000" spc="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dois</a:t>
            </a:r>
            <a:r>
              <a:rPr dirty="0" sz="1000" spc="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casos,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expressão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facia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</a:t>
            </a:r>
            <a:r>
              <a:rPr dirty="0" sz="1000" spc="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estende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por</a:t>
            </a:r>
            <a:r>
              <a:rPr dirty="0" sz="1000" spc="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toda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frase.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As</a:t>
            </a:r>
            <a:r>
              <a:rPr dirty="0" sz="1000" spc="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interrogativas</a:t>
            </a:r>
            <a:r>
              <a:rPr dirty="0" sz="1000" spc="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podem</a:t>
            </a:r>
            <a:r>
              <a:rPr dirty="0" sz="1000" spc="7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mantes</a:t>
            </a:r>
            <a:r>
              <a:rPr dirty="0" sz="1000" spc="55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a </a:t>
            </a:r>
            <a:r>
              <a:rPr dirty="0" sz="1000">
                <a:latin typeface="Arial MT"/>
                <a:cs typeface="Arial MT"/>
              </a:rPr>
              <a:t>ordem</a:t>
            </a:r>
            <a:r>
              <a:rPr dirty="0" sz="1000" spc="2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SVO</a:t>
            </a:r>
            <a:r>
              <a:rPr dirty="0" sz="1000" spc="22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ou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mudar</a:t>
            </a:r>
            <a:r>
              <a:rPr dirty="0" sz="1000" spc="2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esta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ordem</a:t>
            </a:r>
            <a:r>
              <a:rPr dirty="0" sz="1000" spc="2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colocando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elemento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questionado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no</a:t>
            </a:r>
            <a:r>
              <a:rPr dirty="0" sz="1000" spc="2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início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da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frase.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Nos </a:t>
            </a:r>
            <a:r>
              <a:rPr dirty="0" sz="1000">
                <a:latin typeface="Arial MT"/>
                <a:cs typeface="Arial MT"/>
              </a:rPr>
              <a:t>exemplos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mencionados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ordem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foi mantida, a seguir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são apresentados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os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mesmos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exemplos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com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mudança: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017" y="819022"/>
            <a:ext cx="3143387" cy="111543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2921" y="3559175"/>
            <a:ext cx="2390531" cy="157263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3421" y="6191122"/>
            <a:ext cx="371231" cy="49668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1605" y="7117715"/>
            <a:ext cx="2762387" cy="963030"/>
          </a:xfrm>
          <a:prstGeom prst="rect">
            <a:avLst/>
          </a:prstGeom>
        </p:spPr>
      </p:pic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1885242"/>
            <a:ext cx="1498600" cy="457834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215"/>
              </a:spcBef>
              <a:tabLst>
                <a:tab pos="1344930" algn="l"/>
              </a:tabLst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dirty="0" sz="1000" spc="-25">
                <a:latin typeface="Arial MT"/>
                <a:cs typeface="Arial MT"/>
              </a:rPr>
              <a:t>qu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QUE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JOÃO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GOSTA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090"/>
              </a:lnSpc>
            </a:pPr>
            <a:r>
              <a:rPr dirty="0" sz="1000" i="1">
                <a:latin typeface="Arial"/>
                <a:cs typeface="Arial"/>
              </a:rPr>
              <a:t>O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que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João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gosta?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505" y="3584501"/>
            <a:ext cx="5662930" cy="102171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4355465" indent="139700">
              <a:lnSpc>
                <a:spcPts val="1100"/>
              </a:lnSpc>
              <a:spcBef>
                <a:spcPts val="215"/>
              </a:spcBef>
              <a:tabLst>
                <a:tab pos="1134110" algn="l"/>
              </a:tabLst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dirty="0" sz="1000" spc="-20">
                <a:latin typeface="Arial MT"/>
                <a:cs typeface="Arial MT"/>
              </a:rPr>
              <a:t>y/n </a:t>
            </a:r>
            <a:r>
              <a:rPr dirty="0" sz="1000">
                <a:latin typeface="Arial MT"/>
                <a:cs typeface="Arial MT"/>
              </a:rPr>
              <a:t>MOTO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TU</a:t>
            </a:r>
            <a:r>
              <a:rPr dirty="0" sz="1000" spc="-10">
                <a:latin typeface="Arial MT"/>
                <a:cs typeface="Arial MT"/>
              </a:rPr>
              <a:t> GOSTAR</a:t>
            </a:r>
            <a:endParaRPr sz="1000">
              <a:latin typeface="Arial MT"/>
              <a:cs typeface="Arial MT"/>
            </a:endParaRPr>
          </a:p>
          <a:p>
            <a:pPr algn="just" marL="12700">
              <a:lnSpc>
                <a:spcPts val="1090"/>
              </a:lnSpc>
            </a:pPr>
            <a:r>
              <a:rPr dirty="0" sz="1000" i="1">
                <a:latin typeface="Arial"/>
                <a:cs typeface="Arial"/>
              </a:rPr>
              <a:t>Tu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gostas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de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moto?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algn="just" marL="12700" marR="5080">
              <a:lnSpc>
                <a:spcPts val="1100"/>
              </a:lnSpc>
            </a:pPr>
            <a:r>
              <a:rPr dirty="0" sz="1000">
                <a:latin typeface="Arial MT"/>
                <a:cs typeface="Arial MT"/>
              </a:rPr>
              <a:t>Para</a:t>
            </a:r>
            <a:r>
              <a:rPr dirty="0" sz="1000" spc="1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escrever</a:t>
            </a:r>
            <a:r>
              <a:rPr dirty="0" sz="1000" spc="1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as</a:t>
            </a:r>
            <a:r>
              <a:rPr dirty="0" sz="1000" spc="1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interrogativas,</a:t>
            </a:r>
            <a:r>
              <a:rPr dirty="0" sz="1000" spc="15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introduz-</a:t>
            </a:r>
            <a:r>
              <a:rPr dirty="0" sz="1000">
                <a:latin typeface="Arial MT"/>
                <a:cs typeface="Arial MT"/>
              </a:rPr>
              <a:t>se</a:t>
            </a:r>
            <a:r>
              <a:rPr dirty="0" sz="1000" spc="1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as</a:t>
            </a:r>
            <a:r>
              <a:rPr dirty="0" sz="1000" spc="1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expressões</a:t>
            </a:r>
            <a:r>
              <a:rPr dirty="0" sz="1000" spc="1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faciais</a:t>
            </a:r>
            <a:r>
              <a:rPr dirty="0" sz="1000" spc="1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associadas</a:t>
            </a:r>
            <a:r>
              <a:rPr dirty="0" sz="1000" spc="1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</a:t>
            </a:r>
            <a:r>
              <a:rPr dirty="0" sz="1000" spc="17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cada</a:t>
            </a:r>
            <a:r>
              <a:rPr dirty="0" sz="1000" spc="1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tipo</a:t>
            </a:r>
            <a:r>
              <a:rPr dirty="0" sz="1000" spc="145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de </a:t>
            </a:r>
            <a:r>
              <a:rPr dirty="0" sz="1000" spc="-10">
                <a:latin typeface="Arial MT"/>
                <a:cs typeface="Arial MT"/>
              </a:rPr>
              <a:t>interrogativa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no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início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da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frase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ao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final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uma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marca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uma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linha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fina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outra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grossa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que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indicará </a:t>
            </a:r>
            <a:r>
              <a:rPr dirty="0" sz="1000">
                <a:latin typeface="Arial MT"/>
                <a:cs typeface="Arial MT"/>
              </a:rPr>
              <a:t>que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marcação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facial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foi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estendida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até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tal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marca: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6505" y="5491024"/>
            <a:ext cx="1732914" cy="457834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215"/>
              </a:spcBef>
              <a:tabLst>
                <a:tab pos="1554480" algn="l"/>
              </a:tabLst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dirty="0" sz="1000" spc="-30">
                <a:latin typeface="Arial MT"/>
                <a:cs typeface="Arial MT"/>
              </a:rPr>
              <a:t>y/n </a:t>
            </a:r>
            <a:r>
              <a:rPr dirty="0" sz="1000">
                <a:latin typeface="Arial MT"/>
                <a:cs typeface="Arial MT"/>
              </a:rPr>
              <a:t>JOÃO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COMPRAR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CARRO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090"/>
              </a:lnSpc>
            </a:pPr>
            <a:r>
              <a:rPr dirty="0" sz="1000" i="1">
                <a:latin typeface="Arial"/>
                <a:cs typeface="Arial"/>
              </a:rPr>
              <a:t>O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João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comprou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um</a:t>
            </a:r>
            <a:r>
              <a:rPr dirty="0" sz="1000" spc="-25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carro?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26505" y="7181139"/>
            <a:ext cx="5657215" cy="119697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4023995">
              <a:lnSpc>
                <a:spcPts val="1120"/>
              </a:lnSpc>
              <a:spcBef>
                <a:spcPts val="200"/>
              </a:spcBef>
              <a:tabLst>
                <a:tab pos="1484630" algn="l"/>
              </a:tabLst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dirty="0" sz="1000" spc="-25">
                <a:latin typeface="Arial MT"/>
                <a:cs typeface="Arial MT"/>
              </a:rPr>
              <a:t>qu </a:t>
            </a:r>
            <a:r>
              <a:rPr dirty="0" sz="1000">
                <a:latin typeface="Arial MT"/>
                <a:cs typeface="Arial MT"/>
              </a:rPr>
              <a:t>QUEM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GOSTAR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MARIA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075"/>
              </a:lnSpc>
            </a:pPr>
            <a:r>
              <a:rPr dirty="0" sz="1000" i="1">
                <a:latin typeface="Arial"/>
                <a:cs typeface="Arial"/>
              </a:rPr>
              <a:t>Quem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gosta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da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Maria?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Lição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5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Orações 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relativas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ts val="1100"/>
              </a:lnSpc>
              <a:spcBef>
                <a:spcPts val="5"/>
              </a:spcBef>
            </a:pPr>
            <a:r>
              <a:rPr dirty="0" sz="1000">
                <a:latin typeface="Arial MT"/>
                <a:cs typeface="Arial MT"/>
              </a:rPr>
              <a:t>As</a:t>
            </a:r>
            <a:r>
              <a:rPr dirty="0" sz="1000" spc="4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marcações</a:t>
            </a:r>
            <a:r>
              <a:rPr dirty="0" sz="1000" spc="40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relativas</a:t>
            </a:r>
            <a:r>
              <a:rPr dirty="0" sz="1000" spc="4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descrevem</a:t>
            </a:r>
            <a:r>
              <a:rPr dirty="0" sz="1000" spc="4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em</a:t>
            </a:r>
            <a:r>
              <a:rPr dirty="0" sz="1000" spc="4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detalhes</a:t>
            </a:r>
            <a:r>
              <a:rPr dirty="0" sz="1000" spc="4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alguns</a:t>
            </a:r>
            <a:r>
              <a:rPr dirty="0" sz="1000" spc="4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elemantos</a:t>
            </a:r>
            <a:r>
              <a:rPr dirty="0" sz="1000" spc="40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da</a:t>
            </a:r>
            <a:r>
              <a:rPr dirty="0" sz="1000" spc="4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frase.</a:t>
            </a:r>
            <a:r>
              <a:rPr dirty="0" sz="1000" spc="409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São</a:t>
            </a:r>
            <a:r>
              <a:rPr dirty="0" sz="1000" spc="41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também </a:t>
            </a:r>
            <a:r>
              <a:rPr dirty="0" sz="1000">
                <a:latin typeface="Arial MT"/>
                <a:cs typeface="Arial MT"/>
              </a:rPr>
              <a:t>associados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uma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expressão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facial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específica: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26505" y="9025179"/>
            <a:ext cx="5658485" cy="457834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>
                <a:latin typeface="Arial MT"/>
                <a:cs typeface="Arial MT"/>
              </a:rPr>
              <a:t>Para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escrever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tais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construções,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é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presiso </a:t>
            </a:r>
            <a:r>
              <a:rPr dirty="0" sz="1000" spc="-10">
                <a:latin typeface="Arial MT"/>
                <a:cs typeface="Arial MT"/>
              </a:rPr>
              <a:t>introduzir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expressão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facial associada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oração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relativae, </a:t>
            </a:r>
            <a:r>
              <a:rPr dirty="0" sz="1000">
                <a:latin typeface="Arial MT"/>
                <a:cs typeface="Arial MT"/>
              </a:rPr>
              <a:t>após</a:t>
            </a:r>
            <a:r>
              <a:rPr dirty="0" sz="1000" spc="1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9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oração</a:t>
            </a:r>
            <a:r>
              <a:rPr dirty="0" sz="1000" spc="1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relativa</a:t>
            </a:r>
            <a:r>
              <a:rPr dirty="0" sz="1000" spc="9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ser</a:t>
            </a:r>
            <a:r>
              <a:rPr dirty="0" sz="1000" spc="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escrita,</a:t>
            </a:r>
            <a:r>
              <a:rPr dirty="0" sz="1000" spc="10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introduzir</a:t>
            </a:r>
            <a:r>
              <a:rPr dirty="0" sz="1000" spc="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1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marca</a:t>
            </a:r>
            <a:r>
              <a:rPr dirty="0" sz="1000" spc="9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9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pausa,</a:t>
            </a:r>
            <a:r>
              <a:rPr dirty="0" sz="1000" spc="10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em</a:t>
            </a:r>
            <a:r>
              <a:rPr dirty="0" sz="1000" spc="1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seguida,</a:t>
            </a:r>
            <a:r>
              <a:rPr dirty="0" sz="1000" spc="1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escrever</a:t>
            </a:r>
            <a:r>
              <a:rPr dirty="0" sz="1000" spc="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1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resto</a:t>
            </a:r>
            <a:r>
              <a:rPr dirty="0" sz="1000" spc="90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da </a:t>
            </a:r>
            <a:r>
              <a:rPr dirty="0" sz="1000">
                <a:latin typeface="Arial MT"/>
                <a:cs typeface="Arial MT"/>
              </a:rPr>
              <a:t>frase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os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demais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sinais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marca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ponto: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205" y="809879"/>
            <a:ext cx="2495687" cy="96150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1877" y="2449702"/>
            <a:ext cx="2466731" cy="1020943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4445" y="4699127"/>
            <a:ext cx="2980319" cy="67804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8349" y="6026530"/>
            <a:ext cx="2686187" cy="104075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6177" y="8432927"/>
            <a:ext cx="429143" cy="478398"/>
          </a:xfrm>
          <a:prstGeom prst="rect">
            <a:avLst/>
          </a:prstGeom>
        </p:spPr>
      </p:pic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1882194"/>
            <a:ext cx="5666105" cy="1617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7995">
              <a:lnSpc>
                <a:spcPts val="1150"/>
              </a:lnSpc>
              <a:spcBef>
                <a:spcPts val="95"/>
              </a:spcBef>
              <a:tabLst>
                <a:tab pos="1800225" algn="l"/>
              </a:tabLst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dirty="0" sz="1000" spc="-50">
                <a:latin typeface="Arial MT"/>
                <a:cs typeface="Arial MT"/>
              </a:rPr>
              <a:t>r</a:t>
            </a:r>
            <a:endParaRPr sz="1000">
              <a:latin typeface="Arial MT"/>
              <a:cs typeface="Arial MT"/>
            </a:endParaRPr>
          </a:p>
          <a:p>
            <a:pPr algn="just" marL="12700">
              <a:lnSpc>
                <a:spcPts val="1110"/>
              </a:lnSpc>
            </a:pP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LIVRO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QUE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(EU)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COMPREI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RUIM</a:t>
            </a:r>
            <a:endParaRPr sz="1000">
              <a:latin typeface="Arial MT"/>
              <a:cs typeface="Arial MT"/>
            </a:endParaRPr>
          </a:p>
          <a:p>
            <a:pPr algn="just" marL="12700">
              <a:lnSpc>
                <a:spcPts val="1160"/>
              </a:lnSpc>
            </a:pPr>
            <a:r>
              <a:rPr dirty="0" sz="1000" i="1">
                <a:latin typeface="Arial"/>
                <a:cs typeface="Arial"/>
              </a:rPr>
              <a:t>O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livro</a:t>
            </a:r>
            <a:r>
              <a:rPr dirty="0" sz="1000" spc="-2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que</a:t>
            </a:r>
            <a:r>
              <a:rPr dirty="0" sz="1000" spc="-2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eu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comprei</a:t>
            </a:r>
            <a:r>
              <a:rPr dirty="0" sz="1000" spc="-3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era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ruim.</a:t>
            </a:r>
            <a:endParaRPr sz="10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1015"/>
              </a:spcBef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Lição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6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Condicionais</a:t>
            </a:r>
            <a:endParaRPr sz="1100">
              <a:latin typeface="Arial MT"/>
              <a:cs typeface="Arial MT"/>
            </a:endParaRPr>
          </a:p>
          <a:p>
            <a:pPr algn="just" marL="12700" marR="5080">
              <a:lnSpc>
                <a:spcPct val="92200"/>
              </a:lnSpc>
              <a:spcBef>
                <a:spcPts val="1250"/>
              </a:spcBef>
            </a:pPr>
            <a:r>
              <a:rPr dirty="0" sz="1000">
                <a:latin typeface="Arial MT"/>
                <a:cs typeface="Arial MT"/>
              </a:rPr>
              <a:t>Um</a:t>
            </a:r>
            <a:r>
              <a:rPr dirty="0" sz="1000" spc="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condicional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é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uma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“condição”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introdizida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para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algo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possa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ou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não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acontecer.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Na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LIBRAS,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a </a:t>
            </a:r>
            <a:r>
              <a:rPr dirty="0" sz="1000">
                <a:latin typeface="Arial MT"/>
                <a:cs typeface="Arial MT"/>
              </a:rPr>
              <a:t>condição</a:t>
            </a:r>
            <a:r>
              <a:rPr dirty="0" sz="1000" spc="114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está</a:t>
            </a:r>
            <a:r>
              <a:rPr dirty="0" sz="1000" spc="114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associada</a:t>
            </a:r>
            <a:r>
              <a:rPr dirty="0" sz="1000" spc="1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</a:t>
            </a:r>
            <a:r>
              <a:rPr dirty="0" sz="1000" spc="1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uma</a:t>
            </a:r>
            <a:r>
              <a:rPr dirty="0" sz="1000" spc="114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expressão</a:t>
            </a:r>
            <a:r>
              <a:rPr dirty="0" sz="1000" spc="10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facial</a:t>
            </a:r>
            <a:r>
              <a:rPr dirty="0" sz="1000" spc="1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</a:t>
            </a:r>
            <a:r>
              <a:rPr dirty="0" sz="1000" spc="10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1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conseqüência</a:t>
            </a:r>
            <a:r>
              <a:rPr dirty="0" sz="1000" spc="114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está</a:t>
            </a:r>
            <a:r>
              <a:rPr dirty="0" sz="1000" spc="114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associada</a:t>
            </a:r>
            <a:r>
              <a:rPr dirty="0" sz="1000" spc="1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</a:t>
            </a:r>
            <a:r>
              <a:rPr dirty="0" sz="1000" spc="14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outra </a:t>
            </a:r>
            <a:r>
              <a:rPr dirty="0" sz="1000">
                <a:latin typeface="Arial MT"/>
                <a:cs typeface="Arial MT"/>
              </a:rPr>
              <a:t>expressão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facial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toma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características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afirmativas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ou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negativas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 acordo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frase. A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própria </a:t>
            </a:r>
            <a:r>
              <a:rPr dirty="0" sz="1000">
                <a:latin typeface="Arial MT"/>
                <a:cs typeface="Arial MT"/>
              </a:rPr>
              <a:t>expressão</a:t>
            </a:r>
            <a:r>
              <a:rPr dirty="0" sz="1000" spc="1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facial</a:t>
            </a:r>
            <a:r>
              <a:rPr dirty="0" sz="1000" spc="1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marca</a:t>
            </a:r>
            <a:r>
              <a:rPr dirty="0" sz="1000" spc="1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1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condição,</a:t>
            </a:r>
            <a:r>
              <a:rPr dirty="0" sz="1000" spc="1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não</a:t>
            </a:r>
            <a:r>
              <a:rPr dirty="0" sz="1000" spc="1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havendo</a:t>
            </a:r>
            <a:r>
              <a:rPr dirty="0" sz="1000" spc="1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um</a:t>
            </a:r>
            <a:r>
              <a:rPr dirty="0" sz="1000" spc="17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sinal</a:t>
            </a:r>
            <a:r>
              <a:rPr dirty="0" sz="1000" spc="1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específico</a:t>
            </a:r>
            <a:r>
              <a:rPr dirty="0" sz="1000" spc="1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associado</a:t>
            </a:r>
            <a:r>
              <a:rPr dirty="0" sz="1000" spc="1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</a:t>
            </a:r>
            <a:r>
              <a:rPr dirty="0" sz="1000" spc="17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ela,</a:t>
            </a:r>
            <a:r>
              <a:rPr dirty="0" sz="1000" spc="165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como </a:t>
            </a:r>
            <a:r>
              <a:rPr dirty="0" sz="1000">
                <a:latin typeface="Arial MT"/>
                <a:cs typeface="Arial MT"/>
              </a:rPr>
              <a:t>acontece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 o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português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por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exemplo,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 i="1">
                <a:latin typeface="Arial"/>
                <a:cs typeface="Arial"/>
              </a:rPr>
              <a:t>Se...,</a:t>
            </a:r>
            <a:r>
              <a:rPr dirty="0" sz="1000" spc="-25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então...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505" y="4594913"/>
            <a:ext cx="5661660" cy="188150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2700" marR="3858895">
              <a:lnSpc>
                <a:spcPts val="1100"/>
              </a:lnSpc>
              <a:spcBef>
                <a:spcPts val="215"/>
              </a:spcBef>
              <a:tabLst>
                <a:tab pos="502920" algn="l"/>
                <a:tab pos="1233170" algn="l"/>
              </a:tabLst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dirty="0" sz="1000">
                <a:latin typeface="Arial MT"/>
                <a:cs typeface="Arial MT"/>
              </a:rPr>
              <a:t>se </a:t>
            </a:r>
            <a:r>
              <a:rPr dirty="0" u="sng" sz="10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dirty="0" sz="1000" spc="-10">
                <a:latin typeface="Arial MT"/>
                <a:cs typeface="Arial MT"/>
              </a:rPr>
              <a:t>neg/então </a:t>
            </a:r>
            <a:r>
              <a:rPr dirty="0" sz="1000">
                <a:latin typeface="Arial MT"/>
                <a:cs typeface="Arial MT"/>
              </a:rPr>
              <a:t>CHOVER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EU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IR</a:t>
            </a:r>
            <a:r>
              <a:rPr dirty="0" sz="1000" spc="-25">
                <a:latin typeface="Arial MT"/>
                <a:cs typeface="Arial MT"/>
              </a:rPr>
              <a:t> NÃO</a:t>
            </a:r>
            <a:endParaRPr sz="1000">
              <a:latin typeface="Arial MT"/>
              <a:cs typeface="Arial MT"/>
            </a:endParaRPr>
          </a:p>
          <a:p>
            <a:pPr algn="just" marL="12700">
              <a:lnSpc>
                <a:spcPts val="1090"/>
              </a:lnSpc>
            </a:pPr>
            <a:r>
              <a:rPr dirty="0" sz="1000" i="1">
                <a:latin typeface="Arial"/>
                <a:cs typeface="Arial"/>
              </a:rPr>
              <a:t>Se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chover,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eu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não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 spc="-20" i="1">
                <a:latin typeface="Arial"/>
                <a:cs typeface="Arial"/>
              </a:rPr>
              <a:t>irei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0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Lição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7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Classificadores</a:t>
            </a:r>
            <a:endParaRPr sz="1100">
              <a:latin typeface="Arial MT"/>
              <a:cs typeface="Arial MT"/>
            </a:endParaRPr>
          </a:p>
          <a:p>
            <a:pPr algn="just" marL="12700" marR="5080">
              <a:lnSpc>
                <a:spcPct val="92500"/>
              </a:lnSpc>
              <a:spcBef>
                <a:spcPts val="1115"/>
              </a:spcBef>
            </a:pPr>
            <a:r>
              <a:rPr dirty="0" sz="1000">
                <a:latin typeface="Arial MT"/>
                <a:cs typeface="Arial MT"/>
              </a:rPr>
              <a:t>Classificadores</a:t>
            </a:r>
            <a:r>
              <a:rPr dirty="0" sz="1000" spc="17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são</a:t>
            </a:r>
            <a:r>
              <a:rPr dirty="0" sz="1000" spc="1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configurações</a:t>
            </a:r>
            <a:r>
              <a:rPr dirty="0" sz="1000" spc="17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1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mãos</a:t>
            </a:r>
            <a:r>
              <a:rPr dirty="0" sz="1000" spc="1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que</a:t>
            </a:r>
            <a:r>
              <a:rPr dirty="0" sz="1000" spc="1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referem</a:t>
            </a:r>
            <a:r>
              <a:rPr dirty="0" sz="1000" spc="18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1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uma</a:t>
            </a:r>
            <a:r>
              <a:rPr dirty="0" sz="1000" spc="1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classe</a:t>
            </a:r>
            <a:r>
              <a:rPr dirty="0" sz="1000" spc="17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1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objetos</a:t>
            </a:r>
            <a:r>
              <a:rPr dirty="0" sz="1000" spc="17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normalmente </a:t>
            </a:r>
            <a:r>
              <a:rPr dirty="0" sz="1000">
                <a:latin typeface="Arial MT"/>
                <a:cs typeface="Arial MT"/>
              </a:rPr>
              <a:t>incorporando</a:t>
            </a:r>
            <a:r>
              <a:rPr dirty="0" sz="1000" spc="18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movimentos</a:t>
            </a:r>
            <a:r>
              <a:rPr dirty="0" sz="1000" spc="19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que</a:t>
            </a:r>
            <a:r>
              <a:rPr dirty="0" sz="1000" spc="18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tomam</a:t>
            </a:r>
            <a:r>
              <a:rPr dirty="0" sz="1000" spc="204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18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lugar</a:t>
            </a:r>
            <a:r>
              <a:rPr dirty="0" sz="1000" spc="19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dos</a:t>
            </a:r>
            <a:r>
              <a:rPr dirty="0" sz="1000" spc="19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verbos.</a:t>
            </a:r>
            <a:r>
              <a:rPr dirty="0" sz="1000" spc="19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19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uso</a:t>
            </a:r>
            <a:r>
              <a:rPr dirty="0" sz="1000" spc="18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17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classificadores</a:t>
            </a:r>
            <a:r>
              <a:rPr dirty="0" sz="1000" spc="1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é</a:t>
            </a:r>
            <a:r>
              <a:rPr dirty="0" sz="1000" spc="18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bastante </a:t>
            </a:r>
            <a:r>
              <a:rPr dirty="0" sz="1000">
                <a:latin typeface="Arial MT"/>
                <a:cs typeface="Arial MT"/>
              </a:rPr>
              <a:t>caractarístico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mas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línguas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sinais.</a:t>
            </a:r>
            <a:endParaRPr sz="1000">
              <a:latin typeface="Arial MT"/>
              <a:cs typeface="Arial MT"/>
            </a:endParaRPr>
          </a:p>
          <a:p>
            <a:pPr algn="just" marL="12700" marR="7620">
              <a:lnSpc>
                <a:spcPts val="1100"/>
              </a:lnSpc>
              <a:spcBef>
                <a:spcPts val="1130"/>
              </a:spcBef>
            </a:pPr>
            <a:r>
              <a:rPr dirty="0" sz="1000">
                <a:latin typeface="Arial MT"/>
                <a:cs typeface="Arial MT"/>
              </a:rPr>
              <a:t>Na</a:t>
            </a:r>
            <a:r>
              <a:rPr dirty="0" sz="1000" spc="3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LIBRAS,</a:t>
            </a:r>
            <a:r>
              <a:rPr dirty="0" sz="1000" spc="3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há</a:t>
            </a:r>
            <a:r>
              <a:rPr dirty="0" sz="1000" spc="3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classificadores</a:t>
            </a:r>
            <a:r>
              <a:rPr dirty="0" sz="1000" spc="3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para</a:t>
            </a:r>
            <a:r>
              <a:rPr dirty="0" sz="1000" spc="3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formas,</a:t>
            </a:r>
            <a:r>
              <a:rPr dirty="0" sz="1000" spc="3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para</a:t>
            </a:r>
            <a:r>
              <a:rPr dirty="0" sz="1000" spc="3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meios</a:t>
            </a:r>
            <a:r>
              <a:rPr dirty="0" sz="1000" spc="3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3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transporte,</a:t>
            </a:r>
            <a:r>
              <a:rPr dirty="0" sz="1000" spc="3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para</a:t>
            </a:r>
            <a:r>
              <a:rPr dirty="0" sz="1000" spc="3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pessoas,</a:t>
            </a:r>
            <a:r>
              <a:rPr dirty="0" sz="1000" spc="33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para </a:t>
            </a:r>
            <a:r>
              <a:rPr dirty="0" sz="1000">
                <a:latin typeface="Arial MT"/>
                <a:cs typeface="Arial MT"/>
              </a:rPr>
              <a:t>instrumentos.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seguir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são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apresentados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alguns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exemplos: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6505" y="8452155"/>
            <a:ext cx="5661660" cy="88011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just" marL="12700" marR="5080">
              <a:lnSpc>
                <a:spcPts val="1100"/>
              </a:lnSpc>
              <a:spcBef>
                <a:spcPts val="215"/>
              </a:spcBef>
            </a:pP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questão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interessante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dos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classificadores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é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que</a:t>
            </a:r>
            <a:r>
              <a:rPr dirty="0" sz="1000" spc="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eles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incorporam</a:t>
            </a:r>
            <a:r>
              <a:rPr dirty="0" sz="1000" spc="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muitas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informações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gramaticais. </a:t>
            </a:r>
            <a:r>
              <a:rPr dirty="0" sz="1000">
                <a:latin typeface="Arial MT"/>
                <a:cs typeface="Arial MT"/>
              </a:rPr>
              <a:t>Além</a:t>
            </a:r>
            <a:r>
              <a:rPr dirty="0" sz="1000" spc="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verbos</a:t>
            </a:r>
            <a:r>
              <a:rPr dirty="0" sz="1000" spc="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movimento,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eles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podem</a:t>
            </a:r>
            <a:r>
              <a:rPr dirty="0" sz="1000" spc="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servir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para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marcar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plural,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modalidade,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advérbios</a:t>
            </a:r>
            <a:r>
              <a:rPr dirty="0" sz="1000" spc="50">
                <a:latin typeface="Arial MT"/>
                <a:cs typeface="Arial MT"/>
              </a:rPr>
              <a:t> </a:t>
            </a:r>
            <a:r>
              <a:rPr dirty="0" sz="1000" spc="-50">
                <a:latin typeface="Arial MT"/>
                <a:cs typeface="Arial MT"/>
              </a:rPr>
              <a:t>e </a:t>
            </a:r>
            <a:r>
              <a:rPr dirty="0" sz="1000" spc="-10">
                <a:latin typeface="Arial MT"/>
                <a:cs typeface="Arial MT"/>
              </a:rPr>
              <a:t>preposições.</a:t>
            </a:r>
            <a:endParaRPr sz="1000">
              <a:latin typeface="Arial MT"/>
              <a:cs typeface="Arial MT"/>
            </a:endParaRPr>
          </a:p>
          <a:p>
            <a:pPr algn="just" marL="12700" marR="7620">
              <a:lnSpc>
                <a:spcPts val="1100"/>
              </a:lnSpc>
              <a:spcBef>
                <a:spcPts val="1125"/>
              </a:spcBef>
            </a:pP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1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seguir</a:t>
            </a:r>
            <a:r>
              <a:rPr dirty="0" sz="1000" spc="114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são</a:t>
            </a:r>
            <a:r>
              <a:rPr dirty="0" sz="1000" spc="1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apresentados</a:t>
            </a:r>
            <a:r>
              <a:rPr dirty="0" sz="1000" spc="114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alguns</a:t>
            </a:r>
            <a:r>
              <a:rPr dirty="0" sz="1000" spc="1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exemplos.</a:t>
            </a:r>
            <a:r>
              <a:rPr dirty="0" sz="1000" spc="1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Toda</a:t>
            </a:r>
            <a:r>
              <a:rPr dirty="0" sz="1000" spc="114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informação</a:t>
            </a:r>
            <a:r>
              <a:rPr dirty="0" sz="1000" spc="1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contida</a:t>
            </a:r>
            <a:r>
              <a:rPr dirty="0" sz="1000" spc="1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dentro</a:t>
            </a:r>
            <a:r>
              <a:rPr dirty="0" sz="1000" spc="1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dos</a:t>
            </a:r>
            <a:r>
              <a:rPr dirty="0" sz="1000" spc="1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colchetra</a:t>
            </a:r>
            <a:r>
              <a:rPr dirty="0" sz="1000" spc="11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está </a:t>
            </a:r>
            <a:r>
              <a:rPr dirty="0" sz="1000">
                <a:latin typeface="Arial MT"/>
                <a:cs typeface="Arial MT"/>
              </a:rPr>
              <a:t>representada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através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do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classificador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em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um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único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sinal: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161" y="828166"/>
            <a:ext cx="2907167" cy="94169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5301" y="3658234"/>
            <a:ext cx="4409831" cy="96303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828029" y="6797092"/>
            <a:ext cx="5664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 MT"/>
                <a:cs typeface="Arial MT"/>
              </a:rPr>
              <a:t>FORMAS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28029" y="7359448"/>
            <a:ext cx="9766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 MT"/>
                <a:cs typeface="Arial MT"/>
              </a:rPr>
              <a:t>TRANSPORTES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28029" y="7920280"/>
            <a:ext cx="6273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Arial MT"/>
                <a:cs typeface="Arial MT"/>
              </a:rPr>
              <a:t>PESSOAS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75981" y="6604127"/>
            <a:ext cx="819287" cy="1735698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3705337" y="6818427"/>
            <a:ext cx="15278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 MT"/>
                <a:cs typeface="Arial MT"/>
              </a:rPr>
              <a:t>Pode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ser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talão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cheques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705337" y="7379260"/>
            <a:ext cx="17722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 MT"/>
                <a:cs typeface="Arial MT"/>
              </a:rPr>
              <a:t>pode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ser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um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carro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estacionado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705337" y="7941616"/>
            <a:ext cx="24504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 MT"/>
                <a:cs typeface="Arial MT"/>
              </a:rPr>
              <a:t>pode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ser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duas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pessoas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cruzando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na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rua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1676454"/>
            <a:ext cx="3473450" cy="317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150"/>
              </a:lnSpc>
              <a:spcBef>
                <a:spcPts val="95"/>
              </a:spcBef>
            </a:pPr>
            <a:r>
              <a:rPr dirty="0" sz="1000">
                <a:latin typeface="Arial MT"/>
                <a:cs typeface="Arial MT"/>
              </a:rPr>
              <a:t>LACENTRO</a:t>
            </a:r>
            <a:r>
              <a:rPr dirty="0" sz="1000" spc="5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[MUITAS-PESSOAS-SE-CRUZANDO]cl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150"/>
              </a:lnSpc>
            </a:pPr>
            <a:r>
              <a:rPr dirty="0" sz="1000" i="1">
                <a:latin typeface="Arial"/>
                <a:cs typeface="Arial"/>
              </a:rPr>
              <a:t>Lá</a:t>
            </a:r>
            <a:r>
              <a:rPr dirty="0" sz="1000" spc="-3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no</a:t>
            </a:r>
            <a:r>
              <a:rPr dirty="0" sz="1000" spc="-3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centro,</a:t>
            </a:r>
            <a:r>
              <a:rPr dirty="0" sz="1000" spc="-3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há</a:t>
            </a:r>
            <a:r>
              <a:rPr dirty="0" sz="1000" spc="-3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muitas</a:t>
            </a:r>
            <a:r>
              <a:rPr dirty="0" sz="1000" spc="-2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pessoas</a:t>
            </a:r>
            <a:r>
              <a:rPr dirty="0" sz="1000" spc="-2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cruzando</a:t>
            </a:r>
            <a:r>
              <a:rPr dirty="0" sz="1000" spc="-3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umas</a:t>
            </a:r>
            <a:r>
              <a:rPr dirty="0" sz="1000" spc="-2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pelas</a:t>
            </a:r>
            <a:r>
              <a:rPr dirty="0" sz="1000" spc="-25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outras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505" y="3096822"/>
            <a:ext cx="3535679" cy="317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150"/>
              </a:lnSpc>
              <a:spcBef>
                <a:spcPts val="95"/>
              </a:spcBef>
            </a:pPr>
            <a:r>
              <a:rPr dirty="0" sz="1000" spc="-10">
                <a:latin typeface="Arial MT"/>
                <a:cs typeface="Arial MT"/>
              </a:rPr>
              <a:t>UNIVERSIDADE</a:t>
            </a:r>
            <a:r>
              <a:rPr dirty="0" sz="1000" spc="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CARRO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[MUITO-CARRO-ESTACIONADO]cl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ts val="1150"/>
              </a:lnSpc>
            </a:pPr>
            <a:r>
              <a:rPr dirty="0" sz="1000" i="1">
                <a:latin typeface="Arial"/>
                <a:cs typeface="Arial"/>
              </a:rPr>
              <a:t>Na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universidade, </a:t>
            </a:r>
            <a:r>
              <a:rPr dirty="0" sz="1000" i="1">
                <a:latin typeface="Arial"/>
                <a:cs typeface="Arial"/>
              </a:rPr>
              <a:t>há</a:t>
            </a:r>
            <a:r>
              <a:rPr dirty="0" sz="1000" spc="-1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muitos</a:t>
            </a:r>
            <a:r>
              <a:rPr dirty="0" sz="1000" spc="-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carros</a:t>
            </a:r>
            <a:r>
              <a:rPr dirty="0" sz="1000" spc="-5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estacionados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6505" y="4518713"/>
            <a:ext cx="5664835" cy="2178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ts val="1150"/>
              </a:lnSpc>
              <a:spcBef>
                <a:spcPts val="95"/>
              </a:spcBef>
            </a:pPr>
            <a:r>
              <a:rPr dirty="0" sz="1000">
                <a:latin typeface="Arial MT"/>
                <a:cs typeface="Arial MT"/>
              </a:rPr>
              <a:t>JOÃO</a:t>
            </a:r>
            <a:r>
              <a:rPr dirty="0" sz="1000" spc="8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[PESSOA-PASSAR-POR-MIM-SEM-OLHAR]cl</a:t>
            </a:r>
            <a:endParaRPr sz="1000">
              <a:latin typeface="Arial MT"/>
              <a:cs typeface="Arial MT"/>
            </a:endParaRPr>
          </a:p>
          <a:p>
            <a:pPr algn="just" marL="12700">
              <a:lnSpc>
                <a:spcPts val="1150"/>
              </a:lnSpc>
            </a:pPr>
            <a:r>
              <a:rPr dirty="0" sz="1000" i="1">
                <a:latin typeface="Arial"/>
                <a:cs typeface="Arial"/>
              </a:rPr>
              <a:t>O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João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passou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por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mim</a:t>
            </a:r>
            <a:r>
              <a:rPr dirty="0" sz="1000" spc="-2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sem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me</a:t>
            </a:r>
            <a:r>
              <a:rPr dirty="0" sz="1000" spc="-20" i="1">
                <a:latin typeface="Arial"/>
                <a:cs typeface="Arial"/>
              </a:rPr>
              <a:t> olhar</a:t>
            </a:r>
            <a:endParaRPr sz="10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1030"/>
              </a:spcBef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Lição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8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Comparações</a:t>
            </a:r>
            <a:endParaRPr sz="1100">
              <a:latin typeface="Arial MT"/>
              <a:cs typeface="Arial MT"/>
            </a:endParaRPr>
          </a:p>
          <a:p>
            <a:pPr algn="just" marL="12700" marR="5080">
              <a:lnSpc>
                <a:spcPct val="92200"/>
              </a:lnSpc>
              <a:spcBef>
                <a:spcPts val="1245"/>
              </a:spcBef>
            </a:pPr>
            <a:r>
              <a:rPr dirty="0" sz="1000">
                <a:latin typeface="Arial MT"/>
                <a:cs typeface="Arial MT"/>
              </a:rPr>
              <a:t>As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comparações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apresentam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uma características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interessante nas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línguas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sinais, elas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exploram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espaço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sinalização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tornando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comparação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evidente.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As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coisas,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ou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idéias,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ou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tópicos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serem </a:t>
            </a:r>
            <a:r>
              <a:rPr dirty="0" sz="1000">
                <a:latin typeface="Arial MT"/>
                <a:cs typeface="Arial MT"/>
              </a:rPr>
              <a:t>comparados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são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estabelecidos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em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pontos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frente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do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sinalizador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forma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constante.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Estes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pontos </a:t>
            </a:r>
            <a:r>
              <a:rPr dirty="0" sz="1000">
                <a:latin typeface="Arial MT"/>
                <a:cs typeface="Arial MT"/>
              </a:rPr>
              <a:t>serão</a:t>
            </a:r>
            <a:r>
              <a:rPr dirty="0" sz="1000" spc="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retomados</a:t>
            </a:r>
            <a:r>
              <a:rPr dirty="0" sz="1000" spc="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no</a:t>
            </a:r>
            <a:r>
              <a:rPr dirty="0" sz="1000" spc="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discurso</a:t>
            </a:r>
            <a:r>
              <a:rPr dirty="0" sz="1000" spc="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através</a:t>
            </a:r>
            <a:r>
              <a:rPr dirty="0" sz="1000" spc="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da</a:t>
            </a:r>
            <a:r>
              <a:rPr dirty="0" sz="1000" spc="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indicação,</a:t>
            </a:r>
            <a:r>
              <a:rPr dirty="0" sz="1000" spc="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ou</a:t>
            </a:r>
            <a:r>
              <a:rPr dirty="0" sz="1000" spc="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da</a:t>
            </a:r>
            <a:r>
              <a:rPr dirty="0" sz="1000" spc="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direção</a:t>
            </a:r>
            <a:r>
              <a:rPr dirty="0" sz="1000" spc="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do</a:t>
            </a:r>
            <a:r>
              <a:rPr dirty="0" sz="1000" spc="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olhar</a:t>
            </a:r>
            <a:r>
              <a:rPr dirty="0" sz="1000" spc="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ou,</a:t>
            </a:r>
            <a:r>
              <a:rPr dirty="0" sz="1000" spc="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ainda,</a:t>
            </a:r>
            <a:r>
              <a:rPr dirty="0" sz="1000" spc="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uma</a:t>
            </a:r>
            <a:r>
              <a:rPr dirty="0" sz="1000" spc="6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leve </a:t>
            </a:r>
            <a:r>
              <a:rPr dirty="0" sz="1000">
                <a:latin typeface="Arial MT"/>
                <a:cs typeface="Arial MT"/>
              </a:rPr>
              <a:t>virada</a:t>
            </a:r>
            <a:r>
              <a:rPr dirty="0" sz="1000" spc="2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do</a:t>
            </a:r>
            <a:r>
              <a:rPr dirty="0" sz="1000" spc="2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corpo</a:t>
            </a:r>
            <a:r>
              <a:rPr dirty="0" sz="1000" spc="204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direcionada</a:t>
            </a:r>
            <a:r>
              <a:rPr dirty="0" sz="1000" spc="204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1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tais</a:t>
            </a:r>
            <a:r>
              <a:rPr dirty="0" sz="1000" spc="2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pontos.</a:t>
            </a:r>
            <a:r>
              <a:rPr dirty="0" sz="1000" spc="1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Além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disso,</a:t>
            </a:r>
            <a:r>
              <a:rPr dirty="0" sz="1000" spc="204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é</a:t>
            </a:r>
            <a:r>
              <a:rPr dirty="0" sz="1000" spc="19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possível</a:t>
            </a:r>
            <a:r>
              <a:rPr dirty="0" sz="1000" spc="204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discutir</a:t>
            </a:r>
            <a:r>
              <a:rPr dirty="0" sz="1000" spc="2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sobre</a:t>
            </a:r>
            <a:r>
              <a:rPr dirty="0" sz="1000" spc="204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cada</a:t>
            </a:r>
            <a:r>
              <a:rPr dirty="0" sz="1000" spc="20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um</a:t>
            </a:r>
            <a:r>
              <a:rPr dirty="0" sz="1000" spc="225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dos </a:t>
            </a:r>
            <a:r>
              <a:rPr dirty="0" sz="1000">
                <a:latin typeface="Arial MT"/>
                <a:cs typeface="Arial MT"/>
              </a:rPr>
              <a:t>aspectos</a:t>
            </a:r>
            <a:r>
              <a:rPr dirty="0" sz="1000" spc="4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em</a:t>
            </a:r>
            <a:r>
              <a:rPr dirty="0" sz="1000" spc="4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comparação</a:t>
            </a:r>
            <a:r>
              <a:rPr dirty="0" sz="1000" spc="4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sem</a:t>
            </a:r>
            <a:r>
              <a:rPr dirty="0" sz="1000" spc="46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feri-</a:t>
            </a:r>
            <a:r>
              <a:rPr dirty="0" sz="1000">
                <a:latin typeface="Arial MT"/>
                <a:cs typeface="Arial MT"/>
              </a:rPr>
              <a:t>los</a:t>
            </a:r>
            <a:r>
              <a:rPr dirty="0" sz="1000" spc="4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através</a:t>
            </a:r>
            <a:r>
              <a:rPr dirty="0" sz="1000" spc="4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</a:t>
            </a:r>
            <a:r>
              <a:rPr dirty="0" sz="1000" spc="4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uma</a:t>
            </a:r>
            <a:r>
              <a:rPr dirty="0" sz="1000" spc="4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determinada</a:t>
            </a:r>
            <a:r>
              <a:rPr dirty="0" sz="1000" spc="4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marca,</a:t>
            </a:r>
            <a:r>
              <a:rPr dirty="0" sz="1000" spc="44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simplesmente sinalizando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sobre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ponto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depois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sobre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outro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ponto.</a:t>
            </a:r>
            <a:endParaRPr sz="1000">
              <a:latin typeface="Arial MT"/>
              <a:cs typeface="Arial MT"/>
            </a:endParaRPr>
          </a:p>
          <a:p>
            <a:pPr algn="just" marL="12700" marR="5080">
              <a:lnSpc>
                <a:spcPts val="1100"/>
              </a:lnSpc>
              <a:spcBef>
                <a:spcPts val="1130"/>
              </a:spcBef>
            </a:pPr>
            <a:r>
              <a:rPr dirty="0" sz="1000">
                <a:latin typeface="Arial MT"/>
                <a:cs typeface="Arial MT"/>
              </a:rPr>
              <a:t>Todas</a:t>
            </a:r>
            <a:r>
              <a:rPr dirty="0" sz="1000" spc="130">
                <a:latin typeface="Arial MT"/>
                <a:cs typeface="Arial MT"/>
              </a:rPr>
              <a:t>  </a:t>
            </a:r>
            <a:r>
              <a:rPr dirty="0" sz="1000">
                <a:latin typeface="Arial MT"/>
                <a:cs typeface="Arial MT"/>
              </a:rPr>
              <a:t>essas</a:t>
            </a:r>
            <a:r>
              <a:rPr dirty="0" sz="1000" spc="125">
                <a:latin typeface="Arial MT"/>
                <a:cs typeface="Arial MT"/>
              </a:rPr>
              <a:t>  </a:t>
            </a:r>
            <a:r>
              <a:rPr dirty="0" sz="1000">
                <a:latin typeface="Arial MT"/>
                <a:cs typeface="Arial MT"/>
              </a:rPr>
              <a:t>possíbilidades</a:t>
            </a:r>
            <a:r>
              <a:rPr dirty="0" sz="1000" spc="135">
                <a:latin typeface="Arial MT"/>
                <a:cs typeface="Arial MT"/>
              </a:rPr>
              <a:t>  </a:t>
            </a:r>
            <a:r>
              <a:rPr dirty="0" sz="1000">
                <a:latin typeface="Arial MT"/>
                <a:cs typeface="Arial MT"/>
              </a:rPr>
              <a:t>podem</a:t>
            </a:r>
            <a:r>
              <a:rPr dirty="0" sz="1000" spc="130">
                <a:latin typeface="Arial MT"/>
                <a:cs typeface="Arial MT"/>
              </a:rPr>
              <a:t>  </a:t>
            </a:r>
            <a:r>
              <a:rPr dirty="0" sz="1000">
                <a:latin typeface="Arial MT"/>
                <a:cs typeface="Arial MT"/>
              </a:rPr>
              <a:t>ser</a:t>
            </a:r>
            <a:r>
              <a:rPr dirty="0" sz="1000" spc="135">
                <a:latin typeface="Arial MT"/>
                <a:cs typeface="Arial MT"/>
              </a:rPr>
              <a:t>  </a:t>
            </a:r>
            <a:r>
              <a:rPr dirty="0" sz="1000">
                <a:latin typeface="Arial MT"/>
                <a:cs typeface="Arial MT"/>
              </a:rPr>
              <a:t>representadas</a:t>
            </a:r>
            <a:r>
              <a:rPr dirty="0" sz="1000" spc="125">
                <a:latin typeface="Arial MT"/>
                <a:cs typeface="Arial MT"/>
              </a:rPr>
              <a:t>  </a:t>
            </a:r>
            <a:r>
              <a:rPr dirty="0" sz="1000">
                <a:latin typeface="Arial MT"/>
                <a:cs typeface="Arial MT"/>
              </a:rPr>
              <a:t>através</a:t>
            </a:r>
            <a:r>
              <a:rPr dirty="0" sz="1000" spc="135">
                <a:latin typeface="Arial MT"/>
                <a:cs typeface="Arial MT"/>
              </a:rPr>
              <a:t>  </a:t>
            </a:r>
            <a:r>
              <a:rPr dirty="0" sz="1000">
                <a:latin typeface="Arial MT"/>
                <a:cs typeface="Arial MT"/>
              </a:rPr>
              <a:t>da</a:t>
            </a:r>
            <a:r>
              <a:rPr dirty="0" sz="1000" spc="120">
                <a:latin typeface="Arial MT"/>
                <a:cs typeface="Arial MT"/>
              </a:rPr>
              <a:t>  </a:t>
            </a:r>
            <a:r>
              <a:rPr dirty="0" sz="1000">
                <a:latin typeface="Arial MT"/>
                <a:cs typeface="Arial MT"/>
              </a:rPr>
              <a:t>escrita.</a:t>
            </a:r>
            <a:r>
              <a:rPr dirty="0" sz="1000" spc="130">
                <a:latin typeface="Arial MT"/>
                <a:cs typeface="Arial MT"/>
              </a:rPr>
              <a:t> 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120">
                <a:latin typeface="Arial MT"/>
                <a:cs typeface="Arial MT"/>
              </a:rPr>
              <a:t>  </a:t>
            </a:r>
            <a:r>
              <a:rPr dirty="0" sz="1000">
                <a:latin typeface="Arial MT"/>
                <a:cs typeface="Arial MT"/>
              </a:rPr>
              <a:t>seguir</a:t>
            </a:r>
            <a:r>
              <a:rPr dirty="0" sz="1000" spc="135">
                <a:latin typeface="Arial MT"/>
                <a:cs typeface="Arial MT"/>
              </a:rPr>
              <a:t>  </a:t>
            </a:r>
            <a:r>
              <a:rPr dirty="0" sz="1000" spc="-25">
                <a:latin typeface="Arial MT"/>
                <a:cs typeface="Arial MT"/>
              </a:rPr>
              <a:t>são </a:t>
            </a:r>
            <a:r>
              <a:rPr dirty="0" sz="1000">
                <a:latin typeface="Arial MT"/>
                <a:cs typeface="Arial MT"/>
              </a:rPr>
              <a:t>apresentados</a:t>
            </a:r>
            <a:r>
              <a:rPr dirty="0" sz="1000" spc="-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alguns</a:t>
            </a:r>
            <a:r>
              <a:rPr dirty="0" sz="1000" spc="-5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exemplos.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26505" y="7769404"/>
            <a:ext cx="22834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 MT"/>
                <a:cs typeface="Arial MT"/>
              </a:rPr>
              <a:t>NÓS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DISCUTIR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AGORA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PAZ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GUERRA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26505" y="9133383"/>
            <a:ext cx="18211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 MT"/>
                <a:cs typeface="Arial MT"/>
              </a:rPr>
              <a:t>(indicação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para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paz)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VIDA</a:t>
            </a:r>
            <a:r>
              <a:rPr dirty="0" sz="1000" spc="-45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BOM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3589" y="809879"/>
            <a:ext cx="3247019" cy="75271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8349" y="2123567"/>
            <a:ext cx="3333887" cy="85939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5301" y="3546983"/>
            <a:ext cx="2370719" cy="85787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8349" y="6806818"/>
            <a:ext cx="5066675" cy="85025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3777" y="8096122"/>
            <a:ext cx="2428631" cy="9249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27286" y="772659"/>
            <a:ext cx="22637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Ponto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Vista</a:t>
            </a:r>
            <a:r>
              <a:rPr dirty="0" sz="1400" spc="-10" b="1">
                <a:latin typeface="Arial"/>
                <a:cs typeface="Arial"/>
              </a:rPr>
              <a:t> Expressivo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39281" y="1671831"/>
            <a:ext cx="5438775" cy="37909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566545" marR="5080" indent="-1554480">
              <a:lnSpc>
                <a:spcPts val="1340"/>
              </a:lnSpc>
              <a:spcBef>
                <a:spcPts val="225"/>
              </a:spcBef>
            </a:pPr>
            <a:r>
              <a:rPr dirty="0" sz="1200">
                <a:latin typeface="Arial MT"/>
                <a:cs typeface="Arial MT"/>
              </a:rPr>
              <a:t>Você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lê 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escreve os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 você estivesse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olhando para suas</a:t>
            </a:r>
            <a:r>
              <a:rPr dirty="0" sz="1200" spc="-10">
                <a:latin typeface="Arial MT"/>
                <a:cs typeface="Arial MT"/>
              </a:rPr>
              <a:t> próprias </a:t>
            </a:r>
            <a:r>
              <a:rPr dirty="0" sz="1200">
                <a:latin typeface="Arial MT"/>
                <a:cs typeface="Arial MT"/>
              </a:rPr>
              <a:t>mãos,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sua própria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perspectiva.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972549" y="3591057"/>
            <a:ext cx="2004060" cy="248920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39700" rIns="0" bIns="0" rtlCol="0" vert="horz">
            <a:spAutoFit/>
          </a:bodyPr>
          <a:lstStyle/>
          <a:p>
            <a:pPr marL="539115">
              <a:lnSpc>
                <a:spcPct val="100000"/>
              </a:lnSpc>
              <a:spcBef>
                <a:spcPts val="1100"/>
              </a:spcBef>
            </a:pPr>
            <a:r>
              <a:rPr dirty="0" sz="1200" b="1">
                <a:latin typeface="Times New Roman"/>
                <a:cs typeface="Times New Roman"/>
              </a:rPr>
              <a:t>Palma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da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25" b="1">
                <a:latin typeface="Times New Roman"/>
                <a:cs typeface="Times New Roman"/>
              </a:rPr>
              <a:t>Mão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3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142875" marR="114935">
              <a:lnSpc>
                <a:spcPct val="95200"/>
              </a:lnSpc>
            </a:pPr>
            <a:r>
              <a:rPr dirty="0" sz="1200">
                <a:latin typeface="Times New Roman"/>
                <a:cs typeface="Times New Roman"/>
              </a:rPr>
              <a:t>Quando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você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vê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palma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de </a:t>
            </a:r>
            <a:r>
              <a:rPr dirty="0" sz="1200">
                <a:latin typeface="Times New Roman"/>
                <a:cs typeface="Times New Roman"/>
              </a:rPr>
              <a:t>sua</a:t>
            </a:r>
            <a:r>
              <a:rPr dirty="0" sz="1200" spc="4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própria</a:t>
            </a:r>
            <a:r>
              <a:rPr dirty="0" sz="1200" spc="3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mão</a:t>
            </a:r>
            <a:r>
              <a:rPr dirty="0" sz="1200" spc="39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enquanto </a:t>
            </a:r>
            <a:r>
              <a:rPr dirty="0" sz="1200">
                <a:latin typeface="Times New Roman"/>
                <a:cs typeface="Times New Roman"/>
              </a:rPr>
              <a:t>está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sinalizando,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símbolo </a:t>
            </a:r>
            <a:r>
              <a:rPr dirty="0" sz="1200">
                <a:latin typeface="Times New Roman"/>
                <a:cs typeface="Times New Roman"/>
              </a:rPr>
              <a:t>para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mão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será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branco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ou </a:t>
            </a:r>
            <a:r>
              <a:rPr dirty="0" sz="1200" spc="-10">
                <a:latin typeface="Times New Roman"/>
                <a:cs typeface="Times New Roman"/>
              </a:rPr>
              <a:t>transparente.</a:t>
            </a:r>
            <a:endParaRPr sz="1200">
              <a:latin typeface="Times New Roman"/>
              <a:cs typeface="Times New Roman"/>
            </a:endParaRPr>
          </a:p>
          <a:p>
            <a:pPr algn="just" marL="142875" marR="114935">
              <a:lnSpc>
                <a:spcPct val="95400"/>
              </a:lnSpc>
              <a:spcBef>
                <a:spcPts val="1365"/>
              </a:spcBef>
            </a:pP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palma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mão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é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sempre </a:t>
            </a:r>
            <a:r>
              <a:rPr dirty="0" sz="1200">
                <a:latin typeface="Times New Roman"/>
                <a:cs typeface="Times New Roman"/>
              </a:rPr>
              <a:t>escrita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símbolo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branco </a:t>
            </a:r>
            <a:r>
              <a:rPr dirty="0" sz="1200">
                <a:latin typeface="Times New Roman"/>
                <a:cs typeface="Times New Roman"/>
              </a:rPr>
              <a:t>ou </a:t>
            </a:r>
            <a:r>
              <a:rPr dirty="0" sz="1200" spc="-10">
                <a:latin typeface="Times New Roman"/>
                <a:cs typeface="Times New Roman"/>
              </a:rPr>
              <a:t>transparente.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593" y="3809110"/>
            <a:ext cx="2798963" cy="2714106"/>
          </a:xfrm>
          <a:prstGeom prst="rect">
            <a:avLst/>
          </a:prstGeom>
        </p:spPr>
      </p:pic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2167182"/>
            <a:ext cx="2563495" cy="4578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 MT"/>
                <a:cs typeface="Arial MT"/>
              </a:rPr>
              <a:t>(indicando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para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guerra)</a:t>
            </a:r>
            <a:r>
              <a:rPr dirty="0" sz="1000" spc="21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DESTRUIÇÃO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000">
                <a:latin typeface="Arial MT"/>
                <a:cs typeface="Arial MT"/>
              </a:rPr>
              <a:t>(indicando</a:t>
            </a:r>
            <a:r>
              <a:rPr dirty="0" sz="1000" spc="-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para</a:t>
            </a:r>
            <a:r>
              <a:rPr dirty="0" sz="1000" spc="-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guerra)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DESTRUIÇÃO</a:t>
            </a:r>
            <a:r>
              <a:rPr dirty="0" sz="1000" spc="-45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RUIM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505" y="3945689"/>
            <a:ext cx="5662295" cy="214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Arial MT"/>
                <a:cs typeface="Arial MT"/>
              </a:rPr>
              <a:t>(olhar</a:t>
            </a:r>
            <a:r>
              <a:rPr dirty="0" sz="1000" spc="-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paz)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MELHOR</a:t>
            </a:r>
            <a:r>
              <a:rPr dirty="0" sz="1000" spc="-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(olhar</a:t>
            </a:r>
            <a:r>
              <a:rPr dirty="0" sz="1000" spc="-4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guerra)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PIOR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75"/>
              </a:spcBef>
            </a:pPr>
            <a:endParaRPr sz="1000">
              <a:latin typeface="Arial MT"/>
              <a:cs typeface="Arial MT"/>
            </a:endParaRPr>
          </a:p>
          <a:p>
            <a:pPr algn="just" marL="12700" marR="13335">
              <a:lnSpc>
                <a:spcPts val="1120"/>
              </a:lnSpc>
              <a:spcBef>
                <a:spcPts val="5"/>
              </a:spcBef>
            </a:pPr>
            <a:r>
              <a:rPr dirty="0" sz="1000" i="1">
                <a:latin typeface="Arial"/>
                <a:cs typeface="Arial"/>
              </a:rPr>
              <a:t>Agora</a:t>
            </a:r>
            <a:r>
              <a:rPr dirty="0" sz="1000" spc="3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nós</a:t>
            </a:r>
            <a:r>
              <a:rPr dirty="0" sz="1000" spc="4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vamos</a:t>
            </a:r>
            <a:r>
              <a:rPr dirty="0" sz="1000" spc="4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discutir</a:t>
            </a:r>
            <a:r>
              <a:rPr dirty="0" sz="1000" spc="4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sobre</a:t>
            </a:r>
            <a:r>
              <a:rPr dirty="0" sz="1000" spc="4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a</a:t>
            </a:r>
            <a:r>
              <a:rPr dirty="0" sz="1000" spc="4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paz</a:t>
            </a:r>
            <a:r>
              <a:rPr dirty="0" sz="1000" spc="2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e</a:t>
            </a:r>
            <a:r>
              <a:rPr dirty="0" sz="1000" spc="4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a</a:t>
            </a:r>
            <a:r>
              <a:rPr dirty="0" sz="1000" spc="3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guerra.</a:t>
            </a:r>
            <a:r>
              <a:rPr dirty="0" sz="1000" spc="4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Na</a:t>
            </a:r>
            <a:r>
              <a:rPr dirty="0" sz="1000" spc="4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paz,</a:t>
            </a:r>
            <a:r>
              <a:rPr dirty="0" sz="1000" spc="4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temos</a:t>
            </a:r>
            <a:r>
              <a:rPr dirty="0" sz="1000" spc="4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a</a:t>
            </a:r>
            <a:r>
              <a:rPr dirty="0" sz="1000" spc="4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vida,</a:t>
            </a:r>
            <a:r>
              <a:rPr dirty="0" sz="1000" spc="4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isso</a:t>
            </a:r>
            <a:r>
              <a:rPr dirty="0" sz="1000" spc="4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é</a:t>
            </a:r>
            <a:r>
              <a:rPr dirty="0" sz="1000" spc="3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bom.</a:t>
            </a:r>
            <a:r>
              <a:rPr dirty="0" sz="1000" spc="4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Já</a:t>
            </a:r>
            <a:r>
              <a:rPr dirty="0" sz="1000" spc="4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na</a:t>
            </a:r>
            <a:r>
              <a:rPr dirty="0" sz="1000" spc="40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guerra, </a:t>
            </a:r>
            <a:r>
              <a:rPr dirty="0" sz="1000" i="1">
                <a:latin typeface="Arial"/>
                <a:cs typeface="Arial"/>
              </a:rPr>
              <a:t>há</a:t>
            </a:r>
            <a:r>
              <a:rPr dirty="0" sz="1000" spc="-3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destruição,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isso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é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ruim.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A</a:t>
            </a:r>
            <a:r>
              <a:rPr dirty="0" sz="1000" spc="-3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paz</a:t>
            </a:r>
            <a:r>
              <a:rPr dirty="0" sz="1000" spc="-3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é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melhor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do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que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i="1">
                <a:latin typeface="Arial"/>
                <a:cs typeface="Arial"/>
              </a:rPr>
              <a:t>a</a:t>
            </a:r>
            <a:r>
              <a:rPr dirty="0" sz="1000" spc="-20" i="1">
                <a:latin typeface="Arial"/>
                <a:cs typeface="Arial"/>
              </a:rPr>
              <a:t> </a:t>
            </a:r>
            <a:r>
              <a:rPr dirty="0" sz="1000" spc="-10" i="1">
                <a:latin typeface="Arial"/>
                <a:cs typeface="Arial"/>
              </a:rPr>
              <a:t>guerra.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1000">
              <a:latin typeface="Arial"/>
              <a:cs typeface="Arial"/>
            </a:endParaRPr>
          </a:p>
          <a:p>
            <a:pPr algn="just" marL="12700" marR="6985">
              <a:lnSpc>
                <a:spcPts val="1100"/>
              </a:lnSpc>
              <a:spcBef>
                <a:spcPts val="5"/>
              </a:spcBef>
            </a:pPr>
            <a:r>
              <a:rPr dirty="0" sz="1000">
                <a:latin typeface="Arial MT"/>
                <a:cs typeface="Arial MT"/>
              </a:rPr>
              <a:t>(virada</a:t>
            </a:r>
            <a:r>
              <a:rPr dirty="0" sz="1000" spc="8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do</a:t>
            </a:r>
            <a:r>
              <a:rPr dirty="0" sz="1000" spc="8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corpo</a:t>
            </a:r>
            <a:r>
              <a:rPr dirty="0" sz="1000" spc="8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para</a:t>
            </a:r>
            <a:r>
              <a:rPr dirty="0" sz="1000" spc="8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paz)</a:t>
            </a:r>
            <a:r>
              <a:rPr dirty="0" sz="1000" spc="9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ALEGRIA,</a:t>
            </a:r>
            <a:r>
              <a:rPr dirty="0" sz="1000" spc="8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AMOR,</a:t>
            </a:r>
            <a:r>
              <a:rPr dirty="0" sz="1000" spc="8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TORNAR</a:t>
            </a:r>
            <a:r>
              <a:rPr dirty="0" sz="1000" spc="8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PESSOAS</a:t>
            </a:r>
            <a:r>
              <a:rPr dirty="0" sz="1000" spc="8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CALMAS,</a:t>
            </a:r>
            <a:r>
              <a:rPr dirty="0" sz="1000" spc="8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UNIDAS</a:t>
            </a:r>
            <a:r>
              <a:rPr dirty="0" sz="1000" spc="8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(virada</a:t>
            </a:r>
            <a:r>
              <a:rPr dirty="0" sz="1000" spc="80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do </a:t>
            </a:r>
            <a:r>
              <a:rPr dirty="0" sz="1000">
                <a:latin typeface="Arial MT"/>
                <a:cs typeface="Arial MT"/>
              </a:rPr>
              <a:t>corpo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para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guerra)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TRISTEZA,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ÓDIO,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TORNAR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PESSOAS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TRISTES,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SOLOTÁRIAS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000">
              <a:latin typeface="Arial MT"/>
              <a:cs typeface="Arial MT"/>
            </a:endParaRPr>
          </a:p>
          <a:p>
            <a:pPr algn="just" marL="12700" marR="5080">
              <a:lnSpc>
                <a:spcPts val="1100"/>
              </a:lnSpc>
            </a:pPr>
            <a:r>
              <a:rPr dirty="0" sz="1000">
                <a:latin typeface="Arial MT"/>
                <a:cs typeface="Arial MT"/>
              </a:rPr>
              <a:t>Neste</a:t>
            </a:r>
            <a:r>
              <a:rPr dirty="0" sz="1000" spc="1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exemplo,</a:t>
            </a:r>
            <a:r>
              <a:rPr dirty="0" sz="1000" spc="17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tanto</a:t>
            </a:r>
            <a:r>
              <a:rPr dirty="0" sz="1000" spc="17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1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indicação,</a:t>
            </a:r>
            <a:r>
              <a:rPr dirty="0" sz="1000" spc="17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como</a:t>
            </a:r>
            <a:r>
              <a:rPr dirty="0" sz="1000" spc="17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1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direção</a:t>
            </a:r>
            <a:r>
              <a:rPr dirty="0" sz="1000" spc="17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dos</a:t>
            </a:r>
            <a:r>
              <a:rPr dirty="0" sz="1000" spc="18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olhos</a:t>
            </a:r>
            <a:r>
              <a:rPr dirty="0" sz="1000" spc="17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</a:t>
            </a:r>
            <a:r>
              <a:rPr dirty="0" sz="1000" spc="17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1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virada</a:t>
            </a:r>
            <a:r>
              <a:rPr dirty="0" sz="1000" spc="17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do</a:t>
            </a:r>
            <a:r>
              <a:rPr dirty="0" sz="1000" spc="17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corpo</a:t>
            </a:r>
            <a:r>
              <a:rPr dirty="0" sz="1000" spc="1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podem</a:t>
            </a:r>
            <a:r>
              <a:rPr dirty="0" sz="1000" spc="19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estar </a:t>
            </a:r>
            <a:r>
              <a:rPr dirty="0" sz="1000">
                <a:latin typeface="Arial MT"/>
                <a:cs typeface="Arial MT"/>
              </a:rPr>
              <a:t>associada com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local em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que os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demais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sinais referentes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um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ou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outro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espaço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em</a:t>
            </a:r>
            <a:r>
              <a:rPr dirty="0" sz="1000" spc="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questão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são </a:t>
            </a:r>
            <a:r>
              <a:rPr dirty="0" sz="1000" spc="-10">
                <a:latin typeface="Arial MT"/>
                <a:cs typeface="Arial MT"/>
              </a:rPr>
              <a:t>sinalizados,</a:t>
            </a:r>
            <a:r>
              <a:rPr dirty="0" sz="1000">
                <a:latin typeface="Arial MT"/>
                <a:cs typeface="Arial MT"/>
              </a:rPr>
              <a:t> por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isso foi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marcada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 posição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dos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ombros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através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do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risco horizontal acima</a:t>
            </a:r>
            <a:r>
              <a:rPr dirty="0" sz="1000" spc="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dos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sinais </a:t>
            </a:r>
            <a:r>
              <a:rPr dirty="0" sz="1000">
                <a:latin typeface="Arial MT"/>
                <a:cs typeface="Arial MT"/>
              </a:rPr>
              <a:t>à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direita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ou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à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esquerda,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tornando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clara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um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referência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um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ou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outro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aspécto.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733" y="819022"/>
            <a:ext cx="2501783" cy="120077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8349" y="2801747"/>
            <a:ext cx="2114687" cy="103008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782049" y="2007621"/>
            <a:ext cx="2318385" cy="2870200"/>
          </a:xfrm>
          <a:custGeom>
            <a:avLst/>
            <a:gdLst/>
            <a:ahLst/>
            <a:cxnLst/>
            <a:rect l="l" t="t" r="r" b="b"/>
            <a:pathLst>
              <a:path w="2318385" h="2870200">
                <a:moveTo>
                  <a:pt x="1158239" y="2869676"/>
                </a:moveTo>
                <a:lnTo>
                  <a:pt x="0" y="2869676"/>
                </a:lnTo>
                <a:lnTo>
                  <a:pt x="0" y="0"/>
                </a:lnTo>
                <a:lnTo>
                  <a:pt x="2318003" y="0"/>
                </a:lnTo>
                <a:lnTo>
                  <a:pt x="2318003" y="2869676"/>
                </a:lnTo>
                <a:lnTo>
                  <a:pt x="1158239" y="28696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4010645" y="2060451"/>
            <a:ext cx="1882775" cy="2258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Lado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da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spc="-25" b="1">
                <a:latin typeface="Arial"/>
                <a:cs typeface="Arial"/>
              </a:rPr>
              <a:t>Mão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z="1200">
              <a:latin typeface="Arial"/>
              <a:cs typeface="Arial"/>
            </a:endParaRPr>
          </a:p>
          <a:p>
            <a:pPr algn="just" marR="5080">
              <a:lnSpc>
                <a:spcPts val="1340"/>
              </a:lnSpc>
            </a:pPr>
            <a:r>
              <a:rPr dirty="0" sz="1200">
                <a:latin typeface="Arial MT"/>
                <a:cs typeface="Arial MT"/>
              </a:rPr>
              <a:t>Quando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você</a:t>
            </a:r>
            <a:r>
              <a:rPr dirty="0" sz="1200" spc="1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vê</a:t>
            </a:r>
            <a:r>
              <a:rPr dirty="0" sz="1200" spc="11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1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lado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de </a:t>
            </a:r>
            <a:r>
              <a:rPr dirty="0" sz="1200">
                <a:latin typeface="Arial MT"/>
                <a:cs typeface="Arial MT"/>
              </a:rPr>
              <a:t>sua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mão</a:t>
            </a:r>
            <a:r>
              <a:rPr dirty="0" sz="1200" spc="1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enquanto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sinaliza</a:t>
            </a:r>
            <a:endParaRPr sz="1200">
              <a:latin typeface="Arial MT"/>
              <a:cs typeface="Arial MT"/>
            </a:endParaRPr>
          </a:p>
          <a:p>
            <a:pPr algn="just" marR="5080">
              <a:lnSpc>
                <a:spcPts val="1340"/>
              </a:lnSpc>
              <a:spcBef>
                <a:spcPts val="20"/>
              </a:spcBef>
            </a:pPr>
            <a:r>
              <a:rPr dirty="0" sz="1200">
                <a:latin typeface="Arial MT"/>
                <a:cs typeface="Arial MT"/>
              </a:rPr>
              <a:t>,</a:t>
            </a:r>
            <a:r>
              <a:rPr dirty="0" sz="1200" spc="4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4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símbolo</a:t>
            </a:r>
            <a:r>
              <a:rPr dirty="0" sz="1200" spc="4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será</a:t>
            </a:r>
            <a:r>
              <a:rPr dirty="0" sz="1200" spc="44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metade </a:t>
            </a:r>
            <a:r>
              <a:rPr dirty="0" sz="1200">
                <a:latin typeface="Arial MT"/>
                <a:cs typeface="Arial MT"/>
              </a:rPr>
              <a:t>preto,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metade</a:t>
            </a:r>
            <a:r>
              <a:rPr dirty="0" sz="1200" spc="-10">
                <a:latin typeface="Arial MT"/>
                <a:cs typeface="Arial MT"/>
              </a:rPr>
              <a:t> branco.</a:t>
            </a:r>
            <a:endParaRPr sz="1200">
              <a:latin typeface="Arial MT"/>
              <a:cs typeface="Arial MT"/>
            </a:endParaRPr>
          </a:p>
          <a:p>
            <a:pPr algn="just" marR="5080">
              <a:lnSpc>
                <a:spcPts val="1340"/>
              </a:lnSpc>
              <a:spcBef>
                <a:spcPts val="1355"/>
              </a:spcBef>
            </a:pP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1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parte</a:t>
            </a:r>
            <a:r>
              <a:rPr dirty="0" sz="1200" spc="1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branca</a:t>
            </a:r>
            <a:r>
              <a:rPr dirty="0" sz="1200" spc="1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</a:t>
            </a:r>
            <a:r>
              <a:rPr dirty="0" sz="1200" spc="14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símbolo </a:t>
            </a:r>
            <a:r>
              <a:rPr dirty="0" sz="1200">
                <a:latin typeface="Arial MT"/>
                <a:cs typeface="Arial MT"/>
              </a:rPr>
              <a:t>mostra</a:t>
            </a:r>
            <a:r>
              <a:rPr dirty="0" sz="1200" spc="4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onde</a:t>
            </a:r>
            <a:r>
              <a:rPr dirty="0" sz="1200" spc="4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4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palma</a:t>
            </a:r>
            <a:r>
              <a:rPr dirty="0" sz="1200" spc="42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da </a:t>
            </a:r>
            <a:r>
              <a:rPr dirty="0" sz="1200">
                <a:latin typeface="Arial MT"/>
                <a:cs typeface="Arial MT"/>
              </a:rPr>
              <a:t>mão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está.</a:t>
            </a:r>
            <a:r>
              <a:rPr dirty="0" sz="1200" spc="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2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parte</a:t>
            </a:r>
            <a:r>
              <a:rPr dirty="0" sz="1200" spc="3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escura </a:t>
            </a:r>
            <a:r>
              <a:rPr dirty="0" sz="1200">
                <a:latin typeface="Arial MT"/>
                <a:cs typeface="Arial MT"/>
              </a:rPr>
              <a:t>representa</a:t>
            </a:r>
            <a:r>
              <a:rPr dirty="0" sz="1200" spc="32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31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dorso</a:t>
            </a:r>
            <a:r>
              <a:rPr dirty="0" sz="1200" spc="320">
                <a:latin typeface="Arial MT"/>
                <a:cs typeface="Arial MT"/>
              </a:rPr>
              <a:t>  </a:t>
            </a:r>
            <a:r>
              <a:rPr dirty="0" sz="1200" spc="-25">
                <a:latin typeface="Arial MT"/>
                <a:cs typeface="Arial MT"/>
              </a:rPr>
              <a:t>da </a:t>
            </a:r>
            <a:r>
              <a:rPr dirty="0" sz="1200" spc="-20">
                <a:latin typeface="Arial MT"/>
                <a:cs typeface="Arial MT"/>
              </a:rPr>
              <a:t>mão.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754617" y="5483865"/>
            <a:ext cx="2413000" cy="292798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624205">
              <a:lnSpc>
                <a:spcPct val="100000"/>
              </a:lnSpc>
              <a:spcBef>
                <a:spcPts val="215"/>
              </a:spcBef>
            </a:pPr>
            <a:r>
              <a:rPr dirty="0" sz="1200" b="1">
                <a:latin typeface="Arial"/>
                <a:cs typeface="Arial"/>
              </a:rPr>
              <a:t>O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Dorso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da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25" b="1">
                <a:latin typeface="Arial"/>
                <a:cs typeface="Arial"/>
              </a:rPr>
              <a:t>Mão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1200">
              <a:latin typeface="Arial"/>
              <a:cs typeface="Arial"/>
            </a:endParaRPr>
          </a:p>
          <a:p>
            <a:pPr algn="just" marL="103505" marR="88265">
              <a:lnSpc>
                <a:spcPct val="93500"/>
              </a:lnSpc>
              <a:spcBef>
                <a:spcPts val="5"/>
              </a:spcBef>
            </a:pPr>
            <a:r>
              <a:rPr dirty="0" sz="1200">
                <a:latin typeface="Arial MT"/>
                <a:cs typeface="Arial MT"/>
              </a:rPr>
              <a:t>Quando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você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vê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parte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trás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4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sua</a:t>
            </a:r>
            <a:r>
              <a:rPr dirty="0" sz="1200" spc="4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própria</a:t>
            </a:r>
            <a:r>
              <a:rPr dirty="0" sz="1200" spc="4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mão</a:t>
            </a:r>
            <a:r>
              <a:rPr dirty="0" sz="1200" spc="40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enquanto </a:t>
            </a:r>
            <a:r>
              <a:rPr dirty="0" sz="1200">
                <a:latin typeface="Arial MT"/>
                <a:cs typeface="Arial MT"/>
              </a:rPr>
              <a:t>está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sinalizando,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símbolo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para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46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mão</a:t>
            </a:r>
            <a:r>
              <a:rPr dirty="0" sz="1200" spc="465">
                <a:latin typeface="Arial MT"/>
                <a:cs typeface="Arial MT"/>
              </a:rPr>
              <a:t>    </a:t>
            </a:r>
            <a:r>
              <a:rPr dirty="0" sz="1200">
                <a:latin typeface="Arial MT"/>
                <a:cs typeface="Arial MT"/>
              </a:rPr>
              <a:t>será</a:t>
            </a:r>
            <a:r>
              <a:rPr dirty="0" sz="1200" spc="47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preto</a:t>
            </a:r>
            <a:r>
              <a:rPr dirty="0" sz="1200" spc="465">
                <a:latin typeface="Arial MT"/>
                <a:cs typeface="Arial MT"/>
              </a:rPr>
              <a:t>  </a:t>
            </a:r>
            <a:r>
              <a:rPr dirty="0" sz="1200" spc="-25">
                <a:latin typeface="Arial MT"/>
                <a:cs typeface="Arial MT"/>
              </a:rPr>
              <a:t>ou </a:t>
            </a:r>
            <a:r>
              <a:rPr dirty="0" sz="1200" spc="-10">
                <a:latin typeface="Arial MT"/>
                <a:cs typeface="Arial MT"/>
              </a:rPr>
              <a:t>escurecido.</a:t>
            </a:r>
            <a:endParaRPr sz="1200">
              <a:latin typeface="Arial MT"/>
              <a:cs typeface="Arial MT"/>
            </a:endParaRPr>
          </a:p>
          <a:p>
            <a:pPr algn="just" marL="103505" marR="88900">
              <a:lnSpc>
                <a:spcPts val="1340"/>
              </a:lnSpc>
              <a:spcBef>
                <a:spcPts val="1375"/>
              </a:spcBef>
            </a:pP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17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dorso</a:t>
            </a:r>
            <a:r>
              <a:rPr dirty="0" sz="1200" spc="17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17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mão</a:t>
            </a:r>
            <a:r>
              <a:rPr dirty="0" sz="1200" spc="18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170">
                <a:latin typeface="Arial MT"/>
                <a:cs typeface="Arial MT"/>
              </a:rPr>
              <a:t>  </a:t>
            </a:r>
            <a:r>
              <a:rPr dirty="0" sz="1200" spc="-10">
                <a:latin typeface="Arial MT"/>
                <a:cs typeface="Arial MT"/>
              </a:rPr>
              <a:t>sempre </a:t>
            </a:r>
            <a:r>
              <a:rPr dirty="0" sz="1200">
                <a:latin typeface="Arial MT"/>
                <a:cs typeface="Arial MT"/>
              </a:rPr>
              <a:t>escrito</a:t>
            </a:r>
            <a:r>
              <a:rPr dirty="0" sz="1200" spc="8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com</a:t>
            </a:r>
            <a:r>
              <a:rPr dirty="0" sz="1200" spc="9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8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símbolo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preto </a:t>
            </a:r>
            <a:r>
              <a:rPr dirty="0" sz="1200">
                <a:latin typeface="Arial MT"/>
                <a:cs typeface="Arial MT"/>
              </a:rPr>
              <a:t>ou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totalmente</a:t>
            </a:r>
            <a:r>
              <a:rPr dirty="0" sz="1200" spc="-10">
                <a:latin typeface="Arial MT"/>
                <a:cs typeface="Arial MT"/>
              </a:rPr>
              <a:t> riscado.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021" y="1957451"/>
            <a:ext cx="2821823" cy="645400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15806" y="772659"/>
            <a:ext cx="3088005" cy="610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Três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Configurações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Básicas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25" b="1">
                <a:latin typeface="Arial"/>
                <a:cs typeface="Arial"/>
              </a:rPr>
              <a:t> Mão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485"/>
              </a:spcBef>
            </a:pPr>
            <a:r>
              <a:rPr dirty="0" sz="1200">
                <a:latin typeface="Arial MT"/>
                <a:cs typeface="Arial MT"/>
              </a:rPr>
              <a:t>Punho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Fechado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178034" y="3326894"/>
            <a:ext cx="9626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Punho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Aberto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80142" y="5561077"/>
            <a:ext cx="757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Mão</a:t>
            </a:r>
            <a:r>
              <a:rPr dirty="0" sz="1200" spc="-10">
                <a:latin typeface="Arial MT"/>
                <a:cs typeface="Arial MT"/>
              </a:rPr>
              <a:t> Plana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4525" y="1707514"/>
            <a:ext cx="4091309" cy="130593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9765" y="3867022"/>
            <a:ext cx="4299206" cy="120991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6633" y="6101207"/>
            <a:ext cx="4124843" cy="138213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288018" y="772659"/>
            <a:ext cx="2743200" cy="865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Adicionar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Linhas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para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os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Dedos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200">
                <a:latin typeface="Arial MT"/>
                <a:cs typeface="Arial MT"/>
              </a:rPr>
              <a:t>Mão</a:t>
            </a:r>
            <a:r>
              <a:rPr dirty="0" sz="1200" spc="-10">
                <a:latin typeface="Arial MT"/>
                <a:cs typeface="Arial MT"/>
              </a:rPr>
              <a:t> Indicadora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357865" y="3962402"/>
            <a:ext cx="6038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Mão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– </a:t>
            </a:r>
            <a:r>
              <a:rPr dirty="0" sz="1200" spc="-50">
                <a:latin typeface="Arial MT"/>
                <a:cs typeface="Arial MT"/>
              </a:rPr>
              <a:t>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51186" y="6516625"/>
            <a:ext cx="815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Mão</a:t>
            </a:r>
            <a:r>
              <a:rPr dirty="0" sz="1200" spc="-10">
                <a:latin typeface="Arial MT"/>
                <a:cs typeface="Arial MT"/>
              </a:rPr>
              <a:t> Aberta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0745" y="1969642"/>
            <a:ext cx="3855095" cy="120687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8929" y="4502530"/>
            <a:ext cx="3958727" cy="126783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4065" y="7209155"/>
            <a:ext cx="4068455" cy="123887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38310" y="775720"/>
            <a:ext cx="26422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Adicionar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Dedos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ao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Punho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Fechado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93561" y="4579660"/>
            <a:ext cx="5531485" cy="48831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ctr" marL="12700" marR="5080">
              <a:lnSpc>
                <a:spcPts val="1190"/>
              </a:lnSpc>
              <a:spcBef>
                <a:spcPts val="200"/>
              </a:spcBef>
            </a:pPr>
            <a:r>
              <a:rPr dirty="0" sz="1050">
                <a:latin typeface="Arial MT"/>
                <a:cs typeface="Arial MT"/>
              </a:rPr>
              <a:t>As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pontas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dos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tocam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palma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da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mão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no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Punho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Fechado.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um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estende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então </a:t>
            </a:r>
            <a:r>
              <a:rPr dirty="0" sz="1050">
                <a:latin typeface="Arial MT"/>
                <a:cs typeface="Arial MT"/>
              </a:rPr>
              <a:t>uma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linha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é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estendida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partir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quadrado.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dois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estendem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então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duas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linhas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25">
                <a:latin typeface="Arial MT"/>
                <a:cs typeface="Arial MT"/>
              </a:rPr>
              <a:t>são </a:t>
            </a:r>
            <a:r>
              <a:rPr dirty="0" sz="1050">
                <a:latin typeface="Arial MT"/>
                <a:cs typeface="Arial MT"/>
              </a:rPr>
              <a:t>estendidas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partir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quadrado: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08847" y="7999172"/>
            <a:ext cx="1551940" cy="37909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 indent="73025">
              <a:lnSpc>
                <a:spcPts val="1340"/>
              </a:lnSpc>
              <a:spcBef>
                <a:spcPts val="225"/>
              </a:spcBef>
            </a:pPr>
            <a:r>
              <a:rPr dirty="0" sz="1200">
                <a:latin typeface="Arial MT"/>
                <a:cs typeface="Arial MT"/>
              </a:rPr>
              <a:t>Um dedo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 </a:t>
            </a:r>
            <a:r>
              <a:rPr dirty="0" sz="1200" spc="-20">
                <a:latin typeface="Arial MT"/>
                <a:cs typeface="Arial MT"/>
              </a:rPr>
              <a:t>cima </a:t>
            </a:r>
            <a:r>
              <a:rPr dirty="0" sz="1200">
                <a:latin typeface="Arial MT"/>
                <a:cs typeface="Arial MT"/>
              </a:rPr>
              <a:t>com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 punho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Fechado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43665" y="7999172"/>
            <a:ext cx="1551305" cy="37909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 indent="27305">
              <a:lnSpc>
                <a:spcPts val="1340"/>
              </a:lnSpc>
              <a:spcBef>
                <a:spcPts val="225"/>
              </a:spcBef>
            </a:pPr>
            <a:r>
              <a:rPr dirty="0" sz="1200">
                <a:latin typeface="Arial MT"/>
                <a:cs typeface="Arial MT"/>
              </a:rPr>
              <a:t>Dois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dedos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 </a:t>
            </a:r>
            <a:r>
              <a:rPr dirty="0" sz="1200" spc="-20">
                <a:latin typeface="Arial MT"/>
                <a:cs typeface="Arial MT"/>
              </a:rPr>
              <a:t>cima </a:t>
            </a:r>
            <a:r>
              <a:rPr dirty="0" sz="1200">
                <a:latin typeface="Arial MT"/>
                <a:cs typeface="Arial MT"/>
              </a:rPr>
              <a:t>com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 punho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Fechado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2313" y="1515491"/>
            <a:ext cx="4434209" cy="199325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6627" y="6276980"/>
            <a:ext cx="3532880" cy="144867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408414" y="775720"/>
            <a:ext cx="25006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Adicionar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Dedos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ao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Punho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Aberto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75273" y="4498850"/>
            <a:ext cx="5567045" cy="54991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algn="ctr" marL="12700" marR="5080">
              <a:lnSpc>
                <a:spcPts val="1340"/>
              </a:lnSpc>
              <a:spcBef>
                <a:spcPts val="225"/>
              </a:spcBef>
            </a:pPr>
            <a:r>
              <a:rPr dirty="0" sz="1200">
                <a:latin typeface="Arial MT"/>
                <a:cs typeface="Arial MT"/>
              </a:rPr>
              <a:t>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pontas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dedos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tocam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na outra, no punho aberto.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 um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dedo </a:t>
            </a:r>
            <a:r>
              <a:rPr dirty="0" sz="1200" spc="-10">
                <a:latin typeface="Arial MT"/>
                <a:cs typeface="Arial MT"/>
              </a:rPr>
              <a:t>estende </a:t>
            </a:r>
            <a:r>
              <a:rPr dirty="0" sz="1200">
                <a:latin typeface="Arial MT"/>
                <a:cs typeface="Arial MT"/>
              </a:rPr>
              <a:t>então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linha é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estendida 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partir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círculo.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 dois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dedos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estendem </a:t>
            </a:r>
            <a:r>
              <a:rPr dirty="0" sz="1200" spc="-10">
                <a:latin typeface="Arial MT"/>
                <a:cs typeface="Arial MT"/>
              </a:rPr>
              <a:t>então </a:t>
            </a:r>
            <a:r>
              <a:rPr dirty="0" sz="1200">
                <a:latin typeface="Arial MT"/>
                <a:cs typeface="Arial MT"/>
              </a:rPr>
              <a:t>duas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linhas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são estendidas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 partir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 </a:t>
            </a:r>
            <a:r>
              <a:rPr dirty="0" sz="1200" spc="-10">
                <a:latin typeface="Arial MT"/>
                <a:cs typeface="Arial MT"/>
              </a:rPr>
              <a:t>círculo.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08847" y="7749540"/>
            <a:ext cx="1423035" cy="38100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360"/>
              </a:lnSpc>
              <a:spcBef>
                <a:spcPts val="210"/>
              </a:spcBef>
            </a:pPr>
            <a:r>
              <a:rPr dirty="0" sz="1200">
                <a:latin typeface="Arial MT"/>
                <a:cs typeface="Arial MT"/>
              </a:rPr>
              <a:t>Um dedo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 </a:t>
            </a:r>
            <a:r>
              <a:rPr dirty="0" sz="1200" spc="-20">
                <a:latin typeface="Arial MT"/>
                <a:cs typeface="Arial MT"/>
              </a:rPr>
              <a:t>cima </a:t>
            </a:r>
            <a:r>
              <a:rPr dirty="0" sz="1200">
                <a:latin typeface="Arial MT"/>
                <a:cs typeface="Arial MT"/>
              </a:rPr>
              <a:t>com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 Punho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Aberto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253930" y="7749540"/>
            <a:ext cx="1525905" cy="38100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16205" marR="5080" indent="-104139">
              <a:lnSpc>
                <a:spcPts val="1360"/>
              </a:lnSpc>
              <a:spcBef>
                <a:spcPts val="210"/>
              </a:spcBef>
            </a:pPr>
            <a:r>
              <a:rPr dirty="0" sz="1200">
                <a:latin typeface="Arial MT"/>
                <a:cs typeface="Arial MT"/>
              </a:rPr>
              <a:t>Dois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dedos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 </a:t>
            </a:r>
            <a:r>
              <a:rPr dirty="0" sz="1200" spc="-20">
                <a:latin typeface="Arial MT"/>
                <a:cs typeface="Arial MT"/>
              </a:rPr>
              <a:t>cima </a:t>
            </a:r>
            <a:r>
              <a:rPr dirty="0" sz="1200">
                <a:latin typeface="Arial MT"/>
                <a:cs typeface="Arial MT"/>
              </a:rPr>
              <a:t>com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 Punho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Aberto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6169" y="1675510"/>
            <a:ext cx="2404247" cy="182713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9701" y="6063107"/>
            <a:ext cx="3799331" cy="13745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3506" y="772659"/>
            <a:ext cx="1790700" cy="62039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algn="ctr" marL="12700" marR="5080">
              <a:lnSpc>
                <a:spcPct val="96200"/>
              </a:lnSpc>
              <a:spcBef>
                <a:spcPts val="165"/>
              </a:spcBef>
            </a:pPr>
            <a:r>
              <a:rPr dirty="0" sz="1400" b="1">
                <a:latin typeface="Arial"/>
                <a:cs typeface="Arial"/>
              </a:rPr>
              <a:t>Orientação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da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Palma </a:t>
            </a:r>
            <a:r>
              <a:rPr dirty="0" sz="1400" b="1">
                <a:latin typeface="Arial"/>
                <a:cs typeface="Arial"/>
              </a:rPr>
              <a:t>Plano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da</a:t>
            </a:r>
            <a:r>
              <a:rPr dirty="0" sz="1400" spc="-10" b="1">
                <a:latin typeface="Arial"/>
                <a:cs typeface="Arial"/>
              </a:rPr>
              <a:t> Parede </a:t>
            </a:r>
            <a:r>
              <a:rPr dirty="0" sz="1200" b="1">
                <a:latin typeface="Arial"/>
                <a:cs typeface="Arial"/>
              </a:rPr>
              <a:t>Visão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</a:t>
            </a:r>
            <a:r>
              <a:rPr dirty="0" sz="1200" spc="-10" b="1">
                <a:latin typeface="Arial"/>
                <a:cs typeface="Arial"/>
              </a:rPr>
              <a:t> Frente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88989" y="1872999"/>
            <a:ext cx="5540375" cy="72517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algn="ctr" marL="12065" marR="5080">
              <a:lnSpc>
                <a:spcPts val="1380"/>
              </a:lnSpc>
              <a:spcBef>
                <a:spcPts val="195"/>
              </a:spcBef>
            </a:pP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b="1">
                <a:latin typeface="Arial"/>
                <a:cs typeface="Arial"/>
              </a:rPr>
              <a:t>Plano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da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Parede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 plano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imaginário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parede.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Quando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mão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fica </a:t>
            </a:r>
            <a:r>
              <a:rPr dirty="0" sz="1200">
                <a:latin typeface="Arial MT"/>
                <a:cs typeface="Arial MT"/>
              </a:rPr>
              <a:t>paralela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parede ela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 vista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 frente.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Isso é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chamado 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b="1">
                <a:latin typeface="Arial"/>
                <a:cs typeface="Arial"/>
              </a:rPr>
              <a:t>Visão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Frente</a:t>
            </a:r>
            <a:r>
              <a:rPr dirty="0" sz="1200" spc="-1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210"/>
              </a:spcBef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ficam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 parede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não tem espaço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articulações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dedos.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81953" y="5352277"/>
            <a:ext cx="5353050" cy="145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540">
              <a:lnSpc>
                <a:spcPts val="165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Plano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Chão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10"/>
              </a:lnSpc>
            </a:pPr>
            <a:r>
              <a:rPr dirty="0" sz="1200" b="1">
                <a:latin typeface="Arial"/>
                <a:cs typeface="Arial"/>
              </a:rPr>
              <a:t>Visão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Cima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Arial"/>
              <a:cs typeface="Arial"/>
            </a:endParaRPr>
          </a:p>
          <a:p>
            <a:pPr algn="ctr" marL="12065" marR="5080">
              <a:lnSpc>
                <a:spcPts val="1380"/>
              </a:lnSpc>
            </a:pP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b="1">
                <a:latin typeface="Arial"/>
                <a:cs typeface="Arial"/>
              </a:rPr>
              <a:t>Plano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Chão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 plano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imaginário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chão.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Quando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mão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fica </a:t>
            </a:r>
            <a:r>
              <a:rPr dirty="0" sz="1200">
                <a:latin typeface="Arial MT"/>
                <a:cs typeface="Arial MT"/>
              </a:rPr>
              <a:t>paralela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 chão ela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 vista 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cima.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Isso é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chamado de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b="1">
                <a:latin typeface="Arial"/>
                <a:cs typeface="Arial"/>
              </a:rPr>
              <a:t>Visão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 </a:t>
            </a:r>
            <a:r>
              <a:rPr dirty="0" sz="1200" spc="-10" b="1">
                <a:latin typeface="Arial"/>
                <a:cs typeface="Arial"/>
              </a:rPr>
              <a:t>Cima</a:t>
            </a:r>
            <a:r>
              <a:rPr dirty="0" sz="1200" spc="-1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algn="ctr" marL="1270">
              <a:lnSpc>
                <a:spcPct val="100000"/>
              </a:lnSpc>
              <a:spcBef>
                <a:spcPts val="1225"/>
              </a:spcBef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ficam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 chão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tem um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espaço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na articulação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dos</a:t>
            </a:r>
            <a:r>
              <a:rPr dirty="0" sz="1200" spc="-10">
                <a:latin typeface="Arial MT"/>
                <a:cs typeface="Arial MT"/>
              </a:rPr>
              <a:t> dedos.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839205" y="5025132"/>
            <a:ext cx="5638800" cy="12700"/>
          </a:xfrm>
          <a:custGeom>
            <a:avLst/>
            <a:gdLst/>
            <a:ahLst/>
            <a:cxnLst/>
            <a:rect l="l" t="t" r="r" b="b"/>
            <a:pathLst>
              <a:path w="5638800" h="12700">
                <a:moveTo>
                  <a:pt x="5638799" y="0"/>
                </a:moveTo>
                <a:lnTo>
                  <a:pt x="0" y="0"/>
                </a:lnTo>
                <a:lnTo>
                  <a:pt x="0" y="12186"/>
                </a:lnTo>
                <a:lnTo>
                  <a:pt x="5638799" y="12186"/>
                </a:lnTo>
                <a:lnTo>
                  <a:pt x="56387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0113" y="2920619"/>
            <a:ext cx="1412123" cy="173722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74329" y="7233539"/>
            <a:ext cx="1284107" cy="169607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65970" y="772659"/>
            <a:ext cx="1985645" cy="586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5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Orientação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da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Palma</a:t>
            </a:r>
            <a:endParaRPr sz="1400">
              <a:latin typeface="Arial"/>
              <a:cs typeface="Arial"/>
            </a:endParaRPr>
          </a:p>
          <a:p>
            <a:pPr algn="ctr" marL="635">
              <a:lnSpc>
                <a:spcPts val="1365"/>
              </a:lnSpc>
            </a:pPr>
            <a:r>
              <a:rPr dirty="0" sz="1200" b="1">
                <a:latin typeface="Arial"/>
                <a:cs typeface="Arial"/>
              </a:rPr>
              <a:t>Visão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</a:t>
            </a:r>
            <a:r>
              <a:rPr dirty="0" sz="1200" spc="-10" b="1">
                <a:latin typeface="Arial"/>
                <a:cs typeface="Arial"/>
              </a:rPr>
              <a:t> Frente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A mão fica paralela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 </a:t>
            </a:r>
            <a:r>
              <a:rPr dirty="0" sz="1200" spc="-10">
                <a:latin typeface="Arial MT"/>
                <a:cs typeface="Arial MT"/>
              </a:rPr>
              <a:t>parede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3229" y="2204339"/>
            <a:ext cx="3730127" cy="159853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8845" y="4315078"/>
            <a:ext cx="3778895" cy="156196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7405" y="6480683"/>
            <a:ext cx="3713363" cy="154672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96450" y="772659"/>
            <a:ext cx="1925955" cy="586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5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Orientação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da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Palma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65"/>
              </a:lnSpc>
            </a:pPr>
            <a:r>
              <a:rPr dirty="0" sz="1200" b="1">
                <a:latin typeface="Arial"/>
                <a:cs typeface="Arial"/>
              </a:rPr>
              <a:t>Visão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Cima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A mão fica paralela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 </a:t>
            </a:r>
            <a:r>
              <a:rPr dirty="0" sz="1200" spc="-20">
                <a:latin typeface="Arial MT"/>
                <a:cs typeface="Arial MT"/>
              </a:rPr>
              <a:t>chão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66643" y="1486413"/>
            <a:ext cx="1458595" cy="7162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7465">
              <a:lnSpc>
                <a:spcPts val="1210"/>
              </a:lnSpc>
            </a:pPr>
            <a:r>
              <a:rPr dirty="0" sz="1200">
                <a:latin typeface="Times New Roman"/>
                <a:cs typeface="Times New Roman"/>
              </a:rPr>
              <a:t>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espaço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na</a:t>
            </a:r>
            <a:endParaRPr sz="1200">
              <a:latin typeface="Times New Roman"/>
              <a:cs typeface="Times New Roman"/>
            </a:endParaRPr>
          </a:p>
          <a:p>
            <a:pPr marL="37465" marR="123189">
              <a:lnSpc>
                <a:spcPts val="1370"/>
              </a:lnSpc>
              <a:spcBef>
                <a:spcPts val="65"/>
              </a:spcBef>
            </a:pPr>
            <a:r>
              <a:rPr dirty="0" sz="1200" spc="-10">
                <a:latin typeface="Times New Roman"/>
                <a:cs typeface="Times New Roman"/>
              </a:rPr>
              <a:t>articulação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dedo </a:t>
            </a:r>
            <a:r>
              <a:rPr dirty="0" sz="1200">
                <a:latin typeface="Times New Roman"/>
                <a:cs typeface="Times New Roman"/>
              </a:rPr>
              <a:t>significa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mão </a:t>
            </a:r>
            <a:r>
              <a:rPr dirty="0" sz="1200">
                <a:latin typeface="Times New Roman"/>
                <a:cs typeface="Times New Roman"/>
              </a:rPr>
              <a:t>fica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paralela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chão.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034277" y="2172198"/>
            <a:ext cx="5067300" cy="2372995"/>
            <a:chOff x="1034277" y="2172198"/>
            <a:chExt cx="5067300" cy="237299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4277" y="2275967"/>
              <a:ext cx="5066675" cy="226909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069089" y="3339597"/>
              <a:ext cx="113030" cy="119380"/>
            </a:xfrm>
            <a:custGeom>
              <a:avLst/>
              <a:gdLst/>
              <a:ahLst/>
              <a:cxnLst/>
              <a:rect l="l" t="t" r="r" b="b"/>
              <a:pathLst>
                <a:path w="113030" h="119379">
                  <a:moveTo>
                    <a:pt x="102092" y="0"/>
                  </a:moveTo>
                  <a:lnTo>
                    <a:pt x="0" y="76184"/>
                  </a:lnTo>
                  <a:lnTo>
                    <a:pt x="112760" y="118856"/>
                  </a:lnTo>
                  <a:lnTo>
                    <a:pt x="1020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27825" y="2173722"/>
              <a:ext cx="905510" cy="1219200"/>
            </a:xfrm>
            <a:custGeom>
              <a:avLst/>
              <a:gdLst/>
              <a:ahLst/>
              <a:cxnLst/>
              <a:rect l="l" t="t" r="r" b="b"/>
              <a:pathLst>
                <a:path w="905510" h="1219200">
                  <a:moveTo>
                    <a:pt x="0" y="0"/>
                  </a:moveTo>
                  <a:lnTo>
                    <a:pt x="905255" y="121919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1229" y="4609210"/>
            <a:ext cx="5086487" cy="245197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40373" y="7149718"/>
            <a:ext cx="5077343" cy="21883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50958" y="771185"/>
            <a:ext cx="14154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Arial"/>
                <a:cs typeface="Arial"/>
              </a:rPr>
              <a:t>Apresentação.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505" y="1516383"/>
            <a:ext cx="5665470" cy="601662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12700" marR="5715">
              <a:lnSpc>
                <a:spcPct val="93800"/>
              </a:lnSpc>
              <a:spcBef>
                <a:spcPts val="190"/>
              </a:spcBef>
            </a:pPr>
            <a:r>
              <a:rPr dirty="0" sz="1200">
                <a:latin typeface="Arial MT"/>
                <a:cs typeface="Arial MT"/>
              </a:rPr>
              <a:t>As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línguas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utilizadas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pelos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surdos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não</a:t>
            </a:r>
            <a:r>
              <a:rPr dirty="0" sz="1200" spc="1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tem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uma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forma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9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aceita </a:t>
            </a:r>
            <a:r>
              <a:rPr dirty="0" sz="1200">
                <a:latin typeface="Arial MT"/>
                <a:cs typeface="Arial MT"/>
              </a:rPr>
              <a:t>universalmente.</a:t>
            </a:r>
            <a:r>
              <a:rPr dirty="0" sz="1200" spc="1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Na</a:t>
            </a:r>
            <a:r>
              <a:rPr dirty="0" sz="1200" spc="1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verdade,</a:t>
            </a:r>
            <a:r>
              <a:rPr dirty="0" sz="1200" spc="1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até</a:t>
            </a:r>
            <a:r>
              <a:rPr dirty="0" sz="1200" spc="1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recentemente</a:t>
            </a:r>
            <a:r>
              <a:rPr dirty="0" sz="1200" spc="1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não</a:t>
            </a:r>
            <a:r>
              <a:rPr dirty="0" sz="1200" spc="1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havia</a:t>
            </a:r>
            <a:r>
              <a:rPr dirty="0" sz="1200" spc="1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sequer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16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preocupação </a:t>
            </a:r>
            <a:r>
              <a:rPr dirty="0" sz="1200">
                <a:latin typeface="Arial MT"/>
                <a:cs typeface="Arial MT"/>
              </a:rPr>
              <a:t>com 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questão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sinais.</a:t>
            </a:r>
            <a:endParaRPr sz="1200">
              <a:latin typeface="Arial MT"/>
              <a:cs typeface="Arial MT"/>
            </a:endParaRPr>
          </a:p>
          <a:p>
            <a:pPr algn="just" marL="12700" marR="5080">
              <a:lnSpc>
                <a:spcPts val="1340"/>
              </a:lnSpc>
              <a:spcBef>
                <a:spcPts val="30"/>
              </a:spcBef>
            </a:pP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lingüistas,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certo,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começando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já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Stokoe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–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pioneiro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reconhecimento </a:t>
            </a:r>
            <a:r>
              <a:rPr dirty="0" sz="1200">
                <a:latin typeface="Arial MT"/>
                <a:cs typeface="Arial MT"/>
              </a:rPr>
              <a:t>do</a:t>
            </a:r>
            <a:r>
              <a:rPr dirty="0" sz="1200" spc="1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verdadeiro</a:t>
            </a:r>
            <a:r>
              <a:rPr dirty="0" sz="1200" spc="1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estatuto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lingüístico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das</a:t>
            </a:r>
            <a:r>
              <a:rPr dirty="0" sz="1200" spc="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línguas</a:t>
            </a:r>
            <a:r>
              <a:rPr dirty="0" sz="1200" spc="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dos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surdos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–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tem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</a:t>
            </a:r>
            <a:r>
              <a:rPr dirty="0" sz="1200" spc="1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preocupado</a:t>
            </a:r>
            <a:r>
              <a:rPr dirty="0" sz="1200" spc="95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a </a:t>
            </a:r>
            <a:r>
              <a:rPr dirty="0" sz="1200">
                <a:latin typeface="Arial MT"/>
                <a:cs typeface="Arial MT"/>
              </a:rPr>
              <a:t>definir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notações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formalismos</a:t>
            </a:r>
            <a:r>
              <a:rPr dirty="0" sz="1200" spc="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descrever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sua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organização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frases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discursos.</a:t>
            </a:r>
            <a:r>
              <a:rPr dirty="0" sz="1200" spc="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Mas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descrever</a:t>
            </a:r>
            <a:r>
              <a:rPr dirty="0" sz="1200" spc="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não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escrever.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Descrever</a:t>
            </a:r>
            <a:r>
              <a:rPr dirty="0" sz="1200" spc="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escrever</a:t>
            </a:r>
            <a:r>
              <a:rPr dirty="0" sz="1200" spc="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“sobre”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alguma </a:t>
            </a:r>
            <a:r>
              <a:rPr dirty="0" sz="1200">
                <a:latin typeface="Arial MT"/>
                <a:cs typeface="Arial MT"/>
              </a:rPr>
              <a:t>coisa.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Escrever,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escrever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“em”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uma</a:t>
            </a:r>
            <a:r>
              <a:rPr dirty="0" sz="1200" spc="-10">
                <a:latin typeface="Arial MT"/>
                <a:cs typeface="Arial MT"/>
              </a:rPr>
              <a:t> língua.</a:t>
            </a:r>
            <a:endParaRPr sz="1200">
              <a:latin typeface="Arial MT"/>
              <a:cs typeface="Arial MT"/>
            </a:endParaRPr>
          </a:p>
          <a:p>
            <a:pPr algn="just" marL="12700" marR="6985">
              <a:lnSpc>
                <a:spcPts val="1340"/>
              </a:lnSpc>
              <a:spcBef>
                <a:spcPts val="20"/>
              </a:spcBef>
            </a:pP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1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Lingüistas</a:t>
            </a:r>
            <a:r>
              <a:rPr dirty="0" sz="1200" spc="1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escrevem</a:t>
            </a:r>
            <a:r>
              <a:rPr dirty="0" sz="1200" spc="2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sobre</a:t>
            </a:r>
            <a:r>
              <a:rPr dirty="0" sz="1200" spc="1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as</a:t>
            </a:r>
            <a:r>
              <a:rPr dirty="0" sz="1200" spc="2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línguas</a:t>
            </a:r>
            <a:r>
              <a:rPr dirty="0" sz="1200" spc="1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1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sinais,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mas</a:t>
            </a:r>
            <a:r>
              <a:rPr dirty="0" sz="1200" spc="1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quase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nunca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fazem </a:t>
            </a:r>
            <a:r>
              <a:rPr dirty="0" sz="1200">
                <a:latin typeface="Arial MT"/>
                <a:cs typeface="Arial MT"/>
              </a:rPr>
              <a:t>usando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uma</a:t>
            </a:r>
            <a:r>
              <a:rPr dirty="0" sz="1200" spc="2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3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2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isso.</a:t>
            </a:r>
            <a:r>
              <a:rPr dirty="0" sz="1200" spc="2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formalismos</a:t>
            </a:r>
            <a:r>
              <a:rPr dirty="0" sz="1200" spc="2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notações</a:t>
            </a:r>
            <a:r>
              <a:rPr dirty="0" sz="1200" spc="2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300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eles </a:t>
            </a:r>
            <a:r>
              <a:rPr dirty="0" sz="1200">
                <a:latin typeface="Arial MT"/>
                <a:cs typeface="Arial MT"/>
              </a:rPr>
              <a:t>utilizam</a:t>
            </a:r>
            <a:r>
              <a:rPr dirty="0" sz="1200" spc="1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nessas</a:t>
            </a:r>
            <a:r>
              <a:rPr dirty="0" sz="1200" spc="11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ocasiões,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não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são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expressões</a:t>
            </a:r>
            <a:r>
              <a:rPr dirty="0" sz="1200" spc="1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“de”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alguma</a:t>
            </a:r>
            <a:r>
              <a:rPr dirty="0" sz="1200" spc="1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</a:t>
            </a:r>
            <a:r>
              <a:rPr dirty="0" sz="1200" spc="1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sinais,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são </a:t>
            </a:r>
            <a:r>
              <a:rPr dirty="0" sz="1200">
                <a:latin typeface="Arial MT"/>
                <a:cs typeface="Arial MT"/>
              </a:rPr>
              <a:t>expressões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retratam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aspectos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dessas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línguas,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são</a:t>
            </a:r>
            <a:r>
              <a:rPr dirty="0" sz="1200" spc="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expressões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“sobre”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essas línguas.</a:t>
            </a:r>
            <a:endParaRPr sz="1200">
              <a:latin typeface="Arial MT"/>
              <a:cs typeface="Arial MT"/>
            </a:endParaRPr>
          </a:p>
          <a:p>
            <a:pPr algn="just" marL="12700" marR="6985">
              <a:lnSpc>
                <a:spcPts val="1340"/>
              </a:lnSpc>
              <a:spcBef>
                <a:spcPts val="30"/>
              </a:spcBef>
            </a:pP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surdos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precisam</a:t>
            </a:r>
            <a:r>
              <a:rPr dirty="0" sz="1200" spc="1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escrever</a:t>
            </a:r>
            <a:r>
              <a:rPr dirty="0" sz="1200" spc="1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nas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suas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línguas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11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sinais.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Precisam</a:t>
            </a:r>
            <a:r>
              <a:rPr dirty="0" sz="1200" spc="11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inter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cambiar </a:t>
            </a:r>
            <a:r>
              <a:rPr dirty="0" sz="1200">
                <a:latin typeface="Arial MT"/>
                <a:cs typeface="Arial MT"/>
              </a:rPr>
              <a:t>através</a:t>
            </a:r>
            <a:r>
              <a:rPr dirty="0" sz="1200" spc="2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2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grafismos</a:t>
            </a:r>
            <a:r>
              <a:rPr dirty="0" sz="1200" spc="2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suas</a:t>
            </a:r>
            <a:r>
              <a:rPr dirty="0" sz="1200" spc="2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expressões</a:t>
            </a:r>
            <a:r>
              <a:rPr dirty="0" sz="1200" spc="2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lingüísticas,</a:t>
            </a:r>
            <a:r>
              <a:rPr dirty="0" sz="1200" spc="2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como</a:t>
            </a:r>
            <a:r>
              <a:rPr dirty="0" sz="1200" spc="2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2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ouvintes</a:t>
            </a:r>
            <a:r>
              <a:rPr dirty="0" sz="1200" spc="2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28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fazem </a:t>
            </a:r>
            <a:r>
              <a:rPr dirty="0" sz="1200">
                <a:latin typeface="Arial MT"/>
                <a:cs typeface="Arial MT"/>
              </a:rPr>
              <a:t>utilizando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diferentes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alfabetos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inventados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diversas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orais.</a:t>
            </a:r>
            <a:endParaRPr sz="1200">
              <a:latin typeface="Arial MT"/>
              <a:cs typeface="Arial MT"/>
            </a:endParaRPr>
          </a:p>
          <a:p>
            <a:pPr algn="just" marL="12700" marR="6985">
              <a:lnSpc>
                <a:spcPts val="1340"/>
              </a:lnSpc>
              <a:spcBef>
                <a:spcPts val="15"/>
              </a:spcBef>
            </a:pPr>
            <a:r>
              <a:rPr dirty="0" sz="1200">
                <a:latin typeface="Arial MT"/>
                <a:cs typeface="Arial MT"/>
              </a:rPr>
              <a:t>Todos</a:t>
            </a:r>
            <a:r>
              <a:rPr dirty="0" sz="1200" spc="20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sabem</a:t>
            </a:r>
            <a:r>
              <a:rPr dirty="0" sz="1200" spc="20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2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importância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20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invenção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2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20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desenvolvimento</a:t>
            </a:r>
            <a:r>
              <a:rPr dirty="0" sz="1200" spc="21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da </a:t>
            </a:r>
            <a:r>
              <a:rPr dirty="0" sz="1200">
                <a:latin typeface="Arial MT"/>
                <a:cs typeface="Arial MT"/>
              </a:rPr>
              <a:t>cultura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1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humanidade.</a:t>
            </a:r>
            <a:r>
              <a:rPr dirty="0" sz="1200" spc="1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1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surdos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1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as</a:t>
            </a:r>
            <a:r>
              <a:rPr dirty="0" sz="1200" spc="1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comunidades</a:t>
            </a:r>
            <a:r>
              <a:rPr dirty="0" sz="1200" spc="1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surdas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também</a:t>
            </a:r>
            <a:r>
              <a:rPr dirty="0" sz="1200" spc="19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precisam </a:t>
            </a:r>
            <a:r>
              <a:rPr dirty="0" sz="1200">
                <a:latin typeface="Arial MT"/>
                <a:cs typeface="Arial MT"/>
              </a:rPr>
              <a:t>dar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esse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salto.</a:t>
            </a:r>
            <a:endParaRPr sz="1200">
              <a:latin typeface="Arial MT"/>
              <a:cs typeface="Arial MT"/>
            </a:endParaRPr>
          </a:p>
          <a:p>
            <a:pPr algn="just" marL="12700" marR="6985">
              <a:lnSpc>
                <a:spcPts val="1340"/>
              </a:lnSpc>
              <a:spcBef>
                <a:spcPts val="10"/>
              </a:spcBef>
            </a:pPr>
            <a:r>
              <a:rPr dirty="0" sz="1200">
                <a:latin typeface="Arial MT"/>
                <a:cs typeface="Arial MT"/>
              </a:rPr>
              <a:t>Valerie</a:t>
            </a:r>
            <a:r>
              <a:rPr dirty="0" sz="1200" spc="2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Sutton,</a:t>
            </a:r>
            <a:r>
              <a:rPr dirty="0" sz="1200" spc="2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Center</a:t>
            </a:r>
            <a:r>
              <a:rPr dirty="0" sz="1200" spc="2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for</a:t>
            </a:r>
            <a:r>
              <a:rPr dirty="0" sz="1200" spc="2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Sutton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Movement</a:t>
            </a:r>
            <a:r>
              <a:rPr dirty="0" sz="1200" spc="2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Writing,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2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uma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especialista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em </a:t>
            </a:r>
            <a:r>
              <a:rPr dirty="0" sz="1200">
                <a:latin typeface="Arial MT"/>
                <a:cs typeface="Arial MT"/>
              </a:rPr>
              <a:t>sistema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11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11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movimentos.</a:t>
            </a:r>
            <a:r>
              <a:rPr dirty="0" sz="1200" spc="11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dois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principais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sistemas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representação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4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movimentos</a:t>
            </a:r>
            <a:r>
              <a:rPr dirty="0" sz="1200" spc="4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4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ela</a:t>
            </a:r>
            <a:r>
              <a:rPr dirty="0" sz="1200" spc="4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desenvolveu</a:t>
            </a:r>
            <a:r>
              <a:rPr dirty="0" sz="1200" spc="4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são</a:t>
            </a:r>
            <a:r>
              <a:rPr dirty="0" sz="1200" spc="4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4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DanceWriting</a:t>
            </a:r>
            <a:r>
              <a:rPr dirty="0" sz="1200" spc="4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(um</a:t>
            </a:r>
            <a:r>
              <a:rPr dirty="0" sz="1200" spc="43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sistema</a:t>
            </a:r>
            <a:r>
              <a:rPr dirty="0" sz="1200" spc="41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para </a:t>
            </a:r>
            <a:r>
              <a:rPr dirty="0" sz="1200">
                <a:latin typeface="Arial MT"/>
                <a:cs typeface="Arial MT"/>
              </a:rPr>
              <a:t>representação</a:t>
            </a:r>
            <a:r>
              <a:rPr dirty="0" sz="1200" spc="3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3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coreografias,</a:t>
            </a:r>
            <a:r>
              <a:rPr dirty="0" sz="1200" spc="3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aplicado</a:t>
            </a:r>
            <a:r>
              <a:rPr dirty="0" sz="1200" spc="3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</a:t>
            </a:r>
            <a:r>
              <a:rPr dirty="0" sz="1200" spc="3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ballet</a:t>
            </a:r>
            <a:r>
              <a:rPr dirty="0" sz="1200" spc="3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3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3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dança</a:t>
            </a:r>
            <a:r>
              <a:rPr dirty="0" sz="1200" spc="3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</a:t>
            </a:r>
            <a:r>
              <a:rPr dirty="0" sz="1200" spc="3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geral</a:t>
            </a:r>
            <a:r>
              <a:rPr dirty="0" sz="1200" spc="3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)</a:t>
            </a:r>
            <a:r>
              <a:rPr dirty="0" sz="1200" spc="3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345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o </a:t>
            </a:r>
            <a:r>
              <a:rPr dirty="0" sz="1200">
                <a:latin typeface="Arial MT"/>
                <a:cs typeface="Arial MT"/>
              </a:rPr>
              <a:t>SignWriting</a:t>
            </a:r>
            <a:r>
              <a:rPr dirty="0" sz="1200" spc="1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(</a:t>
            </a:r>
            <a:r>
              <a:rPr dirty="0" sz="1200" spc="1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1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sistema</a:t>
            </a:r>
            <a:r>
              <a:rPr dirty="0" sz="1200" spc="1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1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representação</a:t>
            </a:r>
            <a:r>
              <a:rPr dirty="0" sz="1200" spc="1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1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gestos,</a:t>
            </a:r>
            <a:r>
              <a:rPr dirty="0" sz="1200" spc="1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aplicado</a:t>
            </a:r>
            <a:r>
              <a:rPr dirty="0" sz="1200" spc="1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às</a:t>
            </a:r>
            <a:r>
              <a:rPr dirty="0" sz="1200" spc="1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línguas</a:t>
            </a:r>
            <a:r>
              <a:rPr dirty="0" sz="1200" spc="17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de </a:t>
            </a:r>
            <a:r>
              <a:rPr dirty="0" sz="1200" spc="-10">
                <a:latin typeface="Arial MT"/>
                <a:cs typeface="Arial MT"/>
              </a:rPr>
              <a:t>sinais).</a:t>
            </a:r>
            <a:endParaRPr sz="1200">
              <a:latin typeface="Arial MT"/>
              <a:cs typeface="Arial MT"/>
            </a:endParaRPr>
          </a:p>
          <a:p>
            <a:pPr algn="just" marL="12700" marR="6350">
              <a:lnSpc>
                <a:spcPts val="1340"/>
              </a:lnSpc>
              <a:spcBef>
                <a:spcPts val="35"/>
              </a:spcBef>
            </a:pPr>
            <a:r>
              <a:rPr dirty="0" sz="1200">
                <a:latin typeface="Arial MT"/>
                <a:cs typeface="Arial MT"/>
              </a:rPr>
              <a:t>Em</a:t>
            </a:r>
            <a:r>
              <a:rPr dirty="0" sz="1200" spc="2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principio,</a:t>
            </a:r>
            <a:r>
              <a:rPr dirty="0" sz="1200" spc="2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enquanto</a:t>
            </a:r>
            <a:r>
              <a:rPr dirty="0" sz="1200" spc="2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sistema</a:t>
            </a:r>
            <a:r>
              <a:rPr dirty="0" sz="1200" spc="2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2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representação</a:t>
            </a:r>
            <a:r>
              <a:rPr dirty="0" sz="1200" spc="2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gestos,</a:t>
            </a:r>
            <a:r>
              <a:rPr dirty="0" sz="1200" spc="2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SignWriting</a:t>
            </a:r>
            <a:r>
              <a:rPr dirty="0" sz="1200" spc="220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é </a:t>
            </a:r>
            <a:r>
              <a:rPr dirty="0" sz="1200">
                <a:latin typeface="Arial MT"/>
                <a:cs typeface="Arial MT"/>
              </a:rPr>
              <a:t>mais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uma</a:t>
            </a:r>
            <a:r>
              <a:rPr dirty="0" sz="1200" spc="229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notação</a:t>
            </a:r>
            <a:r>
              <a:rPr dirty="0" sz="1200" spc="2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inventada</a:t>
            </a:r>
            <a:r>
              <a:rPr dirty="0" sz="1200" spc="229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2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</a:t>
            </a:r>
            <a:r>
              <a:rPr dirty="0" sz="1200" spc="229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escrever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“sobre”</a:t>
            </a:r>
            <a:r>
              <a:rPr dirty="0" sz="1200" spc="229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línguas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2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sinais,</a:t>
            </a:r>
            <a:r>
              <a:rPr dirty="0" sz="1200" spc="229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como </a:t>
            </a:r>
            <a:r>
              <a:rPr dirty="0" sz="1200">
                <a:latin typeface="Arial MT"/>
                <a:cs typeface="Arial MT"/>
              </a:rPr>
              <a:t>outras</a:t>
            </a:r>
            <a:r>
              <a:rPr dirty="0" sz="1200" spc="3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mais</a:t>
            </a:r>
            <a:r>
              <a:rPr dirty="0" sz="1200" spc="3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tradicionais</a:t>
            </a:r>
            <a:r>
              <a:rPr dirty="0" sz="1200" spc="3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há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tempos</a:t>
            </a:r>
            <a:r>
              <a:rPr dirty="0" sz="1200" spc="2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utilizadas</a:t>
            </a:r>
            <a:r>
              <a:rPr dirty="0" sz="1200" spc="3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pelos</a:t>
            </a:r>
            <a:r>
              <a:rPr dirty="0" sz="1200" spc="3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lingüísticas,</a:t>
            </a:r>
            <a:r>
              <a:rPr dirty="0" sz="1200" spc="3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3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há</a:t>
            </a:r>
            <a:r>
              <a:rPr dirty="0" sz="1200" spc="30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diversos </a:t>
            </a:r>
            <a:r>
              <a:rPr dirty="0" sz="1200">
                <a:latin typeface="Arial MT"/>
                <a:cs typeface="Arial MT"/>
              </a:rPr>
              <a:t>lingüistas</a:t>
            </a:r>
            <a:r>
              <a:rPr dirty="0" sz="1200" spc="2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2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começam</a:t>
            </a:r>
            <a:r>
              <a:rPr dirty="0" sz="1200" spc="3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2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publicar</a:t>
            </a:r>
            <a:r>
              <a:rPr dirty="0" sz="1200" spc="2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seus</a:t>
            </a:r>
            <a:r>
              <a:rPr dirty="0" sz="1200" spc="2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estudos</a:t>
            </a:r>
            <a:r>
              <a:rPr dirty="0" sz="1200" spc="2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utilizando</a:t>
            </a:r>
            <a:r>
              <a:rPr dirty="0" sz="1200" spc="2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esse</a:t>
            </a:r>
            <a:r>
              <a:rPr dirty="0" sz="1200" spc="2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sistema</a:t>
            </a:r>
            <a:r>
              <a:rPr dirty="0" sz="1200" spc="28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para </a:t>
            </a:r>
            <a:r>
              <a:rPr dirty="0" sz="1200">
                <a:latin typeface="Arial MT"/>
                <a:cs typeface="Arial MT"/>
              </a:rPr>
              <a:t>descrever</a:t>
            </a:r>
            <a:r>
              <a:rPr dirty="0" sz="1200" spc="8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as</a:t>
            </a:r>
            <a:r>
              <a:rPr dirty="0" sz="1200" spc="4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construções</a:t>
            </a:r>
            <a:r>
              <a:rPr dirty="0" sz="1200" spc="8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8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encontram</a:t>
            </a:r>
            <a:r>
              <a:rPr dirty="0" sz="1200" spc="9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nas</a:t>
            </a:r>
            <a:r>
              <a:rPr dirty="0" sz="1200" spc="8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línguas</a:t>
            </a:r>
            <a:r>
              <a:rPr dirty="0" sz="1200" spc="9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8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9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80">
                <a:latin typeface="Arial MT"/>
                <a:cs typeface="Arial MT"/>
              </a:rPr>
              <a:t>  </a:t>
            </a:r>
            <a:r>
              <a:rPr dirty="0" sz="1200" spc="-10">
                <a:latin typeface="Arial MT"/>
                <a:cs typeface="Arial MT"/>
              </a:rPr>
              <a:t>estão estudando.</a:t>
            </a:r>
            <a:endParaRPr sz="1200">
              <a:latin typeface="Arial MT"/>
              <a:cs typeface="Arial MT"/>
            </a:endParaRPr>
          </a:p>
          <a:p>
            <a:pPr algn="just" marL="12700" marR="6985">
              <a:lnSpc>
                <a:spcPts val="1340"/>
              </a:lnSpc>
              <a:spcBef>
                <a:spcPts val="25"/>
              </a:spcBef>
            </a:pPr>
            <a:r>
              <a:rPr dirty="0" sz="1200">
                <a:latin typeface="Arial MT"/>
                <a:cs typeface="Arial MT"/>
              </a:rPr>
              <a:t>Contudo,</a:t>
            </a:r>
            <a:r>
              <a:rPr dirty="0" sz="1200" spc="25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25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SignWriting</a:t>
            </a:r>
            <a:r>
              <a:rPr dirty="0" sz="1200" spc="2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tem</a:t>
            </a:r>
            <a:r>
              <a:rPr dirty="0" sz="1200" spc="2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características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gráficas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25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esquemáticas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analógicas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configuram</a:t>
            </a:r>
            <a:r>
              <a:rPr dirty="0" sz="1200" spc="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como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sistema</a:t>
            </a:r>
            <a:r>
              <a:rPr dirty="0" sz="1200" spc="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transparente</a:t>
            </a:r>
            <a:r>
              <a:rPr dirty="0" sz="1200" spc="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fácil</a:t>
            </a:r>
            <a:r>
              <a:rPr dirty="0" sz="1200" spc="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aprender</a:t>
            </a:r>
            <a:r>
              <a:rPr dirty="0" sz="1200" spc="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6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manipular, </a:t>
            </a:r>
            <a:r>
              <a:rPr dirty="0" sz="1200">
                <a:latin typeface="Arial MT"/>
                <a:cs typeface="Arial MT"/>
              </a:rPr>
              <a:t>coisa</a:t>
            </a:r>
            <a:r>
              <a:rPr dirty="0" sz="1200" spc="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não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acontece</a:t>
            </a:r>
            <a:r>
              <a:rPr dirty="0" sz="1200" spc="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</a:t>
            </a:r>
            <a:r>
              <a:rPr dirty="0" sz="1200" spc="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geral</a:t>
            </a:r>
            <a:r>
              <a:rPr dirty="0" sz="1200" spc="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as</a:t>
            </a:r>
            <a:r>
              <a:rPr dirty="0" sz="1200" spc="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notações</a:t>
            </a:r>
            <a:r>
              <a:rPr dirty="0" sz="1200" spc="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formalísticas</a:t>
            </a:r>
            <a:r>
              <a:rPr dirty="0" sz="1200" spc="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inventadas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pelos lingüistas.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65970" y="772659"/>
            <a:ext cx="1985645" cy="586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4925">
              <a:lnSpc>
                <a:spcPts val="165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Orientação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da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Palma</a:t>
            </a:r>
            <a:endParaRPr sz="1400">
              <a:latin typeface="Arial"/>
              <a:cs typeface="Arial"/>
            </a:endParaRPr>
          </a:p>
          <a:p>
            <a:pPr algn="ctr" marL="635">
              <a:lnSpc>
                <a:spcPts val="1365"/>
              </a:lnSpc>
            </a:pPr>
            <a:r>
              <a:rPr dirty="0" sz="1200" b="1">
                <a:latin typeface="Arial"/>
                <a:cs typeface="Arial"/>
              </a:rPr>
              <a:t>Visão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</a:t>
            </a:r>
            <a:r>
              <a:rPr dirty="0" sz="1200" spc="-10" b="1">
                <a:latin typeface="Arial"/>
                <a:cs typeface="Arial"/>
              </a:rPr>
              <a:t> Frente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A mão fica paralela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 </a:t>
            </a:r>
            <a:r>
              <a:rPr dirty="0" sz="1200" spc="-10">
                <a:latin typeface="Arial MT"/>
                <a:cs typeface="Arial MT"/>
              </a:rPr>
              <a:t>parede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949" y="1862963"/>
            <a:ext cx="4400681" cy="183933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6133" y="4193159"/>
            <a:ext cx="4505837" cy="181189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2877" y="6457822"/>
            <a:ext cx="4790825" cy="185761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96450" y="772659"/>
            <a:ext cx="1925955" cy="586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5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Orientação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da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Palma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65"/>
              </a:lnSpc>
            </a:pPr>
            <a:r>
              <a:rPr dirty="0" sz="1200" b="1">
                <a:latin typeface="Arial"/>
                <a:cs typeface="Arial"/>
              </a:rPr>
              <a:t>Visão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Cima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A mão fica paralela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 </a:t>
            </a:r>
            <a:r>
              <a:rPr dirty="0" sz="1200" spc="-20">
                <a:latin typeface="Arial MT"/>
                <a:cs typeface="Arial MT"/>
              </a:rPr>
              <a:t>chão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51987" y="2094489"/>
            <a:ext cx="1628139" cy="7423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marL="10160" marR="57785">
              <a:lnSpc>
                <a:spcPts val="1370"/>
              </a:lnSpc>
              <a:spcBef>
                <a:spcPts val="425"/>
              </a:spcBef>
            </a:pPr>
            <a:r>
              <a:rPr dirty="0" sz="1200">
                <a:latin typeface="Times New Roman"/>
                <a:cs typeface="Times New Roman"/>
              </a:rPr>
              <a:t>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espaço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articulação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dedosignifica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mão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fica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paralela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chão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1489" y="2140330"/>
            <a:ext cx="2952887" cy="2163942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142481" y="2818374"/>
            <a:ext cx="1587500" cy="1454150"/>
            <a:chOff x="1142481" y="2818374"/>
            <a:chExt cx="1587500" cy="145415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3189" y="3118739"/>
              <a:ext cx="1256669" cy="115353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454907" y="3370077"/>
              <a:ext cx="106680" cy="120650"/>
            </a:xfrm>
            <a:custGeom>
              <a:avLst/>
              <a:gdLst/>
              <a:ahLst/>
              <a:cxnLst/>
              <a:rect l="l" t="t" r="r" b="b"/>
              <a:pathLst>
                <a:path w="106680" h="120650">
                  <a:moveTo>
                    <a:pt x="106673" y="0"/>
                  </a:moveTo>
                  <a:lnTo>
                    <a:pt x="0" y="68564"/>
                  </a:lnTo>
                  <a:lnTo>
                    <a:pt x="106673" y="120380"/>
                  </a:lnTo>
                  <a:lnTo>
                    <a:pt x="1066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44005" y="2819898"/>
              <a:ext cx="375285" cy="601980"/>
            </a:xfrm>
            <a:custGeom>
              <a:avLst/>
              <a:gdLst/>
              <a:ahLst/>
              <a:cxnLst/>
              <a:rect l="l" t="t" r="r" b="b"/>
              <a:pathLst>
                <a:path w="375284" h="601979">
                  <a:moveTo>
                    <a:pt x="0" y="0"/>
                  </a:moveTo>
                  <a:lnTo>
                    <a:pt x="374897" y="601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2961" y="4502530"/>
            <a:ext cx="4760345" cy="241235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0581" y="6983603"/>
            <a:ext cx="4639949" cy="231482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65970" y="772659"/>
            <a:ext cx="1985645" cy="586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5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Orientação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da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Palma</a:t>
            </a:r>
            <a:endParaRPr sz="1400">
              <a:latin typeface="Arial"/>
              <a:cs typeface="Arial"/>
            </a:endParaRPr>
          </a:p>
          <a:p>
            <a:pPr algn="ctr" marL="635">
              <a:lnSpc>
                <a:spcPts val="1365"/>
              </a:lnSpc>
            </a:pPr>
            <a:r>
              <a:rPr dirty="0" sz="1200" b="1">
                <a:latin typeface="Arial"/>
                <a:cs typeface="Arial"/>
              </a:rPr>
              <a:t>Visão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</a:t>
            </a:r>
            <a:r>
              <a:rPr dirty="0" sz="1200" spc="-10" b="1">
                <a:latin typeface="Arial"/>
                <a:cs typeface="Arial"/>
              </a:rPr>
              <a:t> Frente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A mão fica paralela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 </a:t>
            </a:r>
            <a:r>
              <a:rPr dirty="0" sz="1200" spc="-10">
                <a:latin typeface="Arial MT"/>
                <a:cs typeface="Arial MT"/>
              </a:rPr>
              <a:t>parede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9913" y="1777619"/>
            <a:ext cx="4540889" cy="187590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9725" y="4336415"/>
            <a:ext cx="4487549" cy="182866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4569" y="6820534"/>
            <a:ext cx="4781687" cy="175246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96450" y="772659"/>
            <a:ext cx="1925955" cy="586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5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Orientação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da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Palma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65"/>
              </a:lnSpc>
            </a:pPr>
            <a:r>
              <a:rPr dirty="0" sz="1200" b="1">
                <a:latin typeface="Arial"/>
                <a:cs typeface="Arial"/>
              </a:rPr>
              <a:t>Visão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Cima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A mão fica paralela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 </a:t>
            </a:r>
            <a:r>
              <a:rPr dirty="0" sz="1200" spc="-20">
                <a:latin typeface="Arial MT"/>
                <a:cs typeface="Arial MT"/>
              </a:rPr>
              <a:t>chão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51987" y="1497081"/>
            <a:ext cx="1507490" cy="73469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8575">
              <a:lnSpc>
                <a:spcPts val="1285"/>
              </a:lnSpc>
            </a:pPr>
            <a:r>
              <a:rPr dirty="0" sz="1200">
                <a:latin typeface="Times New Roman"/>
                <a:cs typeface="Times New Roman"/>
              </a:rPr>
              <a:t>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espaço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articulação</a:t>
            </a:r>
            <a:endParaRPr sz="1200">
              <a:latin typeface="Times New Roman"/>
              <a:cs typeface="Times New Roman"/>
            </a:endParaRPr>
          </a:p>
          <a:p>
            <a:pPr marL="28575" marR="60325">
              <a:lnSpc>
                <a:spcPct val="95400"/>
              </a:lnSpc>
              <a:spcBef>
                <a:spcPts val="30"/>
              </a:spcBef>
            </a:pP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dedo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significa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mão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fica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paralela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ao </a:t>
            </a:r>
            <a:r>
              <a:rPr dirty="0" sz="1200" spc="-20">
                <a:latin typeface="Times New Roman"/>
                <a:cs typeface="Times New Roman"/>
              </a:rPr>
              <a:t>chão.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0193" y="1692275"/>
            <a:ext cx="2638943" cy="2229474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340601" y="2217918"/>
            <a:ext cx="1459865" cy="1592580"/>
            <a:chOff x="1340601" y="2217918"/>
            <a:chExt cx="1459865" cy="159258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5025" y="2472563"/>
              <a:ext cx="1114943" cy="133793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384556" y="2909829"/>
              <a:ext cx="120650" cy="109855"/>
            </a:xfrm>
            <a:custGeom>
              <a:avLst/>
              <a:gdLst/>
              <a:ahLst/>
              <a:cxnLst/>
              <a:rect l="l" t="t" r="r" b="b"/>
              <a:pathLst>
                <a:path w="120650" h="109855">
                  <a:moveTo>
                    <a:pt x="73136" y="0"/>
                  </a:moveTo>
                  <a:lnTo>
                    <a:pt x="0" y="105140"/>
                  </a:lnTo>
                  <a:lnTo>
                    <a:pt x="120380" y="109712"/>
                  </a:lnTo>
                  <a:lnTo>
                    <a:pt x="73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342125" y="2219442"/>
              <a:ext cx="1096010" cy="754380"/>
            </a:xfrm>
            <a:custGeom>
              <a:avLst/>
              <a:gdLst/>
              <a:ahLst/>
              <a:cxnLst/>
              <a:rect l="l" t="t" r="r" b="b"/>
              <a:pathLst>
                <a:path w="1096010" h="754380">
                  <a:moveTo>
                    <a:pt x="0" y="0"/>
                  </a:moveTo>
                  <a:lnTo>
                    <a:pt x="1095755" y="7543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5025" y="4101719"/>
            <a:ext cx="4368683" cy="219442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85025" y="6514210"/>
            <a:ext cx="4335155" cy="225843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65970" y="772659"/>
            <a:ext cx="1985645" cy="586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5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Orientação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da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Palma</a:t>
            </a:r>
            <a:endParaRPr sz="1400">
              <a:latin typeface="Arial"/>
              <a:cs typeface="Arial"/>
            </a:endParaRPr>
          </a:p>
          <a:p>
            <a:pPr algn="ctr" marL="635">
              <a:lnSpc>
                <a:spcPts val="1365"/>
              </a:lnSpc>
            </a:pPr>
            <a:r>
              <a:rPr dirty="0" sz="1200" b="1">
                <a:latin typeface="Arial"/>
                <a:cs typeface="Arial"/>
              </a:rPr>
              <a:t>Visão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</a:t>
            </a:r>
            <a:r>
              <a:rPr dirty="0" sz="1200" spc="-10" b="1">
                <a:latin typeface="Arial"/>
                <a:cs typeface="Arial"/>
              </a:rPr>
              <a:t> Frente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A mão fica paralela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 </a:t>
            </a:r>
            <a:r>
              <a:rPr dirty="0" sz="1200" spc="-10">
                <a:latin typeface="Arial MT"/>
                <a:cs typeface="Arial MT"/>
              </a:rPr>
              <a:t>parede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577" y="1862963"/>
            <a:ext cx="5019431" cy="195363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1145" y="4328795"/>
            <a:ext cx="5074295" cy="170369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5717" y="6544691"/>
            <a:ext cx="5066675" cy="180123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96450" y="772659"/>
            <a:ext cx="1925955" cy="586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5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Orientação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da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Palma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65"/>
              </a:lnSpc>
            </a:pPr>
            <a:r>
              <a:rPr dirty="0" sz="1200" b="1">
                <a:latin typeface="Arial"/>
                <a:cs typeface="Arial"/>
              </a:rPr>
              <a:t>Visão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Cima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A mão fica paralela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 </a:t>
            </a:r>
            <a:r>
              <a:rPr dirty="0" sz="1200" spc="-20">
                <a:latin typeface="Arial MT"/>
                <a:cs typeface="Arial MT"/>
              </a:rPr>
              <a:t>chão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533" y="1692275"/>
            <a:ext cx="4963037" cy="190943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7533" y="3943222"/>
            <a:ext cx="4963037" cy="200392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1917" y="6288659"/>
            <a:ext cx="4914269" cy="203592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65970" y="772659"/>
            <a:ext cx="1985645" cy="586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5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Orientação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da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Palma</a:t>
            </a:r>
            <a:endParaRPr sz="1400">
              <a:latin typeface="Arial"/>
              <a:cs typeface="Arial"/>
            </a:endParaRPr>
          </a:p>
          <a:p>
            <a:pPr algn="ctr" marL="635">
              <a:lnSpc>
                <a:spcPts val="1365"/>
              </a:lnSpc>
            </a:pPr>
            <a:r>
              <a:rPr dirty="0" sz="1200" b="1">
                <a:latin typeface="Arial"/>
                <a:cs typeface="Arial"/>
              </a:rPr>
              <a:t>Visão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</a:t>
            </a:r>
            <a:r>
              <a:rPr dirty="0" sz="1200" spc="-10" b="1">
                <a:latin typeface="Arial"/>
                <a:cs typeface="Arial"/>
              </a:rPr>
              <a:t> Frente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A mão fica paralela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 </a:t>
            </a:r>
            <a:r>
              <a:rPr dirty="0" sz="1200" spc="-10">
                <a:latin typeface="Arial MT"/>
                <a:cs typeface="Arial MT"/>
              </a:rPr>
              <a:t>parede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4401" y="1692275"/>
            <a:ext cx="4787777" cy="206793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4777" y="3929507"/>
            <a:ext cx="4868549" cy="216241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6761" y="6271895"/>
            <a:ext cx="4847219" cy="232548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96450" y="772659"/>
            <a:ext cx="1925955" cy="586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5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Orientação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da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Palma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65"/>
              </a:lnSpc>
            </a:pPr>
            <a:r>
              <a:rPr dirty="0" sz="1200" b="1">
                <a:latin typeface="Arial"/>
                <a:cs typeface="Arial"/>
              </a:rPr>
              <a:t>Visão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Cima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A mão fica paralela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 </a:t>
            </a:r>
            <a:r>
              <a:rPr dirty="0" sz="1200" spc="-20">
                <a:latin typeface="Arial MT"/>
                <a:cs typeface="Arial MT"/>
              </a:rPr>
              <a:t>chão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86455" y="1375161"/>
            <a:ext cx="1591310" cy="62039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27305">
              <a:lnSpc>
                <a:spcPct val="95400"/>
              </a:lnSpc>
              <a:spcBef>
                <a:spcPts val="245"/>
              </a:spcBef>
            </a:pPr>
            <a:r>
              <a:rPr dirty="0" sz="1200">
                <a:latin typeface="Times New Roman"/>
                <a:cs typeface="Times New Roman"/>
              </a:rPr>
              <a:t>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espaço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articulação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dedo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significa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mão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fica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paralela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chão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1821" y="2006219"/>
            <a:ext cx="2323475" cy="1753986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179057" y="1981698"/>
            <a:ext cx="1574165" cy="1711960"/>
            <a:chOff x="1179057" y="1981698"/>
            <a:chExt cx="1574165" cy="171196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3793" y="2176906"/>
              <a:ext cx="1018931" cy="1516242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899925" y="2527305"/>
              <a:ext cx="119380" cy="111760"/>
            </a:xfrm>
            <a:custGeom>
              <a:avLst/>
              <a:gdLst/>
              <a:ahLst/>
              <a:cxnLst/>
              <a:rect l="l" t="t" r="r" b="b"/>
              <a:pathLst>
                <a:path w="119380" h="111760">
                  <a:moveTo>
                    <a:pt x="79232" y="0"/>
                  </a:moveTo>
                  <a:lnTo>
                    <a:pt x="0" y="99044"/>
                  </a:lnTo>
                  <a:lnTo>
                    <a:pt x="118856" y="111236"/>
                  </a:lnTo>
                  <a:lnTo>
                    <a:pt x="79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80581" y="1983222"/>
              <a:ext cx="774700" cy="607060"/>
            </a:xfrm>
            <a:custGeom>
              <a:avLst/>
              <a:gdLst/>
              <a:ahLst/>
              <a:cxnLst/>
              <a:rect l="l" t="t" r="r" b="b"/>
              <a:pathLst>
                <a:path w="774700" h="607060">
                  <a:moveTo>
                    <a:pt x="0" y="0"/>
                  </a:moveTo>
                  <a:lnTo>
                    <a:pt x="774191" y="60655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13981" y="4100195"/>
            <a:ext cx="4088267" cy="207250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94169" y="6476110"/>
            <a:ext cx="4068455" cy="191553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65970" y="772659"/>
            <a:ext cx="1985645" cy="586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5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Orientação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da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Palma</a:t>
            </a:r>
            <a:endParaRPr sz="1400">
              <a:latin typeface="Arial"/>
              <a:cs typeface="Arial"/>
            </a:endParaRPr>
          </a:p>
          <a:p>
            <a:pPr algn="ctr" marL="635">
              <a:lnSpc>
                <a:spcPts val="1365"/>
              </a:lnSpc>
            </a:pPr>
            <a:r>
              <a:rPr dirty="0" sz="1200" b="1">
                <a:latin typeface="Arial"/>
                <a:cs typeface="Arial"/>
              </a:rPr>
              <a:t>Visão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</a:t>
            </a:r>
            <a:r>
              <a:rPr dirty="0" sz="1200" spc="-10" b="1">
                <a:latin typeface="Arial"/>
                <a:cs typeface="Arial"/>
              </a:rPr>
              <a:t> Frente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A mão fica paralela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 </a:t>
            </a:r>
            <a:r>
              <a:rPr dirty="0" sz="1200" spc="-10">
                <a:latin typeface="Arial MT"/>
                <a:cs typeface="Arial MT"/>
              </a:rPr>
              <a:t>parede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7825" y="1862963"/>
            <a:ext cx="4860929" cy="16960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1625" y="4273930"/>
            <a:ext cx="4740539" cy="202068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2501" y="7171055"/>
            <a:ext cx="4713101" cy="199173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96450" y="772659"/>
            <a:ext cx="1925955" cy="586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5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Orientação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da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Palma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65"/>
              </a:lnSpc>
            </a:pPr>
            <a:r>
              <a:rPr dirty="0" sz="1200" b="1">
                <a:latin typeface="Arial"/>
                <a:cs typeface="Arial"/>
              </a:rPr>
              <a:t>Visão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Cima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A mão fica paralela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 </a:t>
            </a:r>
            <a:r>
              <a:rPr dirty="0" sz="1200" spc="-20">
                <a:latin typeface="Arial MT"/>
                <a:cs typeface="Arial MT"/>
              </a:rPr>
              <a:t>chão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66643" y="1594617"/>
            <a:ext cx="1582420" cy="6007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 marL="28575">
              <a:lnSpc>
                <a:spcPct val="954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espaço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articulação </a:t>
            </a:r>
            <a:r>
              <a:rPr dirty="0" sz="1200">
                <a:latin typeface="Times New Roman"/>
                <a:cs typeface="Times New Roman"/>
              </a:rPr>
              <a:t>do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dedo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significa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a </a:t>
            </a:r>
            <a:r>
              <a:rPr dirty="0" sz="1200">
                <a:latin typeface="Times New Roman"/>
                <a:cs typeface="Times New Roman"/>
              </a:rPr>
              <a:t>mão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fica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paralela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chão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418325" y="2181342"/>
            <a:ext cx="1069340" cy="1348740"/>
            <a:chOff x="1418325" y="2181342"/>
            <a:chExt cx="1069340" cy="1348740"/>
          </a:xfrm>
        </p:grpSpPr>
        <p:sp>
          <p:nvSpPr>
            <p:cNvPr id="5" name="object 5" descr=""/>
            <p:cNvSpPr/>
            <p:nvPr/>
          </p:nvSpPr>
          <p:spPr>
            <a:xfrm>
              <a:off x="1779529" y="2588265"/>
              <a:ext cx="116205" cy="117475"/>
            </a:xfrm>
            <a:custGeom>
              <a:avLst/>
              <a:gdLst/>
              <a:ahLst/>
              <a:cxnLst/>
              <a:rect l="l" t="t" r="r" b="b"/>
              <a:pathLst>
                <a:path w="116205" h="117475">
                  <a:moveTo>
                    <a:pt x="94472" y="0"/>
                  </a:moveTo>
                  <a:lnTo>
                    <a:pt x="0" y="85328"/>
                  </a:lnTo>
                  <a:lnTo>
                    <a:pt x="115808" y="117332"/>
                  </a:lnTo>
                  <a:lnTo>
                    <a:pt x="944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19849" y="2182866"/>
              <a:ext cx="421005" cy="463550"/>
            </a:xfrm>
            <a:custGeom>
              <a:avLst/>
              <a:gdLst/>
              <a:ahLst/>
              <a:cxnLst/>
              <a:rect l="l" t="t" r="r" b="b"/>
              <a:pathLst>
                <a:path w="421005" h="463550">
                  <a:moveTo>
                    <a:pt x="0" y="0"/>
                  </a:moveTo>
                  <a:lnTo>
                    <a:pt x="420623" y="46329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7905" y="2432939"/>
              <a:ext cx="619643" cy="1097143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3033" y="2053463"/>
            <a:ext cx="2209205" cy="153453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62749" y="4252595"/>
            <a:ext cx="3733562" cy="1705218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81798" y="6640703"/>
            <a:ext cx="3781182" cy="17250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771148"/>
            <a:ext cx="5666105" cy="6187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ts val="139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Por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isso ele se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mostra como um forte candidato a cumprir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 papel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que</a:t>
            </a:r>
            <a:endParaRPr sz="1200">
              <a:latin typeface="Arial MT"/>
              <a:cs typeface="Arial MT"/>
            </a:endParaRPr>
          </a:p>
          <a:p>
            <a:pPr algn="just" marL="12700" marR="8255">
              <a:lnSpc>
                <a:spcPct val="93600"/>
              </a:lnSpc>
              <a:spcBef>
                <a:spcPts val="45"/>
              </a:spcBef>
            </a:pP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3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outros</a:t>
            </a:r>
            <a:r>
              <a:rPr dirty="0" sz="1200" spc="3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sistemas</a:t>
            </a:r>
            <a:r>
              <a:rPr dirty="0" sz="1200" spc="3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3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representação</a:t>
            </a:r>
            <a:r>
              <a:rPr dirty="0" sz="1200" spc="3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não</a:t>
            </a:r>
            <a:r>
              <a:rPr dirty="0" sz="1200" spc="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conseguem</a:t>
            </a:r>
            <a:r>
              <a:rPr dirty="0" sz="1200" spc="3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cumprir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</a:t>
            </a:r>
            <a:r>
              <a:rPr dirty="0" sz="1200" spc="33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facilidade: </a:t>
            </a:r>
            <a:r>
              <a:rPr dirty="0" sz="1200">
                <a:latin typeface="Arial MT"/>
                <a:cs typeface="Arial MT"/>
              </a:rPr>
              <a:t>Servir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base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sistema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línguas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sinais.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Isto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é,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sistema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3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as</a:t>
            </a:r>
            <a:r>
              <a:rPr dirty="0" sz="1200" spc="3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pessoas</a:t>
            </a:r>
            <a:r>
              <a:rPr dirty="0" sz="1200" spc="3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possam</a:t>
            </a:r>
            <a:r>
              <a:rPr dirty="0" sz="1200" spc="3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utilizar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escrever</a:t>
            </a:r>
            <a:r>
              <a:rPr dirty="0" sz="1200" spc="3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“nas”</a:t>
            </a:r>
            <a:r>
              <a:rPr dirty="0" sz="1200" spc="3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línguas</a:t>
            </a:r>
            <a:r>
              <a:rPr dirty="0" sz="1200" spc="3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3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sinais,</a:t>
            </a:r>
            <a:r>
              <a:rPr dirty="0" sz="1200" spc="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30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não </a:t>
            </a:r>
            <a:r>
              <a:rPr dirty="0" sz="1200">
                <a:latin typeface="Arial MT"/>
                <a:cs typeface="Arial MT"/>
              </a:rPr>
              <a:t>apenas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“sobre”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elas.</a:t>
            </a:r>
            <a:endParaRPr sz="1200">
              <a:latin typeface="Arial MT"/>
              <a:cs typeface="Arial MT"/>
            </a:endParaRPr>
          </a:p>
          <a:p>
            <a:pPr algn="just" marL="12700" marR="6350">
              <a:lnSpc>
                <a:spcPts val="1340"/>
              </a:lnSpc>
              <a:spcBef>
                <a:spcPts val="30"/>
              </a:spcBef>
            </a:pPr>
            <a:r>
              <a:rPr dirty="0" sz="1200" spc="-10">
                <a:latin typeface="Arial MT"/>
                <a:cs typeface="Arial MT"/>
              </a:rPr>
              <a:t>Sabe-</a:t>
            </a:r>
            <a:r>
              <a:rPr dirty="0" sz="1200">
                <a:latin typeface="Arial MT"/>
                <a:cs typeface="Arial MT"/>
              </a:rPr>
              <a:t>se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claramente</a:t>
            </a:r>
            <a:r>
              <a:rPr dirty="0" sz="1200" spc="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distância</a:t>
            </a:r>
            <a:r>
              <a:rPr dirty="0" sz="1200" spc="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vai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entre</a:t>
            </a:r>
            <a:r>
              <a:rPr dirty="0" sz="1200" spc="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definir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sistema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3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representação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modo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formal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arbitrário,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utilização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por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corpo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restrito</a:t>
            </a:r>
            <a:r>
              <a:rPr dirty="0" sz="1200" spc="1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especialistas </a:t>
            </a:r>
            <a:r>
              <a:rPr dirty="0" sz="1200">
                <a:latin typeface="Arial MT"/>
                <a:cs typeface="Arial MT"/>
              </a:rPr>
              <a:t>interessados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tema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particular,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ter-</a:t>
            </a:r>
            <a:r>
              <a:rPr dirty="0" sz="1200">
                <a:latin typeface="Arial MT"/>
                <a:cs typeface="Arial MT"/>
              </a:rPr>
              <a:t>se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uma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forma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uma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língua,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seja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assimilada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plena mente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pela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comunidade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 utiliza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essa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língua.</a:t>
            </a:r>
            <a:endParaRPr sz="1200">
              <a:latin typeface="Arial MT"/>
              <a:cs typeface="Arial MT"/>
            </a:endParaRPr>
          </a:p>
          <a:p>
            <a:pPr algn="just" marL="12700" marR="8890">
              <a:lnSpc>
                <a:spcPts val="1340"/>
              </a:lnSpc>
              <a:spcBef>
                <a:spcPts val="15"/>
              </a:spcBef>
            </a:pPr>
            <a:r>
              <a:rPr dirty="0" sz="1200">
                <a:latin typeface="Arial MT"/>
                <a:cs typeface="Arial MT"/>
              </a:rPr>
              <a:t>Vai</a:t>
            </a:r>
            <a:r>
              <a:rPr dirty="0" sz="1200" spc="2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entre</a:t>
            </a:r>
            <a:r>
              <a:rPr dirty="0" sz="1200" spc="2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2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dois,</a:t>
            </a:r>
            <a:r>
              <a:rPr dirty="0" sz="1200" spc="2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distância</a:t>
            </a:r>
            <a:r>
              <a:rPr dirty="0" sz="1200" spc="25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separa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uma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convenção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arbitrária</a:t>
            </a:r>
            <a:r>
              <a:rPr dirty="0" sz="1200" spc="2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aceita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por </a:t>
            </a:r>
            <a:r>
              <a:rPr dirty="0" sz="1200">
                <a:latin typeface="Arial MT"/>
                <a:cs typeface="Arial MT"/>
              </a:rPr>
              <a:t>conveniência</a:t>
            </a:r>
            <a:r>
              <a:rPr dirty="0" sz="1200" spc="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prática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</a:t>
            </a:r>
            <a:r>
              <a:rPr dirty="0" sz="1200" spc="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vista</a:t>
            </a:r>
            <a:r>
              <a:rPr dirty="0" sz="1200" spc="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uma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finalidade</a:t>
            </a:r>
            <a:r>
              <a:rPr dirty="0" sz="1200" spc="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específica,</a:t>
            </a:r>
            <a:r>
              <a:rPr dirty="0" sz="1200" spc="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costume</a:t>
            </a:r>
            <a:r>
              <a:rPr dirty="0" sz="1200" spc="5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social </a:t>
            </a:r>
            <a:r>
              <a:rPr dirty="0" sz="1200">
                <a:latin typeface="Arial MT"/>
                <a:cs typeface="Arial MT"/>
              </a:rPr>
              <a:t>aceito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 mantido como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uma </a:t>
            </a:r>
            <a:r>
              <a:rPr dirty="0" sz="1200" spc="-10">
                <a:latin typeface="Arial MT"/>
                <a:cs typeface="Arial MT"/>
              </a:rPr>
              <a:t>tradição.</a:t>
            </a:r>
            <a:endParaRPr sz="1200">
              <a:latin typeface="Arial MT"/>
              <a:cs typeface="Arial MT"/>
            </a:endParaRPr>
          </a:p>
          <a:p>
            <a:pPr algn="just" marL="12700" marR="7620">
              <a:lnSpc>
                <a:spcPts val="1340"/>
              </a:lnSpc>
              <a:spcBef>
                <a:spcPts val="15"/>
              </a:spcBef>
            </a:pPr>
            <a:r>
              <a:rPr dirty="0" sz="1200">
                <a:latin typeface="Arial MT"/>
                <a:cs typeface="Arial MT"/>
              </a:rPr>
              <a:t>Não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trata,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portanto,</a:t>
            </a:r>
            <a:r>
              <a:rPr dirty="0" sz="1200" spc="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achar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</a:t>
            </a:r>
            <a:r>
              <a:rPr dirty="0" sz="1200" spc="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sistema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SignWriting</a:t>
            </a:r>
            <a:r>
              <a:rPr dirty="0" sz="1200" spc="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está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inventada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6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forma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das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línguas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resta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apenas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aguardar</a:t>
            </a:r>
            <a:r>
              <a:rPr dirty="0" sz="1200" spc="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pesquisadores, </a:t>
            </a:r>
            <a:r>
              <a:rPr dirty="0" sz="1200">
                <a:latin typeface="Arial MT"/>
                <a:cs typeface="Arial MT"/>
              </a:rPr>
              <a:t>governantes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lingüistas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conhecem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sistema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façam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sua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divulgação,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que</a:t>
            </a:r>
            <a:endParaRPr sz="1200">
              <a:latin typeface="Arial MT"/>
              <a:cs typeface="Arial MT"/>
            </a:endParaRPr>
          </a:p>
          <a:p>
            <a:pPr algn="just" marL="12700">
              <a:lnSpc>
                <a:spcPts val="1290"/>
              </a:lnSpc>
            </a:pP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questão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 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esteja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resolvida.</a:t>
            </a:r>
            <a:endParaRPr sz="1200">
              <a:latin typeface="Arial MT"/>
              <a:cs typeface="Arial MT"/>
            </a:endParaRPr>
          </a:p>
          <a:p>
            <a:pPr algn="just" marL="12700" marR="6985">
              <a:lnSpc>
                <a:spcPts val="1340"/>
              </a:lnSpc>
              <a:spcBef>
                <a:spcPts val="80"/>
              </a:spcBef>
            </a:pPr>
            <a:r>
              <a:rPr dirty="0" sz="1200" spc="-10">
                <a:latin typeface="Arial MT"/>
                <a:cs typeface="Arial MT"/>
              </a:rPr>
              <a:t>Trata-</a:t>
            </a:r>
            <a:r>
              <a:rPr dirty="0" sz="1200">
                <a:latin typeface="Arial MT"/>
                <a:cs typeface="Arial MT"/>
              </a:rPr>
              <a:t>se,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antes,</a:t>
            </a:r>
            <a:r>
              <a:rPr dirty="0" sz="1200" spc="3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3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reconhecer</a:t>
            </a:r>
            <a:r>
              <a:rPr dirty="0" sz="1200" spc="2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3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ele</a:t>
            </a:r>
            <a:r>
              <a:rPr dirty="0" sz="1200" spc="3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pode</a:t>
            </a:r>
            <a:r>
              <a:rPr dirty="0" sz="1200" spc="3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servir</a:t>
            </a:r>
            <a:r>
              <a:rPr dirty="0" sz="1200" spc="3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3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base</a:t>
            </a:r>
            <a:r>
              <a:rPr dirty="0" sz="1200" spc="3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3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essa</a:t>
            </a:r>
            <a:r>
              <a:rPr dirty="0" sz="1200" spc="30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forma </a:t>
            </a:r>
            <a:r>
              <a:rPr dirty="0" sz="1200">
                <a:latin typeface="Arial MT"/>
                <a:cs typeface="Arial MT"/>
              </a:rPr>
              <a:t>escrita,</a:t>
            </a:r>
            <a:r>
              <a:rPr dirty="0" sz="1200" spc="4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mas</a:t>
            </a:r>
            <a:r>
              <a:rPr dirty="0" sz="1200" spc="4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4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são</a:t>
            </a:r>
            <a:r>
              <a:rPr dirty="0" sz="1200" spc="43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as</a:t>
            </a:r>
            <a:r>
              <a:rPr dirty="0" sz="1200" spc="4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comunidades</a:t>
            </a:r>
            <a:r>
              <a:rPr dirty="0" sz="1200" spc="4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surdas</a:t>
            </a:r>
            <a:r>
              <a:rPr dirty="0" sz="1200" spc="4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43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cada</a:t>
            </a:r>
            <a:r>
              <a:rPr dirty="0" sz="1200" spc="4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país</a:t>
            </a:r>
            <a:r>
              <a:rPr dirty="0" sz="1200" spc="4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(caso</a:t>
            </a:r>
            <a:r>
              <a:rPr dirty="0" sz="1200" spc="43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decidam </a:t>
            </a:r>
            <a:r>
              <a:rPr dirty="0" sz="1200">
                <a:latin typeface="Arial MT"/>
                <a:cs typeface="Arial MT"/>
              </a:rPr>
              <a:t>realmente</a:t>
            </a:r>
            <a:r>
              <a:rPr dirty="0" sz="1200" spc="1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utilizar</a:t>
            </a:r>
            <a:r>
              <a:rPr dirty="0" sz="1200" spc="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esse</a:t>
            </a:r>
            <a:r>
              <a:rPr dirty="0" sz="1200" spc="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sistema</a:t>
            </a:r>
            <a:r>
              <a:rPr dirty="0" sz="1200" spc="1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dar</a:t>
            </a:r>
            <a:r>
              <a:rPr dirty="0" sz="1200" spc="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corpo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idéia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uma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forma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para </a:t>
            </a:r>
            <a:r>
              <a:rPr dirty="0" sz="1200">
                <a:latin typeface="Arial MT"/>
                <a:cs typeface="Arial MT"/>
              </a:rPr>
              <a:t>suas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línguas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maternas)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vão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conduzir</a:t>
            </a:r>
            <a:r>
              <a:rPr dirty="0" sz="1200" spc="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processo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assimilação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do </a:t>
            </a:r>
            <a:r>
              <a:rPr dirty="0" sz="1200">
                <a:latin typeface="Arial MT"/>
                <a:cs typeface="Arial MT"/>
              </a:rPr>
              <a:t>sistema,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processo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vai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inevitavelmente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introduzir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modificações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no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mesmo.</a:t>
            </a:r>
            <a:endParaRPr sz="1200">
              <a:latin typeface="Arial MT"/>
              <a:cs typeface="Arial MT"/>
            </a:endParaRPr>
          </a:p>
          <a:p>
            <a:pPr algn="just" marL="12700" marR="7620">
              <a:lnSpc>
                <a:spcPts val="1340"/>
              </a:lnSpc>
              <a:spcBef>
                <a:spcPts val="20"/>
              </a:spcBef>
            </a:pP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25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projeto</a:t>
            </a:r>
            <a:r>
              <a:rPr dirty="0" sz="1200" spc="25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SignNet</a:t>
            </a:r>
            <a:r>
              <a:rPr dirty="0" sz="1200" spc="25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2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</a:t>
            </a:r>
            <a:r>
              <a:rPr dirty="0" sz="1200" spc="2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projeto</a:t>
            </a:r>
            <a:r>
              <a:rPr dirty="0" sz="1200" spc="2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financiado</a:t>
            </a:r>
            <a:r>
              <a:rPr dirty="0" sz="1200" spc="25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pelo</a:t>
            </a:r>
            <a:r>
              <a:rPr dirty="0" sz="1200" spc="25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CNPq/ProTeM,</a:t>
            </a:r>
            <a:r>
              <a:rPr dirty="0" sz="1200" spc="25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25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está</a:t>
            </a:r>
            <a:r>
              <a:rPr dirty="0" sz="1200" spc="254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sendo </a:t>
            </a:r>
            <a:r>
              <a:rPr dirty="0" sz="1200">
                <a:latin typeface="Arial MT"/>
                <a:cs typeface="Arial MT"/>
              </a:rPr>
              <a:t>utilizado</a:t>
            </a:r>
            <a:r>
              <a:rPr dirty="0" sz="1200" spc="12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em</a:t>
            </a:r>
            <a:r>
              <a:rPr dirty="0" sz="1200" spc="13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cooperação</a:t>
            </a:r>
            <a:r>
              <a:rPr dirty="0" sz="1200" spc="114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por</a:t>
            </a:r>
            <a:r>
              <a:rPr dirty="0" sz="1200" spc="12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quatro</a:t>
            </a:r>
            <a:r>
              <a:rPr dirty="0" sz="1200" spc="12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instituições:</a:t>
            </a:r>
            <a:r>
              <a:rPr dirty="0" sz="1200" spc="12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Escola</a:t>
            </a:r>
            <a:r>
              <a:rPr dirty="0" sz="1200" spc="12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12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Informática</a:t>
            </a:r>
            <a:r>
              <a:rPr dirty="0" sz="1200" spc="120">
                <a:latin typeface="Arial MT"/>
                <a:cs typeface="Arial MT"/>
              </a:rPr>
              <a:t>  </a:t>
            </a:r>
            <a:r>
              <a:rPr dirty="0" sz="1200" spc="-25">
                <a:latin typeface="Arial MT"/>
                <a:cs typeface="Arial MT"/>
              </a:rPr>
              <a:t>da </a:t>
            </a:r>
            <a:r>
              <a:rPr dirty="0" sz="1200">
                <a:latin typeface="Arial MT"/>
                <a:cs typeface="Arial MT"/>
              </a:rPr>
              <a:t>Universidade</a:t>
            </a:r>
            <a:r>
              <a:rPr dirty="0" sz="1200" spc="20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Católica</a:t>
            </a:r>
            <a:r>
              <a:rPr dirty="0" sz="1200" spc="2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2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Pelotas,</a:t>
            </a:r>
            <a:r>
              <a:rPr dirty="0" sz="1200" spc="2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Museu</a:t>
            </a:r>
            <a:r>
              <a:rPr dirty="0" sz="1200" spc="2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2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Ciência</a:t>
            </a:r>
            <a:r>
              <a:rPr dirty="0" sz="1200" spc="2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Tecnologia</a:t>
            </a:r>
            <a:r>
              <a:rPr dirty="0" sz="1200" spc="2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Pontifícia </a:t>
            </a:r>
            <a:r>
              <a:rPr dirty="0" sz="1200">
                <a:latin typeface="Arial MT"/>
                <a:cs typeface="Arial MT"/>
              </a:rPr>
              <a:t>Universidade</a:t>
            </a:r>
            <a:r>
              <a:rPr dirty="0" sz="1200" spc="4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Católica</a:t>
            </a:r>
            <a:r>
              <a:rPr dirty="0" sz="1200" spc="4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</a:t>
            </a:r>
            <a:r>
              <a:rPr dirty="0" sz="1200" spc="4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Rio</a:t>
            </a:r>
            <a:r>
              <a:rPr dirty="0" sz="1200" spc="4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Grande</a:t>
            </a:r>
            <a:r>
              <a:rPr dirty="0" sz="1200" spc="4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</a:t>
            </a:r>
            <a:r>
              <a:rPr dirty="0" sz="1200" spc="4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Sul,</a:t>
            </a:r>
            <a:r>
              <a:rPr dirty="0" sz="1200" spc="4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Faculdade</a:t>
            </a:r>
            <a:r>
              <a:rPr dirty="0" sz="1200" spc="4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4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Informática</a:t>
            </a:r>
            <a:r>
              <a:rPr dirty="0" sz="1200" spc="47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da </a:t>
            </a:r>
            <a:r>
              <a:rPr dirty="0" sz="1200">
                <a:latin typeface="Arial MT"/>
                <a:cs typeface="Arial MT"/>
              </a:rPr>
              <a:t>Pontifícia</a:t>
            </a:r>
            <a:r>
              <a:rPr dirty="0" sz="1200" spc="4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Universidade</a:t>
            </a:r>
            <a:r>
              <a:rPr dirty="0" sz="1200" spc="4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Católica</a:t>
            </a:r>
            <a:r>
              <a:rPr dirty="0" sz="1200" spc="4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</a:t>
            </a:r>
            <a:r>
              <a:rPr dirty="0" sz="1200" spc="4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Rio</a:t>
            </a:r>
            <a:r>
              <a:rPr dirty="0" sz="1200" spc="4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Grande</a:t>
            </a:r>
            <a:r>
              <a:rPr dirty="0" sz="1200" spc="4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</a:t>
            </a:r>
            <a:r>
              <a:rPr dirty="0" sz="1200" spc="4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Sul</a:t>
            </a:r>
            <a:r>
              <a:rPr dirty="0" sz="1200" spc="4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4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Unidade</a:t>
            </a:r>
            <a:r>
              <a:rPr dirty="0" sz="1200" spc="47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Especial </a:t>
            </a:r>
            <a:r>
              <a:rPr dirty="0" sz="1200">
                <a:latin typeface="Arial MT"/>
                <a:cs typeface="Arial MT"/>
              </a:rPr>
              <a:t>Concórdia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Universidade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Luterana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</a:t>
            </a:r>
            <a:r>
              <a:rPr dirty="0" sz="1200" spc="-10">
                <a:latin typeface="Arial MT"/>
                <a:cs typeface="Arial MT"/>
              </a:rPr>
              <a:t> Brasil.</a:t>
            </a:r>
            <a:endParaRPr sz="1200">
              <a:latin typeface="Arial MT"/>
              <a:cs typeface="Arial MT"/>
            </a:endParaRPr>
          </a:p>
          <a:p>
            <a:pPr algn="just" marL="12700" marR="6350">
              <a:lnSpc>
                <a:spcPts val="1340"/>
              </a:lnSpc>
              <a:spcBef>
                <a:spcPts val="35"/>
              </a:spcBef>
            </a:pP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2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2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projeto</a:t>
            </a:r>
            <a:r>
              <a:rPr dirty="0" sz="1200" spc="2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2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pesquisa</a:t>
            </a:r>
            <a:r>
              <a:rPr dirty="0" sz="1200" spc="2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2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desenvolvimento</a:t>
            </a:r>
            <a:r>
              <a:rPr dirty="0" sz="1200" spc="2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2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visa</a:t>
            </a:r>
            <a:r>
              <a:rPr dirty="0" sz="1200" spc="2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2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tema</a:t>
            </a:r>
            <a:r>
              <a:rPr dirty="0" sz="1200" spc="2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específico:</a:t>
            </a:r>
            <a:r>
              <a:rPr dirty="0" sz="1200" spc="285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a </a:t>
            </a:r>
            <a:r>
              <a:rPr dirty="0" sz="1200">
                <a:latin typeface="Arial MT"/>
                <a:cs typeface="Arial MT"/>
              </a:rPr>
              <a:t>adaptação</a:t>
            </a:r>
            <a:r>
              <a:rPr dirty="0" sz="1200" spc="4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das</a:t>
            </a:r>
            <a:r>
              <a:rPr dirty="0" sz="1200" spc="4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tecnologias</a:t>
            </a:r>
            <a:r>
              <a:rPr dirty="0" sz="1200" spc="4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43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informática</a:t>
            </a:r>
            <a:r>
              <a:rPr dirty="0" sz="1200" spc="4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(especialmente</a:t>
            </a:r>
            <a:r>
              <a:rPr dirty="0" sz="1200" spc="4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4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Internet)</a:t>
            </a:r>
            <a:r>
              <a:rPr dirty="0" sz="1200" spc="4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445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o </a:t>
            </a:r>
            <a:r>
              <a:rPr dirty="0" sz="1200">
                <a:latin typeface="Arial MT"/>
                <a:cs typeface="Arial MT"/>
              </a:rPr>
              <a:t>processo</a:t>
            </a:r>
            <a:r>
              <a:rPr dirty="0" sz="1200" spc="2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línguas</a:t>
            </a:r>
            <a:r>
              <a:rPr dirty="0" sz="1200" spc="2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sinais,</a:t>
            </a:r>
            <a:r>
              <a:rPr dirty="0" sz="1200" spc="2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na</a:t>
            </a:r>
            <a:r>
              <a:rPr dirty="0" sz="1200" spc="2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forma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elas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adquirem</a:t>
            </a:r>
            <a:r>
              <a:rPr dirty="0" sz="1200" spc="2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quando</a:t>
            </a:r>
            <a:r>
              <a:rPr dirty="0" sz="1200" spc="23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se </a:t>
            </a:r>
            <a:r>
              <a:rPr dirty="0" sz="1200">
                <a:latin typeface="Arial MT"/>
                <a:cs typeface="Arial MT"/>
              </a:rPr>
              <a:t>utiliza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sistema</a:t>
            </a:r>
            <a:r>
              <a:rPr dirty="0" sz="1200" spc="-10">
                <a:latin typeface="Arial MT"/>
                <a:cs typeface="Arial MT"/>
              </a:rPr>
              <a:t> SignWriting.</a:t>
            </a:r>
            <a:endParaRPr sz="1200">
              <a:latin typeface="Arial MT"/>
              <a:cs typeface="Arial MT"/>
            </a:endParaRPr>
          </a:p>
          <a:p>
            <a:pPr algn="just" marL="12700" marR="5080">
              <a:lnSpc>
                <a:spcPts val="1340"/>
              </a:lnSpc>
              <a:spcBef>
                <a:spcPts val="15"/>
              </a:spcBef>
            </a:pPr>
            <a:r>
              <a:rPr dirty="0" sz="1200">
                <a:latin typeface="Arial MT"/>
                <a:cs typeface="Arial MT"/>
              </a:rPr>
              <a:t>Não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projeto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pequisa</a:t>
            </a:r>
            <a:r>
              <a:rPr dirty="0" sz="1200" spc="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área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lingüística,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portanto.</a:t>
            </a:r>
            <a:r>
              <a:rPr dirty="0" sz="1200" spc="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Nem</a:t>
            </a:r>
            <a:r>
              <a:rPr dirty="0" sz="1200" spc="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projeto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da </a:t>
            </a:r>
            <a:r>
              <a:rPr dirty="0" sz="1200">
                <a:latin typeface="Arial MT"/>
                <a:cs typeface="Arial MT"/>
              </a:rPr>
              <a:t>área</a:t>
            </a:r>
            <a:r>
              <a:rPr dirty="0" sz="1200" spc="2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educacional.</a:t>
            </a:r>
            <a:r>
              <a:rPr dirty="0" sz="1200" spc="2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2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2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projeto</a:t>
            </a:r>
            <a:r>
              <a:rPr dirty="0" sz="1200" spc="2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2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cunho</a:t>
            </a:r>
            <a:r>
              <a:rPr dirty="0" sz="1200" spc="2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tecnológico.</a:t>
            </a:r>
            <a:r>
              <a:rPr dirty="0" sz="1200" spc="2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Mas</a:t>
            </a:r>
            <a:r>
              <a:rPr dirty="0" sz="1200" spc="2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compreende</a:t>
            </a:r>
            <a:r>
              <a:rPr dirty="0" sz="1200" spc="26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plena </a:t>
            </a:r>
            <a:r>
              <a:rPr dirty="0" sz="1200">
                <a:latin typeface="Arial MT"/>
                <a:cs typeface="Arial MT"/>
              </a:rPr>
              <a:t>mente</a:t>
            </a:r>
            <a:r>
              <a:rPr dirty="0" sz="1200" spc="11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cunho</a:t>
            </a:r>
            <a:r>
              <a:rPr dirty="0" sz="1200" spc="11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social</a:t>
            </a:r>
            <a:r>
              <a:rPr dirty="0" sz="1200" spc="1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das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línguas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sinais,</a:t>
            </a:r>
            <a:r>
              <a:rPr dirty="0" sz="1200" spc="1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sobre</a:t>
            </a:r>
            <a:r>
              <a:rPr dirty="0" sz="1200" spc="11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</a:t>
            </a:r>
            <a:r>
              <a:rPr dirty="0" sz="1200" spc="1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geral</a:t>
            </a:r>
            <a:r>
              <a:rPr dirty="0" sz="1200" spc="1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ouvintes</a:t>
            </a:r>
            <a:r>
              <a:rPr dirty="0" sz="1200" spc="10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não </a:t>
            </a:r>
            <a:r>
              <a:rPr dirty="0" sz="1200">
                <a:latin typeface="Arial MT"/>
                <a:cs typeface="Arial MT"/>
              </a:rPr>
              <a:t>são</a:t>
            </a:r>
            <a:r>
              <a:rPr dirty="0" sz="1200" spc="3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bons</a:t>
            </a:r>
            <a:r>
              <a:rPr dirty="0" sz="1200" spc="3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sinalizadores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e,</a:t>
            </a:r>
            <a:r>
              <a:rPr dirty="0" sz="1200" spc="3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assim,</a:t>
            </a:r>
            <a:r>
              <a:rPr dirty="0" sz="1200" spc="3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privilegia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3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participação</a:t>
            </a:r>
            <a:r>
              <a:rPr dirty="0" sz="1200" spc="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dos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surdos</a:t>
            </a:r>
            <a:r>
              <a:rPr dirty="0" sz="1200" spc="3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</a:t>
            </a:r>
            <a:r>
              <a:rPr dirty="0" sz="1200" spc="32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sua </a:t>
            </a:r>
            <a:r>
              <a:rPr dirty="0" sz="1200" spc="-10">
                <a:latin typeface="Arial MT"/>
                <a:cs typeface="Arial MT"/>
              </a:rPr>
              <a:t>equipe.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772659"/>
            <a:ext cx="5664835" cy="2294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Dez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Grupos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Mãos</a:t>
            </a:r>
            <a:endParaRPr sz="1400">
              <a:latin typeface="Arial"/>
              <a:cs typeface="Arial"/>
            </a:endParaRPr>
          </a:p>
          <a:p>
            <a:pPr algn="just" marL="12700" marR="6350">
              <a:lnSpc>
                <a:spcPts val="1340"/>
              </a:lnSpc>
              <a:spcBef>
                <a:spcPts val="1400"/>
              </a:spcBef>
            </a:pPr>
            <a:r>
              <a:rPr dirty="0" sz="1200">
                <a:latin typeface="Arial MT"/>
                <a:cs typeface="Arial MT"/>
              </a:rPr>
              <a:t>Existem dez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grupos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símbolos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mãos.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são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agrupadas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acordo </a:t>
            </a:r>
            <a:r>
              <a:rPr dirty="0" sz="1200">
                <a:latin typeface="Arial MT"/>
                <a:cs typeface="Arial MT"/>
              </a:rPr>
              <a:t>com quais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dedos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são </a:t>
            </a:r>
            <a:r>
              <a:rPr dirty="0" sz="1200" spc="-10">
                <a:latin typeface="Arial MT"/>
                <a:cs typeface="Arial MT"/>
              </a:rPr>
              <a:t>usados.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Arial MT"/>
              <a:cs typeface="Arial MT"/>
            </a:endParaRPr>
          </a:p>
          <a:p>
            <a:pPr algn="just" marL="12700" marR="5080">
              <a:lnSpc>
                <a:spcPts val="1340"/>
              </a:lnSpc>
            </a:pPr>
            <a:r>
              <a:rPr dirty="0" sz="1200">
                <a:latin typeface="Arial MT"/>
                <a:cs typeface="Arial MT"/>
              </a:rPr>
              <a:t>Esses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dez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grupos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são</a:t>
            </a:r>
            <a:r>
              <a:rPr dirty="0" sz="1200" spc="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começo</a:t>
            </a:r>
            <a:r>
              <a:rPr dirty="0" sz="1200" spc="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50">
                <a:latin typeface="Arial MT"/>
                <a:cs typeface="Arial MT"/>
              </a:rPr>
              <a:t> </a:t>
            </a:r>
            <a:r>
              <a:rPr dirty="0" sz="1200" spc="-10" b="1">
                <a:latin typeface="Arial"/>
                <a:cs typeface="Arial"/>
              </a:rPr>
              <a:t>Seqüência-de-Símbolos-</a:t>
            </a:r>
            <a:r>
              <a:rPr dirty="0" sz="1200" b="1">
                <a:latin typeface="Arial"/>
                <a:cs typeface="Arial"/>
              </a:rPr>
              <a:t>SignWriting,</a:t>
            </a:r>
            <a:r>
              <a:rPr dirty="0" sz="1200" spc="60" b="1">
                <a:latin typeface="Arial"/>
                <a:cs typeface="Arial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é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3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ordem</a:t>
            </a:r>
            <a:r>
              <a:rPr dirty="0" sz="1200" spc="3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dos</a:t>
            </a:r>
            <a:r>
              <a:rPr dirty="0" sz="1200" spc="3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símbolos</a:t>
            </a:r>
            <a:r>
              <a:rPr dirty="0" sz="1200" spc="2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usada</a:t>
            </a:r>
            <a:r>
              <a:rPr dirty="0" sz="1200" spc="2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procurar</a:t>
            </a:r>
            <a:r>
              <a:rPr dirty="0" sz="1200" spc="2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3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</a:t>
            </a:r>
            <a:r>
              <a:rPr dirty="0" sz="1200" spc="2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dicionários</a:t>
            </a:r>
            <a:r>
              <a:rPr dirty="0" sz="1200" spc="2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escritos</a:t>
            </a:r>
            <a:r>
              <a:rPr dirty="0" sz="1200" spc="30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em </a:t>
            </a:r>
            <a:r>
              <a:rPr dirty="0" sz="1200">
                <a:latin typeface="Arial MT"/>
                <a:cs typeface="Arial MT"/>
              </a:rPr>
              <a:t>SignWriting.</a:t>
            </a:r>
            <a:r>
              <a:rPr dirty="0" sz="1200" spc="4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As</a:t>
            </a:r>
            <a:r>
              <a:rPr dirty="0" sz="1200" spc="4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configurações</a:t>
            </a:r>
            <a:r>
              <a:rPr dirty="0" sz="1200" spc="4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4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mão</a:t>
            </a:r>
            <a:r>
              <a:rPr dirty="0" sz="1200" spc="43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4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todas</a:t>
            </a:r>
            <a:r>
              <a:rPr dirty="0" sz="1200" spc="4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as</a:t>
            </a:r>
            <a:r>
              <a:rPr dirty="0" sz="1200" spc="4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línguas</a:t>
            </a:r>
            <a:r>
              <a:rPr dirty="0" sz="1200" spc="4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4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43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estão incluídas.</a:t>
            </a:r>
            <a:endParaRPr sz="1200">
              <a:latin typeface="Arial MT"/>
              <a:cs typeface="Arial MT"/>
            </a:endParaRPr>
          </a:p>
          <a:p>
            <a:pPr algn="just" marL="12700" marR="6350">
              <a:lnSpc>
                <a:spcPts val="1340"/>
              </a:lnSpc>
              <a:spcBef>
                <a:spcPts val="1360"/>
              </a:spcBef>
            </a:pPr>
            <a:r>
              <a:rPr dirty="0" sz="1200">
                <a:latin typeface="Arial MT"/>
                <a:cs typeface="Arial MT"/>
              </a:rPr>
              <a:t>Todos</a:t>
            </a:r>
            <a:r>
              <a:rPr dirty="0" sz="1200" spc="2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2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dez</a:t>
            </a:r>
            <a:r>
              <a:rPr dirty="0" sz="1200" spc="229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grupos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estão</a:t>
            </a:r>
            <a:r>
              <a:rPr dirty="0" sz="1200" spc="2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listados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nas</a:t>
            </a:r>
            <a:r>
              <a:rPr dirty="0" sz="1200" spc="2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páginas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seguintes.</a:t>
            </a:r>
            <a:r>
              <a:rPr dirty="0" sz="1200" spc="2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2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modo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fácil</a:t>
            </a:r>
            <a:r>
              <a:rPr dirty="0" sz="1200" spc="24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de </a:t>
            </a:r>
            <a:r>
              <a:rPr dirty="0" sz="1200">
                <a:latin typeface="Arial MT"/>
                <a:cs typeface="Arial MT"/>
              </a:rPr>
              <a:t>lembrar</a:t>
            </a:r>
            <a:r>
              <a:rPr dirty="0" sz="1200" spc="2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esses</a:t>
            </a:r>
            <a:r>
              <a:rPr dirty="0" sz="1200" spc="25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grupos</a:t>
            </a:r>
            <a:r>
              <a:rPr dirty="0" sz="1200" spc="2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contar</a:t>
            </a:r>
            <a:r>
              <a:rPr dirty="0" sz="1200" spc="2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2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até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dez</a:t>
            </a:r>
            <a:r>
              <a:rPr dirty="0" sz="1200" spc="229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</a:t>
            </a:r>
            <a:r>
              <a:rPr dirty="0" sz="1200" spc="2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ASL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(Língua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Americana</a:t>
            </a:r>
            <a:r>
              <a:rPr dirty="0" sz="1200" spc="26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de </a:t>
            </a:r>
            <a:r>
              <a:rPr dirty="0" sz="1200" spc="-10">
                <a:latin typeface="Arial MT"/>
                <a:cs typeface="Arial MT"/>
              </a:rPr>
              <a:t>Sinais).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44306" y="3503679"/>
            <a:ext cx="622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Grupo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25" b="1">
                <a:latin typeface="Times New Roman"/>
                <a:cs typeface="Times New Roman"/>
              </a:rPr>
              <a:t>1: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44306" y="4200146"/>
            <a:ext cx="622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Grupo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25" b="1">
                <a:latin typeface="Times New Roman"/>
                <a:cs typeface="Times New Roman"/>
              </a:rPr>
              <a:t>2: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44306" y="4896614"/>
            <a:ext cx="622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Grupo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25" b="1">
                <a:latin typeface="Times New Roman"/>
                <a:cs typeface="Times New Roman"/>
              </a:rPr>
              <a:t>3: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544306" y="5417822"/>
            <a:ext cx="622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Grupo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25" b="1">
                <a:latin typeface="Times New Roman"/>
                <a:cs typeface="Times New Roman"/>
              </a:rPr>
              <a:t>4: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544306" y="6114289"/>
            <a:ext cx="622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Grupo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25" b="1">
                <a:latin typeface="Times New Roman"/>
                <a:cs typeface="Times New Roman"/>
              </a:rPr>
              <a:t>5: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44306" y="6635498"/>
            <a:ext cx="622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Grupo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25" b="1">
                <a:latin typeface="Times New Roman"/>
                <a:cs typeface="Times New Roman"/>
              </a:rPr>
              <a:t>6: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44306" y="7158229"/>
            <a:ext cx="622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Grupo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25" b="1">
                <a:latin typeface="Times New Roman"/>
                <a:cs typeface="Times New Roman"/>
              </a:rPr>
              <a:t>7: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44306" y="7679437"/>
            <a:ext cx="622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Grupo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25" b="1">
                <a:latin typeface="Times New Roman"/>
                <a:cs typeface="Times New Roman"/>
              </a:rPr>
              <a:t>8: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544306" y="8375905"/>
            <a:ext cx="6223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Grupo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25" b="1">
                <a:latin typeface="Times New Roman"/>
                <a:cs typeface="Times New Roman"/>
              </a:rPr>
              <a:t>9: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506206" y="8897112"/>
            <a:ext cx="6985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Grupo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25" b="1">
                <a:latin typeface="Times New Roman"/>
                <a:cs typeface="Times New Roman"/>
              </a:rPr>
              <a:t>10: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292077" y="3512822"/>
            <a:ext cx="6711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Indicador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292077" y="4209290"/>
            <a:ext cx="12369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Indicador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–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Médio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292077" y="4905758"/>
            <a:ext cx="18872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Indicador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–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Médio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–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Polegar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292077" y="5426966"/>
            <a:ext cx="9353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Quatro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Dedos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292077" y="6123433"/>
            <a:ext cx="84264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Cinco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Dedos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292077" y="6644641"/>
            <a:ext cx="16052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Dedo</a:t>
            </a:r>
            <a:r>
              <a:rPr dirty="0" sz="1200" spc="26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Mínimo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–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Polegar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292077" y="7167373"/>
            <a:ext cx="15563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Dedo</a:t>
            </a:r>
            <a:r>
              <a:rPr dirty="0" sz="1200" spc="28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Anular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–</a:t>
            </a:r>
            <a:r>
              <a:rPr dirty="0" sz="1200" spc="-10" b="1">
                <a:latin typeface="Times New Roman"/>
                <a:cs typeface="Times New Roman"/>
              </a:rPr>
              <a:t> Polegar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292077" y="7688581"/>
            <a:ext cx="15043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Dedo</a:t>
            </a:r>
            <a:r>
              <a:rPr dirty="0" sz="1200" spc="27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Médio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–</a:t>
            </a:r>
            <a:r>
              <a:rPr dirty="0" sz="1200" spc="-10" b="1">
                <a:latin typeface="Times New Roman"/>
                <a:cs typeface="Times New Roman"/>
              </a:rPr>
              <a:t> Polegar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292077" y="8385048"/>
            <a:ext cx="1696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Dedo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Indicador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–</a:t>
            </a:r>
            <a:r>
              <a:rPr dirty="0" sz="1200" spc="-10" b="1">
                <a:latin typeface="Times New Roman"/>
                <a:cs typeface="Times New Roman"/>
              </a:rPr>
              <a:t> Polegar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292077" y="8907780"/>
            <a:ext cx="5232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Polegar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2611617" y="3277234"/>
            <a:ext cx="1456690" cy="6106795"/>
            <a:chOff x="2611617" y="3277234"/>
            <a:chExt cx="1456690" cy="6106795"/>
          </a:xfrm>
        </p:grpSpPr>
        <p:pic>
          <p:nvPicPr>
            <p:cNvPr id="24" name="object 2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7713" y="8211946"/>
              <a:ext cx="1439555" cy="1171824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1617" y="3277234"/>
              <a:ext cx="1456319" cy="49437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72878" y="976875"/>
            <a:ext cx="1064260" cy="41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9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Grupo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-50" b="1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00"/>
              </a:lnSpc>
            </a:pPr>
            <a:r>
              <a:rPr dirty="0" sz="1200">
                <a:latin typeface="Arial MT"/>
                <a:cs typeface="Arial MT"/>
              </a:rPr>
              <a:t>Dedo </a:t>
            </a:r>
            <a:r>
              <a:rPr dirty="0" sz="1200" spc="-10">
                <a:latin typeface="Arial MT"/>
                <a:cs typeface="Arial MT"/>
              </a:rPr>
              <a:t>Indicador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64901" y="3496402"/>
            <a:ext cx="1390015" cy="4972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Indicador</a:t>
            </a:r>
            <a:endParaRPr sz="1050">
              <a:latin typeface="Arial"/>
              <a:cs typeface="Arial"/>
            </a:endParaRPr>
          </a:p>
          <a:p>
            <a:pPr algn="ctr" marL="12700" marR="5080">
              <a:lnSpc>
                <a:spcPts val="1190"/>
              </a:lnSpc>
              <a:spcBef>
                <a:spcPts val="95"/>
              </a:spcBef>
            </a:pPr>
            <a:r>
              <a:rPr dirty="0" sz="1050">
                <a:latin typeface="Arial MT"/>
                <a:cs typeface="Arial MT"/>
              </a:rPr>
              <a:t>Indicador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punho fechado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895325" y="3654897"/>
            <a:ext cx="4140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0" b="1">
                <a:latin typeface="Arial"/>
                <a:cs typeface="Arial"/>
              </a:rPr>
              <a:t>Surdo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86238" y="4662261"/>
            <a:ext cx="1518285" cy="49593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25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Flexionado</a:t>
            </a:r>
            <a:endParaRPr sz="1050">
              <a:latin typeface="Arial"/>
              <a:cs typeface="Arial"/>
            </a:endParaRPr>
          </a:p>
          <a:p>
            <a:pPr algn="ctr" marL="12700" marR="5080">
              <a:lnSpc>
                <a:spcPts val="1200"/>
              </a:lnSpc>
              <a:spcBef>
                <a:spcPts val="75"/>
              </a:spcBef>
            </a:pPr>
            <a:r>
              <a:rPr dirty="0" sz="1050">
                <a:latin typeface="Arial MT"/>
                <a:cs typeface="Arial MT"/>
              </a:rPr>
              <a:t>Indicador</a:t>
            </a:r>
            <a:r>
              <a:rPr dirty="0" sz="1050" spc="-4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flexionado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 spc="-25">
                <a:latin typeface="Arial MT"/>
                <a:cs typeface="Arial MT"/>
              </a:rPr>
              <a:t>com </a:t>
            </a:r>
            <a:r>
              <a:rPr dirty="0" sz="1050">
                <a:latin typeface="Arial MT"/>
                <a:cs typeface="Arial MT"/>
              </a:rPr>
              <a:t>punho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fechado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893801" y="4817709"/>
            <a:ext cx="3987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Verde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360913" y="5797640"/>
            <a:ext cx="1379220" cy="494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905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Curvado</a:t>
            </a:r>
            <a:r>
              <a:rPr dirty="0" sz="1050" spc="-20" b="1">
                <a:latin typeface="Arial"/>
                <a:cs typeface="Arial"/>
              </a:rPr>
              <a:t> </a:t>
            </a:r>
            <a:r>
              <a:rPr dirty="0" sz="1050" spc="-50" b="1">
                <a:latin typeface="Arial"/>
                <a:cs typeface="Arial"/>
              </a:rPr>
              <a:t>X</a:t>
            </a:r>
            <a:endParaRPr sz="1050">
              <a:latin typeface="Arial"/>
              <a:cs typeface="Arial"/>
            </a:endParaRPr>
          </a:p>
          <a:p>
            <a:pPr algn="ctr" marL="12065" marR="5080">
              <a:lnSpc>
                <a:spcPts val="1190"/>
              </a:lnSpc>
              <a:spcBef>
                <a:spcPts val="85"/>
              </a:spcBef>
            </a:pPr>
            <a:r>
              <a:rPr dirty="0" sz="1050">
                <a:latin typeface="Arial MT"/>
                <a:cs typeface="Arial MT"/>
              </a:rPr>
              <a:t>Indicador</a:t>
            </a:r>
            <a:r>
              <a:rPr dirty="0" sz="1050" spc="-5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curvado</a:t>
            </a:r>
            <a:r>
              <a:rPr dirty="0" sz="1050" spc="-45">
                <a:latin typeface="Arial MT"/>
                <a:cs typeface="Arial MT"/>
              </a:rPr>
              <a:t> </a:t>
            </a:r>
            <a:r>
              <a:rPr dirty="0" sz="1050" spc="-25">
                <a:latin typeface="Arial MT"/>
                <a:cs typeface="Arial MT"/>
              </a:rPr>
              <a:t>com </a:t>
            </a:r>
            <a:r>
              <a:rPr dirty="0" sz="1050">
                <a:latin typeface="Arial MT"/>
                <a:cs typeface="Arial MT"/>
              </a:rPr>
              <a:t>punho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fechado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916660" y="5953088"/>
            <a:ext cx="38481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Papai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269474" y="6943688"/>
            <a:ext cx="1278255" cy="494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</a:t>
            </a:r>
            <a:r>
              <a:rPr dirty="0" sz="1050" spc="15" b="1">
                <a:latin typeface="Arial"/>
                <a:cs typeface="Arial"/>
              </a:rPr>
              <a:t> </a:t>
            </a:r>
            <a:r>
              <a:rPr dirty="0" sz="1050" spc="-50" b="1">
                <a:latin typeface="Arial"/>
                <a:cs typeface="Arial"/>
              </a:rPr>
              <a:t>D</a:t>
            </a:r>
            <a:endParaRPr sz="1050">
              <a:latin typeface="Arial"/>
              <a:cs typeface="Arial"/>
            </a:endParaRPr>
          </a:p>
          <a:p>
            <a:pPr algn="ctr" marL="12700" marR="5080">
              <a:lnSpc>
                <a:spcPts val="1190"/>
              </a:lnSpc>
              <a:spcBef>
                <a:spcPts val="85"/>
              </a:spcBef>
            </a:pPr>
            <a:r>
              <a:rPr dirty="0" sz="1050">
                <a:latin typeface="Arial MT"/>
                <a:cs typeface="Arial MT"/>
              </a:rPr>
              <a:t>Indicador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punho aberto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779501" y="7099136"/>
            <a:ext cx="60769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Domingo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4989" y="799211"/>
            <a:ext cx="1332875" cy="1211443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3481" y="819022"/>
            <a:ext cx="1284101" cy="1150483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68661" y="3428110"/>
            <a:ext cx="858911" cy="66889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5969" y="3502786"/>
            <a:ext cx="2193935" cy="502782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73817" y="4478146"/>
            <a:ext cx="735467" cy="86397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4821" y="4624451"/>
            <a:ext cx="2302139" cy="484494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26573" y="5730875"/>
            <a:ext cx="810143" cy="655182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2921" y="5848222"/>
            <a:ext cx="2320427" cy="361050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3589" y="6852539"/>
            <a:ext cx="2104019" cy="486018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848849" y="6814439"/>
            <a:ext cx="837575" cy="839586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04654" y="775720"/>
            <a:ext cx="1709420" cy="379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39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Visão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</a:t>
            </a:r>
            <a:r>
              <a:rPr dirty="0" sz="1200" spc="-10" b="1">
                <a:latin typeface="Arial"/>
                <a:cs typeface="Arial"/>
              </a:rPr>
              <a:t> Frente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90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parede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79936" y="3874010"/>
            <a:ext cx="2540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Arial"/>
                <a:cs typeface="Arial"/>
              </a:rPr>
              <a:t>um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30065" y="3874010"/>
            <a:ext cx="449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surdo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86892" y="3874010"/>
            <a:ext cx="2971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Arial"/>
                <a:cs typeface="Arial"/>
              </a:rPr>
              <a:t>não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833610" y="5073398"/>
            <a:ext cx="1650364" cy="379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39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Visão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Cima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90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chão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344150" y="9115044"/>
            <a:ext cx="371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latin typeface="Arial"/>
                <a:cs typeface="Arial"/>
              </a:rPr>
              <a:t>você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140933" y="9115044"/>
            <a:ext cx="3321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Arial"/>
                <a:cs typeface="Arial"/>
              </a:rPr>
              <a:t>mas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901" y="1421002"/>
            <a:ext cx="1380119" cy="120229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9277" y="1459102"/>
            <a:ext cx="1495943" cy="1191631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887979" y="4395729"/>
            <a:ext cx="5575300" cy="460375"/>
            <a:chOff x="887979" y="4395729"/>
            <a:chExt cx="5575300" cy="460375"/>
          </a:xfrm>
        </p:grpSpPr>
        <p:sp>
          <p:nvSpPr>
            <p:cNvPr id="12" name="object 12" descr=""/>
            <p:cNvSpPr/>
            <p:nvPr/>
          </p:nvSpPr>
          <p:spPr>
            <a:xfrm>
              <a:off x="889497" y="4397244"/>
              <a:ext cx="5572125" cy="457200"/>
            </a:xfrm>
            <a:custGeom>
              <a:avLst/>
              <a:gdLst/>
              <a:ahLst/>
              <a:cxnLst/>
              <a:rect l="l" t="t" r="r" b="b"/>
              <a:pathLst>
                <a:path w="5572125" h="457200">
                  <a:moveTo>
                    <a:pt x="5571743" y="0"/>
                  </a:moveTo>
                  <a:lnTo>
                    <a:pt x="0" y="0"/>
                  </a:lnTo>
                  <a:lnTo>
                    <a:pt x="0" y="457193"/>
                  </a:lnTo>
                  <a:lnTo>
                    <a:pt x="5571743" y="457193"/>
                  </a:lnTo>
                  <a:lnTo>
                    <a:pt x="557174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89503" y="4397253"/>
              <a:ext cx="5572125" cy="457200"/>
            </a:xfrm>
            <a:custGeom>
              <a:avLst/>
              <a:gdLst/>
              <a:ahLst/>
              <a:cxnLst/>
              <a:rect l="l" t="t" r="r" b="b"/>
              <a:pathLst>
                <a:path w="5572125" h="457200">
                  <a:moveTo>
                    <a:pt x="2785865" y="457184"/>
                  </a:moveTo>
                  <a:lnTo>
                    <a:pt x="0" y="457184"/>
                  </a:lnTo>
                  <a:lnTo>
                    <a:pt x="0" y="0"/>
                  </a:lnTo>
                  <a:lnTo>
                    <a:pt x="5571737" y="0"/>
                  </a:lnTo>
                  <a:lnTo>
                    <a:pt x="5571737" y="457184"/>
                  </a:lnTo>
                  <a:lnTo>
                    <a:pt x="2785865" y="45718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91521" y="1421002"/>
            <a:ext cx="1343543" cy="1258687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02061" y="3182747"/>
            <a:ext cx="400187" cy="54393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63533" y="3135502"/>
            <a:ext cx="619643" cy="54393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38721" y="3220847"/>
            <a:ext cx="444383" cy="40219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01961" y="5823839"/>
            <a:ext cx="1582811" cy="3145398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39633" y="5814695"/>
            <a:ext cx="1608719" cy="3153018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87617" y="5823839"/>
            <a:ext cx="1390787" cy="237273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04654" y="775720"/>
            <a:ext cx="1709420" cy="379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39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Visão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</a:t>
            </a:r>
            <a:r>
              <a:rPr dirty="0" sz="1200" spc="-10" b="1">
                <a:latin typeface="Arial"/>
                <a:cs typeface="Arial"/>
              </a:rPr>
              <a:t> Frente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90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parede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81238" y="3625598"/>
            <a:ext cx="789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sexta-feira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54419" y="3625598"/>
            <a:ext cx="4305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verde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96547" y="3625598"/>
            <a:ext cx="9074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computador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833610" y="4677158"/>
            <a:ext cx="1650364" cy="379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39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Visão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Cima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90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chão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655045" y="9038844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233909" y="9038844"/>
            <a:ext cx="561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caracol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2417" y="2810891"/>
            <a:ext cx="837575" cy="64908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72677" y="2745358"/>
            <a:ext cx="581543" cy="732907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859023" y="4010157"/>
            <a:ext cx="5623560" cy="403860"/>
            <a:chOff x="859023" y="4010157"/>
            <a:chExt cx="5623560" cy="403860"/>
          </a:xfrm>
        </p:grpSpPr>
        <p:sp>
          <p:nvSpPr>
            <p:cNvPr id="12" name="object 12" descr=""/>
            <p:cNvSpPr/>
            <p:nvPr/>
          </p:nvSpPr>
          <p:spPr>
            <a:xfrm>
              <a:off x="860541" y="4011672"/>
              <a:ext cx="5621020" cy="401320"/>
            </a:xfrm>
            <a:custGeom>
              <a:avLst/>
              <a:gdLst/>
              <a:ahLst/>
              <a:cxnLst/>
              <a:rect l="l" t="t" r="r" b="b"/>
              <a:pathLst>
                <a:path w="5621020" h="401320">
                  <a:moveTo>
                    <a:pt x="5620511" y="0"/>
                  </a:moveTo>
                  <a:lnTo>
                    <a:pt x="0" y="0"/>
                  </a:lnTo>
                  <a:lnTo>
                    <a:pt x="0" y="400805"/>
                  </a:lnTo>
                  <a:lnTo>
                    <a:pt x="5620511" y="400805"/>
                  </a:lnTo>
                  <a:lnTo>
                    <a:pt x="562051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60547" y="4011681"/>
              <a:ext cx="5621020" cy="401320"/>
            </a:xfrm>
            <a:custGeom>
              <a:avLst/>
              <a:gdLst/>
              <a:ahLst/>
              <a:cxnLst/>
              <a:rect l="l" t="t" r="r" b="b"/>
              <a:pathLst>
                <a:path w="5621020" h="401320">
                  <a:moveTo>
                    <a:pt x="2810249" y="400796"/>
                  </a:moveTo>
                  <a:lnTo>
                    <a:pt x="0" y="400796"/>
                  </a:lnTo>
                  <a:lnTo>
                    <a:pt x="0" y="0"/>
                  </a:lnTo>
                  <a:lnTo>
                    <a:pt x="5620505" y="0"/>
                  </a:lnTo>
                  <a:lnTo>
                    <a:pt x="5620505" y="400796"/>
                  </a:lnTo>
                  <a:lnTo>
                    <a:pt x="2810249" y="4007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6801" y="2783458"/>
            <a:ext cx="770513" cy="620131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54945" y="1591691"/>
            <a:ext cx="1512707" cy="1023991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56041" y="1597786"/>
            <a:ext cx="1631579" cy="1014847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8077" y="1532255"/>
            <a:ext cx="1739783" cy="1062091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24621" y="5378830"/>
            <a:ext cx="1364879" cy="2770494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60185" y="5383403"/>
            <a:ext cx="1438031" cy="2735442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797033" y="5354446"/>
            <a:ext cx="1418219" cy="2782686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178033" y="8272906"/>
            <a:ext cx="619643" cy="620130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454389" y="8387206"/>
            <a:ext cx="485531" cy="411342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04654" y="772659"/>
            <a:ext cx="1709420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Visão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10" b="1">
                <a:latin typeface="Arial"/>
                <a:cs typeface="Arial"/>
              </a:rPr>
              <a:t> Frente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parede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10547" y="3618435"/>
            <a:ext cx="6019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sozinho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78824" y="3618435"/>
            <a:ext cx="3740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idéia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506659" y="3618435"/>
            <a:ext cx="6165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inventar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833610" y="5018521"/>
            <a:ext cx="1650364" cy="41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9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Visão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Cima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00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chão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344152" y="9167317"/>
            <a:ext cx="5099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cidade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279601" y="9167317"/>
            <a:ext cx="553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música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849879" y="4199133"/>
            <a:ext cx="5641975" cy="489584"/>
            <a:chOff x="849879" y="4199133"/>
            <a:chExt cx="5641975" cy="489584"/>
          </a:xfrm>
        </p:grpSpPr>
        <p:sp>
          <p:nvSpPr>
            <p:cNvPr id="10" name="object 10" descr=""/>
            <p:cNvSpPr/>
            <p:nvPr/>
          </p:nvSpPr>
          <p:spPr>
            <a:xfrm>
              <a:off x="851397" y="4200648"/>
              <a:ext cx="5638800" cy="486409"/>
            </a:xfrm>
            <a:custGeom>
              <a:avLst/>
              <a:gdLst/>
              <a:ahLst/>
              <a:cxnLst/>
              <a:rect l="l" t="t" r="r" b="b"/>
              <a:pathLst>
                <a:path w="5638800" h="486410">
                  <a:moveTo>
                    <a:pt x="5638799" y="0"/>
                  </a:moveTo>
                  <a:lnTo>
                    <a:pt x="0" y="0"/>
                  </a:lnTo>
                  <a:lnTo>
                    <a:pt x="0" y="486149"/>
                  </a:lnTo>
                  <a:lnTo>
                    <a:pt x="5638799" y="486149"/>
                  </a:lnTo>
                  <a:lnTo>
                    <a:pt x="563879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51403" y="4200657"/>
              <a:ext cx="5638800" cy="486409"/>
            </a:xfrm>
            <a:custGeom>
              <a:avLst/>
              <a:gdLst/>
              <a:ahLst/>
              <a:cxnLst/>
              <a:rect l="l" t="t" r="r" b="b"/>
              <a:pathLst>
                <a:path w="5638800" h="486410">
                  <a:moveTo>
                    <a:pt x="2819393" y="486140"/>
                  </a:moveTo>
                  <a:lnTo>
                    <a:pt x="0" y="486140"/>
                  </a:lnTo>
                  <a:lnTo>
                    <a:pt x="0" y="0"/>
                  </a:lnTo>
                  <a:lnTo>
                    <a:pt x="5638793" y="0"/>
                  </a:lnTo>
                  <a:lnTo>
                    <a:pt x="5638793" y="486140"/>
                  </a:lnTo>
                  <a:lnTo>
                    <a:pt x="2819393" y="4861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64901" y="2916047"/>
            <a:ext cx="961019" cy="53478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1833" y="2859658"/>
            <a:ext cx="465713" cy="609463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16289" y="2887091"/>
            <a:ext cx="752231" cy="572887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9205" y="1526158"/>
            <a:ext cx="5638175" cy="1164199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7617" y="5724778"/>
            <a:ext cx="1180475" cy="2259954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06333" y="5706490"/>
            <a:ext cx="1267343" cy="231481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68661" y="5686678"/>
            <a:ext cx="1256675" cy="2334630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92689" y="8230234"/>
            <a:ext cx="904631" cy="790818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83117" y="8243951"/>
            <a:ext cx="857387" cy="752718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55786" y="772659"/>
            <a:ext cx="3405504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Lendo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Escreva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palavra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LIBRAS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abaixo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46642" y="2175208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08713" y="2175208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46642" y="3402028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808713" y="3402028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46642" y="4628847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08713" y="4628847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955786" y="5855666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808713" y="5855666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55786" y="7082487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08713" y="7082487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955786" y="8484565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808713" y="8484565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620505" y="1683130"/>
            <a:ext cx="1200785" cy="7292340"/>
            <a:chOff x="3620505" y="1683130"/>
            <a:chExt cx="1200785" cy="7292340"/>
          </a:xfrm>
        </p:grpSpPr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6705" y="1683130"/>
              <a:ext cx="1124087" cy="3619362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0505" y="5288915"/>
              <a:ext cx="1200287" cy="3686418"/>
            </a:xfrm>
            <a:prstGeom prst="rect">
              <a:avLst/>
            </a:prstGeom>
          </p:spPr>
        </p:pic>
      </p:grpSp>
      <p:pic>
        <p:nvPicPr>
          <p:cNvPr id="18" name="object 1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1877" y="1687702"/>
            <a:ext cx="1076843" cy="3562974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2733" y="5302630"/>
            <a:ext cx="1095131" cy="3658986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93886" y="772659"/>
            <a:ext cx="3330575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Escrevendo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Desenhe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abaixo,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praticar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 </a:t>
            </a:r>
            <a:r>
              <a:rPr dirty="0" sz="1200" spc="-10">
                <a:latin typeface="Arial MT"/>
                <a:cs typeface="Arial MT"/>
              </a:rPr>
              <a:t>escrita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17686" y="2004520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27941" y="2004520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17686" y="3231339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27941" y="3231339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17686" y="4458159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27941" y="4458159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894826" y="5684978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727941" y="5684978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894826" y="6911799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727941" y="6911799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894826" y="8138617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727941" y="8138617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530589" y="1503299"/>
            <a:ext cx="1209675" cy="7295515"/>
            <a:chOff x="3530589" y="1503299"/>
            <a:chExt cx="1209675" cy="7295515"/>
          </a:xfrm>
        </p:grpSpPr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5077" y="1503299"/>
              <a:ext cx="1114943" cy="388758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30589" y="5320919"/>
              <a:ext cx="1209431" cy="3477630"/>
            </a:xfrm>
            <a:prstGeom prst="rect">
              <a:avLst/>
            </a:prstGeom>
          </p:spPr>
        </p:pic>
      </p:grpSp>
      <p:grpSp>
        <p:nvGrpSpPr>
          <p:cNvPr id="18" name="object 18" descr=""/>
          <p:cNvGrpSpPr/>
          <p:nvPr/>
        </p:nvGrpSpPr>
        <p:grpSpPr>
          <a:xfrm>
            <a:off x="839205" y="1517014"/>
            <a:ext cx="1090930" cy="7242175"/>
            <a:chOff x="839205" y="1517014"/>
            <a:chExt cx="1090930" cy="7242175"/>
          </a:xfrm>
        </p:grpSpPr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2733" y="1517014"/>
              <a:ext cx="1057031" cy="3419718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205" y="4927726"/>
              <a:ext cx="1067699" cy="38311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229849" y="772659"/>
            <a:ext cx="1064260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Grupo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-50" b="1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Dedo </a:t>
            </a:r>
            <a:r>
              <a:rPr dirty="0" sz="1200" spc="-10">
                <a:latin typeface="Arial MT"/>
                <a:cs typeface="Arial MT"/>
              </a:rPr>
              <a:t>Indicador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618726" y="2941666"/>
            <a:ext cx="231584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50" b="1">
                <a:latin typeface="Arial"/>
                <a:cs typeface="Arial"/>
              </a:rPr>
              <a:t>2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indicador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Médios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Espalhados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034008" y="3100161"/>
            <a:ext cx="22542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5" b="1">
                <a:latin typeface="Arial"/>
                <a:cs typeface="Arial"/>
              </a:rPr>
              <a:t>ver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08870" y="4107525"/>
            <a:ext cx="1749425" cy="343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25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Flexionado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ts val="1250"/>
              </a:lnSpc>
            </a:pP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2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10">
                <a:latin typeface="Arial MT"/>
                <a:cs typeface="Arial MT"/>
              </a:rPr>
              <a:t> flexionado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909040" y="4262973"/>
            <a:ext cx="407034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0" b="1">
                <a:latin typeface="Arial"/>
                <a:cs typeface="Arial"/>
              </a:rPr>
              <a:t>aspas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33254" y="5242905"/>
            <a:ext cx="1531620" cy="343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50" b="1"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ts val="1250"/>
              </a:lnSpc>
            </a:pP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2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10">
                <a:latin typeface="Arial MT"/>
                <a:cs typeface="Arial MT"/>
              </a:rPr>
              <a:t> unidos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916660" y="5398353"/>
            <a:ext cx="38354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0" b="1">
                <a:latin typeface="Arial"/>
                <a:cs typeface="Arial"/>
              </a:rPr>
              <a:t>nome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115550" y="6236552"/>
            <a:ext cx="1700530" cy="343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635">
              <a:lnSpc>
                <a:spcPts val="125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Curvado-</a:t>
            </a:r>
            <a:r>
              <a:rPr dirty="0" sz="1050" spc="-50" b="1">
                <a:latin typeface="Arial"/>
                <a:cs typeface="Arial"/>
              </a:rPr>
              <a:t>U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ts val="1250"/>
              </a:lnSpc>
            </a:pP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U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10">
                <a:latin typeface="Arial MT"/>
                <a:cs typeface="Arial MT"/>
              </a:rPr>
              <a:t> curvados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909040" y="6392000"/>
            <a:ext cx="3968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metrô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888474" y="7349072"/>
            <a:ext cx="1805305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50" b="1">
                <a:latin typeface="Arial"/>
                <a:cs typeface="Arial"/>
              </a:rPr>
              <a:t>N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U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para</a:t>
            </a:r>
            <a:r>
              <a:rPr dirty="0" sz="1050" spc="-10">
                <a:latin typeface="Arial MT"/>
                <a:cs typeface="Arial MT"/>
              </a:rPr>
              <a:t> frente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907516" y="7507568"/>
            <a:ext cx="42227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0" b="1">
                <a:latin typeface="Arial"/>
                <a:cs typeface="Arial"/>
              </a:rPr>
              <a:t>nunca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972294" y="8354911"/>
            <a:ext cx="1700530" cy="343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5560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50" b="1">
                <a:latin typeface="Arial"/>
                <a:cs typeface="Arial"/>
              </a:rPr>
              <a:t>R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ts val="1250"/>
              </a:lnSpc>
            </a:pP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U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10">
                <a:latin typeface="Arial MT"/>
                <a:cs typeface="Arial MT"/>
              </a:rPr>
              <a:t> cruzados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927328" y="8510359"/>
            <a:ext cx="3759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chefe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9601" y="799211"/>
            <a:ext cx="694319" cy="763387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7277" y="799211"/>
            <a:ext cx="619643" cy="716143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2689" y="2873375"/>
            <a:ext cx="671102" cy="62317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5969" y="2948051"/>
            <a:ext cx="1604147" cy="502783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4821" y="3949319"/>
            <a:ext cx="1890659" cy="678042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87345" y="4005464"/>
            <a:ext cx="531047" cy="653901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63886" y="5176139"/>
            <a:ext cx="672830" cy="655182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2921" y="5212715"/>
            <a:ext cx="1815983" cy="658230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3589" y="6223127"/>
            <a:ext cx="2104019" cy="566932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963149" y="6117971"/>
            <a:ext cx="773567" cy="723762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3589" y="7464416"/>
            <a:ext cx="1767215" cy="556893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118349" y="7411846"/>
            <a:ext cx="585870" cy="479676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975341" y="8328793"/>
            <a:ext cx="680868" cy="631300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48340" y="8412111"/>
            <a:ext cx="1621539" cy="52207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04654" y="772659"/>
            <a:ext cx="1709420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Visão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10" b="1">
                <a:latin typeface="Arial"/>
                <a:cs typeface="Arial"/>
              </a:rPr>
              <a:t> Frente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parede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637264" y="3606244"/>
            <a:ext cx="196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28561" y="3606244"/>
            <a:ext cx="6038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2°</a:t>
            </a:r>
            <a:r>
              <a:rPr dirty="0" sz="1200" spc="260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Grau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28465" y="3606244"/>
            <a:ext cx="4000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olhar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833610" y="4634473"/>
            <a:ext cx="1650364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0640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Visão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Cima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chão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53225" y="9200846"/>
            <a:ext cx="9518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aqueles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dois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417261" y="9200846"/>
            <a:ext cx="4298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vento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357288" y="9200846"/>
            <a:ext cx="212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Arial"/>
                <a:cs typeface="Arial"/>
              </a:rPr>
              <a:t>ler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9077" y="2859658"/>
            <a:ext cx="599831" cy="601843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3777" y="1640458"/>
            <a:ext cx="1367927" cy="1052947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848355" y="3930909"/>
            <a:ext cx="5633085" cy="422275"/>
            <a:chOff x="848355" y="3930909"/>
            <a:chExt cx="5633085" cy="422275"/>
          </a:xfrm>
        </p:grpSpPr>
        <p:sp>
          <p:nvSpPr>
            <p:cNvPr id="13" name="object 13" descr=""/>
            <p:cNvSpPr/>
            <p:nvPr/>
          </p:nvSpPr>
          <p:spPr>
            <a:xfrm>
              <a:off x="849873" y="3932424"/>
              <a:ext cx="5629910" cy="419100"/>
            </a:xfrm>
            <a:custGeom>
              <a:avLst/>
              <a:gdLst/>
              <a:ahLst/>
              <a:cxnLst/>
              <a:rect l="l" t="t" r="r" b="b"/>
              <a:pathLst>
                <a:path w="5629910" h="419100">
                  <a:moveTo>
                    <a:pt x="5629655" y="0"/>
                  </a:moveTo>
                  <a:lnTo>
                    <a:pt x="0" y="0"/>
                  </a:lnTo>
                  <a:lnTo>
                    <a:pt x="0" y="419093"/>
                  </a:lnTo>
                  <a:lnTo>
                    <a:pt x="5629655" y="419093"/>
                  </a:lnTo>
                  <a:lnTo>
                    <a:pt x="562965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49879" y="3932433"/>
              <a:ext cx="5629910" cy="419100"/>
            </a:xfrm>
            <a:custGeom>
              <a:avLst/>
              <a:gdLst/>
              <a:ahLst/>
              <a:cxnLst/>
              <a:rect l="l" t="t" r="r" b="b"/>
              <a:pathLst>
                <a:path w="5629910" h="419100">
                  <a:moveTo>
                    <a:pt x="2814821" y="419084"/>
                  </a:moveTo>
                  <a:lnTo>
                    <a:pt x="0" y="419084"/>
                  </a:lnTo>
                  <a:lnTo>
                    <a:pt x="0" y="0"/>
                  </a:lnTo>
                  <a:lnTo>
                    <a:pt x="5629649" y="0"/>
                  </a:lnTo>
                  <a:lnTo>
                    <a:pt x="5629649" y="419084"/>
                  </a:lnTo>
                  <a:lnTo>
                    <a:pt x="2814821" y="41908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87461" y="1631314"/>
            <a:ext cx="1430411" cy="1051423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6949" y="1620647"/>
            <a:ext cx="1448699" cy="103465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67521" y="2855086"/>
            <a:ext cx="657743" cy="467731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86905" y="2855086"/>
            <a:ext cx="532769" cy="53478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11917" y="8292718"/>
            <a:ext cx="857387" cy="687186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86521" y="8292718"/>
            <a:ext cx="1305443" cy="763386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68033" y="8311006"/>
            <a:ext cx="561725" cy="516498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687305" y="5235575"/>
            <a:ext cx="1505087" cy="2953374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78317" y="5206619"/>
            <a:ext cx="1561475" cy="3000618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00749" y="5206619"/>
            <a:ext cx="1314587" cy="2991474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55786" y="772659"/>
            <a:ext cx="3405504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Lendo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Escreva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palavra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LIBRAS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abaixo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75598" y="1663144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46813" y="1663144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75598" y="2714704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846813" y="2714704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75598" y="3766263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46813" y="3766263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975598" y="4817823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846813" y="4817823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75598" y="5694122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46813" y="5694122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975598" y="6570422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846813" y="6570422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733" y="1517014"/>
            <a:ext cx="1114943" cy="5525886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78417" y="1517014"/>
            <a:ext cx="1180475" cy="55731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771148"/>
            <a:ext cx="5665470" cy="280225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12700" marR="6985">
              <a:lnSpc>
                <a:spcPct val="93500"/>
              </a:lnSpc>
              <a:spcBef>
                <a:spcPts val="190"/>
              </a:spcBef>
            </a:pPr>
            <a:r>
              <a:rPr dirty="0" sz="1200">
                <a:latin typeface="Arial MT"/>
                <a:cs typeface="Arial MT"/>
              </a:rPr>
              <a:t>Mas</a:t>
            </a:r>
            <a:r>
              <a:rPr dirty="0" sz="1200" spc="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isso,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sobre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necessidade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existe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</a:t>
            </a:r>
            <a:r>
              <a:rPr dirty="0" sz="1200" spc="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destinar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recursos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humanos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e </a:t>
            </a:r>
            <a:r>
              <a:rPr dirty="0" sz="1200">
                <a:latin typeface="Arial MT"/>
                <a:cs typeface="Arial MT"/>
              </a:rPr>
              <a:t>materiais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esclarecer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muitos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surdos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esmagadora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maioria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dos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ouvintes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sobre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20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verdadeiro</a:t>
            </a:r>
            <a:r>
              <a:rPr dirty="0" sz="1200" spc="2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significado</a:t>
            </a:r>
            <a:r>
              <a:rPr dirty="0" sz="1200" spc="20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20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importância</a:t>
            </a:r>
            <a:r>
              <a:rPr dirty="0" sz="1200" spc="2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dessas</a:t>
            </a:r>
            <a:r>
              <a:rPr dirty="0" sz="1200" spc="1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línguas,</a:t>
            </a:r>
            <a:r>
              <a:rPr dirty="0" sz="1200" spc="2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</a:t>
            </a:r>
            <a:r>
              <a:rPr dirty="0" sz="1200" spc="2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particular</a:t>
            </a:r>
            <a:r>
              <a:rPr dirty="0" sz="1200" spc="1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204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LIBRAS, </a:t>
            </a:r>
            <a:r>
              <a:rPr dirty="0" sz="1200">
                <a:latin typeface="Arial MT"/>
                <a:cs typeface="Arial MT"/>
              </a:rPr>
              <a:t>sem</a:t>
            </a:r>
            <a:r>
              <a:rPr dirty="0" sz="1200" spc="409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falar</a:t>
            </a:r>
            <a:r>
              <a:rPr dirty="0" sz="1200" spc="409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409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necessidade</a:t>
            </a:r>
            <a:r>
              <a:rPr dirty="0" sz="1200" spc="4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409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recursos</a:t>
            </a:r>
            <a:r>
              <a:rPr dirty="0" sz="1200" spc="4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4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apoio</a:t>
            </a:r>
            <a:r>
              <a:rPr dirty="0" sz="1200" spc="4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</a:t>
            </a:r>
            <a:r>
              <a:rPr dirty="0" sz="1200" spc="4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trabalho</a:t>
            </a:r>
            <a:r>
              <a:rPr dirty="0" sz="1200" spc="409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científico</a:t>
            </a:r>
            <a:r>
              <a:rPr dirty="0" sz="1200" spc="40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em </a:t>
            </a:r>
            <a:r>
              <a:rPr dirty="0" sz="1200">
                <a:latin typeface="Arial MT"/>
                <a:cs typeface="Arial MT"/>
              </a:rPr>
              <a:t>lingüística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sinais.</a:t>
            </a:r>
            <a:endParaRPr sz="1200">
              <a:latin typeface="Arial MT"/>
              <a:cs typeface="Arial MT"/>
            </a:endParaRPr>
          </a:p>
          <a:p>
            <a:pPr algn="just" marL="12700" marR="5715">
              <a:lnSpc>
                <a:spcPts val="1340"/>
              </a:lnSpc>
              <a:spcBef>
                <a:spcPts val="35"/>
              </a:spcBef>
            </a:pPr>
            <a:r>
              <a:rPr dirty="0" sz="1200">
                <a:latin typeface="Arial MT"/>
                <a:cs typeface="Arial MT"/>
              </a:rPr>
              <a:t>Por</a:t>
            </a:r>
            <a:r>
              <a:rPr dirty="0" sz="1200" spc="1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essa</a:t>
            </a:r>
            <a:r>
              <a:rPr dirty="0" sz="1200" spc="2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razão,</a:t>
            </a:r>
            <a:r>
              <a:rPr dirty="0" sz="1200" spc="1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parte</a:t>
            </a:r>
            <a:r>
              <a:rPr dirty="0" sz="1200" spc="2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dos</a:t>
            </a:r>
            <a:r>
              <a:rPr dirty="0" sz="1200" spc="1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recursos</a:t>
            </a:r>
            <a:r>
              <a:rPr dirty="0" sz="1200" spc="1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</a:t>
            </a:r>
            <a:r>
              <a:rPr dirty="0" sz="1200" spc="20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projeto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estão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destinados</a:t>
            </a:r>
            <a:r>
              <a:rPr dirty="0" sz="1200" spc="1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produção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de </a:t>
            </a:r>
            <a:r>
              <a:rPr dirty="0" sz="1200">
                <a:latin typeface="Arial MT"/>
                <a:cs typeface="Arial MT"/>
              </a:rPr>
              <a:t>material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divulgação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sobre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as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línguas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sinais,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especialmente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no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concerne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através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sistema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SignWriting.</a:t>
            </a:r>
            <a:endParaRPr sz="1200">
              <a:latin typeface="Arial MT"/>
              <a:cs typeface="Arial MT"/>
            </a:endParaRPr>
          </a:p>
          <a:p>
            <a:pPr algn="just" marL="12700" marR="7620">
              <a:lnSpc>
                <a:spcPts val="1340"/>
              </a:lnSpc>
              <a:spcBef>
                <a:spcPts val="10"/>
              </a:spcBef>
            </a:pPr>
            <a:r>
              <a:rPr dirty="0" sz="1200">
                <a:latin typeface="Arial MT"/>
                <a:cs typeface="Arial MT"/>
              </a:rPr>
              <a:t>As</a:t>
            </a:r>
            <a:r>
              <a:rPr dirty="0" sz="1200" spc="2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presentes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fotocópias</a:t>
            </a:r>
            <a:r>
              <a:rPr dirty="0" sz="1200" spc="2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têm</a:t>
            </a:r>
            <a:r>
              <a:rPr dirty="0" sz="1200" spc="2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por</a:t>
            </a:r>
            <a:r>
              <a:rPr dirty="0" sz="1200" spc="2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finalidade</a:t>
            </a:r>
            <a:r>
              <a:rPr dirty="0" sz="1200" spc="25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distribuir</a:t>
            </a:r>
            <a:r>
              <a:rPr dirty="0" sz="1200" spc="2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</a:t>
            </a:r>
            <a:r>
              <a:rPr dirty="0" sz="1200" spc="2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caráter</a:t>
            </a:r>
            <a:r>
              <a:rPr dirty="0" sz="1200" spc="2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emergencial</a:t>
            </a:r>
            <a:r>
              <a:rPr dirty="0" sz="1200" spc="250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a </a:t>
            </a:r>
            <a:r>
              <a:rPr dirty="0" sz="1200">
                <a:latin typeface="Arial MT"/>
                <a:cs typeface="Arial MT"/>
              </a:rPr>
              <a:t>parte</a:t>
            </a:r>
            <a:r>
              <a:rPr dirty="0" sz="1200" spc="2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</a:t>
            </a:r>
            <a:r>
              <a:rPr dirty="0" sz="1200" spc="2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trabalho</a:t>
            </a:r>
            <a:r>
              <a:rPr dirty="0" sz="1200" spc="2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2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já</a:t>
            </a:r>
            <a:r>
              <a:rPr dirty="0" sz="1200" spc="2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está</a:t>
            </a:r>
            <a:r>
              <a:rPr dirty="0" sz="1200" spc="2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pronta,</a:t>
            </a:r>
            <a:r>
              <a:rPr dirty="0" sz="1200" spc="2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tendo</a:t>
            </a:r>
            <a:r>
              <a:rPr dirty="0" sz="1200" spc="2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</a:t>
            </a:r>
            <a:r>
              <a:rPr dirty="0" sz="1200" spc="2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vista</a:t>
            </a:r>
            <a:r>
              <a:rPr dirty="0" sz="1200" spc="2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2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grande</a:t>
            </a:r>
            <a:r>
              <a:rPr dirty="0" sz="1200" spc="2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quantidade</a:t>
            </a:r>
            <a:r>
              <a:rPr dirty="0" sz="1200" spc="28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de </a:t>
            </a:r>
            <a:r>
              <a:rPr dirty="0" sz="1200">
                <a:latin typeface="Arial MT"/>
                <a:cs typeface="Arial MT"/>
              </a:rPr>
              <a:t>solicitações que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temos recebido,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nesse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sentido.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publicação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mais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cuidadosa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e </a:t>
            </a:r>
            <a:r>
              <a:rPr dirty="0" sz="1200">
                <a:latin typeface="Arial MT"/>
                <a:cs typeface="Arial MT"/>
              </a:rPr>
              <a:t>acurada,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contudo,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será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feita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momento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oportuno.</a:t>
            </a:r>
            <a:endParaRPr sz="1200">
              <a:latin typeface="Arial MT"/>
              <a:cs typeface="Arial MT"/>
            </a:endParaRPr>
          </a:p>
          <a:p>
            <a:pPr algn="just" marL="3433445" marR="5080" indent="-291465">
              <a:lnSpc>
                <a:spcPct val="102099"/>
              </a:lnSpc>
              <a:spcBef>
                <a:spcPts val="1205"/>
              </a:spcBef>
            </a:pPr>
            <a:r>
              <a:rPr dirty="0" sz="1200">
                <a:latin typeface="Arial MT"/>
                <a:cs typeface="Arial MT"/>
              </a:rPr>
              <a:t>Prof.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Antônio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Carlos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 Rocha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Costa </a:t>
            </a:r>
            <a:r>
              <a:rPr dirty="0" sz="1200">
                <a:latin typeface="Arial MT"/>
                <a:cs typeface="Arial MT"/>
              </a:rPr>
              <a:t>Escola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 Informática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– </a:t>
            </a:r>
            <a:r>
              <a:rPr dirty="0" sz="1200" spc="-20">
                <a:latin typeface="Arial MT"/>
                <a:cs typeface="Arial MT"/>
              </a:rPr>
              <a:t>UCPEL </a:t>
            </a:r>
            <a:r>
              <a:rPr dirty="0" sz="1200">
                <a:latin typeface="Arial MT"/>
                <a:cs typeface="Arial MT"/>
              </a:rPr>
              <a:t>Coordenador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Projeto</a:t>
            </a:r>
            <a:r>
              <a:rPr dirty="0" sz="1200" spc="-10">
                <a:latin typeface="Arial MT"/>
                <a:cs typeface="Arial MT"/>
              </a:rPr>
              <a:t> SignNet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9057" y="3699383"/>
            <a:ext cx="913775" cy="725286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72550" y="772659"/>
            <a:ext cx="3373754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Escrevendo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Desenhe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abaixo,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praticar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 </a:t>
            </a:r>
            <a:r>
              <a:rPr dirty="0" sz="1200" spc="-10">
                <a:latin typeface="Arial MT"/>
                <a:cs typeface="Arial MT"/>
              </a:rPr>
              <a:t>escrita.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109710" y="1833833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71197" y="1833833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09710" y="3060651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871197" y="3060651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109710" y="4287471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71197" y="4287471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109710" y="5514291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871197" y="5514291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079230" y="6741111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98629" y="6741111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079230" y="7792670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898629" y="7792670"/>
            <a:ext cx="15582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495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209" y="1507871"/>
            <a:ext cx="1250579" cy="4468230"/>
          </a:xfrm>
          <a:prstGeom prst="rect">
            <a:avLst/>
          </a:prstGeom>
        </p:spPr>
      </p:pic>
      <p:grpSp>
        <p:nvGrpSpPr>
          <p:cNvPr id="16" name="object 16" descr=""/>
          <p:cNvGrpSpPr/>
          <p:nvPr/>
        </p:nvGrpSpPr>
        <p:grpSpPr>
          <a:xfrm>
            <a:off x="3702801" y="1483486"/>
            <a:ext cx="1209675" cy="6877684"/>
            <a:chOff x="3702801" y="1483486"/>
            <a:chExt cx="1209675" cy="6877684"/>
          </a:xfrm>
        </p:grpSpPr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11945" y="1483486"/>
              <a:ext cx="1171331" cy="4555098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2801" y="5988430"/>
              <a:ext cx="1209431" cy="2372730"/>
            </a:xfrm>
            <a:prstGeom prst="rect">
              <a:avLst/>
            </a:prstGeom>
          </p:spPr>
        </p:pic>
      </p:grpSp>
      <p:pic>
        <p:nvPicPr>
          <p:cNvPr id="19" name="object 1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3589" y="6149975"/>
            <a:ext cx="1227719" cy="195363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414510" y="772659"/>
            <a:ext cx="2413635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381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Grupo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-50" b="1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Polegar,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Indicador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Dedos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Médios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868662" y="2028790"/>
            <a:ext cx="2916555" cy="1291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855980">
              <a:lnSpc>
                <a:spcPts val="123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50" b="1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algn="ctr" marL="12700" marR="869315">
              <a:lnSpc>
                <a:spcPts val="1220"/>
              </a:lnSpc>
              <a:spcBef>
                <a:spcPts val="45"/>
              </a:spcBef>
            </a:pP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Polegar,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Indicador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</a:t>
            </a:r>
            <a:r>
              <a:rPr dirty="0" sz="1050" spc="-20">
                <a:latin typeface="Arial MT"/>
                <a:cs typeface="Arial MT"/>
              </a:rPr>
              <a:t> Médio </a:t>
            </a:r>
            <a:r>
              <a:rPr dirty="0" sz="1050" spc="-10">
                <a:latin typeface="Arial MT"/>
                <a:cs typeface="Arial MT"/>
              </a:rPr>
              <a:t>Espalhados</a:t>
            </a:r>
            <a:endParaRPr sz="105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55"/>
              </a:spcBef>
            </a:pPr>
            <a:r>
              <a:rPr dirty="0" sz="1050" spc="-10" b="1">
                <a:latin typeface="Arial"/>
                <a:cs typeface="Arial"/>
              </a:rPr>
              <a:t>Dinamarca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Arial"/>
              <a:cs typeface="Arial"/>
            </a:endParaRPr>
          </a:p>
          <a:p>
            <a:pPr algn="ctr" marR="861060">
              <a:lnSpc>
                <a:spcPts val="1250"/>
              </a:lnSpc>
            </a:pPr>
            <a:r>
              <a:rPr dirty="0" sz="1050" b="1">
                <a:latin typeface="Arial"/>
                <a:cs typeface="Arial"/>
              </a:rPr>
              <a:t>Flexionado-</a:t>
            </a:r>
            <a:r>
              <a:rPr dirty="0" sz="1050" spc="-50" b="1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marL="91440">
              <a:lnSpc>
                <a:spcPts val="1250"/>
              </a:lnSpc>
            </a:pP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3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10">
                <a:latin typeface="Arial MT"/>
                <a:cs typeface="Arial MT"/>
              </a:rPr>
              <a:t> flexionados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60330" y="3926169"/>
            <a:ext cx="1343660" cy="494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635">
              <a:lnSpc>
                <a:spcPts val="125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3-</a:t>
            </a:r>
            <a:r>
              <a:rPr dirty="0" sz="1050" b="1">
                <a:latin typeface="Arial"/>
                <a:cs typeface="Arial"/>
              </a:rPr>
              <a:t>Dedos-</a:t>
            </a:r>
            <a:r>
              <a:rPr dirty="0" sz="1050" spc="-50" b="1">
                <a:latin typeface="Arial"/>
                <a:cs typeface="Arial"/>
              </a:rPr>
              <a:t>O</a:t>
            </a:r>
            <a:endParaRPr sz="1050">
              <a:latin typeface="Arial"/>
              <a:cs typeface="Arial"/>
            </a:endParaRPr>
          </a:p>
          <a:p>
            <a:pPr algn="ctr" marL="12700" marR="5080">
              <a:lnSpc>
                <a:spcPts val="1190"/>
              </a:lnSpc>
              <a:spcBef>
                <a:spcPts val="85"/>
              </a:spcBef>
            </a:pPr>
            <a:r>
              <a:rPr dirty="0" sz="1050" spc="-10">
                <a:latin typeface="Arial MT"/>
                <a:cs typeface="Arial MT"/>
              </a:rPr>
              <a:t>Curvado-</a:t>
            </a:r>
            <a:r>
              <a:rPr dirty="0" sz="1050">
                <a:latin typeface="Arial MT"/>
                <a:cs typeface="Arial MT"/>
              </a:rPr>
              <a:t>3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</a:t>
            </a:r>
            <a:r>
              <a:rPr dirty="0" sz="1050" spc="10">
                <a:latin typeface="Arial MT"/>
                <a:cs typeface="Arial MT"/>
              </a:rPr>
              <a:t> </a:t>
            </a:r>
            <a:r>
              <a:rPr dirty="0" sz="1050" spc="-20">
                <a:latin typeface="Arial MT"/>
                <a:cs typeface="Arial MT"/>
              </a:rPr>
              <a:t>dedos </a:t>
            </a:r>
            <a:r>
              <a:rPr dirty="0" sz="1050" spc="-10">
                <a:latin typeface="Arial MT"/>
                <a:cs typeface="Arial MT"/>
              </a:rPr>
              <a:t>juntos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857225" y="4081617"/>
            <a:ext cx="49466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esquilo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68306" y="4893909"/>
            <a:ext cx="1537335" cy="343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175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U com</a:t>
            </a:r>
            <a:r>
              <a:rPr dirty="0" sz="1050" spc="-10" b="1">
                <a:latin typeface="Arial"/>
                <a:cs typeface="Arial"/>
              </a:rPr>
              <a:t> Polegar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ts val="1250"/>
              </a:lnSpc>
            </a:pP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U,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Polegar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para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 spc="-20">
                <a:latin typeface="Arial MT"/>
                <a:cs typeface="Arial MT"/>
              </a:rPr>
              <a:t>fora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003528" y="5049357"/>
            <a:ext cx="30734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0" b="1">
                <a:latin typeface="Arial"/>
                <a:cs typeface="Arial"/>
              </a:rPr>
              <a:t>abril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341101" y="5866220"/>
            <a:ext cx="1403350" cy="49593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10" b="1">
                <a:latin typeface="Arial"/>
                <a:cs typeface="Arial"/>
              </a:rPr>
              <a:t>Pato-Aberta</a:t>
            </a:r>
            <a:endParaRPr sz="1050">
              <a:latin typeface="Arial"/>
              <a:cs typeface="Arial"/>
            </a:endParaRPr>
          </a:p>
          <a:p>
            <a:pPr algn="ctr" marL="12700" marR="5080">
              <a:lnSpc>
                <a:spcPts val="1200"/>
              </a:lnSpc>
              <a:spcBef>
                <a:spcPts val="75"/>
              </a:spcBef>
            </a:pP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3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 spc="-20">
                <a:latin typeface="Arial MT"/>
                <a:cs typeface="Arial MT"/>
              </a:rPr>
              <a:t>para </a:t>
            </a:r>
            <a:r>
              <a:rPr dirty="0" sz="1050" spc="-10">
                <a:latin typeface="Arial MT"/>
                <a:cs typeface="Arial MT"/>
              </a:rPr>
              <a:t>frente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954760" y="6021668"/>
            <a:ext cx="30861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0" b="1">
                <a:latin typeface="Arial"/>
                <a:cs typeface="Arial"/>
              </a:rPr>
              <a:t>pato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833610" y="7030556"/>
            <a:ext cx="2103120" cy="494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5560">
              <a:lnSpc>
                <a:spcPts val="123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50" b="1">
                <a:latin typeface="Arial"/>
                <a:cs typeface="Arial"/>
              </a:rPr>
              <a:t>K</a:t>
            </a:r>
            <a:endParaRPr sz="1050">
              <a:latin typeface="Arial"/>
              <a:cs typeface="Arial"/>
            </a:endParaRPr>
          </a:p>
          <a:p>
            <a:pPr algn="ctr" marL="12700" marR="5080">
              <a:lnSpc>
                <a:spcPts val="1220"/>
              </a:lnSpc>
              <a:spcBef>
                <a:spcPts val="45"/>
              </a:spcBef>
            </a:pP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3,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Polegar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toca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articulação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25">
                <a:latin typeface="Arial MT"/>
                <a:cs typeface="Arial MT"/>
              </a:rPr>
              <a:t>do </a:t>
            </a:r>
            <a:r>
              <a:rPr dirty="0" sz="1050">
                <a:latin typeface="Arial MT"/>
                <a:cs typeface="Arial MT"/>
              </a:rPr>
              <a:t>dedo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Médio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790169" y="7336880"/>
            <a:ext cx="64452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professor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156698" y="7998296"/>
            <a:ext cx="1536065" cy="489584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algn="ctr" marL="12065" marR="5080" indent="36195">
              <a:lnSpc>
                <a:spcPct val="94700"/>
              </a:lnSpc>
              <a:spcBef>
                <a:spcPts val="170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10" b="1">
                <a:latin typeface="Arial"/>
                <a:cs typeface="Arial"/>
              </a:rPr>
              <a:t>Pato-Fechada </a:t>
            </a: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3,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pontas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dos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 spc="-20">
                <a:latin typeface="Arial MT"/>
                <a:cs typeface="Arial MT"/>
              </a:rPr>
              <a:t>dedos </a:t>
            </a:r>
            <a:r>
              <a:rPr dirty="0" sz="1050" spc="-10">
                <a:latin typeface="Arial MT"/>
                <a:cs typeface="Arial MT"/>
              </a:rPr>
              <a:t>encostadas</a:t>
            </a:r>
            <a:endParaRPr sz="1050">
              <a:latin typeface="Arial MT"/>
              <a:cs typeface="Arial MT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3149" y="799211"/>
            <a:ext cx="647075" cy="792343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6529" y="799211"/>
            <a:ext cx="793379" cy="734431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30205" y="1943735"/>
            <a:ext cx="781187" cy="524119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5301" y="2051939"/>
            <a:ext cx="1913519" cy="40981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21061" y="2862707"/>
            <a:ext cx="743087" cy="63079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9017" y="2999867"/>
            <a:ext cx="1904375" cy="38238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16489" y="3827398"/>
            <a:ext cx="752231" cy="659754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86449" y="3863975"/>
            <a:ext cx="1962287" cy="467730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93045" y="4828666"/>
            <a:ext cx="942731" cy="620130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39205" y="4917059"/>
            <a:ext cx="1942475" cy="411342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987533" y="5781166"/>
            <a:ext cx="752231" cy="897498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63589" y="5889371"/>
            <a:ext cx="2235083" cy="487542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001249" y="6925691"/>
            <a:ext cx="781187" cy="963030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25489" y="7053706"/>
            <a:ext cx="1977527" cy="418962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34633" y="8041258"/>
            <a:ext cx="2065919" cy="400674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982961" y="8088503"/>
            <a:ext cx="704987" cy="65823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95510" y="772659"/>
            <a:ext cx="1726564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Visão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10" b="1">
                <a:latin typeface="Arial"/>
                <a:cs typeface="Arial"/>
              </a:rPr>
              <a:t> Frente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parede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81238" y="3263344"/>
            <a:ext cx="8077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Dinamarca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656527" y="3263344"/>
            <a:ext cx="4248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latin typeface="Arial"/>
                <a:cs typeface="Arial"/>
              </a:rPr>
              <a:t>fusca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33610" y="4137649"/>
            <a:ext cx="1650364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Visão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Cima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chão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335262" y="8696401"/>
            <a:ext cx="26479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conversando</a:t>
            </a:r>
            <a:r>
              <a:rPr dirty="0" sz="1200" spc="-3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com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a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língua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sinais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868167" y="3589533"/>
            <a:ext cx="5622290" cy="403860"/>
            <a:chOff x="868167" y="3589533"/>
            <a:chExt cx="5622290" cy="403860"/>
          </a:xfrm>
        </p:grpSpPr>
        <p:sp>
          <p:nvSpPr>
            <p:cNvPr id="8" name="object 8" descr=""/>
            <p:cNvSpPr/>
            <p:nvPr/>
          </p:nvSpPr>
          <p:spPr>
            <a:xfrm>
              <a:off x="869685" y="3591048"/>
              <a:ext cx="5619115" cy="401320"/>
            </a:xfrm>
            <a:custGeom>
              <a:avLst/>
              <a:gdLst/>
              <a:ahLst/>
              <a:cxnLst/>
              <a:rect l="l" t="t" r="r" b="b"/>
              <a:pathLst>
                <a:path w="5619115" h="401320">
                  <a:moveTo>
                    <a:pt x="5618987" y="0"/>
                  </a:moveTo>
                  <a:lnTo>
                    <a:pt x="0" y="0"/>
                  </a:lnTo>
                  <a:lnTo>
                    <a:pt x="0" y="400805"/>
                  </a:lnTo>
                  <a:lnTo>
                    <a:pt x="5618987" y="400805"/>
                  </a:lnTo>
                  <a:lnTo>
                    <a:pt x="561898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69691" y="3591057"/>
              <a:ext cx="5619115" cy="401320"/>
            </a:xfrm>
            <a:custGeom>
              <a:avLst/>
              <a:gdLst/>
              <a:ahLst/>
              <a:cxnLst/>
              <a:rect l="l" t="t" r="r" b="b"/>
              <a:pathLst>
                <a:path w="5619115" h="401320">
                  <a:moveTo>
                    <a:pt x="2810249" y="400796"/>
                  </a:moveTo>
                  <a:lnTo>
                    <a:pt x="0" y="400796"/>
                  </a:lnTo>
                  <a:lnTo>
                    <a:pt x="0" y="0"/>
                  </a:lnTo>
                  <a:lnTo>
                    <a:pt x="5618981" y="0"/>
                  </a:lnTo>
                  <a:lnTo>
                    <a:pt x="5618981" y="400796"/>
                  </a:lnTo>
                  <a:lnTo>
                    <a:pt x="2810249" y="4007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839205" y="1346327"/>
            <a:ext cx="5638800" cy="1772285"/>
            <a:chOff x="839205" y="1346327"/>
            <a:chExt cx="5638800" cy="1772285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9205" y="1346327"/>
              <a:ext cx="5638175" cy="102856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017" y="2384171"/>
              <a:ext cx="3695075" cy="734431"/>
            </a:xfrm>
            <a:prstGeom prst="rect">
              <a:avLst/>
            </a:prstGeom>
          </p:spPr>
        </p:pic>
      </p:grp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3233" y="4787519"/>
            <a:ext cx="1323731" cy="256323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9005" y="7616063"/>
            <a:ext cx="1104275" cy="93407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96449" y="4749419"/>
            <a:ext cx="1314587" cy="2605902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68233" y="4805807"/>
            <a:ext cx="1285631" cy="2573898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55786" y="772659"/>
            <a:ext cx="3405504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Lendo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Escreva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palavra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LIBRAS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abaixo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78646" y="2004520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43181" y="2004520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78646" y="3203908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43181" y="3203908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78646" y="4781247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43181" y="4781247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978646" y="600806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743181" y="600806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71026" y="7234887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761469" y="7234887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971026" y="846170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761469" y="846170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4889" y="1512442"/>
            <a:ext cx="1111895" cy="494067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549" y="1517014"/>
            <a:ext cx="1066175" cy="501991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1105" y="6710806"/>
            <a:ext cx="1180475" cy="1973442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82049" y="6748906"/>
            <a:ext cx="989975" cy="199173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21902" y="772659"/>
            <a:ext cx="3074670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Escrevendo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Copie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abaixo 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praticar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escrita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23782" y="183840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685269" y="183840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23782" y="306522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85269" y="306522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23782" y="4642563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85269" y="4642563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923782" y="5869383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85269" y="5869383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37498" y="7096202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676125" y="7096202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937498" y="8147762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676125" y="8147762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733" y="1393571"/>
            <a:ext cx="1063127" cy="492085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67749" y="1503299"/>
            <a:ext cx="1028075" cy="4972674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58605" y="6547739"/>
            <a:ext cx="1028075" cy="1915530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2733" y="6633082"/>
            <a:ext cx="1076843" cy="1886574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82022" y="772659"/>
            <a:ext cx="953769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Grupo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-50" b="1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Quatro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dedos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138409" y="2379310"/>
            <a:ext cx="1319530" cy="343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30480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50" b="1">
                <a:latin typeface="Arial"/>
                <a:cs typeface="Arial"/>
              </a:rPr>
              <a:t>4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ts val="1250"/>
              </a:lnSpc>
            </a:pPr>
            <a:r>
              <a:rPr dirty="0" sz="1050">
                <a:latin typeface="Arial MT"/>
                <a:cs typeface="Arial MT"/>
              </a:rPr>
              <a:t>Quatro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abertos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982192" y="2534758"/>
            <a:ext cx="217804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0" b="1">
                <a:latin typeface="Arial"/>
                <a:cs typeface="Arial"/>
              </a:rPr>
              <a:t>fila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21062" y="3342478"/>
            <a:ext cx="1493520" cy="343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50" b="1">
                <a:latin typeface="Arial"/>
                <a:cs typeface="Arial"/>
              </a:rPr>
              <a:t>B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ts val="1250"/>
              </a:lnSpc>
            </a:pP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4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10">
                <a:latin typeface="Arial MT"/>
                <a:cs typeface="Arial MT"/>
              </a:rPr>
              <a:t> juntos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755116" y="3497926"/>
            <a:ext cx="39751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Brasil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05822" y="4354413"/>
            <a:ext cx="1868170" cy="343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27305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50" b="1">
                <a:latin typeface="Arial"/>
                <a:cs typeface="Arial"/>
              </a:rPr>
              <a:t>E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ts val="1250"/>
              </a:lnSpc>
            </a:pP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B,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 dedos</a:t>
            </a:r>
            <a:r>
              <a:rPr dirty="0" sz="1050" spc="-10">
                <a:latin typeface="Arial MT"/>
                <a:cs typeface="Arial MT"/>
              </a:rPr>
              <a:t> flexionados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803884" y="4509861"/>
            <a:ext cx="48895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Europa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4905" y="799211"/>
            <a:ext cx="913775" cy="99198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58761" y="799211"/>
            <a:ext cx="723275" cy="62927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35133" y="2388742"/>
            <a:ext cx="866531" cy="505831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3532" y="2402458"/>
            <a:ext cx="1878336" cy="53478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47737" y="3364241"/>
            <a:ext cx="323951" cy="58036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9873" y="3379339"/>
            <a:ext cx="1655963" cy="52107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34489" y="4377563"/>
            <a:ext cx="1597698" cy="591484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19872" y="4529446"/>
            <a:ext cx="475790" cy="339579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04654" y="772659"/>
            <a:ext cx="1709420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Visão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10" b="1">
                <a:latin typeface="Arial"/>
                <a:cs typeface="Arial"/>
              </a:rPr>
              <a:t> Frente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parede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25203" y="3565096"/>
            <a:ext cx="86486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quarta-feira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15720" y="3565096"/>
            <a:ext cx="647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R$ </a:t>
            </a:r>
            <a:r>
              <a:rPr dirty="0" sz="1200" spc="-10" b="1">
                <a:latin typeface="Arial"/>
                <a:cs typeface="Arial"/>
              </a:rPr>
              <a:t>4.000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33610" y="4614661"/>
            <a:ext cx="1650364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Visão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Cima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chão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53218" y="9127694"/>
            <a:ext cx="1019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tetracampeão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185594" y="9127694"/>
            <a:ext cx="8477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madrugada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859023" y="4004061"/>
            <a:ext cx="5641975" cy="375285"/>
            <a:chOff x="859023" y="4004061"/>
            <a:chExt cx="5641975" cy="375285"/>
          </a:xfrm>
        </p:grpSpPr>
        <p:sp>
          <p:nvSpPr>
            <p:cNvPr id="9" name="object 9" descr=""/>
            <p:cNvSpPr/>
            <p:nvPr/>
          </p:nvSpPr>
          <p:spPr>
            <a:xfrm>
              <a:off x="860541" y="4005576"/>
              <a:ext cx="5638800" cy="372110"/>
            </a:xfrm>
            <a:custGeom>
              <a:avLst/>
              <a:gdLst/>
              <a:ahLst/>
              <a:cxnLst/>
              <a:rect l="l" t="t" r="r" b="b"/>
              <a:pathLst>
                <a:path w="5638800" h="372110">
                  <a:moveTo>
                    <a:pt x="5638799" y="0"/>
                  </a:moveTo>
                  <a:lnTo>
                    <a:pt x="0" y="0"/>
                  </a:lnTo>
                  <a:lnTo>
                    <a:pt x="0" y="371849"/>
                  </a:lnTo>
                  <a:lnTo>
                    <a:pt x="5638799" y="371849"/>
                  </a:lnTo>
                  <a:lnTo>
                    <a:pt x="563879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60547" y="4005585"/>
              <a:ext cx="5638800" cy="372110"/>
            </a:xfrm>
            <a:custGeom>
              <a:avLst/>
              <a:gdLst/>
              <a:ahLst/>
              <a:cxnLst/>
              <a:rect l="l" t="t" r="r" b="b"/>
              <a:pathLst>
                <a:path w="5638800" h="372110">
                  <a:moveTo>
                    <a:pt x="2819393" y="371840"/>
                  </a:moveTo>
                  <a:lnTo>
                    <a:pt x="0" y="371840"/>
                  </a:lnTo>
                  <a:lnTo>
                    <a:pt x="0" y="0"/>
                  </a:lnTo>
                  <a:lnTo>
                    <a:pt x="5638793" y="0"/>
                  </a:lnTo>
                  <a:lnTo>
                    <a:pt x="5638793" y="371840"/>
                  </a:lnTo>
                  <a:lnTo>
                    <a:pt x="2819393" y="37184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205" y="1517014"/>
            <a:ext cx="5638175" cy="103770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9161" y="2658491"/>
            <a:ext cx="723269" cy="75271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31529" y="2658491"/>
            <a:ext cx="651647" cy="76033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16061" y="8157082"/>
            <a:ext cx="989975" cy="81977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10705" y="8166227"/>
            <a:ext cx="781181" cy="812154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08641" y="5392546"/>
            <a:ext cx="1604147" cy="266991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2785" y="5403215"/>
            <a:ext cx="1694063" cy="265009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77889" y="5395595"/>
            <a:ext cx="1608719" cy="2657718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55786" y="772659"/>
            <a:ext cx="3405504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Lendo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Escreva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palavra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LIBRAS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abaixo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14994" y="2350468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79529" y="2350468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14994" y="3226768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479529" y="3226768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14994" y="4278327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479529" y="4278327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14994" y="5154627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479529" y="5154627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714994" y="6206187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479529" y="6206187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714994" y="725774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479529" y="725774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1744" y="2044396"/>
            <a:ext cx="919864" cy="5787937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5191" y="2029079"/>
            <a:ext cx="791881" cy="5850498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00566" y="772659"/>
            <a:ext cx="3117215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Escrevendo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Copie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abaixo 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praticar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escrita.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85682" y="201366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27941" y="201366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85682" y="306522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27941" y="306522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85682" y="4292043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27941" y="4292043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885682" y="5518863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727941" y="5518863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885682" y="6745682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727941" y="6745682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885682" y="8147762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686793" y="8147762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859017" y="1544447"/>
            <a:ext cx="1040765" cy="7225665"/>
            <a:chOff x="859017" y="1544447"/>
            <a:chExt cx="1040765" cy="7225665"/>
          </a:xfrm>
        </p:grpSpPr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017" y="1544447"/>
              <a:ext cx="1040267" cy="591755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8161" y="7376794"/>
              <a:ext cx="1029599" cy="1392798"/>
            </a:xfrm>
            <a:prstGeom prst="rect">
              <a:avLst/>
            </a:prstGeom>
          </p:spPr>
        </p:pic>
      </p:grpSp>
      <p:pic>
        <p:nvPicPr>
          <p:cNvPr id="18" name="object 1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5077" y="1555114"/>
            <a:ext cx="1114943" cy="5705718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25077" y="7376794"/>
            <a:ext cx="1072271" cy="1517766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3506" y="772659"/>
            <a:ext cx="1480820" cy="415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3815">
              <a:lnSpc>
                <a:spcPts val="165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Grupo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-50" b="1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15"/>
              </a:lnSpc>
            </a:pPr>
            <a:r>
              <a:rPr dirty="0" sz="1200">
                <a:latin typeface="Arial MT"/>
                <a:cs typeface="Arial MT"/>
              </a:rPr>
              <a:t>Parte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1: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Mão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Plana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920478" y="2033362"/>
            <a:ext cx="1665605" cy="494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28575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50" b="1">
                <a:latin typeface="Arial"/>
                <a:cs typeface="Arial"/>
              </a:rPr>
              <a:t>5</a:t>
            </a:r>
            <a:endParaRPr sz="1050">
              <a:latin typeface="Arial"/>
              <a:cs typeface="Arial"/>
            </a:endParaRPr>
          </a:p>
          <a:p>
            <a:pPr algn="ctr" marL="12065" marR="5080">
              <a:lnSpc>
                <a:spcPts val="1190"/>
              </a:lnSpc>
              <a:spcBef>
                <a:spcPts val="85"/>
              </a:spcBef>
            </a:pPr>
            <a:r>
              <a:rPr dirty="0" sz="1050">
                <a:latin typeface="Arial MT"/>
                <a:cs typeface="Arial MT"/>
              </a:rPr>
              <a:t>Mão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estendidos afastados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404597" y="2188810"/>
            <a:ext cx="1029969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língua</a:t>
            </a:r>
            <a:r>
              <a:rPr dirty="0" sz="1050" spc="-5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de </a:t>
            </a:r>
            <a:r>
              <a:rPr dirty="0" sz="1050" spc="-10" b="1">
                <a:latin typeface="Arial"/>
                <a:cs typeface="Arial"/>
              </a:rPr>
              <a:t>sinais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98786" y="3020914"/>
            <a:ext cx="1677670" cy="494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25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5-Curvados</a:t>
            </a:r>
            <a:endParaRPr sz="1050">
              <a:latin typeface="Arial"/>
              <a:cs typeface="Arial"/>
            </a:endParaRPr>
          </a:p>
          <a:p>
            <a:pPr algn="ctr" marL="12700" marR="5080">
              <a:lnSpc>
                <a:spcPts val="1190"/>
              </a:lnSpc>
              <a:spcBef>
                <a:spcPts val="85"/>
              </a:spcBef>
            </a:pP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5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10">
                <a:latin typeface="Arial MT"/>
                <a:cs typeface="Arial MT"/>
              </a:rPr>
              <a:t> curvados </a:t>
            </a:r>
            <a:r>
              <a:rPr dirty="0" sz="1050">
                <a:latin typeface="Arial MT"/>
                <a:cs typeface="Arial MT"/>
              </a:rPr>
              <a:t>na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articulação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medial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854176" y="3176361"/>
            <a:ext cx="3987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0" b="1">
                <a:latin typeface="Arial"/>
                <a:cs typeface="Arial"/>
              </a:rPr>
              <a:t>brabo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127742" y="4200489"/>
            <a:ext cx="1612265" cy="49720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algn="ctr" marL="12700" marR="5080">
              <a:lnSpc>
                <a:spcPct val="97100"/>
              </a:lnSpc>
              <a:spcBef>
                <a:spcPts val="140"/>
              </a:spcBef>
            </a:pPr>
            <a:r>
              <a:rPr dirty="0" sz="1050" spc="-10" b="1">
                <a:latin typeface="Arial"/>
                <a:cs typeface="Arial"/>
              </a:rPr>
              <a:t>5-Curvados-com-polegar </a:t>
            </a:r>
            <a:r>
              <a:rPr dirty="0" sz="1050">
                <a:latin typeface="Arial MT"/>
                <a:cs typeface="Arial MT"/>
              </a:rPr>
              <a:t>Polegar</a:t>
            </a:r>
            <a:r>
              <a:rPr dirty="0" sz="1050" spc="-4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estendido,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para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50">
                <a:latin typeface="Arial MT"/>
                <a:cs typeface="Arial MT"/>
              </a:rPr>
              <a:t>o </a:t>
            </a:r>
            <a:r>
              <a:rPr dirty="0" sz="1050" spc="-20">
                <a:latin typeface="Arial MT"/>
                <a:cs typeface="Arial MT"/>
              </a:rPr>
              <a:t>lado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592048" y="4358985"/>
            <a:ext cx="83883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Pernambuco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737598" y="5518748"/>
            <a:ext cx="2008505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23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10" b="1">
                <a:latin typeface="Arial"/>
                <a:cs typeface="Arial"/>
              </a:rPr>
              <a:t>5-com-polegar-para-frente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ts val="1230"/>
              </a:lnSpc>
            </a:pPr>
            <a:r>
              <a:rPr dirty="0" sz="1050">
                <a:latin typeface="Arial MT"/>
                <a:cs typeface="Arial MT"/>
              </a:rPr>
              <a:t>Polegar</a:t>
            </a:r>
            <a:r>
              <a:rPr dirty="0" sz="1050" spc="-4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estendido,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para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frente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799313" y="5518748"/>
            <a:ext cx="61595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esquecer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060680" y="6681560"/>
            <a:ext cx="1205230" cy="339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4925">
              <a:lnSpc>
                <a:spcPts val="123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10" b="1">
                <a:latin typeface="Arial"/>
                <a:cs typeface="Arial"/>
              </a:rPr>
              <a:t>esticada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ts val="1230"/>
              </a:lnSpc>
            </a:pPr>
            <a:r>
              <a:rPr dirty="0" sz="1050">
                <a:latin typeface="Arial MT"/>
                <a:cs typeface="Arial MT"/>
              </a:rPr>
              <a:t>Cinco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unidos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803884" y="6681560"/>
            <a:ext cx="2851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trair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720834" y="7961720"/>
            <a:ext cx="1887855" cy="489584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algn="ctr" marL="12700" marR="5080">
              <a:lnSpc>
                <a:spcPct val="94700"/>
              </a:lnSpc>
              <a:spcBef>
                <a:spcPts val="170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10" b="1">
                <a:latin typeface="Arial"/>
                <a:cs typeface="Arial"/>
              </a:rPr>
              <a:t>estendida-com-Polegar</a:t>
            </a:r>
            <a:r>
              <a:rPr dirty="0" sz="1050" spc="500" b="1">
                <a:latin typeface="Arial"/>
                <a:cs typeface="Arial"/>
              </a:rPr>
              <a:t> </a:t>
            </a:r>
            <a:r>
              <a:rPr dirty="0" sz="1050">
                <a:latin typeface="Arial MT"/>
                <a:cs typeface="Arial MT"/>
              </a:rPr>
              <a:t>4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unidos,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Polegar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para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50">
                <a:latin typeface="Arial MT"/>
                <a:cs typeface="Arial MT"/>
              </a:rPr>
              <a:t>o </a:t>
            </a:r>
            <a:r>
              <a:rPr dirty="0" sz="1050" spc="-20">
                <a:latin typeface="Arial MT"/>
                <a:cs typeface="Arial MT"/>
              </a:rPr>
              <a:t>lado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977620" y="7961720"/>
            <a:ext cx="3911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agora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8621" y="799211"/>
            <a:ext cx="866531" cy="85787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5233" y="799211"/>
            <a:ext cx="676031" cy="888355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02545" y="1928495"/>
            <a:ext cx="694319" cy="857875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9205" y="2054986"/>
            <a:ext cx="1963811" cy="45096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1333" y="2973958"/>
            <a:ext cx="752231" cy="810630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2921" y="3073019"/>
            <a:ext cx="2110115" cy="489066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54005" y="4165727"/>
            <a:ext cx="590687" cy="638418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63589" y="4206875"/>
            <a:ext cx="2047631" cy="467730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35717" y="5285866"/>
            <a:ext cx="799475" cy="630798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59017" y="5404739"/>
            <a:ext cx="1687967" cy="466206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967721" y="6517258"/>
            <a:ext cx="447431" cy="572886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39205" y="6549263"/>
            <a:ext cx="1409075" cy="553074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68161" y="7827898"/>
            <a:ext cx="1637675" cy="572886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821417" y="7838567"/>
            <a:ext cx="1047887" cy="5530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768023"/>
            <a:ext cx="5664200" cy="6759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Arial MT"/>
                <a:cs typeface="Arial MT"/>
              </a:rPr>
              <a:t>Introdução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 algn="just" marL="12700" marR="6350">
              <a:lnSpc>
                <a:spcPts val="1340"/>
              </a:lnSpc>
            </a:pP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9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10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10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língua</a:t>
            </a:r>
            <a:r>
              <a:rPr dirty="0" sz="1200" spc="10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10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10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utiliza</a:t>
            </a:r>
            <a:r>
              <a:rPr dirty="0" sz="1200" spc="10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símbolos</a:t>
            </a:r>
            <a:r>
              <a:rPr dirty="0" sz="1200" spc="10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visuais</a:t>
            </a:r>
            <a:r>
              <a:rPr dirty="0" sz="1200" spc="10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10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representar</a:t>
            </a:r>
            <a:r>
              <a:rPr dirty="0" sz="1200" spc="100">
                <a:latin typeface="Arial MT"/>
                <a:cs typeface="Arial MT"/>
              </a:rPr>
              <a:t>  </a:t>
            </a:r>
            <a:r>
              <a:rPr dirty="0" sz="1200" spc="-25">
                <a:latin typeface="Arial MT"/>
                <a:cs typeface="Arial MT"/>
              </a:rPr>
              <a:t>as </a:t>
            </a:r>
            <a:r>
              <a:rPr dirty="0" sz="1200">
                <a:latin typeface="Arial MT"/>
                <a:cs typeface="Arial MT"/>
              </a:rPr>
              <a:t>configurações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mão,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movimentos,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as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expressões</a:t>
            </a:r>
            <a:r>
              <a:rPr dirty="0" sz="1200" spc="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faciais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movimentos</a:t>
            </a:r>
            <a:r>
              <a:rPr dirty="0" sz="1200" spc="3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do </a:t>
            </a:r>
            <a:r>
              <a:rPr dirty="0" sz="1200">
                <a:latin typeface="Arial MT"/>
                <a:cs typeface="Arial MT"/>
              </a:rPr>
              <a:t>corpo</a:t>
            </a:r>
            <a:r>
              <a:rPr dirty="0" sz="1200" spc="1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das</a:t>
            </a:r>
            <a:r>
              <a:rPr dirty="0" sz="1200" spc="1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línguas</a:t>
            </a:r>
            <a:r>
              <a:rPr dirty="0" sz="1200" spc="1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1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sinais.</a:t>
            </a:r>
            <a:r>
              <a:rPr dirty="0" sz="1200" spc="1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Este</a:t>
            </a:r>
            <a:r>
              <a:rPr dirty="0" sz="1200" spc="1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“alfabeto”</a:t>
            </a:r>
            <a:r>
              <a:rPr dirty="0" sz="1200" spc="1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-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uma</a:t>
            </a:r>
            <a:r>
              <a:rPr dirty="0" sz="1200" spc="1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lista</a:t>
            </a:r>
            <a:r>
              <a:rPr dirty="0" sz="1200" spc="1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1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símbolos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visualmente </a:t>
            </a:r>
            <a:r>
              <a:rPr dirty="0" sz="1200">
                <a:latin typeface="Arial MT"/>
                <a:cs typeface="Arial MT"/>
              </a:rPr>
              <a:t>delineados – é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utilizado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escrever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movimentos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qualquer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 sinais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no </a:t>
            </a:r>
            <a:r>
              <a:rPr dirty="0" sz="1200" spc="-10">
                <a:latin typeface="Arial MT"/>
                <a:cs typeface="Arial MT"/>
              </a:rPr>
              <a:t>mundo.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1200">
              <a:latin typeface="Arial MT"/>
              <a:cs typeface="Arial MT"/>
            </a:endParaRPr>
          </a:p>
          <a:p>
            <a:pPr algn="just" marL="12700" marR="5080">
              <a:lnSpc>
                <a:spcPts val="1340"/>
              </a:lnSpc>
            </a:pP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11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alfabeto</a:t>
            </a:r>
            <a:r>
              <a:rPr dirty="0" sz="1200" spc="11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1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11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1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</a:t>
            </a:r>
            <a:r>
              <a:rPr dirty="0" sz="1200" spc="11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1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pode</a:t>
            </a:r>
            <a:r>
              <a:rPr dirty="0" sz="1200" spc="11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ser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comparado</a:t>
            </a:r>
            <a:r>
              <a:rPr dirty="0" sz="1200" spc="11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1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outros</a:t>
            </a:r>
            <a:r>
              <a:rPr dirty="0" sz="1200" spc="11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alfabetos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1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são</a:t>
            </a:r>
            <a:r>
              <a:rPr dirty="0" sz="1200" spc="1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usados</a:t>
            </a:r>
            <a:r>
              <a:rPr dirty="0" sz="1200" spc="2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1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escrever</a:t>
            </a:r>
            <a:r>
              <a:rPr dirty="0" sz="1200" spc="1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outras</a:t>
            </a:r>
            <a:r>
              <a:rPr dirty="0" sz="1200" spc="1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línguas,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por</a:t>
            </a:r>
            <a:r>
              <a:rPr dirty="0" sz="1200" spc="1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exemplo,</a:t>
            </a:r>
            <a:r>
              <a:rPr dirty="0" sz="1200" spc="1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1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alfabeto</a:t>
            </a:r>
            <a:r>
              <a:rPr dirty="0" sz="1200" spc="20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romano. </a:t>
            </a:r>
            <a:r>
              <a:rPr dirty="0" sz="1200">
                <a:latin typeface="Arial MT"/>
                <a:cs typeface="Arial MT"/>
              </a:rPr>
              <a:t>Esse</a:t>
            </a:r>
            <a:r>
              <a:rPr dirty="0" sz="1200" spc="1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alfabeto</a:t>
            </a:r>
            <a:r>
              <a:rPr dirty="0" sz="1200" spc="1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1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utilizado</a:t>
            </a:r>
            <a:r>
              <a:rPr dirty="0" sz="1200" spc="1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1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escrever</a:t>
            </a:r>
            <a:r>
              <a:rPr dirty="0" sz="1200" spc="1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várias</a:t>
            </a:r>
            <a:r>
              <a:rPr dirty="0" sz="1200" spc="1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línguas</a:t>
            </a:r>
            <a:r>
              <a:rPr dirty="0" sz="1200" spc="1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faladas.</a:t>
            </a:r>
            <a:r>
              <a:rPr dirty="0" sz="1200" spc="1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No</a:t>
            </a:r>
            <a:r>
              <a:rPr dirty="0" sz="1200" spc="1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entanto,</a:t>
            </a:r>
            <a:r>
              <a:rPr dirty="0" sz="1200" spc="14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cada </a:t>
            </a:r>
            <a:r>
              <a:rPr dirty="0" sz="1200">
                <a:latin typeface="Arial MT"/>
                <a:cs typeface="Arial MT"/>
              </a:rPr>
              <a:t>língua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pode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adicionar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ou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subtrair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alguma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seus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símbolos.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mesmo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conjunto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de </a:t>
            </a:r>
            <a:r>
              <a:rPr dirty="0" sz="1200">
                <a:latin typeface="Arial MT"/>
                <a:cs typeface="Arial MT"/>
              </a:rPr>
              <a:t>símbolos</a:t>
            </a:r>
            <a:r>
              <a:rPr dirty="0" sz="1200" spc="9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9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usado</a:t>
            </a:r>
            <a:r>
              <a:rPr dirty="0" sz="1200" spc="9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9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escrever</a:t>
            </a:r>
            <a:r>
              <a:rPr dirty="0" sz="1200" spc="9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diferentes</a:t>
            </a:r>
            <a:r>
              <a:rPr dirty="0" sz="1200" spc="9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línguas,</a:t>
            </a:r>
            <a:r>
              <a:rPr dirty="0" sz="1200" spc="9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tais</a:t>
            </a:r>
            <a:r>
              <a:rPr dirty="0" sz="1200" spc="9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como</a:t>
            </a:r>
            <a:r>
              <a:rPr dirty="0" sz="1200" spc="9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9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inglês,</a:t>
            </a:r>
            <a:r>
              <a:rPr dirty="0" sz="1200" spc="95">
                <a:latin typeface="Arial MT"/>
                <a:cs typeface="Arial MT"/>
              </a:rPr>
              <a:t>  </a:t>
            </a:r>
            <a:r>
              <a:rPr dirty="0" sz="1200" spc="-50">
                <a:latin typeface="Arial MT"/>
                <a:cs typeface="Arial MT"/>
              </a:rPr>
              <a:t>o </a:t>
            </a:r>
            <a:r>
              <a:rPr dirty="0" sz="1200">
                <a:latin typeface="Arial MT"/>
                <a:cs typeface="Arial MT"/>
              </a:rPr>
              <a:t>português,</a:t>
            </a:r>
            <a:r>
              <a:rPr dirty="0" sz="1200" spc="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francês,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italiano.</a:t>
            </a:r>
            <a:r>
              <a:rPr dirty="0" sz="1200" spc="1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alfabeto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romano</a:t>
            </a:r>
            <a:r>
              <a:rPr dirty="0" sz="1200" spc="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internacional,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mas</a:t>
            </a:r>
            <a:r>
              <a:rPr dirty="0" sz="1200" spc="1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escrita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línguas</a:t>
            </a:r>
            <a:r>
              <a:rPr dirty="0" sz="1200" spc="-10">
                <a:latin typeface="Arial MT"/>
                <a:cs typeface="Arial MT"/>
              </a:rPr>
              <a:t> varia.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1200">
              <a:latin typeface="Arial MT"/>
              <a:cs typeface="Arial MT"/>
            </a:endParaRPr>
          </a:p>
          <a:p>
            <a:pPr algn="just" marL="12700" marR="7620">
              <a:lnSpc>
                <a:spcPct val="93600"/>
              </a:lnSpc>
            </a:pPr>
            <a:r>
              <a:rPr dirty="0" sz="1200">
                <a:latin typeface="Arial MT"/>
                <a:cs typeface="Arial MT"/>
              </a:rPr>
              <a:t>Isso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exatamente</a:t>
            </a:r>
            <a:r>
              <a:rPr dirty="0" sz="1200" spc="2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229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acontece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</a:t>
            </a:r>
            <a:r>
              <a:rPr dirty="0" sz="1200" spc="229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2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símbolos</a:t>
            </a:r>
            <a:r>
              <a:rPr dirty="0" sz="1200" spc="2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alfabeto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22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da </a:t>
            </a:r>
            <a:r>
              <a:rPr dirty="0" sz="1200">
                <a:latin typeface="Arial MT"/>
                <a:cs typeface="Arial MT"/>
              </a:rPr>
              <a:t>língua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sinais.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Esse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pode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ser</a:t>
            </a:r>
            <a:r>
              <a:rPr dirty="0" sz="1200" spc="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usado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escrever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diferentes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línguas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sinais, </a:t>
            </a:r>
            <a:r>
              <a:rPr dirty="0" sz="1200">
                <a:latin typeface="Arial MT"/>
                <a:cs typeface="Arial MT"/>
              </a:rPr>
              <a:t>tais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como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línguas</a:t>
            </a:r>
            <a:r>
              <a:rPr dirty="0" sz="1200" spc="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brasileira,</a:t>
            </a:r>
            <a:r>
              <a:rPr dirty="0" sz="1200" spc="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americana,</a:t>
            </a:r>
            <a:r>
              <a:rPr dirty="0" sz="1200" spc="4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</a:t>
            </a:r>
            <a:r>
              <a:rPr dirty="0" sz="1200" spc="5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de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francesa e assim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por</a:t>
            </a:r>
            <a:r>
              <a:rPr dirty="0" sz="1200" spc="-10">
                <a:latin typeface="Arial MT"/>
                <a:cs typeface="Arial MT"/>
              </a:rPr>
              <a:t> diante.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1200">
              <a:latin typeface="Arial MT"/>
              <a:cs typeface="Arial MT"/>
            </a:endParaRPr>
          </a:p>
          <a:p>
            <a:pPr algn="just" marL="12700" marR="6350">
              <a:lnSpc>
                <a:spcPts val="1340"/>
              </a:lnSpc>
            </a:pP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torna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possível publicações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na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 de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sinais: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Livros, </a:t>
            </a:r>
            <a:r>
              <a:rPr dirty="0" sz="1200">
                <a:latin typeface="Arial MT"/>
                <a:cs typeface="Arial MT"/>
              </a:rPr>
              <a:t>revistas,</a:t>
            </a:r>
            <a:r>
              <a:rPr dirty="0" sz="1200" spc="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dicionários</a:t>
            </a:r>
            <a:r>
              <a:rPr dirty="0" sz="1200" spc="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literatura.</a:t>
            </a:r>
            <a:r>
              <a:rPr dirty="0" sz="1200" spc="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Pode</a:t>
            </a:r>
            <a:r>
              <a:rPr dirty="0" sz="1200" spc="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ser</a:t>
            </a:r>
            <a:r>
              <a:rPr dirty="0" sz="1200" spc="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usada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ensinar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gramática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</a:t>
            </a:r>
            <a:r>
              <a:rPr dirty="0" sz="1200" spc="4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iníciantes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na</a:t>
            </a:r>
            <a:r>
              <a:rPr dirty="0" sz="1200" spc="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sinais,</a:t>
            </a:r>
            <a:r>
              <a:rPr dirty="0" sz="1200" spc="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também</a:t>
            </a:r>
            <a:r>
              <a:rPr dirty="0" sz="1200" spc="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pode</a:t>
            </a:r>
            <a:r>
              <a:rPr dirty="0" sz="1200" spc="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ser</a:t>
            </a:r>
            <a:r>
              <a:rPr dirty="0" sz="1200" spc="3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aplicada </a:t>
            </a:r>
            <a:r>
              <a:rPr dirty="0" sz="1200">
                <a:latin typeface="Arial MT"/>
                <a:cs typeface="Arial MT"/>
              </a:rPr>
              <a:t>ao ensino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 modo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geral.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1200">
              <a:latin typeface="Arial MT"/>
              <a:cs typeface="Arial MT"/>
            </a:endParaRPr>
          </a:p>
          <a:p>
            <a:pPr algn="just" marL="12700" marR="5080">
              <a:lnSpc>
                <a:spcPct val="93400"/>
              </a:lnSpc>
              <a:spcBef>
                <a:spcPts val="5"/>
              </a:spcBef>
            </a:pPr>
            <a:r>
              <a:rPr dirty="0" sz="1200">
                <a:latin typeface="Arial MT"/>
                <a:cs typeface="Arial MT"/>
              </a:rPr>
              <a:t>Desde</a:t>
            </a:r>
            <a:r>
              <a:rPr dirty="0" sz="1200" spc="8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1974,</a:t>
            </a:r>
            <a:r>
              <a:rPr dirty="0" sz="1200" spc="4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quando</a:t>
            </a:r>
            <a:r>
              <a:rPr dirty="0" sz="1200" spc="8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8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4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8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língua</a:t>
            </a:r>
            <a:r>
              <a:rPr dirty="0" sz="1200" spc="8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4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8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foi</a:t>
            </a:r>
            <a:r>
              <a:rPr dirty="0" sz="1200" spc="8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inventada</a:t>
            </a:r>
            <a:r>
              <a:rPr dirty="0" sz="1200" spc="8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por</a:t>
            </a:r>
            <a:r>
              <a:rPr dirty="0" sz="1200" spc="48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uma </a:t>
            </a:r>
            <a:r>
              <a:rPr dirty="0" sz="1200">
                <a:latin typeface="Arial MT"/>
                <a:cs typeface="Arial MT"/>
              </a:rPr>
              <a:t>americana,</a:t>
            </a:r>
            <a:r>
              <a:rPr dirty="0" sz="1200" spc="12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Valerie</a:t>
            </a:r>
            <a:r>
              <a:rPr dirty="0" sz="1200" spc="12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Sutton,</a:t>
            </a:r>
            <a:r>
              <a:rPr dirty="0" sz="1200" spc="12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12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sistema</a:t>
            </a:r>
            <a:r>
              <a:rPr dirty="0" sz="1200" spc="12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tem</a:t>
            </a:r>
            <a:r>
              <a:rPr dirty="0" sz="1200" spc="13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sido</a:t>
            </a:r>
            <a:r>
              <a:rPr dirty="0" sz="1200" spc="12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modificado</a:t>
            </a:r>
            <a:r>
              <a:rPr dirty="0" sz="1200" spc="12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130">
                <a:latin typeface="Arial MT"/>
                <a:cs typeface="Arial MT"/>
              </a:rPr>
              <a:t>  </a:t>
            </a:r>
            <a:r>
              <a:rPr dirty="0" sz="1200" spc="-10">
                <a:latin typeface="Arial MT"/>
                <a:cs typeface="Arial MT"/>
              </a:rPr>
              <a:t>aperfeiçoado </a:t>
            </a:r>
            <a:r>
              <a:rPr dirty="0" sz="1200">
                <a:latin typeface="Arial MT"/>
                <a:cs typeface="Arial MT"/>
              </a:rPr>
              <a:t>significativamente.</a:t>
            </a:r>
            <a:r>
              <a:rPr dirty="0" sz="1200" spc="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Isso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aconteceu</a:t>
            </a:r>
            <a:r>
              <a:rPr dirty="0" sz="1200" spc="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porque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mais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mais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pessoas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surdas,</a:t>
            </a:r>
            <a:r>
              <a:rPr dirty="0" sz="1200" spc="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maioria </a:t>
            </a:r>
            <a:r>
              <a:rPr dirty="0" sz="1200">
                <a:latin typeface="Arial MT"/>
                <a:cs typeface="Arial MT"/>
              </a:rPr>
              <a:t>deles</a:t>
            </a:r>
            <a:r>
              <a:rPr dirty="0" sz="1200" spc="1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falantes</a:t>
            </a:r>
            <a:r>
              <a:rPr dirty="0" sz="1200" spc="1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nativos</a:t>
            </a:r>
            <a:r>
              <a:rPr dirty="0" sz="1200" spc="1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1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línguas</a:t>
            </a:r>
            <a:r>
              <a:rPr dirty="0" sz="1200" spc="1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1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sinais,</a:t>
            </a:r>
            <a:r>
              <a:rPr dirty="0" sz="1200" spc="1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sugeriram</a:t>
            </a:r>
            <a:r>
              <a:rPr dirty="0" sz="1200" spc="1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importantes</a:t>
            </a:r>
            <a:r>
              <a:rPr dirty="0" sz="1200" spc="1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mudanças.</a:t>
            </a:r>
            <a:r>
              <a:rPr dirty="0" sz="1200" spc="160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O </a:t>
            </a:r>
            <a:r>
              <a:rPr dirty="0" sz="1200">
                <a:latin typeface="Arial MT"/>
                <a:cs typeface="Arial MT"/>
              </a:rPr>
              <a:t>comitê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ação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pela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línguas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(DAC),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foi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fundado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mantido</a:t>
            </a:r>
            <a:r>
              <a:rPr dirty="0" sz="1200" spc="10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pelo </a:t>
            </a:r>
            <a:r>
              <a:rPr dirty="0" sz="1200">
                <a:latin typeface="Arial MT"/>
                <a:cs typeface="Arial MT"/>
              </a:rPr>
              <a:t>Centro</a:t>
            </a:r>
            <a:r>
              <a:rPr dirty="0" sz="1200" spc="3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Sutton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pelo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Movimento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no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Sul</a:t>
            </a:r>
            <a:r>
              <a:rPr dirty="0" sz="1200" spc="3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Califórnia</a:t>
            </a:r>
            <a:r>
              <a:rPr dirty="0" sz="1200" spc="3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1988</a:t>
            </a:r>
            <a:r>
              <a:rPr dirty="0" sz="1200" spc="310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para </a:t>
            </a:r>
            <a:r>
              <a:rPr dirty="0" sz="1200">
                <a:latin typeface="Arial MT"/>
                <a:cs typeface="Arial MT"/>
              </a:rPr>
              <a:t>publicar</a:t>
            </a:r>
            <a:r>
              <a:rPr dirty="0" sz="1200" spc="4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4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manual</a:t>
            </a:r>
            <a:r>
              <a:rPr dirty="0" sz="1200" spc="434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4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4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4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</a:t>
            </a:r>
            <a:r>
              <a:rPr dirty="0" sz="1200" spc="4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4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4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</a:t>
            </a:r>
            <a:r>
              <a:rPr dirty="0" sz="1200" spc="4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inglês,</a:t>
            </a:r>
            <a:r>
              <a:rPr dirty="0" sz="1200" spc="4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desenvolver</a:t>
            </a:r>
            <a:r>
              <a:rPr dirty="0" sz="1200" spc="430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o </a:t>
            </a:r>
            <a:r>
              <a:rPr dirty="0" sz="1200">
                <a:latin typeface="Arial MT"/>
                <a:cs typeface="Arial MT"/>
              </a:rPr>
              <a:t>programa</a:t>
            </a:r>
            <a:r>
              <a:rPr dirty="0" sz="1200" spc="1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1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computador</a:t>
            </a:r>
            <a:r>
              <a:rPr dirty="0" sz="1200" spc="1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SignWriter®</a:t>
            </a:r>
            <a:r>
              <a:rPr dirty="0" sz="1200" spc="1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1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determinar</a:t>
            </a:r>
            <a:r>
              <a:rPr dirty="0" sz="1200" spc="1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as</a:t>
            </a:r>
            <a:r>
              <a:rPr dirty="0" sz="1200" spc="1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regras</a:t>
            </a:r>
            <a:r>
              <a:rPr dirty="0" sz="1200" spc="1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1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</a:t>
            </a:r>
            <a:r>
              <a:rPr dirty="0" sz="1200" spc="1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aplicam</a:t>
            </a:r>
            <a:r>
              <a:rPr dirty="0" sz="1200" spc="190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a </a:t>
            </a:r>
            <a:r>
              <a:rPr dirty="0" sz="1200" spc="-10">
                <a:latin typeface="Arial MT"/>
                <a:cs typeface="Arial MT"/>
              </a:rPr>
              <a:t>escrita.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49206" y="772659"/>
            <a:ext cx="1805305" cy="75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Grupo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-50" b="1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  <a:p>
            <a:pPr algn="ctr" marL="12700" marR="5080">
              <a:lnSpc>
                <a:spcPct val="93800"/>
              </a:lnSpc>
              <a:spcBef>
                <a:spcPts val="50"/>
              </a:spcBef>
            </a:pPr>
            <a:r>
              <a:rPr dirty="0" sz="1200">
                <a:latin typeface="Arial MT"/>
                <a:cs typeface="Arial MT"/>
              </a:rPr>
              <a:t>Parte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2: 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mão em </a:t>
            </a:r>
            <a:r>
              <a:rPr dirty="0" sz="1200" spc="-10">
                <a:latin typeface="Arial MT"/>
                <a:cs typeface="Arial MT"/>
              </a:rPr>
              <a:t>ângulo </a:t>
            </a:r>
            <a:r>
              <a:rPr dirty="0" sz="1200">
                <a:latin typeface="Arial MT"/>
                <a:cs typeface="Arial MT"/>
              </a:rPr>
              <a:t>Cinco dedos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flexionados estendidos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769602" y="2400646"/>
            <a:ext cx="2006600" cy="494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Ângulo</a:t>
            </a:r>
            <a:r>
              <a:rPr dirty="0" sz="1050" spc="20" b="1">
                <a:latin typeface="Arial"/>
                <a:cs typeface="Arial"/>
              </a:rPr>
              <a:t> </a:t>
            </a:r>
            <a:r>
              <a:rPr dirty="0" sz="1050" spc="-10" b="1">
                <a:latin typeface="Arial"/>
                <a:cs typeface="Arial"/>
              </a:rPr>
              <a:t>Fechado</a:t>
            </a:r>
            <a:endParaRPr sz="1050">
              <a:latin typeface="Arial"/>
              <a:cs typeface="Arial"/>
            </a:endParaRPr>
          </a:p>
          <a:p>
            <a:pPr algn="ctr" marL="12700" marR="5080">
              <a:lnSpc>
                <a:spcPts val="1190"/>
              </a:lnSpc>
              <a:spcBef>
                <a:spcPts val="85"/>
              </a:spcBef>
            </a:pPr>
            <a:r>
              <a:rPr dirty="0" sz="1050">
                <a:latin typeface="Arial MT"/>
                <a:cs typeface="Arial MT"/>
              </a:rPr>
              <a:t>5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estendidos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para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frente </a:t>
            </a:r>
            <a:r>
              <a:rPr dirty="0" sz="1050">
                <a:latin typeface="Arial MT"/>
                <a:cs typeface="Arial MT"/>
              </a:rPr>
              <a:t>Pontas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dos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tocando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930376" y="2556094"/>
            <a:ext cx="38925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muito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972294" y="3618321"/>
            <a:ext cx="2006600" cy="494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Ângulo</a:t>
            </a:r>
            <a:r>
              <a:rPr dirty="0" sz="1050" spc="20" b="1">
                <a:latin typeface="Arial"/>
                <a:cs typeface="Arial"/>
              </a:rPr>
              <a:t> </a:t>
            </a:r>
            <a:r>
              <a:rPr dirty="0" sz="1050" spc="-10" b="1">
                <a:latin typeface="Arial"/>
                <a:cs typeface="Arial"/>
              </a:rPr>
              <a:t>Aberto</a:t>
            </a:r>
            <a:endParaRPr sz="1050">
              <a:latin typeface="Arial"/>
              <a:cs typeface="Arial"/>
            </a:endParaRPr>
          </a:p>
          <a:p>
            <a:pPr algn="ctr" marL="12065" marR="5080">
              <a:lnSpc>
                <a:spcPts val="1190"/>
              </a:lnSpc>
              <a:spcBef>
                <a:spcPts val="85"/>
              </a:spcBef>
            </a:pPr>
            <a:r>
              <a:rPr dirty="0" sz="1050">
                <a:latin typeface="Arial MT"/>
                <a:cs typeface="Arial MT"/>
              </a:rPr>
              <a:t>5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estendidos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para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frente </a:t>
            </a:r>
            <a:r>
              <a:rPr dirty="0" sz="1050">
                <a:latin typeface="Arial MT"/>
                <a:cs typeface="Arial MT"/>
              </a:rPr>
              <a:t>Pontas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dos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não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tocam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820648" y="3773769"/>
            <a:ext cx="5029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homem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57637" y="4986873"/>
            <a:ext cx="1654810" cy="495934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ctr" marL="12700" marR="5080">
              <a:lnSpc>
                <a:spcPct val="96700"/>
              </a:lnSpc>
              <a:spcBef>
                <a:spcPts val="145"/>
              </a:spcBef>
            </a:pPr>
            <a:r>
              <a:rPr dirty="0" sz="1050" b="1">
                <a:latin typeface="Arial"/>
                <a:cs typeface="Arial"/>
              </a:rPr>
              <a:t>Ângulo</a:t>
            </a:r>
            <a:r>
              <a:rPr dirty="0" sz="1050" spc="-15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Aberto</a:t>
            </a:r>
            <a:r>
              <a:rPr dirty="0" sz="1050" spc="-15" b="1">
                <a:latin typeface="Arial"/>
                <a:cs typeface="Arial"/>
              </a:rPr>
              <a:t> </a:t>
            </a:r>
            <a:r>
              <a:rPr dirty="0" sz="1050" spc="-10" b="1">
                <a:latin typeface="Arial"/>
                <a:cs typeface="Arial"/>
              </a:rPr>
              <a:t>Afastado</a:t>
            </a:r>
            <a:r>
              <a:rPr dirty="0" sz="1050" spc="500" b="1">
                <a:latin typeface="Arial"/>
                <a:cs typeface="Arial"/>
              </a:rPr>
              <a:t> </a:t>
            </a:r>
            <a:r>
              <a:rPr dirty="0" sz="1050">
                <a:latin typeface="Arial MT"/>
                <a:cs typeface="Arial MT"/>
              </a:rPr>
              <a:t>5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retos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para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frente </a:t>
            </a: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afastados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854176" y="5142321"/>
            <a:ext cx="40640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0" b="1">
                <a:latin typeface="Arial"/>
                <a:cs typeface="Arial"/>
              </a:rPr>
              <a:t>grupo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342625" y="6204548"/>
            <a:ext cx="1419225" cy="495934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ctr" marL="12065" marR="5080">
              <a:lnSpc>
                <a:spcPct val="96700"/>
              </a:lnSpc>
              <a:spcBef>
                <a:spcPts val="145"/>
              </a:spcBef>
            </a:pPr>
            <a:r>
              <a:rPr dirty="0" sz="1050" b="1">
                <a:latin typeface="Arial"/>
                <a:cs typeface="Arial"/>
              </a:rPr>
              <a:t>Ângulo</a:t>
            </a:r>
            <a:r>
              <a:rPr dirty="0" sz="1050" spc="10" b="1">
                <a:latin typeface="Arial"/>
                <a:cs typeface="Arial"/>
              </a:rPr>
              <a:t> </a:t>
            </a:r>
            <a:r>
              <a:rPr dirty="0" sz="1050" spc="-10" b="1">
                <a:latin typeface="Arial"/>
                <a:cs typeface="Arial"/>
              </a:rPr>
              <a:t>-</a:t>
            </a:r>
            <a:r>
              <a:rPr dirty="0" sz="1050" b="1">
                <a:latin typeface="Arial"/>
                <a:cs typeface="Arial"/>
              </a:rPr>
              <a:t>com</a:t>
            </a:r>
            <a:r>
              <a:rPr dirty="0" sz="1050" spc="10" b="1">
                <a:latin typeface="Arial"/>
                <a:cs typeface="Arial"/>
              </a:rPr>
              <a:t> </a:t>
            </a:r>
            <a:r>
              <a:rPr dirty="0" sz="1050" spc="-10" b="1">
                <a:latin typeface="Arial"/>
                <a:cs typeface="Arial"/>
              </a:rPr>
              <a:t>-Polegar </a:t>
            </a:r>
            <a:r>
              <a:rPr dirty="0" sz="1050">
                <a:latin typeface="Arial MT"/>
                <a:cs typeface="Arial MT"/>
              </a:rPr>
              <a:t>4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para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frente, </a:t>
            </a:r>
            <a:r>
              <a:rPr dirty="0" sz="1050">
                <a:latin typeface="Arial MT"/>
                <a:cs typeface="Arial MT"/>
              </a:rPr>
              <a:t>Polegar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para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20">
                <a:latin typeface="Arial MT"/>
                <a:cs typeface="Arial MT"/>
              </a:rPr>
              <a:t>lado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861796" y="6361520"/>
            <a:ext cx="42862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comer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995154" y="7574624"/>
            <a:ext cx="1358265" cy="49466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just" marL="12700" marR="5080" indent="8890">
              <a:lnSpc>
                <a:spcPct val="96200"/>
              </a:lnSpc>
              <a:spcBef>
                <a:spcPts val="150"/>
              </a:spcBef>
            </a:pPr>
            <a:r>
              <a:rPr dirty="0" sz="1050" b="1">
                <a:latin typeface="Arial"/>
                <a:cs typeface="Arial"/>
              </a:rPr>
              <a:t>Ângulo-</a:t>
            </a:r>
            <a:r>
              <a:rPr dirty="0" sz="1050" spc="-10" b="1">
                <a:latin typeface="Arial"/>
                <a:cs typeface="Arial"/>
              </a:rPr>
              <a:t>sem-Polegar </a:t>
            </a:r>
            <a:r>
              <a:rPr dirty="0" sz="1050">
                <a:latin typeface="Arial MT"/>
                <a:cs typeface="Arial MT"/>
              </a:rPr>
              <a:t>4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para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frente, </a:t>
            </a:r>
            <a:r>
              <a:rPr dirty="0" sz="1050">
                <a:latin typeface="Arial MT"/>
                <a:cs typeface="Arial MT"/>
              </a:rPr>
              <a:t>Polegar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para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dentro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698728" y="7730072"/>
            <a:ext cx="74930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construção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8349" y="799211"/>
            <a:ext cx="933587" cy="687187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8241" y="799211"/>
            <a:ext cx="936629" cy="723763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8577" y="2405507"/>
            <a:ext cx="848243" cy="536311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5489" y="2499995"/>
            <a:ext cx="1762643" cy="373243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82021" y="3321430"/>
            <a:ext cx="581543" cy="94321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8349" y="3641471"/>
            <a:ext cx="2018675" cy="353430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16489" y="4944490"/>
            <a:ext cx="657743" cy="534786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6261" y="5010022"/>
            <a:ext cx="1847987" cy="353430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072877" y="6031103"/>
            <a:ext cx="599831" cy="705474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01689" y="6197219"/>
            <a:ext cx="2129927" cy="417438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601961" y="7456043"/>
            <a:ext cx="1066175" cy="658230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77305" y="7597775"/>
            <a:ext cx="1866275" cy="344286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483090" y="772659"/>
            <a:ext cx="2089150" cy="75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Grupo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-50" b="1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  <a:p>
            <a:pPr marL="91440" marR="83820" indent="360680">
              <a:lnSpc>
                <a:spcPts val="1360"/>
              </a:lnSpc>
              <a:spcBef>
                <a:spcPts val="70"/>
              </a:spcBef>
            </a:pPr>
            <a:r>
              <a:rPr dirty="0" sz="1200">
                <a:latin typeface="Arial MT"/>
                <a:cs typeface="Arial MT"/>
              </a:rPr>
              <a:t>Parte 3: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 </a:t>
            </a:r>
            <a:r>
              <a:rPr dirty="0" sz="1200" spc="-10">
                <a:latin typeface="Arial MT"/>
                <a:cs typeface="Arial MT"/>
              </a:rPr>
              <a:t>Mão-</a:t>
            </a:r>
            <a:r>
              <a:rPr dirty="0" sz="1200" spc="-50">
                <a:latin typeface="Arial MT"/>
                <a:cs typeface="Arial MT"/>
              </a:rPr>
              <a:t>C </a:t>
            </a:r>
            <a:r>
              <a:rPr dirty="0" sz="1200">
                <a:latin typeface="Arial MT"/>
                <a:cs typeface="Arial MT"/>
              </a:rPr>
              <a:t>Cinco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Dedos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flexionados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ou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10"/>
              </a:lnSpc>
            </a:pPr>
            <a:r>
              <a:rPr dirty="0" sz="1200">
                <a:latin typeface="Arial MT"/>
                <a:cs typeface="Arial MT"/>
              </a:rPr>
              <a:t>curvados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nas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três</a:t>
            </a:r>
            <a:r>
              <a:rPr dirty="0" sz="1200" spc="-10">
                <a:latin typeface="Arial MT"/>
                <a:cs typeface="Arial MT"/>
              </a:rPr>
              <a:t> articulações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37826" y="2005930"/>
            <a:ext cx="1456690" cy="494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26034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50" b="1">
                <a:latin typeface="Arial"/>
                <a:cs typeface="Arial"/>
              </a:rPr>
              <a:t>C</a:t>
            </a:r>
            <a:endParaRPr sz="1050">
              <a:latin typeface="Arial"/>
              <a:cs typeface="Arial"/>
            </a:endParaRPr>
          </a:p>
          <a:p>
            <a:pPr algn="ctr" marL="12700" marR="5080">
              <a:lnSpc>
                <a:spcPts val="1190"/>
              </a:lnSpc>
              <a:spcBef>
                <a:spcPts val="85"/>
              </a:spcBef>
            </a:pPr>
            <a:r>
              <a:rPr dirty="0" sz="1050">
                <a:latin typeface="Arial MT"/>
                <a:cs typeface="Arial MT"/>
              </a:rPr>
              <a:t>Cinco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para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frente curvados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619481" y="2161378"/>
            <a:ext cx="70485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congresso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42754" y="3151978"/>
            <a:ext cx="1739900" cy="343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C-</a:t>
            </a:r>
            <a:r>
              <a:rPr dirty="0" sz="1050" spc="-10" b="1">
                <a:latin typeface="Arial"/>
                <a:cs typeface="Arial"/>
              </a:rPr>
              <a:t>afastado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ts val="1250"/>
              </a:lnSpc>
            </a:pP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C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10">
                <a:latin typeface="Arial MT"/>
                <a:cs typeface="Arial MT"/>
              </a:rPr>
              <a:t> afastados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009625" y="3307426"/>
            <a:ext cx="30162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0" b="1">
                <a:latin typeface="Arial"/>
                <a:cs typeface="Arial"/>
              </a:rPr>
              <a:t>bola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931146" y="4218777"/>
            <a:ext cx="1710689" cy="64516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ctr" marL="12065" marR="5080">
              <a:lnSpc>
                <a:spcPts val="1220"/>
              </a:lnSpc>
              <a:spcBef>
                <a:spcPts val="180"/>
              </a:spcBef>
            </a:pPr>
            <a:r>
              <a:rPr dirty="0" sz="1050" b="1">
                <a:latin typeface="Arial"/>
                <a:cs typeface="Arial"/>
              </a:rPr>
              <a:t>Mão-C com</a:t>
            </a:r>
            <a:r>
              <a:rPr dirty="0" sz="1050" spc="-10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polegar</a:t>
            </a:r>
            <a:r>
              <a:rPr dirty="0" sz="1050" spc="-10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para</a:t>
            </a:r>
            <a:r>
              <a:rPr dirty="0" sz="1050" spc="-5" b="1">
                <a:latin typeface="Arial"/>
                <a:cs typeface="Arial"/>
              </a:rPr>
              <a:t> </a:t>
            </a:r>
            <a:r>
              <a:rPr dirty="0" sz="1050" spc="-50" b="1">
                <a:latin typeface="Arial"/>
                <a:cs typeface="Arial"/>
              </a:rPr>
              <a:t>o </a:t>
            </a:r>
            <a:r>
              <a:rPr dirty="0" sz="1050" spc="-20" b="1">
                <a:latin typeface="Arial"/>
                <a:cs typeface="Arial"/>
              </a:rPr>
              <a:t>lado</a:t>
            </a:r>
            <a:endParaRPr sz="1050">
              <a:latin typeface="Arial"/>
              <a:cs typeface="Arial"/>
            </a:endParaRPr>
          </a:p>
          <a:p>
            <a:pPr algn="ctr" marL="70485" marR="22860">
              <a:lnSpc>
                <a:spcPts val="1190"/>
              </a:lnSpc>
              <a:spcBef>
                <a:spcPts val="5"/>
              </a:spcBef>
            </a:pP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C,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polegar</a:t>
            </a:r>
            <a:r>
              <a:rPr dirty="0" sz="1050" spc="-10">
                <a:latin typeface="Arial MT"/>
                <a:cs typeface="Arial MT"/>
              </a:rPr>
              <a:t> estendidos </a:t>
            </a:r>
            <a:r>
              <a:rPr dirty="0" sz="1050">
                <a:latin typeface="Arial MT"/>
                <a:cs typeface="Arial MT"/>
              </a:rPr>
              <a:t>para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20">
                <a:latin typeface="Arial MT"/>
                <a:cs typeface="Arial MT"/>
              </a:rPr>
              <a:t>fora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781025" y="4374225"/>
            <a:ext cx="49466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estádio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949434" y="5436453"/>
            <a:ext cx="1827530" cy="494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29845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50" b="1">
                <a:latin typeface="Arial"/>
                <a:cs typeface="Arial"/>
              </a:rPr>
              <a:t>O</a:t>
            </a:r>
            <a:endParaRPr sz="1050">
              <a:latin typeface="Arial"/>
              <a:cs typeface="Arial"/>
            </a:endParaRPr>
          </a:p>
          <a:p>
            <a:pPr algn="ctr" marL="12065" marR="5080">
              <a:lnSpc>
                <a:spcPts val="1190"/>
              </a:lnSpc>
              <a:spcBef>
                <a:spcPts val="85"/>
              </a:spcBef>
            </a:pPr>
            <a:r>
              <a:rPr dirty="0" sz="1050">
                <a:latin typeface="Arial MT"/>
                <a:cs typeface="Arial MT"/>
              </a:rPr>
              <a:t>Pontas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dos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tocando, </a:t>
            </a: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puchados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para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 spc="-20">
                <a:latin typeface="Arial MT"/>
                <a:cs typeface="Arial MT"/>
              </a:rPr>
              <a:t>trás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695681" y="5591900"/>
            <a:ext cx="53276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outubro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955530" y="6654128"/>
            <a:ext cx="1819275" cy="6451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905">
              <a:lnSpc>
                <a:spcPts val="123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O-Caracol</a:t>
            </a:r>
            <a:endParaRPr sz="1050">
              <a:latin typeface="Arial"/>
              <a:cs typeface="Arial"/>
            </a:endParaRPr>
          </a:p>
          <a:p>
            <a:pPr algn="ctr" marL="12065" marR="5080">
              <a:lnSpc>
                <a:spcPct val="95700"/>
              </a:lnSpc>
              <a:spcBef>
                <a:spcPts val="25"/>
              </a:spcBef>
            </a:pP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O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pontas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dos</a:t>
            </a:r>
            <a:r>
              <a:rPr dirty="0" sz="1050" spc="-10">
                <a:latin typeface="Arial MT"/>
                <a:cs typeface="Arial MT"/>
              </a:rPr>
              <a:t> dedos </a:t>
            </a:r>
            <a:r>
              <a:rPr dirty="0" sz="1050">
                <a:latin typeface="Arial MT"/>
                <a:cs typeface="Arial MT"/>
              </a:rPr>
              <a:t>tocando</a:t>
            </a:r>
            <a:r>
              <a:rPr dirty="0" sz="1050" spc="-4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articulação</a:t>
            </a:r>
            <a:r>
              <a:rPr dirty="0" sz="1050" spc="-40">
                <a:latin typeface="Arial MT"/>
                <a:cs typeface="Arial MT"/>
              </a:rPr>
              <a:t> </a:t>
            </a:r>
            <a:r>
              <a:rPr dirty="0" sz="1050" spc="-25">
                <a:latin typeface="Arial MT"/>
                <a:cs typeface="Arial MT"/>
              </a:rPr>
              <a:t>do</a:t>
            </a:r>
            <a:r>
              <a:rPr dirty="0" sz="1050" spc="50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polegar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835889" y="6960452"/>
            <a:ext cx="28638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0" b="1">
                <a:latin typeface="Arial"/>
                <a:cs typeface="Arial"/>
              </a:rPr>
              <a:t>seis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813798" y="8022680"/>
            <a:ext cx="1630045" cy="49593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25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O-curvado</a:t>
            </a:r>
            <a:endParaRPr sz="1050">
              <a:latin typeface="Arial"/>
              <a:cs typeface="Arial"/>
            </a:endParaRPr>
          </a:p>
          <a:p>
            <a:pPr algn="ctr" marL="12700" marR="5080">
              <a:lnSpc>
                <a:spcPts val="1200"/>
              </a:lnSpc>
              <a:spcBef>
                <a:spcPts val="75"/>
              </a:spcBef>
            </a:pP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O,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curvados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35">
                <a:latin typeface="Arial MT"/>
                <a:cs typeface="Arial MT"/>
              </a:rPr>
              <a:t>se </a:t>
            </a:r>
            <a:r>
              <a:rPr dirty="0" sz="1050" spc="-10">
                <a:latin typeface="Arial MT"/>
                <a:cs typeface="Arial MT"/>
              </a:rPr>
              <a:t>tocando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941044" y="8178127"/>
            <a:ext cx="38354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0" b="1">
                <a:latin typeface="Arial"/>
                <a:cs typeface="Arial"/>
              </a:rPr>
              <a:t>como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1685" y="895222"/>
            <a:ext cx="697998" cy="699379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5405" y="809879"/>
            <a:ext cx="781187" cy="915787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7889" y="1990979"/>
            <a:ext cx="676031" cy="629275"/>
          </a:xfrm>
          <a:prstGeom prst="rect">
            <a:avLst/>
          </a:prstGeom>
        </p:spPr>
      </p:pic>
      <p:grpSp>
        <p:nvGrpSpPr>
          <p:cNvPr id="18" name="object 18" descr=""/>
          <p:cNvGrpSpPr/>
          <p:nvPr/>
        </p:nvGrpSpPr>
        <p:grpSpPr>
          <a:xfrm>
            <a:off x="843777" y="2029079"/>
            <a:ext cx="1901825" cy="6473825"/>
            <a:chOff x="843777" y="2029079"/>
            <a:chExt cx="1901825" cy="6473825"/>
          </a:xfrm>
        </p:grpSpPr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3777" y="2029079"/>
              <a:ext cx="1901327" cy="4972674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8161" y="7021702"/>
              <a:ext cx="1811411" cy="1481190"/>
            </a:xfrm>
            <a:prstGeom prst="rect">
              <a:avLst/>
            </a:prstGeom>
          </p:spPr>
        </p:pic>
      </p:grpSp>
      <p:pic>
        <p:nvPicPr>
          <p:cNvPr id="21" name="object 2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679685" y="2984626"/>
            <a:ext cx="1160663" cy="671946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64089" y="4251071"/>
            <a:ext cx="714131" cy="629274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78389" y="5450459"/>
            <a:ext cx="465719" cy="583554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84485" y="6771767"/>
            <a:ext cx="494675" cy="452490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579101" y="8074786"/>
            <a:ext cx="1209431" cy="411342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04654" y="772659"/>
            <a:ext cx="1709420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Visão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Fente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parede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82537" y="3731211"/>
            <a:ext cx="6248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América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15280" y="3731211"/>
            <a:ext cx="4908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árvore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31130" y="3731211"/>
            <a:ext cx="5530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cinema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833610" y="4605517"/>
            <a:ext cx="1650364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Visão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Cima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chão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53218" y="8540953"/>
            <a:ext cx="612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eliminar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333441" y="8540953"/>
            <a:ext cx="6546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começar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412830" y="8540953"/>
            <a:ext cx="3067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Arial"/>
                <a:cs typeface="Arial"/>
              </a:rPr>
              <a:t>mar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848355" y="4103121"/>
            <a:ext cx="5641975" cy="384175"/>
            <a:chOff x="848355" y="4103121"/>
            <a:chExt cx="5641975" cy="384175"/>
          </a:xfrm>
        </p:grpSpPr>
        <p:sp>
          <p:nvSpPr>
            <p:cNvPr id="11" name="object 11" descr=""/>
            <p:cNvSpPr/>
            <p:nvPr/>
          </p:nvSpPr>
          <p:spPr>
            <a:xfrm>
              <a:off x="849873" y="4104636"/>
              <a:ext cx="5638800" cy="381000"/>
            </a:xfrm>
            <a:custGeom>
              <a:avLst/>
              <a:gdLst/>
              <a:ahLst/>
              <a:cxnLst/>
              <a:rect l="l" t="t" r="r" b="b"/>
              <a:pathLst>
                <a:path w="5638800" h="381000">
                  <a:moveTo>
                    <a:pt x="5638799" y="0"/>
                  </a:moveTo>
                  <a:lnTo>
                    <a:pt x="0" y="0"/>
                  </a:lnTo>
                  <a:lnTo>
                    <a:pt x="0" y="380993"/>
                  </a:lnTo>
                  <a:lnTo>
                    <a:pt x="5638799" y="380993"/>
                  </a:lnTo>
                  <a:lnTo>
                    <a:pt x="563879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49879" y="4104645"/>
              <a:ext cx="5638800" cy="381000"/>
            </a:xfrm>
            <a:custGeom>
              <a:avLst/>
              <a:gdLst/>
              <a:ahLst/>
              <a:cxnLst/>
              <a:rect l="l" t="t" r="r" b="b"/>
              <a:pathLst>
                <a:path w="5638800" h="381000">
                  <a:moveTo>
                    <a:pt x="2819393" y="380984"/>
                  </a:moveTo>
                  <a:lnTo>
                    <a:pt x="0" y="380984"/>
                  </a:lnTo>
                  <a:lnTo>
                    <a:pt x="0" y="0"/>
                  </a:lnTo>
                  <a:lnTo>
                    <a:pt x="5638793" y="0"/>
                  </a:lnTo>
                  <a:lnTo>
                    <a:pt x="5638793" y="380984"/>
                  </a:lnTo>
                  <a:lnTo>
                    <a:pt x="2819393" y="38098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205" y="1517014"/>
            <a:ext cx="5638175" cy="206945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4445" y="5160898"/>
            <a:ext cx="3894719" cy="234377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50373" y="5171566"/>
            <a:ext cx="1593479" cy="231939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24777" y="7637398"/>
            <a:ext cx="682121" cy="65365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44077" y="7643494"/>
            <a:ext cx="790331" cy="71461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15549" y="7623682"/>
            <a:ext cx="971687" cy="77253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04654" y="772659"/>
            <a:ext cx="1709420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Visão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Fente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parede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67875" y="3482799"/>
            <a:ext cx="6032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espelho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09653" y="3482799"/>
            <a:ext cx="3670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latin typeface="Arial"/>
                <a:cs typeface="Arial"/>
              </a:rPr>
              <a:t>casa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500580" y="3482799"/>
            <a:ext cx="322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trair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833610" y="4357105"/>
            <a:ext cx="1650364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Visão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Cima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chão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10553" y="8623250"/>
            <a:ext cx="577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estudar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298407" y="8623250"/>
            <a:ext cx="6534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caminho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462468" y="8623250"/>
            <a:ext cx="5619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criança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848355" y="3909573"/>
            <a:ext cx="5633085" cy="346075"/>
            <a:chOff x="848355" y="3909573"/>
            <a:chExt cx="5633085" cy="346075"/>
          </a:xfrm>
        </p:grpSpPr>
        <p:sp>
          <p:nvSpPr>
            <p:cNvPr id="11" name="object 11" descr=""/>
            <p:cNvSpPr/>
            <p:nvPr/>
          </p:nvSpPr>
          <p:spPr>
            <a:xfrm>
              <a:off x="849873" y="3911088"/>
              <a:ext cx="5629910" cy="342900"/>
            </a:xfrm>
            <a:custGeom>
              <a:avLst/>
              <a:gdLst/>
              <a:ahLst/>
              <a:cxnLst/>
              <a:rect l="l" t="t" r="r" b="b"/>
              <a:pathLst>
                <a:path w="5629910" h="342900">
                  <a:moveTo>
                    <a:pt x="5629655" y="0"/>
                  </a:moveTo>
                  <a:lnTo>
                    <a:pt x="0" y="0"/>
                  </a:lnTo>
                  <a:lnTo>
                    <a:pt x="0" y="342893"/>
                  </a:lnTo>
                  <a:lnTo>
                    <a:pt x="5629655" y="342893"/>
                  </a:lnTo>
                  <a:lnTo>
                    <a:pt x="562965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49879" y="3911097"/>
              <a:ext cx="5629910" cy="342900"/>
            </a:xfrm>
            <a:custGeom>
              <a:avLst/>
              <a:gdLst/>
              <a:ahLst/>
              <a:cxnLst/>
              <a:rect l="l" t="t" r="r" b="b"/>
              <a:pathLst>
                <a:path w="5629910" h="342900">
                  <a:moveTo>
                    <a:pt x="2814821" y="342884"/>
                  </a:moveTo>
                  <a:lnTo>
                    <a:pt x="0" y="342884"/>
                  </a:lnTo>
                  <a:lnTo>
                    <a:pt x="0" y="0"/>
                  </a:lnTo>
                  <a:lnTo>
                    <a:pt x="5629649" y="0"/>
                  </a:lnTo>
                  <a:lnTo>
                    <a:pt x="5629649" y="342884"/>
                  </a:lnTo>
                  <a:lnTo>
                    <a:pt x="2814821" y="34288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205" y="1440814"/>
            <a:ext cx="5638175" cy="189571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44149" y="7843139"/>
            <a:ext cx="743087" cy="46773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44077" y="7619110"/>
            <a:ext cx="810143" cy="857874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2105" y="7888858"/>
            <a:ext cx="723269" cy="382386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9205" y="5099939"/>
            <a:ext cx="5638175" cy="2381874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1982" y="772659"/>
            <a:ext cx="1795145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Visão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Fente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parede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10547" y="3158187"/>
            <a:ext cx="787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convencer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551373" y="3158187"/>
            <a:ext cx="389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noite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50884" y="3158187"/>
            <a:ext cx="8261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chamar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spc="-25" b="1">
                <a:latin typeface="Arial"/>
                <a:cs typeface="Arial"/>
              </a:rPr>
              <a:t>ele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833610" y="4207753"/>
            <a:ext cx="1650364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Visão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Cima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chão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81234" y="7916114"/>
            <a:ext cx="440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muito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80185" y="7916114"/>
            <a:ext cx="5695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colocar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868167" y="3732789"/>
            <a:ext cx="5603875" cy="402590"/>
            <a:chOff x="868167" y="3732789"/>
            <a:chExt cx="5603875" cy="402590"/>
          </a:xfrm>
        </p:grpSpPr>
        <p:sp>
          <p:nvSpPr>
            <p:cNvPr id="10" name="object 10" descr=""/>
            <p:cNvSpPr/>
            <p:nvPr/>
          </p:nvSpPr>
          <p:spPr>
            <a:xfrm>
              <a:off x="869685" y="3734304"/>
              <a:ext cx="5600700" cy="399415"/>
            </a:xfrm>
            <a:custGeom>
              <a:avLst/>
              <a:gdLst/>
              <a:ahLst/>
              <a:cxnLst/>
              <a:rect l="l" t="t" r="r" b="b"/>
              <a:pathLst>
                <a:path w="5600700" h="399414">
                  <a:moveTo>
                    <a:pt x="5600699" y="0"/>
                  </a:moveTo>
                  <a:lnTo>
                    <a:pt x="0" y="0"/>
                  </a:lnTo>
                  <a:lnTo>
                    <a:pt x="0" y="399281"/>
                  </a:lnTo>
                  <a:lnTo>
                    <a:pt x="5600699" y="399281"/>
                  </a:lnTo>
                  <a:lnTo>
                    <a:pt x="5600699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69691" y="3734313"/>
              <a:ext cx="5600700" cy="399415"/>
            </a:xfrm>
            <a:custGeom>
              <a:avLst/>
              <a:gdLst/>
              <a:ahLst/>
              <a:cxnLst/>
              <a:rect l="l" t="t" r="r" b="b"/>
              <a:pathLst>
                <a:path w="5600700" h="399414">
                  <a:moveTo>
                    <a:pt x="2799581" y="399272"/>
                  </a:moveTo>
                  <a:lnTo>
                    <a:pt x="0" y="399272"/>
                  </a:lnTo>
                  <a:lnTo>
                    <a:pt x="0" y="0"/>
                  </a:lnTo>
                  <a:lnTo>
                    <a:pt x="5600693" y="0"/>
                  </a:lnTo>
                  <a:lnTo>
                    <a:pt x="5600693" y="399272"/>
                  </a:lnTo>
                  <a:lnTo>
                    <a:pt x="2799581" y="3992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205" y="1517014"/>
            <a:ext cx="5638175" cy="149490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205" y="4950586"/>
            <a:ext cx="5638175" cy="212736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9349" y="7221346"/>
            <a:ext cx="819281" cy="466206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58221" y="7198486"/>
            <a:ext cx="1018931" cy="572886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04654" y="772659"/>
            <a:ext cx="1709420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Visão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Fente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parede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39859" y="3453844"/>
            <a:ext cx="381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latin typeface="Arial"/>
                <a:cs typeface="Arial"/>
              </a:rPr>
              <a:t>cuba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30280" y="3453844"/>
            <a:ext cx="1003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comunicação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03026" y="3453844"/>
            <a:ext cx="7981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congresso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833610" y="4678669"/>
            <a:ext cx="1650364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Visão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Cima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chão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737335" y="8540953"/>
            <a:ext cx="441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beber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859023" y="3964437"/>
            <a:ext cx="5613400" cy="440690"/>
            <a:chOff x="859023" y="3964437"/>
            <a:chExt cx="5613400" cy="440690"/>
          </a:xfrm>
        </p:grpSpPr>
        <p:sp>
          <p:nvSpPr>
            <p:cNvPr id="9" name="object 9" descr=""/>
            <p:cNvSpPr/>
            <p:nvPr/>
          </p:nvSpPr>
          <p:spPr>
            <a:xfrm>
              <a:off x="860541" y="3965951"/>
              <a:ext cx="5610225" cy="437515"/>
            </a:xfrm>
            <a:custGeom>
              <a:avLst/>
              <a:gdLst/>
              <a:ahLst/>
              <a:cxnLst/>
              <a:rect l="l" t="t" r="r" b="b"/>
              <a:pathLst>
                <a:path w="5610225" h="437514">
                  <a:moveTo>
                    <a:pt x="5609843" y="0"/>
                  </a:moveTo>
                  <a:lnTo>
                    <a:pt x="0" y="0"/>
                  </a:lnTo>
                  <a:lnTo>
                    <a:pt x="0" y="437381"/>
                  </a:lnTo>
                  <a:lnTo>
                    <a:pt x="5609843" y="437381"/>
                  </a:lnTo>
                  <a:lnTo>
                    <a:pt x="560984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60547" y="3965961"/>
              <a:ext cx="5610225" cy="437515"/>
            </a:xfrm>
            <a:custGeom>
              <a:avLst/>
              <a:gdLst/>
              <a:ahLst/>
              <a:cxnLst/>
              <a:rect l="l" t="t" r="r" b="b"/>
              <a:pathLst>
                <a:path w="5610225" h="437514">
                  <a:moveTo>
                    <a:pt x="2804153" y="437372"/>
                  </a:moveTo>
                  <a:lnTo>
                    <a:pt x="0" y="437372"/>
                  </a:lnTo>
                  <a:lnTo>
                    <a:pt x="0" y="0"/>
                  </a:lnTo>
                  <a:lnTo>
                    <a:pt x="5609837" y="0"/>
                  </a:lnTo>
                  <a:lnTo>
                    <a:pt x="5609837" y="437372"/>
                  </a:lnTo>
                  <a:lnTo>
                    <a:pt x="2804153" y="4373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205" y="1517014"/>
            <a:ext cx="5638175" cy="179208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15933" y="7727315"/>
            <a:ext cx="676031" cy="66889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9205" y="5423027"/>
            <a:ext cx="5638175" cy="2148702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04654" y="772659"/>
            <a:ext cx="1709420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Visão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Fente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parede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09250" y="3501087"/>
            <a:ext cx="347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Arial"/>
                <a:cs typeface="Arial"/>
              </a:rPr>
              <a:t>bom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38983" y="3501087"/>
            <a:ext cx="9366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Porto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Alegre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72336" y="3501087"/>
            <a:ext cx="5702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ensinar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833610" y="4712197"/>
            <a:ext cx="1650364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Visão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Cima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chão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10547" y="8507426"/>
            <a:ext cx="51815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pipoca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196299" y="8507426"/>
            <a:ext cx="772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labiratório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848355" y="3949197"/>
            <a:ext cx="5652770" cy="441959"/>
            <a:chOff x="848355" y="3949197"/>
            <a:chExt cx="5652770" cy="441959"/>
          </a:xfrm>
        </p:grpSpPr>
        <p:sp>
          <p:nvSpPr>
            <p:cNvPr id="10" name="object 10" descr=""/>
            <p:cNvSpPr/>
            <p:nvPr/>
          </p:nvSpPr>
          <p:spPr>
            <a:xfrm>
              <a:off x="849873" y="3950712"/>
              <a:ext cx="5649595" cy="439420"/>
            </a:xfrm>
            <a:custGeom>
              <a:avLst/>
              <a:gdLst/>
              <a:ahLst/>
              <a:cxnLst/>
              <a:rect l="l" t="t" r="r" b="b"/>
              <a:pathLst>
                <a:path w="5649595" h="439420">
                  <a:moveTo>
                    <a:pt x="5649467" y="0"/>
                  </a:moveTo>
                  <a:lnTo>
                    <a:pt x="0" y="0"/>
                  </a:lnTo>
                  <a:lnTo>
                    <a:pt x="0" y="438905"/>
                  </a:lnTo>
                  <a:lnTo>
                    <a:pt x="5649467" y="438905"/>
                  </a:lnTo>
                  <a:lnTo>
                    <a:pt x="564946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49879" y="3950721"/>
              <a:ext cx="5649595" cy="439420"/>
            </a:xfrm>
            <a:custGeom>
              <a:avLst/>
              <a:gdLst/>
              <a:ahLst/>
              <a:cxnLst/>
              <a:rect l="l" t="t" r="r" b="b"/>
              <a:pathLst>
                <a:path w="5649595" h="439420">
                  <a:moveTo>
                    <a:pt x="2823965" y="438896"/>
                  </a:moveTo>
                  <a:lnTo>
                    <a:pt x="0" y="438896"/>
                  </a:lnTo>
                  <a:lnTo>
                    <a:pt x="0" y="0"/>
                  </a:lnTo>
                  <a:lnTo>
                    <a:pt x="5649461" y="0"/>
                  </a:lnTo>
                  <a:lnTo>
                    <a:pt x="5649461" y="438896"/>
                  </a:lnTo>
                  <a:lnTo>
                    <a:pt x="2823965" y="4388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209" y="1687702"/>
            <a:ext cx="5574167" cy="166711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5969" y="5455030"/>
            <a:ext cx="5604647" cy="290613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55786" y="772659"/>
            <a:ext cx="3405504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Lendo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Escreva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palavra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LIBRAS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abaixo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22258" y="2009092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37085" y="2009092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22258" y="322219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37085" y="322219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22258" y="444901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37085" y="444901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922258" y="550057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737085" y="550057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22258" y="655213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737085" y="655213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922258" y="760369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737085" y="760369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449" y="1858391"/>
            <a:ext cx="1047887" cy="6915774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2133" y="1862963"/>
            <a:ext cx="1057031" cy="6191874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93886" y="772659"/>
            <a:ext cx="3330575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Escrevendo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Desenhe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abaixo,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praticar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 </a:t>
            </a:r>
            <a:r>
              <a:rPr dirty="0" sz="1200" spc="-10">
                <a:latin typeface="Arial MT"/>
                <a:cs typeface="Arial MT"/>
              </a:rPr>
              <a:t>escrita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22258" y="2009092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37085" y="2009092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22258" y="322219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37085" y="322219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22258" y="444901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37085" y="444901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922258" y="550057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737085" y="550057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22258" y="655213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737085" y="655213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922258" y="760369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737085" y="760369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449" y="1858391"/>
            <a:ext cx="1047887" cy="6915774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2133" y="1862963"/>
            <a:ext cx="1057031" cy="6191874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55786" y="772659"/>
            <a:ext cx="3405504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Lendo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Escreva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palavra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LIBRAS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abaixo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76538" y="2004520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81281" y="2004520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76538" y="3056080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81281" y="3056080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76538" y="4107639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81281" y="4107639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876538" y="5159199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781281" y="5159199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876538" y="6035499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781281" y="6035499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876538" y="7087058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781281" y="7087058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2746" y="1684607"/>
            <a:ext cx="1070614" cy="609591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4606" y="1687702"/>
            <a:ext cx="954010" cy="61019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771148"/>
            <a:ext cx="5664200" cy="281305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just" marL="12700" marR="6350">
              <a:lnSpc>
                <a:spcPct val="93500"/>
              </a:lnSpc>
              <a:spcBef>
                <a:spcPts val="190"/>
              </a:spcBef>
            </a:pPr>
            <a:r>
              <a:rPr dirty="0" sz="1200">
                <a:latin typeface="Arial MT"/>
                <a:cs typeface="Arial MT"/>
              </a:rPr>
              <a:t>Aqui</a:t>
            </a:r>
            <a:r>
              <a:rPr dirty="0" sz="1200" spc="1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no</a:t>
            </a:r>
            <a:r>
              <a:rPr dirty="0" sz="1200" spc="1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Brasil,</a:t>
            </a:r>
            <a:r>
              <a:rPr dirty="0" sz="1200" spc="1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1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1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1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</a:t>
            </a:r>
            <a:r>
              <a:rPr dirty="0" sz="1200" spc="1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1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1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começou</a:t>
            </a:r>
            <a:r>
              <a:rPr dirty="0" sz="1200" spc="1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1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receber</a:t>
            </a:r>
            <a:r>
              <a:rPr dirty="0" sz="1200" spc="1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atenção</a:t>
            </a:r>
            <a:r>
              <a:rPr dirty="0" sz="1200" spc="19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desde </a:t>
            </a:r>
            <a:r>
              <a:rPr dirty="0" sz="1200">
                <a:latin typeface="Arial MT"/>
                <a:cs typeface="Arial MT"/>
              </a:rPr>
              <a:t>1996.</a:t>
            </a:r>
            <a:r>
              <a:rPr dirty="0" sz="1200" spc="1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1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textos</a:t>
            </a:r>
            <a:r>
              <a:rPr dirty="0" sz="1200" spc="1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escritos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na</a:t>
            </a:r>
            <a:r>
              <a:rPr dirty="0" sz="1200" spc="1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1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1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brasileira</a:t>
            </a:r>
            <a:r>
              <a:rPr dirty="0" sz="1200" spc="1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começaram</a:t>
            </a:r>
            <a:r>
              <a:rPr dirty="0" sz="1200" spc="1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1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despertar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o </a:t>
            </a:r>
            <a:r>
              <a:rPr dirty="0" sz="1200">
                <a:latin typeface="Arial MT"/>
                <a:cs typeface="Arial MT"/>
              </a:rPr>
              <a:t>interesse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surdos e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profissionais,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pois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representam</a:t>
            </a:r>
            <a:r>
              <a:rPr dirty="0" sz="1200" spc="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texto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</a:t>
            </a:r>
            <a:r>
              <a:rPr dirty="0" sz="1200" spc="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línguas de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sinais. </a:t>
            </a:r>
            <a:r>
              <a:rPr dirty="0" sz="1200">
                <a:latin typeface="Arial MT"/>
                <a:cs typeface="Arial MT"/>
              </a:rPr>
              <a:t>Nesse</a:t>
            </a:r>
            <a:r>
              <a:rPr dirty="0" sz="1200" spc="4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sentido,</a:t>
            </a:r>
            <a:r>
              <a:rPr dirty="0" sz="1200" spc="4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4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4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apresenta</a:t>
            </a:r>
            <a:r>
              <a:rPr dirty="0" sz="1200" spc="4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possibilidades</a:t>
            </a:r>
            <a:r>
              <a:rPr dirty="0" sz="1200" spc="4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4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expressar</a:t>
            </a:r>
            <a:r>
              <a:rPr dirty="0" sz="1200" spc="4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434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recursos </a:t>
            </a:r>
            <a:r>
              <a:rPr dirty="0" sz="1200">
                <a:latin typeface="Arial MT"/>
                <a:cs typeface="Arial MT"/>
              </a:rPr>
              <a:t>gramaticais</a:t>
            </a:r>
            <a:r>
              <a:rPr dirty="0" sz="1200" spc="254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desta</a:t>
            </a:r>
            <a:r>
              <a:rPr dirty="0" sz="1200" spc="254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língua,</a:t>
            </a:r>
            <a:r>
              <a:rPr dirty="0" sz="1200" spc="26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bem</a:t>
            </a:r>
            <a:r>
              <a:rPr dirty="0" sz="1200" spc="26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como</a:t>
            </a:r>
            <a:r>
              <a:rPr dirty="0" sz="1200" spc="254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suas</a:t>
            </a:r>
            <a:r>
              <a:rPr dirty="0" sz="1200" spc="254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modulações</a:t>
            </a:r>
            <a:r>
              <a:rPr dirty="0" sz="1200" spc="254">
                <a:latin typeface="Arial MT"/>
                <a:cs typeface="Arial MT"/>
              </a:rPr>
              <a:t>  </a:t>
            </a:r>
            <a:r>
              <a:rPr dirty="0" sz="1200" spc="-10">
                <a:latin typeface="Arial MT"/>
                <a:cs typeface="Arial MT"/>
              </a:rPr>
              <a:t>visuais-especiais </a:t>
            </a:r>
            <a:r>
              <a:rPr dirty="0" sz="1200">
                <a:latin typeface="Arial MT"/>
                <a:cs typeface="Arial MT"/>
              </a:rPr>
              <a:t>incorporadas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nos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no </a:t>
            </a:r>
            <a:r>
              <a:rPr dirty="0" sz="1200" spc="-10">
                <a:latin typeface="Arial MT"/>
                <a:cs typeface="Arial MT"/>
              </a:rPr>
              <a:t>discurso.</a:t>
            </a:r>
            <a:endParaRPr sz="12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1250"/>
              </a:spcBef>
            </a:pPr>
            <a:r>
              <a:rPr dirty="0" sz="1200">
                <a:latin typeface="Arial MT"/>
                <a:cs typeface="Arial MT"/>
              </a:rPr>
              <a:t>Há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três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formas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 se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escrever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sinais: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200">
              <a:latin typeface="Arial MT"/>
              <a:cs typeface="Arial MT"/>
            </a:endParaRPr>
          </a:p>
          <a:p>
            <a:pPr algn="just" marL="192405" marR="5080">
              <a:lnSpc>
                <a:spcPts val="1340"/>
              </a:lnSpc>
            </a:pPr>
            <a:r>
              <a:rPr dirty="0" sz="1200">
                <a:latin typeface="Arial MT"/>
                <a:cs typeface="Arial MT"/>
              </a:rPr>
              <a:t>1)</a:t>
            </a:r>
            <a:r>
              <a:rPr dirty="0" sz="1200" spc="1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1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</a:t>
            </a:r>
            <a:r>
              <a:rPr dirty="0" sz="1200" spc="1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1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corpo</a:t>
            </a:r>
            <a:r>
              <a:rPr dirty="0" sz="1200" spc="1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inteiro:</a:t>
            </a:r>
            <a:r>
              <a:rPr dirty="0" sz="1200" spc="1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utiliza</a:t>
            </a:r>
            <a:r>
              <a:rPr dirty="0" sz="1200" spc="1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1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figura</a:t>
            </a:r>
            <a:r>
              <a:rPr dirty="0" sz="1200" spc="1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completa</a:t>
            </a:r>
            <a:r>
              <a:rPr dirty="0" sz="1200" spc="1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</a:t>
            </a:r>
            <a:r>
              <a:rPr dirty="0" sz="1200" spc="1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corpo,</a:t>
            </a:r>
            <a:r>
              <a:rPr dirty="0" sz="1200" spc="1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uma</a:t>
            </a:r>
            <a:r>
              <a:rPr dirty="0" sz="1200" spc="18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forma </a:t>
            </a:r>
            <a:r>
              <a:rPr dirty="0" sz="1200">
                <a:latin typeface="Arial MT"/>
                <a:cs typeface="Arial MT"/>
              </a:rPr>
              <a:t>mais</a:t>
            </a:r>
            <a:r>
              <a:rPr dirty="0" sz="1200" spc="10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fácil</a:t>
            </a:r>
            <a:r>
              <a:rPr dirty="0" sz="1200" spc="11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11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ser</a:t>
            </a:r>
            <a:r>
              <a:rPr dirty="0" sz="1200" spc="10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entendida</a:t>
            </a:r>
            <a:r>
              <a:rPr dirty="0" sz="1200" spc="114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pelos</a:t>
            </a:r>
            <a:r>
              <a:rPr dirty="0" sz="1200" spc="11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iniciantes.</a:t>
            </a:r>
            <a:r>
              <a:rPr dirty="0" sz="1200" spc="11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Esta</a:t>
            </a:r>
            <a:r>
              <a:rPr dirty="0" sz="1200" spc="11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forma</a:t>
            </a:r>
            <a:r>
              <a:rPr dirty="0" sz="1200" spc="11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114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utilizada</a:t>
            </a:r>
            <a:r>
              <a:rPr dirty="0" sz="1200" spc="110">
                <a:latin typeface="Arial MT"/>
                <a:cs typeface="Arial MT"/>
              </a:rPr>
              <a:t>  </a:t>
            </a:r>
            <a:r>
              <a:rPr dirty="0" sz="1200" spc="-25">
                <a:latin typeface="Arial MT"/>
                <a:cs typeface="Arial MT"/>
              </a:rPr>
              <a:t>na </a:t>
            </a:r>
            <a:r>
              <a:rPr dirty="0" sz="1200">
                <a:latin typeface="Arial MT"/>
                <a:cs typeface="Arial MT"/>
              </a:rPr>
              <a:t>Dinamarca</a:t>
            </a:r>
            <a:r>
              <a:rPr dirty="0" sz="1200" spc="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pelas</a:t>
            </a:r>
            <a:r>
              <a:rPr dirty="0" sz="1200" spc="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crianças</a:t>
            </a:r>
            <a:r>
              <a:rPr dirty="0" sz="1200" spc="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surdas,</a:t>
            </a:r>
            <a:r>
              <a:rPr dirty="0" sz="1200" spc="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intérpretes</a:t>
            </a:r>
            <a:r>
              <a:rPr dirty="0" sz="1200" spc="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familiares.</a:t>
            </a:r>
            <a:r>
              <a:rPr dirty="0" sz="1200" spc="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Também</a:t>
            </a:r>
            <a:r>
              <a:rPr dirty="0" sz="1200" spc="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foi</a:t>
            </a:r>
            <a:r>
              <a:rPr dirty="0" sz="1200" spc="3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utilizada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10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criar</a:t>
            </a:r>
            <a:r>
              <a:rPr dirty="0" sz="1200" spc="9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dicionários</a:t>
            </a:r>
            <a:r>
              <a:rPr dirty="0" sz="1200" spc="10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na</a:t>
            </a:r>
            <a:r>
              <a:rPr dirty="0" sz="1200" spc="10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Dinamarca.</a:t>
            </a:r>
            <a:r>
              <a:rPr dirty="0" sz="1200" spc="10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10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diagrama</a:t>
            </a:r>
            <a:r>
              <a:rPr dirty="0" sz="1200" spc="10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10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seguir</a:t>
            </a:r>
            <a:r>
              <a:rPr dirty="0" sz="1200" spc="100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ilustra</a:t>
            </a:r>
            <a:r>
              <a:rPr dirty="0" sz="1200" spc="105">
                <a:latin typeface="Arial MT"/>
                <a:cs typeface="Arial MT"/>
              </a:rPr>
              <a:t>  </a:t>
            </a:r>
            <a:r>
              <a:rPr dirty="0" sz="1200" spc="-10">
                <a:latin typeface="Arial MT"/>
                <a:cs typeface="Arial MT"/>
              </a:rPr>
              <a:t>sinais </a:t>
            </a:r>
            <a:r>
              <a:rPr dirty="0" sz="1200">
                <a:latin typeface="Arial MT"/>
                <a:cs typeface="Arial MT"/>
              </a:rPr>
              <a:t>dinamarqueses</a:t>
            </a:r>
            <a:r>
              <a:rPr dirty="0" sz="1200" spc="229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escritos</a:t>
            </a:r>
            <a:r>
              <a:rPr dirty="0" sz="1200" spc="229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através</a:t>
            </a:r>
            <a:r>
              <a:rPr dirty="0" sz="1200" spc="23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229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23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programa</a:t>
            </a:r>
            <a:r>
              <a:rPr dirty="0" sz="1200" spc="235">
                <a:latin typeface="Arial MT"/>
                <a:cs typeface="Arial MT"/>
              </a:rPr>
              <a:t>  </a:t>
            </a:r>
            <a:r>
              <a:rPr dirty="0" sz="1200">
                <a:latin typeface="Arial MT"/>
                <a:cs typeface="Arial MT"/>
              </a:rPr>
              <a:t>chamado</a:t>
            </a:r>
            <a:r>
              <a:rPr dirty="0" sz="1200" spc="240">
                <a:latin typeface="Arial MT"/>
                <a:cs typeface="Arial MT"/>
              </a:rPr>
              <a:t>  </a:t>
            </a:r>
            <a:r>
              <a:rPr dirty="0" sz="1200" spc="-10">
                <a:latin typeface="Arial MT"/>
                <a:cs typeface="Arial MT"/>
              </a:rPr>
              <a:t>TegnBank </a:t>
            </a:r>
            <a:r>
              <a:rPr dirty="0" sz="1200">
                <a:latin typeface="Arial MT"/>
                <a:cs typeface="Arial MT"/>
              </a:rPr>
              <a:t>desenvolvido</a:t>
            </a:r>
            <a:r>
              <a:rPr dirty="0" sz="1200" spc="1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pela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lingüista</a:t>
            </a:r>
            <a:r>
              <a:rPr dirty="0" sz="1200" spc="1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Karen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Albertsen</a:t>
            </a:r>
            <a:r>
              <a:rPr dirty="0" sz="1200" spc="1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centro</a:t>
            </a:r>
            <a:r>
              <a:rPr dirty="0" sz="1200" spc="1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Surdo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14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Comunicação Total: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06337" y="5916169"/>
            <a:ext cx="5482590" cy="89154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algn="just" marL="12700" marR="5080">
              <a:lnSpc>
                <a:spcPts val="1340"/>
              </a:lnSpc>
              <a:spcBef>
                <a:spcPts val="225"/>
              </a:spcBef>
            </a:pPr>
            <a:r>
              <a:rPr dirty="0" sz="1200">
                <a:latin typeface="Arial MT"/>
                <a:cs typeface="Arial MT"/>
              </a:rPr>
              <a:t>2)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padrão: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utiliza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figura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</a:t>
            </a:r>
            <a:r>
              <a:rPr dirty="0" sz="1200" spc="9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símbolos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tornando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sinal</a:t>
            </a:r>
            <a:r>
              <a:rPr dirty="0" sz="1200" spc="8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uma </a:t>
            </a:r>
            <a:r>
              <a:rPr dirty="0" sz="1200">
                <a:latin typeface="Arial MT"/>
                <a:cs typeface="Arial MT"/>
              </a:rPr>
              <a:t>unidade</a:t>
            </a:r>
            <a:r>
              <a:rPr dirty="0" sz="1200" spc="1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visual.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1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1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forma</a:t>
            </a:r>
            <a:r>
              <a:rPr dirty="0" sz="1200" spc="1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considerada</a:t>
            </a:r>
            <a:r>
              <a:rPr dirty="0" sz="1200" spc="1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padrão</a:t>
            </a:r>
            <a:r>
              <a:rPr dirty="0" sz="1200" spc="1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no</a:t>
            </a:r>
            <a:r>
              <a:rPr dirty="0" sz="1200" spc="1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uso</a:t>
            </a:r>
            <a:r>
              <a:rPr dirty="0" sz="1200" spc="1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1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escrita</a:t>
            </a:r>
            <a:r>
              <a:rPr dirty="0" sz="1200" spc="1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</a:t>
            </a:r>
            <a:r>
              <a:rPr dirty="0" sz="1200" spc="1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língua</a:t>
            </a:r>
            <a:r>
              <a:rPr dirty="0" sz="1200" spc="14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de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que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vem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sendo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usada</a:t>
            </a:r>
            <a:r>
              <a:rPr dirty="0" sz="1200" spc="1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nos</a:t>
            </a:r>
            <a:r>
              <a:rPr dirty="0" sz="1200" spc="1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Estados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Unidos</a:t>
            </a:r>
            <a:r>
              <a:rPr dirty="0" sz="1200" spc="1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em</a:t>
            </a:r>
            <a:r>
              <a:rPr dirty="0" sz="1200" spc="1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outros</a:t>
            </a:r>
            <a:r>
              <a:rPr dirty="0" sz="1200" spc="1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países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como</a:t>
            </a:r>
            <a:r>
              <a:rPr dirty="0" sz="1200" spc="125">
                <a:latin typeface="Arial MT"/>
                <a:cs typeface="Arial MT"/>
              </a:rPr>
              <a:t> </a:t>
            </a:r>
            <a:r>
              <a:rPr dirty="0" sz="1200" spc="-50">
                <a:latin typeface="Arial MT"/>
                <a:cs typeface="Arial MT"/>
              </a:rPr>
              <a:t>o </a:t>
            </a:r>
            <a:r>
              <a:rPr dirty="0" sz="1200">
                <a:latin typeface="Arial MT"/>
                <a:cs typeface="Arial MT"/>
              </a:rPr>
              <a:t>Brasil.</a:t>
            </a:r>
            <a:r>
              <a:rPr dirty="0" sz="1200" spc="2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2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próximo</a:t>
            </a:r>
            <a:r>
              <a:rPr dirty="0" sz="1200" spc="2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exemplo</a:t>
            </a:r>
            <a:r>
              <a:rPr dirty="0" sz="1200" spc="29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compõe</a:t>
            </a:r>
            <a:r>
              <a:rPr dirty="0" sz="1200" spc="2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</a:t>
            </a:r>
            <a:r>
              <a:rPr dirty="0" sz="1200" spc="2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Hino</a:t>
            </a:r>
            <a:r>
              <a:rPr dirty="0" sz="1200" spc="2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Nacional</a:t>
            </a:r>
            <a:r>
              <a:rPr dirty="0" sz="1200" spc="2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Brasileiro</a:t>
            </a:r>
            <a:r>
              <a:rPr dirty="0" sz="1200" spc="28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escrito</a:t>
            </a:r>
            <a:r>
              <a:rPr dirty="0" sz="1200" spc="290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pela </a:t>
            </a:r>
            <a:r>
              <a:rPr dirty="0" sz="1200">
                <a:latin typeface="Arial MT"/>
                <a:cs typeface="Arial MT"/>
              </a:rPr>
              <a:t>Marianne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R.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Stumpf: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6945" y="3789298"/>
            <a:ext cx="3704219" cy="1514718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21902" y="772659"/>
            <a:ext cx="3074670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Escrevendo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Copie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abaixo 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praticar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escrita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76538" y="2175208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81281" y="2175208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76538" y="3226768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81281" y="3226768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76538" y="4278327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81281" y="4278327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876538" y="5329887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781281" y="5329887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876538" y="6206187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781281" y="6206187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876538" y="725774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781281" y="725774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4606" y="1858391"/>
            <a:ext cx="954010" cy="610195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22746" y="1873583"/>
            <a:ext cx="1070614" cy="609591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14966" y="772659"/>
            <a:ext cx="933450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Grupo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-50" b="1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Dedo</a:t>
            </a:r>
            <a:r>
              <a:rPr dirty="0" sz="1200" spc="-10">
                <a:latin typeface="Arial MT"/>
                <a:cs typeface="Arial MT"/>
              </a:rPr>
              <a:t> Mínimo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989058" y="2005930"/>
            <a:ext cx="1599565" cy="48958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23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50" b="1">
                <a:latin typeface="Arial"/>
                <a:cs typeface="Arial"/>
              </a:rPr>
              <a:t>W</a:t>
            </a:r>
            <a:endParaRPr sz="1050">
              <a:latin typeface="Arial"/>
              <a:cs typeface="Arial"/>
            </a:endParaRPr>
          </a:p>
          <a:p>
            <a:pPr algn="ctr" marL="12700" marR="5080">
              <a:lnSpc>
                <a:spcPts val="1190"/>
              </a:lnSpc>
              <a:spcBef>
                <a:spcPts val="65"/>
              </a:spcBef>
            </a:pPr>
            <a:r>
              <a:rPr dirty="0" sz="1050">
                <a:latin typeface="Arial MT"/>
                <a:cs typeface="Arial MT"/>
              </a:rPr>
              <a:t>Dedo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mínimo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polegar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25">
                <a:latin typeface="Arial MT"/>
                <a:cs typeface="Arial MT"/>
              </a:rPr>
              <a:t>se </a:t>
            </a:r>
            <a:r>
              <a:rPr dirty="0" sz="1050" spc="-20">
                <a:latin typeface="Arial MT"/>
                <a:cs typeface="Arial MT"/>
              </a:rPr>
              <a:t>toca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934194" y="2766406"/>
            <a:ext cx="1599565" cy="494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29845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50" b="1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  <a:p>
            <a:pPr algn="ctr" marL="12700" marR="5080">
              <a:lnSpc>
                <a:spcPts val="1190"/>
              </a:lnSpc>
              <a:spcBef>
                <a:spcPts val="85"/>
              </a:spcBef>
            </a:pPr>
            <a:r>
              <a:rPr dirty="0" sz="1050">
                <a:latin typeface="Arial MT"/>
                <a:cs typeface="Arial MT"/>
              </a:rPr>
              <a:t>Dedo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mínimo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polegar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25">
                <a:latin typeface="Arial MT"/>
                <a:cs typeface="Arial MT"/>
              </a:rPr>
              <a:t>se </a:t>
            </a:r>
            <a:r>
              <a:rPr dirty="0" sz="1050">
                <a:latin typeface="Arial MT"/>
                <a:cs typeface="Arial MT"/>
              </a:rPr>
              <a:t>tocam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fechado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79144" y="2921854"/>
            <a:ext cx="27114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0" b="1">
                <a:latin typeface="Arial"/>
                <a:cs typeface="Arial"/>
              </a:rPr>
              <a:t>três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83546" y="3398865"/>
            <a:ext cx="1299845" cy="343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10" b="1">
                <a:latin typeface="Arial"/>
                <a:cs typeface="Arial"/>
              </a:rPr>
              <a:t>Terça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ts val="1250"/>
              </a:lnSpc>
            </a:pP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3,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Dedos </a:t>
            </a:r>
            <a:r>
              <a:rPr dirty="0" sz="1050" spc="-10">
                <a:latin typeface="Arial MT"/>
                <a:cs typeface="Arial MT"/>
              </a:rPr>
              <a:t>unidos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782548" y="3555800"/>
            <a:ext cx="66421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>
                <a:latin typeface="Arial MT"/>
                <a:cs typeface="Arial MT"/>
              </a:rPr>
              <a:t>t</a:t>
            </a:r>
            <a:r>
              <a:rPr dirty="0" sz="1050" spc="-10" b="1">
                <a:latin typeface="Arial"/>
                <a:cs typeface="Arial"/>
              </a:rPr>
              <a:t>erça-feira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801606" y="4319361"/>
            <a:ext cx="1861820" cy="343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2540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10" b="1">
                <a:latin typeface="Arial"/>
                <a:cs typeface="Arial"/>
              </a:rPr>
              <a:t>3-</a:t>
            </a:r>
            <a:r>
              <a:rPr dirty="0" sz="1050" b="1">
                <a:latin typeface="Arial"/>
                <a:cs typeface="Arial"/>
              </a:rPr>
              <a:t>para</a:t>
            </a:r>
            <a:r>
              <a:rPr dirty="0" sz="1050" spc="5" b="1">
                <a:latin typeface="Arial"/>
                <a:cs typeface="Arial"/>
              </a:rPr>
              <a:t> </a:t>
            </a:r>
            <a:r>
              <a:rPr dirty="0" sz="1050" spc="-10" b="1">
                <a:latin typeface="Arial"/>
                <a:cs typeface="Arial"/>
              </a:rPr>
              <a:t>frente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ts val="1250"/>
              </a:lnSpc>
            </a:pP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3,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Três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para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 spc="-10" b="1">
                <a:latin typeface="Arial"/>
                <a:cs typeface="Arial"/>
              </a:rPr>
              <a:t>frente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800837" y="4474809"/>
            <a:ext cx="62928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mestrado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955530" y="5454741"/>
            <a:ext cx="1555750" cy="494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905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50" b="1">
                <a:latin typeface="Arial"/>
                <a:cs typeface="Arial"/>
              </a:rPr>
              <a:t>I</a:t>
            </a:r>
            <a:endParaRPr sz="1050">
              <a:latin typeface="Arial"/>
              <a:cs typeface="Arial"/>
            </a:endParaRPr>
          </a:p>
          <a:p>
            <a:pPr algn="ctr" marL="12700" marR="5080">
              <a:lnSpc>
                <a:spcPts val="1190"/>
              </a:lnSpc>
              <a:spcBef>
                <a:spcPts val="85"/>
              </a:spcBef>
            </a:pPr>
            <a:r>
              <a:rPr dirty="0" sz="1050">
                <a:latin typeface="Arial MT"/>
                <a:cs typeface="Arial MT"/>
              </a:rPr>
              <a:t>Punho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fechado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 spc="-20">
                <a:latin typeface="Arial MT"/>
                <a:cs typeface="Arial MT"/>
              </a:rPr>
              <a:t>dedo </a:t>
            </a:r>
            <a:r>
              <a:rPr dirty="0" sz="1050">
                <a:latin typeface="Arial MT"/>
                <a:cs typeface="Arial MT"/>
              </a:rPr>
              <a:t>mínimo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para</a:t>
            </a:r>
            <a:r>
              <a:rPr dirty="0" sz="1050" spc="-20">
                <a:latin typeface="Arial MT"/>
                <a:cs typeface="Arial MT"/>
              </a:rPr>
              <a:t> cima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950188" y="5610188"/>
            <a:ext cx="32893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Itália</a:t>
            </a:r>
            <a:endParaRPr sz="105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874758" y="6369140"/>
            <a:ext cx="1715770" cy="343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810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50" b="1">
                <a:latin typeface="Arial"/>
                <a:cs typeface="Arial"/>
              </a:rPr>
              <a:t>Y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ts val="1250"/>
              </a:lnSpc>
            </a:pP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I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polegar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para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 spc="-20">
                <a:latin typeface="Arial MT"/>
                <a:cs typeface="Arial MT"/>
              </a:rPr>
              <a:t>fora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968476" y="6524588"/>
            <a:ext cx="29400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0" b="1">
                <a:latin typeface="Arial"/>
                <a:cs typeface="Arial"/>
              </a:rPr>
              <a:t>azar</a:t>
            </a:r>
            <a:endParaRPr sz="105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815322" y="7445084"/>
            <a:ext cx="1698625" cy="4914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23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10" b="1">
                <a:latin typeface="Arial"/>
                <a:cs typeface="Arial"/>
              </a:rPr>
              <a:t>I-Love-</a:t>
            </a:r>
            <a:r>
              <a:rPr dirty="0" sz="1050" spc="-25" b="1">
                <a:latin typeface="Arial"/>
                <a:cs typeface="Arial"/>
              </a:rPr>
              <a:t>You</a:t>
            </a:r>
            <a:endParaRPr sz="1050">
              <a:latin typeface="Arial"/>
              <a:cs typeface="Arial"/>
            </a:endParaRPr>
          </a:p>
          <a:p>
            <a:pPr marL="775970" marR="5080" indent="-661670">
              <a:lnSpc>
                <a:spcPts val="1200"/>
              </a:lnSpc>
              <a:spcBef>
                <a:spcPts val="60"/>
              </a:spcBef>
            </a:pP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Y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indicador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 spc="-20">
                <a:latin typeface="Arial MT"/>
                <a:cs typeface="Arial MT"/>
              </a:rPr>
              <a:t>para cima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589191" y="7445084"/>
            <a:ext cx="6286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50" b="1">
                <a:latin typeface="Arial"/>
                <a:cs typeface="Arial"/>
              </a:rPr>
              <a:t>I</a:t>
            </a:r>
            <a:endParaRPr sz="105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831316" y="7445084"/>
            <a:ext cx="56515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love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-25" b="1">
                <a:latin typeface="Arial"/>
                <a:cs typeface="Arial"/>
              </a:rPr>
              <a:t>you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818370" y="8205559"/>
            <a:ext cx="1830070" cy="494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27305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10" b="1">
                <a:latin typeface="Arial"/>
                <a:cs typeface="Arial"/>
              </a:rPr>
              <a:t>Banheiro</a:t>
            </a:r>
            <a:endParaRPr sz="1050">
              <a:latin typeface="Arial"/>
              <a:cs typeface="Arial"/>
            </a:endParaRPr>
          </a:p>
          <a:p>
            <a:pPr algn="ctr" marL="12700" marR="5080">
              <a:lnSpc>
                <a:spcPts val="1190"/>
              </a:lnSpc>
              <a:spcBef>
                <a:spcPts val="85"/>
              </a:spcBef>
            </a:pPr>
            <a:r>
              <a:rPr dirty="0" sz="1050">
                <a:latin typeface="Arial MT"/>
                <a:cs typeface="Arial MT"/>
              </a:rPr>
              <a:t>Dedo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mínimo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Indicador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20">
                <a:latin typeface="Arial MT"/>
                <a:cs typeface="Arial MT"/>
              </a:rPr>
              <a:t>para cima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800837" y="8361008"/>
            <a:ext cx="59245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banheiro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965185" y="4935225"/>
            <a:ext cx="1237615" cy="27622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17780" rIns="0" bIns="0" rtlCol="0" vert="horz">
            <a:spAutoFit/>
          </a:bodyPr>
          <a:lstStyle/>
          <a:p>
            <a:pPr marL="151765">
              <a:lnSpc>
                <a:spcPct val="100000"/>
              </a:lnSpc>
              <a:spcBef>
                <a:spcPts val="140"/>
              </a:spcBef>
            </a:pPr>
            <a:r>
              <a:rPr dirty="0" sz="1200" spc="-10" b="1">
                <a:latin typeface="Times New Roman"/>
                <a:cs typeface="Times New Roman"/>
              </a:rPr>
              <a:t>Mão-I-Amante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7389" y="799211"/>
            <a:ext cx="752231" cy="91578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5045" y="799211"/>
            <a:ext cx="732419" cy="906643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83317" y="1977263"/>
            <a:ext cx="666887" cy="639943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8349" y="2029079"/>
            <a:ext cx="1943999" cy="6915774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73589" y="2719451"/>
            <a:ext cx="1076843" cy="6783192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908286" y="772659"/>
            <a:ext cx="1501140" cy="392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995">
              <a:lnSpc>
                <a:spcPts val="165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Visão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10" b="1">
                <a:latin typeface="Arial"/>
                <a:cs typeface="Arial"/>
              </a:rPr>
              <a:t> Frente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230"/>
              </a:lnSpc>
            </a:pPr>
            <a:r>
              <a:rPr dirty="0" sz="1050">
                <a:latin typeface="Arial MT"/>
                <a:cs typeface="Arial MT"/>
              </a:rPr>
              <a:t>Mãos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paralelas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à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parede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21064" y="3366861"/>
            <a:ext cx="56642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3°</a:t>
            </a:r>
            <a:r>
              <a:rPr dirty="0" sz="1050" spc="-75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. </a:t>
            </a:r>
            <a:r>
              <a:rPr dirty="0" sz="1050" spc="-20" b="1">
                <a:latin typeface="Arial"/>
                <a:cs typeface="Arial"/>
              </a:rPr>
              <a:t>Grau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53348" y="3366861"/>
            <a:ext cx="45974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uísque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33610" y="4401301"/>
            <a:ext cx="1650364" cy="410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Visão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Chão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chão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472168" y="8611058"/>
            <a:ext cx="5029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massa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656053" y="8611058"/>
            <a:ext cx="46735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pastel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866643" y="3834897"/>
            <a:ext cx="5622290" cy="355600"/>
            <a:chOff x="866643" y="3834897"/>
            <a:chExt cx="5622290" cy="355600"/>
          </a:xfrm>
        </p:grpSpPr>
        <p:sp>
          <p:nvSpPr>
            <p:cNvPr id="9" name="object 9" descr=""/>
            <p:cNvSpPr/>
            <p:nvPr/>
          </p:nvSpPr>
          <p:spPr>
            <a:xfrm>
              <a:off x="868161" y="3836412"/>
              <a:ext cx="5619115" cy="352425"/>
            </a:xfrm>
            <a:custGeom>
              <a:avLst/>
              <a:gdLst/>
              <a:ahLst/>
              <a:cxnLst/>
              <a:rect l="l" t="t" r="r" b="b"/>
              <a:pathLst>
                <a:path w="5619115" h="352425">
                  <a:moveTo>
                    <a:pt x="5618987" y="0"/>
                  </a:moveTo>
                  <a:lnTo>
                    <a:pt x="0" y="0"/>
                  </a:lnTo>
                  <a:lnTo>
                    <a:pt x="0" y="352037"/>
                  </a:lnTo>
                  <a:lnTo>
                    <a:pt x="5618987" y="352037"/>
                  </a:lnTo>
                  <a:lnTo>
                    <a:pt x="561898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68167" y="3836421"/>
              <a:ext cx="5619115" cy="352425"/>
            </a:xfrm>
            <a:custGeom>
              <a:avLst/>
              <a:gdLst/>
              <a:ahLst/>
              <a:cxnLst/>
              <a:rect l="l" t="t" r="r" b="b"/>
              <a:pathLst>
                <a:path w="5619115" h="352425">
                  <a:moveTo>
                    <a:pt x="2810249" y="352028"/>
                  </a:moveTo>
                  <a:lnTo>
                    <a:pt x="0" y="352028"/>
                  </a:lnTo>
                  <a:lnTo>
                    <a:pt x="0" y="0"/>
                  </a:lnTo>
                  <a:lnTo>
                    <a:pt x="5618981" y="0"/>
                  </a:lnTo>
                  <a:lnTo>
                    <a:pt x="5618981" y="352028"/>
                  </a:lnTo>
                  <a:lnTo>
                    <a:pt x="2810249" y="3520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917" y="1513966"/>
            <a:ext cx="5638175" cy="1725031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205" y="5144134"/>
            <a:ext cx="5638175" cy="3322182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55786" y="772659"/>
            <a:ext cx="3405504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Lendo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Escreva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palavra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LIBRAS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abaixo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13114" y="201366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12701" y="201366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13114" y="306522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12701" y="306522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13114" y="4292043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12701" y="4292043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913114" y="5518863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712701" y="5518863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13114" y="6745682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712701" y="6745682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913114" y="7972502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712701" y="7972502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017" y="1640458"/>
            <a:ext cx="1066175" cy="692491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0317" y="1651126"/>
            <a:ext cx="1085987" cy="6917298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21902" y="772659"/>
            <a:ext cx="3074670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Escrevendo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Copie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abaixo 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preticar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escrita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13114" y="201366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12701" y="201366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13114" y="306522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12701" y="306522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13114" y="4292043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12701" y="4292043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913114" y="5518863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712701" y="5518863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13114" y="6745682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712701" y="6745682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913114" y="8147762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712701" y="8147762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017" y="1640458"/>
            <a:ext cx="1066175" cy="692491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0317" y="1651126"/>
            <a:ext cx="1085987" cy="6917298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104881" y="976875"/>
            <a:ext cx="859790" cy="41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995">
              <a:lnSpc>
                <a:spcPts val="1639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Grupo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-50" b="1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ts val="1400"/>
              </a:lnSpc>
            </a:pPr>
            <a:r>
              <a:rPr dirty="0" sz="1200">
                <a:latin typeface="Arial MT"/>
                <a:cs typeface="Arial MT"/>
              </a:rPr>
              <a:t>Dedo </a:t>
            </a:r>
            <a:r>
              <a:rPr dirty="0" sz="1200" spc="-10">
                <a:latin typeface="Arial MT"/>
                <a:cs typeface="Arial MT"/>
              </a:rPr>
              <a:t>anelar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69474" y="2738973"/>
            <a:ext cx="1932305" cy="343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7465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10" b="1">
                <a:latin typeface="Arial"/>
                <a:cs typeface="Arial"/>
              </a:rPr>
              <a:t>droga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ts val="1250"/>
              </a:lnSpc>
            </a:pPr>
            <a:r>
              <a:rPr dirty="0" sz="1050">
                <a:latin typeface="Arial MT"/>
                <a:cs typeface="Arial MT"/>
              </a:rPr>
              <a:t>Dedo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anelar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polegar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</a:t>
            </a:r>
            <a:r>
              <a:rPr dirty="0" sz="1050" spc="-20">
                <a:latin typeface="Arial MT"/>
                <a:cs typeface="Arial MT"/>
              </a:rPr>
              <a:t> tocam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6505" y="5151122"/>
            <a:ext cx="51409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Obs: </a:t>
            </a:r>
            <a:r>
              <a:rPr dirty="0" sz="1200">
                <a:latin typeface="Arial MT"/>
                <a:cs typeface="Arial MT"/>
              </a:rPr>
              <a:t>Na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LIBRAS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temos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apenas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dois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esta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configuração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mão.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7117" y="799211"/>
            <a:ext cx="761375" cy="83958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1433" y="815975"/>
            <a:ext cx="672983" cy="76795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7305" y="2745358"/>
            <a:ext cx="2190887" cy="467731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40161" y="2745358"/>
            <a:ext cx="647075" cy="496687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04654" y="772659"/>
            <a:ext cx="1709420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Visão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10" b="1">
                <a:latin typeface="Arial"/>
                <a:cs typeface="Arial"/>
              </a:rPr>
              <a:t> Frente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parede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81234" y="3661108"/>
            <a:ext cx="4298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noivo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67348" y="3661108"/>
            <a:ext cx="4508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droga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50374" y="4885933"/>
            <a:ext cx="1616710" cy="41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1639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Visão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Chão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00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chão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857499" y="4226565"/>
            <a:ext cx="5631180" cy="402590"/>
            <a:chOff x="857499" y="4226565"/>
            <a:chExt cx="5631180" cy="402590"/>
          </a:xfrm>
        </p:grpSpPr>
        <p:sp>
          <p:nvSpPr>
            <p:cNvPr id="7" name="object 7" descr=""/>
            <p:cNvSpPr/>
            <p:nvPr/>
          </p:nvSpPr>
          <p:spPr>
            <a:xfrm>
              <a:off x="859017" y="4228080"/>
              <a:ext cx="5628640" cy="399415"/>
            </a:xfrm>
            <a:custGeom>
              <a:avLst/>
              <a:gdLst/>
              <a:ahLst/>
              <a:cxnLst/>
              <a:rect l="l" t="t" r="r" b="b"/>
              <a:pathLst>
                <a:path w="5628640" h="399414">
                  <a:moveTo>
                    <a:pt x="5628131" y="0"/>
                  </a:moveTo>
                  <a:lnTo>
                    <a:pt x="0" y="0"/>
                  </a:lnTo>
                  <a:lnTo>
                    <a:pt x="0" y="399281"/>
                  </a:lnTo>
                  <a:lnTo>
                    <a:pt x="5628131" y="399281"/>
                  </a:lnTo>
                  <a:lnTo>
                    <a:pt x="562813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59023" y="4228089"/>
              <a:ext cx="5628640" cy="399415"/>
            </a:xfrm>
            <a:custGeom>
              <a:avLst/>
              <a:gdLst/>
              <a:ahLst/>
              <a:cxnLst/>
              <a:rect l="l" t="t" r="r" b="b"/>
              <a:pathLst>
                <a:path w="5628640" h="399414">
                  <a:moveTo>
                    <a:pt x="2814821" y="399272"/>
                  </a:moveTo>
                  <a:lnTo>
                    <a:pt x="0" y="399272"/>
                  </a:lnTo>
                  <a:lnTo>
                    <a:pt x="0" y="0"/>
                  </a:lnTo>
                  <a:lnTo>
                    <a:pt x="5628125" y="0"/>
                  </a:lnTo>
                  <a:lnTo>
                    <a:pt x="5628125" y="399272"/>
                  </a:lnTo>
                  <a:lnTo>
                    <a:pt x="2814821" y="3992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205" y="1678558"/>
            <a:ext cx="5638175" cy="183780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205" y="5906134"/>
            <a:ext cx="5638175" cy="2323962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130790" y="976875"/>
            <a:ext cx="850900" cy="41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6355">
              <a:lnSpc>
                <a:spcPts val="1639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Grupo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-50" b="1"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00"/>
              </a:lnSpc>
            </a:pPr>
            <a:r>
              <a:rPr dirty="0" sz="1200">
                <a:latin typeface="Arial MT"/>
                <a:cs typeface="Arial MT"/>
              </a:rPr>
              <a:t>Dedo </a:t>
            </a:r>
            <a:r>
              <a:rPr dirty="0" sz="1200" spc="-10">
                <a:latin typeface="Arial MT"/>
                <a:cs typeface="Arial MT"/>
              </a:rPr>
              <a:t>médio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08514" y="2551521"/>
            <a:ext cx="1964689" cy="343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25" b="1">
                <a:latin typeface="Arial"/>
                <a:cs typeface="Arial"/>
              </a:rPr>
              <a:t>Só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ts val="1250"/>
              </a:lnSpc>
            </a:pPr>
            <a:r>
              <a:rPr dirty="0" sz="1050">
                <a:latin typeface="Arial MT"/>
                <a:cs typeface="Arial MT"/>
              </a:rPr>
              <a:t>Dedo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médio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polegar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tocam.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003528" y="2706970"/>
            <a:ext cx="18224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5" b="1">
                <a:latin typeface="Arial"/>
                <a:cs typeface="Arial"/>
              </a:rPr>
              <a:t>só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83546" y="3717381"/>
            <a:ext cx="3212465" cy="6438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615315">
              <a:lnSpc>
                <a:spcPts val="123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10" b="1">
                <a:latin typeface="Arial"/>
                <a:cs typeface="Arial"/>
              </a:rPr>
              <a:t>Doente</a:t>
            </a:r>
            <a:endParaRPr sz="1050">
              <a:latin typeface="Arial"/>
              <a:cs typeface="Arial"/>
            </a:endParaRPr>
          </a:p>
          <a:p>
            <a:pPr algn="ctr" marR="615950">
              <a:lnSpc>
                <a:spcPts val="1230"/>
              </a:lnSpc>
            </a:pP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Só,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médio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polegar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para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frente.</a:t>
            </a:r>
            <a:endParaRPr sz="105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  <a:spcBef>
                <a:spcPts val="1140"/>
              </a:spcBef>
            </a:pPr>
            <a:r>
              <a:rPr dirty="0" sz="1050" spc="-10" b="1">
                <a:latin typeface="Arial"/>
                <a:cs typeface="Arial"/>
              </a:rPr>
              <a:t>doente</a:t>
            </a:r>
            <a:endParaRPr sz="10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112502" y="4784181"/>
            <a:ext cx="2014855" cy="343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10" b="1">
                <a:latin typeface="Arial"/>
                <a:cs typeface="Arial"/>
              </a:rPr>
              <a:t>Jesus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ts val="1250"/>
              </a:lnSpc>
            </a:pP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Só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polegar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para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 spc="-20">
                <a:latin typeface="Arial MT"/>
                <a:cs typeface="Arial MT"/>
              </a:rPr>
              <a:t>lado.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002004" y="4939629"/>
            <a:ext cx="40640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Jesus</a:t>
            </a:r>
            <a:endParaRPr sz="10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36302" y="6303608"/>
            <a:ext cx="2484755" cy="3448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255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10" b="1">
                <a:latin typeface="Arial"/>
                <a:cs typeface="Arial"/>
              </a:rPr>
              <a:t>Profissão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ts val="1255"/>
              </a:lnSpc>
            </a:pP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Só,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médio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polegar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tocam.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029437" y="6460580"/>
            <a:ext cx="4121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oficial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6777" y="844930"/>
            <a:ext cx="810143" cy="772531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30333" y="825119"/>
            <a:ext cx="676031" cy="85025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59389" y="2533523"/>
            <a:ext cx="352943" cy="563743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8349" y="2574670"/>
            <a:ext cx="2172599" cy="439203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31245" y="3476878"/>
            <a:ext cx="714131" cy="58203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16133" y="4659503"/>
            <a:ext cx="714131" cy="763386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33125" y="6223127"/>
            <a:ext cx="456575" cy="601842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04654" y="772659"/>
            <a:ext cx="1709420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Visão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10" b="1">
                <a:latin typeface="Arial"/>
                <a:cs typeface="Arial"/>
              </a:rPr>
              <a:t> Frente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parede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642856" y="3533092"/>
            <a:ext cx="33782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livre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746429" y="3533092"/>
            <a:ext cx="20510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latin typeface="Arial"/>
                <a:cs typeface="Arial"/>
              </a:rPr>
              <a:t>só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33610" y="4757917"/>
            <a:ext cx="1650364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Visão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Chão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chão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400537" y="8225486"/>
            <a:ext cx="5162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Pronto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846831" y="4118361"/>
            <a:ext cx="5651500" cy="382905"/>
            <a:chOff x="846831" y="4118361"/>
            <a:chExt cx="5651500" cy="382905"/>
          </a:xfrm>
        </p:grpSpPr>
        <p:sp>
          <p:nvSpPr>
            <p:cNvPr id="8" name="object 8" descr=""/>
            <p:cNvSpPr/>
            <p:nvPr/>
          </p:nvSpPr>
          <p:spPr>
            <a:xfrm>
              <a:off x="848349" y="4119876"/>
              <a:ext cx="5648325" cy="379730"/>
            </a:xfrm>
            <a:custGeom>
              <a:avLst/>
              <a:gdLst/>
              <a:ahLst/>
              <a:cxnLst/>
              <a:rect l="l" t="t" r="r" b="b"/>
              <a:pathLst>
                <a:path w="5648325" h="379729">
                  <a:moveTo>
                    <a:pt x="5647943" y="0"/>
                  </a:moveTo>
                  <a:lnTo>
                    <a:pt x="0" y="0"/>
                  </a:lnTo>
                  <a:lnTo>
                    <a:pt x="0" y="379469"/>
                  </a:lnTo>
                  <a:lnTo>
                    <a:pt x="5647943" y="379469"/>
                  </a:lnTo>
                  <a:lnTo>
                    <a:pt x="564794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48355" y="4119885"/>
              <a:ext cx="5648325" cy="379730"/>
            </a:xfrm>
            <a:custGeom>
              <a:avLst/>
              <a:gdLst/>
              <a:ahLst/>
              <a:cxnLst/>
              <a:rect l="l" t="t" r="r" b="b"/>
              <a:pathLst>
                <a:path w="5648325" h="379729">
                  <a:moveTo>
                    <a:pt x="2823965" y="379460"/>
                  </a:moveTo>
                  <a:lnTo>
                    <a:pt x="0" y="379460"/>
                  </a:lnTo>
                  <a:lnTo>
                    <a:pt x="0" y="0"/>
                  </a:lnTo>
                  <a:lnTo>
                    <a:pt x="5647937" y="0"/>
                  </a:lnTo>
                  <a:lnTo>
                    <a:pt x="5647937" y="379460"/>
                  </a:lnTo>
                  <a:lnTo>
                    <a:pt x="2823965" y="3794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729" y="1838994"/>
            <a:ext cx="5509128" cy="1536193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680" y="5691251"/>
            <a:ext cx="5023814" cy="2384922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55786" y="772659"/>
            <a:ext cx="3405504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Lendo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Escreva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palavra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LIBRAS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abaixo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51214" y="166314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84329" y="166314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51214" y="288234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804141" y="288234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51214" y="4459683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04141" y="4459683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951214" y="5861763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804141" y="5861763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51214" y="7088582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04141" y="7088582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951214" y="8315402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804141" y="8315402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989" y="1393571"/>
            <a:ext cx="1114943" cy="104075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5217" y="1517014"/>
            <a:ext cx="1028075" cy="5201274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82989" y="2557907"/>
            <a:ext cx="1133231" cy="6344274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9205" y="6822058"/>
            <a:ext cx="1124087" cy="18484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30289" y="866266"/>
            <a:ext cx="5013960" cy="8240395"/>
            <a:chOff x="1130289" y="866266"/>
            <a:chExt cx="5013960" cy="824039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7053" y="866266"/>
              <a:ext cx="4996571" cy="435240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0289" y="5255387"/>
              <a:ext cx="4998095" cy="38510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21902" y="772659"/>
            <a:ext cx="3074670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Escrevendo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Copie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abaixo 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praticar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escrita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951214" y="166314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84329" y="166314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951214" y="288234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804141" y="288234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951214" y="4459683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04141" y="4459683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951214" y="5861763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804141" y="5861763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51214" y="7088582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04141" y="7088582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951214" y="8315402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804141" y="8315402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989" y="1393571"/>
            <a:ext cx="1114943" cy="104075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5217" y="1517014"/>
            <a:ext cx="1028075" cy="5201274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82989" y="2557907"/>
            <a:ext cx="1133231" cy="6344274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9205" y="6822058"/>
            <a:ext cx="1124087" cy="1848474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98914" y="943346"/>
            <a:ext cx="2005964" cy="75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9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Grupo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-50" b="1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  <a:p>
            <a:pPr algn="ctr" marL="43180">
              <a:lnSpc>
                <a:spcPts val="1355"/>
              </a:lnSpc>
            </a:pPr>
            <a:r>
              <a:rPr dirty="0" sz="1200">
                <a:latin typeface="Arial MT"/>
                <a:cs typeface="Arial MT"/>
              </a:rPr>
              <a:t>Parte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Um:</a:t>
            </a:r>
            <a:endParaRPr sz="1200">
              <a:latin typeface="Arial MT"/>
              <a:cs typeface="Arial MT"/>
            </a:endParaRPr>
          </a:p>
          <a:p>
            <a:pPr algn="ctr" marL="12700" marR="5080">
              <a:lnSpc>
                <a:spcPts val="1340"/>
              </a:lnSpc>
              <a:spcBef>
                <a:spcPts val="80"/>
              </a:spcBef>
            </a:pPr>
            <a:r>
              <a:rPr dirty="0" sz="1200">
                <a:latin typeface="Arial MT"/>
                <a:cs typeface="Arial MT"/>
              </a:rPr>
              <a:t>Polegar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 indicador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tocam </a:t>
            </a:r>
            <a:r>
              <a:rPr dirty="0" sz="1200">
                <a:latin typeface="Arial MT"/>
                <a:cs typeface="Arial MT"/>
              </a:rPr>
              <a:t>outros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dedos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 </a:t>
            </a:r>
            <a:r>
              <a:rPr dirty="0" sz="1200" spc="-20">
                <a:latin typeface="Arial MT"/>
                <a:cs typeface="Arial MT"/>
              </a:rPr>
              <a:t>cima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49661" y="2517994"/>
            <a:ext cx="1902460" cy="49593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10" b="1">
                <a:latin typeface="Arial"/>
                <a:cs typeface="Arial"/>
              </a:rPr>
              <a:t>Certo</a:t>
            </a:r>
            <a:endParaRPr sz="1050">
              <a:latin typeface="Arial"/>
              <a:cs typeface="Arial"/>
            </a:endParaRPr>
          </a:p>
          <a:p>
            <a:pPr algn="ctr" marL="12700" marR="5080">
              <a:lnSpc>
                <a:spcPts val="1200"/>
              </a:lnSpc>
              <a:spcBef>
                <a:spcPts val="75"/>
              </a:spcBef>
            </a:pPr>
            <a:r>
              <a:rPr dirty="0" sz="1050">
                <a:latin typeface="Arial MT"/>
                <a:cs typeface="Arial MT"/>
              </a:rPr>
              <a:t>Indicador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polegar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tocando, </a:t>
            </a:r>
            <a:r>
              <a:rPr dirty="0" sz="1050">
                <a:latin typeface="Arial MT"/>
                <a:cs typeface="Arial MT"/>
              </a:rPr>
              <a:t>outros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para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20">
                <a:latin typeface="Arial MT"/>
                <a:cs typeface="Arial MT"/>
              </a:rPr>
              <a:t>cima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904469" y="2673442"/>
            <a:ext cx="3530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certo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453877" y="3584793"/>
            <a:ext cx="1305560" cy="495934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ctr" marL="12065" marR="5080" indent="1270">
              <a:lnSpc>
                <a:spcPct val="96700"/>
              </a:lnSpc>
              <a:spcBef>
                <a:spcPts val="145"/>
              </a:spcBef>
            </a:pPr>
            <a:r>
              <a:rPr dirty="0" sz="1050" b="1">
                <a:latin typeface="Arial"/>
                <a:cs typeface="Arial"/>
              </a:rPr>
              <a:t>Mão-Carto </a:t>
            </a:r>
            <a:r>
              <a:rPr dirty="0" sz="1050" spc="-10" b="1">
                <a:latin typeface="Arial"/>
                <a:cs typeface="Arial"/>
              </a:rPr>
              <a:t>aberta </a:t>
            </a: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Certo,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Polegar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50">
                <a:latin typeface="Arial MT"/>
                <a:cs typeface="Arial MT"/>
              </a:rPr>
              <a:t>e </a:t>
            </a:r>
            <a:r>
              <a:rPr dirty="0" sz="1050">
                <a:latin typeface="Arial MT"/>
                <a:cs typeface="Arial MT"/>
              </a:rPr>
              <a:t>Indicador</a:t>
            </a:r>
            <a:r>
              <a:rPr dirty="0" sz="1050" spc="-4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para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frente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851128" y="3740241"/>
            <a:ext cx="49403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preferir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301477" y="5105744"/>
            <a:ext cx="1597025" cy="494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Mão-Certo </a:t>
            </a:r>
            <a:r>
              <a:rPr dirty="0" sz="1050" spc="-20" b="1">
                <a:latin typeface="Arial"/>
                <a:cs typeface="Arial"/>
              </a:rPr>
              <a:t>reta</a:t>
            </a:r>
            <a:endParaRPr sz="1050">
              <a:latin typeface="Arial"/>
              <a:cs typeface="Arial"/>
            </a:endParaRPr>
          </a:p>
          <a:p>
            <a:pPr algn="ctr" marL="12700" marR="5080">
              <a:lnSpc>
                <a:spcPts val="1190"/>
              </a:lnSpc>
              <a:spcBef>
                <a:spcPts val="85"/>
              </a:spcBef>
            </a:pP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Certo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estendida, </a:t>
            </a:r>
            <a:r>
              <a:rPr dirty="0" sz="1050">
                <a:latin typeface="Arial MT"/>
                <a:cs typeface="Arial MT"/>
              </a:rPr>
              <a:t>pontas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dedos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tocando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869416" y="5261193"/>
            <a:ext cx="45085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abelha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210037" y="6323420"/>
            <a:ext cx="1640839" cy="6451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">
              <a:lnSpc>
                <a:spcPts val="123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50" b="1">
                <a:latin typeface="Arial"/>
                <a:cs typeface="Arial"/>
              </a:rPr>
              <a:t>T</a:t>
            </a:r>
            <a:endParaRPr sz="1050">
              <a:latin typeface="Arial"/>
              <a:cs typeface="Arial"/>
            </a:endParaRPr>
          </a:p>
          <a:p>
            <a:pPr algn="ctr" marL="12700" marR="5080" indent="1905">
              <a:lnSpc>
                <a:spcPct val="95700"/>
              </a:lnSpc>
              <a:spcBef>
                <a:spcPts val="25"/>
              </a:spcBef>
            </a:pP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Certo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estendida, </a:t>
            </a:r>
            <a:r>
              <a:rPr dirty="0" sz="1050">
                <a:latin typeface="Arial MT"/>
                <a:cs typeface="Arial MT"/>
              </a:rPr>
              <a:t>Polegar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entre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Indicador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50">
                <a:latin typeface="Arial MT"/>
                <a:cs typeface="Arial MT"/>
              </a:rPr>
              <a:t>e </a:t>
            </a:r>
            <a:r>
              <a:rPr dirty="0" sz="1050">
                <a:latin typeface="Arial MT"/>
                <a:cs typeface="Arial MT"/>
              </a:rPr>
              <a:t>o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Deso</a:t>
            </a:r>
            <a:r>
              <a:rPr dirty="0" sz="1050" spc="-10">
                <a:latin typeface="Arial MT"/>
                <a:cs typeface="Arial MT"/>
              </a:rPr>
              <a:t> Médios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758164" y="6629744"/>
            <a:ext cx="69596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tecnologia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232898" y="7541096"/>
            <a:ext cx="1813560" cy="6470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29209">
              <a:lnSpc>
                <a:spcPts val="123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50" b="1">
                <a:latin typeface="Arial"/>
                <a:cs typeface="Arial"/>
              </a:rPr>
              <a:t>F</a:t>
            </a:r>
            <a:endParaRPr sz="1050">
              <a:latin typeface="Arial"/>
              <a:cs typeface="Arial"/>
            </a:endParaRPr>
          </a:p>
          <a:p>
            <a:pPr algn="ctr" marL="12065" marR="5080">
              <a:lnSpc>
                <a:spcPct val="96200"/>
              </a:lnSpc>
              <a:spcBef>
                <a:spcPts val="15"/>
              </a:spcBef>
            </a:pP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Certo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estendida,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Polegar </a:t>
            </a:r>
            <a:r>
              <a:rPr dirty="0" sz="1050">
                <a:latin typeface="Arial MT"/>
                <a:cs typeface="Arial MT"/>
              </a:rPr>
              <a:t>toca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lado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fora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 spc="-25">
                <a:latin typeface="Arial MT"/>
                <a:cs typeface="Arial MT"/>
              </a:rPr>
              <a:t>do </a:t>
            </a:r>
            <a:r>
              <a:rPr dirty="0" sz="1050" spc="-10">
                <a:latin typeface="Arial MT"/>
                <a:cs typeface="Arial MT"/>
              </a:rPr>
              <a:t>Indicador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869416" y="7847420"/>
            <a:ext cx="41211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futuro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1021" y="799211"/>
            <a:ext cx="904631" cy="906643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48449" y="799211"/>
            <a:ext cx="895487" cy="81977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54233" y="2474086"/>
            <a:ext cx="429143" cy="630799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2921" y="2541142"/>
            <a:ext cx="2292995" cy="5640186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68305" y="3469259"/>
            <a:ext cx="647075" cy="659754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54589" y="4854575"/>
            <a:ext cx="657743" cy="935598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15905" y="6306946"/>
            <a:ext cx="819287" cy="771006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30789" y="7501763"/>
            <a:ext cx="541919" cy="687186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97390" y="943346"/>
            <a:ext cx="2051050" cy="754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1910">
              <a:lnSpc>
                <a:spcPts val="1639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Grupo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-50" b="1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  <a:p>
            <a:pPr algn="ctr" marL="635">
              <a:lnSpc>
                <a:spcPts val="1355"/>
              </a:lnSpc>
            </a:pPr>
            <a:r>
              <a:rPr dirty="0" sz="1200">
                <a:latin typeface="Arial MT"/>
                <a:cs typeface="Arial MT"/>
              </a:rPr>
              <a:t>Parte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Dois:</a:t>
            </a:r>
            <a:endParaRPr sz="1200">
              <a:latin typeface="Arial MT"/>
              <a:cs typeface="Arial MT"/>
            </a:endParaRPr>
          </a:p>
          <a:p>
            <a:pPr algn="ctr" marL="12700" marR="5080">
              <a:lnSpc>
                <a:spcPts val="1340"/>
              </a:lnSpc>
              <a:spcBef>
                <a:spcPts val="80"/>
              </a:spcBef>
            </a:pPr>
            <a:r>
              <a:rPr dirty="0" sz="1200">
                <a:latin typeface="Arial MT"/>
                <a:cs typeface="Arial MT"/>
              </a:rPr>
              <a:t>Polegar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indicador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afastados </a:t>
            </a:r>
            <a:r>
              <a:rPr dirty="0" sz="1200">
                <a:latin typeface="Arial MT"/>
                <a:cs typeface="Arial MT"/>
              </a:rPr>
              <a:t>outros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dedos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 </a:t>
            </a:r>
            <a:r>
              <a:rPr dirty="0" sz="1200" spc="-10">
                <a:latin typeface="Arial MT"/>
                <a:cs typeface="Arial MT"/>
              </a:rPr>
              <a:t>baixos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310621" y="2005930"/>
            <a:ext cx="1316355" cy="494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50" b="1">
                <a:latin typeface="Arial"/>
                <a:cs typeface="Arial"/>
              </a:rPr>
              <a:t>L</a:t>
            </a:r>
            <a:endParaRPr sz="1050">
              <a:latin typeface="Arial"/>
              <a:cs typeface="Arial"/>
            </a:endParaRPr>
          </a:p>
          <a:p>
            <a:pPr algn="ctr" marL="12065" marR="5080">
              <a:lnSpc>
                <a:spcPts val="1190"/>
              </a:lnSpc>
              <a:spcBef>
                <a:spcPts val="85"/>
              </a:spcBef>
            </a:pPr>
            <a:r>
              <a:rPr dirty="0" sz="1050">
                <a:latin typeface="Arial MT"/>
                <a:cs typeface="Arial MT"/>
              </a:rPr>
              <a:t>Punho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Polegar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50">
                <a:latin typeface="Arial MT"/>
                <a:cs typeface="Arial MT"/>
              </a:rPr>
              <a:t>e </a:t>
            </a:r>
            <a:r>
              <a:rPr dirty="0" sz="1050">
                <a:latin typeface="Arial MT"/>
                <a:cs typeface="Arial MT"/>
              </a:rPr>
              <a:t>Indicador</a:t>
            </a:r>
            <a:r>
              <a:rPr dirty="0" sz="1050" spc="-4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afastados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677392" y="2161378"/>
            <a:ext cx="59690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literatura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310621" y="2770978"/>
            <a:ext cx="1316355" cy="494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635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50" b="1">
                <a:latin typeface="Arial"/>
                <a:cs typeface="Arial"/>
              </a:rPr>
              <a:t>G</a:t>
            </a:r>
            <a:endParaRPr sz="1050">
              <a:latin typeface="Arial"/>
              <a:cs typeface="Arial"/>
            </a:endParaRPr>
          </a:p>
          <a:p>
            <a:pPr algn="ctr" marL="12065" marR="5080">
              <a:lnSpc>
                <a:spcPts val="1190"/>
              </a:lnSpc>
              <a:spcBef>
                <a:spcPts val="85"/>
              </a:spcBef>
            </a:pPr>
            <a:r>
              <a:rPr dirty="0" sz="1050">
                <a:latin typeface="Arial MT"/>
                <a:cs typeface="Arial MT"/>
              </a:rPr>
              <a:t>Punho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Polegar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50">
                <a:latin typeface="Arial MT"/>
                <a:cs typeface="Arial MT"/>
              </a:rPr>
              <a:t>e </a:t>
            </a:r>
            <a:r>
              <a:rPr dirty="0" sz="1050">
                <a:latin typeface="Arial MT"/>
                <a:cs typeface="Arial MT"/>
              </a:rPr>
              <a:t>Indicador</a:t>
            </a:r>
            <a:r>
              <a:rPr dirty="0" sz="1050" spc="-4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juntos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662152" y="2926426"/>
            <a:ext cx="62928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geografia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370057" y="3689949"/>
            <a:ext cx="1196340" cy="495934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algn="ctr" marL="12700" marR="5080" indent="1270">
              <a:lnSpc>
                <a:spcPct val="96700"/>
              </a:lnSpc>
              <a:spcBef>
                <a:spcPts val="14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10" b="1">
                <a:latin typeface="Arial"/>
                <a:cs typeface="Arial"/>
              </a:rPr>
              <a:t>Revolver </a:t>
            </a: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L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</a:t>
            </a:r>
            <a:r>
              <a:rPr dirty="0" sz="1050" spc="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Polegar flexionado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704825" y="3846921"/>
            <a:ext cx="54419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revolver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205465" y="5210900"/>
            <a:ext cx="1389380" cy="494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Mão-L</a:t>
            </a:r>
            <a:r>
              <a:rPr dirty="0" sz="1050" spc="5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com </a:t>
            </a:r>
            <a:r>
              <a:rPr dirty="0" sz="1050" spc="-50" b="1">
                <a:latin typeface="Arial"/>
                <a:cs typeface="Arial"/>
              </a:rPr>
              <a:t>O</a:t>
            </a:r>
            <a:endParaRPr sz="1050">
              <a:latin typeface="Arial"/>
              <a:cs typeface="Arial"/>
            </a:endParaRPr>
          </a:p>
          <a:p>
            <a:pPr algn="ctr" marL="12700" marR="5080">
              <a:lnSpc>
                <a:spcPts val="1190"/>
              </a:lnSpc>
              <a:spcBef>
                <a:spcPts val="85"/>
              </a:spcBef>
            </a:pP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L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indicador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50">
                <a:latin typeface="Arial MT"/>
                <a:cs typeface="Arial MT"/>
              </a:rPr>
              <a:t>e </a:t>
            </a:r>
            <a:r>
              <a:rPr dirty="0" sz="1050">
                <a:latin typeface="Arial MT"/>
                <a:cs typeface="Arial MT"/>
              </a:rPr>
              <a:t>Polegar</a:t>
            </a:r>
            <a:r>
              <a:rPr dirty="0" sz="1050" spc="-4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fazendo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 spc="-50">
                <a:latin typeface="Arial MT"/>
                <a:cs typeface="Arial MT"/>
              </a:rPr>
              <a:t>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805408" y="5366349"/>
            <a:ext cx="57594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escrever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091165" y="5975948"/>
            <a:ext cx="1389380" cy="494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Mão-L</a:t>
            </a:r>
            <a:r>
              <a:rPr dirty="0" sz="1050" spc="5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com </a:t>
            </a:r>
            <a:r>
              <a:rPr dirty="0" sz="1050" spc="-50" b="1">
                <a:latin typeface="Arial"/>
                <a:cs typeface="Arial"/>
              </a:rPr>
              <a:t>C</a:t>
            </a:r>
            <a:endParaRPr sz="1050">
              <a:latin typeface="Arial"/>
              <a:cs typeface="Arial"/>
            </a:endParaRPr>
          </a:p>
          <a:p>
            <a:pPr algn="ctr" marL="12700" marR="5080">
              <a:lnSpc>
                <a:spcPts val="1190"/>
              </a:lnSpc>
              <a:spcBef>
                <a:spcPts val="85"/>
              </a:spcBef>
            </a:pP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L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indicador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50">
                <a:latin typeface="Arial MT"/>
                <a:cs typeface="Arial MT"/>
              </a:rPr>
              <a:t>e </a:t>
            </a:r>
            <a:r>
              <a:rPr dirty="0" sz="1050">
                <a:latin typeface="Arial MT"/>
                <a:cs typeface="Arial MT"/>
              </a:rPr>
              <a:t>Polegar</a:t>
            </a:r>
            <a:r>
              <a:rPr dirty="0" sz="1050" spc="-4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fazendo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 spc="-50">
                <a:latin typeface="Arial MT"/>
                <a:cs typeface="Arial MT"/>
              </a:rPr>
              <a:t>C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782548" y="6131396"/>
            <a:ext cx="68262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preocupar</a:t>
            </a:r>
            <a:endParaRPr sz="105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194798" y="6890348"/>
            <a:ext cx="1503680" cy="6470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ctr" marL="12700" marR="5080">
              <a:lnSpc>
                <a:spcPct val="95900"/>
              </a:lnSpc>
              <a:spcBef>
                <a:spcPts val="155"/>
              </a:spcBef>
            </a:pPr>
            <a:r>
              <a:rPr dirty="0" sz="1050" b="1">
                <a:latin typeface="Arial"/>
                <a:cs typeface="Arial"/>
              </a:rPr>
              <a:t>Mão-Passarinho</a:t>
            </a:r>
            <a:r>
              <a:rPr dirty="0" sz="1050" spc="-10" b="1">
                <a:latin typeface="Arial"/>
                <a:cs typeface="Arial"/>
              </a:rPr>
              <a:t> aberta </a:t>
            </a: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G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indicador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 spc="-50">
                <a:latin typeface="Arial MT"/>
                <a:cs typeface="Arial MT"/>
              </a:rPr>
              <a:t>e </a:t>
            </a:r>
            <a:r>
              <a:rPr dirty="0" sz="1050">
                <a:latin typeface="Arial MT"/>
                <a:cs typeface="Arial MT"/>
              </a:rPr>
              <a:t>Polegar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para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frente</a:t>
            </a:r>
            <a:r>
              <a:rPr dirty="0" sz="1050" spc="-25">
                <a:latin typeface="Arial MT"/>
                <a:cs typeface="Arial MT"/>
              </a:rPr>
              <a:t> se </a:t>
            </a:r>
            <a:r>
              <a:rPr dirty="0" sz="1050" spc="-10">
                <a:latin typeface="Arial MT"/>
                <a:cs typeface="Arial MT"/>
              </a:rPr>
              <a:t>tocando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782548" y="7047320"/>
            <a:ext cx="429259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pouco</a:t>
            </a:r>
            <a:endParaRPr sz="105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132314" y="7810844"/>
            <a:ext cx="1609090" cy="64706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algn="ctr" marL="12700" marR="5080">
              <a:lnSpc>
                <a:spcPct val="95900"/>
              </a:lnSpc>
              <a:spcBef>
                <a:spcPts val="155"/>
              </a:spcBef>
            </a:pPr>
            <a:r>
              <a:rPr dirty="0" sz="1050" b="1">
                <a:latin typeface="Arial"/>
                <a:cs typeface="Arial"/>
              </a:rPr>
              <a:t>Mão-Passarinho</a:t>
            </a:r>
            <a:r>
              <a:rPr dirty="0" sz="1050" spc="-10" b="1">
                <a:latin typeface="Arial"/>
                <a:cs typeface="Arial"/>
              </a:rPr>
              <a:t> fechada </a:t>
            </a: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G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</a:t>
            </a:r>
            <a:r>
              <a:rPr dirty="0" sz="1050" spc="-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indicador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 spc="-50">
                <a:latin typeface="Arial MT"/>
                <a:cs typeface="Arial MT"/>
              </a:rPr>
              <a:t>e </a:t>
            </a:r>
            <a:r>
              <a:rPr dirty="0" sz="1050">
                <a:latin typeface="Arial MT"/>
                <a:cs typeface="Arial MT"/>
              </a:rPr>
              <a:t>Polegar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para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frente</a:t>
            </a:r>
            <a:r>
              <a:rPr dirty="0" sz="1050" spc="-25">
                <a:latin typeface="Arial MT"/>
                <a:cs typeface="Arial MT"/>
              </a:rPr>
              <a:t> se </a:t>
            </a:r>
            <a:r>
              <a:rPr dirty="0" sz="1050" spc="-10">
                <a:latin typeface="Arial MT"/>
                <a:cs typeface="Arial MT"/>
              </a:rPr>
              <a:t>tocando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627101" y="7966292"/>
            <a:ext cx="74168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passarinho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296906" y="8766392"/>
            <a:ext cx="1277620" cy="4946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905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20" b="1">
                <a:latin typeface="Arial"/>
                <a:cs typeface="Arial"/>
              </a:rPr>
              <a:t>sete</a:t>
            </a:r>
            <a:endParaRPr sz="1050">
              <a:latin typeface="Arial"/>
              <a:cs typeface="Arial"/>
            </a:endParaRPr>
          </a:p>
          <a:p>
            <a:pPr algn="ctr" marL="12700" marR="5080">
              <a:lnSpc>
                <a:spcPts val="1190"/>
              </a:lnSpc>
              <a:spcBef>
                <a:spcPts val="85"/>
              </a:spcBef>
            </a:pPr>
            <a:r>
              <a:rPr dirty="0" sz="1050" spc="-10">
                <a:latin typeface="Arial MT"/>
                <a:cs typeface="Arial MT"/>
              </a:rPr>
              <a:t>Mão-</a:t>
            </a:r>
            <a:r>
              <a:rPr dirty="0" sz="1050">
                <a:latin typeface="Arial MT"/>
                <a:cs typeface="Arial MT"/>
              </a:rPr>
              <a:t>passarinho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 spc="-25">
                <a:latin typeface="Arial MT"/>
                <a:cs typeface="Arial MT"/>
              </a:rPr>
              <a:t>com </a:t>
            </a:r>
            <a:r>
              <a:rPr dirty="0" sz="1050">
                <a:latin typeface="Arial MT"/>
                <a:cs typeface="Arial MT"/>
              </a:rPr>
              <a:t>à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frente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do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indicador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832840" y="8921839"/>
            <a:ext cx="29400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0" b="1">
                <a:latin typeface="Arial"/>
                <a:cs typeface="Arial"/>
              </a:rPr>
              <a:t>sete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3324849" y="4529841"/>
            <a:ext cx="1752600" cy="312420"/>
          </a:xfrm>
          <a:custGeom>
            <a:avLst/>
            <a:gdLst/>
            <a:ahLst/>
            <a:cxnLst/>
            <a:rect l="l" t="t" r="r" b="b"/>
            <a:pathLst>
              <a:path w="1752600" h="312420">
                <a:moveTo>
                  <a:pt x="876299" y="312404"/>
                </a:moveTo>
                <a:lnTo>
                  <a:pt x="0" y="312404"/>
                </a:lnTo>
                <a:lnTo>
                  <a:pt x="0" y="0"/>
                </a:lnTo>
                <a:lnTo>
                  <a:pt x="1752599" y="0"/>
                </a:lnTo>
                <a:lnTo>
                  <a:pt x="1752599" y="312404"/>
                </a:lnTo>
                <a:lnTo>
                  <a:pt x="876299" y="3124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0" name="object 2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8449" y="799211"/>
            <a:ext cx="893963" cy="819775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1021" y="799211"/>
            <a:ext cx="904631" cy="906643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91521" y="1995551"/>
            <a:ext cx="581543" cy="2247762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3589" y="2029079"/>
            <a:ext cx="2181743" cy="5315574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54361" y="5270627"/>
            <a:ext cx="951875" cy="418962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27285" y="5965571"/>
            <a:ext cx="1241435" cy="559170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48849" y="6962267"/>
            <a:ext cx="666887" cy="2401692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2921" y="7681594"/>
            <a:ext cx="2168027" cy="1487286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04654" y="772659"/>
            <a:ext cx="1709420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Visão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10" b="1">
                <a:latin typeface="Arial"/>
                <a:cs typeface="Arial"/>
              </a:rPr>
              <a:t> Frente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parede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181075" y="3613863"/>
            <a:ext cx="91566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maravilhosa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93880" y="3613863"/>
            <a:ext cx="5346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normal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33610" y="5015943"/>
            <a:ext cx="1650364" cy="380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ts val="1395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Visão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Chão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chão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130792" y="8217866"/>
            <a:ext cx="8382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julgamento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2971" y="2104381"/>
            <a:ext cx="921165" cy="571185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857499" y="4164081"/>
            <a:ext cx="5631180" cy="384175"/>
            <a:chOff x="857499" y="4164081"/>
            <a:chExt cx="5631180" cy="384175"/>
          </a:xfrm>
        </p:grpSpPr>
        <p:sp>
          <p:nvSpPr>
            <p:cNvPr id="9" name="object 9" descr=""/>
            <p:cNvSpPr/>
            <p:nvPr/>
          </p:nvSpPr>
          <p:spPr>
            <a:xfrm>
              <a:off x="859017" y="4165595"/>
              <a:ext cx="5628640" cy="381000"/>
            </a:xfrm>
            <a:custGeom>
              <a:avLst/>
              <a:gdLst/>
              <a:ahLst/>
              <a:cxnLst/>
              <a:rect l="l" t="t" r="r" b="b"/>
              <a:pathLst>
                <a:path w="5628640" h="381000">
                  <a:moveTo>
                    <a:pt x="5628131" y="0"/>
                  </a:moveTo>
                  <a:lnTo>
                    <a:pt x="0" y="0"/>
                  </a:lnTo>
                  <a:lnTo>
                    <a:pt x="0" y="380993"/>
                  </a:lnTo>
                  <a:lnTo>
                    <a:pt x="5628131" y="380993"/>
                  </a:lnTo>
                  <a:lnTo>
                    <a:pt x="562813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59023" y="4165605"/>
              <a:ext cx="5628640" cy="381000"/>
            </a:xfrm>
            <a:custGeom>
              <a:avLst/>
              <a:gdLst/>
              <a:ahLst/>
              <a:cxnLst/>
              <a:rect l="l" t="t" r="r" b="b"/>
              <a:pathLst>
                <a:path w="5628640" h="381000">
                  <a:moveTo>
                    <a:pt x="2813297" y="380984"/>
                  </a:moveTo>
                  <a:lnTo>
                    <a:pt x="0" y="380984"/>
                  </a:lnTo>
                  <a:lnTo>
                    <a:pt x="0" y="0"/>
                  </a:lnTo>
                  <a:lnTo>
                    <a:pt x="5628125" y="0"/>
                  </a:lnTo>
                  <a:lnTo>
                    <a:pt x="5628125" y="380984"/>
                  </a:lnTo>
                  <a:lnTo>
                    <a:pt x="2813297" y="38098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7804" y="3059792"/>
            <a:ext cx="837287" cy="319603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15329" y="3081004"/>
            <a:ext cx="685920" cy="38811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38878" y="2063732"/>
            <a:ext cx="1159378" cy="66103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93461" y="2029733"/>
            <a:ext cx="1297999" cy="69649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27970" y="5821182"/>
            <a:ext cx="1129884" cy="1491366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07273" y="5689727"/>
            <a:ext cx="1303919" cy="1669535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823423" y="5759519"/>
            <a:ext cx="1223050" cy="1612566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73760" y="7605394"/>
            <a:ext cx="922959" cy="46773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04654" y="772659"/>
            <a:ext cx="1709420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Visão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10" b="1">
                <a:latin typeface="Arial"/>
                <a:cs typeface="Arial"/>
              </a:rPr>
              <a:t> Frente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parede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82531" y="3461463"/>
            <a:ext cx="6610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segundo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339567" y="3461463"/>
            <a:ext cx="381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latin typeface="Arial"/>
                <a:cs typeface="Arial"/>
              </a:rPr>
              <a:t>água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02050" y="3461463"/>
            <a:ext cx="3238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 b="1">
                <a:latin typeface="Arial"/>
                <a:cs typeface="Arial"/>
              </a:rPr>
              <a:t>azul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833610" y="4863543"/>
            <a:ext cx="1650364" cy="380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ts val="1395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Visão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Chão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chão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450830" y="8775649"/>
            <a:ext cx="6108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não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spc="-25" b="1">
                <a:latin typeface="Arial"/>
                <a:cs typeface="Arial"/>
              </a:rPr>
              <a:t>tem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145480" y="8775649"/>
            <a:ext cx="1026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video</a:t>
            </a:r>
            <a:r>
              <a:rPr dirty="0" sz="1200" spc="-5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cassete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855975" y="4087881"/>
            <a:ext cx="5622290" cy="401320"/>
            <a:chOff x="855975" y="4087881"/>
            <a:chExt cx="5622290" cy="401320"/>
          </a:xfrm>
        </p:grpSpPr>
        <p:sp>
          <p:nvSpPr>
            <p:cNvPr id="10" name="object 10" descr=""/>
            <p:cNvSpPr/>
            <p:nvPr/>
          </p:nvSpPr>
          <p:spPr>
            <a:xfrm>
              <a:off x="857493" y="4089395"/>
              <a:ext cx="5619115" cy="398145"/>
            </a:xfrm>
            <a:custGeom>
              <a:avLst/>
              <a:gdLst/>
              <a:ahLst/>
              <a:cxnLst/>
              <a:rect l="l" t="t" r="r" b="b"/>
              <a:pathLst>
                <a:path w="5619115" h="398145">
                  <a:moveTo>
                    <a:pt x="5618987" y="0"/>
                  </a:moveTo>
                  <a:lnTo>
                    <a:pt x="0" y="0"/>
                  </a:lnTo>
                  <a:lnTo>
                    <a:pt x="0" y="397757"/>
                  </a:lnTo>
                  <a:lnTo>
                    <a:pt x="5618987" y="397757"/>
                  </a:lnTo>
                  <a:lnTo>
                    <a:pt x="561898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57499" y="4089405"/>
              <a:ext cx="5619115" cy="398145"/>
            </a:xfrm>
            <a:custGeom>
              <a:avLst/>
              <a:gdLst/>
              <a:ahLst/>
              <a:cxnLst/>
              <a:rect l="l" t="t" r="r" b="b"/>
              <a:pathLst>
                <a:path w="5619115" h="398145">
                  <a:moveTo>
                    <a:pt x="2808725" y="397748"/>
                  </a:moveTo>
                  <a:lnTo>
                    <a:pt x="0" y="397748"/>
                  </a:lnTo>
                  <a:lnTo>
                    <a:pt x="0" y="0"/>
                  </a:lnTo>
                  <a:lnTo>
                    <a:pt x="5618981" y="0"/>
                  </a:lnTo>
                  <a:lnTo>
                    <a:pt x="5618981" y="397748"/>
                  </a:lnTo>
                  <a:lnTo>
                    <a:pt x="2808725" y="39774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3570" y="1752191"/>
            <a:ext cx="4769639" cy="154653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5803" y="5799911"/>
            <a:ext cx="5308494" cy="2768641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55786" y="772659"/>
            <a:ext cx="3405504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Lendo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Escreva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palavra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LIBRAS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abaixo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80526" y="2004520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24893" y="2004520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80526" y="2880820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24893" y="2880820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80526" y="4107639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24893" y="4107639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80526" y="5159199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724893" y="5159199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780526" y="6035499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724893" y="6035499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780526" y="7087058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724893" y="7087058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161" y="1628267"/>
            <a:ext cx="925967" cy="577429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44305" y="1623694"/>
            <a:ext cx="1161822" cy="5653789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21902" y="772659"/>
            <a:ext cx="3074670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Escrevendo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Copie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abaixo 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praticar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escrita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80526" y="2004520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724893" y="2004520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80526" y="2880820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24893" y="2880820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80526" y="4107639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24893" y="4107639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80526" y="5159199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724893" y="5159199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780526" y="6035499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724893" y="6035499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780526" y="7087058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724893" y="7087058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161" y="1628267"/>
            <a:ext cx="925967" cy="577429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44305" y="1623694"/>
            <a:ext cx="1161822" cy="5653789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55786" y="772659"/>
            <a:ext cx="3405504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Lendo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Escreva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palavra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LIBRAS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abaixo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036558" y="220111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36145" y="220111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036558" y="360319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836145" y="360319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036558" y="483001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36145" y="483001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36558" y="640735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836145" y="640735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057894" y="763417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36145" y="763417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083798" y="9036253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848337" y="9036253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061" y="1876679"/>
            <a:ext cx="1218575" cy="4801986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3949" y="1890395"/>
            <a:ext cx="1104275" cy="616291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9205" y="7134479"/>
            <a:ext cx="1230767" cy="671946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36329" y="8370443"/>
            <a:ext cx="1085987" cy="845688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4445" y="8449691"/>
            <a:ext cx="1608719" cy="458586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21902" y="772659"/>
            <a:ext cx="3074670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Escrevendo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Copie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abaixo 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praticar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escrita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036558" y="220111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36145" y="220111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036558" y="360319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836145" y="3603196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036558" y="483001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36145" y="483001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36558" y="640735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836145" y="6407355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057894" y="763417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36145" y="7634174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044174" y="9036253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852909" y="9036253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061" y="1876679"/>
            <a:ext cx="1218575" cy="4801986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3949" y="1890395"/>
            <a:ext cx="1104275" cy="616291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9205" y="7134479"/>
            <a:ext cx="1230767" cy="671946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4445" y="8449691"/>
            <a:ext cx="1608719" cy="458586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45473" y="8452739"/>
            <a:ext cx="1085987" cy="845688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135362" y="976875"/>
            <a:ext cx="807720" cy="41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9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Grupo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-25" b="1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  <a:p>
            <a:pPr algn="ctr" marL="52069">
              <a:lnSpc>
                <a:spcPts val="1400"/>
              </a:lnSpc>
            </a:pPr>
            <a:r>
              <a:rPr dirty="0" sz="1200" spc="-10">
                <a:latin typeface="Arial MT"/>
                <a:cs typeface="Arial MT"/>
              </a:rPr>
              <a:t>Polegar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83546" y="2549997"/>
            <a:ext cx="1115060" cy="343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20" b="1">
                <a:latin typeface="Arial"/>
                <a:cs typeface="Arial"/>
              </a:rPr>
              <a:t>Onze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ts val="1250"/>
              </a:lnSpc>
            </a:pPr>
            <a:r>
              <a:rPr dirty="0" sz="1050">
                <a:latin typeface="Arial MT"/>
                <a:cs typeface="Arial MT"/>
              </a:rPr>
              <a:t>Polegar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para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20">
                <a:latin typeface="Arial MT"/>
                <a:cs typeface="Arial MT"/>
              </a:rPr>
              <a:t>cima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756640" y="2705445"/>
            <a:ext cx="33210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20" b="1">
                <a:latin typeface="Arial"/>
                <a:cs typeface="Arial"/>
              </a:rPr>
              <a:t>onze</a:t>
            </a:r>
            <a:endParaRPr sz="10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88118" y="3767673"/>
            <a:ext cx="1107440" cy="343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Mão-Onze</a:t>
            </a:r>
            <a:r>
              <a:rPr dirty="0" sz="1050" spc="5" b="1">
                <a:latin typeface="Arial"/>
                <a:cs typeface="Arial"/>
              </a:rPr>
              <a:t> </a:t>
            </a:r>
            <a:r>
              <a:rPr dirty="0" sz="1050" spc="-10" b="1">
                <a:latin typeface="Arial"/>
                <a:cs typeface="Arial"/>
              </a:rPr>
              <a:t>aperta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ts val="1250"/>
              </a:lnSpc>
            </a:pPr>
            <a:r>
              <a:rPr dirty="0" sz="1050">
                <a:latin typeface="Arial MT"/>
                <a:cs typeface="Arial MT"/>
              </a:rPr>
              <a:t>Polegar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aperta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648437" y="3923121"/>
            <a:ext cx="54673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isqueiro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232898" y="4532721"/>
            <a:ext cx="816610" cy="343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905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50" b="1">
                <a:latin typeface="Arial"/>
                <a:cs typeface="Arial"/>
              </a:rPr>
              <a:t>A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ts val="1250"/>
              </a:lnSpc>
            </a:pPr>
            <a:r>
              <a:rPr dirty="0" sz="1050">
                <a:latin typeface="Arial MT"/>
                <a:cs typeface="Arial MT"/>
              </a:rPr>
              <a:t>Polegar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junto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674345" y="4688169"/>
            <a:ext cx="49530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estátua</a:t>
            </a:r>
            <a:endParaRPr sz="10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114026" y="5901272"/>
            <a:ext cx="1054100" cy="343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635">
              <a:lnSpc>
                <a:spcPts val="1250"/>
              </a:lnSpc>
              <a:spcBef>
                <a:spcPts val="105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50" b="1">
                <a:latin typeface="Arial"/>
                <a:cs typeface="Arial"/>
              </a:rPr>
              <a:t>S</a:t>
            </a:r>
            <a:endParaRPr sz="1050">
              <a:latin typeface="Arial"/>
              <a:cs typeface="Arial"/>
            </a:endParaRPr>
          </a:p>
          <a:p>
            <a:pPr algn="ctr">
              <a:lnSpc>
                <a:spcPts val="1250"/>
              </a:lnSpc>
            </a:pPr>
            <a:r>
              <a:rPr dirty="0" sz="1050">
                <a:latin typeface="Arial MT"/>
                <a:cs typeface="Arial MT"/>
              </a:rPr>
              <a:t>Polegar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na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frente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674345" y="6056720"/>
            <a:ext cx="49657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sábado</a:t>
            </a:r>
            <a:endParaRPr sz="105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082024" y="7269824"/>
            <a:ext cx="1092200" cy="49466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ctr" marL="12700" marR="5080" indent="24130">
              <a:lnSpc>
                <a:spcPct val="96200"/>
              </a:lnSpc>
              <a:spcBef>
                <a:spcPts val="150"/>
              </a:spcBef>
            </a:pPr>
            <a:r>
              <a:rPr dirty="0" sz="1050" b="1">
                <a:latin typeface="Arial"/>
                <a:cs typeface="Arial"/>
              </a:rPr>
              <a:t>Mão-</a:t>
            </a:r>
            <a:r>
              <a:rPr dirty="0" sz="1050" spc="-20" b="1">
                <a:latin typeface="Arial"/>
                <a:cs typeface="Arial"/>
              </a:rPr>
              <a:t>Figa </a:t>
            </a:r>
            <a:r>
              <a:rPr dirty="0" sz="1050">
                <a:latin typeface="Arial MT"/>
                <a:cs typeface="Arial MT"/>
              </a:rPr>
              <a:t>Polegar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entre </a:t>
            </a:r>
            <a:r>
              <a:rPr dirty="0" sz="1050">
                <a:latin typeface="Arial MT"/>
                <a:cs typeface="Arial MT"/>
              </a:rPr>
              <a:t>Indicador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médio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537185" y="7425272"/>
            <a:ext cx="77152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latin typeface="Arial"/>
                <a:cs typeface="Arial"/>
              </a:rPr>
              <a:t>economizar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7321" y="820547"/>
            <a:ext cx="676031" cy="649087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6516" y="821210"/>
            <a:ext cx="485609" cy="686523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3589" y="2496947"/>
            <a:ext cx="1940951" cy="5059542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94786" y="2489326"/>
            <a:ext cx="644760" cy="51869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7157" y="6579743"/>
            <a:ext cx="4838069" cy="76338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9245" y="5674486"/>
            <a:ext cx="4972181" cy="81063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9057" y="4654930"/>
            <a:ext cx="4934081" cy="91578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0601" y="3662807"/>
            <a:ext cx="4571369" cy="89749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8973" y="2596007"/>
            <a:ext cx="4772537" cy="982842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1297929" y="799211"/>
            <a:ext cx="4772660" cy="1703705"/>
            <a:chOff x="1297929" y="799211"/>
            <a:chExt cx="4772660" cy="1703705"/>
          </a:xfrm>
        </p:grpSpPr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7657" y="1539875"/>
              <a:ext cx="4591181" cy="96303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7929" y="799211"/>
              <a:ext cx="4772537" cy="8502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04654" y="772659"/>
            <a:ext cx="1709420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Visão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10" b="1">
                <a:latin typeface="Arial"/>
                <a:cs typeface="Arial"/>
              </a:rPr>
              <a:t> Frente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à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parede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10547" y="3449272"/>
            <a:ext cx="5346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melhor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341073" y="3449272"/>
            <a:ext cx="441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beber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21308" y="3449272"/>
            <a:ext cx="441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falhar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833610" y="4509505"/>
            <a:ext cx="1650364" cy="41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1639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Visão</a:t>
            </a:r>
            <a:r>
              <a:rPr dirty="0" sz="1400" spc="-1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20" b="1">
                <a:latin typeface="Arial"/>
                <a:cs typeface="Arial"/>
              </a:rPr>
              <a:t>Chão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400"/>
              </a:lnSpc>
            </a:pPr>
            <a:r>
              <a:rPr dirty="0" sz="1200">
                <a:latin typeface="Arial MT"/>
                <a:cs typeface="Arial MT"/>
              </a:rPr>
              <a:t>Mãos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paralelas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chão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95890" y="7696658"/>
            <a:ext cx="5264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carona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504147" y="7696658"/>
            <a:ext cx="5327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futebol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334440" y="7696658"/>
            <a:ext cx="91566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Arial"/>
                <a:cs typeface="Arial"/>
              </a:rPr>
              <a:t>primeira</a:t>
            </a:r>
            <a:r>
              <a:rPr dirty="0" sz="1200" spc="-25" b="1">
                <a:latin typeface="Arial"/>
                <a:cs typeface="Arial"/>
              </a:rPr>
              <a:t> vez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855975" y="3917193"/>
            <a:ext cx="5631180" cy="373380"/>
            <a:chOff x="855975" y="3917193"/>
            <a:chExt cx="5631180" cy="373380"/>
          </a:xfrm>
        </p:grpSpPr>
        <p:sp>
          <p:nvSpPr>
            <p:cNvPr id="11" name="object 11" descr=""/>
            <p:cNvSpPr/>
            <p:nvPr/>
          </p:nvSpPr>
          <p:spPr>
            <a:xfrm>
              <a:off x="857493" y="3918707"/>
              <a:ext cx="5628640" cy="370840"/>
            </a:xfrm>
            <a:custGeom>
              <a:avLst/>
              <a:gdLst/>
              <a:ahLst/>
              <a:cxnLst/>
              <a:rect l="l" t="t" r="r" b="b"/>
              <a:pathLst>
                <a:path w="5628640" h="370839">
                  <a:moveTo>
                    <a:pt x="5628131" y="0"/>
                  </a:moveTo>
                  <a:lnTo>
                    <a:pt x="0" y="0"/>
                  </a:lnTo>
                  <a:lnTo>
                    <a:pt x="0" y="370325"/>
                  </a:lnTo>
                  <a:lnTo>
                    <a:pt x="5628131" y="370325"/>
                  </a:lnTo>
                  <a:lnTo>
                    <a:pt x="562813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57499" y="3918717"/>
              <a:ext cx="5628640" cy="370840"/>
            </a:xfrm>
            <a:custGeom>
              <a:avLst/>
              <a:gdLst/>
              <a:ahLst/>
              <a:cxnLst/>
              <a:rect l="l" t="t" r="r" b="b"/>
              <a:pathLst>
                <a:path w="5628640" h="370839">
                  <a:moveTo>
                    <a:pt x="2814821" y="370316"/>
                  </a:moveTo>
                  <a:lnTo>
                    <a:pt x="0" y="370316"/>
                  </a:lnTo>
                  <a:lnTo>
                    <a:pt x="0" y="0"/>
                  </a:lnTo>
                  <a:lnTo>
                    <a:pt x="5628125" y="0"/>
                  </a:lnTo>
                  <a:lnTo>
                    <a:pt x="5628125" y="370316"/>
                  </a:lnTo>
                  <a:lnTo>
                    <a:pt x="2814821" y="3703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610" y="1648337"/>
            <a:ext cx="5199631" cy="1641535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0360" y="5117148"/>
            <a:ext cx="5491790" cy="2344173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955786" y="772659"/>
            <a:ext cx="3405504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90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Lendo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Escreva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palavra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sinal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LIBRAS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abaixo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47582" y="1833833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695937" y="1833833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47582" y="3060651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95937" y="3060651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47582" y="4287471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95937" y="4287471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847582" y="5339031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95937" y="5339031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847582" y="6565851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695937" y="6565851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847582" y="7617410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695937" y="7617410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0317" y="1680082"/>
            <a:ext cx="1067699" cy="630465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0400" y="1687702"/>
            <a:ext cx="991409" cy="6232666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00566" y="772659"/>
            <a:ext cx="3117215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Escrevendo</a:t>
            </a:r>
            <a:r>
              <a:rPr dirty="0" sz="1400" spc="-7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Sinais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Copie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sinais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abaixo 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praticar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escrita.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47582" y="1833833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695937" y="1833833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847582" y="3060651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95937" y="3060651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47582" y="4287471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95937" y="4287471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847582" y="5339031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95937" y="5339031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847582" y="6565851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695937" y="6565851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847582" y="7617410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680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695937" y="7617410"/>
            <a:ext cx="164401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30045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0317" y="1680082"/>
            <a:ext cx="1067699" cy="630465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0400" y="1687702"/>
            <a:ext cx="991409" cy="6232666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772659"/>
            <a:ext cx="5535295" cy="2135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8270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Alfabeto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Manual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da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LIBRAS</a:t>
            </a:r>
            <a:endParaRPr sz="1400">
              <a:latin typeface="Arial"/>
              <a:cs typeface="Arial"/>
            </a:endParaRPr>
          </a:p>
          <a:p>
            <a:pPr algn="ctr" marL="128270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Preencha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linhas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símbolos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praticar: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514340" algn="l"/>
              </a:tabLst>
            </a:pPr>
            <a:r>
              <a:rPr dirty="0" sz="1200" b="1">
                <a:latin typeface="Arial"/>
                <a:cs typeface="Arial"/>
              </a:rPr>
              <a:t>a</a:t>
            </a:r>
            <a:r>
              <a:rPr dirty="0" sz="1200" spc="34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521960" algn="l"/>
              </a:tabLst>
            </a:pPr>
            <a:r>
              <a:rPr dirty="0" sz="1200" b="1">
                <a:latin typeface="Arial"/>
                <a:cs typeface="Arial"/>
              </a:rPr>
              <a:t>b</a:t>
            </a:r>
            <a:r>
              <a:rPr dirty="0" sz="1200" spc="50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514340" algn="l"/>
              </a:tabLst>
            </a:pPr>
            <a:r>
              <a:rPr dirty="0" sz="1200" b="1">
                <a:latin typeface="Arial"/>
                <a:cs typeface="Arial"/>
              </a:rPr>
              <a:t>c</a:t>
            </a:r>
            <a:r>
              <a:rPr dirty="0" sz="1200" spc="34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505" y="3575763"/>
            <a:ext cx="5527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14340" algn="l"/>
              </a:tabLst>
            </a:pPr>
            <a:r>
              <a:rPr dirty="0" sz="1200" b="1">
                <a:latin typeface="Arial"/>
                <a:cs typeface="Arial"/>
              </a:rPr>
              <a:t>ç</a:t>
            </a:r>
            <a:r>
              <a:rPr dirty="0" sz="1200" spc="34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6505" y="4281375"/>
            <a:ext cx="55352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21960" algn="l"/>
              </a:tabLst>
            </a:pPr>
            <a:r>
              <a:rPr dirty="0" sz="1200" b="1">
                <a:latin typeface="Arial"/>
                <a:cs typeface="Arial"/>
              </a:rPr>
              <a:t>d</a:t>
            </a:r>
            <a:r>
              <a:rPr dirty="0" sz="1200" spc="50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26505" y="4942791"/>
            <a:ext cx="5527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14340" algn="l"/>
              </a:tabLst>
            </a:pPr>
            <a:r>
              <a:rPr dirty="0" sz="1200" b="1">
                <a:latin typeface="Arial"/>
                <a:cs typeface="Arial"/>
              </a:rPr>
              <a:t>e</a:t>
            </a:r>
            <a:r>
              <a:rPr dirty="0" sz="1200" spc="34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26505" y="5592015"/>
            <a:ext cx="54927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79415" algn="l"/>
              </a:tabLst>
            </a:pPr>
            <a:r>
              <a:rPr dirty="0" sz="1200" b="1">
                <a:latin typeface="Arial"/>
                <a:cs typeface="Arial"/>
              </a:rPr>
              <a:t>f</a:t>
            </a:r>
            <a:r>
              <a:rPr dirty="0" sz="1200" spc="50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26505" y="6239714"/>
            <a:ext cx="55352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21960" algn="l"/>
              </a:tabLst>
            </a:pPr>
            <a:r>
              <a:rPr dirty="0" sz="1200" b="1">
                <a:latin typeface="Arial"/>
                <a:cs typeface="Arial"/>
              </a:rPr>
              <a:t>g</a:t>
            </a:r>
            <a:r>
              <a:rPr dirty="0" sz="1200" spc="50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26505" y="7023051"/>
            <a:ext cx="5535295" cy="812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21960" algn="l"/>
              </a:tabLst>
            </a:pPr>
            <a:r>
              <a:rPr dirty="0" sz="1200" b="1">
                <a:latin typeface="Arial"/>
                <a:cs typeface="Arial"/>
              </a:rPr>
              <a:t>h</a:t>
            </a:r>
            <a:r>
              <a:rPr dirty="0" sz="1200" spc="50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471795" algn="l"/>
              </a:tabLst>
            </a:pPr>
            <a:r>
              <a:rPr dirty="0" sz="1200" b="1">
                <a:latin typeface="Arial"/>
                <a:cs typeface="Arial"/>
              </a:rPr>
              <a:t>i</a:t>
            </a:r>
            <a:r>
              <a:rPr dirty="0" sz="1200" spc="34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26505" y="8454086"/>
            <a:ext cx="54838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70525" algn="l"/>
              </a:tabLst>
            </a:pPr>
            <a:r>
              <a:rPr dirty="0" sz="1200" b="1">
                <a:latin typeface="Arial"/>
                <a:cs typeface="Arial"/>
              </a:rPr>
              <a:t>j</a:t>
            </a:r>
            <a:r>
              <a:rPr dirty="0" sz="1200" spc="33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26505" y="9170365"/>
            <a:ext cx="5527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14340" algn="l"/>
              </a:tabLst>
            </a:pPr>
            <a:r>
              <a:rPr dirty="0" sz="1200" b="1">
                <a:latin typeface="Arial"/>
                <a:cs typeface="Arial"/>
              </a:rPr>
              <a:t>k</a:t>
            </a:r>
            <a:r>
              <a:rPr dirty="0" sz="1200" spc="34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901" y="1193927"/>
            <a:ext cx="363611" cy="297043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7137" y="1817242"/>
            <a:ext cx="362087" cy="297043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2377" y="2437510"/>
            <a:ext cx="371231" cy="286375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7033" y="3037967"/>
            <a:ext cx="558683" cy="481447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1229" y="3926459"/>
            <a:ext cx="371231" cy="380862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8181" y="4642739"/>
            <a:ext cx="380375" cy="324474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77889" y="5255386"/>
            <a:ext cx="415427" cy="362574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77889" y="5903086"/>
            <a:ext cx="424571" cy="361050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08369" y="6517258"/>
            <a:ext cx="410855" cy="530214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80937" y="7337170"/>
            <a:ext cx="438287" cy="315330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48933" y="7913243"/>
            <a:ext cx="500771" cy="566790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53505" y="8748394"/>
            <a:ext cx="496199" cy="4464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772659"/>
            <a:ext cx="5578475" cy="2135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8572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Alfabeto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Manual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da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LIBRAS</a:t>
            </a:r>
            <a:endParaRPr sz="1400">
              <a:latin typeface="Arial"/>
              <a:cs typeface="Arial"/>
            </a:endParaRPr>
          </a:p>
          <a:p>
            <a:pPr algn="ctr" marL="85725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Preencha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linhas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símbolos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praticar: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471795" algn="l"/>
              </a:tabLst>
            </a:pPr>
            <a:r>
              <a:rPr dirty="0" sz="1200" b="1">
                <a:latin typeface="Arial"/>
                <a:cs typeface="Arial"/>
              </a:rPr>
              <a:t>l</a:t>
            </a:r>
            <a:r>
              <a:rPr dirty="0" sz="1200" spc="34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565140" algn="l"/>
              </a:tabLst>
            </a:pPr>
            <a:r>
              <a:rPr dirty="0" sz="1200" b="1">
                <a:latin typeface="Arial"/>
                <a:cs typeface="Arial"/>
              </a:rPr>
              <a:t>m</a:t>
            </a:r>
            <a:r>
              <a:rPr dirty="0" sz="1200" spc="34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521960" algn="l"/>
              </a:tabLst>
            </a:pPr>
            <a:r>
              <a:rPr dirty="0" sz="1200" b="1">
                <a:latin typeface="Arial"/>
                <a:cs typeface="Arial"/>
              </a:rPr>
              <a:t>n</a:t>
            </a:r>
            <a:r>
              <a:rPr dirty="0" sz="1200" spc="50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505" y="3400504"/>
            <a:ext cx="55352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21960" algn="l"/>
              </a:tabLst>
            </a:pPr>
            <a:r>
              <a:rPr dirty="0" sz="1200" b="1">
                <a:latin typeface="Arial"/>
                <a:cs typeface="Arial"/>
              </a:rPr>
              <a:t>o</a:t>
            </a:r>
            <a:r>
              <a:rPr dirty="0" sz="1200" spc="50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6505" y="4106115"/>
            <a:ext cx="55352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21960" algn="l"/>
              </a:tabLst>
            </a:pPr>
            <a:r>
              <a:rPr dirty="0" sz="1200" b="1">
                <a:latin typeface="Arial"/>
                <a:cs typeface="Arial"/>
              </a:rPr>
              <a:t>p</a:t>
            </a:r>
            <a:r>
              <a:rPr dirty="0" sz="1200" spc="50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26505" y="4767531"/>
            <a:ext cx="55352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21960" algn="l"/>
              </a:tabLst>
            </a:pPr>
            <a:r>
              <a:rPr dirty="0" sz="1200" b="1">
                <a:latin typeface="Arial"/>
                <a:cs typeface="Arial"/>
              </a:rPr>
              <a:t>q</a:t>
            </a:r>
            <a:r>
              <a:rPr dirty="0" sz="1200" spc="50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26505" y="5416755"/>
            <a:ext cx="5527675" cy="746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8940" algn="l"/>
              </a:tabLst>
            </a:pPr>
            <a:r>
              <a:rPr dirty="0" sz="1200" b="1">
                <a:latin typeface="Arial"/>
                <a:cs typeface="Arial"/>
              </a:rPr>
              <a:t>r</a:t>
            </a:r>
            <a:r>
              <a:rPr dirty="0" sz="1200" spc="34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514340" algn="l"/>
              </a:tabLst>
            </a:pPr>
            <a:r>
              <a:rPr dirty="0" sz="1200" b="1">
                <a:latin typeface="Arial"/>
                <a:cs typeface="Arial"/>
              </a:rPr>
              <a:t>s</a:t>
            </a:r>
            <a:r>
              <a:rPr dirty="0" sz="1200" spc="34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26505" y="6660339"/>
            <a:ext cx="54927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79415" algn="l"/>
              </a:tabLst>
            </a:pPr>
            <a:r>
              <a:rPr dirty="0" sz="1200" b="1">
                <a:latin typeface="Arial"/>
                <a:cs typeface="Arial"/>
              </a:rPr>
              <a:t>t</a:t>
            </a:r>
            <a:r>
              <a:rPr dirty="0" sz="1200" spc="50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26505" y="7384238"/>
            <a:ext cx="55352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21960" algn="l"/>
              </a:tabLst>
            </a:pPr>
            <a:r>
              <a:rPr dirty="0" sz="1200" b="1">
                <a:latin typeface="Arial"/>
                <a:cs typeface="Arial"/>
              </a:rPr>
              <a:t>u</a:t>
            </a:r>
            <a:r>
              <a:rPr dirty="0" sz="1200" spc="50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26505" y="8108138"/>
            <a:ext cx="55251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11800" algn="l"/>
              </a:tabLst>
            </a:pPr>
            <a:r>
              <a:rPr dirty="0" sz="1200" b="1">
                <a:latin typeface="Arial"/>
                <a:cs typeface="Arial"/>
              </a:rPr>
              <a:t>v</a:t>
            </a:r>
            <a:r>
              <a:rPr dirty="0" sz="1200" spc="32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26505" y="8931098"/>
            <a:ext cx="55645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51170" algn="l"/>
              </a:tabLst>
            </a:pPr>
            <a:r>
              <a:rPr dirty="0" sz="1200" b="1">
                <a:latin typeface="Arial"/>
                <a:cs typeface="Arial"/>
              </a:rPr>
              <a:t>w</a:t>
            </a:r>
            <a:r>
              <a:rPr dirty="0" sz="1200" spc="365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3901" y="1193927"/>
            <a:ext cx="365135" cy="297043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7137" y="1817242"/>
            <a:ext cx="362087" cy="297043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2377" y="2437510"/>
            <a:ext cx="371231" cy="286375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2377" y="3083686"/>
            <a:ext cx="444383" cy="315331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1229" y="3751198"/>
            <a:ext cx="487055" cy="380862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8181" y="4467478"/>
            <a:ext cx="380375" cy="324474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77889" y="5080127"/>
            <a:ext cx="415427" cy="362574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91605" y="5712586"/>
            <a:ext cx="362087" cy="268086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08369" y="6233795"/>
            <a:ext cx="413903" cy="452490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80937" y="6974458"/>
            <a:ext cx="439811" cy="435726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48933" y="7670927"/>
            <a:ext cx="499247" cy="463158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91605" y="8451215"/>
            <a:ext cx="400187" cy="50583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26505" y="772659"/>
            <a:ext cx="5527675" cy="1384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35890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Alfabeto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Manual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da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LIBRAS</a:t>
            </a:r>
            <a:endParaRPr sz="1400">
              <a:latin typeface="Arial"/>
              <a:cs typeface="Arial"/>
            </a:endParaRPr>
          </a:p>
          <a:p>
            <a:pPr marL="1054735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Preencha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linhas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dos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símbolos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praticar: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  <a:tabLst>
                <a:tab pos="5514340" algn="l"/>
              </a:tabLst>
            </a:pPr>
            <a:r>
              <a:rPr dirty="0" sz="1200" b="1">
                <a:latin typeface="Arial"/>
                <a:cs typeface="Arial"/>
              </a:rPr>
              <a:t>x</a:t>
            </a:r>
            <a:r>
              <a:rPr dirty="0" sz="1200" spc="34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509895" algn="l"/>
              </a:tabLst>
            </a:pPr>
            <a:r>
              <a:rPr dirty="0" sz="1200" b="1">
                <a:latin typeface="Arial"/>
                <a:cs typeface="Arial"/>
              </a:rPr>
              <a:t>y</a:t>
            </a:r>
            <a:r>
              <a:rPr dirty="0" sz="1200" spc="305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26505" y="2649172"/>
            <a:ext cx="551878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05450" algn="l"/>
              </a:tabLst>
            </a:pPr>
            <a:r>
              <a:rPr dirty="0" sz="1200" b="1">
                <a:latin typeface="Arial"/>
                <a:cs typeface="Arial"/>
              </a:rPr>
              <a:t>z</a:t>
            </a:r>
            <a:r>
              <a:rPr dirty="0" sz="1200" spc="34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6505" y="3350211"/>
            <a:ext cx="5527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14340" algn="l"/>
              </a:tabLst>
            </a:pPr>
            <a:r>
              <a:rPr dirty="0" sz="1200" b="1">
                <a:latin typeface="Arial"/>
                <a:cs typeface="Arial"/>
              </a:rPr>
              <a:t>1</a:t>
            </a:r>
            <a:r>
              <a:rPr dirty="0" sz="1200" spc="34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26505" y="4057347"/>
            <a:ext cx="5527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14340" algn="l"/>
              </a:tabLst>
            </a:pPr>
            <a:r>
              <a:rPr dirty="0" sz="1200" b="1">
                <a:latin typeface="Arial"/>
                <a:cs typeface="Arial"/>
              </a:rPr>
              <a:t>2</a:t>
            </a:r>
            <a:r>
              <a:rPr dirty="0" sz="1200" spc="34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26505" y="4791915"/>
            <a:ext cx="5527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14340" algn="l"/>
              </a:tabLst>
            </a:pPr>
            <a:r>
              <a:rPr dirty="0" sz="1200" b="1">
                <a:latin typeface="Arial"/>
                <a:cs typeface="Arial"/>
              </a:rPr>
              <a:t>3</a:t>
            </a:r>
            <a:r>
              <a:rPr dirty="0" sz="1200" spc="34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26505" y="5515815"/>
            <a:ext cx="5527675" cy="1362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14340" algn="l"/>
              </a:tabLst>
            </a:pPr>
            <a:r>
              <a:rPr dirty="0" sz="1200" b="1">
                <a:latin typeface="Arial"/>
                <a:cs typeface="Arial"/>
              </a:rPr>
              <a:t>4</a:t>
            </a:r>
            <a:r>
              <a:rPr dirty="0" sz="1200" spc="34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514340" algn="l"/>
              </a:tabLst>
            </a:pPr>
            <a:r>
              <a:rPr dirty="0" sz="1200" b="1">
                <a:latin typeface="Arial"/>
                <a:cs typeface="Arial"/>
              </a:rPr>
              <a:t>5</a:t>
            </a:r>
            <a:r>
              <a:rPr dirty="0" sz="1200" spc="34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514340" algn="l"/>
              </a:tabLst>
            </a:pPr>
            <a:r>
              <a:rPr dirty="0" sz="1200" b="1">
                <a:latin typeface="Arial"/>
                <a:cs typeface="Arial"/>
              </a:rPr>
              <a:t>6</a:t>
            </a:r>
            <a:r>
              <a:rPr dirty="0" sz="1200" spc="34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26505" y="7320230"/>
            <a:ext cx="5527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14340" algn="l"/>
              </a:tabLst>
            </a:pPr>
            <a:r>
              <a:rPr dirty="0" sz="1200" b="1">
                <a:latin typeface="Arial"/>
                <a:cs typeface="Arial"/>
              </a:rPr>
              <a:t>7</a:t>
            </a:r>
            <a:r>
              <a:rPr dirty="0" sz="1200" spc="34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26505" y="8085278"/>
            <a:ext cx="5527675" cy="793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14340" algn="l"/>
              </a:tabLst>
            </a:pPr>
            <a:r>
              <a:rPr dirty="0" sz="1200" b="1">
                <a:latin typeface="Arial"/>
                <a:cs typeface="Arial"/>
              </a:rPr>
              <a:t>8</a:t>
            </a:r>
            <a:r>
              <a:rPr dirty="0" sz="1200" spc="34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5514340" algn="l"/>
              </a:tabLst>
            </a:pPr>
            <a:r>
              <a:rPr dirty="0" sz="1200" b="1">
                <a:latin typeface="Arial"/>
                <a:cs typeface="Arial"/>
              </a:rPr>
              <a:t>9</a:t>
            </a:r>
            <a:r>
              <a:rPr dirty="0" sz="1200" spc="34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26505" y="9312093"/>
            <a:ext cx="5527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14340" algn="l"/>
              </a:tabLst>
            </a:pPr>
            <a:r>
              <a:rPr dirty="0" sz="1200" b="1">
                <a:latin typeface="Arial"/>
                <a:cs typeface="Arial"/>
              </a:rPr>
              <a:t>10</a:t>
            </a:r>
            <a:r>
              <a:rPr dirty="0" sz="1200" spc="340" b="1">
                <a:latin typeface="Arial"/>
                <a:cs typeface="Arial"/>
              </a:rPr>
              <a:t> 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377" y="1003427"/>
            <a:ext cx="363611" cy="29856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7137" y="1678558"/>
            <a:ext cx="362087" cy="29551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2377" y="2297302"/>
            <a:ext cx="368183" cy="377815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2377" y="2996819"/>
            <a:ext cx="360563" cy="36257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1229" y="3700907"/>
            <a:ext cx="360563" cy="382386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8181" y="4417186"/>
            <a:ext cx="307223" cy="400674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77889" y="5106034"/>
            <a:ext cx="362087" cy="435726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91605" y="5750686"/>
            <a:ext cx="362711" cy="329046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08369" y="6332854"/>
            <a:ext cx="360563" cy="362574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80937" y="6983603"/>
            <a:ext cx="360563" cy="362574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48933" y="7606918"/>
            <a:ext cx="615071" cy="504306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72377" y="8379586"/>
            <a:ext cx="333131" cy="315330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00749" y="8964803"/>
            <a:ext cx="494675" cy="373248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38438" y="772659"/>
            <a:ext cx="3640454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Lendo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Alfabeto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Manual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Escreva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palavra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alfabeto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manual</a:t>
            </a:r>
            <a:r>
              <a:rPr dirty="0" sz="1200" spc="-10">
                <a:latin typeface="Arial MT"/>
                <a:cs typeface="Arial MT"/>
              </a:rPr>
              <a:t> abaixo: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19438" y="1833833"/>
            <a:ext cx="138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4140" algn="l"/>
              </a:tabLst>
            </a:pPr>
            <a:r>
              <a:rPr dirty="0" sz="1200" spc="-25" b="1">
                <a:latin typeface="Arial"/>
                <a:cs typeface="Arial"/>
              </a:rPr>
              <a:t>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076937" y="1833833"/>
            <a:ext cx="138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4140" algn="l"/>
              </a:tabLst>
            </a:pPr>
            <a:r>
              <a:rPr dirty="0" sz="1200" spc="-25" b="1">
                <a:latin typeface="Arial"/>
                <a:cs typeface="Arial"/>
              </a:rPr>
              <a:t>7.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19438" y="3053032"/>
            <a:ext cx="138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4140" algn="l"/>
              </a:tabLst>
            </a:pPr>
            <a:r>
              <a:rPr dirty="0" sz="1200" spc="-25" b="1">
                <a:latin typeface="Arial"/>
                <a:cs typeface="Arial"/>
              </a:rPr>
              <a:t>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076937" y="3053032"/>
            <a:ext cx="138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4140" algn="l"/>
              </a:tabLst>
            </a:pPr>
            <a:r>
              <a:rPr dirty="0" sz="1200" spc="-25" b="1">
                <a:latin typeface="Arial"/>
                <a:cs typeface="Arial"/>
              </a:rPr>
              <a:t>8.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219438" y="4455111"/>
            <a:ext cx="138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4140" algn="l"/>
              </a:tabLst>
            </a:pPr>
            <a:r>
              <a:rPr dirty="0" sz="1200" spc="-25" b="1">
                <a:latin typeface="Arial"/>
                <a:cs typeface="Arial"/>
              </a:rPr>
              <a:t>3.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076937" y="4455111"/>
            <a:ext cx="138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4140" algn="l"/>
              </a:tabLst>
            </a:pPr>
            <a:r>
              <a:rPr dirty="0" sz="1200" spc="-25" b="1">
                <a:latin typeface="Arial"/>
                <a:cs typeface="Arial"/>
              </a:rPr>
              <a:t>9.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19438" y="5857190"/>
            <a:ext cx="138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4140" algn="l"/>
              </a:tabLst>
            </a:pPr>
            <a:r>
              <a:rPr dirty="0" sz="1200" spc="-25" b="1">
                <a:latin typeface="Arial"/>
                <a:cs typeface="Arial"/>
              </a:rPr>
              <a:t>4.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076937" y="5857190"/>
            <a:ext cx="138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4140" algn="l"/>
              </a:tabLst>
            </a:pPr>
            <a:r>
              <a:rPr dirty="0" sz="1200" spc="-25" b="1">
                <a:latin typeface="Arial"/>
                <a:cs typeface="Arial"/>
              </a:rPr>
              <a:t>10.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219438" y="7084011"/>
            <a:ext cx="138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4140" algn="l"/>
              </a:tabLst>
            </a:pPr>
            <a:r>
              <a:rPr dirty="0" sz="1200" spc="-25" b="1">
                <a:latin typeface="Arial"/>
                <a:cs typeface="Arial"/>
              </a:rPr>
              <a:t>5.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076937" y="7084011"/>
            <a:ext cx="138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4140" algn="l"/>
              </a:tabLst>
            </a:pPr>
            <a:r>
              <a:rPr dirty="0" sz="1200" spc="-25" b="1">
                <a:latin typeface="Arial"/>
                <a:cs typeface="Arial"/>
              </a:rPr>
              <a:t>11.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219438" y="8310829"/>
            <a:ext cx="138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4140" algn="l"/>
              </a:tabLst>
            </a:pPr>
            <a:r>
              <a:rPr dirty="0" sz="1200" spc="-25" b="1">
                <a:latin typeface="Arial"/>
                <a:cs typeface="Arial"/>
              </a:rPr>
              <a:t>6.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076937" y="8310829"/>
            <a:ext cx="1387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4140" algn="l"/>
              </a:tabLst>
            </a:pPr>
            <a:r>
              <a:rPr dirty="0" sz="1200" spc="-25" b="1">
                <a:latin typeface="Arial"/>
                <a:cs typeface="Arial"/>
              </a:rPr>
              <a:t>12.</a:t>
            </a:r>
            <a:r>
              <a:rPr dirty="0" u="sng" sz="12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777" y="1687702"/>
            <a:ext cx="1387739" cy="683805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40317" y="1699895"/>
            <a:ext cx="1448699" cy="6845670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38438" y="772659"/>
            <a:ext cx="3640454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ts val="1635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Lendo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o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Alfabeto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Manual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395"/>
              </a:lnSpc>
            </a:pPr>
            <a:r>
              <a:rPr dirty="0" sz="1200">
                <a:latin typeface="Arial MT"/>
                <a:cs typeface="Arial MT"/>
              </a:rPr>
              <a:t>Escreva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palavra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para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cada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alfabeto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manual</a:t>
            </a:r>
            <a:r>
              <a:rPr dirty="0" sz="1200" spc="-10">
                <a:latin typeface="Arial MT"/>
                <a:cs typeface="Arial MT"/>
              </a:rPr>
              <a:t> abaixo: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205" y="1517014"/>
            <a:ext cx="5638175" cy="6749658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1636" y="963260"/>
            <a:ext cx="128024" cy="32616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40927" y="1963098"/>
            <a:ext cx="60964" cy="30787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70228" y="1963098"/>
            <a:ext cx="118879" cy="30787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 rot="10800000">
            <a:off x="3377047" y="8685953"/>
            <a:ext cx="598101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00"/>
              </a:lnSpc>
            </a:pPr>
            <a:r>
              <a:rPr dirty="0" sz="1400" spc="-190">
                <a:latin typeface="Arial MT"/>
                <a:cs typeface="Arial MT"/>
              </a:rPr>
              <a:t>Resposta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 rot="10800000">
            <a:off x="1029695" y="8506104"/>
            <a:ext cx="5376331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00"/>
              </a:lnSpc>
            </a:pPr>
            <a:r>
              <a:rPr dirty="0" sz="1400" spc="-210">
                <a:latin typeface="Arial MT"/>
                <a:cs typeface="Arial MT"/>
              </a:rPr>
              <a:t>Aqui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95">
                <a:latin typeface="Arial MT"/>
                <a:cs typeface="Arial MT"/>
              </a:rPr>
              <a:t>nos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180">
                <a:latin typeface="Arial MT"/>
                <a:cs typeface="Arial MT"/>
              </a:rPr>
              <a:t>Estados</a:t>
            </a:r>
            <a:r>
              <a:rPr dirty="0" sz="1400" spc="50">
                <a:latin typeface="Arial MT"/>
                <a:cs typeface="Arial MT"/>
              </a:rPr>
              <a:t> </a:t>
            </a:r>
            <a:r>
              <a:rPr dirty="0" sz="1400" spc="-190">
                <a:latin typeface="Arial MT"/>
                <a:cs typeface="Arial MT"/>
              </a:rPr>
              <a:t>Unidos,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235">
                <a:latin typeface="Arial MT"/>
                <a:cs typeface="Arial MT"/>
              </a:rPr>
              <a:t>no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50">
                <a:latin typeface="Arial MT"/>
                <a:cs typeface="Arial MT"/>
              </a:rPr>
              <a:t>fim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250">
                <a:latin typeface="Arial MT"/>
                <a:cs typeface="Arial MT"/>
              </a:rPr>
              <a:t>do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185">
                <a:latin typeface="Arial MT"/>
                <a:cs typeface="Arial MT"/>
              </a:rPr>
              <a:t>seculo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185">
                <a:latin typeface="Arial MT"/>
                <a:cs typeface="Arial MT"/>
              </a:rPr>
              <a:t>passado,</a:t>
            </a:r>
            <a:r>
              <a:rPr dirty="0" sz="1400" spc="120">
                <a:latin typeface="Arial MT"/>
                <a:cs typeface="Arial MT"/>
              </a:rPr>
              <a:t> </a:t>
            </a:r>
            <a:r>
              <a:rPr dirty="0" sz="1400" spc="-220">
                <a:latin typeface="Arial MT"/>
                <a:cs typeface="Arial MT"/>
              </a:rPr>
              <a:t>os</a:t>
            </a:r>
            <a:r>
              <a:rPr dirty="0" sz="1400" spc="60">
                <a:latin typeface="Arial MT"/>
                <a:cs typeface="Arial MT"/>
              </a:rPr>
              <a:t> </a:t>
            </a:r>
            <a:r>
              <a:rPr dirty="0" sz="1400" spc="-190">
                <a:latin typeface="Arial MT"/>
                <a:cs typeface="Arial MT"/>
              </a:rPr>
              <a:t>surdos</a:t>
            </a:r>
            <a:r>
              <a:rPr dirty="0" sz="1400" spc="60">
                <a:latin typeface="Arial MT"/>
                <a:cs typeface="Arial MT"/>
              </a:rPr>
              <a:t> </a:t>
            </a:r>
            <a:r>
              <a:rPr dirty="0" sz="1400" spc="-190">
                <a:latin typeface="Arial MT"/>
                <a:cs typeface="Arial MT"/>
              </a:rPr>
              <a:t>tinham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190">
                <a:latin typeface="Arial MT"/>
                <a:cs typeface="Arial MT"/>
              </a:rPr>
              <a:t>problemas</a:t>
            </a:r>
            <a:r>
              <a:rPr dirty="0" sz="1400" spc="75">
                <a:latin typeface="Arial MT"/>
                <a:cs typeface="Arial MT"/>
              </a:rPr>
              <a:t> </a:t>
            </a:r>
            <a:r>
              <a:rPr dirty="0" sz="1400" spc="-165">
                <a:latin typeface="Arial MT"/>
                <a:cs typeface="Arial MT"/>
              </a:rPr>
              <a:t>porque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 rot="10800000">
            <a:off x="978064" y="8323207"/>
            <a:ext cx="5425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00"/>
              </a:lnSpc>
            </a:pPr>
            <a:r>
              <a:rPr dirty="0" sz="1400" spc="-185">
                <a:latin typeface="Arial MT"/>
                <a:cs typeface="Arial MT"/>
              </a:rPr>
              <a:t>eles</a:t>
            </a:r>
            <a:r>
              <a:rPr dirty="0" sz="1400" spc="55">
                <a:latin typeface="Arial MT"/>
                <a:cs typeface="Arial MT"/>
              </a:rPr>
              <a:t> </a:t>
            </a:r>
            <a:r>
              <a:rPr dirty="0" sz="1400" spc="-180">
                <a:latin typeface="Arial MT"/>
                <a:cs typeface="Arial MT"/>
              </a:rPr>
              <a:t>sentiam</a:t>
            </a:r>
            <a:r>
              <a:rPr dirty="0" sz="1400" spc="60">
                <a:latin typeface="Arial MT"/>
                <a:cs typeface="Arial MT"/>
              </a:rPr>
              <a:t> </a:t>
            </a:r>
            <a:r>
              <a:rPr dirty="0" sz="1400" spc="-245">
                <a:latin typeface="Arial MT"/>
                <a:cs typeface="Arial MT"/>
              </a:rPr>
              <a:t>que</a:t>
            </a:r>
            <a:r>
              <a:rPr dirty="0" sz="1400" spc="45">
                <a:latin typeface="Arial MT"/>
                <a:cs typeface="Arial MT"/>
              </a:rPr>
              <a:t> </a:t>
            </a:r>
            <a:r>
              <a:rPr dirty="0" sz="1400" spc="-220">
                <a:latin typeface="Arial MT"/>
                <a:cs typeface="Arial MT"/>
              </a:rPr>
              <a:t>os</a:t>
            </a:r>
            <a:r>
              <a:rPr dirty="0" sz="1400" spc="60">
                <a:latin typeface="Arial MT"/>
                <a:cs typeface="Arial MT"/>
              </a:rPr>
              <a:t> </a:t>
            </a:r>
            <a:r>
              <a:rPr dirty="0" sz="1400" spc="-185">
                <a:latin typeface="Arial MT"/>
                <a:cs typeface="Arial MT"/>
              </a:rPr>
              <a:t>ouvintes</a:t>
            </a:r>
            <a:r>
              <a:rPr dirty="0" sz="1400" spc="114">
                <a:latin typeface="Arial MT"/>
                <a:cs typeface="Arial MT"/>
              </a:rPr>
              <a:t> </a:t>
            </a:r>
            <a:r>
              <a:rPr dirty="0" sz="1400" spc="-185">
                <a:latin typeface="Arial MT"/>
                <a:cs typeface="Arial MT"/>
              </a:rPr>
              <a:t>suprimiam</a:t>
            </a:r>
            <a:r>
              <a:rPr dirty="0" sz="1400" spc="125">
                <a:latin typeface="Arial MT"/>
                <a:cs typeface="Arial MT"/>
              </a:rPr>
              <a:t> </a:t>
            </a:r>
            <a:r>
              <a:rPr dirty="0" sz="1400" spc="-204">
                <a:latin typeface="Arial MT"/>
                <a:cs typeface="Arial MT"/>
              </a:rPr>
              <a:t>os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160">
                <a:latin typeface="Arial MT"/>
                <a:cs typeface="Arial MT"/>
              </a:rPr>
              <a:t>direitos</a:t>
            </a:r>
            <a:r>
              <a:rPr dirty="0" sz="1400" spc="65">
                <a:latin typeface="Arial MT"/>
                <a:cs typeface="Arial MT"/>
              </a:rPr>
              <a:t> </a:t>
            </a:r>
            <a:r>
              <a:rPr dirty="0" sz="1400" spc="-210">
                <a:latin typeface="Arial MT"/>
                <a:cs typeface="Arial MT"/>
              </a:rPr>
              <a:t>dos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165">
                <a:latin typeface="Arial MT"/>
                <a:cs typeface="Arial MT"/>
              </a:rPr>
              <a:t>surdos.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70">
                <a:latin typeface="Arial MT"/>
                <a:cs typeface="Arial MT"/>
              </a:rPr>
              <a:t>Isso</a:t>
            </a:r>
            <a:r>
              <a:rPr dirty="0" sz="1400" spc="45">
                <a:latin typeface="Arial MT"/>
                <a:cs typeface="Arial MT"/>
              </a:rPr>
              <a:t> </a:t>
            </a:r>
            <a:r>
              <a:rPr dirty="0" sz="1400" spc="-180">
                <a:latin typeface="Arial MT"/>
                <a:cs typeface="Arial MT"/>
              </a:rPr>
              <a:t>criava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70">
                <a:latin typeface="Arial MT"/>
                <a:cs typeface="Arial MT"/>
              </a:rPr>
              <a:t>tensao.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40">
                <a:latin typeface="Arial MT"/>
                <a:cs typeface="Arial MT"/>
              </a:rPr>
              <a:t>Entao,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 rot="10800000">
            <a:off x="977742" y="8143358"/>
            <a:ext cx="542520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00"/>
              </a:lnSpc>
            </a:pPr>
            <a:r>
              <a:rPr dirty="0" sz="1400" spc="-220">
                <a:latin typeface="Arial MT"/>
                <a:cs typeface="Arial MT"/>
              </a:rPr>
              <a:t>os</a:t>
            </a:r>
            <a:r>
              <a:rPr dirty="0" sz="1400" spc="55">
                <a:latin typeface="Arial MT"/>
                <a:cs typeface="Arial MT"/>
              </a:rPr>
              <a:t> </a:t>
            </a:r>
            <a:r>
              <a:rPr dirty="0" sz="1400" spc="-180">
                <a:latin typeface="Arial MT"/>
                <a:cs typeface="Arial MT"/>
              </a:rPr>
              <a:t>surdos</a:t>
            </a:r>
            <a:r>
              <a:rPr dirty="0" sz="1400" spc="65">
                <a:latin typeface="Arial MT"/>
                <a:cs typeface="Arial MT"/>
              </a:rPr>
              <a:t> </a:t>
            </a:r>
            <a:r>
              <a:rPr dirty="0" sz="1400" spc="-225">
                <a:latin typeface="Arial MT"/>
                <a:cs typeface="Arial MT"/>
              </a:rPr>
              <a:t>se</a:t>
            </a:r>
            <a:r>
              <a:rPr dirty="0" sz="1400" spc="45">
                <a:latin typeface="Arial MT"/>
                <a:cs typeface="Arial MT"/>
              </a:rPr>
              <a:t> </a:t>
            </a:r>
            <a:r>
              <a:rPr dirty="0" sz="1400" spc="-195">
                <a:latin typeface="Arial MT"/>
                <a:cs typeface="Arial MT"/>
              </a:rPr>
              <a:t>encontravam</a:t>
            </a:r>
            <a:r>
              <a:rPr dirty="0" sz="1400" spc="150">
                <a:latin typeface="Arial MT"/>
                <a:cs typeface="Arial MT"/>
              </a:rPr>
              <a:t> </a:t>
            </a:r>
            <a:r>
              <a:rPr dirty="0" sz="1400" spc="-185">
                <a:latin typeface="Arial MT"/>
                <a:cs typeface="Arial MT"/>
              </a:rPr>
              <a:t>secretamente</a:t>
            </a:r>
            <a:r>
              <a:rPr dirty="0" sz="1400" spc="125">
                <a:latin typeface="Arial MT"/>
                <a:cs typeface="Arial MT"/>
              </a:rPr>
              <a:t> </a:t>
            </a:r>
            <a:r>
              <a:rPr dirty="0" sz="1400" spc="-204">
                <a:latin typeface="Arial MT"/>
                <a:cs typeface="Arial MT"/>
              </a:rPr>
              <a:t>para</a:t>
            </a:r>
            <a:r>
              <a:rPr dirty="0" sz="1400" spc="70">
                <a:latin typeface="Arial MT"/>
                <a:cs typeface="Arial MT"/>
              </a:rPr>
              <a:t> </a:t>
            </a:r>
            <a:r>
              <a:rPr dirty="0" sz="1400" spc="-150">
                <a:latin typeface="Arial MT"/>
                <a:cs typeface="Arial MT"/>
              </a:rPr>
              <a:t>discutir</a:t>
            </a:r>
            <a:r>
              <a:rPr dirty="0" sz="1400" spc="80">
                <a:latin typeface="Arial MT"/>
                <a:cs typeface="Arial MT"/>
              </a:rPr>
              <a:t> </a:t>
            </a:r>
            <a:r>
              <a:rPr dirty="0" sz="1400" spc="-295">
                <a:latin typeface="Arial MT"/>
                <a:cs typeface="Arial MT"/>
              </a:rPr>
              <a:t>o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245">
                <a:latin typeface="Arial MT"/>
                <a:cs typeface="Arial MT"/>
              </a:rPr>
              <a:t>que</a:t>
            </a:r>
            <a:r>
              <a:rPr dirty="0" sz="1400" spc="10">
                <a:latin typeface="Arial MT"/>
                <a:cs typeface="Arial MT"/>
              </a:rPr>
              <a:t> </a:t>
            </a:r>
            <a:r>
              <a:rPr dirty="0" sz="1400" spc="-150">
                <a:latin typeface="Arial MT"/>
                <a:cs typeface="Arial MT"/>
              </a:rPr>
              <a:t>fazer.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254">
                <a:latin typeface="Arial MT"/>
                <a:cs typeface="Arial MT"/>
              </a:rPr>
              <a:t>Como</a:t>
            </a:r>
            <a:r>
              <a:rPr dirty="0" sz="1400" spc="45">
                <a:latin typeface="Arial MT"/>
                <a:cs typeface="Arial MT"/>
              </a:rPr>
              <a:t> </a:t>
            </a:r>
            <a:r>
              <a:rPr dirty="0" sz="1400" spc="-204">
                <a:latin typeface="Arial MT"/>
                <a:cs typeface="Arial MT"/>
              </a:rPr>
              <a:t>podiam</a:t>
            </a:r>
            <a:r>
              <a:rPr dirty="0" sz="1400" spc="60">
                <a:latin typeface="Arial MT"/>
                <a:cs typeface="Arial MT"/>
              </a:rPr>
              <a:t> </a:t>
            </a:r>
            <a:r>
              <a:rPr dirty="0" sz="1400" spc="-150">
                <a:latin typeface="Arial MT"/>
                <a:cs typeface="Arial MT"/>
              </a:rPr>
              <a:t>proteger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 rot="10800000">
            <a:off x="1057011" y="7960460"/>
            <a:ext cx="534523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00"/>
              </a:lnSpc>
            </a:pPr>
            <a:r>
              <a:rPr dirty="0" sz="1400" spc="-200">
                <a:latin typeface="Arial MT"/>
                <a:cs typeface="Arial MT"/>
              </a:rPr>
              <a:t>seus</a:t>
            </a:r>
            <a:r>
              <a:rPr dirty="0" sz="1400" spc="65">
                <a:latin typeface="Arial MT"/>
                <a:cs typeface="Arial MT"/>
              </a:rPr>
              <a:t> </a:t>
            </a:r>
            <a:r>
              <a:rPr dirty="0" sz="1400" spc="-170">
                <a:latin typeface="Arial MT"/>
                <a:cs typeface="Arial MT"/>
              </a:rPr>
              <a:t>direitos?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185">
                <a:latin typeface="Arial MT"/>
                <a:cs typeface="Arial MT"/>
              </a:rPr>
              <a:t>Eles</a:t>
            </a:r>
            <a:r>
              <a:rPr dirty="0" sz="1400" spc="65">
                <a:latin typeface="Arial MT"/>
                <a:cs typeface="Arial MT"/>
              </a:rPr>
              <a:t> </a:t>
            </a:r>
            <a:r>
              <a:rPr dirty="0" sz="1400" spc="-180">
                <a:latin typeface="Arial MT"/>
                <a:cs typeface="Arial MT"/>
              </a:rPr>
              <a:t>decidiram</a:t>
            </a:r>
            <a:r>
              <a:rPr dirty="0" sz="1400" spc="90">
                <a:latin typeface="Arial MT"/>
                <a:cs typeface="Arial MT"/>
              </a:rPr>
              <a:t> </a:t>
            </a:r>
            <a:r>
              <a:rPr dirty="0" sz="1400" spc="-185">
                <a:latin typeface="Arial MT"/>
                <a:cs typeface="Arial MT"/>
              </a:rPr>
              <a:t>fundar</a:t>
            </a:r>
            <a:r>
              <a:rPr dirty="0" sz="1400" spc="75">
                <a:latin typeface="Arial MT"/>
                <a:cs typeface="Arial MT"/>
              </a:rPr>
              <a:t> </a:t>
            </a:r>
            <a:r>
              <a:rPr dirty="0" sz="1400" spc="-29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90">
                <a:latin typeface="Arial MT"/>
                <a:cs typeface="Arial MT"/>
              </a:rPr>
              <a:t>National</a:t>
            </a:r>
            <a:r>
              <a:rPr dirty="0" sz="1400" spc="65">
                <a:latin typeface="Arial MT"/>
                <a:cs typeface="Arial MT"/>
              </a:rPr>
              <a:t> </a:t>
            </a:r>
            <a:r>
              <a:rPr dirty="0" sz="1400" spc="-180">
                <a:latin typeface="Arial MT"/>
                <a:cs typeface="Arial MT"/>
              </a:rPr>
              <a:t>Asociation</a:t>
            </a:r>
            <a:r>
              <a:rPr dirty="0" sz="1400" spc="80">
                <a:latin typeface="Arial MT"/>
                <a:cs typeface="Arial MT"/>
              </a:rPr>
              <a:t> </a:t>
            </a:r>
            <a:r>
              <a:rPr dirty="0" sz="1400" spc="-195">
                <a:latin typeface="Arial MT"/>
                <a:cs typeface="Arial MT"/>
              </a:rPr>
              <a:t>of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85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210">
                <a:latin typeface="Arial MT"/>
                <a:cs typeface="Arial MT"/>
              </a:rPr>
              <a:t>Deaf</a:t>
            </a:r>
            <a:r>
              <a:rPr dirty="0" sz="1400" spc="55">
                <a:latin typeface="Arial MT"/>
                <a:cs typeface="Arial MT"/>
              </a:rPr>
              <a:t> </a:t>
            </a:r>
            <a:r>
              <a:rPr dirty="0" sz="1400" spc="-254">
                <a:latin typeface="Arial MT"/>
                <a:cs typeface="Arial MT"/>
              </a:rPr>
              <a:t>(NAD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30">
                <a:latin typeface="Arial MT"/>
                <a:cs typeface="Arial MT"/>
              </a:rPr>
              <a:t>-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160">
                <a:latin typeface="Arial MT"/>
                <a:cs typeface="Arial MT"/>
              </a:rPr>
              <a:t>Associacao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 rot="10800000">
            <a:off x="1013462" y="7777562"/>
            <a:ext cx="539727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00"/>
              </a:lnSpc>
            </a:pPr>
            <a:r>
              <a:rPr dirty="0" sz="1400" spc="-195">
                <a:latin typeface="Arial MT"/>
                <a:cs typeface="Arial MT"/>
              </a:rPr>
              <a:t>Nacional</a:t>
            </a:r>
            <a:r>
              <a:rPr dirty="0" sz="1400" spc="85">
                <a:latin typeface="Arial MT"/>
                <a:cs typeface="Arial MT"/>
              </a:rPr>
              <a:t> </a:t>
            </a:r>
            <a:r>
              <a:rPr dirty="0" sz="1400" spc="-210">
                <a:latin typeface="Arial MT"/>
                <a:cs typeface="Arial MT"/>
              </a:rPr>
              <a:t>dos</a:t>
            </a:r>
            <a:r>
              <a:rPr dirty="0" sz="1400" spc="35">
                <a:latin typeface="Arial MT"/>
                <a:cs typeface="Arial MT"/>
              </a:rPr>
              <a:t> </a:t>
            </a:r>
            <a:r>
              <a:rPr dirty="0" sz="1400" spc="-170">
                <a:latin typeface="Arial MT"/>
                <a:cs typeface="Arial MT"/>
              </a:rPr>
              <a:t>Surdos).</a:t>
            </a:r>
            <a:r>
              <a:rPr dirty="0" sz="1400" spc="30">
                <a:latin typeface="Arial MT"/>
                <a:cs typeface="Arial MT"/>
              </a:rPr>
              <a:t> </a:t>
            </a:r>
            <a:r>
              <a:rPr dirty="0" sz="1400" spc="-265">
                <a:latin typeface="Arial MT"/>
                <a:cs typeface="Arial MT"/>
              </a:rPr>
              <a:t>O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75">
                <a:latin typeface="Arial MT"/>
                <a:cs typeface="Arial MT"/>
              </a:rPr>
              <a:t>proposito</a:t>
            </a:r>
            <a:r>
              <a:rPr dirty="0" sz="1400" spc="160">
                <a:latin typeface="Arial MT"/>
                <a:cs typeface="Arial MT"/>
              </a:rPr>
              <a:t> </a:t>
            </a:r>
            <a:r>
              <a:rPr dirty="0" sz="1400" spc="-254">
                <a:latin typeface="Arial MT"/>
                <a:cs typeface="Arial MT"/>
              </a:rPr>
              <a:t>da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290">
                <a:latin typeface="Arial MT"/>
                <a:cs typeface="Arial MT"/>
              </a:rPr>
              <a:t>NAD</a:t>
            </a:r>
            <a:r>
              <a:rPr dirty="0" sz="1400" spc="60">
                <a:latin typeface="Arial MT"/>
                <a:cs typeface="Arial MT"/>
              </a:rPr>
              <a:t> </a:t>
            </a:r>
            <a:r>
              <a:rPr dirty="0" sz="1400" spc="-290">
                <a:latin typeface="Arial MT"/>
                <a:cs typeface="Arial MT"/>
              </a:rPr>
              <a:t>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75">
                <a:latin typeface="Arial MT"/>
                <a:cs typeface="Arial MT"/>
              </a:rPr>
              <a:t>pedir</a:t>
            </a:r>
            <a:r>
              <a:rPr dirty="0" sz="1400" spc="45">
                <a:latin typeface="Arial MT"/>
                <a:cs typeface="Arial MT"/>
              </a:rPr>
              <a:t> </a:t>
            </a:r>
            <a:r>
              <a:rPr dirty="0" sz="1400" spc="-250">
                <a:latin typeface="Arial MT"/>
                <a:cs typeface="Arial MT"/>
              </a:rPr>
              <a:t>do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215">
                <a:latin typeface="Arial MT"/>
                <a:cs typeface="Arial MT"/>
              </a:rPr>
              <a:t>governo</a:t>
            </a:r>
            <a:r>
              <a:rPr dirty="0" sz="1400" spc="20">
                <a:latin typeface="Arial MT"/>
                <a:cs typeface="Arial MT"/>
              </a:rPr>
              <a:t> </a:t>
            </a:r>
            <a:r>
              <a:rPr dirty="0" sz="1400" spc="-200">
                <a:latin typeface="Arial MT"/>
                <a:cs typeface="Arial MT"/>
              </a:rPr>
              <a:t>novas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50">
                <a:latin typeface="Arial MT"/>
                <a:cs typeface="Arial MT"/>
              </a:rPr>
              <a:t>leis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204">
                <a:latin typeface="Arial MT"/>
                <a:cs typeface="Arial MT"/>
              </a:rPr>
              <a:t>para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180">
                <a:latin typeface="Arial MT"/>
                <a:cs typeface="Arial MT"/>
              </a:rPr>
              <a:t>proteger</a:t>
            </a:r>
            <a:r>
              <a:rPr dirty="0" sz="1400" spc="95">
                <a:latin typeface="Arial MT"/>
                <a:cs typeface="Arial MT"/>
              </a:rPr>
              <a:t> </a:t>
            </a:r>
            <a:r>
              <a:rPr dirty="0" sz="1400" spc="-55">
                <a:latin typeface="Arial MT"/>
                <a:cs typeface="Arial MT"/>
              </a:rPr>
              <a:t>os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 rot="10800000">
            <a:off x="4221259" y="7597714"/>
            <a:ext cx="2183448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400"/>
              </a:lnSpc>
            </a:pPr>
            <a:r>
              <a:rPr dirty="0" sz="1400" spc="-180">
                <a:latin typeface="Arial MT"/>
                <a:cs typeface="Arial MT"/>
              </a:rPr>
              <a:t>surdos</a:t>
            </a:r>
            <a:r>
              <a:rPr dirty="0" sz="1400" spc="55">
                <a:latin typeface="Arial MT"/>
                <a:cs typeface="Arial MT"/>
              </a:rPr>
              <a:t> </a:t>
            </a:r>
            <a:r>
              <a:rPr dirty="0" sz="1400" spc="-250">
                <a:latin typeface="Arial MT"/>
                <a:cs typeface="Arial MT"/>
              </a:rPr>
              <a:t>em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80">
                <a:latin typeface="Arial MT"/>
                <a:cs typeface="Arial MT"/>
              </a:rPr>
              <a:t>todos</a:t>
            </a:r>
            <a:r>
              <a:rPr dirty="0" sz="1400" spc="55">
                <a:latin typeface="Arial MT"/>
                <a:cs typeface="Arial MT"/>
              </a:rPr>
              <a:t> </a:t>
            </a:r>
            <a:r>
              <a:rPr dirty="0" sz="1400" spc="-220">
                <a:latin typeface="Arial MT"/>
                <a:cs typeface="Arial MT"/>
              </a:rPr>
              <a:t>os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80">
                <a:latin typeface="Arial MT"/>
                <a:cs typeface="Arial MT"/>
              </a:rPr>
              <a:t>Estados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 spc="-200">
                <a:latin typeface="Arial MT"/>
                <a:cs typeface="Arial MT"/>
              </a:rPr>
              <a:t>Unidos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498330" y="772659"/>
            <a:ext cx="23221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Arial"/>
                <a:cs typeface="Arial"/>
              </a:rPr>
              <a:t>Seis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Símbolos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de</a:t>
            </a:r>
            <a:r>
              <a:rPr dirty="0" sz="1400" spc="-20" b="1">
                <a:latin typeface="Arial"/>
                <a:cs typeface="Arial"/>
              </a:rPr>
              <a:t> </a:t>
            </a:r>
            <a:r>
              <a:rPr dirty="0" sz="1400" spc="-10" b="1">
                <a:latin typeface="Arial"/>
                <a:cs typeface="Arial"/>
              </a:rPr>
              <a:t>Contatos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807455" y="1524172"/>
          <a:ext cx="5194300" cy="192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770"/>
                <a:gridCol w="1470025"/>
                <a:gridCol w="1872614"/>
                <a:gridCol w="567054"/>
              </a:tblGrid>
              <a:tr h="5410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1.</a:t>
                      </a:r>
                      <a:r>
                        <a:rPr dirty="0" sz="12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Contato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118745"/>
                </a:tc>
                <a:tc>
                  <a:txBody>
                    <a:bodyPr/>
                    <a:lstStyle/>
                    <a:p>
                      <a:pPr algn="ctr" marR="190500">
                        <a:lnSpc>
                          <a:spcPts val="2620"/>
                        </a:lnSpc>
                      </a:pPr>
                      <a:r>
                        <a:rPr dirty="0" sz="2400" spc="-50" b="1">
                          <a:latin typeface="Times New Roman"/>
                          <a:cs typeface="Times New Roman"/>
                        </a:rPr>
                        <a:t>*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9215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4.</a:t>
                      </a:r>
                      <a:r>
                        <a:rPr dirty="0" sz="12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Bater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11874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2000" spc="-50" b="1">
                          <a:latin typeface="Times New Roman"/>
                          <a:cs typeface="Times New Roman"/>
                        </a:rPr>
                        <a:t>#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145"/>
                </a:tc>
              </a:tr>
              <a:tr h="1388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2.</a:t>
                      </a:r>
                      <a:r>
                        <a:rPr dirty="0" sz="12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Pegar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3.</a:t>
                      </a:r>
                      <a:r>
                        <a:rPr dirty="0" sz="12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Entre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127635"/>
                </a:tc>
                <a:tc>
                  <a:txBody>
                    <a:bodyPr/>
                    <a:lstStyle/>
                    <a:p>
                      <a:pPr algn="ctr" marR="19240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2200" spc="-50">
                          <a:latin typeface="Arial MT"/>
                          <a:cs typeface="Arial MT"/>
                        </a:rPr>
                        <a:t>+</a:t>
                      </a:r>
                      <a:endParaRPr sz="22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algn="ctr" marR="213360">
                        <a:lnSpc>
                          <a:spcPts val="2810"/>
                        </a:lnSpc>
                      </a:pPr>
                      <a:r>
                        <a:rPr dirty="0" sz="2400" spc="-25">
                          <a:latin typeface="Arial MT"/>
                          <a:cs typeface="Arial MT"/>
                        </a:rPr>
                        <a:t>|</a:t>
                      </a:r>
                      <a:r>
                        <a:rPr dirty="0" sz="2400" spc="-25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dirty="0" sz="2400" spc="-25">
                          <a:latin typeface="Arial MT"/>
                          <a:cs typeface="Arial MT"/>
                        </a:rPr>
                        <a:t>|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1771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088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5.</a:t>
                      </a:r>
                      <a:r>
                        <a:rPr dirty="0" sz="12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Escovar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150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Arial MT"/>
                          <a:cs typeface="Arial MT"/>
                        </a:rPr>
                        <a:t>6.</a:t>
                      </a:r>
                      <a:r>
                        <a:rPr dirty="0" sz="120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latin typeface="Arial MT"/>
                          <a:cs typeface="Arial MT"/>
                        </a:rPr>
                        <a:t>Esfregar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1276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4619737" y="6393638"/>
            <a:ext cx="1871980" cy="14046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Contato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40"/>
              </a:lnSpc>
              <a:spcBef>
                <a:spcPts val="5"/>
              </a:spcBef>
              <a:tabLst>
                <a:tab pos="583565" algn="l"/>
                <a:tab pos="685800" algn="l"/>
                <a:tab pos="847725" algn="l"/>
                <a:tab pos="1645920" algn="l"/>
                <a:tab pos="1732914" algn="l"/>
              </a:tabLst>
            </a:pPr>
            <a:r>
              <a:rPr dirty="0" sz="1200">
                <a:latin typeface="Arial MT"/>
                <a:cs typeface="Arial MT"/>
              </a:rPr>
              <a:t>O</a:t>
            </a:r>
            <a:r>
              <a:rPr dirty="0" sz="1200" spc="33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contato</a:t>
            </a:r>
            <a:r>
              <a:rPr dirty="0" sz="1200">
                <a:latin typeface="Arial MT"/>
                <a:cs typeface="Arial MT"/>
              </a:rPr>
              <a:t>	tipo</a:t>
            </a:r>
            <a:r>
              <a:rPr dirty="0" sz="1200" spc="33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toque</a:t>
            </a:r>
            <a:r>
              <a:rPr dirty="0" sz="1200">
                <a:latin typeface="Arial MT"/>
                <a:cs typeface="Arial MT"/>
              </a:rPr>
              <a:t>		</a:t>
            </a:r>
            <a:r>
              <a:rPr dirty="0" sz="1200" spc="-50">
                <a:latin typeface="Arial MT"/>
                <a:cs typeface="Arial MT"/>
              </a:rPr>
              <a:t>é </a:t>
            </a:r>
            <a:r>
              <a:rPr dirty="0" sz="1200">
                <a:latin typeface="Arial MT"/>
                <a:cs typeface="Arial MT"/>
              </a:rPr>
              <a:t>escrito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com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um </a:t>
            </a:r>
            <a:r>
              <a:rPr dirty="0" sz="1200" spc="-10">
                <a:latin typeface="Arial MT"/>
                <a:cs typeface="Arial MT"/>
              </a:rPr>
              <a:t>asterisco. </a:t>
            </a:r>
            <a:r>
              <a:rPr dirty="0" sz="1200">
                <a:latin typeface="Arial MT"/>
                <a:cs typeface="Arial MT"/>
              </a:rPr>
              <a:t>Toque</a:t>
            </a:r>
            <a:r>
              <a:rPr dirty="0" sz="1200" spc="3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é</a:t>
            </a:r>
            <a:r>
              <a:rPr dirty="0" sz="1200" spc="3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definido</a:t>
            </a:r>
            <a:r>
              <a:rPr dirty="0" sz="1200" spc="34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com</a:t>
            </a:r>
            <a:r>
              <a:rPr dirty="0" sz="1200">
                <a:latin typeface="Arial MT"/>
                <a:cs typeface="Arial MT"/>
              </a:rPr>
              <a:t>		</a:t>
            </a:r>
            <a:r>
              <a:rPr dirty="0" sz="1200" spc="-2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 </a:t>
            </a:r>
            <a:r>
              <a:rPr dirty="0" sz="1200" spc="-25">
                <a:latin typeface="Arial MT"/>
                <a:cs typeface="Arial MT"/>
              </a:rPr>
              <a:t>mão</a:t>
            </a:r>
            <a:r>
              <a:rPr dirty="0" sz="1200">
                <a:latin typeface="Arial MT"/>
                <a:cs typeface="Arial MT"/>
              </a:rPr>
              <a:t>	</a:t>
            </a:r>
            <a:r>
              <a:rPr dirty="0" sz="1200" spc="-10">
                <a:latin typeface="Arial MT"/>
                <a:cs typeface="Arial MT"/>
              </a:rPr>
              <a:t>gentilmente</a:t>
            </a:r>
            <a:r>
              <a:rPr dirty="0" sz="1200">
                <a:latin typeface="Arial MT"/>
                <a:cs typeface="Arial MT"/>
              </a:rPr>
              <a:t>	</a:t>
            </a:r>
            <a:r>
              <a:rPr dirty="0" sz="1200" spc="-25">
                <a:latin typeface="Arial MT"/>
                <a:cs typeface="Arial MT"/>
              </a:rPr>
              <a:t>em </a:t>
            </a:r>
            <a:r>
              <a:rPr dirty="0" sz="1200" spc="-10">
                <a:latin typeface="Arial MT"/>
                <a:cs typeface="Arial MT"/>
              </a:rPr>
              <a:t>comtato</a:t>
            </a:r>
            <a:r>
              <a:rPr dirty="0" sz="1200">
                <a:latin typeface="Arial MT"/>
                <a:cs typeface="Arial MT"/>
              </a:rPr>
              <a:t>		com</a:t>
            </a:r>
            <a:r>
              <a:rPr dirty="0" sz="1200" spc="3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outra</a:t>
            </a:r>
            <a:r>
              <a:rPr dirty="0" sz="1200" spc="32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parte </a:t>
            </a:r>
            <a:r>
              <a:rPr dirty="0" sz="1200">
                <a:latin typeface="Arial MT"/>
                <a:cs typeface="Arial MT"/>
              </a:rPr>
              <a:t>do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corpo.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38562" y="7935926"/>
            <a:ext cx="440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Junto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74607" y="7935926"/>
            <a:ext cx="518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Escola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855975" y="4232661"/>
            <a:ext cx="5629910" cy="391795"/>
            <a:chOff x="855975" y="4232661"/>
            <a:chExt cx="5629910" cy="391795"/>
          </a:xfrm>
        </p:grpSpPr>
        <p:sp>
          <p:nvSpPr>
            <p:cNvPr id="8" name="object 8" descr=""/>
            <p:cNvSpPr/>
            <p:nvPr/>
          </p:nvSpPr>
          <p:spPr>
            <a:xfrm>
              <a:off x="857493" y="4234176"/>
              <a:ext cx="5626735" cy="388620"/>
            </a:xfrm>
            <a:custGeom>
              <a:avLst/>
              <a:gdLst/>
              <a:ahLst/>
              <a:cxnLst/>
              <a:rect l="l" t="t" r="r" b="b"/>
              <a:pathLst>
                <a:path w="5626735" h="388620">
                  <a:moveTo>
                    <a:pt x="5626607" y="0"/>
                  </a:moveTo>
                  <a:lnTo>
                    <a:pt x="0" y="0"/>
                  </a:lnTo>
                  <a:lnTo>
                    <a:pt x="0" y="388613"/>
                  </a:lnTo>
                  <a:lnTo>
                    <a:pt x="5626607" y="388613"/>
                  </a:lnTo>
                  <a:lnTo>
                    <a:pt x="562660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57499" y="4234185"/>
              <a:ext cx="5626735" cy="388620"/>
            </a:xfrm>
            <a:custGeom>
              <a:avLst/>
              <a:gdLst/>
              <a:ahLst/>
              <a:cxnLst/>
              <a:rect l="l" t="t" r="r" b="b"/>
              <a:pathLst>
                <a:path w="5626735" h="388620">
                  <a:moveTo>
                    <a:pt x="2813297" y="388604"/>
                  </a:moveTo>
                  <a:lnTo>
                    <a:pt x="0" y="388604"/>
                  </a:lnTo>
                  <a:lnTo>
                    <a:pt x="0" y="0"/>
                  </a:lnTo>
                  <a:lnTo>
                    <a:pt x="5626601" y="0"/>
                  </a:lnTo>
                  <a:lnTo>
                    <a:pt x="5626601" y="388604"/>
                  </a:lnTo>
                  <a:lnTo>
                    <a:pt x="2813297" y="38860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7049" y="2364358"/>
            <a:ext cx="227975" cy="220843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1705" y="3161410"/>
            <a:ext cx="316367" cy="335143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8349" y="5209666"/>
            <a:ext cx="3783467" cy="249769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2689" y="5209666"/>
            <a:ext cx="1038743" cy="10117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Valerie Sutton; Tradução: Marianne Rossi Stumpf</dc:creator>
  <cp:keywords>SignWriting</cp:keywords>
  <dc:subject>Colaboração: Antonio Carlos da Rocha Costa and Ronice Muller de Quadros</dc:subject>
  <dc:title>Lições sobre o SignWriting, Lessons in SignWriting in Portuguese and LIBRAS</dc:title>
  <dcterms:created xsi:type="dcterms:W3CDTF">2025-04-24T12:48:37Z</dcterms:created>
  <dcterms:modified xsi:type="dcterms:W3CDTF">2025-04-24T12:48:37Z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2004-06-08T00:00:00Z</vt:filetime>
  </property>
  <property fmtid="{D5CDD505-2E9C-101B-9397-08002B2CF9AE}" pid="3" name="Creator">
    <vt:lpwstr>PSCRIPT.DRV Version 4.0</vt:lpwstr>
  </property>
  <property fmtid="{D5CDD505-2E9C-101B-9397-08002B2CF9AE}" pid="4" name="LastSaved">
    <vt:filetime>2025-04-24T00:00:00Z</vt:filetime>
  </property>
  <property fmtid="{D5CDD505-2E9C-101B-9397-08002B2CF9AE}" pid="5" name="Producer">
    <vt:lpwstr>AFPL Ghostscript 8.14</vt:lpwstr>
  </property>
</Properties>
</file>