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11.png" ContentType="image/pn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E344A19-F893-465F-A769-C3485C79843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C7575C3-1279-4F71-9BBD-B311D89EB90C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Arial"/>
              </a:rPr>
              <a:t>Why is python good for these things?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F768DC0-34A7-4260-A350-B108FDA160C0}" type="slidenum">
              <a:rPr b="0" lang="de-DE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860360"/>
            <a:ext cx="9142920" cy="2822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2520" cy="59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860360"/>
            <a:ext cx="9143280" cy="2826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2880" cy="596520"/>
          </a:xfrm>
          <a:prstGeom prst="rect">
            <a:avLst/>
          </a:prstGeom>
          <a:ln w="0">
            <a:noFill/>
          </a:ln>
        </p:spPr>
      </p:pic>
      <p:sp>
        <p:nvSpPr>
          <p:cNvPr id="42" name="Line 3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3" name="Line 8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4860360"/>
            <a:ext cx="9142920" cy="28224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2" descr=""/>
          <p:cNvPicPr/>
          <p:nvPr/>
        </p:nvPicPr>
        <p:blipFill>
          <a:blip r:embed="rId2"/>
          <a:stretch/>
        </p:blipFill>
        <p:spPr>
          <a:xfrm>
            <a:off x="7946640" y="278280"/>
            <a:ext cx="812520" cy="596160"/>
          </a:xfrm>
          <a:prstGeom prst="rect">
            <a:avLst/>
          </a:prstGeom>
          <a:ln w="0">
            <a:noFill/>
          </a:ln>
        </p:spPr>
      </p:pic>
      <p:sp>
        <p:nvSpPr>
          <p:cNvPr id="84" name="Line 2"/>
          <p:cNvSpPr/>
          <p:nvPr/>
        </p:nvSpPr>
        <p:spPr>
          <a:xfrm flipV="1">
            <a:off x="636120" y="798840"/>
            <a:ext cx="7157880" cy="792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5" name="Line 3"/>
          <p:cNvSpPr/>
          <p:nvPr/>
        </p:nvSpPr>
        <p:spPr>
          <a:xfrm>
            <a:off x="636120" y="798840"/>
            <a:ext cx="715788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28560" y="2775600"/>
            <a:ext cx="3188520" cy="19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t">
            <a:noAutofit/>
          </a:bodyPr>
          <a:p>
            <a:pPr>
              <a:lnSpc>
                <a:spcPct val="12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2e50"/>
                </a:solidFill>
                <a:latin typeface="Vollkorn"/>
                <a:ea typeface="Vollkorn"/>
              </a:rPr>
              <a:t>—  </a:t>
            </a:r>
            <a:r>
              <a:rPr b="0" i="1" lang="de-DE" sz="1800" spc="-1" strike="noStrike">
                <a:solidFill>
                  <a:srgbClr val="002e50"/>
                </a:solidFill>
                <a:latin typeface="Roboto Light"/>
                <a:ea typeface="Roboto Light"/>
              </a:rPr>
              <a:t>Moritz Schiel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28560" y="1525320"/>
            <a:ext cx="3599280" cy="110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50"/>
                </a:solidFill>
                <a:latin typeface="Roboto"/>
                <a:ea typeface="Roboto"/>
              </a:rPr>
              <a:t>Introduction to Python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 rot="2700000">
            <a:off x="5040720" y="-1167840"/>
            <a:ext cx="1972080" cy="3111480"/>
          </a:xfrm>
          <a:custGeom>
            <a:avLst/>
            <a:gdLst/>
            <a:ahLst/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3" name="Group 4"/>
          <p:cNvGrpSpPr/>
          <p:nvPr/>
        </p:nvGrpSpPr>
        <p:grpSpPr>
          <a:xfrm>
            <a:off x="2738520" y="864000"/>
            <a:ext cx="6035040" cy="6869880"/>
            <a:chOff x="2738520" y="864000"/>
            <a:chExt cx="6035040" cy="6869880"/>
          </a:xfrm>
        </p:grpSpPr>
        <p:sp>
          <p:nvSpPr>
            <p:cNvPr id="134" name="CustomShape 5"/>
            <p:cNvSpPr/>
            <p:nvPr/>
          </p:nvSpPr>
          <p:spPr>
            <a:xfrm rot="18900000">
              <a:off x="6241320" y="1206000"/>
              <a:ext cx="1967400" cy="24127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" name="CustomShape 6"/>
            <p:cNvSpPr/>
            <p:nvPr/>
          </p:nvSpPr>
          <p:spPr>
            <a:xfrm rot="18900000">
              <a:off x="3412800" y="3235680"/>
              <a:ext cx="4058280" cy="3588840"/>
            </a:xfrm>
            <a:custGeom>
              <a:avLst/>
              <a:gdLst/>
              <a:ahLst/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6" name="CustomShape 7"/>
          <p:cNvSpPr/>
          <p:nvPr/>
        </p:nvSpPr>
        <p:spPr>
          <a:xfrm rot="18900000">
            <a:off x="7795440" y="2881080"/>
            <a:ext cx="2456640" cy="2018160"/>
          </a:xfrm>
          <a:custGeom>
            <a:avLst/>
            <a:gdLst/>
            <a:ahLst/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8"/>
          <p:cNvSpPr/>
          <p:nvPr/>
        </p:nvSpPr>
        <p:spPr>
          <a:xfrm>
            <a:off x="0" y="1325520"/>
            <a:ext cx="3695400" cy="36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/>
          <p:nvPr/>
        </p:nvSpPr>
        <p:spPr>
          <a:xfrm>
            <a:off x="628560" y="277560"/>
            <a:ext cx="790164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Workshop Agenda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TextShape 2"/>
          <p:cNvSpPr/>
          <p:nvPr/>
        </p:nvSpPr>
        <p:spPr>
          <a:xfrm>
            <a:off x="628560" y="486036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7254683E-9321-49AF-8846-B8A7B696C0E3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27.05.2022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0" name="TextShape 3"/>
          <p:cNvSpPr/>
          <p:nvPr/>
        </p:nvSpPr>
        <p:spPr>
          <a:xfrm>
            <a:off x="3029040" y="4860360"/>
            <a:ext cx="308556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41" name="TextShape 4"/>
          <p:cNvSpPr/>
          <p:nvPr/>
        </p:nvSpPr>
        <p:spPr>
          <a:xfrm>
            <a:off x="6458040" y="4860360"/>
            <a:ext cx="2056680" cy="27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73F47AD2-5097-49F0-9FAF-4E5713998D0B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grpSp>
        <p:nvGrpSpPr>
          <p:cNvPr id="142" name="Diagram1"/>
          <p:cNvGrpSpPr/>
          <p:nvPr/>
        </p:nvGrpSpPr>
        <p:grpSpPr>
          <a:xfrm>
            <a:off x="-3655080" y="224640"/>
            <a:ext cx="11503080" cy="5151600"/>
            <a:chOff x="-3655080" y="224640"/>
            <a:chExt cx="11503080" cy="5151600"/>
          </a:xfrm>
        </p:grpSpPr>
        <p:sp>
          <p:nvSpPr>
            <p:cNvPr id="143" name=""/>
            <p:cNvSpPr/>
            <p:nvPr/>
          </p:nvSpPr>
          <p:spPr>
            <a:xfrm>
              <a:off x="669240" y="888120"/>
              <a:ext cx="7178760" cy="382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>
              <a:off x="-3655080" y="224640"/>
              <a:ext cx="5151600" cy="5151600"/>
            </a:xfrm>
            <a:prstGeom prst="blockArc">
              <a:avLst>
                <a:gd name="adj1" fmla="val 18900000"/>
                <a:gd name="adj2" fmla="val 2700000"/>
                <a:gd name="adj3" fmla="val 419"/>
              </a:avLst>
            </a:prstGeom>
            <a:solidFill>
              <a:srgbClr val="002e50"/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>
              <a:off x="1031760" y="1092240"/>
              <a:ext cx="6765120" cy="47808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Intro Presentation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732600" y="1067400"/>
              <a:ext cx="597600" cy="59760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>
              <a:off x="1374480" y="1827000"/>
              <a:ext cx="6422400" cy="47808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How to approach learning Python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1075680" y="1784520"/>
              <a:ext cx="597600" cy="59760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1479600" y="2561760"/>
              <a:ext cx="6317280" cy="47808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Debugging showcase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180800" y="2501640"/>
              <a:ext cx="597600" cy="59760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>
              <a:off x="1374480" y="3278880"/>
              <a:ext cx="6422400" cy="47808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Q&amp;A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2" name=""/>
            <p:cNvSpPr/>
            <p:nvPr/>
          </p:nvSpPr>
          <p:spPr>
            <a:xfrm>
              <a:off x="1075680" y="3219120"/>
              <a:ext cx="597600" cy="59760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031760" y="3996000"/>
              <a:ext cx="6765120" cy="478080"/>
            </a:xfrm>
            <a:prstGeom prst="roundRect">
              <a:avLst>
                <a:gd name="adj" fmla="val 16667"/>
              </a:avLst>
            </a:prstGeom>
            <a:solidFill>
              <a:srgbClr val="1c2d51"/>
            </a:solidFill>
            <a:ln w="12700">
              <a:solidFill>
                <a:srgbClr val="e7e6e6">
                  <a:hueOff val="0"/>
                  <a:satOff val="0"/>
                  <a:lumOff val="0"/>
                  <a:alphaOff val="0"/>
                </a:srgbClr>
              </a:solidFill>
            </a:ln>
          </p:spPr>
          <p:style>
            <a:lnRef idx="2"/>
            <a:fillRef idx="0"/>
            <a:effectRef idx="0"/>
            <a:fontRef idx="minor"/>
          </p:style>
          <p:txBody>
            <a:bodyPr numCol="1" spcCol="1440" lIns="403200" rIns="45720" tIns="69120" bIns="69120" anchor="ctr">
              <a:noAutofit/>
            </a:bodyPr>
            <a:p>
              <a:pPr>
                <a:lnSpc>
                  <a:spcPct val="90000"/>
                </a:lnSpc>
                <a:spcAft>
                  <a:spcPts val="629"/>
                </a:spcAft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Arial"/>
                  <a:ea typeface="Roboto Light"/>
                </a:rPr>
                <a:t>Exercises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732600" y="3936240"/>
              <a:ext cx="597600" cy="597600"/>
            </a:xfrm>
            <a:prstGeom prst="ellipse">
              <a:avLst/>
            </a:prstGeom>
            <a:solidFill>
              <a:schemeClr val="lt2">
                <a:hueOff val="0"/>
                <a:satOff val="0"/>
                <a:lumOff val="0"/>
                <a:alphaOff val="0"/>
              </a:schemeClr>
            </a:solidFill>
            <a:ln w="12700">
              <a:noFill/>
            </a:ln>
          </p:spPr>
          <p:style>
            <a:lnRef idx="2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rafik 20" descr=""/>
          <p:cNvPicPr/>
          <p:nvPr/>
        </p:nvPicPr>
        <p:blipFill>
          <a:blip r:embed="rId1"/>
          <a:stretch/>
        </p:blipFill>
        <p:spPr>
          <a:xfrm>
            <a:off x="628560" y="970200"/>
            <a:ext cx="1673280" cy="1673280"/>
          </a:xfrm>
          <a:prstGeom prst="rect">
            <a:avLst/>
          </a:prstGeom>
          <a:ln w="0">
            <a:noFill/>
          </a:ln>
        </p:spPr>
      </p:pic>
      <p:sp>
        <p:nvSpPr>
          <p:cNvPr id="156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BB9ADC80-7D9E-4020-8F53-346E98EBFBE7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27.05.2022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85DB36E3-A694-49D7-BCB5-BCEF927E064A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1. Programming at RLI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60" name="Grafik 1" descr=""/>
          <p:cNvPicPr/>
          <p:nvPr/>
        </p:nvPicPr>
        <p:blipFill>
          <a:blip r:embed="rId2"/>
          <a:stretch/>
        </p:blipFill>
        <p:spPr>
          <a:xfrm>
            <a:off x="628560" y="2571840"/>
            <a:ext cx="1693800" cy="441720"/>
          </a:xfrm>
          <a:prstGeom prst="rect">
            <a:avLst/>
          </a:prstGeom>
          <a:ln w="0">
            <a:noFill/>
          </a:ln>
        </p:spPr>
      </p:pic>
      <p:pic>
        <p:nvPicPr>
          <p:cNvPr id="161" name="Grafik 21" descr=""/>
          <p:cNvPicPr/>
          <p:nvPr/>
        </p:nvPicPr>
        <p:blipFill>
          <a:blip r:embed="rId3"/>
          <a:stretch/>
        </p:blipFill>
        <p:spPr>
          <a:xfrm>
            <a:off x="2907720" y="1081800"/>
            <a:ext cx="2224800" cy="2224800"/>
          </a:xfrm>
          <a:prstGeom prst="rect">
            <a:avLst/>
          </a:prstGeom>
          <a:ln w="0">
            <a:noFill/>
          </a:ln>
        </p:spPr>
      </p:pic>
      <p:pic>
        <p:nvPicPr>
          <p:cNvPr id="162" name="Grafik 25" descr=""/>
          <p:cNvPicPr/>
          <p:nvPr/>
        </p:nvPicPr>
        <p:blipFill>
          <a:blip r:embed="rId4"/>
          <a:stretch/>
        </p:blipFill>
        <p:spPr>
          <a:xfrm>
            <a:off x="5396400" y="1455480"/>
            <a:ext cx="2963520" cy="1477800"/>
          </a:xfrm>
          <a:prstGeom prst="rect">
            <a:avLst/>
          </a:prstGeom>
          <a:ln w="0">
            <a:noFill/>
          </a:ln>
        </p:spPr>
      </p:pic>
      <p:sp>
        <p:nvSpPr>
          <p:cNvPr id="163" name="CustomShape 5"/>
          <p:cNvSpPr/>
          <p:nvPr/>
        </p:nvSpPr>
        <p:spPr>
          <a:xfrm>
            <a:off x="628560" y="3599640"/>
            <a:ext cx="18504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Version-control software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2892240" y="3599640"/>
            <a:ext cx="1850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Integrated Development Environment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5535720" y="3599640"/>
            <a:ext cx="2343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Python distribution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C2B36DCE-860C-4D4A-8812-509FCD627293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27.05.2022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AE558C4A-EFB2-4582-BD0C-60B74EBEC6C7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1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69" name="CustomShape 4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1. Programming at RLI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0" name="CustomShape 5"/>
          <p:cNvSpPr/>
          <p:nvPr/>
        </p:nvSpPr>
        <p:spPr>
          <a:xfrm>
            <a:off x="3837240" y="3065400"/>
            <a:ext cx="1850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SMOOTH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6"/>
          <p:cNvSpPr/>
          <p:nvPr/>
        </p:nvSpPr>
        <p:spPr>
          <a:xfrm>
            <a:off x="1872000" y="3744000"/>
            <a:ext cx="410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2e4f"/>
                </a:solidFill>
                <a:latin typeface="Roboto Light"/>
                <a:ea typeface="DejaVu Sans"/>
              </a:rPr>
              <a:t>SimBEV, ebus toolbox, Schienentool, etc.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2" name="Group 7"/>
          <p:cNvGrpSpPr/>
          <p:nvPr/>
        </p:nvGrpSpPr>
        <p:grpSpPr>
          <a:xfrm>
            <a:off x="1863360" y="1944000"/>
            <a:ext cx="944280" cy="1294560"/>
            <a:chOff x="1863360" y="1944000"/>
            <a:chExt cx="944280" cy="1294560"/>
          </a:xfrm>
        </p:grpSpPr>
        <p:grpSp>
          <p:nvGrpSpPr>
            <p:cNvPr id="173" name="Group 8"/>
            <p:cNvGrpSpPr/>
            <p:nvPr/>
          </p:nvGrpSpPr>
          <p:grpSpPr>
            <a:xfrm>
              <a:off x="1863360" y="1944000"/>
              <a:ext cx="944280" cy="1294560"/>
              <a:chOff x="1863360" y="1944000"/>
              <a:chExt cx="944280" cy="1294560"/>
            </a:xfrm>
          </p:grpSpPr>
          <p:sp>
            <p:nvSpPr>
              <p:cNvPr id="174" name="CustomShape 9"/>
              <p:cNvSpPr/>
              <p:nvPr/>
            </p:nvSpPr>
            <p:spPr>
              <a:xfrm>
                <a:off x="1863360" y="1944000"/>
                <a:ext cx="944280" cy="945360"/>
              </a:xfrm>
              <a:prstGeom prst="ellipse">
                <a:avLst/>
              </a:prstGeom>
              <a:solidFill>
                <a:srgbClr val="1f56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CustomShape 10"/>
              <p:cNvSpPr/>
              <p:nvPr/>
            </p:nvSpPr>
            <p:spPr>
              <a:xfrm>
                <a:off x="2022840" y="2100600"/>
                <a:ext cx="619560" cy="6202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/>
            </p:style>
          </p:sp>
          <p:sp>
            <p:nvSpPr>
              <p:cNvPr id="176" name="CustomShape 11"/>
              <p:cNvSpPr/>
              <p:nvPr/>
            </p:nvSpPr>
            <p:spPr>
              <a:xfrm>
                <a:off x="2022840" y="2417040"/>
                <a:ext cx="619560" cy="47232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CustomShape 12"/>
              <p:cNvSpPr/>
              <p:nvPr/>
            </p:nvSpPr>
            <p:spPr>
              <a:xfrm>
                <a:off x="1910520" y="2783880"/>
                <a:ext cx="849960" cy="45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de-DE" sz="1200" spc="-1" strike="noStrike">
                    <a:solidFill>
                      <a:srgbClr val="000000"/>
                    </a:solidFill>
                    <a:latin typeface="Roboto Black"/>
                    <a:ea typeface="Roboto Black"/>
                  </a:rPr>
                  <a:t>SpiceEV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pic>
          <p:nvPicPr>
            <p:cNvPr id="178" name="Grafik 15_0" descr=""/>
            <p:cNvPicPr/>
            <p:nvPr/>
          </p:nvPicPr>
          <p:blipFill>
            <a:blip r:embed="rId1"/>
            <a:srcRect l="4190" t="72066" r="83310" b="11302"/>
            <a:stretch/>
          </p:blipFill>
          <p:spPr>
            <a:xfrm>
              <a:off x="2144880" y="2618640"/>
              <a:ext cx="383400" cy="23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9" name="CustomShape 13"/>
            <p:cNvSpPr/>
            <p:nvPr/>
          </p:nvSpPr>
          <p:spPr>
            <a:xfrm>
              <a:off x="2075040" y="2221920"/>
              <a:ext cx="182160" cy="188280"/>
            </a:xfrm>
            <a:prstGeom prst="snipRoundRect">
              <a:avLst>
                <a:gd name="adj1" fmla="val 46097"/>
                <a:gd name="adj2" fmla="val 47363"/>
              </a:avLst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14"/>
            <p:cNvSpPr/>
            <p:nvPr/>
          </p:nvSpPr>
          <p:spPr>
            <a:xfrm>
              <a:off x="2203200" y="2113920"/>
              <a:ext cx="2584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de-DE" sz="1400" spc="-1" strike="noStrike">
                  <a:solidFill>
                    <a:srgbClr val="000000"/>
                  </a:solidFill>
                  <a:latin typeface="Roboto Black"/>
                  <a:ea typeface="Roboto Black"/>
                </a:rPr>
                <a:t>€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81" name="Grafik 24_0" descr=""/>
            <p:cNvPicPr/>
            <p:nvPr/>
          </p:nvPicPr>
          <p:blipFill>
            <a:blip r:embed="rId3"/>
            <a:stretch/>
          </p:blipFill>
          <p:spPr>
            <a:xfrm>
              <a:off x="2236680" y="2379600"/>
              <a:ext cx="232200" cy="225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2" name="Grafik 25_0" descr=""/>
            <p:cNvPicPr/>
            <p:nvPr/>
          </p:nvPicPr>
          <p:blipFill>
            <a:blip r:embed="rId4"/>
            <a:stretch/>
          </p:blipFill>
          <p:spPr>
            <a:xfrm>
              <a:off x="2410560" y="2246040"/>
              <a:ext cx="185400" cy="197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3" name="Group 15"/>
          <p:cNvGrpSpPr/>
          <p:nvPr/>
        </p:nvGrpSpPr>
        <p:grpSpPr>
          <a:xfrm>
            <a:off x="3828600" y="1152000"/>
            <a:ext cx="1287720" cy="1913040"/>
            <a:chOff x="3828600" y="1152000"/>
            <a:chExt cx="1287720" cy="1913040"/>
          </a:xfrm>
        </p:grpSpPr>
        <p:sp>
          <p:nvSpPr>
            <p:cNvPr id="184" name="CustomShape 16"/>
            <p:cNvSpPr/>
            <p:nvPr/>
          </p:nvSpPr>
          <p:spPr>
            <a:xfrm>
              <a:off x="4281480" y="1152000"/>
              <a:ext cx="834840" cy="330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4000" bIns="45000" anchor="ctr">
              <a:noAutofit/>
            </a:bodyPr>
            <a:p>
              <a:pPr algn="just">
                <a:lnSpc>
                  <a:spcPts val="799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endParaRPr b="0" lang="en-US" sz="1800" spc="-1" strike="noStrike">
                <a:latin typeface="Arial"/>
              </a:endParaRPr>
            </a:p>
            <a:p>
              <a:pPr algn="just">
                <a:lnSpc>
                  <a:spcPts val="799"/>
                </a:lnSpc>
                <a:spcBef>
                  <a:spcPts val="1001"/>
                </a:spcBef>
                <a:buNone/>
                <a:tabLst>
                  <a:tab algn="l" pos="0"/>
                </a:tabLst>
              </a:pPr>
              <a:r>
                <a:rPr b="1" lang="en-GB" sz="1200" spc="-1" strike="noStrike">
                  <a:solidFill>
                    <a:srgbClr val="ffffff"/>
                  </a:solidFill>
                  <a:latin typeface="Roboto Light"/>
                  <a:ea typeface="Roboto Light"/>
                </a:rPr>
                <a:t>SMOOTH</a:t>
              </a:r>
              <a:endParaRPr b="0" lang="en-US" sz="1200" spc="-1" strike="noStrike">
                <a:latin typeface="Arial"/>
              </a:endParaRPr>
            </a:p>
          </p:txBody>
        </p:sp>
        <p:pic>
          <p:nvPicPr>
            <p:cNvPr id="185" name="Grafik 46_0" descr=""/>
            <p:cNvPicPr/>
            <p:nvPr/>
          </p:nvPicPr>
          <p:blipFill>
            <a:blip r:embed="rId5"/>
            <a:stretch/>
          </p:blipFill>
          <p:spPr>
            <a:xfrm>
              <a:off x="3828600" y="1800000"/>
              <a:ext cx="1251720" cy="12650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86" name="" descr=""/>
          <p:cNvPicPr/>
          <p:nvPr/>
        </p:nvPicPr>
        <p:blipFill>
          <a:blip r:embed="rId6"/>
          <a:stretch/>
        </p:blipFill>
        <p:spPr>
          <a:xfrm>
            <a:off x="6077880" y="1872000"/>
            <a:ext cx="1409760" cy="14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4D80AD9D-784D-4021-8158-27EB4F0EA005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27.05.2022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62EE03D2-E5AC-4690-8955-DB6B30B81C8F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2. Python Use Cases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636480" y="957960"/>
            <a:ext cx="7885440" cy="35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18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Running a python tool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Data analysis and visualization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Developing a python tool</a:t>
            </a:r>
            <a:endParaRPr b="0" lang="en-US" sz="2400" spc="-1" strike="noStrike">
              <a:latin typeface="Arial"/>
            </a:endParaRPr>
          </a:p>
          <a:p>
            <a:pPr lvl="1" marL="533520" indent="-1738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000" spc="-1" strike="noStrike">
                <a:solidFill>
                  <a:srgbClr val="002e4f"/>
                </a:solidFill>
                <a:latin typeface="Roboto Light"/>
                <a:ea typeface="Roboto Light"/>
              </a:rPr>
              <a:t>Adding functions you need</a:t>
            </a:r>
            <a:endParaRPr b="0" lang="en-US" sz="2000" spc="-1" strike="noStrike">
              <a:latin typeface="Arial"/>
            </a:endParaRPr>
          </a:p>
          <a:p>
            <a:pPr lvl="1" marL="533520" indent="-17388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000" spc="-1" strike="noStrike">
                <a:solidFill>
                  <a:srgbClr val="002e4f"/>
                </a:solidFill>
                <a:latin typeface="Roboto Light"/>
                <a:ea typeface="Roboto Light"/>
              </a:rPr>
              <a:t>Fitting the tool to your use case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2856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fld id="{CA2263F6-991C-42C8-B6AE-601FC890019B}" type="datetime1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27.05.2022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029040" y="4860360"/>
            <a:ext cx="30852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Reiner Lemoine Institut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6458040" y="4860360"/>
            <a:ext cx="205632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fld id="{0EF2D2C8-1BD0-4747-A619-E6703FA7906E}" type="slidenum">
              <a:rPr b="0" lang="de-DE" sz="900" spc="-1" strike="noStrike">
                <a:solidFill>
                  <a:srgbClr val="1c2d51"/>
                </a:solidFill>
                <a:latin typeface="Roboto Light"/>
                <a:ea typeface="Roboto Light"/>
              </a:rPr>
              <a:t>5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628560" y="277560"/>
            <a:ext cx="716436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de-DE" sz="2400" spc="-1" strike="noStrike">
                <a:solidFill>
                  <a:srgbClr val="002e4f"/>
                </a:solidFill>
                <a:latin typeface="Roboto"/>
                <a:ea typeface="Roboto"/>
              </a:rPr>
              <a:t>3. What do I have to learn?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636480" y="957960"/>
            <a:ext cx="7885440" cy="35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0" bIns="45000" anchor="t">
            <a:normAutofit/>
          </a:bodyPr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Setup the software and environments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Read code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Repurpose existing code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Plan before writing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Trial and error</a:t>
            </a:r>
            <a:endParaRPr b="0" lang="en-US" sz="24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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Debugging!</a:t>
            </a:r>
            <a:endParaRPr b="0" lang="en-US" sz="2400" spc="-1" strike="noStrike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51"/>
              </a:spcBef>
              <a:buClr>
                <a:srgbClr val="002e4f"/>
              </a:buClr>
              <a:buSzPct val="50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2e4f"/>
                </a:solidFill>
                <a:latin typeface="Roboto Light"/>
                <a:ea typeface="Roboto Light"/>
              </a:rPr>
              <a:t>Use documentations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 Schnellladegesetz</Template>
  <TotalTime>36</TotalTime>
  <Application>LibreOffice/7.3.3.2$Windows_X86_64 LibreOffice_project/d1d0ea68f081ee2800a922cac8f79445e4603348</Application>
  <AppVersion>15.0000</AppVersion>
  <Words>171</Words>
  <Paragraphs>61</Paragraphs>
  <Company>Reiner Lemoine Institut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2021-03-02T08:45:21Z</dcterms:created>
  <dc:creator>Moritz Schiel</dc:creator>
  <dc:description/>
  <dc:language>de-DE</dc:language>
  <cp:lastModifiedBy/>
  <cp:lastPrinted>2017-12-10T08:48:30Z</cp:lastPrinted>
  <dcterms:modified xsi:type="dcterms:W3CDTF">2022-05-27T10:18:13Z</dcterms:modified>
  <cp:revision>61</cp:revision>
  <dc:subject/>
  <dc:title>Übersicht über den SchnellLG-Entwurf vom 10.02.2021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</vt:i4>
  </property>
  <property fmtid="{D5CDD505-2E9C-101B-9397-08002B2CF9AE}" pid="7" name="PresentationFormat">
    <vt:lpwstr>Bildschirmpräsentation (16:9)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7</vt:i4>
  </property>
</Properties>
</file>