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42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17/12/2024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WEBS ACCESIBLES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5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D47A0-2A25-E50C-14D2-AFC6DF78B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EAB641-46ED-E194-3C0F-90A37A2C949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PAUTAS DE ACCESIBILIDAD AL CONTENIDO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6E6FDD8-6093-1C33-6302-4FADFB25273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AC0B33F-8884-5C15-E133-4BD6937690A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245629-5BBC-FB67-AD7C-A308BBB6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Hacer que el contenido del texto sea legible y comprensible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Hacer que las páginas web aparezcan y funcionen de manera predecible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Ayudar a los usuarios a evitar y corregir errores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5888751-1050-65B7-A7D9-150941480FA9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COMPRENSIBLE</a:t>
            </a:r>
          </a:p>
        </p:txBody>
      </p:sp>
    </p:spTree>
    <p:extLst>
      <p:ext uri="{BB962C8B-B14F-4D97-AF65-F5344CB8AC3E}">
        <p14:creationId xmlns:p14="http://schemas.microsoft.com/office/powerpoint/2010/main" val="260376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AF00C-6A64-FA43-DEAD-655D12DB5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62D753F-D2CB-3BC7-4647-2758B231092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PAUTAS DE ACCESIBILIDAD AL CONTENIDO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7AF12C-878D-4F19-3BE7-8832F306A66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F670951-543C-5D0C-4918-B875293D0F4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2B412A-79D3-42F7-1402-4B66BD56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Maximizar la compatibilidad con los agentes de usuario actuales y futuros, incluidas las tecnologías de asistencia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63371BD-3D5D-AEF4-1059-0FF880FBF94B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ROBUSTO</a:t>
            </a:r>
          </a:p>
        </p:txBody>
      </p:sp>
    </p:spTree>
    <p:extLst>
      <p:ext uri="{BB962C8B-B14F-4D97-AF65-F5344CB8AC3E}">
        <p14:creationId xmlns:p14="http://schemas.microsoft.com/office/powerpoint/2010/main" val="22373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BDA38-4124-4C50-A308-7751AC6F6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C972BD-A3BD-5E3B-7016-35694AA25E4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1.5. APLICACIONES RICAS ACCESIBLES DE INTERNET (ARIA)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889E63-D9A9-B4B0-C508-258886765C0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17BBECD-8064-00CD-6109-45F70BA0470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220B2A-A926-1EC9-CAD8-4638633D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atributos siempre se escriben con el prefijo aria- seguido de la propiedad o estado que representen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aria-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hidden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="true"&gt;Contenido oculto&lt;/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F7C313C-12E0-8D6D-ADCA-ACB5E4A3BD88}"/>
              </a:ext>
            </a:extLst>
          </p:cNvPr>
          <p:cNvSpPr/>
          <p:nvPr/>
        </p:nvSpPr>
        <p:spPr>
          <a:xfrm>
            <a:off x="1271335" y="1347537"/>
            <a:ext cx="9649325" cy="253465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ARIA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</a:rPr>
              <a:t>Conjunto de atributos que se añaden a las etiquetas HTML para conseguir que los elementos de la interfaz sean más accesibles, ya que aportan información adicional sobre ellos</a:t>
            </a:r>
          </a:p>
        </p:txBody>
      </p:sp>
    </p:spTree>
    <p:extLst>
      <p:ext uri="{BB962C8B-B14F-4D97-AF65-F5344CB8AC3E}">
        <p14:creationId xmlns:p14="http://schemas.microsoft.com/office/powerpoint/2010/main" val="283820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F744A-A6EB-7D35-F583-BF806C21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179C04-20D7-2657-1F9F-0EFACE32530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1.6. TÉCNICAS PARA SATISFACER LOS REQUISITOS WCAG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9C49AF-1F80-1F12-805F-D5DBB2A35D5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C3D2180-3675-74C5-9C1C-D1EF891DADA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FB53AA-71EC-B908-6A63-C3F9DDAC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Agregar un enlace en la parte superior de cada página o bloque repetido que permita saltar dicho bloque o que vaya directamente al área de contenido principal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Permitir que el contenido se pause y se reinicie desde donde se pausó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Evitar poner límite de tiempo o proporcionar una forma para que el usuario cambie o desactive dicho límite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Garantizar que la información transmitida por las diferencias de color también disponible en el 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Garantizar que los usuarios no queden atrapados en el contenido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C7AC2A4-344F-4D1F-AEDF-891F90893DD9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TÉCNICAS GENERALES</a:t>
            </a:r>
          </a:p>
        </p:txBody>
      </p:sp>
    </p:spTree>
    <p:extLst>
      <p:ext uri="{BB962C8B-B14F-4D97-AF65-F5344CB8AC3E}">
        <p14:creationId xmlns:p14="http://schemas.microsoft.com/office/powerpoint/2010/main" val="354983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E210-B204-9E08-21F6-4356EA46F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82CC174-E277-506D-CDB4-502C5766B15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1.6. TÉCNICAS PARA SATISFACER LOS REQUISITOS WCAG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F1D27F-8801-FA31-CE30-902FD90BF4F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E417776-17CD-A718-CE01-937C96A2590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921CE0-3B1E-DAC6-A7B9-A5803DAF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Ordenar el contenido en una secuencia coherente con encabezados descriptivos y facilitar su lectura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Proporcionar glosario, mapa del sitio, tabla de contenido y resto de migas de pan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Proporcionar alternativas de texto corto que identifiquen contenido que no sea de texto, así como los campos obligatorios o erróneos en formularios o que proporcionen una breve descripción de ellos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Proporcionar controles para poder navegar por la web con distintos dispositivos, como teclado, pantallas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multipunto,etc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D17AA0E-ED85-B85A-33C2-CA0EAE0414E4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TÉCNICAS GENERALES</a:t>
            </a:r>
          </a:p>
        </p:txBody>
      </p:sp>
    </p:spTree>
    <p:extLst>
      <p:ext uri="{BB962C8B-B14F-4D97-AF65-F5344CB8AC3E}">
        <p14:creationId xmlns:p14="http://schemas.microsoft.com/office/powerpoint/2010/main" val="116048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E8E65-0B5D-5C17-CEBF-ABFB49C21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BE9977-AD54-6388-A549-B3BC3F3F48C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1.6. TÉCNICAS PARA SATISFACER LOS REQUISITOS WCAG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331446-2EF3-6AD1-AB31-C0080038A7B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ACE9F8C-27FE-37BF-AA58-5BACABEACB1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CA6BF3-7948-8B54-6578-48D780D8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Crear un orden de tabulación lógico a través de enlaces, controles de formulario y objetos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los atributos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imágenes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(botones de envío)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Proporcionar un título utilizando el elemento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añadir el atributo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proporcionar ayuda al contexto, describir elementos…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el atributo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asignándole valor vacío (“”) y no incluir el atributo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las imágenes que se deben ignorar o son meramente decorativas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Identificar el propósito de un enlace usando el texto del enlace y combinarlo con el elemento adjunto en imágenes, listas, tablas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BAFE36-B5D9-5AAF-878B-DF84219C8FA8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TÉCNICAS HTML</a:t>
            </a:r>
          </a:p>
        </p:txBody>
      </p:sp>
    </p:spTree>
    <p:extLst>
      <p:ext uri="{BB962C8B-B14F-4D97-AF65-F5344CB8AC3E}">
        <p14:creationId xmlns:p14="http://schemas.microsoft.com/office/powerpoint/2010/main" val="266087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EC11A-B018-3094-7DEA-E3B9D7A5B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AFA09BA-11DF-6647-B1D0-17BDDD1726D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1.6. TÉCNICAS PARA SATISFACER LOS REQUISITOS WCAG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8D68C2-EA0D-86C7-FB9C-02A9D2567E8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3A4E107-F9C0-DADE-999D-CCA8771D440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1ED149-59D3-41DB-A5EC-D9E78BD8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Crear páginas web que estén bien formadas utilizando elementos HTML, con las etiquetas de apertura y cierre de forma correcta y sin duplicidad de atributos o identificadores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las etiquetas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h1-h6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identificar encabezados y añadirlos al comienzo de cada sección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asociar títulos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summary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dar una visión general de tablas de datos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Añadir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identificar el idioma del texto y cambios de lenguaje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Ofrecer definiciones de abreviaturas mediante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abbr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definiciones de una palabra con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dfn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9C01A9C-5D04-6603-9626-80103D2C2B49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TÉCNICAS HTML</a:t>
            </a:r>
          </a:p>
        </p:txBody>
      </p:sp>
    </p:spTree>
    <p:extLst>
      <p:ext uri="{BB962C8B-B14F-4D97-AF65-F5344CB8AC3E}">
        <p14:creationId xmlns:p14="http://schemas.microsoft.com/office/powerpoint/2010/main" val="2665661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5B47A-0AFE-D1EB-EC4E-7183CEE1A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FF85CF0-36CD-85CE-25E6-5ABDE3B6229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1.6. TÉCNICAS PARA SATISFACER LOS REQUISITOS WCAG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1AA00C-EC38-53D2-EA09-EA5A77E651F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07116AA-E3AB-C9E9-A759-354AA929803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D01E57-90D0-F004-62A7-105751C1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letter-spacing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el espaciado entre letras y line-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el espaciado entre líneas y permitir anularlo si lo desea el usuario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Incluir imágenes decorativas con CSS evitando las etiquetas HTML con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vacío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Establecer los tamaños de la fuente y contenedores de texto utilizando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porcentaje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nombre (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large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x-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…) o unidades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Usar de modo correcto márgenes (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margin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y rellenos (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en lugar de emplear saltos de línea, espacios en blanco o imágenes espaciadores para crear el diseño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311549E-84E4-7DDD-8005-E07AA88AC7AC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TÉCNICAS CSS</a:t>
            </a:r>
          </a:p>
        </p:txBody>
      </p:sp>
    </p:spTree>
    <p:extLst>
      <p:ext uri="{BB962C8B-B14F-4D97-AF65-F5344CB8AC3E}">
        <p14:creationId xmlns:p14="http://schemas.microsoft.com/office/powerpoint/2010/main" val="2680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32F3E-ACB5-8FF7-2C59-823EA93B4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C9681AE-C99F-2F1C-A7BA-78B4BA6A20A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1.6. TÉCNICAS PARA SATISFACER LOS REQUISITOS WCAG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D6A652-7A8E-5092-2649-7ABEAB40355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F3C680F-402D-8BB2-FD12-36742D62177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FEE562-FFCA-6629-BCBD-1B63BF0A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Redistribuir contenido utilizando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flexbox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lugar de porcentajes si es posible, de no ser así, usar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garantizar el suficiente espacio entre objetos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Usar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redistribuir las columnas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Cambiar la presentación de un elemento de la interfaz de usuario cuando recibe el foco mediante la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pseudoclase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focus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5C2099C-D69D-6CE9-F1FD-2A91926C8DA0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TÉCNICAS CSS</a:t>
            </a:r>
          </a:p>
        </p:txBody>
      </p:sp>
    </p:spTree>
    <p:extLst>
      <p:ext uri="{BB962C8B-B14F-4D97-AF65-F5344CB8AC3E}">
        <p14:creationId xmlns:p14="http://schemas.microsoft.com/office/powerpoint/2010/main" val="379565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E83CB-BEB5-6C89-E23D-A803ACFB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09E0209-FCB0-CEE8-8056-9920BCB6F06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1.6. TÉCNICAS PARA SATISFACER LOS REQUISITOS WCAG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165C18-E5B5-DE7E-4BA2-2081D80B1E9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F4AD7AF-0611-2BE5-BA52-FD5D7573A3D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D42F00-548A-464B-70A6-6BB7C731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aria-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proporcionarles etiquetas a los objetos, con fines de enlace, o para proporcionar una etiqueta invisible donde no se pueda usar una etiqueta visible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aria-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labelledby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proporcionarle una alternativa de texto al contenido que no es de texto, para concatenar una etiqueta o para nombrar regiones y puntos de referencia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aria-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describedby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proporcionarles una etiqueta descriptiva a los controles de la interfaz de usuario que ofrezca descripciones de imágenes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1D4F220-1DB5-4C64-3605-AD3464144122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TÉCNICAS ARIA</a:t>
            </a:r>
          </a:p>
        </p:txBody>
      </p:sp>
    </p:spTree>
    <p:extLst>
      <p:ext uri="{BB962C8B-B14F-4D97-AF65-F5344CB8AC3E}">
        <p14:creationId xmlns:p14="http://schemas.microsoft.com/office/powerpoint/2010/main" val="249051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 WEBS ACCESIBLES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conveniente tener en cuenta los aspectos de usabilidad y accesibilidad durante todo el proceso de desarrollo de las interfaces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importante profundizar y conocer cómo se puede adecuar las interfaces para que cumplan los estándares y se adecuen a todos los usuarios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68249-C7D7-4BCD-81E3-C2648397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46D5A65-BCC1-21AE-DBFF-BAFA5213EC4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000" b="1" dirty="0"/>
              <a:t>1.6. TÉCNICAS PARA SATISFACER LOS REQUISITOS WCAG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297BA7D-04F7-126E-BB52-8FA2E34C7D4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EBC09BF-D036-EEDD-DC78-86A56F12EF1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1E5FDE-CE08-1BF3-CAB1-FF1CCB6F1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aria-role=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alert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aria-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alertdialog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identificar errores y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aria-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invalid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indicar un campo de error en un formulario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3061EA7-F202-AEC2-2AB4-1523E3F03AF7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TÉCNICAS ARIA</a:t>
            </a:r>
          </a:p>
        </p:txBody>
      </p:sp>
    </p:spTree>
    <p:extLst>
      <p:ext uri="{BB962C8B-B14F-4D97-AF65-F5344CB8AC3E}">
        <p14:creationId xmlns:p14="http://schemas.microsoft.com/office/powerpoint/2010/main" val="145577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C7B8C-FA69-808B-0B27-538F7D29D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D6FB4E5-3A73-F9BF-F5D3-FAA4CB4BCE0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ACCESIBILIDAD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36C58A-F2DB-ECAD-E2B4-8F8DB5A7446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8F22DF6-55EB-3D74-D159-7658B41A180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8579B5-0068-8025-8305-234641146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 de cualquier sitio web o aplicación móvil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Atraer el mayor número de usuarios a través de sus interfaces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Importante que los desarrolladores creen interfaces que permitan adaptarse al mayor número de personas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Independientemente de la discapacidad que puedan tener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DA7BC1-2A2E-0D0E-1D9B-279625E0A9CC}"/>
              </a:ext>
            </a:extLst>
          </p:cNvPr>
          <p:cNvSpPr/>
          <p:nvPr/>
        </p:nvSpPr>
        <p:spPr>
          <a:xfrm>
            <a:off x="1271335" y="4052958"/>
            <a:ext cx="9649325" cy="254034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ACCESIBILIDAD</a:t>
            </a:r>
          </a:p>
          <a:p>
            <a:pPr algn="ctr"/>
            <a:r>
              <a:rPr lang="es-ES" sz="3200" b="1" dirty="0">
                <a:solidFill>
                  <a:schemeClr val="bg1"/>
                </a:solidFill>
              </a:rPr>
              <a:t>Capacidad de poder acceder todas las personas a los contenidos de una interfaz, independientemente de las distintas capacidades, ya sean físicas, intelectuales o técnicas</a:t>
            </a:r>
          </a:p>
        </p:txBody>
      </p:sp>
    </p:spTree>
    <p:extLst>
      <p:ext uri="{BB962C8B-B14F-4D97-AF65-F5344CB8AC3E}">
        <p14:creationId xmlns:p14="http://schemas.microsoft.com/office/powerpoint/2010/main" val="30955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2E2BE-7050-767C-D4E3-F3CF5C1EB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4A90BA2-89BF-A75A-CDE9-3838D81A554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ACCESIBILIDAD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96E6A2-C413-79C0-8F44-A1AC3B92519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7FFDA59-0A5A-D72F-A996-F3A24163526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AAAFCD-D592-7E66-C528-6FDE78E1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poder conseguir interfaces accesibles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 de programación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Tecnologías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 garanticen a los usuarios percibir, comprender, navegar e interactuar con la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Muchas de estas técnicas o estándares los ha definido el consorcio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World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Wide Web</a:t>
            </a:r>
          </a:p>
        </p:txBody>
      </p:sp>
    </p:spTree>
    <p:extLst>
      <p:ext uri="{BB962C8B-B14F-4D97-AF65-F5344CB8AC3E}">
        <p14:creationId xmlns:p14="http://schemas.microsoft.com/office/powerpoint/2010/main" val="314744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CF20F-6A2A-F9AB-8F0E-104EFE605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CC87A9-FD0E-A732-6176-725B16ED11B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EL CONSORCIO W3C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9F8736-F0E2-D910-CCB4-D318217D7FC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A73F7B7-944E-A7A9-0114-F1B70D6F110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3CD38A-127E-E3C1-28E0-530BAE9E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una comunidad internacional que desarrolla estándares abiertos para garantizar el crecimiento a largo plazo de la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consorcio es el responsable de la estandarización de muchos de los lenguajes de marcas, como el XML y muchas etiquetas de HTML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Objetivo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que la Web conecte a la humanidad para conseguir el acceso al conocimiento sea lo más eficiente y equitativo posible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6624E-BC90-B7D4-5A41-C50A2E506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A3E536F-8ED3-B314-D7C0-A307B00DBA5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EL CONSORCIO W3C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6DBC73E-BF5C-24A3-23E4-3911FEDE7A6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F8E551B-5CC6-33CF-C892-9ACF91EEF1A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8C564E-0B10-C8CE-2D95-28FB71C2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 participa en distintos proyectos en paralelo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Entre ellos “Web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Accesibility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Initiative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Trabaja con organizaciones de todo el mundo en varios grupos de trabajo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crear y difundir un conjunto de recomendaciones que se deben seguir a la hora de desarrollar interfaces para los usuarios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través de distintas actividades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recogen dentro de las pautas de accesibilidad al contenido en la Web</a:t>
            </a:r>
          </a:p>
        </p:txBody>
      </p:sp>
    </p:spTree>
    <p:extLst>
      <p:ext uri="{BB962C8B-B14F-4D97-AF65-F5344CB8AC3E}">
        <p14:creationId xmlns:p14="http://schemas.microsoft.com/office/powerpoint/2010/main" val="36251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C8E3-CA38-8AB5-1E64-D336D059D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A495C91-9364-80FA-A483-1E54AC9EAE6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PRINCIPIOS GENERALES DE DISEÑO ACCESIBLE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A4C49D-C078-D113-9292-A3B6B6D38BB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2103893-A522-B80F-00ED-B9B040E4BBD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F7E27F-1D7C-5553-0843-2775EBAD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Versión WCAG 1.0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centrado en crear las pautas a través del cumplimiento de ciertas técnicas para conseguir la accesibilidad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Versión WCAG 2.0  cambio más genérico de los principios y englobó todas las pautas en cuatro principios principales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Perceptible: todos los elementos deben estar visible y disponibles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Operable: todos los componentes (botones, enlaces,…) deben ser accesibles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Comprensible: información y funcionamiento deben ser entendibles o aprender rápidamente como funciona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Robusto: el contenido sólido para que, aunque evolucione la tecnología, se siga interpretando de forma confiable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Versión WCAG 2.1: hereda de la versión anterior y se centra en mejorar las pautas para adaptarlas a las tecnologías móviles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7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71224-8122-44F5-975F-077B7E10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447BD72-D51B-4504-B147-95BC09558BC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PAUTAS DE ACCESIBILIDAD AL CONTENIDO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B30605-D9F1-711C-228B-82BDFB14DF9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1D29F7E-D478-9F38-2366-509FE56258B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B731E8-2338-2857-78CB-D5719D52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Proporcionar alternativas de texto para contenido que no sea 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Crear contenido que pueda presentarse de diferentes maneras sin perder información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Proporcionar alternativas para los medios basados en el tiempo (audio, vídeo, multimedia, animaciones…)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Facilitar que los usuarios vean y escuchen el contenido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F0B0BBE-3D14-7025-F454-1B8F968D8EF9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PERCEPTIBLES</a:t>
            </a:r>
          </a:p>
        </p:txBody>
      </p:sp>
    </p:spTree>
    <p:extLst>
      <p:ext uri="{BB962C8B-B14F-4D97-AF65-F5344CB8AC3E}">
        <p14:creationId xmlns:p14="http://schemas.microsoft.com/office/powerpoint/2010/main" val="23918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93353-E414-7B36-33E8-4BB037154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093181D-A1AA-E432-A622-29452C441A2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PAUTAS DE ACCESIBILIDAD AL CONTENIDO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A50708-769E-07C9-237C-7200452ABC5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364ACAA-3CC8-EEB6-ACA0-20533B477B9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5B58C5-2D17-CED7-A9A1-434F25F5D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76946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Todas las opciones disponibles desde teclado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Proporcionar a los usuarios tiempo suficiente para leer y utilizar el contenido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Evitar apropiaciones del espacio de contenido de otro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Proporcionar formas de ayudar a los usuarios a navegar, encontrar contenido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Facilitar a los usuarios operar a través de varias entradas más allá del teclado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1B092DC-B6D6-8AEC-72E2-3665FAE66C78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OPERABLES</a:t>
            </a:r>
          </a:p>
        </p:txBody>
      </p:sp>
    </p:spTree>
    <p:extLst>
      <p:ext uri="{BB962C8B-B14F-4D97-AF65-F5344CB8AC3E}">
        <p14:creationId xmlns:p14="http://schemas.microsoft.com/office/powerpoint/2010/main" val="1679808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CB9FD42C9C4D9E59022EC6921C8B" ma:contentTypeVersion="4" ma:contentTypeDescription="Crear nuevo documento." ma:contentTypeScope="" ma:versionID="52960cb5c01e5196a283de925ee40fd9">
  <xsd:schema xmlns:xsd="http://www.w3.org/2001/XMLSchema" xmlns:xs="http://www.w3.org/2001/XMLSchema" xmlns:p="http://schemas.microsoft.com/office/2006/metadata/properties" xmlns:ns2="76461d1a-8317-459c-b16b-13d61fba69fe" targetNamespace="http://schemas.microsoft.com/office/2006/metadata/properties" ma:root="true" ma:fieldsID="595ab244a9ccce9fadd565222997c6b2" ns2:_="">
    <xsd:import namespace="76461d1a-8317-459c-b16b-13d61fba6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61d1a-8317-459c-b16b-13d61fba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9A8E74-8B9F-4DE8-90CA-1F4A279259DD}"/>
</file>

<file path=customXml/itemProps2.xml><?xml version="1.0" encoding="utf-8"?>
<ds:datastoreItem xmlns:ds="http://schemas.openxmlformats.org/officeDocument/2006/customXml" ds:itemID="{6045BF03-18C6-4C86-A6FE-B2E505B314BE}"/>
</file>

<file path=customXml/itemProps3.xml><?xml version="1.0" encoding="utf-8"?>
<ds:datastoreItem xmlns:ds="http://schemas.openxmlformats.org/officeDocument/2006/customXml" ds:itemID="{A198829F-C0EA-4752-A3CB-99A5661D0355}"/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1481</Words>
  <Application>Microsoft Office PowerPoint</Application>
  <PresentationFormat>Panorámica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23</cp:revision>
  <dcterms:created xsi:type="dcterms:W3CDTF">2024-09-11T10:51:13Z</dcterms:created>
  <dcterms:modified xsi:type="dcterms:W3CDTF">2024-12-17T08:10:40Z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0x0101004B9FCB9FD42C9C4D9E59022EC6921C8B</vt:lpwstr>
  </property>
</Properties>
</file>