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2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BBA"/>
    <a:srgbClr val="FF9267"/>
    <a:srgbClr val="FDEBC7"/>
    <a:srgbClr val="FCDEA2"/>
    <a:srgbClr val="FAC863"/>
    <a:srgbClr val="FAF6D8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19/12/2024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WEBS ACCESIBLES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5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1FA36-2BFE-46F5-AE22-80FAE0D97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D32CD0A-2B80-3C10-0350-2886C24540E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5CE32E-B241-A0E7-C9CC-FF304101E87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06806F-3B51-BAA6-A457-E52FECFE0BA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B6A1CB-2E1F-A068-79A5-BAB994A8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asegurarse que los elementos que tengan un fondo de color una imagen de fondo, posean el suficiente contraste para poder leerse de manera correcta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conveniente utilizar colores con mucha luminosidad sobre fondos negros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intentar no pasarse de contraste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B356D4-270D-55B6-3946-07C19259E296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RELACIÓN DE CONTRASTE (CONTRASTE DE COLOR)</a:t>
            </a:r>
          </a:p>
        </p:txBody>
      </p:sp>
    </p:spTree>
    <p:extLst>
      <p:ext uri="{BB962C8B-B14F-4D97-AF65-F5344CB8AC3E}">
        <p14:creationId xmlns:p14="http://schemas.microsoft.com/office/powerpoint/2010/main" val="164754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1224-9C10-3942-B86F-2F40E40E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CC6E9A-D235-3510-583C-9CE003717D9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F70787-8ACD-D1CF-17E4-15FA49FE06A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F87FBE2-C67D-E4D4-E042-155D5825976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8E1E65-BAAF-0F2D-EC95-A12FC69F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Asegurar que el tamaño del texto está proporcionado y se mantiene en sus bloques de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hace zoom o si se cambia el tamaño del texto, este no se debe salir de su bloque pudiendo superponerse a otros textos o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Contenido ordenado de modo coherente para que los usuarios pueden navegar con teclados u otros dispositivos sin necesidad de usar el ratón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Durante la navegación, el foco del elemento debe estar visible para que el usuario sepa dónde se encuentra en todo momento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1FBB87-94C8-291D-2AFC-087CA386EC16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CAMBIAR EL TAMAÑO DEL TEXTO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799311-03DC-4B63-EF8C-614FDF720AE1}"/>
              </a:ext>
            </a:extLst>
          </p:cNvPr>
          <p:cNvSpPr/>
          <p:nvPr/>
        </p:nvSpPr>
        <p:spPr>
          <a:xfrm>
            <a:off x="954502" y="3816792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ACCESO AL TECLADO Y ENFOQUE VISUAL</a:t>
            </a:r>
          </a:p>
        </p:txBody>
      </p:sp>
    </p:spTree>
    <p:extLst>
      <p:ext uri="{BB962C8B-B14F-4D97-AF65-F5344CB8AC3E}">
        <p14:creationId xmlns:p14="http://schemas.microsoft.com/office/powerpoint/2010/main" val="31325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4881-E080-7F2A-6D1A-4FD43783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76BA12-84F7-FAEC-15E0-34364350AD9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B7E70A-48B9-259F-DD7D-8C91F16D13D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0E43A79-B374-09DB-E1D1-D728C5991F0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E27E20-6255-BDD6-A84E-28C3CFDC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formularios deben tener etiquetas descriptivas de sus elementos que proporcionen instrucciones adicionales si es necesario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deben indicar los campos obligatorios de un modo inequívoco y mostrar los errores que se produzcan al seleccionar o al rellenar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588FF12-9032-7EF8-3510-21E96F6E2EE2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FORMULARIOS, ETIQUETAS Y ERRORES (CAMPOS DE BÚSQUEDA)</a:t>
            </a:r>
          </a:p>
        </p:txBody>
      </p:sp>
    </p:spTree>
    <p:extLst>
      <p:ext uri="{BB962C8B-B14F-4D97-AF65-F5344CB8AC3E}">
        <p14:creationId xmlns:p14="http://schemas.microsoft.com/office/powerpoint/2010/main" val="157554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3426-7401-34D8-7EBB-50BE668A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5A1D6A-8865-EC11-B43F-49377AB7F14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502798-E5E4-9899-DC1C-666F5141301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8E36B7E-DBD6-6DE1-F255-97144ABE618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EA871E-0E8D-7F69-D266-5994DF87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ciertos casos, estos elementos provocan una distracción y una pérdida de concentración o comprensión del contenido de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asegurarse que los elementos pueden detenerse u ocultarse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caso de parpadeos rápidos, debe evitarse que cambie más de tres veces por segundo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370B1B-4599-F762-77ED-572D4818342A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CONTENIDO EN MOVIMIENTO O PARPADEANTE</a:t>
            </a:r>
          </a:p>
        </p:txBody>
      </p:sp>
    </p:spTree>
    <p:extLst>
      <p:ext uri="{BB962C8B-B14F-4D97-AF65-F5344CB8AC3E}">
        <p14:creationId xmlns:p14="http://schemas.microsoft.com/office/powerpoint/2010/main" val="325156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172D-66BF-AB6C-EB7E-A218A7138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9F6CC4-2B69-7146-0D2E-4C0ECB5EC6C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A86CBA-C3BF-1717-D768-B1CF771349B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0269CFB-5B6B-DEFC-56B0-54FC98FF695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7D2E19-AFF1-7050-01D0-E0DA0FF9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añadir alternativas, a estos elementos, en formato texto como subtítulos, transcripciones de los audios que se escuchan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añadir descripciones del contenido que se muestra a través de audio o transcripciones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revisar que la estructura de la página web sea visualmente correcta si prescindimos del contenido decorativo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desactivar imágenes y el archivo CSS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Así, se puede ver el contenido textual y se tiene una idea de cómo pueden percibir, usuarios con discapacidad, el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A7D11E-80C7-5A82-A7D4-04D6499AE178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ALTERNATIVAS MULTIMEDIA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76E9C1-DF3E-75FD-0ECF-6ADB88DC88D3}"/>
              </a:ext>
            </a:extLst>
          </p:cNvPr>
          <p:cNvSpPr/>
          <p:nvPr/>
        </p:nvSpPr>
        <p:spPr>
          <a:xfrm>
            <a:off x="954501" y="3816792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COMPROBACIÓN ESTRUCTURA BÁSICA</a:t>
            </a:r>
          </a:p>
        </p:txBody>
      </p:sp>
    </p:spTree>
    <p:extLst>
      <p:ext uri="{BB962C8B-B14F-4D97-AF65-F5344CB8AC3E}">
        <p14:creationId xmlns:p14="http://schemas.microsoft.com/office/powerpoint/2010/main" val="342513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734F8-0208-A13E-DEAE-9E777136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A4EACD-3F5F-E443-1569-FE4E7F795F1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451CC2-126F-A37A-20AD-E9C1950E3C8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05C3A83-7D2F-2640-EA6D-593B13BE695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297AB3-9CB3-E250-3E3E-267BD428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Herramientas que revisan el código de cada página indicando sus posibles errores o mejoras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distintos tipos de herramientas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proporciona un listado de unas 160 herramientas divididas en diferentes categorías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más comunes: extensiones de navegador y herramientas on-line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8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F146-1FEE-8C89-7EBF-0E2D6EF3A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155011-E1D5-9721-C844-0E6DFDB9AAF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3902FF-19A4-51C1-56D8-8B9AACB4A50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82125C-6EB8-DBFC-4CA4-8DD8786EF70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B836D6-0210-B29D-1CB4-7DAAE2B9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utilizar los navegadores para realizar la comprobación sin descargar programas adicionales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ofrecen herramientas que trabajan un solo campo por separado, como el color o las imágenes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Otras extensiones tienen un panel que ofrece varias funcionalidades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C710DD-B3BA-9EF9-0B6A-E3115C9BA00D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EXTENSIONES DE NAVEGADOR</a:t>
            </a:r>
          </a:p>
        </p:txBody>
      </p:sp>
    </p:spTree>
    <p:extLst>
      <p:ext uri="{BB962C8B-B14F-4D97-AF65-F5344CB8AC3E}">
        <p14:creationId xmlns:p14="http://schemas.microsoft.com/office/powerpoint/2010/main" val="14626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7A4C-6D9B-44C3-9820-1F8AB1B0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8FDA748-C3C2-D70D-89E8-881B5E04169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06FF85-7836-94DD-56E3-3FBBC63AE6A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CAFCE0D-D387-B223-8A7E-7650A0533AD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AE6A-8B35-C76A-BA95-74F0B1F2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WebDev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Toolbar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tiene una caja de herramientas que permite analizar muchos de los componentes de la página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deshabilitar y analizar rápidamente imágenes, atributos ARIA, formularios,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569AD0-1EAF-91CE-BE1E-5F8D9FBCF292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EXTENSIONES DE NAVEGADOR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C3AB36-64D6-8DDF-0372-CF610F14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83" y="3797499"/>
            <a:ext cx="5536828" cy="25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2D5D9-C44A-FB32-D97B-6F1081A4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DC39F8-783E-13CA-E239-2DACB08834C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555A79-EB21-44BC-3321-7010AE30D69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C59E88D-E487-FC25-2913-F662F613E7C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08BE44-68E0-5B10-B413-D62C9415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WAVE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Toolbar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realizar las revisiones de accesibilidad ofreciendo cuatro perspectivas de la interfaz web: errores, características y alertas, Estructura y orden, Solo texto y Resumen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3B65AA-5212-707B-38E8-A2EC5817DF89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EXTENSIONES DE NAVEGADOR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26436C-3A06-E7E2-2617-66B211A5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5" y="3323091"/>
            <a:ext cx="2081150" cy="34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D1FE-F654-8013-B800-5D8DB617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0CC3D0-A4C0-4111-0551-285DB44B261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957FEA-E6F1-DBCC-353D-CC5E7FC9A17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B6C7E3F-B7EF-464D-AFD7-BE2AA3C50E1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29DCF1-5834-C949-A8C4-FC7224A0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DevTools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eliimar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diseño de la página y visualizar los contenidos que encontrarían los lectores de pantallas.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analizar si todo el contenido necesario es visible para cualquier persona o si se necesita adaptarlo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4CCF71-112E-B16A-D765-1AA9557D9189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EXTENSIONES DE NAVEGADOR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323234-3F75-F762-8544-9B78FDFD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98" y="3827740"/>
            <a:ext cx="5975397" cy="27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 NIVELES Y TEST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WCAG cuenta con 13 pautas que se engloban en 4 principios generales de diseño accesible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Cuentan con unos criterios que permiten verificar el correcto cumplimiento de las pautas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un total de 78 criterios de éxito y según los que se cumplan podremos conseguir mayor grado de adaptabilidad web o mayor nivel de adecuación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52F91-087F-AFF2-F772-749C1125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298D9C-8A29-5D7E-B464-C7E27082389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F74A8-E2FE-DE89-0DD5-478491AAC75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F7E4B81-7047-1088-C88E-3A956EEE83C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89211-18E3-E403-57F7-D9A9F2CD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analizar las páginas a partir de una URL o del código de la página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diversos tipos: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Simuladores: permiten ver la página tal como la verán los usuarios que tengan alguna discapacidad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Revisores de accesibilidad: muestran un listado de errores y mejoras para cumplir con los criterios de éxito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Validadores de código: analizan los códigos HTML, CSS, JavaScript y muestran los fallos internos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498BF2-983D-8EF9-8824-B8A30436033F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HERRAMIENTAS ON-LINE</a:t>
            </a:r>
          </a:p>
        </p:txBody>
      </p:sp>
    </p:spTree>
    <p:extLst>
      <p:ext uri="{BB962C8B-B14F-4D97-AF65-F5344CB8AC3E}">
        <p14:creationId xmlns:p14="http://schemas.microsoft.com/office/powerpoint/2010/main" val="12218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6914D-5A93-A5CC-F4B0-2DAC6852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ACE695-FEDE-4560-9288-107D5343859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F58EC99-B01B-2737-A07B-6860080A9F4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4E2E1EA-9522-5AE2-6B7C-F7AFF297AAD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58AD62-DE79-BB43-2272-13825D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Markup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Validation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la validación de páginas HTML y XHTML y muestra los errores en la estructura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CSS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Validation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la validación de las hojas de estilo en cascada y muestra los errores en los estilos que impiden la correcta visualización, lo que ayuda a cumplir las WCAG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Feed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Validation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la validación del contenido RSS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Link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Checker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la validación de los enlaces de la página y muestra los enlaces rotos, las redirecciones de enlaces, etc.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F01DC80-F2D7-0EBB-A486-BA9209408291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HERRAMIENTAS ON-LINE</a:t>
            </a:r>
          </a:p>
        </p:txBody>
      </p:sp>
    </p:spTree>
    <p:extLst>
      <p:ext uri="{BB962C8B-B14F-4D97-AF65-F5344CB8AC3E}">
        <p14:creationId xmlns:p14="http://schemas.microsoft.com/office/powerpoint/2010/main" val="172293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1B11-2A7C-5D03-9203-3555A2FB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88E75A-1F63-155F-0734-FA29B5F1368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2.3. HERRAMIENTAS DE ANÁLISIS DE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4E0EF1-53CC-9CE5-4F31-F4A2B40BF00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A5E9E08-AFBF-BB84-DC30-5BC0948D7A0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C397A9-AF9A-F270-D915-B735A8FB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33029C-3CBA-88B6-03CB-D973D73C75C6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HERRAMIENTAS ON-LINE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A177CC-B8A0-7D5B-8DC7-617D2B15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2140995"/>
            <a:ext cx="11110451" cy="39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7039-05D8-FFC6-A313-4A7A5ACB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898D73-694E-15B7-6492-27360C7FD5C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PRIORIDADDES. PUNTOS DE VERIFICACIÓN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25FC29-468A-5CC9-0EE6-EB46255F2E0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52E6831-D965-3011-33DD-CC7908F7D4D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59A9D7-E826-F1CF-A332-CA65EE54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uno de los 78 criterios de éxito permite el cumplimiento de alguna pauta de accesibilidad concreta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diferenciar los criterios se establecen un conjunto de prioridades que indican la importancia de cada uno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Prioridad 1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Prioridad 2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Prioridad 3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4E6C9-4D20-C39B-0F0C-C22D7A7B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49C93B8-DE63-EBCF-D6B8-C55DCACCAA9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PRIORIDADDES. PUNTOS DE VERIFICACIÓN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A1B637-0CB9-5E75-B456-FB4C1DE3873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9E87077-688E-33BF-3395-903BEF2E981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D6E713-132E-4E85-6112-C2D1B48B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0BAF11-9485-71BE-17D4-B443E9E1F233}"/>
              </a:ext>
            </a:extLst>
          </p:cNvPr>
          <p:cNvSpPr/>
          <p:nvPr/>
        </p:nvSpPr>
        <p:spPr>
          <a:xfrm>
            <a:off x="540772" y="1512613"/>
            <a:ext cx="11110451" cy="1300316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PRIORIDAD 1: Criterios que deben aplicarse a toda la web. Sin ellos ciertos grupos de usuarios no podrán acceder a información del sitio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26BDDC-5DEC-65A6-29CE-D90F3BFDB572}"/>
              </a:ext>
            </a:extLst>
          </p:cNvPr>
          <p:cNvSpPr/>
          <p:nvPr/>
        </p:nvSpPr>
        <p:spPr>
          <a:xfrm>
            <a:off x="540771" y="2966884"/>
            <a:ext cx="11110451" cy="13003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PRIORIDAD 2: Criterios que deben aplicarse a toda la web. Sin ellos ciertos grupos de usuarios tendrán muchas dificultades para acceder a información del sitio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40A171-201D-300E-6A62-309C0DA774D6}"/>
              </a:ext>
            </a:extLst>
          </p:cNvPr>
          <p:cNvSpPr/>
          <p:nvPr/>
        </p:nvSpPr>
        <p:spPr>
          <a:xfrm>
            <a:off x="540770" y="4421156"/>
            <a:ext cx="11110451" cy="130031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PRIORIDAD 3: Criterios que deben aplicarse a algún componente de la web. Sin ellos ciertos grupos de usuarios podrían tener algunas dificultades para acceder a la información del sitio</a:t>
            </a:r>
          </a:p>
        </p:txBody>
      </p:sp>
    </p:spTree>
    <p:extLst>
      <p:ext uri="{BB962C8B-B14F-4D97-AF65-F5344CB8AC3E}">
        <p14:creationId xmlns:p14="http://schemas.microsoft.com/office/powerpoint/2010/main" val="146631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C42D3-E7E6-6F73-1404-D6B0ED8A6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DC49C3-DADC-C8D5-F473-69F7F0793A5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PRIORIDADDES. PUNTOS DE VERIFICACIÓN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67C39E-1DCC-894A-FCDA-315569A8480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5B6500-D0AE-9608-60D1-BC71A450E68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E2C151-9A7E-A78C-D440-CD1D60AE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cumplen todos los criterios de una prioridad, se obtiene un nivel de conformidad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niveles de conformidad son un distintivo que indica que la página web es accesible y proporcionan un sello en forma de logo que se puede introducir en las páginas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769ACC-546F-9A51-AD22-74949D1B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06" y="3935026"/>
            <a:ext cx="9626188" cy="12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26CD-B458-9FCB-4B2D-AEE87FA3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10F275-DDC5-F042-E0EF-D29D4D45B7F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PRIORIDADDES. PUNTOS DE VERIFICACIÓN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6E7F0F-DFFA-5E19-942E-1C53917005B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ADA239A-1309-3E63-D2BA-CD6B51FB673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943065-3082-39F6-47DB-83ECFADC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A: es el nivel que indica que la página cumple con todos los criterios de éxito mínimos de prioridad 1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AA: es el nivel que indica que la página cumple con los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criterior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éxito mínimos de prioridad 1 y los criterios de éxito óptimos de prioridad 2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AAA: es el más alto de los niveles e indica que la página cumple con todos los criterios de éxito mínimos de prioridad 1, los criterios de éxito óptimos de prioridad 2 y los criterios de éxito avanzados de prioridad 3</a:t>
            </a:r>
          </a:p>
        </p:txBody>
      </p:sp>
    </p:spTree>
    <p:extLst>
      <p:ext uri="{BB962C8B-B14F-4D97-AF65-F5344CB8AC3E}">
        <p14:creationId xmlns:p14="http://schemas.microsoft.com/office/powerpoint/2010/main" val="40216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DFB8-8A53-1342-E65D-74771FF5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5286DA-0C63-0CC1-CE27-8573E25A5B1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81D0DD-AE4E-CAC1-AB49-C5A390E03B3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75907F9-CC6D-0C0F-A738-E14CB2C3CDE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2D6582-410B-CD68-3BE1-CB22B45F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hacer unas revisiones preliminares que permiten a los usuarios sin demasiados conocimientos técnicos poder comprobar el estado de adecuación en el que se encuentra el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revisiones no asegurarán todos los criterios de éxito, pero servirán como primer paso hacia su implementación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8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2607-8DD1-F4C6-BF88-EA9561C3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D80D43-6324-3B1C-2AEF-16BCC6DDB04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051D03-B85E-52E3-B38B-BCFA9DA9B66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0B1A688-3881-7BF5-201A-7FFAA0ADAFC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49FA81-BB5B-C079-480C-E70FC0C8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páginas del sitio web deben tener un título distinto que describa adecuada y brevemente el contenido de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a los lectores de pantalla, buscadores y usuarios “leer” una imagen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tienen por qué ser descripciones detalladas de la imagen, sino que el texto solo necesita describir su propósito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D1D5EA-F2E3-9A15-E345-26D46B096875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TÍTULO DE LA PÁGINA DESCRIPTIVO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FF103E4-6FBF-AEDA-A413-51B0342A2B0F}"/>
              </a:ext>
            </a:extLst>
          </p:cNvPr>
          <p:cNvSpPr/>
          <p:nvPr/>
        </p:nvSpPr>
        <p:spPr>
          <a:xfrm>
            <a:off x="954502" y="2875262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IMÁGENES RELEVANTES CON TEXTO ALTERNATIVO</a:t>
            </a:r>
          </a:p>
        </p:txBody>
      </p:sp>
    </p:spTree>
    <p:extLst>
      <p:ext uri="{BB962C8B-B14F-4D97-AF65-F5344CB8AC3E}">
        <p14:creationId xmlns:p14="http://schemas.microsoft.com/office/powerpoint/2010/main" val="27729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F6AA-A927-C40E-78E7-BFF02818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C74B82-69C9-EF06-53E0-FAD2DB11E64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2.2. MÉTODOS PARA HACER REVISIONES PRELIMINARES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56FCF4-BA38-9504-76C3-71C0F87D3DE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3C05E7B-428F-8010-0A62-E5C7DC73867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8FD9C-C922-0BE5-A191-8BBCC02F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Ofrecen divisiones lógicas en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páginas deberían tener al menos un encabezado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los textos que se utilicen como un título deben utilizar las etiquetas de encabezados (h1 a h6)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evitar usar estas etiquetas para agrandar texto que no sea un título en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A7B0CD-FD81-48A5-BDD9-EB894AA07FD7}"/>
              </a:ext>
            </a:extLst>
          </p:cNvPr>
          <p:cNvSpPr/>
          <p:nvPr/>
        </p:nvSpPr>
        <p:spPr>
          <a:xfrm>
            <a:off x="954502" y="1317216"/>
            <a:ext cx="10282991" cy="4723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ENCABEZADOS</a:t>
            </a:r>
          </a:p>
        </p:txBody>
      </p:sp>
    </p:spTree>
    <p:extLst>
      <p:ext uri="{BB962C8B-B14F-4D97-AF65-F5344CB8AC3E}">
        <p14:creationId xmlns:p14="http://schemas.microsoft.com/office/powerpoint/2010/main" val="274726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F4ACAD-CEF6-4693-84F9-1FF8A095798A}"/>
</file>

<file path=customXml/itemProps2.xml><?xml version="1.0" encoding="utf-8"?>
<ds:datastoreItem xmlns:ds="http://schemas.openxmlformats.org/officeDocument/2006/customXml" ds:itemID="{40E6BA31-DB4C-4F61-971E-7273CB13B667}"/>
</file>

<file path=customXml/itemProps3.xml><?xml version="1.0" encoding="utf-8"?>
<ds:datastoreItem xmlns:ds="http://schemas.openxmlformats.org/officeDocument/2006/customXml" ds:itemID="{E08926E8-382C-43B2-AD7C-8B7DB9C7AF2D}"/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1501</Words>
  <Application>Microsoft Office PowerPoint</Application>
  <PresentationFormat>Panorámica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25</cp:revision>
  <dcterms:created xsi:type="dcterms:W3CDTF">2024-09-11T10:51:13Z</dcterms:created>
  <dcterms:modified xsi:type="dcterms:W3CDTF">2024-12-19T09:14:41Z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