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23" r:id="rId2"/>
    <p:sldId id="2924" r:id="rId3"/>
    <p:sldId id="2922" r:id="rId4"/>
    <p:sldId id="2902" r:id="rId5"/>
    <p:sldId id="2929" r:id="rId6"/>
    <p:sldId id="2918" r:id="rId7"/>
    <p:sldId id="2943" r:id="rId8"/>
    <p:sldId id="2942" r:id="rId9"/>
    <p:sldId id="2932" r:id="rId10"/>
    <p:sldId id="2933" r:id="rId11"/>
    <p:sldId id="2934" r:id="rId12"/>
    <p:sldId id="2941" r:id="rId13"/>
    <p:sldId id="2935" r:id="rId14"/>
    <p:sldId id="2936" r:id="rId15"/>
    <p:sldId id="2937" r:id="rId16"/>
    <p:sldId id="2938" r:id="rId17"/>
    <p:sldId id="2939" r:id="rId18"/>
    <p:sldId id="2940" r:id="rId19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val Sh" initials="HS" lastIdx="2" clrIdx="0">
    <p:extLst>
      <p:ext uri="{19B8F6BF-5375-455C-9EA6-DF929625EA0E}">
        <p15:presenceInfo xmlns:p15="http://schemas.microsoft.com/office/powerpoint/2012/main" userId="854ca461d12d59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8C8"/>
    <a:srgbClr val="FDCA00"/>
    <a:srgbClr val="8AD2FA"/>
    <a:srgbClr val="FFEA97"/>
    <a:srgbClr val="F5C8CD"/>
    <a:srgbClr val="E9929B"/>
    <a:srgbClr val="0CA1F3"/>
    <a:srgbClr val="DEE88F"/>
    <a:srgbClr val="C9D943"/>
    <a:srgbClr val="DDE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3" autoAdjust="0"/>
    <p:restoredTop sz="93750" autoAdjust="0"/>
  </p:normalViewPr>
  <p:slideViewPr>
    <p:cSldViewPr>
      <p:cViewPr varScale="1">
        <p:scale>
          <a:sx n="156" d="100"/>
          <a:sy n="156" d="100"/>
        </p:scale>
        <p:origin x="136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6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paularodriguez\Desktop\AB%20Testing_v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paularodriguez\Desktop\AB%20Testing_v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paularodriguez\Desktop\AB%20Testing_v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paularodriguez\Desktop\AB%20Testing_v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ularodriguez/Downloads/Bubble%20Cha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paularodriguez\Desktop\AB%20Testing_v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paularodriguez\Desktop\AB%20Testing_v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 dirty="0"/>
              <a:t>Customer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Budget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New Families</c:v>
                </c:pt>
                <c:pt idx="1">
                  <c:v>Young Singles/ Couples</c:v>
                </c:pt>
                <c:pt idx="2">
                  <c:v>Young Families</c:v>
                </c:pt>
                <c:pt idx="3">
                  <c:v>Midage Singles/ Couples</c:v>
                </c:pt>
                <c:pt idx="4">
                  <c:v>Older Singles/ Couples</c:v>
                </c:pt>
                <c:pt idx="5">
                  <c:v>Older Families</c:v>
                </c:pt>
                <c:pt idx="6">
                  <c:v>Retirees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1092</c:v>
                </c:pt>
                <c:pt idx="1">
                  <c:v>3675</c:v>
                </c:pt>
                <c:pt idx="2">
                  <c:v>3961</c:v>
                </c:pt>
                <c:pt idx="3">
                  <c:v>1484</c:v>
                </c:pt>
                <c:pt idx="4">
                  <c:v>4864</c:v>
                </c:pt>
                <c:pt idx="5">
                  <c:v>4622</c:v>
                </c:pt>
                <c:pt idx="6">
                  <c:v>4396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1A-1342-A81B-401900CB7E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Mainstream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New Families</c:v>
                </c:pt>
                <c:pt idx="1">
                  <c:v>Young Singles/ Couples</c:v>
                </c:pt>
                <c:pt idx="2">
                  <c:v>Young Families</c:v>
                </c:pt>
                <c:pt idx="3">
                  <c:v>Midage Singles/ Couples</c:v>
                </c:pt>
                <c:pt idx="4">
                  <c:v>Older Singles/ Couples</c:v>
                </c:pt>
                <c:pt idx="5">
                  <c:v>Older Families</c:v>
                </c:pt>
                <c:pt idx="6">
                  <c:v>Retirees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834</c:v>
                </c:pt>
                <c:pt idx="1">
                  <c:v>7930</c:v>
                </c:pt>
                <c:pt idx="2">
                  <c:v>2693</c:v>
                </c:pt>
                <c:pt idx="3">
                  <c:v>3302</c:v>
                </c:pt>
                <c:pt idx="4">
                  <c:v>4870</c:v>
                </c:pt>
                <c:pt idx="5">
                  <c:v>2796</c:v>
                </c:pt>
                <c:pt idx="6">
                  <c:v>6382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1A-1342-A81B-401900CB7E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Premium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New Families</c:v>
                </c:pt>
                <c:pt idx="1">
                  <c:v>Young Singles/ Couples</c:v>
                </c:pt>
                <c:pt idx="2">
                  <c:v>Young Families</c:v>
                </c:pt>
                <c:pt idx="3">
                  <c:v>Midage Singles/ Couples</c:v>
                </c:pt>
                <c:pt idx="4">
                  <c:v>Older Singles/ Couples</c:v>
                </c:pt>
                <c:pt idx="5">
                  <c:v>Older Families</c:v>
                </c:pt>
                <c:pt idx="6">
                  <c:v>Retirees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577</c:v>
                </c:pt>
                <c:pt idx="1">
                  <c:v>2499</c:v>
                </c:pt>
                <c:pt idx="2">
                  <c:v>2404</c:v>
                </c:pt>
                <c:pt idx="3">
                  <c:v>2381</c:v>
                </c:pt>
                <c:pt idx="4">
                  <c:v>4694</c:v>
                </c:pt>
                <c:pt idx="5">
                  <c:v>2240</c:v>
                </c:pt>
                <c:pt idx="6">
                  <c:v>3821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1A-1342-A81B-401900CB7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0249551"/>
        <c:axId val="2137961919"/>
      </c:barChart>
      <c:catAx>
        <c:axId val="1790249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961919"/>
        <c:crosses val="autoZero"/>
        <c:auto val="1"/>
        <c:lblAlgn val="ctr"/>
        <c:lblOffset val="100"/>
        <c:noMultiLvlLbl val="0"/>
      </c:catAx>
      <c:valAx>
        <c:axId val="2137961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dirty="0"/>
                  <a:t>Total Customers</a:t>
                </a:r>
              </a:p>
            </c:rich>
          </c:tx>
          <c:layout>
            <c:manualLayout>
              <c:xMode val="edge"/>
              <c:yMode val="edge"/>
              <c:x val="1.6871157494247866E-2"/>
              <c:y val="8.264441124253678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0249551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'86 t-tests'!$D$3:$D$14</c:f>
              <c:numCache>
                <c:formatCode>m/d/yy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'86 t-tests'!$Q$3:$Q$14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39-234B-82C1-E46B397DC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461681535"/>
        <c:axId val="461650127"/>
      </c:barChart>
      <c:lineChart>
        <c:grouping val="standard"/>
        <c:varyColors val="0"/>
        <c:ser>
          <c:idx val="0"/>
          <c:order val="0"/>
          <c:tx>
            <c:v>Test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'86 t-tests'!$D$3:$D$14</c:f>
              <c:numCache>
                <c:formatCode>m/d/yy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'86 t-tests'!$E$3:$E$14</c:f>
              <c:numCache>
                <c:formatCode>General</c:formatCode>
                <c:ptCount val="12"/>
                <c:pt idx="0">
                  <c:v>861</c:v>
                </c:pt>
                <c:pt idx="1">
                  <c:v>738</c:v>
                </c:pt>
                <c:pt idx="2">
                  <c:v>860</c:v>
                </c:pt>
                <c:pt idx="3">
                  <c:v>915</c:v>
                </c:pt>
                <c:pt idx="4">
                  <c:v>862</c:v>
                </c:pt>
                <c:pt idx="5">
                  <c:v>823</c:v>
                </c:pt>
                <c:pt idx="6">
                  <c:v>806</c:v>
                </c:pt>
                <c:pt idx="7">
                  <c:v>889</c:v>
                </c:pt>
                <c:pt idx="8">
                  <c:v>961</c:v>
                </c:pt>
                <c:pt idx="9">
                  <c:v>814</c:v>
                </c:pt>
                <c:pt idx="10">
                  <c:v>835</c:v>
                </c:pt>
                <c:pt idx="11">
                  <c:v>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39-234B-82C1-E46B397DCF0F}"/>
            </c:ext>
          </c:extLst>
        </c:ser>
        <c:ser>
          <c:idx val="1"/>
          <c:order val="1"/>
          <c:tx>
            <c:v>Control (Re-Scaled)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'86 t-tests'!$D$3:$D$14</c:f>
              <c:numCache>
                <c:formatCode>m/d/yy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'86 t-tests'!$N$3:$N$14</c:f>
              <c:numCache>
                <c:formatCode>General</c:formatCode>
                <c:ptCount val="12"/>
                <c:pt idx="0">
                  <c:v>882.52615844544096</c:v>
                </c:pt>
                <c:pt idx="1">
                  <c:v>729.59392127553565</c:v>
                </c:pt>
                <c:pt idx="2">
                  <c:v>925.38614848031887</c:v>
                </c:pt>
                <c:pt idx="3">
                  <c:v>905.90433482810158</c:v>
                </c:pt>
                <c:pt idx="4">
                  <c:v>824.08071748878922</c:v>
                </c:pt>
                <c:pt idx="5">
                  <c:v>779.27254608868952</c:v>
                </c:pt>
                <c:pt idx="6">
                  <c:v>818.23617339312409</c:v>
                </c:pt>
                <c:pt idx="7">
                  <c:v>844.53662182361734</c:v>
                </c:pt>
                <c:pt idx="8">
                  <c:v>762.71300448430486</c:v>
                </c:pt>
                <c:pt idx="9">
                  <c:v>789.98754359740906</c:v>
                </c:pt>
                <c:pt idx="10">
                  <c:v>856.22571001494771</c:v>
                </c:pt>
                <c:pt idx="11">
                  <c:v>751.0239162929746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39-234B-82C1-E46B397DC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1681535"/>
        <c:axId val="461650127"/>
      </c:lineChart>
      <c:dateAx>
        <c:axId val="461681535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650127"/>
        <c:crosses val="autoZero"/>
        <c:auto val="1"/>
        <c:lblOffset val="100"/>
        <c:baseTimeUnit val="months"/>
      </c:dateAx>
      <c:valAx>
        <c:axId val="461650127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aseline="0" dirty="0"/>
                  <a:t>Monthly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681535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val>
            <c:numRef>
              <c:f>'86 t-tests'!$Q$23:$Q$34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120</c:v>
                </c:pt>
                <c:pt idx="8">
                  <c:v>120</c:v>
                </c:pt>
                <c:pt idx="9">
                  <c:v>120</c:v>
                </c:pt>
                <c:pt idx="10">
                  <c:v>120</c:v>
                </c:pt>
                <c:pt idx="11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E3-AF43-BE67-A43EE703CF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461622447"/>
        <c:axId val="1765982383"/>
      </c:barChart>
      <c:lineChart>
        <c:grouping val="standard"/>
        <c:varyColors val="0"/>
        <c:ser>
          <c:idx val="0"/>
          <c:order val="0"/>
          <c:tx>
            <c:v>Test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'86 t-tests'!$D$23:$D$34</c:f>
              <c:numCache>
                <c:formatCode>m/d/yy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'86 t-tests'!$E$23:$E$34</c:f>
              <c:numCache>
                <c:formatCode>General</c:formatCode>
                <c:ptCount val="12"/>
                <c:pt idx="0">
                  <c:v>95</c:v>
                </c:pt>
                <c:pt idx="1">
                  <c:v>93</c:v>
                </c:pt>
                <c:pt idx="2">
                  <c:v>100</c:v>
                </c:pt>
                <c:pt idx="3">
                  <c:v>106</c:v>
                </c:pt>
                <c:pt idx="4">
                  <c:v>96</c:v>
                </c:pt>
                <c:pt idx="5">
                  <c:v>95</c:v>
                </c:pt>
                <c:pt idx="6">
                  <c:v>89</c:v>
                </c:pt>
                <c:pt idx="7">
                  <c:v>106</c:v>
                </c:pt>
                <c:pt idx="8">
                  <c:v>110</c:v>
                </c:pt>
                <c:pt idx="9">
                  <c:v>101</c:v>
                </c:pt>
                <c:pt idx="10">
                  <c:v>101</c:v>
                </c:pt>
                <c:pt idx="11">
                  <c:v>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E3-AF43-BE67-A43EE703CF57}"/>
            </c:ext>
          </c:extLst>
        </c:ser>
        <c:ser>
          <c:idx val="1"/>
          <c:order val="1"/>
          <c:tx>
            <c:v>Control (Re-Scaled)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'86 t-tests'!$D$23:$D$34</c:f>
              <c:numCache>
                <c:formatCode>m/d/yy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'86 t-tests'!$N$23:$N$34</c:f>
              <c:numCache>
                <c:formatCode>General</c:formatCode>
                <c:ptCount val="12"/>
                <c:pt idx="0">
                  <c:v>98.585074626865676</c:v>
                </c:pt>
                <c:pt idx="1">
                  <c:v>88.525373134328362</c:v>
                </c:pt>
                <c:pt idx="2">
                  <c:v>97.579104477611949</c:v>
                </c:pt>
                <c:pt idx="3">
                  <c:v>106.63283582089552</c:v>
                </c:pt>
                <c:pt idx="4">
                  <c:v>98.585074626865676</c:v>
                </c:pt>
                <c:pt idx="5">
                  <c:v>91.543283582089558</c:v>
                </c:pt>
                <c:pt idx="6">
                  <c:v>92.549253731343285</c:v>
                </c:pt>
                <c:pt idx="7">
                  <c:v>94.561194029850753</c:v>
                </c:pt>
                <c:pt idx="8">
                  <c:v>92.549253731343285</c:v>
                </c:pt>
                <c:pt idx="9">
                  <c:v>95.567164179104481</c:v>
                </c:pt>
                <c:pt idx="10">
                  <c:v>101.60298507462687</c:v>
                </c:pt>
                <c:pt idx="11">
                  <c:v>89.531343283582089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E3-AF43-BE67-A43EE703CF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1622447"/>
        <c:axId val="1765982383"/>
      </c:lineChart>
      <c:dateAx>
        <c:axId val="461622447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982383"/>
        <c:crosses val="autoZero"/>
        <c:auto val="1"/>
        <c:lblOffset val="100"/>
        <c:baseTimeUnit val="months"/>
      </c:dateAx>
      <c:valAx>
        <c:axId val="1765982383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aseline="0" dirty="0"/>
                  <a:t>Monthly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622447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val>
            <c:numRef>
              <c:f>'88 t-tests'!$Q$3:$Q$14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1500</c:v>
                </c:pt>
                <c:pt idx="8">
                  <c:v>1500</c:v>
                </c:pt>
                <c:pt idx="9">
                  <c:v>1500</c:v>
                </c:pt>
                <c:pt idx="10">
                  <c:v>1500</c:v>
                </c:pt>
                <c:pt idx="11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1E-2A45-8EDD-62AAC948B8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766133503"/>
        <c:axId val="461395135"/>
      </c:barChart>
      <c:lineChart>
        <c:grouping val="standard"/>
        <c:varyColors val="0"/>
        <c:ser>
          <c:idx val="0"/>
          <c:order val="0"/>
          <c:tx>
            <c:v>Test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'88 t-tests'!$D$3:$D$14</c:f>
              <c:numCache>
                <c:formatCode>m/d/yy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'88 t-tests'!$E$3:$E$14</c:f>
              <c:numCache>
                <c:formatCode>General</c:formatCode>
                <c:ptCount val="12"/>
                <c:pt idx="0">
                  <c:v>1218</c:v>
                </c:pt>
                <c:pt idx="1">
                  <c:v>1242</c:v>
                </c:pt>
                <c:pt idx="2">
                  <c:v>1362</c:v>
                </c:pt>
                <c:pt idx="3">
                  <c:v>1271</c:v>
                </c:pt>
                <c:pt idx="4">
                  <c:v>1311</c:v>
                </c:pt>
                <c:pt idx="5">
                  <c:v>1213</c:v>
                </c:pt>
                <c:pt idx="6">
                  <c:v>1215</c:v>
                </c:pt>
                <c:pt idx="7">
                  <c:v>1340</c:v>
                </c:pt>
                <c:pt idx="8">
                  <c:v>1467</c:v>
                </c:pt>
                <c:pt idx="9">
                  <c:v>1317</c:v>
                </c:pt>
                <c:pt idx="10">
                  <c:v>1237</c:v>
                </c:pt>
                <c:pt idx="11">
                  <c:v>1253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1E-2A45-8EDD-62AAC948B89A}"/>
            </c:ext>
          </c:extLst>
        </c:ser>
        <c:ser>
          <c:idx val="1"/>
          <c:order val="1"/>
          <c:tx>
            <c:v>Control (Re-Scaled)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'88 t-tests'!$D$3:$D$14</c:f>
              <c:numCache>
                <c:formatCode>m/d/yy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'88 t-tests'!$N$3:$N$14</c:f>
              <c:numCache>
                <c:formatCode>General</c:formatCode>
                <c:ptCount val="12"/>
                <c:pt idx="0">
                  <c:v>1374.0868199663489</c:v>
                </c:pt>
                <c:pt idx="1">
                  <c:v>1309.6919798093102</c:v>
                </c:pt>
                <c:pt idx="2">
                  <c:v>1239.3530005608525</c:v>
                </c:pt>
                <c:pt idx="3">
                  <c:v>1275.0178351093662</c:v>
                </c:pt>
                <c:pt idx="4">
                  <c:v>1303.7478407178912</c:v>
                </c:pt>
                <c:pt idx="5">
                  <c:v>1222.5112731351655</c:v>
                </c:pt>
                <c:pt idx="6">
                  <c:v>1107.5912507010655</c:v>
                </c:pt>
                <c:pt idx="7">
                  <c:v>1300.7757711721817</c:v>
                </c:pt>
                <c:pt idx="8">
                  <c:v>1167.0326416152552</c:v>
                </c:pt>
                <c:pt idx="9">
                  <c:v>1143.2560852495794</c:v>
                </c:pt>
                <c:pt idx="10">
                  <c:v>1117.4981491867638</c:v>
                </c:pt>
                <c:pt idx="11">
                  <c:v>1132.3584969153112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1E-2A45-8EDD-62AAC948B8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6133503"/>
        <c:axId val="461395135"/>
      </c:lineChart>
      <c:dateAx>
        <c:axId val="1766133503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395135"/>
        <c:crosses val="autoZero"/>
        <c:auto val="1"/>
        <c:lblOffset val="100"/>
        <c:baseTimeUnit val="months"/>
      </c:dateAx>
      <c:valAx>
        <c:axId val="461395135"/>
        <c:scaling>
          <c:orientation val="minMax"/>
          <c:max val="1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dirty="0"/>
                  <a:t>Monthly</a:t>
                </a:r>
                <a:r>
                  <a:rPr lang="en-US" dirty="0"/>
                  <a:t> </a:t>
                </a:r>
                <a:r>
                  <a:rPr lang="en-US" sz="800" dirty="0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133503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val>
            <c:numRef>
              <c:f>'88 t-tests'!$Q$23:$Q$34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140</c:v>
                </c:pt>
                <c:pt idx="8">
                  <c:v>140</c:v>
                </c:pt>
                <c:pt idx="9">
                  <c:v>140</c:v>
                </c:pt>
                <c:pt idx="10">
                  <c:v>140</c:v>
                </c:pt>
                <c:pt idx="11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97-6C40-B6D7-5EE7CDCC6F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722764591"/>
        <c:axId val="723418959"/>
      </c:barChart>
      <c:lineChart>
        <c:grouping val="standard"/>
        <c:varyColors val="0"/>
        <c:ser>
          <c:idx val="0"/>
          <c:order val="0"/>
          <c:tx>
            <c:v>Test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'88 t-tests'!$D$23:$D$34</c:f>
              <c:numCache>
                <c:formatCode>m/d/yy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'88 t-tests'!$E$23:$E$34</c:f>
              <c:numCache>
                <c:formatCode>General</c:formatCode>
                <c:ptCount val="12"/>
                <c:pt idx="0">
                  <c:v>124</c:v>
                </c:pt>
                <c:pt idx="1">
                  <c:v>125</c:v>
                </c:pt>
                <c:pt idx="2">
                  <c:v>121</c:v>
                </c:pt>
                <c:pt idx="3">
                  <c:v>120</c:v>
                </c:pt>
                <c:pt idx="4">
                  <c:v>123</c:v>
                </c:pt>
                <c:pt idx="5">
                  <c:v>120</c:v>
                </c:pt>
                <c:pt idx="6">
                  <c:v>115</c:v>
                </c:pt>
                <c:pt idx="7">
                  <c:v>122</c:v>
                </c:pt>
                <c:pt idx="8">
                  <c:v>133</c:v>
                </c:pt>
                <c:pt idx="9">
                  <c:v>119</c:v>
                </c:pt>
                <c:pt idx="10">
                  <c:v>123</c:v>
                </c:pt>
                <c:pt idx="11">
                  <c:v>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97-6C40-B6D7-5EE7CDCC6F91}"/>
            </c:ext>
          </c:extLst>
        </c:ser>
        <c:ser>
          <c:idx val="1"/>
          <c:order val="1"/>
          <c:tx>
            <c:v>Control (Re-Scaled)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'88 t-tests'!$D$23:$D$34</c:f>
              <c:numCache>
                <c:formatCode>m/d/yy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'88 t-tests'!$N$23:$N$34</c:f>
              <c:numCache>
                <c:formatCode>General</c:formatCode>
                <c:ptCount val="12"/>
                <c:pt idx="0">
                  <c:v>124.41314553990611</c:v>
                </c:pt>
                <c:pt idx="1">
                  <c:v>131.38028169014086</c:v>
                </c:pt>
                <c:pt idx="2">
                  <c:v>119.43661971830987</c:v>
                </c:pt>
                <c:pt idx="3">
                  <c:v>117.44600938967136</c:v>
                </c:pt>
                <c:pt idx="4">
                  <c:v>124.41314553990611</c:v>
                </c:pt>
                <c:pt idx="5">
                  <c:v>120.43192488262912</c:v>
                </c:pt>
                <c:pt idx="6">
                  <c:v>110.47887323943662</c:v>
                </c:pt>
                <c:pt idx="7">
                  <c:v>118.44131455399062</c:v>
                </c:pt>
                <c:pt idx="8">
                  <c:v>115.45539906103286</c:v>
                </c:pt>
                <c:pt idx="9">
                  <c:v>115.45539906103286</c:v>
                </c:pt>
                <c:pt idx="10">
                  <c:v>121.42723004694837</c:v>
                </c:pt>
                <c:pt idx="11">
                  <c:v>117.44600938967136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97-6C40-B6D7-5EE7CDCC6F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2764591"/>
        <c:axId val="723418959"/>
      </c:lineChart>
      <c:dateAx>
        <c:axId val="722764591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418959"/>
        <c:crosses val="autoZero"/>
        <c:auto val="1"/>
        <c:lblOffset val="100"/>
        <c:baseTimeUnit val="months"/>
      </c:dateAx>
      <c:valAx>
        <c:axId val="723418959"/>
        <c:scaling>
          <c:orientation val="minMax"/>
          <c:max val="1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dirty="0"/>
                  <a:t>Monthly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76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 dirty="0">
                <a:latin typeface="+mj-lt"/>
              </a:rPr>
              <a:t>Total Revenue per Month</a:t>
            </a:r>
          </a:p>
        </c:rich>
      </c:tx>
      <c:layout>
        <c:manualLayout>
          <c:xMode val="edge"/>
          <c:yMode val="edge"/>
          <c:x val="0.33728591940912872"/>
          <c:y val="6.38704486018909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73309640956572"/>
          <c:y val="0.2333139055905479"/>
          <c:w val="0.82813648747999824"/>
          <c:h val="0.480352737787834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Revenue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25400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Sheet1!$A$2:$A$13</c:f>
              <c:numCache>
                <c:formatCode>mmm\-yy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Sheet1!$B$2:$B$13</c:f>
              <c:numCache>
                <c:formatCode>0.00</c:formatCode>
                <c:ptCount val="12"/>
                <c:pt idx="0">
                  <c:v>155766.699999996</c:v>
                </c:pt>
                <c:pt idx="1">
                  <c:v>148464.84999999401</c:v>
                </c:pt>
                <c:pt idx="2">
                  <c:v>151153.699999996</c:v>
                </c:pt>
                <c:pt idx="3">
                  <c:v>154587.49999999601</c:v>
                </c:pt>
                <c:pt idx="4">
                  <c:v>150878.299999996</c:v>
                </c:pt>
                <c:pt idx="5">
                  <c:v>157820.09999999599</c:v>
                </c:pt>
                <c:pt idx="6">
                  <c:v>152832.39999999499</c:v>
                </c:pt>
                <c:pt idx="7">
                  <c:v>141600.299999996</c:v>
                </c:pt>
                <c:pt idx="8">
                  <c:v>157115.999999994</c:v>
                </c:pt>
                <c:pt idx="9">
                  <c:v>150600.99999999601</c:v>
                </c:pt>
                <c:pt idx="10">
                  <c:v>147514.849999995</c:v>
                </c:pt>
                <c:pt idx="11">
                  <c:v>151448.69999999701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E7-9542-B716-4FCBECE56B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4257056"/>
        <c:axId val="1094351440"/>
      </c:lineChart>
      <c:dateAx>
        <c:axId val="109425705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351440"/>
        <c:crosses val="autoZero"/>
        <c:auto val="1"/>
        <c:lblOffset val="100"/>
        <c:baseTimeUnit val="months"/>
      </c:dateAx>
      <c:valAx>
        <c:axId val="1094351440"/>
        <c:scaling>
          <c:orientation val="minMax"/>
          <c:min val="1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257056"/>
        <c:crosses val="autoZero"/>
        <c:crossBetween val="between"/>
        <c:majorUnit val="10000"/>
        <c:min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 b="0" i="1" baseline="0" dirty="0"/>
              <a:t>Top 5 Chip Brands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2A-427D-9B78-91C3C7896C8D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50" b="0" i="0" u="none" strike="noStrike" kern="1200" baseline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7781EA5-EE0C-A54F-A1A5-F143062F12D6}" type="VALUE">
                      <a:rPr lang="en-US" baseline="0">
                        <a:solidFill>
                          <a:schemeClr val="accent6"/>
                        </a:solidFill>
                      </a:rPr>
                      <a:pPr>
                        <a:defRPr sz="950">
                          <a:solidFill>
                            <a:schemeClr val="accent6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&quot;$&quot;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50" b="0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260442305238017"/>
                      <c:h val="0.189950358758406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42A-427D-9B78-91C3C7896C8D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02069317580996"/>
                      <c:h val="0.18995035875840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42A-427D-9B78-91C3C7896C8D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965158890772846"/>
                      <c:h val="0.18995035875840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42A-427D-9B78-91C3C7896C8D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112800598005434"/>
                      <c:h val="0.18995035875840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842A-427D-9B78-91C3C7896C8D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Kettle</c:v>
                </c:pt>
                <c:pt idx="1">
                  <c:v>Doritos</c:v>
                </c:pt>
                <c:pt idx="2">
                  <c:v>Smiths</c:v>
                </c:pt>
                <c:pt idx="3">
                  <c:v>Pringles</c:v>
                </c:pt>
                <c:pt idx="4">
                  <c:v>Infuzions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390239.80000001698</c:v>
                </c:pt>
                <c:pt idx="1">
                  <c:v>226329.899999922</c:v>
                </c:pt>
                <c:pt idx="2">
                  <c:v>224660.19999996701</c:v>
                </c:pt>
                <c:pt idx="3">
                  <c:v>177655.49999993201</c:v>
                </c:pt>
                <c:pt idx="4">
                  <c:v>99047.600000018196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2A-427D-9B78-91C3C7896C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24883471"/>
        <c:axId val="1924885199"/>
      </c:barChart>
      <c:catAx>
        <c:axId val="19248834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4885199"/>
        <c:crosses val="autoZero"/>
        <c:auto val="1"/>
        <c:lblAlgn val="ctr"/>
        <c:lblOffset val="100"/>
        <c:noMultiLvlLbl val="0"/>
      </c:catAx>
      <c:valAx>
        <c:axId val="192488519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24883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ot"/>
    </a:ln>
    <a:effectLst/>
  </c:spPr>
  <c:txPr>
    <a:bodyPr/>
    <a:lstStyle/>
    <a:p>
      <a:pPr>
        <a:defRPr/>
      </a:pPr>
      <a:endParaRPr lang="en-US"/>
    </a:p>
  </c:tx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ubbleChart>
        <c:varyColors val="0"/>
        <c:ser>
          <c:idx val="0"/>
          <c:order val="0"/>
          <c:tx>
            <c:strRef>
              <c:f>'Bubble Chart'!$A$2</c:f>
              <c:strCache>
                <c:ptCount val="1"/>
                <c:pt idx="0">
                  <c:v>At Risk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866889012506715E-2"/>
                  <c:y val="0"/>
                </c:manualLayout>
              </c:layout>
              <c:tx>
                <c:rich>
                  <a:bodyPr/>
                  <a:lstStyle/>
                  <a:p>
                    <a:fld id="{536CAACD-2709-0847-9CFA-E0E6C6F37A29}" type="SERIESNAME">
                      <a:rPr lang="en-US" sz="1050" b="1"/>
                      <a:pPr/>
                      <a:t>[SERIES NAME]</a:t>
                    </a:fld>
                    <a:r>
                      <a:rPr lang="en-US" baseline="0" dirty="0"/>
                      <a:t>
22%</a:t>
                    </a:r>
                  </a:p>
                  <a:p>
                    <a:r>
                      <a:rPr lang="en-US" baseline="0" dirty="0"/>
                      <a:t>AMV: $14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1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035-724E-A148-46831C3211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1"/>
            <c:showPercent val="0"/>
            <c:showBubbleSize val="1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'Bubble Chart'!$C$2</c:f>
              <c:numCache>
                <c:formatCode>_(* #,##0.0_);_(* \(#,##0.0\);_(* "-"??_);_(@_)</c:formatCode>
                <c:ptCount val="1"/>
                <c:pt idx="0">
                  <c:v>1.5941000000000001</c:v>
                </c:pt>
              </c:numCache>
            </c:numRef>
          </c:xVal>
          <c:yVal>
            <c:numRef>
              <c:f>'Bubble Chart'!$D$2</c:f>
              <c:numCache>
                <c:formatCode>_(* #,##0.0_);_(* \(#,##0.0\);_(* "-"??_);_(@_)</c:formatCode>
                <c:ptCount val="1"/>
                <c:pt idx="0">
                  <c:v>2.3900999999999999</c:v>
                </c:pt>
              </c:numCache>
            </c:numRef>
          </c:yVal>
          <c:bubbleSize>
            <c:numRef>
              <c:f>'Bubble Chart'!$B$2</c:f>
              <c:numCache>
                <c:formatCode>_(* #,##0_);_(* \(#,##0\);_(* "-"??_);_(@_)</c:formatCode>
                <c:ptCount val="1"/>
                <c:pt idx="0">
                  <c:v>15983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2B9C-2A44-9CE5-D2B73D2E0287}"/>
            </c:ext>
          </c:extLst>
        </c:ser>
        <c:ser>
          <c:idx val="1"/>
          <c:order val="1"/>
          <c:tx>
            <c:strRef>
              <c:f>'Bubble Chart'!$A$3</c:f>
              <c:strCache>
                <c:ptCount val="1"/>
                <c:pt idx="0">
                  <c:v>Lost</c:v>
                </c:pt>
              </c:strCache>
            </c:strRef>
          </c:tx>
          <c:spPr>
            <a:solidFill>
              <a:schemeClr val="accent6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7.9112593416710945E-3"/>
                  <c:y val="0"/>
                </c:manualLayout>
              </c:layout>
              <c:tx>
                <c:rich>
                  <a:bodyPr/>
                  <a:lstStyle/>
                  <a:p>
                    <a:fld id="{6656B76D-DB11-5842-A484-4DD70E2F33D6}" type="SERIESNAME">
                      <a:rPr lang="en-US" sz="1050" b="1" smtClean="0"/>
                      <a:pPr/>
                      <a:t>[SERIES NAME]</a:t>
                    </a:fld>
                    <a:endParaRPr lang="en-US" sz="900" b="0" baseline="0" dirty="0"/>
                  </a:p>
                  <a:p>
                    <a:r>
                      <a:rPr lang="en-US" sz="900" b="0" baseline="0" dirty="0"/>
                      <a:t>12%</a:t>
                    </a:r>
                  </a:p>
                  <a:p>
                    <a:r>
                      <a:rPr lang="en-US" sz="900" b="0" baseline="0" dirty="0"/>
                      <a:t>AMV: $6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1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035-724E-A148-46831C3211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1"/>
            <c:showPercent val="0"/>
            <c:showBubbleSize val="1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'Bubble Chart'!$C$3</c:f>
              <c:numCache>
                <c:formatCode>_(* #,##0.0_);_(* \(#,##0.0\);_(* "-"??_);_(@_)</c:formatCode>
                <c:ptCount val="1"/>
                <c:pt idx="0">
                  <c:v>1.1966000000000001</c:v>
                </c:pt>
              </c:numCache>
            </c:numRef>
          </c:xVal>
          <c:yVal>
            <c:numRef>
              <c:f>'Bubble Chart'!$D$3</c:f>
              <c:numCache>
                <c:formatCode>_(* #,##0.0_);_(* \(#,##0.0\);_(* "-"??_);_(@_)</c:formatCode>
                <c:ptCount val="1"/>
                <c:pt idx="0">
                  <c:v>1</c:v>
                </c:pt>
              </c:numCache>
            </c:numRef>
          </c:yVal>
          <c:bubbleSize>
            <c:numRef>
              <c:f>'Bubble Chart'!$B$3</c:f>
              <c:numCache>
                <c:formatCode>_(* #,##0_);_(* \(#,##0\);_(* "-"??_);_(@_)</c:formatCode>
                <c:ptCount val="1"/>
                <c:pt idx="0">
                  <c:v>8559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2B9C-2A44-9CE5-D2B73D2E0287}"/>
            </c:ext>
          </c:extLst>
        </c:ser>
        <c:ser>
          <c:idx val="2"/>
          <c:order val="2"/>
          <c:tx>
            <c:strRef>
              <c:f>'Bubble Chart'!$A$4</c:f>
              <c:strCache>
                <c:ptCount val="1"/>
                <c:pt idx="0">
                  <c:v>Promising</c:v>
                </c:pt>
              </c:strCache>
            </c:strRef>
          </c:tx>
          <c:spPr>
            <a:solidFill>
              <a:schemeClr val="accent5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7.9112593416710945E-3"/>
                  <c:y val="-4.0650406504065045E-3"/>
                </c:manualLayout>
              </c:layout>
              <c:tx>
                <c:rich>
                  <a:bodyPr/>
                  <a:lstStyle/>
                  <a:p>
                    <a:fld id="{8BCBAB35-1BAC-8D4C-9960-5819CD05FD2B}" type="SERIESNAME">
                      <a:rPr lang="en-US" sz="1050" b="1"/>
                      <a:pPr/>
                      <a:t>[SERIES NAME]</a:t>
                    </a:fld>
                    <a:r>
                      <a:rPr lang="en-US" baseline="0"/>
                      <a:t>
15%</a:t>
                    </a:r>
                  </a:p>
                  <a:p>
                    <a:r>
                      <a:rPr lang="en-US" baseline="0"/>
                      <a:t>AMV: $19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1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035-724E-A148-46831C3211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1"/>
            <c:showPercent val="0"/>
            <c:showBubbleSize val="1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'Bubble Chart'!$C$4</c:f>
              <c:numCache>
                <c:formatCode>_(* #,##0.0_);_(* \(#,##0.0\);_(* "-"??_);_(@_)</c:formatCode>
                <c:ptCount val="1"/>
                <c:pt idx="0">
                  <c:v>4.03</c:v>
                </c:pt>
              </c:numCache>
            </c:numRef>
          </c:xVal>
          <c:yVal>
            <c:numRef>
              <c:f>'Bubble Chart'!$D$4</c:f>
              <c:numCache>
                <c:formatCode>_(* #,##0.0_);_(* \(#,##0.0\);_(* "-"??_);_(@_)</c:formatCode>
                <c:ptCount val="1"/>
                <c:pt idx="0">
                  <c:v>3</c:v>
                </c:pt>
              </c:numCache>
            </c:numRef>
          </c:yVal>
          <c:bubbleSize>
            <c:numRef>
              <c:f>'Bubble Chart'!$B$4</c:f>
              <c:numCache>
                <c:formatCode>_(* #,##0_);_(* \(#,##0\);_(* "-"??_);_(@_)</c:formatCode>
                <c:ptCount val="1"/>
                <c:pt idx="0">
                  <c:v>10406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2B9C-2A44-9CE5-D2B73D2E0287}"/>
            </c:ext>
          </c:extLst>
        </c:ser>
        <c:ser>
          <c:idx val="3"/>
          <c:order val="3"/>
          <c:tx>
            <c:strRef>
              <c:f>'Bubble Chart'!$A$5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C7A8C8">
                <a:alpha val="75000"/>
              </a:srgbClr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866889012506642E-2"/>
                  <c:y val="-7.4524884339629224E-17"/>
                </c:manualLayout>
              </c:layout>
              <c:tx>
                <c:rich>
                  <a:bodyPr/>
                  <a:lstStyle/>
                  <a:p>
                    <a:fld id="{89DEECD8-BB52-1C4C-928D-80E50C260528}" type="SERIESNAME">
                      <a:rPr lang="en-US" sz="1050" b="1"/>
                      <a:pPr/>
                      <a:t>[SERIES NAME]</a:t>
                    </a:fld>
                    <a:r>
                      <a:rPr lang="en-US" baseline="0"/>
                      <a:t>
7%</a:t>
                    </a:r>
                  </a:p>
                  <a:p>
                    <a:r>
                      <a:rPr lang="en-US" baseline="0"/>
                      <a:t>AMV: $9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1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035-724E-A148-46831C3211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1"/>
            <c:showPercent val="0"/>
            <c:showBubbleSize val="1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'Bubble Chart'!$C$5</c:f>
              <c:numCache>
                <c:formatCode>_(* #,##0.0_);_(* \(#,##0.0\);_(* "-"??_);_(@_)</c:formatCode>
                <c:ptCount val="1"/>
                <c:pt idx="0">
                  <c:v>4.3310000000000004</c:v>
                </c:pt>
              </c:numCache>
            </c:numRef>
          </c:xVal>
          <c:yVal>
            <c:numRef>
              <c:f>'Bubble Chart'!$D$5</c:f>
              <c:numCache>
                <c:formatCode>_(* #,##0.0_);_(* \(#,##0.0\);_(* "-"??_);_(@_)</c:formatCode>
                <c:ptCount val="1"/>
                <c:pt idx="0">
                  <c:v>1.6194999999999999</c:v>
                </c:pt>
              </c:numCache>
            </c:numRef>
          </c:yVal>
          <c:bubbleSize>
            <c:numRef>
              <c:f>'Bubble Chart'!$B$5</c:f>
              <c:numCache>
                <c:formatCode>_(* #,##0_);_(* \(#,##0\);_(* "-"??_);_(@_)</c:formatCode>
                <c:ptCount val="1"/>
                <c:pt idx="0">
                  <c:v>4807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2B9C-2A44-9CE5-D2B73D2E0287}"/>
            </c:ext>
          </c:extLst>
        </c:ser>
        <c:ser>
          <c:idx val="4"/>
          <c:order val="4"/>
          <c:tx>
            <c:strRef>
              <c:f>'Bubble Chart'!$A$6</c:f>
              <c:strCache>
                <c:ptCount val="1"/>
                <c:pt idx="0">
                  <c:v>About to Lapse</c:v>
                </c:pt>
              </c:strCache>
            </c:strRef>
          </c:tx>
          <c:spPr>
            <a:solidFill>
              <a:schemeClr val="accent3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3844703847924416E-2"/>
                  <c:y val="-7.4524884339629224E-17"/>
                </c:manualLayout>
              </c:layout>
              <c:tx>
                <c:rich>
                  <a:bodyPr/>
                  <a:lstStyle/>
                  <a:p>
                    <a:fld id="{2C981FBE-4C98-7C4C-8CFB-34156225ABC2}" type="SERIESNAME">
                      <a:rPr lang="en-US" sz="1050" b="1"/>
                      <a:pPr/>
                      <a:t>[SERIES NAME]</a:t>
                    </a:fld>
                    <a:r>
                      <a:rPr lang="en-US" baseline="0"/>
                      <a:t>
4%</a:t>
                    </a:r>
                  </a:p>
                  <a:p>
                    <a:r>
                      <a:rPr lang="en-US" baseline="0"/>
                      <a:t>AMV: $8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1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035-724E-A148-46831C3211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1"/>
            <c:showPercent val="0"/>
            <c:showBubbleSize val="1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'Bubble Chart'!$C$6</c:f>
              <c:numCache>
                <c:formatCode>_(* #,##0.0_);_(* \(#,##0.0\);_(* "-"??_);_(@_)</c:formatCode>
                <c:ptCount val="1"/>
                <c:pt idx="0">
                  <c:v>3</c:v>
                </c:pt>
              </c:numCache>
            </c:numRef>
          </c:xVal>
          <c:yVal>
            <c:numRef>
              <c:f>'Bubble Chart'!$D$6</c:f>
              <c:numCache>
                <c:formatCode>_(* #,##0.0_);_(* \(#,##0.0\);_(* "-"??_);_(@_)</c:formatCode>
                <c:ptCount val="1"/>
                <c:pt idx="0">
                  <c:v>1.4499</c:v>
                </c:pt>
              </c:numCache>
            </c:numRef>
          </c:yVal>
          <c:bubbleSize>
            <c:numRef>
              <c:f>'Bubble Chart'!$B$6</c:f>
              <c:numCache>
                <c:formatCode>_(* #,##0_);_(* \(#,##0\);_(* "-"??_);_(@_)</c:formatCode>
                <c:ptCount val="1"/>
                <c:pt idx="0">
                  <c:v>3156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2B9C-2A44-9CE5-D2B73D2E0287}"/>
            </c:ext>
          </c:extLst>
        </c:ser>
        <c:ser>
          <c:idx val="5"/>
          <c:order val="5"/>
          <c:tx>
            <c:strRef>
              <c:f>'Bubble Chart'!$A$7</c:f>
              <c:strCache>
                <c:ptCount val="1"/>
                <c:pt idx="0">
                  <c:v>Loyal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9334445062533209E-3"/>
                  <c:y val="8.1300813008129899E-3"/>
                </c:manualLayout>
              </c:layout>
              <c:tx>
                <c:rich>
                  <a:bodyPr/>
                  <a:lstStyle/>
                  <a:p>
                    <a:fld id="{3333919F-78F4-4042-B9E1-2C20724C7890}" type="SERIESNAME">
                      <a:rPr lang="en-US" sz="1050" b="1" smtClean="0"/>
                      <a:pPr/>
                      <a:t>[SERIES NAME]</a:t>
                    </a:fld>
                    <a:endParaRPr lang="en-US" sz="1000" b="1" baseline="0" dirty="0"/>
                  </a:p>
                  <a:p>
                    <a:r>
                      <a:rPr lang="en-US" sz="900" baseline="0" dirty="0"/>
                      <a:t>21%</a:t>
                    </a:r>
                  </a:p>
                  <a:p>
                    <a:r>
                      <a:rPr lang="en-US" sz="900" baseline="0" dirty="0"/>
                      <a:t>AMV: $44</a:t>
                    </a:r>
                  </a:p>
                  <a:p>
                    <a:endParaRPr lang="en-US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1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035-724E-A148-46831C3211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1"/>
            <c:showPercent val="0"/>
            <c:showBubbleSize val="1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'Bubble Chart'!$C$7</c:f>
              <c:numCache>
                <c:formatCode>_(* #,##0.0_);_(* \(#,##0.0\);_(* "-"??_);_(@_)</c:formatCode>
                <c:ptCount val="1"/>
                <c:pt idx="0">
                  <c:v>3.5615999999999999</c:v>
                </c:pt>
              </c:numCache>
            </c:numRef>
          </c:xVal>
          <c:yVal>
            <c:numRef>
              <c:f>'Bubble Chart'!$D$7</c:f>
              <c:numCache>
                <c:formatCode>_(* #,##0.0_);_(* \(#,##0.0\);_(* "-"??_);_(@_)</c:formatCode>
                <c:ptCount val="1"/>
                <c:pt idx="0">
                  <c:v>4.4855999999999998</c:v>
                </c:pt>
              </c:numCache>
            </c:numRef>
          </c:yVal>
          <c:bubbleSize>
            <c:numRef>
              <c:f>'Bubble Chart'!$B$7</c:f>
              <c:numCache>
                <c:formatCode>_(* #,##0_);_(* \(#,##0\);_(* "-"??_);_(@_)</c:formatCode>
                <c:ptCount val="1"/>
                <c:pt idx="0">
                  <c:v>15064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5-2B9C-2A44-9CE5-D2B73D2E0287}"/>
            </c:ext>
          </c:extLst>
        </c:ser>
        <c:ser>
          <c:idx val="6"/>
          <c:order val="6"/>
          <c:tx>
            <c:strRef>
              <c:f>'Bubble Chart'!$A$8</c:f>
              <c:strCache>
                <c:ptCount val="1"/>
                <c:pt idx="0">
                  <c:v>Cannot Lose</c:v>
                </c:pt>
              </c:strCache>
            </c:strRef>
          </c:tx>
          <c:spPr>
            <a:solidFill>
              <a:schemeClr val="accent4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9.8890741770889402E-3"/>
                  <c:y val="0"/>
                </c:manualLayout>
              </c:layout>
              <c:tx>
                <c:rich>
                  <a:bodyPr/>
                  <a:lstStyle/>
                  <a:p>
                    <a:fld id="{E96F8BF7-A55C-9949-8526-4201351500C9}" type="SERIESNAME">
                      <a:rPr lang="en-US" sz="1050" b="1" smtClean="0"/>
                      <a:pPr/>
                      <a:t>[SERIES NAME]</a:t>
                    </a:fld>
                    <a:endParaRPr lang="en-US" sz="900" b="0" baseline="0"/>
                  </a:p>
                  <a:p>
                    <a:r>
                      <a:rPr lang="en-US" sz="900" b="0" baseline="0"/>
                      <a:t>6%</a:t>
                    </a:r>
                  </a:p>
                  <a:p>
                    <a:r>
                      <a:rPr lang="en-US" sz="900" b="0" baseline="0"/>
                      <a:t>AMV: $39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1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035-724E-A148-46831C3211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1"/>
            <c:showPercent val="0"/>
            <c:showBubbleSize val="1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'Bubble Chart'!$C$8</c:f>
              <c:numCache>
                <c:formatCode>_(* #,##0.0_);_(* \(#,##0.0\);_(* "-"??_);_(@_)</c:formatCode>
                <c:ptCount val="1"/>
                <c:pt idx="0">
                  <c:v>1.8432999999999999</c:v>
                </c:pt>
              </c:numCache>
            </c:numRef>
          </c:xVal>
          <c:yVal>
            <c:numRef>
              <c:f>'Bubble Chart'!$D$8</c:f>
              <c:numCache>
                <c:formatCode>_(* #,##0.0_);_(* \(#,##0.0\);_(* "-"??_);_(@_)</c:formatCode>
                <c:ptCount val="1"/>
                <c:pt idx="0">
                  <c:v>4.2598000000000003</c:v>
                </c:pt>
              </c:numCache>
            </c:numRef>
          </c:yVal>
          <c:bubbleSize>
            <c:numRef>
              <c:f>'Bubble Chart'!$B$8</c:f>
              <c:numCache>
                <c:formatCode>_(* #,##0_);_(* \(#,##0\);_(* "-"??_);_(@_)</c:formatCode>
                <c:ptCount val="1"/>
                <c:pt idx="0">
                  <c:v>4066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6-2B9C-2A44-9CE5-D2B73D2E0287}"/>
            </c:ext>
          </c:extLst>
        </c:ser>
        <c:ser>
          <c:idx val="7"/>
          <c:order val="7"/>
          <c:tx>
            <c:strRef>
              <c:f>'Bubble Chart'!$A$9</c:f>
              <c:strCache>
                <c:ptCount val="1"/>
                <c:pt idx="0">
                  <c:v>Champions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866889012506642E-2"/>
                  <c:y val="4.0650406504064854E-3"/>
                </c:manualLayout>
              </c:layout>
              <c:tx>
                <c:rich>
                  <a:bodyPr/>
                  <a:lstStyle/>
                  <a:p>
                    <a:fld id="{7689FC82-E5D6-4548-9942-3867842A0261}" type="SERIESNAME">
                      <a:rPr lang="en-US" sz="1050" b="1"/>
                      <a:pPr/>
                      <a:t>[SERIES NAME]</a:t>
                    </a:fld>
                    <a:r>
                      <a:rPr lang="en-US" baseline="0" dirty="0"/>
                      <a:t>
13%</a:t>
                    </a:r>
                  </a:p>
                  <a:p>
                    <a:r>
                      <a:rPr lang="en-US" baseline="0" dirty="0"/>
                      <a:t>AMV: $47</a:t>
                    </a:r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1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035-724E-A148-46831C3211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1"/>
            <c:showPercent val="0"/>
            <c:showBubbleSize val="1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'Bubble Chart'!$C$9</c:f>
              <c:numCache>
                <c:formatCode>_(* #,##0.0_);_(* \(#,##0.0\);_(* "-"??_);_(@_)</c:formatCode>
                <c:ptCount val="1"/>
                <c:pt idx="0">
                  <c:v>5</c:v>
                </c:pt>
              </c:numCache>
            </c:numRef>
          </c:xVal>
          <c:yVal>
            <c:numRef>
              <c:f>'Bubble Chart'!$D$9</c:f>
              <c:numCache>
                <c:formatCode>_(* #,##0.0_);_(* \(#,##0.0\);_(* "-"??_);_(@_)</c:formatCode>
                <c:ptCount val="1"/>
                <c:pt idx="0">
                  <c:v>4.6481000000000003</c:v>
                </c:pt>
              </c:numCache>
            </c:numRef>
          </c:yVal>
          <c:bubbleSize>
            <c:numRef>
              <c:f>'Bubble Chart'!$B$9</c:f>
              <c:numCache>
                <c:formatCode>_(* #,##0_);_(* \(#,##0\);_(* "-"??_);_(@_)</c:formatCode>
                <c:ptCount val="1"/>
                <c:pt idx="0">
                  <c:v>9476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7-2B9C-2A44-9CE5-D2B73D2E0287}"/>
            </c:ext>
          </c:extLst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2107535312"/>
        <c:axId val="2107535792"/>
      </c:bubbleChart>
      <c:valAx>
        <c:axId val="210753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50" b="1" i="0" baseline="0" dirty="0"/>
                  <a:t>Recency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535792"/>
        <c:crosses val="autoZero"/>
        <c:crossBetween val="midCat"/>
      </c:valAx>
      <c:valAx>
        <c:axId val="210753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50" b="1" i="0" baseline="0" dirty="0"/>
                  <a:t>Frequency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535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aseline="0" dirty="0"/>
              <a:t>Avg Store Chip Sales (Pre-trial)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Sample Test Store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274</c:v>
                </c:pt>
                <c:pt idx="1">
                  <c:v>253</c:v>
                </c:pt>
                <c:pt idx="2">
                  <c:v>222</c:v>
                </c:pt>
                <c:pt idx="3">
                  <c:v>194</c:v>
                </c:pt>
                <c:pt idx="4">
                  <c:v>225</c:v>
                </c:pt>
                <c:pt idx="5">
                  <c:v>261</c:v>
                </c:pt>
                <c:pt idx="6">
                  <c:v>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84-6348-8C85-9D7BEBEDA8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Sample Control Store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285</c:v>
                </c:pt>
                <c:pt idx="1">
                  <c:v>266</c:v>
                </c:pt>
                <c:pt idx="2">
                  <c:v>221</c:v>
                </c:pt>
                <c:pt idx="3">
                  <c:v>159</c:v>
                </c:pt>
                <c:pt idx="4">
                  <c:v>206</c:v>
                </c:pt>
                <c:pt idx="5">
                  <c:v>265</c:v>
                </c:pt>
                <c:pt idx="6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84-6348-8C85-9D7BEBEDA8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 Stores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587.80754716981096</c:v>
                </c:pt>
                <c:pt idx="1">
                  <c:v>564.49049429657703</c:v>
                </c:pt>
                <c:pt idx="2">
                  <c:v>572.54924242424204</c:v>
                </c:pt>
                <c:pt idx="3">
                  <c:v>583.35094339622594</c:v>
                </c:pt>
                <c:pt idx="4">
                  <c:v>571.51893939393904</c:v>
                </c:pt>
                <c:pt idx="5">
                  <c:v>600.09505703421996</c:v>
                </c:pt>
                <c:pt idx="6">
                  <c:v>581.12547528517098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84-6348-8C85-9D7BEBEDA8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8085647"/>
        <c:axId val="1818152863"/>
      </c:lineChart>
      <c:catAx>
        <c:axId val="1818085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152863"/>
        <c:crosses val="autoZero"/>
        <c:auto val="1"/>
        <c:lblAlgn val="ctr"/>
        <c:lblOffset val="100"/>
        <c:noMultiLvlLbl val="0"/>
      </c:catAx>
      <c:valAx>
        <c:axId val="1818152863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085647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Revenue</a:t>
            </a:r>
            <a:r>
              <a:rPr lang="en-US" sz="1400" baseline="0" dirty="0"/>
              <a:t> Lift between Test and Control Stores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900</c:v>
                </c:pt>
                <c:pt idx="8">
                  <c:v>900</c:v>
                </c:pt>
                <c:pt idx="9">
                  <c:v>900</c:v>
                </c:pt>
                <c:pt idx="10">
                  <c:v>900</c:v>
                </c:pt>
                <c:pt idx="11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DF-984E-93DC-7AC412D5E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30020752"/>
        <c:axId val="62966899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Store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784</c:v>
                </c:pt>
                <c:pt idx="1">
                  <c:v>744</c:v>
                </c:pt>
                <c:pt idx="2">
                  <c:v>815</c:v>
                </c:pt>
                <c:pt idx="3">
                  <c:v>793</c:v>
                </c:pt>
                <c:pt idx="4">
                  <c:v>799</c:v>
                </c:pt>
                <c:pt idx="5">
                  <c:v>766</c:v>
                </c:pt>
                <c:pt idx="6">
                  <c:v>741</c:v>
                </c:pt>
                <c:pt idx="7">
                  <c:v>817</c:v>
                </c:pt>
                <c:pt idx="8">
                  <c:v>894</c:v>
                </c:pt>
                <c:pt idx="9">
                  <c:v>798</c:v>
                </c:pt>
                <c:pt idx="10">
                  <c:v>781</c:v>
                </c:pt>
                <c:pt idx="11">
                  <c:v>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DF-984E-93DC-7AC412D5E2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Control Store (Re-Scaled)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852</c:v>
                </c:pt>
                <c:pt idx="1">
                  <c:v>773</c:v>
                </c:pt>
                <c:pt idx="2">
                  <c:v>799</c:v>
                </c:pt>
                <c:pt idx="3">
                  <c:v>783</c:v>
                </c:pt>
                <c:pt idx="4">
                  <c:v>781</c:v>
                </c:pt>
                <c:pt idx="5">
                  <c:v>760</c:v>
                </c:pt>
                <c:pt idx="6">
                  <c:v>695</c:v>
                </c:pt>
                <c:pt idx="7">
                  <c:v>795</c:v>
                </c:pt>
                <c:pt idx="8">
                  <c:v>707</c:v>
                </c:pt>
                <c:pt idx="9">
                  <c:v>695</c:v>
                </c:pt>
                <c:pt idx="10">
                  <c:v>767</c:v>
                </c:pt>
                <c:pt idx="11">
                  <c:v>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DF-984E-93DC-7AC412D5E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0020752"/>
        <c:axId val="629668992"/>
      </c:lineChart>
      <c:catAx>
        <c:axId val="33002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668992"/>
        <c:crosses val="autoZero"/>
        <c:auto val="1"/>
        <c:lblAlgn val="ctr"/>
        <c:lblOffset val="100"/>
        <c:noMultiLvlLbl val="0"/>
      </c:catAx>
      <c:valAx>
        <c:axId val="629668992"/>
        <c:scaling>
          <c:orientation val="minMax"/>
          <c:max val="900"/>
          <c:min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aseline="0" dirty="0"/>
                  <a:t>Monthly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20752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262626">
                    <a:lumMod val="65000"/>
                    <a:lumOff val="35000"/>
                  </a:srgbClr>
                </a:solidFill>
              </a:rPr>
              <a:t>Customer Visits Lift between Test and Control Stores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0F-884F-80C8-703EE1019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717672224"/>
        <c:axId val="76396801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Store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89</c:v>
                </c:pt>
                <c:pt idx="1">
                  <c:v>88</c:v>
                </c:pt>
                <c:pt idx="2">
                  <c:v>87</c:v>
                </c:pt>
                <c:pt idx="3">
                  <c:v>87</c:v>
                </c:pt>
                <c:pt idx="4">
                  <c:v>86</c:v>
                </c:pt>
                <c:pt idx="5">
                  <c:v>86</c:v>
                </c:pt>
                <c:pt idx="6">
                  <c:v>79</c:v>
                </c:pt>
                <c:pt idx="7">
                  <c:v>90</c:v>
                </c:pt>
                <c:pt idx="8">
                  <c:v>96</c:v>
                </c:pt>
                <c:pt idx="9">
                  <c:v>89</c:v>
                </c:pt>
                <c:pt idx="10">
                  <c:v>92</c:v>
                </c:pt>
                <c:pt idx="11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0F-884F-80C8-703EE10194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Control Store (Re-Scaled)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92</c:v>
                </c:pt>
                <c:pt idx="1">
                  <c:v>88</c:v>
                </c:pt>
                <c:pt idx="2">
                  <c:v>86</c:v>
                </c:pt>
                <c:pt idx="3">
                  <c:v>86</c:v>
                </c:pt>
                <c:pt idx="4">
                  <c:v>88</c:v>
                </c:pt>
                <c:pt idx="5">
                  <c:v>85</c:v>
                </c:pt>
                <c:pt idx="6">
                  <c:v>78</c:v>
                </c:pt>
                <c:pt idx="7">
                  <c:v>86</c:v>
                </c:pt>
                <c:pt idx="8">
                  <c:v>81</c:v>
                </c:pt>
                <c:pt idx="9">
                  <c:v>80</c:v>
                </c:pt>
                <c:pt idx="10">
                  <c:v>93</c:v>
                </c:pt>
                <c:pt idx="11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0F-884F-80C8-703EE1019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7672224"/>
        <c:axId val="763968016"/>
      </c:lineChart>
      <c:catAx>
        <c:axId val="71767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968016"/>
        <c:crosses val="autoZero"/>
        <c:auto val="1"/>
        <c:lblAlgn val="ctr"/>
        <c:lblOffset val="100"/>
        <c:noMultiLvlLbl val="0"/>
      </c:catAx>
      <c:valAx>
        <c:axId val="763968016"/>
        <c:scaling>
          <c:orientation val="minMax"/>
          <c:max val="10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aseline="0" dirty="0"/>
                  <a:t>Monthly Customer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67222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'77 t-tests'!$D$3:$D$14</c:f>
              <c:numCache>
                <c:formatCode>m/d/yy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'77 t-tests'!$Q$3:$Q$14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350</c:v>
                </c:pt>
                <c:pt idx="8">
                  <c:v>350</c:v>
                </c:pt>
                <c:pt idx="9">
                  <c:v>350</c:v>
                </c:pt>
                <c:pt idx="10">
                  <c:v>350</c:v>
                </c:pt>
                <c:pt idx="11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5B-3145-934F-86A6E939A7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412033903"/>
        <c:axId val="44282415"/>
      </c:barChart>
      <c:lineChart>
        <c:grouping val="standard"/>
        <c:varyColors val="0"/>
        <c:ser>
          <c:idx val="0"/>
          <c:order val="0"/>
          <c:tx>
            <c:v>Test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'77 t-tests'!$D$3:$D$14</c:f>
              <c:numCache>
                <c:formatCode>m/d/yy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'77 t-tests'!$E$3:$E$14</c:f>
              <c:numCache>
                <c:formatCode>General</c:formatCode>
                <c:ptCount val="12"/>
                <c:pt idx="0">
                  <c:v>274</c:v>
                </c:pt>
                <c:pt idx="1">
                  <c:v>253</c:v>
                </c:pt>
                <c:pt idx="2">
                  <c:v>222</c:v>
                </c:pt>
                <c:pt idx="3">
                  <c:v>194</c:v>
                </c:pt>
                <c:pt idx="4">
                  <c:v>225</c:v>
                </c:pt>
                <c:pt idx="5">
                  <c:v>261</c:v>
                </c:pt>
                <c:pt idx="6">
                  <c:v>201</c:v>
                </c:pt>
                <c:pt idx="7">
                  <c:v>222</c:v>
                </c:pt>
                <c:pt idx="8">
                  <c:v>255</c:v>
                </c:pt>
                <c:pt idx="9">
                  <c:v>264</c:v>
                </c:pt>
                <c:pt idx="10">
                  <c:v>272</c:v>
                </c:pt>
                <c:pt idx="11">
                  <c:v>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5B-3145-934F-86A6E939A7E8}"/>
            </c:ext>
          </c:extLst>
        </c:ser>
        <c:ser>
          <c:idx val="1"/>
          <c:order val="1"/>
          <c:tx>
            <c:v>Control (Re-Scaled)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"/>
            <c:marker>
              <c:symbol val="none"/>
            </c:marker>
            <c:bubble3D val="0"/>
            <c:spPr>
              <a:ln w="28575" cap="sq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645B-3145-934F-86A6E939A7E8}"/>
              </c:ext>
            </c:extLst>
          </c:dPt>
          <c:cat>
            <c:numRef>
              <c:f>'77 t-tests'!$D$3:$D$14</c:f>
              <c:numCache>
                <c:formatCode>m/d/yy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'77 t-tests'!$N$3:$N$14</c:f>
              <c:numCache>
                <c:formatCode>General</c:formatCode>
                <c:ptCount val="12"/>
                <c:pt idx="0">
                  <c:v>299.13071474565356</c:v>
                </c:pt>
                <c:pt idx="1">
                  <c:v>279.18866709594334</c:v>
                </c:pt>
                <c:pt idx="2">
                  <c:v>231.9575016097875</c:v>
                </c:pt>
                <c:pt idx="3">
                  <c:v>166.88345138441724</c:v>
                </c:pt>
                <c:pt idx="4">
                  <c:v>216.21377978106889</c:v>
                </c:pt>
                <c:pt idx="5">
                  <c:v>278.13908564069544</c:v>
                </c:pt>
                <c:pt idx="6">
                  <c:v>158.48679974243399</c:v>
                </c:pt>
                <c:pt idx="7">
                  <c:v>240.35415325177075</c:v>
                </c:pt>
                <c:pt idx="8">
                  <c:v>189.9742433998712</c:v>
                </c:pt>
                <c:pt idx="9">
                  <c:v>151.13972955569864</c:v>
                </c:pt>
                <c:pt idx="10">
                  <c:v>327.46941403734706</c:v>
                </c:pt>
                <c:pt idx="11">
                  <c:v>218.3129426915647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5B-3145-934F-86A6E939A7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033903"/>
        <c:axId val="44282415"/>
      </c:lineChart>
      <c:dateAx>
        <c:axId val="412033903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34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82415"/>
        <c:crosses val="autoZero"/>
        <c:auto val="1"/>
        <c:lblOffset val="100"/>
        <c:baseTimeUnit val="months"/>
      </c:dateAx>
      <c:valAx>
        <c:axId val="44282415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aseline="0" dirty="0"/>
                  <a:t>Monthly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33903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'77 t-tests'!$D$23:$D$34</c:f>
              <c:numCache>
                <c:formatCode>m/d/yy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'77 t-tests'!$Q$23:$Q$34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60</c:v>
                </c:pt>
                <c:pt idx="8">
                  <c:v>60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49-4444-B277-3DFBBEC134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718466671"/>
        <c:axId val="718455359"/>
      </c:barChart>
      <c:lineChart>
        <c:grouping val="standard"/>
        <c:varyColors val="0"/>
        <c:ser>
          <c:idx val="0"/>
          <c:order val="0"/>
          <c:tx>
            <c:v>Test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'77 t-tests'!$D$23:$D$34</c:f>
              <c:numCache>
                <c:formatCode>m/d/yy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'77 t-tests'!$E$23:$E$34</c:f>
              <c:numCache>
                <c:formatCode>General</c:formatCode>
                <c:ptCount val="12"/>
                <c:pt idx="0">
                  <c:v>48</c:v>
                </c:pt>
                <c:pt idx="1">
                  <c:v>47</c:v>
                </c:pt>
                <c:pt idx="2">
                  <c:v>41</c:v>
                </c:pt>
                <c:pt idx="3">
                  <c:v>36</c:v>
                </c:pt>
                <c:pt idx="4">
                  <c:v>39</c:v>
                </c:pt>
                <c:pt idx="5">
                  <c:v>43</c:v>
                </c:pt>
                <c:pt idx="6">
                  <c:v>34</c:v>
                </c:pt>
                <c:pt idx="7">
                  <c:v>43</c:v>
                </c:pt>
                <c:pt idx="8">
                  <c:v>46</c:v>
                </c:pt>
                <c:pt idx="9">
                  <c:v>47</c:v>
                </c:pt>
                <c:pt idx="10">
                  <c:v>53</c:v>
                </c:pt>
                <c:pt idx="11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49-4444-B277-3DFBBEC134D3}"/>
            </c:ext>
          </c:extLst>
        </c:ser>
        <c:ser>
          <c:idx val="1"/>
          <c:order val="1"/>
          <c:tx>
            <c:v>Control (Re-Scaled)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'77 t-tests'!$D$23:$D$34</c:f>
              <c:numCache>
                <c:formatCode>m/d/yy</c:formatCode>
                <c:ptCount val="12"/>
                <c:pt idx="0">
                  <c:v>43282</c:v>
                </c:pt>
                <c:pt idx="1">
                  <c:v>43313</c:v>
                </c:pt>
                <c:pt idx="2">
                  <c:v>43344</c:v>
                </c:pt>
                <c:pt idx="3">
                  <c:v>43374</c:v>
                </c:pt>
                <c:pt idx="4">
                  <c:v>43405</c:v>
                </c:pt>
                <c:pt idx="5">
                  <c:v>43435</c:v>
                </c:pt>
                <c:pt idx="6">
                  <c:v>43466</c:v>
                </c:pt>
                <c:pt idx="7">
                  <c:v>43497</c:v>
                </c:pt>
                <c:pt idx="8">
                  <c:v>43525</c:v>
                </c:pt>
                <c:pt idx="9">
                  <c:v>43556</c:v>
                </c:pt>
                <c:pt idx="10">
                  <c:v>43586</c:v>
                </c:pt>
                <c:pt idx="11">
                  <c:v>43617</c:v>
                </c:pt>
              </c:numCache>
            </c:numRef>
          </c:cat>
          <c:val>
            <c:numRef>
              <c:f>'77 t-tests'!$N$23:$N$34</c:f>
              <c:numCache>
                <c:formatCode>General</c:formatCode>
                <c:ptCount val="12"/>
                <c:pt idx="0">
                  <c:v>51.612903225806448</c:v>
                </c:pt>
                <c:pt idx="1">
                  <c:v>45.41935483870968</c:v>
                </c:pt>
                <c:pt idx="2">
                  <c:v>41.29032258064516</c:v>
                </c:pt>
                <c:pt idx="3">
                  <c:v>33.032258064516128</c:v>
                </c:pt>
                <c:pt idx="4">
                  <c:v>40.258064516129032</c:v>
                </c:pt>
                <c:pt idx="5">
                  <c:v>44.387096774193544</c:v>
                </c:pt>
                <c:pt idx="6">
                  <c:v>32</c:v>
                </c:pt>
                <c:pt idx="7">
                  <c:v>44.387096774193544</c:v>
                </c:pt>
                <c:pt idx="8">
                  <c:v>36.129032258064512</c:v>
                </c:pt>
                <c:pt idx="9">
                  <c:v>27.870967741935484</c:v>
                </c:pt>
                <c:pt idx="10">
                  <c:v>55.741935483870968</c:v>
                </c:pt>
                <c:pt idx="11">
                  <c:v>38.193548387096776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49-4444-B277-3DFBBEC134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8466671"/>
        <c:axId val="718455359"/>
      </c:lineChart>
      <c:dateAx>
        <c:axId val="718466671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455359"/>
        <c:crosses val="autoZero"/>
        <c:auto val="1"/>
        <c:lblOffset val="100"/>
        <c:baseTimeUnit val="months"/>
      </c:dateAx>
      <c:valAx>
        <c:axId val="718455359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aseline="0" dirty="0"/>
                  <a:t>Monthly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466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0.45847</cdr:x>
      <cdr:y>0.33927</cdr:y>
    </cdr:from>
    <cdr:to>
      <cdr:x>0.52439</cdr:x>
      <cdr:y>0.42693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CB3BC7C2-DE66-A01E-7835-E0CE3855132A}"/>
            </a:ext>
          </a:extLst>
        </cdr:cNvPr>
        <cdr:cNvCxnSpPr/>
      </cdr:nvCxnSpPr>
      <cdr:spPr>
        <a:xfrm xmlns:a="http://schemas.openxmlformats.org/drawingml/2006/main" flipV="1">
          <a:off x="2894118" y="674607"/>
          <a:ext cx="416124" cy="174298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chemeClr val="accent6"/>
          </a:solidFill>
          <a:prstDash val="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0.59369</cdr:x>
      <cdr:y>0.37276</cdr:y>
    </cdr:from>
    <cdr:to>
      <cdr:x>0.6487</cdr:x>
      <cdr:y>0.52336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C966CFB4-EF4D-BBDE-0F06-06E04C91C68A}"/>
            </a:ext>
          </a:extLst>
        </cdr:cNvPr>
        <cdr:cNvCxnSpPr/>
      </cdr:nvCxnSpPr>
      <cdr:spPr>
        <a:xfrm xmlns:a="http://schemas.openxmlformats.org/drawingml/2006/main">
          <a:off x="3747729" y="741189"/>
          <a:ext cx="347257" cy="299455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chemeClr val="accent2"/>
          </a:solidFill>
          <a:prstDash val="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0.51135</cdr:x>
      <cdr:y>0.20383</cdr:y>
    </cdr:from>
    <cdr:to>
      <cdr:x>0.54599</cdr:x>
      <cdr:y>0.32461</cdr:y>
    </cdr:to>
    <cdr:sp macro="" textlink="">
      <cdr:nvSpPr>
        <cdr:cNvPr id="12" name="Oval 11">
          <a:extLst xmlns:a="http://schemas.openxmlformats.org/drawingml/2006/main">
            <a:ext uri="{FF2B5EF4-FFF2-40B4-BE49-F238E27FC236}">
              <a16:creationId xmlns:a16="http://schemas.microsoft.com/office/drawing/2014/main" id="{1C72F073-7CA7-83FE-38F7-165B354BD936}"/>
            </a:ext>
          </a:extLst>
        </cdr:cNvPr>
        <cdr:cNvSpPr/>
      </cdr:nvSpPr>
      <cdr:spPr>
        <a:xfrm xmlns:a="http://schemas.openxmlformats.org/drawingml/2006/main">
          <a:off x="3227956" y="405298"/>
          <a:ext cx="218646" cy="240153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0.65065</cdr:x>
      <cdr:y>0.46531</cdr:y>
    </cdr:from>
    <cdr:to>
      <cdr:x>0.68871</cdr:x>
      <cdr:y>0.59224</cdr:y>
    </cdr:to>
    <cdr:sp macro="" textlink="">
      <cdr:nvSpPr>
        <cdr:cNvPr id="14" name="Oval 13">
          <a:extLst xmlns:a="http://schemas.openxmlformats.org/drawingml/2006/main">
            <a:ext uri="{FF2B5EF4-FFF2-40B4-BE49-F238E27FC236}">
              <a16:creationId xmlns:a16="http://schemas.microsoft.com/office/drawing/2014/main" id="{B89152F4-24A0-FD35-9F79-E7A67DF3F4EB}"/>
            </a:ext>
          </a:extLst>
        </cdr:cNvPr>
        <cdr:cNvSpPr/>
      </cdr:nvSpPr>
      <cdr:spPr>
        <a:xfrm xmlns:a="http://schemas.openxmlformats.org/drawingml/2006/main">
          <a:off x="4107303" y="925222"/>
          <a:ext cx="240241" cy="25238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0.70651</cdr:x>
      <cdr:y>0.15013</cdr:y>
    </cdr:from>
    <cdr:to>
      <cdr:x>0.74183</cdr:x>
      <cdr:y>0.23854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707DE069-71FB-E67D-9BC2-B5D5713B0A97}"/>
            </a:ext>
          </a:extLst>
        </cdr:cNvPr>
        <cdr:cNvSpPr/>
      </cdr:nvSpPr>
      <cdr:spPr>
        <a:xfrm xmlns:a="http://schemas.openxmlformats.org/drawingml/2006/main">
          <a:off x="4572000" y="422418"/>
          <a:ext cx="228600" cy="248764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0.77868</cdr:x>
      <cdr:y>0.34166</cdr:y>
    </cdr:from>
    <cdr:to>
      <cdr:x>0.81401</cdr:x>
      <cdr:y>0.43007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6FE2A117-CC06-255C-DDF2-4B15966C809B}"/>
            </a:ext>
          </a:extLst>
        </cdr:cNvPr>
        <cdr:cNvSpPr/>
      </cdr:nvSpPr>
      <cdr:spPr>
        <a:xfrm xmlns:a="http://schemas.openxmlformats.org/drawingml/2006/main">
          <a:off x="5039054" y="961350"/>
          <a:ext cx="228600" cy="248764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0.92391</cdr:x>
      <cdr:y>0.41159</cdr:y>
    </cdr:from>
    <cdr:to>
      <cdr:x>0.95923</cdr:x>
      <cdr:y>0.5</cdr:y>
    </cdr:to>
    <cdr:sp macro="" textlink="">
      <cdr:nvSpPr>
        <cdr:cNvPr id="4" name="Oval 3">
          <a:extLst xmlns:a="http://schemas.openxmlformats.org/drawingml/2006/main">
            <a:ext uri="{FF2B5EF4-FFF2-40B4-BE49-F238E27FC236}">
              <a16:creationId xmlns:a16="http://schemas.microsoft.com/office/drawing/2014/main" id="{6FE2A117-CC06-255C-DDF2-4B15966C809B}"/>
            </a:ext>
          </a:extLst>
        </cdr:cNvPr>
        <cdr:cNvSpPr/>
      </cdr:nvSpPr>
      <cdr:spPr>
        <a:xfrm xmlns:a="http://schemas.openxmlformats.org/drawingml/2006/main">
          <a:off x="5978826" y="1158118"/>
          <a:ext cx="228600" cy="248764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7/24/23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benefit of being a premium user vs. Budget user?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1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$1819785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b="0" i="0" dirty="0">
              <a:solidFill>
                <a:schemeClr val="bg1">
                  <a:lumMod val="50000"/>
                </a:schemeClr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8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26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&amp; Subtitle_RF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F220E-027A-4DF1-9FAF-2132D54FCF3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85750" y="750471"/>
            <a:ext cx="627627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05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8315C04-961A-458D-8317-AABA7DA1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36539"/>
            <a:ext cx="627627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568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BF24A74-2760-445D-90AC-6DCBE5AB61C3}"/>
              </a:ext>
            </a:extLst>
          </p:cNvPr>
          <p:cNvSpPr txBox="1">
            <a:spLocks/>
          </p:cNvSpPr>
          <p:nvPr userDrawn="1"/>
        </p:nvSpPr>
        <p:spPr>
          <a:xfrm>
            <a:off x="16669" y="4759746"/>
            <a:ext cx="291705" cy="27463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7737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4B9FE-21E6-4B09-A80A-6ECAFC8A0C01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7737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7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AD8CB1DD-6DA0-4EDC-92C3-A9BD220BAA30}"/>
              </a:ext>
            </a:extLst>
          </p:cNvPr>
          <p:cNvSpPr txBox="1">
            <a:spLocks/>
          </p:cNvSpPr>
          <p:nvPr userDrawn="1"/>
        </p:nvSpPr>
        <p:spPr>
          <a:xfrm>
            <a:off x="308374" y="4845127"/>
            <a:ext cx="1370408" cy="10387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75" b="0" kern="1500" dirty="0">
                <a:solidFill>
                  <a:schemeClr val="bg1">
                    <a:lumMod val="75000"/>
                  </a:schemeClr>
                </a:solidFill>
              </a:rPr>
              <a:t>| SlideSalad.com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AB9231-D63E-42B6-8121-B57BD7B43DCC}"/>
              </a:ext>
            </a:extLst>
          </p:cNvPr>
          <p:cNvGrpSpPr/>
          <p:nvPr userDrawn="1"/>
        </p:nvGrpSpPr>
        <p:grpSpPr>
          <a:xfrm>
            <a:off x="5568109" y="4799681"/>
            <a:ext cx="971989" cy="175724"/>
            <a:chOff x="4336229" y="3127207"/>
            <a:chExt cx="3519548" cy="636288"/>
          </a:xfrm>
          <a:solidFill>
            <a:schemeClr val="bg1">
              <a:lumMod val="85000"/>
            </a:schemeClr>
          </a:soli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887EC22-6440-484C-8CA4-7CFD83DCFFA5}"/>
                </a:ext>
              </a:extLst>
            </p:cNvPr>
            <p:cNvGrpSpPr/>
            <p:nvPr/>
          </p:nvGrpSpPr>
          <p:grpSpPr>
            <a:xfrm>
              <a:off x="6057257" y="3138951"/>
              <a:ext cx="1798520" cy="612809"/>
              <a:chOff x="4542943" y="2354210"/>
              <a:chExt cx="1348890" cy="459607"/>
            </a:xfrm>
            <a:grpFill/>
          </p:grpSpPr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39333B78-1AA9-4268-B0C9-E0ECA0D17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943" y="2486280"/>
                <a:ext cx="234207" cy="327535"/>
              </a:xfrm>
              <a:custGeom>
                <a:avLst/>
                <a:gdLst>
                  <a:gd name="T0" fmla="*/ 56 w 56"/>
                  <a:gd name="T1" fmla="*/ 55 h 77"/>
                  <a:gd name="T2" fmla="*/ 29 w 56"/>
                  <a:gd name="T3" fmla="*/ 77 h 77"/>
                  <a:gd name="T4" fmla="*/ 2 w 56"/>
                  <a:gd name="T5" fmla="*/ 70 h 77"/>
                  <a:gd name="T6" fmla="*/ 0 w 56"/>
                  <a:gd name="T7" fmla="*/ 66 h 77"/>
                  <a:gd name="T8" fmla="*/ 5 w 56"/>
                  <a:gd name="T9" fmla="*/ 60 h 77"/>
                  <a:gd name="T10" fmla="*/ 8 w 56"/>
                  <a:gd name="T11" fmla="*/ 60 h 77"/>
                  <a:gd name="T12" fmla="*/ 28 w 56"/>
                  <a:gd name="T13" fmla="*/ 65 h 77"/>
                  <a:gd name="T14" fmla="*/ 44 w 56"/>
                  <a:gd name="T15" fmla="*/ 54 h 77"/>
                  <a:gd name="T16" fmla="*/ 0 w 56"/>
                  <a:gd name="T17" fmla="*/ 23 h 77"/>
                  <a:gd name="T18" fmla="*/ 29 w 56"/>
                  <a:gd name="T19" fmla="*/ 0 h 77"/>
                  <a:gd name="T20" fmla="*/ 49 w 56"/>
                  <a:gd name="T21" fmla="*/ 4 h 77"/>
                  <a:gd name="T22" fmla="*/ 54 w 56"/>
                  <a:gd name="T23" fmla="*/ 9 h 77"/>
                  <a:gd name="T24" fmla="*/ 48 w 56"/>
                  <a:gd name="T25" fmla="*/ 15 h 77"/>
                  <a:gd name="T26" fmla="*/ 46 w 56"/>
                  <a:gd name="T27" fmla="*/ 15 h 77"/>
                  <a:gd name="T28" fmla="*/ 30 w 56"/>
                  <a:gd name="T29" fmla="*/ 12 h 77"/>
                  <a:gd name="T30" fmla="*/ 13 w 56"/>
                  <a:gd name="T31" fmla="*/ 22 h 77"/>
                  <a:gd name="T32" fmla="*/ 56 w 56"/>
                  <a:gd name="T3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6" h="77">
                    <a:moveTo>
                      <a:pt x="56" y="55"/>
                    </a:moveTo>
                    <a:cubicBezTo>
                      <a:pt x="56" y="67"/>
                      <a:pt x="47" y="77"/>
                      <a:pt x="29" y="77"/>
                    </a:cubicBezTo>
                    <a:cubicBezTo>
                      <a:pt x="18" y="77"/>
                      <a:pt x="10" y="74"/>
                      <a:pt x="2" y="70"/>
                    </a:cubicBezTo>
                    <a:cubicBezTo>
                      <a:pt x="1" y="69"/>
                      <a:pt x="0" y="68"/>
                      <a:pt x="0" y="66"/>
                    </a:cubicBezTo>
                    <a:cubicBezTo>
                      <a:pt x="0" y="63"/>
                      <a:pt x="2" y="60"/>
                      <a:pt x="5" y="60"/>
                    </a:cubicBezTo>
                    <a:cubicBezTo>
                      <a:pt x="6" y="60"/>
                      <a:pt x="7" y="60"/>
                      <a:pt x="8" y="60"/>
                    </a:cubicBezTo>
                    <a:cubicBezTo>
                      <a:pt x="13" y="63"/>
                      <a:pt x="19" y="65"/>
                      <a:pt x="28" y="65"/>
                    </a:cubicBezTo>
                    <a:cubicBezTo>
                      <a:pt x="39" y="65"/>
                      <a:pt x="44" y="61"/>
                      <a:pt x="44" y="54"/>
                    </a:cubicBezTo>
                    <a:cubicBezTo>
                      <a:pt x="44" y="42"/>
                      <a:pt x="0" y="49"/>
                      <a:pt x="0" y="23"/>
                    </a:cubicBezTo>
                    <a:cubicBezTo>
                      <a:pt x="0" y="10"/>
                      <a:pt x="10" y="0"/>
                      <a:pt x="29" y="0"/>
                    </a:cubicBezTo>
                    <a:cubicBezTo>
                      <a:pt x="36" y="0"/>
                      <a:pt x="44" y="2"/>
                      <a:pt x="49" y="4"/>
                    </a:cubicBezTo>
                    <a:cubicBezTo>
                      <a:pt x="52" y="5"/>
                      <a:pt x="54" y="7"/>
                      <a:pt x="54" y="9"/>
                    </a:cubicBezTo>
                    <a:cubicBezTo>
                      <a:pt x="54" y="12"/>
                      <a:pt x="51" y="15"/>
                      <a:pt x="48" y="15"/>
                    </a:cubicBezTo>
                    <a:cubicBezTo>
                      <a:pt x="47" y="15"/>
                      <a:pt x="47" y="15"/>
                      <a:pt x="46" y="15"/>
                    </a:cubicBezTo>
                    <a:cubicBezTo>
                      <a:pt x="41" y="13"/>
                      <a:pt x="36" y="12"/>
                      <a:pt x="30" y="12"/>
                    </a:cubicBezTo>
                    <a:cubicBezTo>
                      <a:pt x="19" y="12"/>
                      <a:pt x="13" y="17"/>
                      <a:pt x="13" y="22"/>
                    </a:cubicBezTo>
                    <a:cubicBezTo>
                      <a:pt x="13" y="37"/>
                      <a:pt x="56" y="27"/>
                      <a:pt x="56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A0038E9-A337-494D-972C-1AAB0003A2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4130" y="2486280"/>
                <a:ext cx="267665" cy="327535"/>
              </a:xfrm>
              <a:custGeom>
                <a:avLst/>
                <a:gdLst>
                  <a:gd name="T0" fmla="*/ 64 w 64"/>
                  <a:gd name="T1" fmla="*/ 29 h 77"/>
                  <a:gd name="T2" fmla="*/ 64 w 64"/>
                  <a:gd name="T3" fmla="*/ 70 h 77"/>
                  <a:gd name="T4" fmla="*/ 58 w 64"/>
                  <a:gd name="T5" fmla="*/ 76 h 77"/>
                  <a:gd name="T6" fmla="*/ 51 w 64"/>
                  <a:gd name="T7" fmla="*/ 70 h 77"/>
                  <a:gd name="T8" fmla="*/ 51 w 64"/>
                  <a:gd name="T9" fmla="*/ 66 h 77"/>
                  <a:gd name="T10" fmla="*/ 24 w 64"/>
                  <a:gd name="T11" fmla="*/ 77 h 77"/>
                  <a:gd name="T12" fmla="*/ 0 w 64"/>
                  <a:gd name="T13" fmla="*/ 55 h 77"/>
                  <a:gd name="T14" fmla="*/ 34 w 64"/>
                  <a:gd name="T15" fmla="*/ 32 h 77"/>
                  <a:gd name="T16" fmla="*/ 51 w 64"/>
                  <a:gd name="T17" fmla="*/ 32 h 77"/>
                  <a:gd name="T18" fmla="*/ 51 w 64"/>
                  <a:gd name="T19" fmla="*/ 31 h 77"/>
                  <a:gd name="T20" fmla="*/ 32 w 64"/>
                  <a:gd name="T21" fmla="*/ 13 h 77"/>
                  <a:gd name="T22" fmla="*/ 13 w 64"/>
                  <a:gd name="T23" fmla="*/ 16 h 77"/>
                  <a:gd name="T24" fmla="*/ 11 w 64"/>
                  <a:gd name="T25" fmla="*/ 16 h 77"/>
                  <a:gd name="T26" fmla="*/ 5 w 64"/>
                  <a:gd name="T27" fmla="*/ 11 h 77"/>
                  <a:gd name="T28" fmla="*/ 9 w 64"/>
                  <a:gd name="T29" fmla="*/ 5 h 77"/>
                  <a:gd name="T30" fmla="*/ 34 w 64"/>
                  <a:gd name="T31" fmla="*/ 0 h 77"/>
                  <a:gd name="T32" fmla="*/ 64 w 64"/>
                  <a:gd name="T33" fmla="*/ 29 h 77"/>
                  <a:gd name="T34" fmla="*/ 51 w 64"/>
                  <a:gd name="T35" fmla="*/ 54 h 77"/>
                  <a:gd name="T36" fmla="*/ 51 w 64"/>
                  <a:gd name="T37" fmla="*/ 42 h 77"/>
                  <a:gd name="T38" fmla="*/ 35 w 64"/>
                  <a:gd name="T39" fmla="*/ 42 h 77"/>
                  <a:gd name="T40" fmla="*/ 14 w 64"/>
                  <a:gd name="T41" fmla="*/ 54 h 77"/>
                  <a:gd name="T42" fmla="*/ 29 w 64"/>
                  <a:gd name="T43" fmla="*/ 65 h 77"/>
                  <a:gd name="T44" fmla="*/ 51 w 64"/>
                  <a:gd name="T45" fmla="*/ 5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77">
                    <a:moveTo>
                      <a:pt x="64" y="29"/>
                    </a:moveTo>
                    <a:cubicBezTo>
                      <a:pt x="64" y="70"/>
                      <a:pt x="64" y="70"/>
                      <a:pt x="64" y="70"/>
                    </a:cubicBezTo>
                    <a:cubicBezTo>
                      <a:pt x="64" y="73"/>
                      <a:pt x="61" y="76"/>
                      <a:pt x="58" y="76"/>
                    </a:cubicBezTo>
                    <a:cubicBezTo>
                      <a:pt x="54" y="76"/>
                      <a:pt x="51" y="73"/>
                      <a:pt x="51" y="70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46" y="71"/>
                      <a:pt x="38" y="77"/>
                      <a:pt x="24" y="77"/>
                    </a:cubicBezTo>
                    <a:cubicBezTo>
                      <a:pt x="11" y="77"/>
                      <a:pt x="0" y="69"/>
                      <a:pt x="0" y="55"/>
                    </a:cubicBezTo>
                    <a:cubicBezTo>
                      <a:pt x="0" y="42"/>
                      <a:pt x="11" y="32"/>
                      <a:pt x="34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1" y="18"/>
                      <a:pt x="45" y="13"/>
                      <a:pt x="32" y="13"/>
                    </a:cubicBezTo>
                    <a:cubicBezTo>
                      <a:pt x="24" y="13"/>
                      <a:pt x="18" y="14"/>
                      <a:pt x="13" y="16"/>
                    </a:cubicBezTo>
                    <a:cubicBezTo>
                      <a:pt x="12" y="16"/>
                      <a:pt x="11" y="16"/>
                      <a:pt x="11" y="16"/>
                    </a:cubicBezTo>
                    <a:cubicBezTo>
                      <a:pt x="8" y="16"/>
                      <a:pt x="5" y="14"/>
                      <a:pt x="5" y="11"/>
                    </a:cubicBezTo>
                    <a:cubicBezTo>
                      <a:pt x="5" y="8"/>
                      <a:pt x="7" y="6"/>
                      <a:pt x="9" y="5"/>
                    </a:cubicBezTo>
                    <a:cubicBezTo>
                      <a:pt x="16" y="3"/>
                      <a:pt x="24" y="0"/>
                      <a:pt x="34" y="0"/>
                    </a:cubicBezTo>
                    <a:cubicBezTo>
                      <a:pt x="55" y="0"/>
                      <a:pt x="64" y="15"/>
                      <a:pt x="64" y="29"/>
                    </a:cubicBezTo>
                    <a:close/>
                    <a:moveTo>
                      <a:pt x="51" y="54"/>
                    </a:moveTo>
                    <a:cubicBezTo>
                      <a:pt x="51" y="42"/>
                      <a:pt x="51" y="42"/>
                      <a:pt x="51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22" y="42"/>
                      <a:pt x="14" y="45"/>
                      <a:pt x="14" y="54"/>
                    </a:cubicBezTo>
                    <a:cubicBezTo>
                      <a:pt x="14" y="60"/>
                      <a:pt x="17" y="65"/>
                      <a:pt x="29" y="65"/>
                    </a:cubicBezTo>
                    <a:cubicBezTo>
                      <a:pt x="38" y="65"/>
                      <a:pt x="46" y="60"/>
                      <a:pt x="51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893D58A5-7C71-464F-9C80-32CABAD06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5189" y="2354210"/>
                <a:ext cx="52829" cy="456085"/>
              </a:xfrm>
              <a:custGeom>
                <a:avLst/>
                <a:gdLst>
                  <a:gd name="T0" fmla="*/ 13 w 13"/>
                  <a:gd name="T1" fmla="*/ 7 h 107"/>
                  <a:gd name="T2" fmla="*/ 13 w 13"/>
                  <a:gd name="T3" fmla="*/ 101 h 107"/>
                  <a:gd name="T4" fmla="*/ 7 w 13"/>
                  <a:gd name="T5" fmla="*/ 107 h 107"/>
                  <a:gd name="T6" fmla="*/ 0 w 13"/>
                  <a:gd name="T7" fmla="*/ 101 h 107"/>
                  <a:gd name="T8" fmla="*/ 0 w 13"/>
                  <a:gd name="T9" fmla="*/ 7 h 107"/>
                  <a:gd name="T10" fmla="*/ 7 w 13"/>
                  <a:gd name="T11" fmla="*/ 0 h 107"/>
                  <a:gd name="T12" fmla="*/ 13 w 13"/>
                  <a:gd name="T13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07">
                    <a:moveTo>
                      <a:pt x="13" y="7"/>
                    </a:moveTo>
                    <a:cubicBezTo>
                      <a:pt x="13" y="101"/>
                      <a:pt x="13" y="101"/>
                      <a:pt x="13" y="101"/>
                    </a:cubicBezTo>
                    <a:cubicBezTo>
                      <a:pt x="13" y="104"/>
                      <a:pt x="10" y="107"/>
                      <a:pt x="7" y="107"/>
                    </a:cubicBezTo>
                    <a:cubicBezTo>
                      <a:pt x="3" y="107"/>
                      <a:pt x="0" y="104"/>
                      <a:pt x="0" y="10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3" y="3"/>
                      <a:pt x="1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85D1A430-979D-40FC-AEB7-D762A053F2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57890" y="2486280"/>
                <a:ext cx="265904" cy="327535"/>
              </a:xfrm>
              <a:custGeom>
                <a:avLst/>
                <a:gdLst>
                  <a:gd name="T0" fmla="*/ 64 w 64"/>
                  <a:gd name="T1" fmla="*/ 29 h 77"/>
                  <a:gd name="T2" fmla="*/ 64 w 64"/>
                  <a:gd name="T3" fmla="*/ 70 h 77"/>
                  <a:gd name="T4" fmla="*/ 57 w 64"/>
                  <a:gd name="T5" fmla="*/ 76 h 77"/>
                  <a:gd name="T6" fmla="*/ 51 w 64"/>
                  <a:gd name="T7" fmla="*/ 70 h 77"/>
                  <a:gd name="T8" fmla="*/ 51 w 64"/>
                  <a:gd name="T9" fmla="*/ 66 h 77"/>
                  <a:gd name="T10" fmla="*/ 24 w 64"/>
                  <a:gd name="T11" fmla="*/ 77 h 77"/>
                  <a:gd name="T12" fmla="*/ 0 w 64"/>
                  <a:gd name="T13" fmla="*/ 55 h 77"/>
                  <a:gd name="T14" fmla="*/ 33 w 64"/>
                  <a:gd name="T15" fmla="*/ 32 h 77"/>
                  <a:gd name="T16" fmla="*/ 51 w 64"/>
                  <a:gd name="T17" fmla="*/ 32 h 77"/>
                  <a:gd name="T18" fmla="*/ 51 w 64"/>
                  <a:gd name="T19" fmla="*/ 31 h 77"/>
                  <a:gd name="T20" fmla="*/ 31 w 64"/>
                  <a:gd name="T21" fmla="*/ 13 h 77"/>
                  <a:gd name="T22" fmla="*/ 12 w 64"/>
                  <a:gd name="T23" fmla="*/ 16 h 77"/>
                  <a:gd name="T24" fmla="*/ 10 w 64"/>
                  <a:gd name="T25" fmla="*/ 16 h 77"/>
                  <a:gd name="T26" fmla="*/ 5 w 64"/>
                  <a:gd name="T27" fmla="*/ 11 h 77"/>
                  <a:gd name="T28" fmla="*/ 9 w 64"/>
                  <a:gd name="T29" fmla="*/ 5 h 77"/>
                  <a:gd name="T30" fmla="*/ 34 w 64"/>
                  <a:gd name="T31" fmla="*/ 0 h 77"/>
                  <a:gd name="T32" fmla="*/ 64 w 64"/>
                  <a:gd name="T33" fmla="*/ 29 h 77"/>
                  <a:gd name="T34" fmla="*/ 51 w 64"/>
                  <a:gd name="T35" fmla="*/ 54 h 77"/>
                  <a:gd name="T36" fmla="*/ 51 w 64"/>
                  <a:gd name="T37" fmla="*/ 42 h 77"/>
                  <a:gd name="T38" fmla="*/ 35 w 64"/>
                  <a:gd name="T39" fmla="*/ 42 h 77"/>
                  <a:gd name="T40" fmla="*/ 13 w 64"/>
                  <a:gd name="T41" fmla="*/ 54 h 77"/>
                  <a:gd name="T42" fmla="*/ 29 w 64"/>
                  <a:gd name="T43" fmla="*/ 65 h 77"/>
                  <a:gd name="T44" fmla="*/ 51 w 64"/>
                  <a:gd name="T45" fmla="*/ 5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77">
                    <a:moveTo>
                      <a:pt x="64" y="29"/>
                    </a:moveTo>
                    <a:cubicBezTo>
                      <a:pt x="64" y="70"/>
                      <a:pt x="64" y="70"/>
                      <a:pt x="64" y="70"/>
                    </a:cubicBezTo>
                    <a:cubicBezTo>
                      <a:pt x="64" y="73"/>
                      <a:pt x="61" y="76"/>
                      <a:pt x="57" y="76"/>
                    </a:cubicBezTo>
                    <a:cubicBezTo>
                      <a:pt x="54" y="76"/>
                      <a:pt x="51" y="73"/>
                      <a:pt x="51" y="70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46" y="71"/>
                      <a:pt x="37" y="77"/>
                      <a:pt x="24" y="77"/>
                    </a:cubicBezTo>
                    <a:cubicBezTo>
                      <a:pt x="11" y="77"/>
                      <a:pt x="0" y="69"/>
                      <a:pt x="0" y="55"/>
                    </a:cubicBezTo>
                    <a:cubicBezTo>
                      <a:pt x="0" y="42"/>
                      <a:pt x="11" y="32"/>
                      <a:pt x="33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1" y="18"/>
                      <a:pt x="44" y="13"/>
                      <a:pt x="31" y="13"/>
                    </a:cubicBezTo>
                    <a:cubicBezTo>
                      <a:pt x="23" y="13"/>
                      <a:pt x="18" y="14"/>
                      <a:pt x="12" y="16"/>
                    </a:cubicBezTo>
                    <a:cubicBezTo>
                      <a:pt x="12" y="16"/>
                      <a:pt x="11" y="16"/>
                      <a:pt x="10" y="16"/>
                    </a:cubicBezTo>
                    <a:cubicBezTo>
                      <a:pt x="7" y="16"/>
                      <a:pt x="5" y="14"/>
                      <a:pt x="5" y="11"/>
                    </a:cubicBezTo>
                    <a:cubicBezTo>
                      <a:pt x="5" y="8"/>
                      <a:pt x="6" y="6"/>
                      <a:pt x="9" y="5"/>
                    </a:cubicBezTo>
                    <a:cubicBezTo>
                      <a:pt x="16" y="3"/>
                      <a:pt x="24" y="0"/>
                      <a:pt x="34" y="0"/>
                    </a:cubicBezTo>
                    <a:cubicBezTo>
                      <a:pt x="55" y="0"/>
                      <a:pt x="64" y="15"/>
                      <a:pt x="64" y="29"/>
                    </a:cubicBezTo>
                    <a:close/>
                    <a:moveTo>
                      <a:pt x="51" y="54"/>
                    </a:moveTo>
                    <a:cubicBezTo>
                      <a:pt x="51" y="42"/>
                      <a:pt x="51" y="42"/>
                      <a:pt x="51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21" y="42"/>
                      <a:pt x="13" y="45"/>
                      <a:pt x="13" y="54"/>
                    </a:cubicBezTo>
                    <a:cubicBezTo>
                      <a:pt x="13" y="60"/>
                      <a:pt x="17" y="65"/>
                      <a:pt x="29" y="65"/>
                    </a:cubicBezTo>
                    <a:cubicBezTo>
                      <a:pt x="38" y="65"/>
                      <a:pt x="46" y="60"/>
                      <a:pt x="51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AFD2A206-74C4-4ED9-831E-00C2546749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87188" y="2354210"/>
                <a:ext cx="304645" cy="459607"/>
              </a:xfrm>
              <a:custGeom>
                <a:avLst/>
                <a:gdLst>
                  <a:gd name="T0" fmla="*/ 60 w 73"/>
                  <a:gd name="T1" fmla="*/ 42 h 108"/>
                  <a:gd name="T2" fmla="*/ 60 w 73"/>
                  <a:gd name="T3" fmla="*/ 7 h 108"/>
                  <a:gd name="T4" fmla="*/ 67 w 73"/>
                  <a:gd name="T5" fmla="*/ 0 h 108"/>
                  <a:gd name="T6" fmla="*/ 73 w 73"/>
                  <a:gd name="T7" fmla="*/ 7 h 108"/>
                  <a:gd name="T8" fmla="*/ 73 w 73"/>
                  <a:gd name="T9" fmla="*/ 101 h 108"/>
                  <a:gd name="T10" fmla="*/ 67 w 73"/>
                  <a:gd name="T11" fmla="*/ 107 h 108"/>
                  <a:gd name="T12" fmla="*/ 60 w 73"/>
                  <a:gd name="T13" fmla="*/ 101 h 108"/>
                  <a:gd name="T14" fmla="*/ 60 w 73"/>
                  <a:gd name="T15" fmla="*/ 97 h 108"/>
                  <a:gd name="T16" fmla="*/ 35 w 73"/>
                  <a:gd name="T17" fmla="*/ 108 h 108"/>
                  <a:gd name="T18" fmla="*/ 0 w 73"/>
                  <a:gd name="T19" fmla="*/ 70 h 108"/>
                  <a:gd name="T20" fmla="*/ 35 w 73"/>
                  <a:gd name="T21" fmla="*/ 31 h 108"/>
                  <a:gd name="T22" fmla="*/ 60 w 73"/>
                  <a:gd name="T23" fmla="*/ 42 h 108"/>
                  <a:gd name="T24" fmla="*/ 60 w 73"/>
                  <a:gd name="T25" fmla="*/ 85 h 108"/>
                  <a:gd name="T26" fmla="*/ 60 w 73"/>
                  <a:gd name="T27" fmla="*/ 54 h 108"/>
                  <a:gd name="T28" fmla="*/ 37 w 73"/>
                  <a:gd name="T29" fmla="*/ 44 h 108"/>
                  <a:gd name="T30" fmla="*/ 14 w 73"/>
                  <a:gd name="T31" fmla="*/ 70 h 108"/>
                  <a:gd name="T32" fmla="*/ 37 w 73"/>
                  <a:gd name="T33" fmla="*/ 96 h 108"/>
                  <a:gd name="T34" fmla="*/ 60 w 73"/>
                  <a:gd name="T35" fmla="*/ 8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3" h="108">
                    <a:moveTo>
                      <a:pt x="60" y="42"/>
                    </a:moveTo>
                    <a:cubicBezTo>
                      <a:pt x="60" y="7"/>
                      <a:pt x="60" y="7"/>
                      <a:pt x="60" y="7"/>
                    </a:cubicBezTo>
                    <a:cubicBezTo>
                      <a:pt x="60" y="3"/>
                      <a:pt x="63" y="0"/>
                      <a:pt x="67" y="0"/>
                    </a:cubicBezTo>
                    <a:cubicBezTo>
                      <a:pt x="70" y="0"/>
                      <a:pt x="73" y="3"/>
                      <a:pt x="73" y="7"/>
                    </a:cubicBezTo>
                    <a:cubicBezTo>
                      <a:pt x="73" y="101"/>
                      <a:pt x="73" y="101"/>
                      <a:pt x="73" y="101"/>
                    </a:cubicBezTo>
                    <a:cubicBezTo>
                      <a:pt x="73" y="104"/>
                      <a:pt x="70" y="107"/>
                      <a:pt x="67" y="107"/>
                    </a:cubicBezTo>
                    <a:cubicBezTo>
                      <a:pt x="63" y="107"/>
                      <a:pt x="60" y="104"/>
                      <a:pt x="60" y="101"/>
                    </a:cubicBezTo>
                    <a:cubicBezTo>
                      <a:pt x="60" y="97"/>
                      <a:pt x="60" y="97"/>
                      <a:pt x="60" y="97"/>
                    </a:cubicBezTo>
                    <a:cubicBezTo>
                      <a:pt x="53" y="104"/>
                      <a:pt x="46" y="108"/>
                      <a:pt x="35" y="108"/>
                    </a:cubicBezTo>
                    <a:cubicBezTo>
                      <a:pt x="18" y="108"/>
                      <a:pt x="0" y="94"/>
                      <a:pt x="0" y="70"/>
                    </a:cubicBezTo>
                    <a:cubicBezTo>
                      <a:pt x="0" y="45"/>
                      <a:pt x="18" y="31"/>
                      <a:pt x="35" y="31"/>
                    </a:cubicBezTo>
                    <a:cubicBezTo>
                      <a:pt x="46" y="31"/>
                      <a:pt x="53" y="35"/>
                      <a:pt x="60" y="42"/>
                    </a:cubicBezTo>
                    <a:close/>
                    <a:moveTo>
                      <a:pt x="60" y="85"/>
                    </a:moveTo>
                    <a:cubicBezTo>
                      <a:pt x="60" y="54"/>
                      <a:pt x="60" y="54"/>
                      <a:pt x="60" y="54"/>
                    </a:cubicBezTo>
                    <a:cubicBezTo>
                      <a:pt x="54" y="48"/>
                      <a:pt x="47" y="44"/>
                      <a:pt x="37" y="44"/>
                    </a:cubicBezTo>
                    <a:cubicBezTo>
                      <a:pt x="24" y="44"/>
                      <a:pt x="14" y="52"/>
                      <a:pt x="14" y="70"/>
                    </a:cubicBezTo>
                    <a:cubicBezTo>
                      <a:pt x="14" y="87"/>
                      <a:pt x="24" y="96"/>
                      <a:pt x="37" y="96"/>
                    </a:cubicBezTo>
                    <a:cubicBezTo>
                      <a:pt x="47" y="96"/>
                      <a:pt x="54" y="91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0B9E71-3C4A-41F2-AB1B-CE7CE4FA856D}"/>
                </a:ext>
              </a:extLst>
            </p:cNvPr>
            <p:cNvGrpSpPr/>
            <p:nvPr/>
          </p:nvGrpSpPr>
          <p:grpSpPr>
            <a:xfrm>
              <a:off x="4336229" y="3127207"/>
              <a:ext cx="1671731" cy="636288"/>
              <a:chOff x="3252167" y="2345405"/>
              <a:chExt cx="1253797" cy="477216"/>
            </a:xfrm>
            <a:grpFill/>
          </p:grpSpPr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D8787548-AA95-40C4-B344-FE722FD5F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2167" y="2477476"/>
                <a:ext cx="255338" cy="345145"/>
              </a:xfrm>
              <a:custGeom>
                <a:avLst/>
                <a:gdLst>
                  <a:gd name="T0" fmla="*/ 32 w 61"/>
                  <a:gd name="T1" fmla="*/ 33 h 81"/>
                  <a:gd name="T2" fmla="*/ 17 w 61"/>
                  <a:gd name="T3" fmla="*/ 24 h 81"/>
                  <a:gd name="T4" fmla="*/ 32 w 61"/>
                  <a:gd name="T5" fmla="*/ 16 h 81"/>
                  <a:gd name="T6" fmla="*/ 48 w 61"/>
                  <a:gd name="T7" fmla="*/ 19 h 81"/>
                  <a:gd name="T8" fmla="*/ 50 w 61"/>
                  <a:gd name="T9" fmla="*/ 19 h 81"/>
                  <a:gd name="T10" fmla="*/ 58 w 61"/>
                  <a:gd name="T11" fmla="*/ 11 h 81"/>
                  <a:gd name="T12" fmla="*/ 52 w 61"/>
                  <a:gd name="T13" fmla="*/ 4 h 81"/>
                  <a:gd name="T14" fmla="*/ 31 w 61"/>
                  <a:gd name="T15" fmla="*/ 0 h 81"/>
                  <a:gd name="T16" fmla="*/ 1 w 61"/>
                  <a:gd name="T17" fmla="*/ 25 h 81"/>
                  <a:gd name="T18" fmla="*/ 30 w 61"/>
                  <a:gd name="T19" fmla="*/ 49 h 81"/>
                  <a:gd name="T20" fmla="*/ 44 w 61"/>
                  <a:gd name="T21" fmla="*/ 56 h 81"/>
                  <a:gd name="T22" fmla="*/ 30 w 61"/>
                  <a:gd name="T23" fmla="*/ 65 h 81"/>
                  <a:gd name="T24" fmla="*/ 11 w 61"/>
                  <a:gd name="T25" fmla="*/ 61 h 81"/>
                  <a:gd name="T26" fmla="*/ 8 w 61"/>
                  <a:gd name="T27" fmla="*/ 60 h 81"/>
                  <a:gd name="T28" fmla="*/ 0 w 61"/>
                  <a:gd name="T29" fmla="*/ 68 h 81"/>
                  <a:gd name="T30" fmla="*/ 3 w 61"/>
                  <a:gd name="T31" fmla="*/ 74 h 81"/>
                  <a:gd name="T32" fmla="*/ 4 w 61"/>
                  <a:gd name="T33" fmla="*/ 74 h 81"/>
                  <a:gd name="T34" fmla="*/ 31 w 61"/>
                  <a:gd name="T35" fmla="*/ 81 h 81"/>
                  <a:gd name="T36" fmla="*/ 61 w 61"/>
                  <a:gd name="T37" fmla="*/ 57 h 81"/>
                  <a:gd name="T38" fmla="*/ 32 w 61"/>
                  <a:gd name="T39" fmla="*/ 3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81">
                    <a:moveTo>
                      <a:pt x="32" y="33"/>
                    </a:moveTo>
                    <a:cubicBezTo>
                      <a:pt x="23" y="31"/>
                      <a:pt x="17" y="29"/>
                      <a:pt x="17" y="24"/>
                    </a:cubicBezTo>
                    <a:cubicBezTo>
                      <a:pt x="17" y="19"/>
                      <a:pt x="23" y="16"/>
                      <a:pt x="32" y="16"/>
                    </a:cubicBezTo>
                    <a:cubicBezTo>
                      <a:pt x="37" y="16"/>
                      <a:pt x="42" y="17"/>
                      <a:pt x="48" y="19"/>
                    </a:cubicBezTo>
                    <a:cubicBezTo>
                      <a:pt x="48" y="19"/>
                      <a:pt x="49" y="19"/>
                      <a:pt x="50" y="19"/>
                    </a:cubicBezTo>
                    <a:cubicBezTo>
                      <a:pt x="54" y="19"/>
                      <a:pt x="58" y="16"/>
                      <a:pt x="58" y="11"/>
                    </a:cubicBezTo>
                    <a:cubicBezTo>
                      <a:pt x="58" y="8"/>
                      <a:pt x="56" y="5"/>
                      <a:pt x="52" y="4"/>
                    </a:cubicBezTo>
                    <a:cubicBezTo>
                      <a:pt x="46" y="2"/>
                      <a:pt x="38" y="0"/>
                      <a:pt x="31" y="0"/>
                    </a:cubicBezTo>
                    <a:cubicBezTo>
                      <a:pt x="12" y="0"/>
                      <a:pt x="1" y="10"/>
                      <a:pt x="1" y="25"/>
                    </a:cubicBezTo>
                    <a:cubicBezTo>
                      <a:pt x="1" y="42"/>
                      <a:pt x="17" y="46"/>
                      <a:pt x="30" y="49"/>
                    </a:cubicBezTo>
                    <a:cubicBezTo>
                      <a:pt x="37" y="51"/>
                      <a:pt x="44" y="53"/>
                      <a:pt x="44" y="56"/>
                    </a:cubicBezTo>
                    <a:cubicBezTo>
                      <a:pt x="44" y="58"/>
                      <a:pt x="44" y="65"/>
                      <a:pt x="30" y="65"/>
                    </a:cubicBezTo>
                    <a:cubicBezTo>
                      <a:pt x="22" y="65"/>
                      <a:pt x="16" y="63"/>
                      <a:pt x="11" y="61"/>
                    </a:cubicBezTo>
                    <a:cubicBezTo>
                      <a:pt x="10" y="60"/>
                      <a:pt x="9" y="60"/>
                      <a:pt x="8" y="60"/>
                    </a:cubicBezTo>
                    <a:cubicBezTo>
                      <a:pt x="3" y="60"/>
                      <a:pt x="0" y="64"/>
                      <a:pt x="0" y="68"/>
                    </a:cubicBezTo>
                    <a:cubicBezTo>
                      <a:pt x="0" y="70"/>
                      <a:pt x="1" y="72"/>
                      <a:pt x="3" y="74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2" y="79"/>
                      <a:pt x="21" y="81"/>
                      <a:pt x="31" y="81"/>
                    </a:cubicBezTo>
                    <a:cubicBezTo>
                      <a:pt x="53" y="81"/>
                      <a:pt x="61" y="68"/>
                      <a:pt x="61" y="57"/>
                    </a:cubicBezTo>
                    <a:cubicBezTo>
                      <a:pt x="61" y="40"/>
                      <a:pt x="45" y="36"/>
                      <a:pt x="32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7C787F89-ECB5-4E9C-AB95-D7D02862E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8572" y="2345405"/>
                <a:ext cx="70438" cy="471933"/>
              </a:xfrm>
              <a:custGeom>
                <a:avLst/>
                <a:gdLst>
                  <a:gd name="T0" fmla="*/ 8 w 17"/>
                  <a:gd name="T1" fmla="*/ 0 h 111"/>
                  <a:gd name="T2" fmla="*/ 0 w 17"/>
                  <a:gd name="T3" fmla="*/ 9 h 111"/>
                  <a:gd name="T4" fmla="*/ 0 w 17"/>
                  <a:gd name="T5" fmla="*/ 103 h 111"/>
                  <a:gd name="T6" fmla="*/ 8 w 17"/>
                  <a:gd name="T7" fmla="*/ 111 h 111"/>
                  <a:gd name="T8" fmla="*/ 17 w 17"/>
                  <a:gd name="T9" fmla="*/ 103 h 111"/>
                  <a:gd name="T10" fmla="*/ 17 w 17"/>
                  <a:gd name="T11" fmla="*/ 9 h 111"/>
                  <a:gd name="T12" fmla="*/ 8 w 17"/>
                  <a:gd name="T1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11">
                    <a:moveTo>
                      <a:pt x="8" y="0"/>
                    </a:moveTo>
                    <a:cubicBezTo>
                      <a:pt x="3" y="0"/>
                      <a:pt x="0" y="4"/>
                      <a:pt x="0" y="9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7"/>
                      <a:pt x="4" y="111"/>
                      <a:pt x="8" y="111"/>
                    </a:cubicBezTo>
                    <a:cubicBezTo>
                      <a:pt x="13" y="111"/>
                      <a:pt x="17" y="107"/>
                      <a:pt x="17" y="103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D255D5D1-89D5-486F-9EEC-82B4E24AA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4731" y="2480998"/>
                <a:ext cx="70438" cy="336341"/>
              </a:xfrm>
              <a:custGeom>
                <a:avLst/>
                <a:gdLst>
                  <a:gd name="T0" fmla="*/ 9 w 17"/>
                  <a:gd name="T1" fmla="*/ 0 h 79"/>
                  <a:gd name="T2" fmla="*/ 0 w 17"/>
                  <a:gd name="T3" fmla="*/ 9 h 79"/>
                  <a:gd name="T4" fmla="*/ 0 w 17"/>
                  <a:gd name="T5" fmla="*/ 71 h 79"/>
                  <a:gd name="T6" fmla="*/ 9 w 17"/>
                  <a:gd name="T7" fmla="*/ 79 h 79"/>
                  <a:gd name="T8" fmla="*/ 17 w 17"/>
                  <a:gd name="T9" fmla="*/ 71 h 79"/>
                  <a:gd name="T10" fmla="*/ 17 w 17"/>
                  <a:gd name="T11" fmla="*/ 9 h 79"/>
                  <a:gd name="T12" fmla="*/ 9 w 17"/>
                  <a:gd name="T1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79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5"/>
                      <a:pt x="4" y="79"/>
                      <a:pt x="9" y="79"/>
                    </a:cubicBezTo>
                    <a:cubicBezTo>
                      <a:pt x="13" y="79"/>
                      <a:pt x="17" y="75"/>
                      <a:pt x="17" y="71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8D28F5F6-9C8C-4B31-9DCF-3BC353CA5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9449" y="2354210"/>
                <a:ext cx="79243" cy="84525"/>
              </a:xfrm>
              <a:custGeom>
                <a:avLst/>
                <a:gdLst>
                  <a:gd name="T0" fmla="*/ 10 w 19"/>
                  <a:gd name="T1" fmla="*/ 0 h 20"/>
                  <a:gd name="T2" fmla="*/ 9 w 19"/>
                  <a:gd name="T3" fmla="*/ 0 h 20"/>
                  <a:gd name="T4" fmla="*/ 0 w 19"/>
                  <a:gd name="T5" fmla="*/ 10 h 20"/>
                  <a:gd name="T6" fmla="*/ 0 w 19"/>
                  <a:gd name="T7" fmla="*/ 10 h 20"/>
                  <a:gd name="T8" fmla="*/ 9 w 19"/>
                  <a:gd name="T9" fmla="*/ 20 h 20"/>
                  <a:gd name="T10" fmla="*/ 10 w 19"/>
                  <a:gd name="T11" fmla="*/ 20 h 20"/>
                  <a:gd name="T12" fmla="*/ 19 w 19"/>
                  <a:gd name="T13" fmla="*/ 10 h 20"/>
                  <a:gd name="T14" fmla="*/ 19 w 19"/>
                  <a:gd name="T15" fmla="*/ 10 h 20"/>
                  <a:gd name="T16" fmla="*/ 10 w 19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20">
                    <a:moveTo>
                      <a:pt x="10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5"/>
                      <a:pt x="4" y="20"/>
                      <a:pt x="9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5" y="20"/>
                      <a:pt x="19" y="15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5"/>
                      <a:pt x="15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4843937A-DF4C-49D2-84B4-76546D10BB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1319" y="2477476"/>
                <a:ext cx="304645" cy="345145"/>
              </a:xfrm>
              <a:custGeom>
                <a:avLst/>
                <a:gdLst>
                  <a:gd name="T0" fmla="*/ 73 w 73"/>
                  <a:gd name="T1" fmla="*/ 39 h 81"/>
                  <a:gd name="T2" fmla="*/ 36 w 73"/>
                  <a:gd name="T3" fmla="*/ 0 h 81"/>
                  <a:gd name="T4" fmla="*/ 0 w 73"/>
                  <a:gd name="T5" fmla="*/ 41 h 81"/>
                  <a:gd name="T6" fmla="*/ 39 w 73"/>
                  <a:gd name="T7" fmla="*/ 81 h 81"/>
                  <a:gd name="T8" fmla="*/ 66 w 73"/>
                  <a:gd name="T9" fmla="*/ 74 h 81"/>
                  <a:gd name="T10" fmla="*/ 70 w 73"/>
                  <a:gd name="T11" fmla="*/ 67 h 81"/>
                  <a:gd name="T12" fmla="*/ 63 w 73"/>
                  <a:gd name="T13" fmla="*/ 60 h 81"/>
                  <a:gd name="T14" fmla="*/ 59 w 73"/>
                  <a:gd name="T15" fmla="*/ 60 h 81"/>
                  <a:gd name="T16" fmla="*/ 40 w 73"/>
                  <a:gd name="T17" fmla="*/ 65 h 81"/>
                  <a:gd name="T18" fmla="*/ 17 w 73"/>
                  <a:gd name="T19" fmla="*/ 47 h 81"/>
                  <a:gd name="T20" fmla="*/ 64 w 73"/>
                  <a:gd name="T21" fmla="*/ 47 h 81"/>
                  <a:gd name="T22" fmla="*/ 73 w 73"/>
                  <a:gd name="T23" fmla="*/ 39 h 81"/>
                  <a:gd name="T24" fmla="*/ 36 w 73"/>
                  <a:gd name="T25" fmla="*/ 15 h 81"/>
                  <a:gd name="T26" fmla="*/ 56 w 73"/>
                  <a:gd name="T27" fmla="*/ 33 h 81"/>
                  <a:gd name="T28" fmla="*/ 17 w 73"/>
                  <a:gd name="T29" fmla="*/ 33 h 81"/>
                  <a:gd name="T30" fmla="*/ 36 w 73"/>
                  <a:gd name="T31" fmla="*/ 1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81">
                    <a:moveTo>
                      <a:pt x="73" y="39"/>
                    </a:moveTo>
                    <a:cubicBezTo>
                      <a:pt x="73" y="20"/>
                      <a:pt x="61" y="0"/>
                      <a:pt x="36" y="0"/>
                    </a:cubicBezTo>
                    <a:cubicBezTo>
                      <a:pt x="9" y="0"/>
                      <a:pt x="0" y="22"/>
                      <a:pt x="0" y="41"/>
                    </a:cubicBezTo>
                    <a:cubicBezTo>
                      <a:pt x="0" y="66"/>
                      <a:pt x="15" y="81"/>
                      <a:pt x="39" y="81"/>
                    </a:cubicBezTo>
                    <a:cubicBezTo>
                      <a:pt x="53" y="81"/>
                      <a:pt x="59" y="78"/>
                      <a:pt x="66" y="74"/>
                    </a:cubicBezTo>
                    <a:cubicBezTo>
                      <a:pt x="69" y="72"/>
                      <a:pt x="70" y="70"/>
                      <a:pt x="70" y="67"/>
                    </a:cubicBezTo>
                    <a:cubicBezTo>
                      <a:pt x="70" y="63"/>
                      <a:pt x="67" y="60"/>
                      <a:pt x="63" y="60"/>
                    </a:cubicBezTo>
                    <a:cubicBezTo>
                      <a:pt x="61" y="60"/>
                      <a:pt x="60" y="60"/>
                      <a:pt x="59" y="60"/>
                    </a:cubicBezTo>
                    <a:cubicBezTo>
                      <a:pt x="55" y="63"/>
                      <a:pt x="50" y="65"/>
                      <a:pt x="40" y="65"/>
                    </a:cubicBezTo>
                    <a:cubicBezTo>
                      <a:pt x="27" y="65"/>
                      <a:pt x="19" y="59"/>
                      <a:pt x="17" y="47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9" y="47"/>
                      <a:pt x="73" y="44"/>
                      <a:pt x="73" y="39"/>
                    </a:cubicBezTo>
                    <a:close/>
                    <a:moveTo>
                      <a:pt x="36" y="15"/>
                    </a:moveTo>
                    <a:cubicBezTo>
                      <a:pt x="43" y="15"/>
                      <a:pt x="54" y="19"/>
                      <a:pt x="5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9" y="21"/>
                      <a:pt x="28" y="15"/>
                      <a:pt x="3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8" name="Freeform 15">
                <a:extLst>
                  <a:ext uri="{FF2B5EF4-FFF2-40B4-BE49-F238E27FC236}">
                    <a16:creationId xmlns:a16="http://schemas.microsoft.com/office/drawing/2014/main" id="{BD6B8590-3933-4A31-9C08-31774CC8E2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29759" y="2345405"/>
                <a:ext cx="320493" cy="477216"/>
              </a:xfrm>
              <a:custGeom>
                <a:avLst/>
                <a:gdLst>
                  <a:gd name="T0" fmla="*/ 68 w 77"/>
                  <a:gd name="T1" fmla="*/ 0 h 112"/>
                  <a:gd name="T2" fmla="*/ 60 w 77"/>
                  <a:gd name="T3" fmla="*/ 9 h 112"/>
                  <a:gd name="T4" fmla="*/ 60 w 77"/>
                  <a:gd name="T5" fmla="*/ 40 h 112"/>
                  <a:gd name="T6" fmla="*/ 37 w 77"/>
                  <a:gd name="T7" fmla="*/ 31 h 112"/>
                  <a:gd name="T8" fmla="*/ 0 w 77"/>
                  <a:gd name="T9" fmla="*/ 72 h 112"/>
                  <a:gd name="T10" fmla="*/ 37 w 77"/>
                  <a:gd name="T11" fmla="*/ 112 h 112"/>
                  <a:gd name="T12" fmla="*/ 60 w 77"/>
                  <a:gd name="T13" fmla="*/ 103 h 112"/>
                  <a:gd name="T14" fmla="*/ 68 w 77"/>
                  <a:gd name="T15" fmla="*/ 111 h 112"/>
                  <a:gd name="T16" fmla="*/ 77 w 77"/>
                  <a:gd name="T17" fmla="*/ 103 h 112"/>
                  <a:gd name="T18" fmla="*/ 77 w 77"/>
                  <a:gd name="T19" fmla="*/ 9 h 112"/>
                  <a:gd name="T20" fmla="*/ 68 w 77"/>
                  <a:gd name="T21" fmla="*/ 0 h 112"/>
                  <a:gd name="T22" fmla="*/ 39 w 77"/>
                  <a:gd name="T23" fmla="*/ 96 h 112"/>
                  <a:gd name="T24" fmla="*/ 17 w 77"/>
                  <a:gd name="T25" fmla="*/ 72 h 112"/>
                  <a:gd name="T26" fmla="*/ 39 w 77"/>
                  <a:gd name="T27" fmla="*/ 47 h 112"/>
                  <a:gd name="T28" fmla="*/ 60 w 77"/>
                  <a:gd name="T29" fmla="*/ 57 h 112"/>
                  <a:gd name="T30" fmla="*/ 60 w 77"/>
                  <a:gd name="T31" fmla="*/ 86 h 112"/>
                  <a:gd name="T32" fmla="*/ 39 w 77"/>
                  <a:gd name="T33" fmla="*/ 9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" h="112">
                    <a:moveTo>
                      <a:pt x="68" y="0"/>
                    </a:moveTo>
                    <a:cubicBezTo>
                      <a:pt x="63" y="0"/>
                      <a:pt x="60" y="4"/>
                      <a:pt x="60" y="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53" y="34"/>
                      <a:pt x="45" y="31"/>
                      <a:pt x="37" y="31"/>
                    </a:cubicBezTo>
                    <a:cubicBezTo>
                      <a:pt x="19" y="31"/>
                      <a:pt x="0" y="45"/>
                      <a:pt x="0" y="72"/>
                    </a:cubicBezTo>
                    <a:cubicBezTo>
                      <a:pt x="0" y="98"/>
                      <a:pt x="19" y="112"/>
                      <a:pt x="37" y="112"/>
                    </a:cubicBezTo>
                    <a:cubicBezTo>
                      <a:pt x="45" y="112"/>
                      <a:pt x="53" y="109"/>
                      <a:pt x="60" y="103"/>
                    </a:cubicBezTo>
                    <a:cubicBezTo>
                      <a:pt x="60" y="108"/>
                      <a:pt x="64" y="111"/>
                      <a:pt x="68" y="111"/>
                    </a:cubicBezTo>
                    <a:cubicBezTo>
                      <a:pt x="73" y="111"/>
                      <a:pt x="77" y="107"/>
                      <a:pt x="77" y="103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4"/>
                      <a:pt x="73" y="0"/>
                      <a:pt x="68" y="0"/>
                    </a:cubicBezTo>
                    <a:close/>
                    <a:moveTo>
                      <a:pt x="39" y="96"/>
                    </a:moveTo>
                    <a:cubicBezTo>
                      <a:pt x="25" y="96"/>
                      <a:pt x="17" y="87"/>
                      <a:pt x="17" y="72"/>
                    </a:cubicBezTo>
                    <a:cubicBezTo>
                      <a:pt x="17" y="56"/>
                      <a:pt x="25" y="47"/>
                      <a:pt x="39" y="47"/>
                    </a:cubicBezTo>
                    <a:cubicBezTo>
                      <a:pt x="48" y="47"/>
                      <a:pt x="55" y="53"/>
                      <a:pt x="60" y="57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55" y="91"/>
                      <a:pt x="48" y="96"/>
                      <a:pt x="39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2" r:id="rId2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81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E640387E-AA3A-42B0-B62D-7B571DB7DE0A}"/>
              </a:ext>
            </a:extLst>
          </p:cNvPr>
          <p:cNvSpPr txBox="1">
            <a:spLocks/>
          </p:cNvSpPr>
          <p:nvPr/>
        </p:nvSpPr>
        <p:spPr>
          <a:xfrm>
            <a:off x="4271074" y="2210075"/>
            <a:ext cx="1165137" cy="1742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b="1" dirty="0">
                <a:latin typeface="+mj-lt"/>
              </a:rPr>
              <a:t>RECENCY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E9F9C0-139E-4EB6-8A02-93B68BA81D83}"/>
              </a:ext>
            </a:extLst>
          </p:cNvPr>
          <p:cNvGrpSpPr/>
          <p:nvPr/>
        </p:nvGrpSpPr>
        <p:grpSpPr>
          <a:xfrm>
            <a:off x="4622194" y="1674179"/>
            <a:ext cx="462897" cy="461913"/>
            <a:chOff x="-374650" y="3808413"/>
            <a:chExt cx="747713" cy="746125"/>
          </a:xfrm>
          <a:solidFill>
            <a:schemeClr val="bg1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8CED4AA-B497-409D-BF0F-087157B0E2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74650" y="3808413"/>
              <a:ext cx="747713" cy="746125"/>
            </a:xfrm>
            <a:custGeom>
              <a:avLst/>
              <a:gdLst>
                <a:gd name="T0" fmla="*/ 1928 w 2048"/>
                <a:gd name="T1" fmla="*/ 184 h 2048"/>
                <a:gd name="T2" fmla="*/ 1564 w 2048"/>
                <a:gd name="T3" fmla="*/ 124 h 2048"/>
                <a:gd name="T4" fmla="*/ 1504 w 2048"/>
                <a:gd name="T5" fmla="*/ 0 h 2048"/>
                <a:gd name="T6" fmla="*/ 1444 w 2048"/>
                <a:gd name="T7" fmla="*/ 124 h 2048"/>
                <a:gd name="T8" fmla="*/ 1204 w 2048"/>
                <a:gd name="T9" fmla="*/ 60 h 2048"/>
                <a:gd name="T10" fmla="*/ 1084 w 2048"/>
                <a:gd name="T11" fmla="*/ 60 h 2048"/>
                <a:gd name="T12" fmla="*/ 844 w 2048"/>
                <a:gd name="T13" fmla="*/ 124 h 2048"/>
                <a:gd name="T14" fmla="*/ 784 w 2048"/>
                <a:gd name="T15" fmla="*/ 0 h 2048"/>
                <a:gd name="T16" fmla="*/ 724 w 2048"/>
                <a:gd name="T17" fmla="*/ 124 h 2048"/>
                <a:gd name="T18" fmla="*/ 484 w 2048"/>
                <a:gd name="T19" fmla="*/ 60 h 2048"/>
                <a:gd name="T20" fmla="*/ 364 w 2048"/>
                <a:gd name="T21" fmla="*/ 60 h 2048"/>
                <a:gd name="T22" fmla="*/ 60 w 2048"/>
                <a:gd name="T23" fmla="*/ 124 h 2048"/>
                <a:gd name="T24" fmla="*/ 0 w 2048"/>
                <a:gd name="T25" fmla="*/ 1748 h 2048"/>
                <a:gd name="T26" fmla="*/ 1059 w 2048"/>
                <a:gd name="T27" fmla="*/ 1808 h 2048"/>
                <a:gd name="T28" fmla="*/ 2048 w 2048"/>
                <a:gd name="T29" fmla="*/ 1508 h 2048"/>
                <a:gd name="T30" fmla="*/ 364 w 2048"/>
                <a:gd name="T31" fmla="*/ 244 h 2048"/>
                <a:gd name="T32" fmla="*/ 424 w 2048"/>
                <a:gd name="T33" fmla="*/ 364 h 2048"/>
                <a:gd name="T34" fmla="*/ 484 w 2048"/>
                <a:gd name="T35" fmla="*/ 244 h 2048"/>
                <a:gd name="T36" fmla="*/ 724 w 2048"/>
                <a:gd name="T37" fmla="*/ 304 h 2048"/>
                <a:gd name="T38" fmla="*/ 844 w 2048"/>
                <a:gd name="T39" fmla="*/ 304 h 2048"/>
                <a:gd name="T40" fmla="*/ 1084 w 2048"/>
                <a:gd name="T41" fmla="*/ 244 h 2048"/>
                <a:gd name="T42" fmla="*/ 1144 w 2048"/>
                <a:gd name="T43" fmla="*/ 364 h 2048"/>
                <a:gd name="T44" fmla="*/ 1204 w 2048"/>
                <a:gd name="T45" fmla="*/ 244 h 2048"/>
                <a:gd name="T46" fmla="*/ 1444 w 2048"/>
                <a:gd name="T47" fmla="*/ 304 h 2048"/>
                <a:gd name="T48" fmla="*/ 1564 w 2048"/>
                <a:gd name="T49" fmla="*/ 304 h 2048"/>
                <a:gd name="T50" fmla="*/ 1808 w 2048"/>
                <a:gd name="T51" fmla="*/ 244 h 2048"/>
                <a:gd name="T52" fmla="*/ 120 w 2048"/>
                <a:gd name="T53" fmla="*/ 484 h 2048"/>
                <a:gd name="T54" fmla="*/ 364 w 2048"/>
                <a:gd name="T55" fmla="*/ 244 h 2048"/>
                <a:gd name="T56" fmla="*/ 120 w 2048"/>
                <a:gd name="T57" fmla="*/ 604 h 2048"/>
                <a:gd name="T58" fmla="*/ 1808 w 2048"/>
                <a:gd name="T59" fmla="*/ 1059 h 2048"/>
                <a:gd name="T60" fmla="*/ 1055 w 2048"/>
                <a:gd name="T61" fmla="*/ 1214 h 2048"/>
                <a:gd name="T62" fmla="*/ 908 w 2048"/>
                <a:gd name="T63" fmla="*/ 1208 h 2048"/>
                <a:gd name="T64" fmla="*/ 908 w 2048"/>
                <a:gd name="T65" fmla="*/ 1328 h 2048"/>
                <a:gd name="T66" fmla="*/ 971 w 2048"/>
                <a:gd name="T67" fmla="*/ 1448 h 2048"/>
                <a:gd name="T68" fmla="*/ 848 w 2048"/>
                <a:gd name="T69" fmla="*/ 1508 h 2048"/>
                <a:gd name="T70" fmla="*/ 971 w 2048"/>
                <a:gd name="T71" fmla="*/ 1568 h 2048"/>
                <a:gd name="T72" fmla="*/ 120 w 2048"/>
                <a:gd name="T73" fmla="*/ 1688 h 2048"/>
                <a:gd name="T74" fmla="*/ 1088 w 2048"/>
                <a:gd name="T75" fmla="*/ 1508 h 2048"/>
                <a:gd name="T76" fmla="*/ 1928 w 2048"/>
                <a:gd name="T77" fmla="*/ 150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8" h="2048">
                  <a:moveTo>
                    <a:pt x="1928" y="1169"/>
                  </a:moveTo>
                  <a:cubicBezTo>
                    <a:pt x="1928" y="184"/>
                    <a:pt x="1928" y="184"/>
                    <a:pt x="1928" y="184"/>
                  </a:cubicBezTo>
                  <a:cubicBezTo>
                    <a:pt x="1928" y="151"/>
                    <a:pt x="1901" y="124"/>
                    <a:pt x="1868" y="124"/>
                  </a:cubicBezTo>
                  <a:cubicBezTo>
                    <a:pt x="1564" y="124"/>
                    <a:pt x="1564" y="124"/>
                    <a:pt x="1564" y="124"/>
                  </a:cubicBezTo>
                  <a:cubicBezTo>
                    <a:pt x="1564" y="60"/>
                    <a:pt x="1564" y="60"/>
                    <a:pt x="1564" y="60"/>
                  </a:cubicBezTo>
                  <a:cubicBezTo>
                    <a:pt x="1564" y="27"/>
                    <a:pt x="1537" y="0"/>
                    <a:pt x="1504" y="0"/>
                  </a:cubicBezTo>
                  <a:cubicBezTo>
                    <a:pt x="1471" y="0"/>
                    <a:pt x="1444" y="27"/>
                    <a:pt x="1444" y="60"/>
                  </a:cubicBezTo>
                  <a:cubicBezTo>
                    <a:pt x="1444" y="124"/>
                    <a:pt x="1444" y="124"/>
                    <a:pt x="1444" y="124"/>
                  </a:cubicBezTo>
                  <a:cubicBezTo>
                    <a:pt x="1204" y="124"/>
                    <a:pt x="1204" y="124"/>
                    <a:pt x="1204" y="124"/>
                  </a:cubicBezTo>
                  <a:cubicBezTo>
                    <a:pt x="1204" y="60"/>
                    <a:pt x="1204" y="60"/>
                    <a:pt x="1204" y="60"/>
                  </a:cubicBezTo>
                  <a:cubicBezTo>
                    <a:pt x="1204" y="27"/>
                    <a:pt x="1177" y="0"/>
                    <a:pt x="1144" y="0"/>
                  </a:cubicBezTo>
                  <a:cubicBezTo>
                    <a:pt x="1111" y="0"/>
                    <a:pt x="1084" y="27"/>
                    <a:pt x="1084" y="60"/>
                  </a:cubicBezTo>
                  <a:cubicBezTo>
                    <a:pt x="1084" y="124"/>
                    <a:pt x="1084" y="124"/>
                    <a:pt x="1084" y="124"/>
                  </a:cubicBezTo>
                  <a:cubicBezTo>
                    <a:pt x="844" y="124"/>
                    <a:pt x="844" y="124"/>
                    <a:pt x="844" y="124"/>
                  </a:cubicBezTo>
                  <a:cubicBezTo>
                    <a:pt x="844" y="60"/>
                    <a:pt x="844" y="60"/>
                    <a:pt x="844" y="60"/>
                  </a:cubicBezTo>
                  <a:cubicBezTo>
                    <a:pt x="844" y="27"/>
                    <a:pt x="817" y="0"/>
                    <a:pt x="784" y="0"/>
                  </a:cubicBezTo>
                  <a:cubicBezTo>
                    <a:pt x="751" y="0"/>
                    <a:pt x="724" y="27"/>
                    <a:pt x="724" y="60"/>
                  </a:cubicBezTo>
                  <a:cubicBezTo>
                    <a:pt x="724" y="124"/>
                    <a:pt x="724" y="124"/>
                    <a:pt x="724" y="124"/>
                  </a:cubicBezTo>
                  <a:cubicBezTo>
                    <a:pt x="484" y="124"/>
                    <a:pt x="484" y="124"/>
                    <a:pt x="484" y="124"/>
                  </a:cubicBezTo>
                  <a:cubicBezTo>
                    <a:pt x="484" y="60"/>
                    <a:pt x="484" y="60"/>
                    <a:pt x="484" y="60"/>
                  </a:cubicBezTo>
                  <a:cubicBezTo>
                    <a:pt x="484" y="27"/>
                    <a:pt x="457" y="0"/>
                    <a:pt x="424" y="0"/>
                  </a:cubicBezTo>
                  <a:cubicBezTo>
                    <a:pt x="391" y="0"/>
                    <a:pt x="364" y="27"/>
                    <a:pt x="364" y="60"/>
                  </a:cubicBezTo>
                  <a:cubicBezTo>
                    <a:pt x="364" y="124"/>
                    <a:pt x="364" y="124"/>
                    <a:pt x="364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27" y="124"/>
                    <a:pt x="0" y="151"/>
                    <a:pt x="0" y="184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81"/>
                    <a:pt x="27" y="1808"/>
                    <a:pt x="60" y="1808"/>
                  </a:cubicBezTo>
                  <a:cubicBezTo>
                    <a:pt x="1059" y="1808"/>
                    <a:pt x="1059" y="1808"/>
                    <a:pt x="1059" y="1808"/>
                  </a:cubicBezTo>
                  <a:cubicBezTo>
                    <a:pt x="1156" y="1953"/>
                    <a:pt x="1321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1380"/>
                    <a:pt x="2003" y="1262"/>
                    <a:pt x="1928" y="1169"/>
                  </a:cubicBezTo>
                  <a:close/>
                  <a:moveTo>
                    <a:pt x="364" y="244"/>
                  </a:moveTo>
                  <a:cubicBezTo>
                    <a:pt x="364" y="304"/>
                    <a:pt x="364" y="304"/>
                    <a:pt x="364" y="304"/>
                  </a:cubicBezTo>
                  <a:cubicBezTo>
                    <a:pt x="364" y="337"/>
                    <a:pt x="391" y="364"/>
                    <a:pt x="424" y="364"/>
                  </a:cubicBezTo>
                  <a:cubicBezTo>
                    <a:pt x="457" y="364"/>
                    <a:pt x="484" y="337"/>
                    <a:pt x="484" y="304"/>
                  </a:cubicBezTo>
                  <a:cubicBezTo>
                    <a:pt x="484" y="244"/>
                    <a:pt x="484" y="244"/>
                    <a:pt x="484" y="244"/>
                  </a:cubicBezTo>
                  <a:cubicBezTo>
                    <a:pt x="724" y="244"/>
                    <a:pt x="724" y="244"/>
                    <a:pt x="724" y="244"/>
                  </a:cubicBezTo>
                  <a:cubicBezTo>
                    <a:pt x="724" y="304"/>
                    <a:pt x="724" y="304"/>
                    <a:pt x="724" y="304"/>
                  </a:cubicBezTo>
                  <a:cubicBezTo>
                    <a:pt x="724" y="337"/>
                    <a:pt x="751" y="364"/>
                    <a:pt x="784" y="364"/>
                  </a:cubicBezTo>
                  <a:cubicBezTo>
                    <a:pt x="817" y="364"/>
                    <a:pt x="844" y="337"/>
                    <a:pt x="844" y="304"/>
                  </a:cubicBezTo>
                  <a:cubicBezTo>
                    <a:pt x="844" y="244"/>
                    <a:pt x="844" y="244"/>
                    <a:pt x="844" y="244"/>
                  </a:cubicBezTo>
                  <a:cubicBezTo>
                    <a:pt x="1084" y="244"/>
                    <a:pt x="1084" y="244"/>
                    <a:pt x="1084" y="244"/>
                  </a:cubicBezTo>
                  <a:cubicBezTo>
                    <a:pt x="1084" y="304"/>
                    <a:pt x="1084" y="304"/>
                    <a:pt x="1084" y="304"/>
                  </a:cubicBezTo>
                  <a:cubicBezTo>
                    <a:pt x="1084" y="337"/>
                    <a:pt x="1111" y="364"/>
                    <a:pt x="1144" y="364"/>
                  </a:cubicBezTo>
                  <a:cubicBezTo>
                    <a:pt x="1177" y="364"/>
                    <a:pt x="1204" y="337"/>
                    <a:pt x="1204" y="304"/>
                  </a:cubicBezTo>
                  <a:cubicBezTo>
                    <a:pt x="1204" y="244"/>
                    <a:pt x="1204" y="244"/>
                    <a:pt x="1204" y="244"/>
                  </a:cubicBezTo>
                  <a:cubicBezTo>
                    <a:pt x="1444" y="244"/>
                    <a:pt x="1444" y="244"/>
                    <a:pt x="1444" y="244"/>
                  </a:cubicBezTo>
                  <a:cubicBezTo>
                    <a:pt x="1444" y="304"/>
                    <a:pt x="1444" y="304"/>
                    <a:pt x="1444" y="304"/>
                  </a:cubicBezTo>
                  <a:cubicBezTo>
                    <a:pt x="1444" y="337"/>
                    <a:pt x="1471" y="364"/>
                    <a:pt x="1504" y="364"/>
                  </a:cubicBezTo>
                  <a:cubicBezTo>
                    <a:pt x="1537" y="364"/>
                    <a:pt x="1564" y="337"/>
                    <a:pt x="1564" y="304"/>
                  </a:cubicBezTo>
                  <a:cubicBezTo>
                    <a:pt x="1564" y="244"/>
                    <a:pt x="1564" y="244"/>
                    <a:pt x="1564" y="244"/>
                  </a:cubicBezTo>
                  <a:cubicBezTo>
                    <a:pt x="1808" y="244"/>
                    <a:pt x="1808" y="244"/>
                    <a:pt x="1808" y="244"/>
                  </a:cubicBezTo>
                  <a:cubicBezTo>
                    <a:pt x="1808" y="484"/>
                    <a:pt x="1808" y="484"/>
                    <a:pt x="1808" y="484"/>
                  </a:cubicBezTo>
                  <a:cubicBezTo>
                    <a:pt x="120" y="484"/>
                    <a:pt x="120" y="484"/>
                    <a:pt x="120" y="484"/>
                  </a:cubicBezTo>
                  <a:cubicBezTo>
                    <a:pt x="120" y="244"/>
                    <a:pt x="120" y="244"/>
                    <a:pt x="120" y="244"/>
                  </a:cubicBezTo>
                  <a:lnTo>
                    <a:pt x="364" y="244"/>
                  </a:lnTo>
                  <a:close/>
                  <a:moveTo>
                    <a:pt x="120" y="1688"/>
                  </a:moveTo>
                  <a:cubicBezTo>
                    <a:pt x="120" y="604"/>
                    <a:pt x="120" y="604"/>
                    <a:pt x="120" y="604"/>
                  </a:cubicBezTo>
                  <a:cubicBezTo>
                    <a:pt x="1808" y="604"/>
                    <a:pt x="1808" y="604"/>
                    <a:pt x="1808" y="604"/>
                  </a:cubicBezTo>
                  <a:cubicBezTo>
                    <a:pt x="1808" y="1059"/>
                    <a:pt x="1808" y="1059"/>
                    <a:pt x="1808" y="1059"/>
                  </a:cubicBezTo>
                  <a:cubicBezTo>
                    <a:pt x="1722" y="1002"/>
                    <a:pt x="1619" y="968"/>
                    <a:pt x="1508" y="968"/>
                  </a:cubicBezTo>
                  <a:cubicBezTo>
                    <a:pt x="1318" y="968"/>
                    <a:pt x="1151" y="1066"/>
                    <a:pt x="1055" y="1214"/>
                  </a:cubicBezTo>
                  <a:cubicBezTo>
                    <a:pt x="1047" y="1210"/>
                    <a:pt x="1038" y="1208"/>
                    <a:pt x="1028" y="1208"/>
                  </a:cubicBezTo>
                  <a:cubicBezTo>
                    <a:pt x="908" y="1208"/>
                    <a:pt x="908" y="1208"/>
                    <a:pt x="908" y="1208"/>
                  </a:cubicBezTo>
                  <a:cubicBezTo>
                    <a:pt x="875" y="1208"/>
                    <a:pt x="848" y="1235"/>
                    <a:pt x="848" y="1268"/>
                  </a:cubicBezTo>
                  <a:cubicBezTo>
                    <a:pt x="848" y="1301"/>
                    <a:pt x="875" y="1328"/>
                    <a:pt x="908" y="1328"/>
                  </a:cubicBezTo>
                  <a:cubicBezTo>
                    <a:pt x="999" y="1328"/>
                    <a:pt x="999" y="1328"/>
                    <a:pt x="999" y="1328"/>
                  </a:cubicBezTo>
                  <a:cubicBezTo>
                    <a:pt x="985" y="1366"/>
                    <a:pt x="976" y="1406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76" y="1610"/>
                    <a:pt x="985" y="1650"/>
                    <a:pt x="999" y="1688"/>
                  </a:cubicBezTo>
                  <a:lnTo>
                    <a:pt x="120" y="1688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4AC8E81-9812-4AAE-BAFF-C668D9B1C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8" y="4248151"/>
              <a:ext cx="131763" cy="131763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5DE4BF45-31D8-4567-93EE-19B65325A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073526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AFDC0D7-7969-452B-A185-83FEB0A4F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160838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DF146053-3DCE-4141-A0E4-B7CA20D1F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248151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40DA906-692C-4156-AAF3-BFE9443AD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2F92322-EDCF-4C93-AC89-2E6E56382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160838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741C8A6C-98E0-4425-9390-6543B4185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335463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DCB1C461-E36C-4DA6-8025-AA20DB270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38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0" name="Inhaltsplatzhalter 4">
            <a:extLst>
              <a:ext uri="{FF2B5EF4-FFF2-40B4-BE49-F238E27FC236}">
                <a16:creationId xmlns:a16="http://schemas.microsoft.com/office/drawing/2014/main" id="{33CF95B7-2C64-40E7-841E-CA6E1CE678FF}"/>
              </a:ext>
            </a:extLst>
          </p:cNvPr>
          <p:cNvSpPr txBox="1">
            <a:spLocks/>
          </p:cNvSpPr>
          <p:nvPr/>
        </p:nvSpPr>
        <p:spPr>
          <a:xfrm>
            <a:off x="3380571" y="3698197"/>
            <a:ext cx="1172307" cy="1742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b="1" dirty="0">
                <a:latin typeface="+mj-lt"/>
              </a:rPr>
              <a:t>FREQUENCY</a:t>
            </a:r>
            <a:endParaRPr lang="en-US" sz="1050" b="1" dirty="0">
              <a:latin typeface="+mj-l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5E2A86-468B-43DE-A4F0-F7519C87A267}"/>
              </a:ext>
            </a:extLst>
          </p:cNvPr>
          <p:cNvGrpSpPr/>
          <p:nvPr/>
        </p:nvGrpSpPr>
        <p:grpSpPr>
          <a:xfrm>
            <a:off x="3736374" y="3151503"/>
            <a:ext cx="460700" cy="458688"/>
            <a:chOff x="-1603375" y="3246438"/>
            <a:chExt cx="727075" cy="723901"/>
          </a:xfrm>
          <a:solidFill>
            <a:schemeClr val="bg1"/>
          </a:solidFill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9AEBBC4A-C5FE-4B18-9A19-DBCEA04E6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3988" y="3309938"/>
              <a:ext cx="301625" cy="209550"/>
            </a:xfrm>
            <a:custGeom>
              <a:avLst/>
              <a:gdLst>
                <a:gd name="T0" fmla="*/ 70 w 850"/>
                <a:gd name="T1" fmla="*/ 589 h 589"/>
                <a:gd name="T2" fmla="*/ 25 w 850"/>
                <a:gd name="T3" fmla="*/ 570 h 589"/>
                <a:gd name="T4" fmla="*/ 25 w 850"/>
                <a:gd name="T5" fmla="*/ 479 h 589"/>
                <a:gd name="T6" fmla="*/ 281 w 850"/>
                <a:gd name="T7" fmla="*/ 223 h 589"/>
                <a:gd name="T8" fmla="*/ 355 w 850"/>
                <a:gd name="T9" fmla="*/ 211 h 589"/>
                <a:gd name="T10" fmla="*/ 484 w 850"/>
                <a:gd name="T11" fmla="*/ 276 h 589"/>
                <a:gd name="T12" fmla="*/ 735 w 850"/>
                <a:gd name="T13" fmla="*/ 25 h 589"/>
                <a:gd name="T14" fmla="*/ 825 w 850"/>
                <a:gd name="T15" fmla="*/ 25 h 589"/>
                <a:gd name="T16" fmla="*/ 825 w 850"/>
                <a:gd name="T17" fmla="*/ 116 h 589"/>
                <a:gd name="T18" fmla="*/ 542 w 850"/>
                <a:gd name="T19" fmla="*/ 399 h 589"/>
                <a:gd name="T20" fmla="*/ 468 w 850"/>
                <a:gd name="T21" fmla="*/ 411 h 589"/>
                <a:gd name="T22" fmla="*/ 339 w 850"/>
                <a:gd name="T23" fmla="*/ 347 h 589"/>
                <a:gd name="T24" fmla="*/ 115 w 850"/>
                <a:gd name="T25" fmla="*/ 570 h 589"/>
                <a:gd name="T26" fmla="*/ 70 w 850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0" h="589">
                  <a:moveTo>
                    <a:pt x="70" y="589"/>
                  </a:moveTo>
                  <a:cubicBezTo>
                    <a:pt x="54" y="589"/>
                    <a:pt x="37" y="582"/>
                    <a:pt x="25" y="570"/>
                  </a:cubicBezTo>
                  <a:cubicBezTo>
                    <a:pt x="0" y="545"/>
                    <a:pt x="0" y="504"/>
                    <a:pt x="25" y="479"/>
                  </a:cubicBezTo>
                  <a:cubicBezTo>
                    <a:pt x="281" y="223"/>
                    <a:pt x="281" y="223"/>
                    <a:pt x="281" y="223"/>
                  </a:cubicBezTo>
                  <a:cubicBezTo>
                    <a:pt x="300" y="204"/>
                    <a:pt x="330" y="199"/>
                    <a:pt x="355" y="211"/>
                  </a:cubicBezTo>
                  <a:cubicBezTo>
                    <a:pt x="484" y="276"/>
                    <a:pt x="484" y="276"/>
                    <a:pt x="484" y="276"/>
                  </a:cubicBezTo>
                  <a:cubicBezTo>
                    <a:pt x="735" y="25"/>
                    <a:pt x="735" y="25"/>
                    <a:pt x="735" y="25"/>
                  </a:cubicBezTo>
                  <a:cubicBezTo>
                    <a:pt x="760" y="0"/>
                    <a:pt x="800" y="0"/>
                    <a:pt x="825" y="25"/>
                  </a:cubicBezTo>
                  <a:cubicBezTo>
                    <a:pt x="850" y="50"/>
                    <a:pt x="850" y="91"/>
                    <a:pt x="825" y="11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23" y="419"/>
                    <a:pt x="493" y="423"/>
                    <a:pt x="468" y="411"/>
                  </a:cubicBezTo>
                  <a:cubicBezTo>
                    <a:pt x="339" y="347"/>
                    <a:pt x="339" y="347"/>
                    <a:pt x="339" y="347"/>
                  </a:cubicBezTo>
                  <a:cubicBezTo>
                    <a:pt x="115" y="570"/>
                    <a:pt x="115" y="570"/>
                    <a:pt x="115" y="570"/>
                  </a:cubicBezTo>
                  <a:cubicBezTo>
                    <a:pt x="103" y="582"/>
                    <a:pt x="86" y="589"/>
                    <a:pt x="70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9A934C8C-70F1-4BE5-A460-28A78796B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39838" y="3306763"/>
              <a:ext cx="120650" cy="122238"/>
            </a:xfrm>
            <a:custGeom>
              <a:avLst/>
              <a:gdLst>
                <a:gd name="T0" fmla="*/ 277 w 341"/>
                <a:gd name="T1" fmla="*/ 342 h 342"/>
                <a:gd name="T2" fmla="*/ 213 w 341"/>
                <a:gd name="T3" fmla="*/ 278 h 342"/>
                <a:gd name="T4" fmla="*/ 213 w 341"/>
                <a:gd name="T5" fmla="*/ 128 h 342"/>
                <a:gd name="T6" fmla="*/ 64 w 341"/>
                <a:gd name="T7" fmla="*/ 128 h 342"/>
                <a:gd name="T8" fmla="*/ 0 w 341"/>
                <a:gd name="T9" fmla="*/ 64 h 342"/>
                <a:gd name="T10" fmla="*/ 64 w 341"/>
                <a:gd name="T11" fmla="*/ 0 h 342"/>
                <a:gd name="T12" fmla="*/ 277 w 341"/>
                <a:gd name="T13" fmla="*/ 0 h 342"/>
                <a:gd name="T14" fmla="*/ 341 w 341"/>
                <a:gd name="T15" fmla="*/ 64 h 342"/>
                <a:gd name="T16" fmla="*/ 341 w 341"/>
                <a:gd name="T17" fmla="*/ 278 h 342"/>
                <a:gd name="T18" fmla="*/ 277 w 341"/>
                <a:gd name="T1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" h="342">
                  <a:moveTo>
                    <a:pt x="277" y="342"/>
                  </a:moveTo>
                  <a:cubicBezTo>
                    <a:pt x="242" y="342"/>
                    <a:pt x="213" y="313"/>
                    <a:pt x="213" y="27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313" y="0"/>
                    <a:pt x="341" y="29"/>
                    <a:pt x="341" y="64"/>
                  </a:cubicBezTo>
                  <a:cubicBezTo>
                    <a:pt x="341" y="278"/>
                    <a:pt x="341" y="278"/>
                    <a:pt x="341" y="278"/>
                  </a:cubicBezTo>
                  <a:cubicBezTo>
                    <a:pt x="341" y="313"/>
                    <a:pt x="313" y="342"/>
                    <a:pt x="277" y="3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63E0E357-18A0-468E-A122-0912F3AB2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0825" y="3246438"/>
              <a:ext cx="644525" cy="546100"/>
            </a:xfrm>
            <a:custGeom>
              <a:avLst/>
              <a:gdLst>
                <a:gd name="T0" fmla="*/ 1268 w 1813"/>
                <a:gd name="T1" fmla="*/ 1536 h 1536"/>
                <a:gd name="T2" fmla="*/ 64 w 1813"/>
                <a:gd name="T3" fmla="*/ 1536 h 1536"/>
                <a:gd name="T4" fmla="*/ 0 w 1813"/>
                <a:gd name="T5" fmla="*/ 1472 h 1536"/>
                <a:gd name="T6" fmla="*/ 64 w 1813"/>
                <a:gd name="T7" fmla="*/ 1408 h 1536"/>
                <a:gd name="T8" fmla="*/ 1268 w 1813"/>
                <a:gd name="T9" fmla="*/ 1408 h 1536"/>
                <a:gd name="T10" fmla="*/ 1289 w 1813"/>
                <a:gd name="T11" fmla="*/ 1389 h 1536"/>
                <a:gd name="T12" fmla="*/ 1442 w 1813"/>
                <a:gd name="T13" fmla="*/ 131 h 1536"/>
                <a:gd name="T14" fmla="*/ 1590 w 1813"/>
                <a:gd name="T15" fmla="*/ 0 h 1536"/>
                <a:gd name="T16" fmla="*/ 1749 w 1813"/>
                <a:gd name="T17" fmla="*/ 0 h 1536"/>
                <a:gd name="T18" fmla="*/ 1813 w 1813"/>
                <a:gd name="T19" fmla="*/ 64 h 1536"/>
                <a:gd name="T20" fmla="*/ 1749 w 1813"/>
                <a:gd name="T21" fmla="*/ 128 h 1536"/>
                <a:gd name="T22" fmla="*/ 1590 w 1813"/>
                <a:gd name="T23" fmla="*/ 128 h 1536"/>
                <a:gd name="T24" fmla="*/ 1569 w 1813"/>
                <a:gd name="T25" fmla="*/ 146 h 1536"/>
                <a:gd name="T26" fmla="*/ 1416 w 1813"/>
                <a:gd name="T27" fmla="*/ 1404 h 1536"/>
                <a:gd name="T28" fmla="*/ 1268 w 1813"/>
                <a:gd name="T29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3" h="1536">
                  <a:moveTo>
                    <a:pt x="1268" y="1536"/>
                  </a:moveTo>
                  <a:cubicBezTo>
                    <a:pt x="64" y="1536"/>
                    <a:pt x="64" y="1536"/>
                    <a:pt x="64" y="1536"/>
                  </a:cubicBezTo>
                  <a:cubicBezTo>
                    <a:pt x="28" y="1536"/>
                    <a:pt x="0" y="1507"/>
                    <a:pt x="0" y="1472"/>
                  </a:cubicBezTo>
                  <a:cubicBezTo>
                    <a:pt x="0" y="1436"/>
                    <a:pt x="28" y="1408"/>
                    <a:pt x="64" y="1408"/>
                  </a:cubicBezTo>
                  <a:cubicBezTo>
                    <a:pt x="1268" y="1408"/>
                    <a:pt x="1268" y="1408"/>
                    <a:pt x="1268" y="1408"/>
                  </a:cubicBezTo>
                  <a:cubicBezTo>
                    <a:pt x="1279" y="1408"/>
                    <a:pt x="1288" y="1400"/>
                    <a:pt x="1289" y="1389"/>
                  </a:cubicBezTo>
                  <a:cubicBezTo>
                    <a:pt x="1442" y="131"/>
                    <a:pt x="1442" y="131"/>
                    <a:pt x="1442" y="131"/>
                  </a:cubicBezTo>
                  <a:cubicBezTo>
                    <a:pt x="1451" y="56"/>
                    <a:pt x="1514" y="0"/>
                    <a:pt x="1590" y="0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784" y="0"/>
                    <a:pt x="1813" y="28"/>
                    <a:pt x="1813" y="64"/>
                  </a:cubicBezTo>
                  <a:cubicBezTo>
                    <a:pt x="1813" y="99"/>
                    <a:pt x="1784" y="128"/>
                    <a:pt x="1749" y="128"/>
                  </a:cubicBezTo>
                  <a:cubicBezTo>
                    <a:pt x="1590" y="128"/>
                    <a:pt x="1590" y="128"/>
                    <a:pt x="1590" y="128"/>
                  </a:cubicBezTo>
                  <a:cubicBezTo>
                    <a:pt x="1579" y="128"/>
                    <a:pt x="1570" y="136"/>
                    <a:pt x="1569" y="146"/>
                  </a:cubicBezTo>
                  <a:cubicBezTo>
                    <a:pt x="1416" y="1404"/>
                    <a:pt x="1416" y="1404"/>
                    <a:pt x="1416" y="1404"/>
                  </a:cubicBezTo>
                  <a:cubicBezTo>
                    <a:pt x="1407" y="1479"/>
                    <a:pt x="1344" y="1536"/>
                    <a:pt x="1268" y="15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5A3BE53-A892-4889-81F0-2187F01A8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3150" y="3367088"/>
              <a:ext cx="98425" cy="46038"/>
            </a:xfrm>
            <a:custGeom>
              <a:avLst/>
              <a:gdLst>
                <a:gd name="T0" fmla="*/ 215 w 279"/>
                <a:gd name="T1" fmla="*/ 128 h 128"/>
                <a:gd name="T2" fmla="*/ 64 w 279"/>
                <a:gd name="T3" fmla="*/ 128 h 128"/>
                <a:gd name="T4" fmla="*/ 0 w 279"/>
                <a:gd name="T5" fmla="*/ 64 h 128"/>
                <a:gd name="T6" fmla="*/ 64 w 279"/>
                <a:gd name="T7" fmla="*/ 0 h 128"/>
                <a:gd name="T8" fmla="*/ 215 w 279"/>
                <a:gd name="T9" fmla="*/ 0 h 128"/>
                <a:gd name="T10" fmla="*/ 279 w 279"/>
                <a:gd name="T11" fmla="*/ 64 h 128"/>
                <a:gd name="T12" fmla="*/ 215 w 279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28">
                  <a:moveTo>
                    <a:pt x="215" y="128"/>
                  </a:move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0" y="0"/>
                    <a:pt x="279" y="29"/>
                    <a:pt x="279" y="64"/>
                  </a:cubicBezTo>
                  <a:cubicBezTo>
                    <a:pt x="279" y="99"/>
                    <a:pt x="251" y="128"/>
                    <a:pt x="21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8366F4D1-AC79-4A01-93C9-863405EE9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03375" y="3367088"/>
              <a:ext cx="593725" cy="334963"/>
            </a:xfrm>
            <a:custGeom>
              <a:avLst/>
              <a:gdLst>
                <a:gd name="T0" fmla="*/ 1604 w 1668"/>
                <a:gd name="T1" fmla="*/ 939 h 939"/>
                <a:gd name="T2" fmla="*/ 358 w 1668"/>
                <a:gd name="T3" fmla="*/ 939 h 939"/>
                <a:gd name="T4" fmla="*/ 216 w 1668"/>
                <a:gd name="T5" fmla="*/ 834 h 939"/>
                <a:gd name="T6" fmla="*/ 14 w 1668"/>
                <a:gd name="T7" fmla="*/ 194 h 939"/>
                <a:gd name="T8" fmla="*/ 35 w 1668"/>
                <a:gd name="T9" fmla="*/ 62 h 939"/>
                <a:gd name="T10" fmla="*/ 156 w 1668"/>
                <a:gd name="T11" fmla="*/ 0 h 939"/>
                <a:gd name="T12" fmla="*/ 509 w 1668"/>
                <a:gd name="T13" fmla="*/ 0 h 939"/>
                <a:gd name="T14" fmla="*/ 573 w 1668"/>
                <a:gd name="T15" fmla="*/ 64 h 939"/>
                <a:gd name="T16" fmla="*/ 509 w 1668"/>
                <a:gd name="T17" fmla="*/ 128 h 939"/>
                <a:gd name="T18" fmla="*/ 156 w 1668"/>
                <a:gd name="T19" fmla="*/ 128 h 939"/>
                <a:gd name="T20" fmla="*/ 139 w 1668"/>
                <a:gd name="T21" fmla="*/ 137 h 939"/>
                <a:gd name="T22" fmla="*/ 136 w 1668"/>
                <a:gd name="T23" fmla="*/ 155 h 939"/>
                <a:gd name="T24" fmla="*/ 338 w 1668"/>
                <a:gd name="T25" fmla="*/ 796 h 939"/>
                <a:gd name="T26" fmla="*/ 358 w 1668"/>
                <a:gd name="T27" fmla="*/ 811 h 939"/>
                <a:gd name="T28" fmla="*/ 1604 w 1668"/>
                <a:gd name="T29" fmla="*/ 811 h 939"/>
                <a:gd name="T30" fmla="*/ 1668 w 1668"/>
                <a:gd name="T31" fmla="*/ 875 h 939"/>
                <a:gd name="T32" fmla="*/ 1604 w 1668"/>
                <a:gd name="T33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8" h="939">
                  <a:moveTo>
                    <a:pt x="1604" y="939"/>
                  </a:moveTo>
                  <a:cubicBezTo>
                    <a:pt x="358" y="939"/>
                    <a:pt x="358" y="939"/>
                    <a:pt x="358" y="939"/>
                  </a:cubicBezTo>
                  <a:cubicBezTo>
                    <a:pt x="292" y="939"/>
                    <a:pt x="235" y="897"/>
                    <a:pt x="216" y="834"/>
                  </a:cubicBezTo>
                  <a:cubicBezTo>
                    <a:pt x="14" y="194"/>
                    <a:pt x="14" y="194"/>
                    <a:pt x="14" y="194"/>
                  </a:cubicBezTo>
                  <a:cubicBezTo>
                    <a:pt x="0" y="150"/>
                    <a:pt x="8" y="100"/>
                    <a:pt x="35" y="62"/>
                  </a:cubicBezTo>
                  <a:cubicBezTo>
                    <a:pt x="63" y="23"/>
                    <a:pt x="109" y="0"/>
                    <a:pt x="156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44" y="0"/>
                    <a:pt x="573" y="29"/>
                    <a:pt x="573" y="64"/>
                  </a:cubicBezTo>
                  <a:cubicBezTo>
                    <a:pt x="573" y="99"/>
                    <a:pt x="544" y="128"/>
                    <a:pt x="509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7" y="128"/>
                    <a:pt x="141" y="133"/>
                    <a:pt x="139" y="137"/>
                  </a:cubicBezTo>
                  <a:cubicBezTo>
                    <a:pt x="137" y="140"/>
                    <a:pt x="133" y="146"/>
                    <a:pt x="136" y="155"/>
                  </a:cubicBezTo>
                  <a:cubicBezTo>
                    <a:pt x="338" y="796"/>
                    <a:pt x="338" y="796"/>
                    <a:pt x="338" y="796"/>
                  </a:cubicBezTo>
                  <a:cubicBezTo>
                    <a:pt x="341" y="805"/>
                    <a:pt x="349" y="811"/>
                    <a:pt x="358" y="811"/>
                  </a:cubicBezTo>
                  <a:cubicBezTo>
                    <a:pt x="1604" y="811"/>
                    <a:pt x="1604" y="811"/>
                    <a:pt x="1604" y="811"/>
                  </a:cubicBezTo>
                  <a:cubicBezTo>
                    <a:pt x="1639" y="811"/>
                    <a:pt x="1668" y="839"/>
                    <a:pt x="1668" y="875"/>
                  </a:cubicBezTo>
                  <a:cubicBezTo>
                    <a:pt x="1668" y="910"/>
                    <a:pt x="1639" y="939"/>
                    <a:pt x="1604" y="9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095DEB1-9814-4CA2-ABF7-B2578638C2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97013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6" y="476"/>
                    <a:pt x="0" y="369"/>
                    <a:pt x="0" y="238"/>
                  </a:cubicBezTo>
                  <a:cubicBezTo>
                    <a:pt x="0" y="107"/>
                    <a:pt x="106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B4A0AF8D-7B16-48B9-A176-149D05ED7C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9838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7" y="476"/>
                    <a:pt x="0" y="369"/>
                    <a:pt x="0" y="238"/>
                  </a:cubicBezTo>
                  <a:cubicBezTo>
                    <a:pt x="0" y="107"/>
                    <a:pt x="107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2D3C7FA5-D8CE-4268-91C3-67A7B9004EF9}"/>
              </a:ext>
            </a:extLst>
          </p:cNvPr>
          <p:cNvSpPr txBox="1">
            <a:spLocks/>
          </p:cNvSpPr>
          <p:nvPr/>
        </p:nvSpPr>
        <p:spPr>
          <a:xfrm>
            <a:off x="5134792" y="3698197"/>
            <a:ext cx="1172307" cy="1742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b="1" dirty="0">
                <a:latin typeface="+mj-lt"/>
              </a:rPr>
              <a:t>MONETARY</a:t>
            </a:r>
            <a:endParaRPr lang="en-US" sz="1050" b="1" dirty="0"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861F1D-171D-4E22-BF32-574D7123EB4D}"/>
              </a:ext>
            </a:extLst>
          </p:cNvPr>
          <p:cNvGrpSpPr/>
          <p:nvPr/>
        </p:nvGrpSpPr>
        <p:grpSpPr>
          <a:xfrm>
            <a:off x="5473458" y="3132707"/>
            <a:ext cx="494977" cy="496277"/>
            <a:chOff x="3671888" y="1538288"/>
            <a:chExt cx="604837" cy="606425"/>
          </a:xfrm>
          <a:solidFill>
            <a:schemeClr val="bg1"/>
          </a:solidFill>
        </p:grpSpPr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3883BE65-457F-45E4-931D-37730A2FAD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1888" y="1538288"/>
              <a:ext cx="604837" cy="606425"/>
            </a:xfrm>
            <a:custGeom>
              <a:avLst/>
              <a:gdLst>
                <a:gd name="T0" fmla="*/ 1747 w 2048"/>
                <a:gd name="T1" fmla="*/ 301 h 2048"/>
                <a:gd name="T2" fmla="*/ 1024 w 2048"/>
                <a:gd name="T3" fmla="*/ 0 h 2048"/>
                <a:gd name="T4" fmla="*/ 301 w 2048"/>
                <a:gd name="T5" fmla="*/ 301 h 2048"/>
                <a:gd name="T6" fmla="*/ 0 w 2048"/>
                <a:gd name="T7" fmla="*/ 1024 h 2048"/>
                <a:gd name="T8" fmla="*/ 301 w 2048"/>
                <a:gd name="T9" fmla="*/ 1747 h 2048"/>
                <a:gd name="T10" fmla="*/ 1024 w 2048"/>
                <a:gd name="T11" fmla="*/ 2048 h 2048"/>
                <a:gd name="T12" fmla="*/ 1747 w 2048"/>
                <a:gd name="T13" fmla="*/ 1747 h 2048"/>
                <a:gd name="T14" fmla="*/ 2048 w 2048"/>
                <a:gd name="T15" fmla="*/ 1024 h 2048"/>
                <a:gd name="T16" fmla="*/ 1747 w 2048"/>
                <a:gd name="T17" fmla="*/ 301 h 2048"/>
                <a:gd name="T18" fmla="*/ 1024 w 2048"/>
                <a:gd name="T19" fmla="*/ 1928 h 2048"/>
                <a:gd name="T20" fmla="*/ 120 w 2048"/>
                <a:gd name="T21" fmla="*/ 1024 h 2048"/>
                <a:gd name="T22" fmla="*/ 1024 w 2048"/>
                <a:gd name="T23" fmla="*/ 120 h 2048"/>
                <a:gd name="T24" fmla="*/ 1928 w 2048"/>
                <a:gd name="T25" fmla="*/ 1024 h 2048"/>
                <a:gd name="T26" fmla="*/ 1024 w 2048"/>
                <a:gd name="T27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8" h="2048">
                  <a:moveTo>
                    <a:pt x="1747" y="301"/>
                  </a:moveTo>
                  <a:cubicBezTo>
                    <a:pt x="1553" y="107"/>
                    <a:pt x="1296" y="0"/>
                    <a:pt x="1024" y="0"/>
                  </a:cubicBezTo>
                  <a:cubicBezTo>
                    <a:pt x="752" y="0"/>
                    <a:pt x="495" y="107"/>
                    <a:pt x="301" y="301"/>
                  </a:cubicBezTo>
                  <a:cubicBezTo>
                    <a:pt x="107" y="495"/>
                    <a:pt x="0" y="752"/>
                    <a:pt x="0" y="1024"/>
                  </a:cubicBezTo>
                  <a:cubicBezTo>
                    <a:pt x="0" y="1296"/>
                    <a:pt x="107" y="1553"/>
                    <a:pt x="301" y="1747"/>
                  </a:cubicBezTo>
                  <a:cubicBezTo>
                    <a:pt x="495" y="1941"/>
                    <a:pt x="752" y="2048"/>
                    <a:pt x="1024" y="2048"/>
                  </a:cubicBezTo>
                  <a:cubicBezTo>
                    <a:pt x="1296" y="2048"/>
                    <a:pt x="1553" y="1941"/>
                    <a:pt x="1747" y="1747"/>
                  </a:cubicBezTo>
                  <a:cubicBezTo>
                    <a:pt x="1941" y="1553"/>
                    <a:pt x="2048" y="1296"/>
                    <a:pt x="2048" y="1024"/>
                  </a:cubicBezTo>
                  <a:cubicBezTo>
                    <a:pt x="2048" y="752"/>
                    <a:pt x="1941" y="495"/>
                    <a:pt x="1747" y="301"/>
                  </a:cubicBezTo>
                  <a:close/>
                  <a:moveTo>
                    <a:pt x="1024" y="1928"/>
                  </a:moveTo>
                  <a:cubicBezTo>
                    <a:pt x="526" y="1928"/>
                    <a:pt x="120" y="1522"/>
                    <a:pt x="120" y="1024"/>
                  </a:cubicBezTo>
                  <a:cubicBezTo>
                    <a:pt x="120" y="526"/>
                    <a:pt x="526" y="120"/>
                    <a:pt x="1024" y="120"/>
                  </a:cubicBezTo>
                  <a:cubicBezTo>
                    <a:pt x="1522" y="120"/>
                    <a:pt x="1928" y="526"/>
                    <a:pt x="1928" y="1024"/>
                  </a:cubicBezTo>
                  <a:cubicBezTo>
                    <a:pt x="1928" y="1522"/>
                    <a:pt x="1522" y="1928"/>
                    <a:pt x="1024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31C6E3C6-8E10-4C10-85A6-67254853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4452" y="1659783"/>
              <a:ext cx="199708" cy="363434"/>
            </a:xfrm>
            <a:custGeom>
              <a:avLst/>
              <a:gdLst>
                <a:gd name="T0" fmla="*/ 480 w 600"/>
                <a:gd name="T1" fmla="*/ 360 h 1081"/>
                <a:gd name="T2" fmla="*/ 540 w 600"/>
                <a:gd name="T3" fmla="*/ 420 h 1081"/>
                <a:gd name="T4" fmla="*/ 600 w 600"/>
                <a:gd name="T5" fmla="*/ 360 h 1081"/>
                <a:gd name="T6" fmla="*/ 506 w 600"/>
                <a:gd name="T7" fmla="*/ 185 h 1081"/>
                <a:gd name="T8" fmla="*/ 360 w 600"/>
                <a:gd name="T9" fmla="*/ 125 h 1081"/>
                <a:gd name="T10" fmla="*/ 360 w 600"/>
                <a:gd name="T11" fmla="*/ 60 h 1081"/>
                <a:gd name="T12" fmla="*/ 300 w 600"/>
                <a:gd name="T13" fmla="*/ 0 h 1081"/>
                <a:gd name="T14" fmla="*/ 240 w 600"/>
                <a:gd name="T15" fmla="*/ 60 h 1081"/>
                <a:gd name="T16" fmla="*/ 240 w 600"/>
                <a:gd name="T17" fmla="*/ 125 h 1081"/>
                <a:gd name="T18" fmla="*/ 94 w 600"/>
                <a:gd name="T19" fmla="*/ 185 h 1081"/>
                <a:gd name="T20" fmla="*/ 0 w 600"/>
                <a:gd name="T21" fmla="*/ 360 h 1081"/>
                <a:gd name="T22" fmla="*/ 94 w 600"/>
                <a:gd name="T23" fmla="*/ 536 h 1081"/>
                <a:gd name="T24" fmla="*/ 240 w 600"/>
                <a:gd name="T25" fmla="*/ 596 h 1081"/>
                <a:gd name="T26" fmla="*/ 240 w 600"/>
                <a:gd name="T27" fmla="*/ 833 h 1081"/>
                <a:gd name="T28" fmla="*/ 120 w 600"/>
                <a:gd name="T29" fmla="*/ 720 h 1081"/>
                <a:gd name="T30" fmla="*/ 60 w 600"/>
                <a:gd name="T31" fmla="*/ 660 h 1081"/>
                <a:gd name="T32" fmla="*/ 0 w 600"/>
                <a:gd name="T33" fmla="*/ 720 h 1081"/>
                <a:gd name="T34" fmla="*/ 94 w 600"/>
                <a:gd name="T35" fmla="*/ 896 h 1081"/>
                <a:gd name="T36" fmla="*/ 240 w 600"/>
                <a:gd name="T37" fmla="*/ 956 h 1081"/>
                <a:gd name="T38" fmla="*/ 240 w 600"/>
                <a:gd name="T39" fmla="*/ 1021 h 1081"/>
                <a:gd name="T40" fmla="*/ 300 w 600"/>
                <a:gd name="T41" fmla="*/ 1081 h 1081"/>
                <a:gd name="T42" fmla="*/ 360 w 600"/>
                <a:gd name="T43" fmla="*/ 1021 h 1081"/>
                <a:gd name="T44" fmla="*/ 360 w 600"/>
                <a:gd name="T45" fmla="*/ 956 h 1081"/>
                <a:gd name="T46" fmla="*/ 506 w 600"/>
                <a:gd name="T47" fmla="*/ 896 h 1081"/>
                <a:gd name="T48" fmla="*/ 600 w 600"/>
                <a:gd name="T49" fmla="*/ 720 h 1081"/>
                <a:gd name="T50" fmla="*/ 506 w 600"/>
                <a:gd name="T51" fmla="*/ 545 h 1081"/>
                <a:gd name="T52" fmla="*/ 360 w 600"/>
                <a:gd name="T53" fmla="*/ 485 h 1081"/>
                <a:gd name="T54" fmla="*/ 360 w 600"/>
                <a:gd name="T55" fmla="*/ 248 h 1081"/>
                <a:gd name="T56" fmla="*/ 480 w 600"/>
                <a:gd name="T57" fmla="*/ 360 h 1081"/>
                <a:gd name="T58" fmla="*/ 120 w 600"/>
                <a:gd name="T59" fmla="*/ 360 h 1081"/>
                <a:gd name="T60" fmla="*/ 240 w 600"/>
                <a:gd name="T61" fmla="*/ 248 h 1081"/>
                <a:gd name="T62" fmla="*/ 240 w 600"/>
                <a:gd name="T63" fmla="*/ 473 h 1081"/>
                <a:gd name="T64" fmla="*/ 120 w 600"/>
                <a:gd name="T65" fmla="*/ 360 h 1081"/>
                <a:gd name="T66" fmla="*/ 480 w 600"/>
                <a:gd name="T67" fmla="*/ 720 h 1081"/>
                <a:gd name="T68" fmla="*/ 360 w 600"/>
                <a:gd name="T69" fmla="*/ 833 h 1081"/>
                <a:gd name="T70" fmla="*/ 360 w 600"/>
                <a:gd name="T71" fmla="*/ 608 h 1081"/>
                <a:gd name="T72" fmla="*/ 480 w 600"/>
                <a:gd name="T73" fmla="*/ 72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0" h="1081">
                  <a:moveTo>
                    <a:pt x="480" y="360"/>
                  </a:moveTo>
                  <a:cubicBezTo>
                    <a:pt x="480" y="394"/>
                    <a:pt x="507" y="420"/>
                    <a:pt x="540" y="420"/>
                  </a:cubicBezTo>
                  <a:cubicBezTo>
                    <a:pt x="573" y="420"/>
                    <a:pt x="600" y="394"/>
                    <a:pt x="600" y="360"/>
                  </a:cubicBezTo>
                  <a:cubicBezTo>
                    <a:pt x="600" y="294"/>
                    <a:pt x="566" y="230"/>
                    <a:pt x="506" y="185"/>
                  </a:cubicBezTo>
                  <a:cubicBezTo>
                    <a:pt x="465" y="154"/>
                    <a:pt x="414" y="134"/>
                    <a:pt x="360" y="125"/>
                  </a:cubicBezTo>
                  <a:cubicBezTo>
                    <a:pt x="360" y="60"/>
                    <a:pt x="360" y="60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ubicBezTo>
                    <a:pt x="267" y="0"/>
                    <a:pt x="240" y="27"/>
                    <a:pt x="240" y="60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186" y="134"/>
                    <a:pt x="135" y="154"/>
                    <a:pt x="94" y="185"/>
                  </a:cubicBezTo>
                  <a:cubicBezTo>
                    <a:pt x="34" y="230"/>
                    <a:pt x="0" y="294"/>
                    <a:pt x="0" y="360"/>
                  </a:cubicBezTo>
                  <a:cubicBezTo>
                    <a:pt x="0" y="427"/>
                    <a:pt x="34" y="491"/>
                    <a:pt x="94" y="536"/>
                  </a:cubicBezTo>
                  <a:cubicBezTo>
                    <a:pt x="135" y="566"/>
                    <a:pt x="186" y="587"/>
                    <a:pt x="240" y="596"/>
                  </a:cubicBezTo>
                  <a:cubicBezTo>
                    <a:pt x="240" y="833"/>
                    <a:pt x="240" y="833"/>
                    <a:pt x="240" y="833"/>
                  </a:cubicBezTo>
                  <a:cubicBezTo>
                    <a:pt x="171" y="816"/>
                    <a:pt x="120" y="771"/>
                    <a:pt x="120" y="720"/>
                  </a:cubicBezTo>
                  <a:cubicBezTo>
                    <a:pt x="120" y="687"/>
                    <a:pt x="93" y="660"/>
                    <a:pt x="60" y="660"/>
                  </a:cubicBezTo>
                  <a:cubicBezTo>
                    <a:pt x="27" y="660"/>
                    <a:pt x="0" y="687"/>
                    <a:pt x="0" y="720"/>
                  </a:cubicBezTo>
                  <a:cubicBezTo>
                    <a:pt x="0" y="787"/>
                    <a:pt x="34" y="851"/>
                    <a:pt x="94" y="896"/>
                  </a:cubicBezTo>
                  <a:cubicBezTo>
                    <a:pt x="135" y="926"/>
                    <a:pt x="186" y="947"/>
                    <a:pt x="240" y="956"/>
                  </a:cubicBezTo>
                  <a:cubicBezTo>
                    <a:pt x="240" y="1021"/>
                    <a:pt x="240" y="1021"/>
                    <a:pt x="240" y="1021"/>
                  </a:cubicBezTo>
                  <a:cubicBezTo>
                    <a:pt x="240" y="1054"/>
                    <a:pt x="267" y="1081"/>
                    <a:pt x="300" y="1081"/>
                  </a:cubicBezTo>
                  <a:cubicBezTo>
                    <a:pt x="333" y="1081"/>
                    <a:pt x="360" y="1054"/>
                    <a:pt x="360" y="1021"/>
                  </a:cubicBezTo>
                  <a:cubicBezTo>
                    <a:pt x="360" y="956"/>
                    <a:pt x="360" y="956"/>
                    <a:pt x="360" y="956"/>
                  </a:cubicBezTo>
                  <a:cubicBezTo>
                    <a:pt x="414" y="947"/>
                    <a:pt x="465" y="926"/>
                    <a:pt x="506" y="896"/>
                  </a:cubicBezTo>
                  <a:cubicBezTo>
                    <a:pt x="566" y="851"/>
                    <a:pt x="600" y="787"/>
                    <a:pt x="600" y="720"/>
                  </a:cubicBezTo>
                  <a:cubicBezTo>
                    <a:pt x="600" y="654"/>
                    <a:pt x="566" y="590"/>
                    <a:pt x="506" y="545"/>
                  </a:cubicBezTo>
                  <a:cubicBezTo>
                    <a:pt x="465" y="514"/>
                    <a:pt x="414" y="494"/>
                    <a:pt x="360" y="485"/>
                  </a:cubicBezTo>
                  <a:cubicBezTo>
                    <a:pt x="360" y="248"/>
                    <a:pt x="360" y="248"/>
                    <a:pt x="360" y="248"/>
                  </a:cubicBezTo>
                  <a:cubicBezTo>
                    <a:pt x="429" y="264"/>
                    <a:pt x="480" y="309"/>
                    <a:pt x="480" y="360"/>
                  </a:cubicBezTo>
                  <a:close/>
                  <a:moveTo>
                    <a:pt x="120" y="360"/>
                  </a:moveTo>
                  <a:cubicBezTo>
                    <a:pt x="120" y="309"/>
                    <a:pt x="171" y="264"/>
                    <a:pt x="240" y="248"/>
                  </a:cubicBezTo>
                  <a:cubicBezTo>
                    <a:pt x="240" y="473"/>
                    <a:pt x="240" y="473"/>
                    <a:pt x="240" y="473"/>
                  </a:cubicBezTo>
                  <a:cubicBezTo>
                    <a:pt x="171" y="456"/>
                    <a:pt x="120" y="411"/>
                    <a:pt x="120" y="360"/>
                  </a:cubicBezTo>
                  <a:close/>
                  <a:moveTo>
                    <a:pt x="480" y="720"/>
                  </a:moveTo>
                  <a:cubicBezTo>
                    <a:pt x="480" y="771"/>
                    <a:pt x="429" y="816"/>
                    <a:pt x="360" y="833"/>
                  </a:cubicBezTo>
                  <a:cubicBezTo>
                    <a:pt x="360" y="608"/>
                    <a:pt x="360" y="608"/>
                    <a:pt x="360" y="608"/>
                  </a:cubicBezTo>
                  <a:cubicBezTo>
                    <a:pt x="429" y="624"/>
                    <a:pt x="480" y="669"/>
                    <a:pt x="480" y="7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7E1050A-FC79-9639-FF8F-CCE45EC1504D}"/>
              </a:ext>
            </a:extLst>
          </p:cNvPr>
          <p:cNvSpPr/>
          <p:nvPr/>
        </p:nvSpPr>
        <p:spPr>
          <a:xfrm>
            <a:off x="76200" y="4781550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9ECE9-7651-4F7B-A797-A4A88BF10409}"/>
              </a:ext>
            </a:extLst>
          </p:cNvPr>
          <p:cNvSpPr/>
          <p:nvPr/>
        </p:nvSpPr>
        <p:spPr>
          <a:xfrm>
            <a:off x="5531526" y="4733814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mepage - Quantium : Quantium">
            <a:extLst>
              <a:ext uri="{FF2B5EF4-FFF2-40B4-BE49-F238E27FC236}">
                <a16:creationId xmlns:a16="http://schemas.microsoft.com/office/drawing/2014/main" id="{3D7B732A-C197-8CE7-AEFF-D6DAC9318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27" y="1142815"/>
            <a:ext cx="3940472" cy="103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C54232BB-38DA-D8A6-FC28-32D828902574}"/>
              </a:ext>
            </a:extLst>
          </p:cNvPr>
          <p:cNvSpPr/>
          <p:nvPr/>
        </p:nvSpPr>
        <p:spPr>
          <a:xfrm>
            <a:off x="415625" y="2411978"/>
            <a:ext cx="6146398" cy="1751715"/>
          </a:xfrm>
          <a:prstGeom prst="roundRect">
            <a:avLst>
              <a:gd name="adj" fmla="val 1694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rtlCol="0" anchor="t"/>
          <a:lstStyle/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accent6"/>
                </a:solidFill>
              </a:rPr>
              <a:t>Customer Segmentation &amp; 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accent6"/>
                </a:solidFill>
              </a:rPr>
              <a:t>A/B Store Testing Analysis</a:t>
            </a:r>
          </a:p>
        </p:txBody>
      </p:sp>
    </p:spTree>
    <p:extLst>
      <p:ext uri="{BB962C8B-B14F-4D97-AF65-F5344CB8AC3E}">
        <p14:creationId xmlns:p14="http://schemas.microsoft.com/office/powerpoint/2010/main" val="22381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195F79-E2FF-4084-A0FD-1A82E256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Stores – Revenue Performance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BDA63E-B126-4EDA-8B60-CFAB50B66BB9}"/>
              </a:ext>
            </a:extLst>
          </p:cNvPr>
          <p:cNvGrpSpPr/>
          <p:nvPr/>
        </p:nvGrpSpPr>
        <p:grpSpPr>
          <a:xfrm>
            <a:off x="560318" y="1103018"/>
            <a:ext cx="542548" cy="541394"/>
            <a:chOff x="-374650" y="3808413"/>
            <a:chExt cx="747713" cy="746125"/>
          </a:xfrm>
          <a:solidFill>
            <a:schemeClr val="bg1"/>
          </a:solidFill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C475B2C7-5E1D-4BAA-AB36-623C2A327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74650" y="3808413"/>
              <a:ext cx="747713" cy="746125"/>
            </a:xfrm>
            <a:custGeom>
              <a:avLst/>
              <a:gdLst>
                <a:gd name="T0" fmla="*/ 1928 w 2048"/>
                <a:gd name="T1" fmla="*/ 184 h 2048"/>
                <a:gd name="T2" fmla="*/ 1564 w 2048"/>
                <a:gd name="T3" fmla="*/ 124 h 2048"/>
                <a:gd name="T4" fmla="*/ 1504 w 2048"/>
                <a:gd name="T5" fmla="*/ 0 h 2048"/>
                <a:gd name="T6" fmla="*/ 1444 w 2048"/>
                <a:gd name="T7" fmla="*/ 124 h 2048"/>
                <a:gd name="T8" fmla="*/ 1204 w 2048"/>
                <a:gd name="T9" fmla="*/ 60 h 2048"/>
                <a:gd name="T10" fmla="*/ 1084 w 2048"/>
                <a:gd name="T11" fmla="*/ 60 h 2048"/>
                <a:gd name="T12" fmla="*/ 844 w 2048"/>
                <a:gd name="T13" fmla="*/ 124 h 2048"/>
                <a:gd name="T14" fmla="*/ 784 w 2048"/>
                <a:gd name="T15" fmla="*/ 0 h 2048"/>
                <a:gd name="T16" fmla="*/ 724 w 2048"/>
                <a:gd name="T17" fmla="*/ 124 h 2048"/>
                <a:gd name="T18" fmla="*/ 484 w 2048"/>
                <a:gd name="T19" fmla="*/ 60 h 2048"/>
                <a:gd name="T20" fmla="*/ 364 w 2048"/>
                <a:gd name="T21" fmla="*/ 60 h 2048"/>
                <a:gd name="T22" fmla="*/ 60 w 2048"/>
                <a:gd name="T23" fmla="*/ 124 h 2048"/>
                <a:gd name="T24" fmla="*/ 0 w 2048"/>
                <a:gd name="T25" fmla="*/ 1748 h 2048"/>
                <a:gd name="T26" fmla="*/ 1059 w 2048"/>
                <a:gd name="T27" fmla="*/ 1808 h 2048"/>
                <a:gd name="T28" fmla="*/ 2048 w 2048"/>
                <a:gd name="T29" fmla="*/ 1508 h 2048"/>
                <a:gd name="T30" fmla="*/ 364 w 2048"/>
                <a:gd name="T31" fmla="*/ 244 h 2048"/>
                <a:gd name="T32" fmla="*/ 424 w 2048"/>
                <a:gd name="T33" fmla="*/ 364 h 2048"/>
                <a:gd name="T34" fmla="*/ 484 w 2048"/>
                <a:gd name="T35" fmla="*/ 244 h 2048"/>
                <a:gd name="T36" fmla="*/ 724 w 2048"/>
                <a:gd name="T37" fmla="*/ 304 h 2048"/>
                <a:gd name="T38" fmla="*/ 844 w 2048"/>
                <a:gd name="T39" fmla="*/ 304 h 2048"/>
                <a:gd name="T40" fmla="*/ 1084 w 2048"/>
                <a:gd name="T41" fmla="*/ 244 h 2048"/>
                <a:gd name="T42" fmla="*/ 1144 w 2048"/>
                <a:gd name="T43" fmla="*/ 364 h 2048"/>
                <a:gd name="T44" fmla="*/ 1204 w 2048"/>
                <a:gd name="T45" fmla="*/ 244 h 2048"/>
                <a:gd name="T46" fmla="*/ 1444 w 2048"/>
                <a:gd name="T47" fmla="*/ 304 h 2048"/>
                <a:gd name="T48" fmla="*/ 1564 w 2048"/>
                <a:gd name="T49" fmla="*/ 304 h 2048"/>
                <a:gd name="T50" fmla="*/ 1808 w 2048"/>
                <a:gd name="T51" fmla="*/ 244 h 2048"/>
                <a:gd name="T52" fmla="*/ 120 w 2048"/>
                <a:gd name="T53" fmla="*/ 484 h 2048"/>
                <a:gd name="T54" fmla="*/ 364 w 2048"/>
                <a:gd name="T55" fmla="*/ 244 h 2048"/>
                <a:gd name="T56" fmla="*/ 120 w 2048"/>
                <a:gd name="T57" fmla="*/ 604 h 2048"/>
                <a:gd name="T58" fmla="*/ 1808 w 2048"/>
                <a:gd name="T59" fmla="*/ 1059 h 2048"/>
                <a:gd name="T60" fmla="*/ 1055 w 2048"/>
                <a:gd name="T61" fmla="*/ 1214 h 2048"/>
                <a:gd name="T62" fmla="*/ 908 w 2048"/>
                <a:gd name="T63" fmla="*/ 1208 h 2048"/>
                <a:gd name="T64" fmla="*/ 908 w 2048"/>
                <a:gd name="T65" fmla="*/ 1328 h 2048"/>
                <a:gd name="T66" fmla="*/ 971 w 2048"/>
                <a:gd name="T67" fmla="*/ 1448 h 2048"/>
                <a:gd name="T68" fmla="*/ 848 w 2048"/>
                <a:gd name="T69" fmla="*/ 1508 h 2048"/>
                <a:gd name="T70" fmla="*/ 971 w 2048"/>
                <a:gd name="T71" fmla="*/ 1568 h 2048"/>
                <a:gd name="T72" fmla="*/ 120 w 2048"/>
                <a:gd name="T73" fmla="*/ 1688 h 2048"/>
                <a:gd name="T74" fmla="*/ 1088 w 2048"/>
                <a:gd name="T75" fmla="*/ 1508 h 2048"/>
                <a:gd name="T76" fmla="*/ 1928 w 2048"/>
                <a:gd name="T77" fmla="*/ 150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8" h="2048">
                  <a:moveTo>
                    <a:pt x="1928" y="1169"/>
                  </a:moveTo>
                  <a:cubicBezTo>
                    <a:pt x="1928" y="184"/>
                    <a:pt x="1928" y="184"/>
                    <a:pt x="1928" y="184"/>
                  </a:cubicBezTo>
                  <a:cubicBezTo>
                    <a:pt x="1928" y="151"/>
                    <a:pt x="1901" y="124"/>
                    <a:pt x="1868" y="124"/>
                  </a:cubicBezTo>
                  <a:cubicBezTo>
                    <a:pt x="1564" y="124"/>
                    <a:pt x="1564" y="124"/>
                    <a:pt x="1564" y="124"/>
                  </a:cubicBezTo>
                  <a:cubicBezTo>
                    <a:pt x="1564" y="60"/>
                    <a:pt x="1564" y="60"/>
                    <a:pt x="1564" y="60"/>
                  </a:cubicBezTo>
                  <a:cubicBezTo>
                    <a:pt x="1564" y="27"/>
                    <a:pt x="1537" y="0"/>
                    <a:pt x="1504" y="0"/>
                  </a:cubicBezTo>
                  <a:cubicBezTo>
                    <a:pt x="1471" y="0"/>
                    <a:pt x="1444" y="27"/>
                    <a:pt x="1444" y="60"/>
                  </a:cubicBezTo>
                  <a:cubicBezTo>
                    <a:pt x="1444" y="124"/>
                    <a:pt x="1444" y="124"/>
                    <a:pt x="1444" y="124"/>
                  </a:cubicBezTo>
                  <a:cubicBezTo>
                    <a:pt x="1204" y="124"/>
                    <a:pt x="1204" y="124"/>
                    <a:pt x="1204" y="124"/>
                  </a:cubicBezTo>
                  <a:cubicBezTo>
                    <a:pt x="1204" y="60"/>
                    <a:pt x="1204" y="60"/>
                    <a:pt x="1204" y="60"/>
                  </a:cubicBezTo>
                  <a:cubicBezTo>
                    <a:pt x="1204" y="27"/>
                    <a:pt x="1177" y="0"/>
                    <a:pt x="1144" y="0"/>
                  </a:cubicBezTo>
                  <a:cubicBezTo>
                    <a:pt x="1111" y="0"/>
                    <a:pt x="1084" y="27"/>
                    <a:pt x="1084" y="60"/>
                  </a:cubicBezTo>
                  <a:cubicBezTo>
                    <a:pt x="1084" y="124"/>
                    <a:pt x="1084" y="124"/>
                    <a:pt x="1084" y="124"/>
                  </a:cubicBezTo>
                  <a:cubicBezTo>
                    <a:pt x="844" y="124"/>
                    <a:pt x="844" y="124"/>
                    <a:pt x="844" y="124"/>
                  </a:cubicBezTo>
                  <a:cubicBezTo>
                    <a:pt x="844" y="60"/>
                    <a:pt x="844" y="60"/>
                    <a:pt x="844" y="60"/>
                  </a:cubicBezTo>
                  <a:cubicBezTo>
                    <a:pt x="844" y="27"/>
                    <a:pt x="817" y="0"/>
                    <a:pt x="784" y="0"/>
                  </a:cubicBezTo>
                  <a:cubicBezTo>
                    <a:pt x="751" y="0"/>
                    <a:pt x="724" y="27"/>
                    <a:pt x="724" y="60"/>
                  </a:cubicBezTo>
                  <a:cubicBezTo>
                    <a:pt x="724" y="124"/>
                    <a:pt x="724" y="124"/>
                    <a:pt x="724" y="124"/>
                  </a:cubicBezTo>
                  <a:cubicBezTo>
                    <a:pt x="484" y="124"/>
                    <a:pt x="484" y="124"/>
                    <a:pt x="484" y="124"/>
                  </a:cubicBezTo>
                  <a:cubicBezTo>
                    <a:pt x="484" y="60"/>
                    <a:pt x="484" y="60"/>
                    <a:pt x="484" y="60"/>
                  </a:cubicBezTo>
                  <a:cubicBezTo>
                    <a:pt x="484" y="27"/>
                    <a:pt x="457" y="0"/>
                    <a:pt x="424" y="0"/>
                  </a:cubicBezTo>
                  <a:cubicBezTo>
                    <a:pt x="391" y="0"/>
                    <a:pt x="364" y="27"/>
                    <a:pt x="364" y="60"/>
                  </a:cubicBezTo>
                  <a:cubicBezTo>
                    <a:pt x="364" y="124"/>
                    <a:pt x="364" y="124"/>
                    <a:pt x="364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27" y="124"/>
                    <a:pt x="0" y="151"/>
                    <a:pt x="0" y="184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81"/>
                    <a:pt x="27" y="1808"/>
                    <a:pt x="60" y="1808"/>
                  </a:cubicBezTo>
                  <a:cubicBezTo>
                    <a:pt x="1059" y="1808"/>
                    <a:pt x="1059" y="1808"/>
                    <a:pt x="1059" y="1808"/>
                  </a:cubicBezTo>
                  <a:cubicBezTo>
                    <a:pt x="1156" y="1953"/>
                    <a:pt x="1321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1380"/>
                    <a:pt x="2003" y="1262"/>
                    <a:pt x="1928" y="1169"/>
                  </a:cubicBezTo>
                  <a:close/>
                  <a:moveTo>
                    <a:pt x="364" y="244"/>
                  </a:moveTo>
                  <a:cubicBezTo>
                    <a:pt x="364" y="304"/>
                    <a:pt x="364" y="304"/>
                    <a:pt x="364" y="304"/>
                  </a:cubicBezTo>
                  <a:cubicBezTo>
                    <a:pt x="364" y="337"/>
                    <a:pt x="391" y="364"/>
                    <a:pt x="424" y="364"/>
                  </a:cubicBezTo>
                  <a:cubicBezTo>
                    <a:pt x="457" y="364"/>
                    <a:pt x="484" y="337"/>
                    <a:pt x="484" y="304"/>
                  </a:cubicBezTo>
                  <a:cubicBezTo>
                    <a:pt x="484" y="244"/>
                    <a:pt x="484" y="244"/>
                    <a:pt x="484" y="244"/>
                  </a:cubicBezTo>
                  <a:cubicBezTo>
                    <a:pt x="724" y="244"/>
                    <a:pt x="724" y="244"/>
                    <a:pt x="724" y="244"/>
                  </a:cubicBezTo>
                  <a:cubicBezTo>
                    <a:pt x="724" y="304"/>
                    <a:pt x="724" y="304"/>
                    <a:pt x="724" y="304"/>
                  </a:cubicBezTo>
                  <a:cubicBezTo>
                    <a:pt x="724" y="337"/>
                    <a:pt x="751" y="364"/>
                    <a:pt x="784" y="364"/>
                  </a:cubicBezTo>
                  <a:cubicBezTo>
                    <a:pt x="817" y="364"/>
                    <a:pt x="844" y="337"/>
                    <a:pt x="844" y="304"/>
                  </a:cubicBezTo>
                  <a:cubicBezTo>
                    <a:pt x="844" y="244"/>
                    <a:pt x="844" y="244"/>
                    <a:pt x="844" y="244"/>
                  </a:cubicBezTo>
                  <a:cubicBezTo>
                    <a:pt x="1084" y="244"/>
                    <a:pt x="1084" y="244"/>
                    <a:pt x="1084" y="244"/>
                  </a:cubicBezTo>
                  <a:cubicBezTo>
                    <a:pt x="1084" y="304"/>
                    <a:pt x="1084" y="304"/>
                    <a:pt x="1084" y="304"/>
                  </a:cubicBezTo>
                  <a:cubicBezTo>
                    <a:pt x="1084" y="337"/>
                    <a:pt x="1111" y="364"/>
                    <a:pt x="1144" y="364"/>
                  </a:cubicBezTo>
                  <a:cubicBezTo>
                    <a:pt x="1177" y="364"/>
                    <a:pt x="1204" y="337"/>
                    <a:pt x="1204" y="304"/>
                  </a:cubicBezTo>
                  <a:cubicBezTo>
                    <a:pt x="1204" y="244"/>
                    <a:pt x="1204" y="244"/>
                    <a:pt x="1204" y="244"/>
                  </a:cubicBezTo>
                  <a:cubicBezTo>
                    <a:pt x="1444" y="244"/>
                    <a:pt x="1444" y="244"/>
                    <a:pt x="1444" y="244"/>
                  </a:cubicBezTo>
                  <a:cubicBezTo>
                    <a:pt x="1444" y="304"/>
                    <a:pt x="1444" y="304"/>
                    <a:pt x="1444" y="304"/>
                  </a:cubicBezTo>
                  <a:cubicBezTo>
                    <a:pt x="1444" y="337"/>
                    <a:pt x="1471" y="364"/>
                    <a:pt x="1504" y="364"/>
                  </a:cubicBezTo>
                  <a:cubicBezTo>
                    <a:pt x="1537" y="364"/>
                    <a:pt x="1564" y="337"/>
                    <a:pt x="1564" y="304"/>
                  </a:cubicBezTo>
                  <a:cubicBezTo>
                    <a:pt x="1564" y="244"/>
                    <a:pt x="1564" y="244"/>
                    <a:pt x="1564" y="244"/>
                  </a:cubicBezTo>
                  <a:cubicBezTo>
                    <a:pt x="1808" y="244"/>
                    <a:pt x="1808" y="244"/>
                    <a:pt x="1808" y="244"/>
                  </a:cubicBezTo>
                  <a:cubicBezTo>
                    <a:pt x="1808" y="484"/>
                    <a:pt x="1808" y="484"/>
                    <a:pt x="1808" y="484"/>
                  </a:cubicBezTo>
                  <a:cubicBezTo>
                    <a:pt x="120" y="484"/>
                    <a:pt x="120" y="484"/>
                    <a:pt x="120" y="484"/>
                  </a:cubicBezTo>
                  <a:cubicBezTo>
                    <a:pt x="120" y="244"/>
                    <a:pt x="120" y="244"/>
                    <a:pt x="120" y="244"/>
                  </a:cubicBezTo>
                  <a:lnTo>
                    <a:pt x="364" y="244"/>
                  </a:lnTo>
                  <a:close/>
                  <a:moveTo>
                    <a:pt x="120" y="1688"/>
                  </a:moveTo>
                  <a:cubicBezTo>
                    <a:pt x="120" y="604"/>
                    <a:pt x="120" y="604"/>
                    <a:pt x="120" y="604"/>
                  </a:cubicBezTo>
                  <a:cubicBezTo>
                    <a:pt x="1808" y="604"/>
                    <a:pt x="1808" y="604"/>
                    <a:pt x="1808" y="604"/>
                  </a:cubicBezTo>
                  <a:cubicBezTo>
                    <a:pt x="1808" y="1059"/>
                    <a:pt x="1808" y="1059"/>
                    <a:pt x="1808" y="1059"/>
                  </a:cubicBezTo>
                  <a:cubicBezTo>
                    <a:pt x="1722" y="1002"/>
                    <a:pt x="1619" y="968"/>
                    <a:pt x="1508" y="968"/>
                  </a:cubicBezTo>
                  <a:cubicBezTo>
                    <a:pt x="1318" y="968"/>
                    <a:pt x="1151" y="1066"/>
                    <a:pt x="1055" y="1214"/>
                  </a:cubicBezTo>
                  <a:cubicBezTo>
                    <a:pt x="1047" y="1210"/>
                    <a:pt x="1038" y="1208"/>
                    <a:pt x="1028" y="1208"/>
                  </a:cubicBezTo>
                  <a:cubicBezTo>
                    <a:pt x="908" y="1208"/>
                    <a:pt x="908" y="1208"/>
                    <a:pt x="908" y="1208"/>
                  </a:cubicBezTo>
                  <a:cubicBezTo>
                    <a:pt x="875" y="1208"/>
                    <a:pt x="848" y="1235"/>
                    <a:pt x="848" y="1268"/>
                  </a:cubicBezTo>
                  <a:cubicBezTo>
                    <a:pt x="848" y="1301"/>
                    <a:pt x="875" y="1328"/>
                    <a:pt x="908" y="1328"/>
                  </a:cubicBezTo>
                  <a:cubicBezTo>
                    <a:pt x="999" y="1328"/>
                    <a:pt x="999" y="1328"/>
                    <a:pt x="999" y="1328"/>
                  </a:cubicBezTo>
                  <a:cubicBezTo>
                    <a:pt x="985" y="1366"/>
                    <a:pt x="976" y="1406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76" y="1610"/>
                    <a:pt x="985" y="1650"/>
                    <a:pt x="999" y="1688"/>
                  </a:cubicBezTo>
                  <a:lnTo>
                    <a:pt x="120" y="1688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773A2D2-53A6-427A-8B23-BD274063A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8" y="4248151"/>
              <a:ext cx="131763" cy="131763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D7C3A67-8143-4124-AA4C-0CD493E47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073526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3E0E2DEC-AB1C-49C9-AA7E-8CB1DDAA2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160838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EF968DB6-3D82-4F1B-A74C-493357005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248151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1CA2489C-9D76-4F87-BDBA-1037D366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EFCBD755-A32E-450E-BEE5-143F6047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160838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AC603C0-A837-4080-8C9F-46B9D4246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335463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5187437F-A709-443C-BCC2-AE070430D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38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CAC33F3-16AA-47F0-BDDB-D723557A556E}"/>
              </a:ext>
            </a:extLst>
          </p:cNvPr>
          <p:cNvGrpSpPr/>
          <p:nvPr/>
        </p:nvGrpSpPr>
        <p:grpSpPr>
          <a:xfrm>
            <a:off x="562390" y="2501349"/>
            <a:ext cx="539970" cy="537614"/>
            <a:chOff x="-1603375" y="3246438"/>
            <a:chExt cx="727075" cy="723901"/>
          </a:xfrm>
          <a:solidFill>
            <a:schemeClr val="bg1"/>
          </a:solidFill>
        </p:grpSpPr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424E8B94-B486-4082-805D-B5E385410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3988" y="3309938"/>
              <a:ext cx="301625" cy="209550"/>
            </a:xfrm>
            <a:custGeom>
              <a:avLst/>
              <a:gdLst>
                <a:gd name="T0" fmla="*/ 70 w 850"/>
                <a:gd name="T1" fmla="*/ 589 h 589"/>
                <a:gd name="T2" fmla="*/ 25 w 850"/>
                <a:gd name="T3" fmla="*/ 570 h 589"/>
                <a:gd name="T4" fmla="*/ 25 w 850"/>
                <a:gd name="T5" fmla="*/ 479 h 589"/>
                <a:gd name="T6" fmla="*/ 281 w 850"/>
                <a:gd name="T7" fmla="*/ 223 h 589"/>
                <a:gd name="T8" fmla="*/ 355 w 850"/>
                <a:gd name="T9" fmla="*/ 211 h 589"/>
                <a:gd name="T10" fmla="*/ 484 w 850"/>
                <a:gd name="T11" fmla="*/ 276 h 589"/>
                <a:gd name="T12" fmla="*/ 735 w 850"/>
                <a:gd name="T13" fmla="*/ 25 h 589"/>
                <a:gd name="T14" fmla="*/ 825 w 850"/>
                <a:gd name="T15" fmla="*/ 25 h 589"/>
                <a:gd name="T16" fmla="*/ 825 w 850"/>
                <a:gd name="T17" fmla="*/ 116 h 589"/>
                <a:gd name="T18" fmla="*/ 542 w 850"/>
                <a:gd name="T19" fmla="*/ 399 h 589"/>
                <a:gd name="T20" fmla="*/ 468 w 850"/>
                <a:gd name="T21" fmla="*/ 411 h 589"/>
                <a:gd name="T22" fmla="*/ 339 w 850"/>
                <a:gd name="T23" fmla="*/ 347 h 589"/>
                <a:gd name="T24" fmla="*/ 115 w 850"/>
                <a:gd name="T25" fmla="*/ 570 h 589"/>
                <a:gd name="T26" fmla="*/ 70 w 850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0" h="589">
                  <a:moveTo>
                    <a:pt x="70" y="589"/>
                  </a:moveTo>
                  <a:cubicBezTo>
                    <a:pt x="54" y="589"/>
                    <a:pt x="37" y="582"/>
                    <a:pt x="25" y="570"/>
                  </a:cubicBezTo>
                  <a:cubicBezTo>
                    <a:pt x="0" y="545"/>
                    <a:pt x="0" y="504"/>
                    <a:pt x="25" y="479"/>
                  </a:cubicBezTo>
                  <a:cubicBezTo>
                    <a:pt x="281" y="223"/>
                    <a:pt x="281" y="223"/>
                    <a:pt x="281" y="223"/>
                  </a:cubicBezTo>
                  <a:cubicBezTo>
                    <a:pt x="300" y="204"/>
                    <a:pt x="330" y="199"/>
                    <a:pt x="355" y="211"/>
                  </a:cubicBezTo>
                  <a:cubicBezTo>
                    <a:pt x="484" y="276"/>
                    <a:pt x="484" y="276"/>
                    <a:pt x="484" y="276"/>
                  </a:cubicBezTo>
                  <a:cubicBezTo>
                    <a:pt x="735" y="25"/>
                    <a:pt x="735" y="25"/>
                    <a:pt x="735" y="25"/>
                  </a:cubicBezTo>
                  <a:cubicBezTo>
                    <a:pt x="760" y="0"/>
                    <a:pt x="800" y="0"/>
                    <a:pt x="825" y="25"/>
                  </a:cubicBezTo>
                  <a:cubicBezTo>
                    <a:pt x="850" y="50"/>
                    <a:pt x="850" y="91"/>
                    <a:pt x="825" y="11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23" y="419"/>
                    <a:pt x="493" y="423"/>
                    <a:pt x="468" y="411"/>
                  </a:cubicBezTo>
                  <a:cubicBezTo>
                    <a:pt x="339" y="347"/>
                    <a:pt x="339" y="347"/>
                    <a:pt x="339" y="347"/>
                  </a:cubicBezTo>
                  <a:cubicBezTo>
                    <a:pt x="115" y="570"/>
                    <a:pt x="115" y="570"/>
                    <a:pt x="115" y="570"/>
                  </a:cubicBezTo>
                  <a:cubicBezTo>
                    <a:pt x="103" y="582"/>
                    <a:pt x="86" y="589"/>
                    <a:pt x="70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53F477AB-7230-472B-A1D1-A44F10333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39838" y="3306763"/>
              <a:ext cx="120650" cy="122238"/>
            </a:xfrm>
            <a:custGeom>
              <a:avLst/>
              <a:gdLst>
                <a:gd name="T0" fmla="*/ 277 w 341"/>
                <a:gd name="T1" fmla="*/ 342 h 342"/>
                <a:gd name="T2" fmla="*/ 213 w 341"/>
                <a:gd name="T3" fmla="*/ 278 h 342"/>
                <a:gd name="T4" fmla="*/ 213 w 341"/>
                <a:gd name="T5" fmla="*/ 128 h 342"/>
                <a:gd name="T6" fmla="*/ 64 w 341"/>
                <a:gd name="T7" fmla="*/ 128 h 342"/>
                <a:gd name="T8" fmla="*/ 0 w 341"/>
                <a:gd name="T9" fmla="*/ 64 h 342"/>
                <a:gd name="T10" fmla="*/ 64 w 341"/>
                <a:gd name="T11" fmla="*/ 0 h 342"/>
                <a:gd name="T12" fmla="*/ 277 w 341"/>
                <a:gd name="T13" fmla="*/ 0 h 342"/>
                <a:gd name="T14" fmla="*/ 341 w 341"/>
                <a:gd name="T15" fmla="*/ 64 h 342"/>
                <a:gd name="T16" fmla="*/ 341 w 341"/>
                <a:gd name="T17" fmla="*/ 278 h 342"/>
                <a:gd name="T18" fmla="*/ 277 w 341"/>
                <a:gd name="T1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" h="342">
                  <a:moveTo>
                    <a:pt x="277" y="342"/>
                  </a:moveTo>
                  <a:cubicBezTo>
                    <a:pt x="242" y="342"/>
                    <a:pt x="213" y="313"/>
                    <a:pt x="213" y="27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313" y="0"/>
                    <a:pt x="341" y="29"/>
                    <a:pt x="341" y="64"/>
                  </a:cubicBezTo>
                  <a:cubicBezTo>
                    <a:pt x="341" y="278"/>
                    <a:pt x="341" y="278"/>
                    <a:pt x="341" y="278"/>
                  </a:cubicBezTo>
                  <a:cubicBezTo>
                    <a:pt x="341" y="313"/>
                    <a:pt x="313" y="342"/>
                    <a:pt x="277" y="3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BEA5DCE1-3136-4512-83BF-F793D7815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0825" y="3246438"/>
              <a:ext cx="644525" cy="546100"/>
            </a:xfrm>
            <a:custGeom>
              <a:avLst/>
              <a:gdLst>
                <a:gd name="T0" fmla="*/ 1268 w 1813"/>
                <a:gd name="T1" fmla="*/ 1536 h 1536"/>
                <a:gd name="T2" fmla="*/ 64 w 1813"/>
                <a:gd name="T3" fmla="*/ 1536 h 1536"/>
                <a:gd name="T4" fmla="*/ 0 w 1813"/>
                <a:gd name="T5" fmla="*/ 1472 h 1536"/>
                <a:gd name="T6" fmla="*/ 64 w 1813"/>
                <a:gd name="T7" fmla="*/ 1408 h 1536"/>
                <a:gd name="T8" fmla="*/ 1268 w 1813"/>
                <a:gd name="T9" fmla="*/ 1408 h 1536"/>
                <a:gd name="T10" fmla="*/ 1289 w 1813"/>
                <a:gd name="T11" fmla="*/ 1389 h 1536"/>
                <a:gd name="T12" fmla="*/ 1442 w 1813"/>
                <a:gd name="T13" fmla="*/ 131 h 1536"/>
                <a:gd name="T14" fmla="*/ 1590 w 1813"/>
                <a:gd name="T15" fmla="*/ 0 h 1536"/>
                <a:gd name="T16" fmla="*/ 1749 w 1813"/>
                <a:gd name="T17" fmla="*/ 0 h 1536"/>
                <a:gd name="T18" fmla="*/ 1813 w 1813"/>
                <a:gd name="T19" fmla="*/ 64 h 1536"/>
                <a:gd name="T20" fmla="*/ 1749 w 1813"/>
                <a:gd name="T21" fmla="*/ 128 h 1536"/>
                <a:gd name="T22" fmla="*/ 1590 w 1813"/>
                <a:gd name="T23" fmla="*/ 128 h 1536"/>
                <a:gd name="T24" fmla="*/ 1569 w 1813"/>
                <a:gd name="T25" fmla="*/ 146 h 1536"/>
                <a:gd name="T26" fmla="*/ 1416 w 1813"/>
                <a:gd name="T27" fmla="*/ 1404 h 1536"/>
                <a:gd name="T28" fmla="*/ 1268 w 1813"/>
                <a:gd name="T29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3" h="1536">
                  <a:moveTo>
                    <a:pt x="1268" y="1536"/>
                  </a:moveTo>
                  <a:cubicBezTo>
                    <a:pt x="64" y="1536"/>
                    <a:pt x="64" y="1536"/>
                    <a:pt x="64" y="1536"/>
                  </a:cubicBezTo>
                  <a:cubicBezTo>
                    <a:pt x="28" y="1536"/>
                    <a:pt x="0" y="1507"/>
                    <a:pt x="0" y="1472"/>
                  </a:cubicBezTo>
                  <a:cubicBezTo>
                    <a:pt x="0" y="1436"/>
                    <a:pt x="28" y="1408"/>
                    <a:pt x="64" y="1408"/>
                  </a:cubicBezTo>
                  <a:cubicBezTo>
                    <a:pt x="1268" y="1408"/>
                    <a:pt x="1268" y="1408"/>
                    <a:pt x="1268" y="1408"/>
                  </a:cubicBezTo>
                  <a:cubicBezTo>
                    <a:pt x="1279" y="1408"/>
                    <a:pt x="1288" y="1400"/>
                    <a:pt x="1289" y="1389"/>
                  </a:cubicBezTo>
                  <a:cubicBezTo>
                    <a:pt x="1442" y="131"/>
                    <a:pt x="1442" y="131"/>
                    <a:pt x="1442" y="131"/>
                  </a:cubicBezTo>
                  <a:cubicBezTo>
                    <a:pt x="1451" y="56"/>
                    <a:pt x="1514" y="0"/>
                    <a:pt x="1590" y="0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784" y="0"/>
                    <a:pt x="1813" y="28"/>
                    <a:pt x="1813" y="64"/>
                  </a:cubicBezTo>
                  <a:cubicBezTo>
                    <a:pt x="1813" y="99"/>
                    <a:pt x="1784" y="128"/>
                    <a:pt x="1749" y="128"/>
                  </a:cubicBezTo>
                  <a:cubicBezTo>
                    <a:pt x="1590" y="128"/>
                    <a:pt x="1590" y="128"/>
                    <a:pt x="1590" y="128"/>
                  </a:cubicBezTo>
                  <a:cubicBezTo>
                    <a:pt x="1579" y="128"/>
                    <a:pt x="1570" y="136"/>
                    <a:pt x="1569" y="146"/>
                  </a:cubicBezTo>
                  <a:cubicBezTo>
                    <a:pt x="1416" y="1404"/>
                    <a:pt x="1416" y="1404"/>
                    <a:pt x="1416" y="1404"/>
                  </a:cubicBezTo>
                  <a:cubicBezTo>
                    <a:pt x="1407" y="1479"/>
                    <a:pt x="1344" y="1536"/>
                    <a:pt x="1268" y="15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F0D1ACE6-0B88-4D79-AFC8-D900FB898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3150" y="3367088"/>
              <a:ext cx="98425" cy="46038"/>
            </a:xfrm>
            <a:custGeom>
              <a:avLst/>
              <a:gdLst>
                <a:gd name="T0" fmla="*/ 215 w 279"/>
                <a:gd name="T1" fmla="*/ 128 h 128"/>
                <a:gd name="T2" fmla="*/ 64 w 279"/>
                <a:gd name="T3" fmla="*/ 128 h 128"/>
                <a:gd name="T4" fmla="*/ 0 w 279"/>
                <a:gd name="T5" fmla="*/ 64 h 128"/>
                <a:gd name="T6" fmla="*/ 64 w 279"/>
                <a:gd name="T7" fmla="*/ 0 h 128"/>
                <a:gd name="T8" fmla="*/ 215 w 279"/>
                <a:gd name="T9" fmla="*/ 0 h 128"/>
                <a:gd name="T10" fmla="*/ 279 w 279"/>
                <a:gd name="T11" fmla="*/ 64 h 128"/>
                <a:gd name="T12" fmla="*/ 215 w 279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28">
                  <a:moveTo>
                    <a:pt x="215" y="128"/>
                  </a:move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0" y="0"/>
                    <a:pt x="279" y="29"/>
                    <a:pt x="279" y="64"/>
                  </a:cubicBezTo>
                  <a:cubicBezTo>
                    <a:pt x="279" y="99"/>
                    <a:pt x="251" y="128"/>
                    <a:pt x="21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95798025-BB4D-47A0-9894-CD46E72D3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03375" y="3367088"/>
              <a:ext cx="593725" cy="334963"/>
            </a:xfrm>
            <a:custGeom>
              <a:avLst/>
              <a:gdLst>
                <a:gd name="T0" fmla="*/ 1604 w 1668"/>
                <a:gd name="T1" fmla="*/ 939 h 939"/>
                <a:gd name="T2" fmla="*/ 358 w 1668"/>
                <a:gd name="T3" fmla="*/ 939 h 939"/>
                <a:gd name="T4" fmla="*/ 216 w 1668"/>
                <a:gd name="T5" fmla="*/ 834 h 939"/>
                <a:gd name="T6" fmla="*/ 14 w 1668"/>
                <a:gd name="T7" fmla="*/ 194 h 939"/>
                <a:gd name="T8" fmla="*/ 35 w 1668"/>
                <a:gd name="T9" fmla="*/ 62 h 939"/>
                <a:gd name="T10" fmla="*/ 156 w 1668"/>
                <a:gd name="T11" fmla="*/ 0 h 939"/>
                <a:gd name="T12" fmla="*/ 509 w 1668"/>
                <a:gd name="T13" fmla="*/ 0 h 939"/>
                <a:gd name="T14" fmla="*/ 573 w 1668"/>
                <a:gd name="T15" fmla="*/ 64 h 939"/>
                <a:gd name="T16" fmla="*/ 509 w 1668"/>
                <a:gd name="T17" fmla="*/ 128 h 939"/>
                <a:gd name="T18" fmla="*/ 156 w 1668"/>
                <a:gd name="T19" fmla="*/ 128 h 939"/>
                <a:gd name="T20" fmla="*/ 139 w 1668"/>
                <a:gd name="T21" fmla="*/ 137 h 939"/>
                <a:gd name="T22" fmla="*/ 136 w 1668"/>
                <a:gd name="T23" fmla="*/ 155 h 939"/>
                <a:gd name="T24" fmla="*/ 338 w 1668"/>
                <a:gd name="T25" fmla="*/ 796 h 939"/>
                <a:gd name="T26" fmla="*/ 358 w 1668"/>
                <a:gd name="T27" fmla="*/ 811 h 939"/>
                <a:gd name="T28" fmla="*/ 1604 w 1668"/>
                <a:gd name="T29" fmla="*/ 811 h 939"/>
                <a:gd name="T30" fmla="*/ 1668 w 1668"/>
                <a:gd name="T31" fmla="*/ 875 h 939"/>
                <a:gd name="T32" fmla="*/ 1604 w 1668"/>
                <a:gd name="T33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8" h="939">
                  <a:moveTo>
                    <a:pt x="1604" y="939"/>
                  </a:moveTo>
                  <a:cubicBezTo>
                    <a:pt x="358" y="939"/>
                    <a:pt x="358" y="939"/>
                    <a:pt x="358" y="939"/>
                  </a:cubicBezTo>
                  <a:cubicBezTo>
                    <a:pt x="292" y="939"/>
                    <a:pt x="235" y="897"/>
                    <a:pt x="216" y="834"/>
                  </a:cubicBezTo>
                  <a:cubicBezTo>
                    <a:pt x="14" y="194"/>
                    <a:pt x="14" y="194"/>
                    <a:pt x="14" y="194"/>
                  </a:cubicBezTo>
                  <a:cubicBezTo>
                    <a:pt x="0" y="150"/>
                    <a:pt x="8" y="100"/>
                    <a:pt x="35" y="62"/>
                  </a:cubicBezTo>
                  <a:cubicBezTo>
                    <a:pt x="63" y="23"/>
                    <a:pt x="109" y="0"/>
                    <a:pt x="156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44" y="0"/>
                    <a:pt x="573" y="29"/>
                    <a:pt x="573" y="64"/>
                  </a:cubicBezTo>
                  <a:cubicBezTo>
                    <a:pt x="573" y="99"/>
                    <a:pt x="544" y="128"/>
                    <a:pt x="509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7" y="128"/>
                    <a:pt x="141" y="133"/>
                    <a:pt x="139" y="137"/>
                  </a:cubicBezTo>
                  <a:cubicBezTo>
                    <a:pt x="137" y="140"/>
                    <a:pt x="133" y="146"/>
                    <a:pt x="136" y="155"/>
                  </a:cubicBezTo>
                  <a:cubicBezTo>
                    <a:pt x="338" y="796"/>
                    <a:pt x="338" y="796"/>
                    <a:pt x="338" y="796"/>
                  </a:cubicBezTo>
                  <a:cubicBezTo>
                    <a:pt x="341" y="805"/>
                    <a:pt x="349" y="811"/>
                    <a:pt x="358" y="811"/>
                  </a:cubicBezTo>
                  <a:cubicBezTo>
                    <a:pt x="1604" y="811"/>
                    <a:pt x="1604" y="811"/>
                    <a:pt x="1604" y="811"/>
                  </a:cubicBezTo>
                  <a:cubicBezTo>
                    <a:pt x="1639" y="811"/>
                    <a:pt x="1668" y="839"/>
                    <a:pt x="1668" y="875"/>
                  </a:cubicBezTo>
                  <a:cubicBezTo>
                    <a:pt x="1668" y="910"/>
                    <a:pt x="1639" y="939"/>
                    <a:pt x="1604" y="9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466682E5-8E01-4136-8719-B089BE0A2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97013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6" y="476"/>
                    <a:pt x="0" y="369"/>
                    <a:pt x="0" y="238"/>
                  </a:cubicBezTo>
                  <a:cubicBezTo>
                    <a:pt x="0" y="107"/>
                    <a:pt x="106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7983B295-2F15-4912-853B-CB4FD18FC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9838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7" y="476"/>
                    <a:pt x="0" y="369"/>
                    <a:pt x="0" y="238"/>
                  </a:cubicBezTo>
                  <a:cubicBezTo>
                    <a:pt x="0" y="107"/>
                    <a:pt x="107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406D6-B54D-27FB-BF73-DEB50632EAE2}"/>
              </a:ext>
            </a:extLst>
          </p:cNvPr>
          <p:cNvSpPr/>
          <p:nvPr/>
        </p:nvSpPr>
        <p:spPr>
          <a:xfrm>
            <a:off x="94325" y="4844514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E0766-B6BF-AB07-DEF5-0866F75B404A}"/>
              </a:ext>
            </a:extLst>
          </p:cNvPr>
          <p:cNvSpPr/>
          <p:nvPr/>
        </p:nvSpPr>
        <p:spPr>
          <a:xfrm>
            <a:off x="5477627" y="4764485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icture containing circle, screenshot, graphics, text&#10;&#10;Description automatically generated">
            <a:extLst>
              <a:ext uri="{FF2B5EF4-FFF2-40B4-BE49-F238E27FC236}">
                <a16:creationId xmlns:a16="http://schemas.microsoft.com/office/drawing/2014/main" id="{48E44D1B-FB60-0884-6B3A-896087DDFB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3350"/>
            <a:ext cx="527653" cy="527653"/>
          </a:xfrm>
          <a:prstGeom prst="rect">
            <a:avLst/>
          </a:prstGeom>
        </p:spPr>
      </p:pic>
      <p:sp>
        <p:nvSpPr>
          <p:cNvPr id="2" name="Inhaltsplatzhalter 4">
            <a:extLst>
              <a:ext uri="{FF2B5EF4-FFF2-40B4-BE49-F238E27FC236}">
                <a16:creationId xmlns:a16="http://schemas.microsoft.com/office/drawing/2014/main" id="{3CC837AC-DB1A-117C-DEBF-2E52ADB2D575}"/>
              </a:ext>
            </a:extLst>
          </p:cNvPr>
          <p:cNvSpPr txBox="1">
            <a:spLocks/>
          </p:cNvSpPr>
          <p:nvPr/>
        </p:nvSpPr>
        <p:spPr>
          <a:xfrm flipH="1">
            <a:off x="285749" y="831764"/>
            <a:ext cx="6414103" cy="1546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trial stores </a:t>
            </a:r>
            <a:r>
              <a:rPr lang="en-US" sz="1250" b="1" dirty="0">
                <a:solidFill>
                  <a:schemeClr val="accent6"/>
                </a:solidFill>
                <a:latin typeface="+mn-lt"/>
              </a:rPr>
              <a:t>outperformed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the control stores’ revenue throughout trial period, highlighting the success of the new trial layouts.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1250" b="1" dirty="0">
                <a:solidFill>
                  <a:schemeClr val="accent6"/>
                </a:solidFill>
                <a:latin typeface="+mn-lt"/>
              </a:rPr>
              <a:t>26%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revenue increase in March and </a:t>
            </a:r>
            <a:r>
              <a:rPr lang="en-US" sz="1250" b="1" dirty="0">
                <a:solidFill>
                  <a:schemeClr val="accent6"/>
                </a:solidFill>
                <a:latin typeface="+mn-lt"/>
              </a:rPr>
              <a:t>15%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revenue increase in April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Performed T-test to validate the statistical significance in revenue lift. T-value is higher than 95% Confidence Level for months </a:t>
            </a:r>
            <a:r>
              <a:rPr lang="en-US" sz="1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March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</a:t>
            </a:r>
            <a:r>
              <a:rPr lang="en-US" sz="1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April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and </a:t>
            </a:r>
            <a:r>
              <a:rPr lang="en-US" sz="1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June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endParaRPr lang="en-US" sz="12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8495EC5-2AFF-775E-B568-4DD80A04F7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484740"/>
              </p:ext>
            </p:extLst>
          </p:nvPr>
        </p:nvGraphicFramePr>
        <p:xfrm>
          <a:off x="228600" y="2190750"/>
          <a:ext cx="6471253" cy="2813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873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195F79-E2FF-4084-A0FD-1A82E256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Stores – Customer Performance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BDA63E-B126-4EDA-8B60-CFAB50B66BB9}"/>
              </a:ext>
            </a:extLst>
          </p:cNvPr>
          <p:cNvGrpSpPr/>
          <p:nvPr/>
        </p:nvGrpSpPr>
        <p:grpSpPr>
          <a:xfrm>
            <a:off x="560318" y="1103018"/>
            <a:ext cx="542548" cy="541394"/>
            <a:chOff x="-374650" y="3808413"/>
            <a:chExt cx="747713" cy="746125"/>
          </a:xfrm>
          <a:solidFill>
            <a:schemeClr val="bg1"/>
          </a:solidFill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C475B2C7-5E1D-4BAA-AB36-623C2A327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74650" y="3808413"/>
              <a:ext cx="747713" cy="746125"/>
            </a:xfrm>
            <a:custGeom>
              <a:avLst/>
              <a:gdLst>
                <a:gd name="T0" fmla="*/ 1928 w 2048"/>
                <a:gd name="T1" fmla="*/ 184 h 2048"/>
                <a:gd name="T2" fmla="*/ 1564 w 2048"/>
                <a:gd name="T3" fmla="*/ 124 h 2048"/>
                <a:gd name="T4" fmla="*/ 1504 w 2048"/>
                <a:gd name="T5" fmla="*/ 0 h 2048"/>
                <a:gd name="T6" fmla="*/ 1444 w 2048"/>
                <a:gd name="T7" fmla="*/ 124 h 2048"/>
                <a:gd name="T8" fmla="*/ 1204 w 2048"/>
                <a:gd name="T9" fmla="*/ 60 h 2048"/>
                <a:gd name="T10" fmla="*/ 1084 w 2048"/>
                <a:gd name="T11" fmla="*/ 60 h 2048"/>
                <a:gd name="T12" fmla="*/ 844 w 2048"/>
                <a:gd name="T13" fmla="*/ 124 h 2048"/>
                <a:gd name="T14" fmla="*/ 784 w 2048"/>
                <a:gd name="T15" fmla="*/ 0 h 2048"/>
                <a:gd name="T16" fmla="*/ 724 w 2048"/>
                <a:gd name="T17" fmla="*/ 124 h 2048"/>
                <a:gd name="T18" fmla="*/ 484 w 2048"/>
                <a:gd name="T19" fmla="*/ 60 h 2048"/>
                <a:gd name="T20" fmla="*/ 364 w 2048"/>
                <a:gd name="T21" fmla="*/ 60 h 2048"/>
                <a:gd name="T22" fmla="*/ 60 w 2048"/>
                <a:gd name="T23" fmla="*/ 124 h 2048"/>
                <a:gd name="T24" fmla="*/ 0 w 2048"/>
                <a:gd name="T25" fmla="*/ 1748 h 2048"/>
                <a:gd name="T26" fmla="*/ 1059 w 2048"/>
                <a:gd name="T27" fmla="*/ 1808 h 2048"/>
                <a:gd name="T28" fmla="*/ 2048 w 2048"/>
                <a:gd name="T29" fmla="*/ 1508 h 2048"/>
                <a:gd name="T30" fmla="*/ 364 w 2048"/>
                <a:gd name="T31" fmla="*/ 244 h 2048"/>
                <a:gd name="T32" fmla="*/ 424 w 2048"/>
                <a:gd name="T33" fmla="*/ 364 h 2048"/>
                <a:gd name="T34" fmla="*/ 484 w 2048"/>
                <a:gd name="T35" fmla="*/ 244 h 2048"/>
                <a:gd name="T36" fmla="*/ 724 w 2048"/>
                <a:gd name="T37" fmla="*/ 304 h 2048"/>
                <a:gd name="T38" fmla="*/ 844 w 2048"/>
                <a:gd name="T39" fmla="*/ 304 h 2048"/>
                <a:gd name="T40" fmla="*/ 1084 w 2048"/>
                <a:gd name="T41" fmla="*/ 244 h 2048"/>
                <a:gd name="T42" fmla="*/ 1144 w 2048"/>
                <a:gd name="T43" fmla="*/ 364 h 2048"/>
                <a:gd name="T44" fmla="*/ 1204 w 2048"/>
                <a:gd name="T45" fmla="*/ 244 h 2048"/>
                <a:gd name="T46" fmla="*/ 1444 w 2048"/>
                <a:gd name="T47" fmla="*/ 304 h 2048"/>
                <a:gd name="T48" fmla="*/ 1564 w 2048"/>
                <a:gd name="T49" fmla="*/ 304 h 2048"/>
                <a:gd name="T50" fmla="*/ 1808 w 2048"/>
                <a:gd name="T51" fmla="*/ 244 h 2048"/>
                <a:gd name="T52" fmla="*/ 120 w 2048"/>
                <a:gd name="T53" fmla="*/ 484 h 2048"/>
                <a:gd name="T54" fmla="*/ 364 w 2048"/>
                <a:gd name="T55" fmla="*/ 244 h 2048"/>
                <a:gd name="T56" fmla="*/ 120 w 2048"/>
                <a:gd name="T57" fmla="*/ 604 h 2048"/>
                <a:gd name="T58" fmla="*/ 1808 w 2048"/>
                <a:gd name="T59" fmla="*/ 1059 h 2048"/>
                <a:gd name="T60" fmla="*/ 1055 w 2048"/>
                <a:gd name="T61" fmla="*/ 1214 h 2048"/>
                <a:gd name="T62" fmla="*/ 908 w 2048"/>
                <a:gd name="T63" fmla="*/ 1208 h 2048"/>
                <a:gd name="T64" fmla="*/ 908 w 2048"/>
                <a:gd name="T65" fmla="*/ 1328 h 2048"/>
                <a:gd name="T66" fmla="*/ 971 w 2048"/>
                <a:gd name="T67" fmla="*/ 1448 h 2048"/>
                <a:gd name="T68" fmla="*/ 848 w 2048"/>
                <a:gd name="T69" fmla="*/ 1508 h 2048"/>
                <a:gd name="T70" fmla="*/ 971 w 2048"/>
                <a:gd name="T71" fmla="*/ 1568 h 2048"/>
                <a:gd name="T72" fmla="*/ 120 w 2048"/>
                <a:gd name="T73" fmla="*/ 1688 h 2048"/>
                <a:gd name="T74" fmla="*/ 1088 w 2048"/>
                <a:gd name="T75" fmla="*/ 1508 h 2048"/>
                <a:gd name="T76" fmla="*/ 1928 w 2048"/>
                <a:gd name="T77" fmla="*/ 150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8" h="2048">
                  <a:moveTo>
                    <a:pt x="1928" y="1169"/>
                  </a:moveTo>
                  <a:cubicBezTo>
                    <a:pt x="1928" y="184"/>
                    <a:pt x="1928" y="184"/>
                    <a:pt x="1928" y="184"/>
                  </a:cubicBezTo>
                  <a:cubicBezTo>
                    <a:pt x="1928" y="151"/>
                    <a:pt x="1901" y="124"/>
                    <a:pt x="1868" y="124"/>
                  </a:cubicBezTo>
                  <a:cubicBezTo>
                    <a:pt x="1564" y="124"/>
                    <a:pt x="1564" y="124"/>
                    <a:pt x="1564" y="124"/>
                  </a:cubicBezTo>
                  <a:cubicBezTo>
                    <a:pt x="1564" y="60"/>
                    <a:pt x="1564" y="60"/>
                    <a:pt x="1564" y="60"/>
                  </a:cubicBezTo>
                  <a:cubicBezTo>
                    <a:pt x="1564" y="27"/>
                    <a:pt x="1537" y="0"/>
                    <a:pt x="1504" y="0"/>
                  </a:cubicBezTo>
                  <a:cubicBezTo>
                    <a:pt x="1471" y="0"/>
                    <a:pt x="1444" y="27"/>
                    <a:pt x="1444" y="60"/>
                  </a:cubicBezTo>
                  <a:cubicBezTo>
                    <a:pt x="1444" y="124"/>
                    <a:pt x="1444" y="124"/>
                    <a:pt x="1444" y="124"/>
                  </a:cubicBezTo>
                  <a:cubicBezTo>
                    <a:pt x="1204" y="124"/>
                    <a:pt x="1204" y="124"/>
                    <a:pt x="1204" y="124"/>
                  </a:cubicBezTo>
                  <a:cubicBezTo>
                    <a:pt x="1204" y="60"/>
                    <a:pt x="1204" y="60"/>
                    <a:pt x="1204" y="60"/>
                  </a:cubicBezTo>
                  <a:cubicBezTo>
                    <a:pt x="1204" y="27"/>
                    <a:pt x="1177" y="0"/>
                    <a:pt x="1144" y="0"/>
                  </a:cubicBezTo>
                  <a:cubicBezTo>
                    <a:pt x="1111" y="0"/>
                    <a:pt x="1084" y="27"/>
                    <a:pt x="1084" y="60"/>
                  </a:cubicBezTo>
                  <a:cubicBezTo>
                    <a:pt x="1084" y="124"/>
                    <a:pt x="1084" y="124"/>
                    <a:pt x="1084" y="124"/>
                  </a:cubicBezTo>
                  <a:cubicBezTo>
                    <a:pt x="844" y="124"/>
                    <a:pt x="844" y="124"/>
                    <a:pt x="844" y="124"/>
                  </a:cubicBezTo>
                  <a:cubicBezTo>
                    <a:pt x="844" y="60"/>
                    <a:pt x="844" y="60"/>
                    <a:pt x="844" y="60"/>
                  </a:cubicBezTo>
                  <a:cubicBezTo>
                    <a:pt x="844" y="27"/>
                    <a:pt x="817" y="0"/>
                    <a:pt x="784" y="0"/>
                  </a:cubicBezTo>
                  <a:cubicBezTo>
                    <a:pt x="751" y="0"/>
                    <a:pt x="724" y="27"/>
                    <a:pt x="724" y="60"/>
                  </a:cubicBezTo>
                  <a:cubicBezTo>
                    <a:pt x="724" y="124"/>
                    <a:pt x="724" y="124"/>
                    <a:pt x="724" y="124"/>
                  </a:cubicBezTo>
                  <a:cubicBezTo>
                    <a:pt x="484" y="124"/>
                    <a:pt x="484" y="124"/>
                    <a:pt x="484" y="124"/>
                  </a:cubicBezTo>
                  <a:cubicBezTo>
                    <a:pt x="484" y="60"/>
                    <a:pt x="484" y="60"/>
                    <a:pt x="484" y="60"/>
                  </a:cubicBezTo>
                  <a:cubicBezTo>
                    <a:pt x="484" y="27"/>
                    <a:pt x="457" y="0"/>
                    <a:pt x="424" y="0"/>
                  </a:cubicBezTo>
                  <a:cubicBezTo>
                    <a:pt x="391" y="0"/>
                    <a:pt x="364" y="27"/>
                    <a:pt x="364" y="60"/>
                  </a:cubicBezTo>
                  <a:cubicBezTo>
                    <a:pt x="364" y="124"/>
                    <a:pt x="364" y="124"/>
                    <a:pt x="364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27" y="124"/>
                    <a:pt x="0" y="151"/>
                    <a:pt x="0" y="184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81"/>
                    <a:pt x="27" y="1808"/>
                    <a:pt x="60" y="1808"/>
                  </a:cubicBezTo>
                  <a:cubicBezTo>
                    <a:pt x="1059" y="1808"/>
                    <a:pt x="1059" y="1808"/>
                    <a:pt x="1059" y="1808"/>
                  </a:cubicBezTo>
                  <a:cubicBezTo>
                    <a:pt x="1156" y="1953"/>
                    <a:pt x="1321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1380"/>
                    <a:pt x="2003" y="1262"/>
                    <a:pt x="1928" y="1169"/>
                  </a:cubicBezTo>
                  <a:close/>
                  <a:moveTo>
                    <a:pt x="364" y="244"/>
                  </a:moveTo>
                  <a:cubicBezTo>
                    <a:pt x="364" y="304"/>
                    <a:pt x="364" y="304"/>
                    <a:pt x="364" y="304"/>
                  </a:cubicBezTo>
                  <a:cubicBezTo>
                    <a:pt x="364" y="337"/>
                    <a:pt x="391" y="364"/>
                    <a:pt x="424" y="364"/>
                  </a:cubicBezTo>
                  <a:cubicBezTo>
                    <a:pt x="457" y="364"/>
                    <a:pt x="484" y="337"/>
                    <a:pt x="484" y="304"/>
                  </a:cubicBezTo>
                  <a:cubicBezTo>
                    <a:pt x="484" y="244"/>
                    <a:pt x="484" y="244"/>
                    <a:pt x="484" y="244"/>
                  </a:cubicBezTo>
                  <a:cubicBezTo>
                    <a:pt x="724" y="244"/>
                    <a:pt x="724" y="244"/>
                    <a:pt x="724" y="244"/>
                  </a:cubicBezTo>
                  <a:cubicBezTo>
                    <a:pt x="724" y="304"/>
                    <a:pt x="724" y="304"/>
                    <a:pt x="724" y="304"/>
                  </a:cubicBezTo>
                  <a:cubicBezTo>
                    <a:pt x="724" y="337"/>
                    <a:pt x="751" y="364"/>
                    <a:pt x="784" y="364"/>
                  </a:cubicBezTo>
                  <a:cubicBezTo>
                    <a:pt x="817" y="364"/>
                    <a:pt x="844" y="337"/>
                    <a:pt x="844" y="304"/>
                  </a:cubicBezTo>
                  <a:cubicBezTo>
                    <a:pt x="844" y="244"/>
                    <a:pt x="844" y="244"/>
                    <a:pt x="844" y="244"/>
                  </a:cubicBezTo>
                  <a:cubicBezTo>
                    <a:pt x="1084" y="244"/>
                    <a:pt x="1084" y="244"/>
                    <a:pt x="1084" y="244"/>
                  </a:cubicBezTo>
                  <a:cubicBezTo>
                    <a:pt x="1084" y="304"/>
                    <a:pt x="1084" y="304"/>
                    <a:pt x="1084" y="304"/>
                  </a:cubicBezTo>
                  <a:cubicBezTo>
                    <a:pt x="1084" y="337"/>
                    <a:pt x="1111" y="364"/>
                    <a:pt x="1144" y="364"/>
                  </a:cubicBezTo>
                  <a:cubicBezTo>
                    <a:pt x="1177" y="364"/>
                    <a:pt x="1204" y="337"/>
                    <a:pt x="1204" y="304"/>
                  </a:cubicBezTo>
                  <a:cubicBezTo>
                    <a:pt x="1204" y="244"/>
                    <a:pt x="1204" y="244"/>
                    <a:pt x="1204" y="244"/>
                  </a:cubicBezTo>
                  <a:cubicBezTo>
                    <a:pt x="1444" y="244"/>
                    <a:pt x="1444" y="244"/>
                    <a:pt x="1444" y="244"/>
                  </a:cubicBezTo>
                  <a:cubicBezTo>
                    <a:pt x="1444" y="304"/>
                    <a:pt x="1444" y="304"/>
                    <a:pt x="1444" y="304"/>
                  </a:cubicBezTo>
                  <a:cubicBezTo>
                    <a:pt x="1444" y="337"/>
                    <a:pt x="1471" y="364"/>
                    <a:pt x="1504" y="364"/>
                  </a:cubicBezTo>
                  <a:cubicBezTo>
                    <a:pt x="1537" y="364"/>
                    <a:pt x="1564" y="337"/>
                    <a:pt x="1564" y="304"/>
                  </a:cubicBezTo>
                  <a:cubicBezTo>
                    <a:pt x="1564" y="244"/>
                    <a:pt x="1564" y="244"/>
                    <a:pt x="1564" y="244"/>
                  </a:cubicBezTo>
                  <a:cubicBezTo>
                    <a:pt x="1808" y="244"/>
                    <a:pt x="1808" y="244"/>
                    <a:pt x="1808" y="244"/>
                  </a:cubicBezTo>
                  <a:cubicBezTo>
                    <a:pt x="1808" y="484"/>
                    <a:pt x="1808" y="484"/>
                    <a:pt x="1808" y="484"/>
                  </a:cubicBezTo>
                  <a:cubicBezTo>
                    <a:pt x="120" y="484"/>
                    <a:pt x="120" y="484"/>
                    <a:pt x="120" y="484"/>
                  </a:cubicBezTo>
                  <a:cubicBezTo>
                    <a:pt x="120" y="244"/>
                    <a:pt x="120" y="244"/>
                    <a:pt x="120" y="244"/>
                  </a:cubicBezTo>
                  <a:lnTo>
                    <a:pt x="364" y="244"/>
                  </a:lnTo>
                  <a:close/>
                  <a:moveTo>
                    <a:pt x="120" y="1688"/>
                  </a:moveTo>
                  <a:cubicBezTo>
                    <a:pt x="120" y="604"/>
                    <a:pt x="120" y="604"/>
                    <a:pt x="120" y="604"/>
                  </a:cubicBezTo>
                  <a:cubicBezTo>
                    <a:pt x="1808" y="604"/>
                    <a:pt x="1808" y="604"/>
                    <a:pt x="1808" y="604"/>
                  </a:cubicBezTo>
                  <a:cubicBezTo>
                    <a:pt x="1808" y="1059"/>
                    <a:pt x="1808" y="1059"/>
                    <a:pt x="1808" y="1059"/>
                  </a:cubicBezTo>
                  <a:cubicBezTo>
                    <a:pt x="1722" y="1002"/>
                    <a:pt x="1619" y="968"/>
                    <a:pt x="1508" y="968"/>
                  </a:cubicBezTo>
                  <a:cubicBezTo>
                    <a:pt x="1318" y="968"/>
                    <a:pt x="1151" y="1066"/>
                    <a:pt x="1055" y="1214"/>
                  </a:cubicBezTo>
                  <a:cubicBezTo>
                    <a:pt x="1047" y="1210"/>
                    <a:pt x="1038" y="1208"/>
                    <a:pt x="1028" y="1208"/>
                  </a:cubicBezTo>
                  <a:cubicBezTo>
                    <a:pt x="908" y="1208"/>
                    <a:pt x="908" y="1208"/>
                    <a:pt x="908" y="1208"/>
                  </a:cubicBezTo>
                  <a:cubicBezTo>
                    <a:pt x="875" y="1208"/>
                    <a:pt x="848" y="1235"/>
                    <a:pt x="848" y="1268"/>
                  </a:cubicBezTo>
                  <a:cubicBezTo>
                    <a:pt x="848" y="1301"/>
                    <a:pt x="875" y="1328"/>
                    <a:pt x="908" y="1328"/>
                  </a:cubicBezTo>
                  <a:cubicBezTo>
                    <a:pt x="999" y="1328"/>
                    <a:pt x="999" y="1328"/>
                    <a:pt x="999" y="1328"/>
                  </a:cubicBezTo>
                  <a:cubicBezTo>
                    <a:pt x="985" y="1366"/>
                    <a:pt x="976" y="1406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76" y="1610"/>
                    <a:pt x="985" y="1650"/>
                    <a:pt x="999" y="1688"/>
                  </a:cubicBezTo>
                  <a:lnTo>
                    <a:pt x="120" y="1688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773A2D2-53A6-427A-8B23-BD274063A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8" y="4248151"/>
              <a:ext cx="131763" cy="131763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D7C3A67-8143-4124-AA4C-0CD493E47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073526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3E0E2DEC-AB1C-49C9-AA7E-8CB1DDAA2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160838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EF968DB6-3D82-4F1B-A74C-493357005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248151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1CA2489C-9D76-4F87-BDBA-1037D366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EFCBD755-A32E-450E-BEE5-143F6047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160838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AC603C0-A837-4080-8C9F-46B9D4246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335463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5187437F-A709-443C-BCC2-AE070430D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38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CAC33F3-16AA-47F0-BDDB-D723557A556E}"/>
              </a:ext>
            </a:extLst>
          </p:cNvPr>
          <p:cNvGrpSpPr/>
          <p:nvPr/>
        </p:nvGrpSpPr>
        <p:grpSpPr>
          <a:xfrm>
            <a:off x="562390" y="2501349"/>
            <a:ext cx="539970" cy="537614"/>
            <a:chOff x="-1603375" y="3246438"/>
            <a:chExt cx="727075" cy="723901"/>
          </a:xfrm>
          <a:solidFill>
            <a:schemeClr val="bg1"/>
          </a:solidFill>
        </p:grpSpPr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424E8B94-B486-4082-805D-B5E385410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3988" y="3309938"/>
              <a:ext cx="301625" cy="209550"/>
            </a:xfrm>
            <a:custGeom>
              <a:avLst/>
              <a:gdLst>
                <a:gd name="T0" fmla="*/ 70 w 850"/>
                <a:gd name="T1" fmla="*/ 589 h 589"/>
                <a:gd name="T2" fmla="*/ 25 w 850"/>
                <a:gd name="T3" fmla="*/ 570 h 589"/>
                <a:gd name="T4" fmla="*/ 25 w 850"/>
                <a:gd name="T5" fmla="*/ 479 h 589"/>
                <a:gd name="T6" fmla="*/ 281 w 850"/>
                <a:gd name="T7" fmla="*/ 223 h 589"/>
                <a:gd name="T8" fmla="*/ 355 w 850"/>
                <a:gd name="T9" fmla="*/ 211 h 589"/>
                <a:gd name="T10" fmla="*/ 484 w 850"/>
                <a:gd name="T11" fmla="*/ 276 h 589"/>
                <a:gd name="T12" fmla="*/ 735 w 850"/>
                <a:gd name="T13" fmla="*/ 25 h 589"/>
                <a:gd name="T14" fmla="*/ 825 w 850"/>
                <a:gd name="T15" fmla="*/ 25 h 589"/>
                <a:gd name="T16" fmla="*/ 825 w 850"/>
                <a:gd name="T17" fmla="*/ 116 h 589"/>
                <a:gd name="T18" fmla="*/ 542 w 850"/>
                <a:gd name="T19" fmla="*/ 399 h 589"/>
                <a:gd name="T20" fmla="*/ 468 w 850"/>
                <a:gd name="T21" fmla="*/ 411 h 589"/>
                <a:gd name="T22" fmla="*/ 339 w 850"/>
                <a:gd name="T23" fmla="*/ 347 h 589"/>
                <a:gd name="T24" fmla="*/ 115 w 850"/>
                <a:gd name="T25" fmla="*/ 570 h 589"/>
                <a:gd name="T26" fmla="*/ 70 w 850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0" h="589">
                  <a:moveTo>
                    <a:pt x="70" y="589"/>
                  </a:moveTo>
                  <a:cubicBezTo>
                    <a:pt x="54" y="589"/>
                    <a:pt x="37" y="582"/>
                    <a:pt x="25" y="570"/>
                  </a:cubicBezTo>
                  <a:cubicBezTo>
                    <a:pt x="0" y="545"/>
                    <a:pt x="0" y="504"/>
                    <a:pt x="25" y="479"/>
                  </a:cubicBezTo>
                  <a:cubicBezTo>
                    <a:pt x="281" y="223"/>
                    <a:pt x="281" y="223"/>
                    <a:pt x="281" y="223"/>
                  </a:cubicBezTo>
                  <a:cubicBezTo>
                    <a:pt x="300" y="204"/>
                    <a:pt x="330" y="199"/>
                    <a:pt x="355" y="211"/>
                  </a:cubicBezTo>
                  <a:cubicBezTo>
                    <a:pt x="484" y="276"/>
                    <a:pt x="484" y="276"/>
                    <a:pt x="484" y="276"/>
                  </a:cubicBezTo>
                  <a:cubicBezTo>
                    <a:pt x="735" y="25"/>
                    <a:pt x="735" y="25"/>
                    <a:pt x="735" y="25"/>
                  </a:cubicBezTo>
                  <a:cubicBezTo>
                    <a:pt x="760" y="0"/>
                    <a:pt x="800" y="0"/>
                    <a:pt x="825" y="25"/>
                  </a:cubicBezTo>
                  <a:cubicBezTo>
                    <a:pt x="850" y="50"/>
                    <a:pt x="850" y="91"/>
                    <a:pt x="825" y="11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23" y="419"/>
                    <a:pt x="493" y="423"/>
                    <a:pt x="468" y="411"/>
                  </a:cubicBezTo>
                  <a:cubicBezTo>
                    <a:pt x="339" y="347"/>
                    <a:pt x="339" y="347"/>
                    <a:pt x="339" y="347"/>
                  </a:cubicBezTo>
                  <a:cubicBezTo>
                    <a:pt x="115" y="570"/>
                    <a:pt x="115" y="570"/>
                    <a:pt x="115" y="570"/>
                  </a:cubicBezTo>
                  <a:cubicBezTo>
                    <a:pt x="103" y="582"/>
                    <a:pt x="86" y="589"/>
                    <a:pt x="70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53F477AB-7230-472B-A1D1-A44F10333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39838" y="3306763"/>
              <a:ext cx="120650" cy="122238"/>
            </a:xfrm>
            <a:custGeom>
              <a:avLst/>
              <a:gdLst>
                <a:gd name="T0" fmla="*/ 277 w 341"/>
                <a:gd name="T1" fmla="*/ 342 h 342"/>
                <a:gd name="T2" fmla="*/ 213 w 341"/>
                <a:gd name="T3" fmla="*/ 278 h 342"/>
                <a:gd name="T4" fmla="*/ 213 w 341"/>
                <a:gd name="T5" fmla="*/ 128 h 342"/>
                <a:gd name="T6" fmla="*/ 64 w 341"/>
                <a:gd name="T7" fmla="*/ 128 h 342"/>
                <a:gd name="T8" fmla="*/ 0 w 341"/>
                <a:gd name="T9" fmla="*/ 64 h 342"/>
                <a:gd name="T10" fmla="*/ 64 w 341"/>
                <a:gd name="T11" fmla="*/ 0 h 342"/>
                <a:gd name="T12" fmla="*/ 277 w 341"/>
                <a:gd name="T13" fmla="*/ 0 h 342"/>
                <a:gd name="T14" fmla="*/ 341 w 341"/>
                <a:gd name="T15" fmla="*/ 64 h 342"/>
                <a:gd name="T16" fmla="*/ 341 w 341"/>
                <a:gd name="T17" fmla="*/ 278 h 342"/>
                <a:gd name="T18" fmla="*/ 277 w 341"/>
                <a:gd name="T1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" h="342">
                  <a:moveTo>
                    <a:pt x="277" y="342"/>
                  </a:moveTo>
                  <a:cubicBezTo>
                    <a:pt x="242" y="342"/>
                    <a:pt x="213" y="313"/>
                    <a:pt x="213" y="27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313" y="0"/>
                    <a:pt x="341" y="29"/>
                    <a:pt x="341" y="64"/>
                  </a:cubicBezTo>
                  <a:cubicBezTo>
                    <a:pt x="341" y="278"/>
                    <a:pt x="341" y="278"/>
                    <a:pt x="341" y="278"/>
                  </a:cubicBezTo>
                  <a:cubicBezTo>
                    <a:pt x="341" y="313"/>
                    <a:pt x="313" y="342"/>
                    <a:pt x="277" y="3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BEA5DCE1-3136-4512-83BF-F793D7815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0825" y="3246438"/>
              <a:ext cx="644525" cy="546100"/>
            </a:xfrm>
            <a:custGeom>
              <a:avLst/>
              <a:gdLst>
                <a:gd name="T0" fmla="*/ 1268 w 1813"/>
                <a:gd name="T1" fmla="*/ 1536 h 1536"/>
                <a:gd name="T2" fmla="*/ 64 w 1813"/>
                <a:gd name="T3" fmla="*/ 1536 h 1536"/>
                <a:gd name="T4" fmla="*/ 0 w 1813"/>
                <a:gd name="T5" fmla="*/ 1472 h 1536"/>
                <a:gd name="T6" fmla="*/ 64 w 1813"/>
                <a:gd name="T7" fmla="*/ 1408 h 1536"/>
                <a:gd name="T8" fmla="*/ 1268 w 1813"/>
                <a:gd name="T9" fmla="*/ 1408 h 1536"/>
                <a:gd name="T10" fmla="*/ 1289 w 1813"/>
                <a:gd name="T11" fmla="*/ 1389 h 1536"/>
                <a:gd name="T12" fmla="*/ 1442 w 1813"/>
                <a:gd name="T13" fmla="*/ 131 h 1536"/>
                <a:gd name="T14" fmla="*/ 1590 w 1813"/>
                <a:gd name="T15" fmla="*/ 0 h 1536"/>
                <a:gd name="T16" fmla="*/ 1749 w 1813"/>
                <a:gd name="T17" fmla="*/ 0 h 1536"/>
                <a:gd name="T18" fmla="*/ 1813 w 1813"/>
                <a:gd name="T19" fmla="*/ 64 h 1536"/>
                <a:gd name="T20" fmla="*/ 1749 w 1813"/>
                <a:gd name="T21" fmla="*/ 128 h 1536"/>
                <a:gd name="T22" fmla="*/ 1590 w 1813"/>
                <a:gd name="T23" fmla="*/ 128 h 1536"/>
                <a:gd name="T24" fmla="*/ 1569 w 1813"/>
                <a:gd name="T25" fmla="*/ 146 h 1536"/>
                <a:gd name="T26" fmla="*/ 1416 w 1813"/>
                <a:gd name="T27" fmla="*/ 1404 h 1536"/>
                <a:gd name="T28" fmla="*/ 1268 w 1813"/>
                <a:gd name="T29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3" h="1536">
                  <a:moveTo>
                    <a:pt x="1268" y="1536"/>
                  </a:moveTo>
                  <a:cubicBezTo>
                    <a:pt x="64" y="1536"/>
                    <a:pt x="64" y="1536"/>
                    <a:pt x="64" y="1536"/>
                  </a:cubicBezTo>
                  <a:cubicBezTo>
                    <a:pt x="28" y="1536"/>
                    <a:pt x="0" y="1507"/>
                    <a:pt x="0" y="1472"/>
                  </a:cubicBezTo>
                  <a:cubicBezTo>
                    <a:pt x="0" y="1436"/>
                    <a:pt x="28" y="1408"/>
                    <a:pt x="64" y="1408"/>
                  </a:cubicBezTo>
                  <a:cubicBezTo>
                    <a:pt x="1268" y="1408"/>
                    <a:pt x="1268" y="1408"/>
                    <a:pt x="1268" y="1408"/>
                  </a:cubicBezTo>
                  <a:cubicBezTo>
                    <a:pt x="1279" y="1408"/>
                    <a:pt x="1288" y="1400"/>
                    <a:pt x="1289" y="1389"/>
                  </a:cubicBezTo>
                  <a:cubicBezTo>
                    <a:pt x="1442" y="131"/>
                    <a:pt x="1442" y="131"/>
                    <a:pt x="1442" y="131"/>
                  </a:cubicBezTo>
                  <a:cubicBezTo>
                    <a:pt x="1451" y="56"/>
                    <a:pt x="1514" y="0"/>
                    <a:pt x="1590" y="0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784" y="0"/>
                    <a:pt x="1813" y="28"/>
                    <a:pt x="1813" y="64"/>
                  </a:cubicBezTo>
                  <a:cubicBezTo>
                    <a:pt x="1813" y="99"/>
                    <a:pt x="1784" y="128"/>
                    <a:pt x="1749" y="128"/>
                  </a:cubicBezTo>
                  <a:cubicBezTo>
                    <a:pt x="1590" y="128"/>
                    <a:pt x="1590" y="128"/>
                    <a:pt x="1590" y="128"/>
                  </a:cubicBezTo>
                  <a:cubicBezTo>
                    <a:pt x="1579" y="128"/>
                    <a:pt x="1570" y="136"/>
                    <a:pt x="1569" y="146"/>
                  </a:cubicBezTo>
                  <a:cubicBezTo>
                    <a:pt x="1416" y="1404"/>
                    <a:pt x="1416" y="1404"/>
                    <a:pt x="1416" y="1404"/>
                  </a:cubicBezTo>
                  <a:cubicBezTo>
                    <a:pt x="1407" y="1479"/>
                    <a:pt x="1344" y="1536"/>
                    <a:pt x="1268" y="15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F0D1ACE6-0B88-4D79-AFC8-D900FB898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3150" y="3367088"/>
              <a:ext cx="98425" cy="46038"/>
            </a:xfrm>
            <a:custGeom>
              <a:avLst/>
              <a:gdLst>
                <a:gd name="T0" fmla="*/ 215 w 279"/>
                <a:gd name="T1" fmla="*/ 128 h 128"/>
                <a:gd name="T2" fmla="*/ 64 w 279"/>
                <a:gd name="T3" fmla="*/ 128 h 128"/>
                <a:gd name="T4" fmla="*/ 0 w 279"/>
                <a:gd name="T5" fmla="*/ 64 h 128"/>
                <a:gd name="T6" fmla="*/ 64 w 279"/>
                <a:gd name="T7" fmla="*/ 0 h 128"/>
                <a:gd name="T8" fmla="*/ 215 w 279"/>
                <a:gd name="T9" fmla="*/ 0 h 128"/>
                <a:gd name="T10" fmla="*/ 279 w 279"/>
                <a:gd name="T11" fmla="*/ 64 h 128"/>
                <a:gd name="T12" fmla="*/ 215 w 279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28">
                  <a:moveTo>
                    <a:pt x="215" y="128"/>
                  </a:move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0" y="0"/>
                    <a:pt x="279" y="29"/>
                    <a:pt x="279" y="64"/>
                  </a:cubicBezTo>
                  <a:cubicBezTo>
                    <a:pt x="279" y="99"/>
                    <a:pt x="251" y="128"/>
                    <a:pt x="21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95798025-BB4D-47A0-9894-CD46E72D3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03375" y="3367088"/>
              <a:ext cx="593725" cy="334963"/>
            </a:xfrm>
            <a:custGeom>
              <a:avLst/>
              <a:gdLst>
                <a:gd name="T0" fmla="*/ 1604 w 1668"/>
                <a:gd name="T1" fmla="*/ 939 h 939"/>
                <a:gd name="T2" fmla="*/ 358 w 1668"/>
                <a:gd name="T3" fmla="*/ 939 h 939"/>
                <a:gd name="T4" fmla="*/ 216 w 1668"/>
                <a:gd name="T5" fmla="*/ 834 h 939"/>
                <a:gd name="T6" fmla="*/ 14 w 1668"/>
                <a:gd name="T7" fmla="*/ 194 h 939"/>
                <a:gd name="T8" fmla="*/ 35 w 1668"/>
                <a:gd name="T9" fmla="*/ 62 h 939"/>
                <a:gd name="T10" fmla="*/ 156 w 1668"/>
                <a:gd name="T11" fmla="*/ 0 h 939"/>
                <a:gd name="T12" fmla="*/ 509 w 1668"/>
                <a:gd name="T13" fmla="*/ 0 h 939"/>
                <a:gd name="T14" fmla="*/ 573 w 1668"/>
                <a:gd name="T15" fmla="*/ 64 h 939"/>
                <a:gd name="T16" fmla="*/ 509 w 1668"/>
                <a:gd name="T17" fmla="*/ 128 h 939"/>
                <a:gd name="T18" fmla="*/ 156 w 1668"/>
                <a:gd name="T19" fmla="*/ 128 h 939"/>
                <a:gd name="T20" fmla="*/ 139 w 1668"/>
                <a:gd name="T21" fmla="*/ 137 h 939"/>
                <a:gd name="T22" fmla="*/ 136 w 1668"/>
                <a:gd name="T23" fmla="*/ 155 h 939"/>
                <a:gd name="T24" fmla="*/ 338 w 1668"/>
                <a:gd name="T25" fmla="*/ 796 h 939"/>
                <a:gd name="T26" fmla="*/ 358 w 1668"/>
                <a:gd name="T27" fmla="*/ 811 h 939"/>
                <a:gd name="T28" fmla="*/ 1604 w 1668"/>
                <a:gd name="T29" fmla="*/ 811 h 939"/>
                <a:gd name="T30" fmla="*/ 1668 w 1668"/>
                <a:gd name="T31" fmla="*/ 875 h 939"/>
                <a:gd name="T32" fmla="*/ 1604 w 1668"/>
                <a:gd name="T33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8" h="939">
                  <a:moveTo>
                    <a:pt x="1604" y="939"/>
                  </a:moveTo>
                  <a:cubicBezTo>
                    <a:pt x="358" y="939"/>
                    <a:pt x="358" y="939"/>
                    <a:pt x="358" y="939"/>
                  </a:cubicBezTo>
                  <a:cubicBezTo>
                    <a:pt x="292" y="939"/>
                    <a:pt x="235" y="897"/>
                    <a:pt x="216" y="834"/>
                  </a:cubicBezTo>
                  <a:cubicBezTo>
                    <a:pt x="14" y="194"/>
                    <a:pt x="14" y="194"/>
                    <a:pt x="14" y="194"/>
                  </a:cubicBezTo>
                  <a:cubicBezTo>
                    <a:pt x="0" y="150"/>
                    <a:pt x="8" y="100"/>
                    <a:pt x="35" y="62"/>
                  </a:cubicBezTo>
                  <a:cubicBezTo>
                    <a:pt x="63" y="23"/>
                    <a:pt x="109" y="0"/>
                    <a:pt x="156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44" y="0"/>
                    <a:pt x="573" y="29"/>
                    <a:pt x="573" y="64"/>
                  </a:cubicBezTo>
                  <a:cubicBezTo>
                    <a:pt x="573" y="99"/>
                    <a:pt x="544" y="128"/>
                    <a:pt x="509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7" y="128"/>
                    <a:pt x="141" y="133"/>
                    <a:pt x="139" y="137"/>
                  </a:cubicBezTo>
                  <a:cubicBezTo>
                    <a:pt x="137" y="140"/>
                    <a:pt x="133" y="146"/>
                    <a:pt x="136" y="155"/>
                  </a:cubicBezTo>
                  <a:cubicBezTo>
                    <a:pt x="338" y="796"/>
                    <a:pt x="338" y="796"/>
                    <a:pt x="338" y="796"/>
                  </a:cubicBezTo>
                  <a:cubicBezTo>
                    <a:pt x="341" y="805"/>
                    <a:pt x="349" y="811"/>
                    <a:pt x="358" y="811"/>
                  </a:cubicBezTo>
                  <a:cubicBezTo>
                    <a:pt x="1604" y="811"/>
                    <a:pt x="1604" y="811"/>
                    <a:pt x="1604" y="811"/>
                  </a:cubicBezTo>
                  <a:cubicBezTo>
                    <a:pt x="1639" y="811"/>
                    <a:pt x="1668" y="839"/>
                    <a:pt x="1668" y="875"/>
                  </a:cubicBezTo>
                  <a:cubicBezTo>
                    <a:pt x="1668" y="910"/>
                    <a:pt x="1639" y="939"/>
                    <a:pt x="1604" y="9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466682E5-8E01-4136-8719-B089BE0A2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97013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6" y="476"/>
                    <a:pt x="0" y="369"/>
                    <a:pt x="0" y="238"/>
                  </a:cubicBezTo>
                  <a:cubicBezTo>
                    <a:pt x="0" y="107"/>
                    <a:pt x="106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7983B295-2F15-4912-853B-CB4FD18FC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9838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7" y="476"/>
                    <a:pt x="0" y="369"/>
                    <a:pt x="0" y="238"/>
                  </a:cubicBezTo>
                  <a:cubicBezTo>
                    <a:pt x="0" y="107"/>
                    <a:pt x="107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406D6-B54D-27FB-BF73-DEB50632EAE2}"/>
              </a:ext>
            </a:extLst>
          </p:cNvPr>
          <p:cNvSpPr/>
          <p:nvPr/>
        </p:nvSpPr>
        <p:spPr>
          <a:xfrm>
            <a:off x="94325" y="4844514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E0766-B6BF-AB07-DEF5-0866F75B404A}"/>
              </a:ext>
            </a:extLst>
          </p:cNvPr>
          <p:cNvSpPr/>
          <p:nvPr/>
        </p:nvSpPr>
        <p:spPr>
          <a:xfrm>
            <a:off x="5477627" y="4764485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icture containing circle, screenshot, graphics, text&#10;&#10;Description automatically generated">
            <a:extLst>
              <a:ext uri="{FF2B5EF4-FFF2-40B4-BE49-F238E27FC236}">
                <a16:creationId xmlns:a16="http://schemas.microsoft.com/office/drawing/2014/main" id="{48E44D1B-FB60-0884-6B3A-896087DDFB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3350"/>
            <a:ext cx="527653" cy="527653"/>
          </a:xfrm>
          <a:prstGeom prst="rect">
            <a:avLst/>
          </a:prstGeom>
        </p:spPr>
      </p:pic>
      <p:sp>
        <p:nvSpPr>
          <p:cNvPr id="2" name="Inhaltsplatzhalter 4">
            <a:extLst>
              <a:ext uri="{FF2B5EF4-FFF2-40B4-BE49-F238E27FC236}">
                <a16:creationId xmlns:a16="http://schemas.microsoft.com/office/drawing/2014/main" id="{3CC837AC-DB1A-117C-DEBF-2E52ADB2D575}"/>
              </a:ext>
            </a:extLst>
          </p:cNvPr>
          <p:cNvSpPr txBox="1">
            <a:spLocks/>
          </p:cNvSpPr>
          <p:nvPr/>
        </p:nvSpPr>
        <p:spPr>
          <a:xfrm flipH="1">
            <a:off x="285749" y="831764"/>
            <a:ext cx="6414104" cy="200054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trial stores </a:t>
            </a:r>
            <a:r>
              <a:rPr lang="en-US" sz="1250" b="1" dirty="0">
                <a:solidFill>
                  <a:schemeClr val="accent6"/>
                </a:solidFill>
                <a:latin typeface="+mn-lt"/>
              </a:rPr>
              <a:t>outperformed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the control stores’ customer count throughout </a:t>
            </a:r>
            <a:r>
              <a:rPr lang="en-US" sz="1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February to May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also highlighting the success of the new trial layouts.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1250" b="1" dirty="0">
                <a:solidFill>
                  <a:schemeClr val="accent6"/>
                </a:solidFill>
                <a:latin typeface="+mn-lt"/>
              </a:rPr>
              <a:t>18%</a:t>
            </a:r>
            <a:r>
              <a:rPr lang="en-US" sz="1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customer increase in March and </a:t>
            </a:r>
            <a:r>
              <a:rPr lang="en-US" sz="1250" b="1" dirty="0">
                <a:solidFill>
                  <a:schemeClr val="accent6"/>
                </a:solidFill>
                <a:latin typeface="+mn-lt"/>
              </a:rPr>
              <a:t>11%</a:t>
            </a:r>
            <a:r>
              <a:rPr lang="en-US" sz="1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customer increase in April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Performed T-test to validate the statistical significance in customer visits lift. T-value is higher than 95% confidence level for months </a:t>
            </a:r>
            <a:r>
              <a:rPr lang="en-US" sz="1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February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</a:t>
            </a:r>
            <a:r>
              <a:rPr lang="en-US" sz="1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March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and </a:t>
            </a:r>
            <a:r>
              <a:rPr lang="en-US" sz="1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April</a:t>
            </a:r>
            <a:r>
              <a:rPr lang="en-US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  <a:endParaRPr lang="en-US" sz="125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endParaRPr lang="en-US" sz="12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endParaRPr lang="en-US" sz="12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82E6CE6-3997-867A-EBBD-24050AE225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119005"/>
              </p:ext>
            </p:extLst>
          </p:nvPr>
        </p:nvGraphicFramePr>
        <p:xfrm>
          <a:off x="377396" y="2258008"/>
          <a:ext cx="6386279" cy="2815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E6DC438-052A-8CE8-DDF0-88FF1737E968}"/>
              </a:ext>
            </a:extLst>
          </p:cNvPr>
          <p:cNvSpPr/>
          <p:nvPr/>
        </p:nvSpPr>
        <p:spPr>
          <a:xfrm>
            <a:off x="4384749" y="3038963"/>
            <a:ext cx="228600" cy="24876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3C871E-7430-4860-F46B-EE80C347BC2D}"/>
              </a:ext>
            </a:extLst>
          </p:cNvPr>
          <p:cNvSpPr/>
          <p:nvPr/>
        </p:nvSpPr>
        <p:spPr>
          <a:xfrm>
            <a:off x="4869184" y="2794331"/>
            <a:ext cx="228600" cy="24876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BFB362-F9D3-9A60-B411-40EF47EE5DC0}"/>
              </a:ext>
            </a:extLst>
          </p:cNvPr>
          <p:cNvSpPr/>
          <p:nvPr/>
        </p:nvSpPr>
        <p:spPr>
          <a:xfrm>
            <a:off x="5332791" y="3092722"/>
            <a:ext cx="228600" cy="24876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7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4F8897-1642-4690-E8F7-E9D7B0AB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36539"/>
            <a:ext cx="6276273" cy="4468811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525A0-A64A-38C6-7671-9EC56AB7D9E8}"/>
              </a:ext>
            </a:extLst>
          </p:cNvPr>
          <p:cNvSpPr txBox="1"/>
          <p:nvPr/>
        </p:nvSpPr>
        <p:spPr>
          <a:xfrm>
            <a:off x="228600" y="2266950"/>
            <a:ext cx="6333423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Appendix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FAEA23-8ACA-7E74-EFC8-C3A40BFA90C4}"/>
              </a:ext>
            </a:extLst>
          </p:cNvPr>
          <p:cNvSpPr/>
          <p:nvPr/>
        </p:nvSpPr>
        <p:spPr>
          <a:xfrm>
            <a:off x="94325" y="4844514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B5838-0A17-43DA-9BD4-B8A4F71C4DB4}"/>
              </a:ext>
            </a:extLst>
          </p:cNvPr>
          <p:cNvSpPr/>
          <p:nvPr/>
        </p:nvSpPr>
        <p:spPr>
          <a:xfrm>
            <a:off x="5477627" y="4764485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8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195F79-E2FF-4084-A0FD-1A82E256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 – Store 77 (Revenue)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BDA63E-B126-4EDA-8B60-CFAB50B66BB9}"/>
              </a:ext>
            </a:extLst>
          </p:cNvPr>
          <p:cNvGrpSpPr/>
          <p:nvPr/>
        </p:nvGrpSpPr>
        <p:grpSpPr>
          <a:xfrm>
            <a:off x="560318" y="1103018"/>
            <a:ext cx="542548" cy="541394"/>
            <a:chOff x="-374650" y="3808413"/>
            <a:chExt cx="747713" cy="746125"/>
          </a:xfrm>
          <a:solidFill>
            <a:schemeClr val="bg1"/>
          </a:solidFill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C475B2C7-5E1D-4BAA-AB36-623C2A327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74650" y="3808413"/>
              <a:ext cx="747713" cy="746125"/>
            </a:xfrm>
            <a:custGeom>
              <a:avLst/>
              <a:gdLst>
                <a:gd name="T0" fmla="*/ 1928 w 2048"/>
                <a:gd name="T1" fmla="*/ 184 h 2048"/>
                <a:gd name="T2" fmla="*/ 1564 w 2048"/>
                <a:gd name="T3" fmla="*/ 124 h 2048"/>
                <a:gd name="T4" fmla="*/ 1504 w 2048"/>
                <a:gd name="T5" fmla="*/ 0 h 2048"/>
                <a:gd name="T6" fmla="*/ 1444 w 2048"/>
                <a:gd name="T7" fmla="*/ 124 h 2048"/>
                <a:gd name="T8" fmla="*/ 1204 w 2048"/>
                <a:gd name="T9" fmla="*/ 60 h 2048"/>
                <a:gd name="T10" fmla="*/ 1084 w 2048"/>
                <a:gd name="T11" fmla="*/ 60 h 2048"/>
                <a:gd name="T12" fmla="*/ 844 w 2048"/>
                <a:gd name="T13" fmla="*/ 124 h 2048"/>
                <a:gd name="T14" fmla="*/ 784 w 2048"/>
                <a:gd name="T15" fmla="*/ 0 h 2048"/>
                <a:gd name="T16" fmla="*/ 724 w 2048"/>
                <a:gd name="T17" fmla="*/ 124 h 2048"/>
                <a:gd name="T18" fmla="*/ 484 w 2048"/>
                <a:gd name="T19" fmla="*/ 60 h 2048"/>
                <a:gd name="T20" fmla="*/ 364 w 2048"/>
                <a:gd name="T21" fmla="*/ 60 h 2048"/>
                <a:gd name="T22" fmla="*/ 60 w 2048"/>
                <a:gd name="T23" fmla="*/ 124 h 2048"/>
                <a:gd name="T24" fmla="*/ 0 w 2048"/>
                <a:gd name="T25" fmla="*/ 1748 h 2048"/>
                <a:gd name="T26" fmla="*/ 1059 w 2048"/>
                <a:gd name="T27" fmla="*/ 1808 h 2048"/>
                <a:gd name="T28" fmla="*/ 2048 w 2048"/>
                <a:gd name="T29" fmla="*/ 1508 h 2048"/>
                <a:gd name="T30" fmla="*/ 364 w 2048"/>
                <a:gd name="T31" fmla="*/ 244 h 2048"/>
                <a:gd name="T32" fmla="*/ 424 w 2048"/>
                <a:gd name="T33" fmla="*/ 364 h 2048"/>
                <a:gd name="T34" fmla="*/ 484 w 2048"/>
                <a:gd name="T35" fmla="*/ 244 h 2048"/>
                <a:gd name="T36" fmla="*/ 724 w 2048"/>
                <a:gd name="T37" fmla="*/ 304 h 2048"/>
                <a:gd name="T38" fmla="*/ 844 w 2048"/>
                <a:gd name="T39" fmla="*/ 304 h 2048"/>
                <a:gd name="T40" fmla="*/ 1084 w 2048"/>
                <a:gd name="T41" fmla="*/ 244 h 2048"/>
                <a:gd name="T42" fmla="*/ 1144 w 2048"/>
                <a:gd name="T43" fmla="*/ 364 h 2048"/>
                <a:gd name="T44" fmla="*/ 1204 w 2048"/>
                <a:gd name="T45" fmla="*/ 244 h 2048"/>
                <a:gd name="T46" fmla="*/ 1444 w 2048"/>
                <a:gd name="T47" fmla="*/ 304 h 2048"/>
                <a:gd name="T48" fmla="*/ 1564 w 2048"/>
                <a:gd name="T49" fmla="*/ 304 h 2048"/>
                <a:gd name="T50" fmla="*/ 1808 w 2048"/>
                <a:gd name="T51" fmla="*/ 244 h 2048"/>
                <a:gd name="T52" fmla="*/ 120 w 2048"/>
                <a:gd name="T53" fmla="*/ 484 h 2048"/>
                <a:gd name="T54" fmla="*/ 364 w 2048"/>
                <a:gd name="T55" fmla="*/ 244 h 2048"/>
                <a:gd name="T56" fmla="*/ 120 w 2048"/>
                <a:gd name="T57" fmla="*/ 604 h 2048"/>
                <a:gd name="T58" fmla="*/ 1808 w 2048"/>
                <a:gd name="T59" fmla="*/ 1059 h 2048"/>
                <a:gd name="T60" fmla="*/ 1055 w 2048"/>
                <a:gd name="T61" fmla="*/ 1214 h 2048"/>
                <a:gd name="T62" fmla="*/ 908 w 2048"/>
                <a:gd name="T63" fmla="*/ 1208 h 2048"/>
                <a:gd name="T64" fmla="*/ 908 w 2048"/>
                <a:gd name="T65" fmla="*/ 1328 h 2048"/>
                <a:gd name="T66" fmla="*/ 971 w 2048"/>
                <a:gd name="T67" fmla="*/ 1448 h 2048"/>
                <a:gd name="T68" fmla="*/ 848 w 2048"/>
                <a:gd name="T69" fmla="*/ 1508 h 2048"/>
                <a:gd name="T70" fmla="*/ 971 w 2048"/>
                <a:gd name="T71" fmla="*/ 1568 h 2048"/>
                <a:gd name="T72" fmla="*/ 120 w 2048"/>
                <a:gd name="T73" fmla="*/ 1688 h 2048"/>
                <a:gd name="T74" fmla="*/ 1088 w 2048"/>
                <a:gd name="T75" fmla="*/ 1508 h 2048"/>
                <a:gd name="T76" fmla="*/ 1928 w 2048"/>
                <a:gd name="T77" fmla="*/ 150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8" h="2048">
                  <a:moveTo>
                    <a:pt x="1928" y="1169"/>
                  </a:moveTo>
                  <a:cubicBezTo>
                    <a:pt x="1928" y="184"/>
                    <a:pt x="1928" y="184"/>
                    <a:pt x="1928" y="184"/>
                  </a:cubicBezTo>
                  <a:cubicBezTo>
                    <a:pt x="1928" y="151"/>
                    <a:pt x="1901" y="124"/>
                    <a:pt x="1868" y="124"/>
                  </a:cubicBezTo>
                  <a:cubicBezTo>
                    <a:pt x="1564" y="124"/>
                    <a:pt x="1564" y="124"/>
                    <a:pt x="1564" y="124"/>
                  </a:cubicBezTo>
                  <a:cubicBezTo>
                    <a:pt x="1564" y="60"/>
                    <a:pt x="1564" y="60"/>
                    <a:pt x="1564" y="60"/>
                  </a:cubicBezTo>
                  <a:cubicBezTo>
                    <a:pt x="1564" y="27"/>
                    <a:pt x="1537" y="0"/>
                    <a:pt x="1504" y="0"/>
                  </a:cubicBezTo>
                  <a:cubicBezTo>
                    <a:pt x="1471" y="0"/>
                    <a:pt x="1444" y="27"/>
                    <a:pt x="1444" y="60"/>
                  </a:cubicBezTo>
                  <a:cubicBezTo>
                    <a:pt x="1444" y="124"/>
                    <a:pt x="1444" y="124"/>
                    <a:pt x="1444" y="124"/>
                  </a:cubicBezTo>
                  <a:cubicBezTo>
                    <a:pt x="1204" y="124"/>
                    <a:pt x="1204" y="124"/>
                    <a:pt x="1204" y="124"/>
                  </a:cubicBezTo>
                  <a:cubicBezTo>
                    <a:pt x="1204" y="60"/>
                    <a:pt x="1204" y="60"/>
                    <a:pt x="1204" y="60"/>
                  </a:cubicBezTo>
                  <a:cubicBezTo>
                    <a:pt x="1204" y="27"/>
                    <a:pt x="1177" y="0"/>
                    <a:pt x="1144" y="0"/>
                  </a:cubicBezTo>
                  <a:cubicBezTo>
                    <a:pt x="1111" y="0"/>
                    <a:pt x="1084" y="27"/>
                    <a:pt x="1084" y="60"/>
                  </a:cubicBezTo>
                  <a:cubicBezTo>
                    <a:pt x="1084" y="124"/>
                    <a:pt x="1084" y="124"/>
                    <a:pt x="1084" y="124"/>
                  </a:cubicBezTo>
                  <a:cubicBezTo>
                    <a:pt x="844" y="124"/>
                    <a:pt x="844" y="124"/>
                    <a:pt x="844" y="124"/>
                  </a:cubicBezTo>
                  <a:cubicBezTo>
                    <a:pt x="844" y="60"/>
                    <a:pt x="844" y="60"/>
                    <a:pt x="844" y="60"/>
                  </a:cubicBezTo>
                  <a:cubicBezTo>
                    <a:pt x="844" y="27"/>
                    <a:pt x="817" y="0"/>
                    <a:pt x="784" y="0"/>
                  </a:cubicBezTo>
                  <a:cubicBezTo>
                    <a:pt x="751" y="0"/>
                    <a:pt x="724" y="27"/>
                    <a:pt x="724" y="60"/>
                  </a:cubicBezTo>
                  <a:cubicBezTo>
                    <a:pt x="724" y="124"/>
                    <a:pt x="724" y="124"/>
                    <a:pt x="724" y="124"/>
                  </a:cubicBezTo>
                  <a:cubicBezTo>
                    <a:pt x="484" y="124"/>
                    <a:pt x="484" y="124"/>
                    <a:pt x="484" y="124"/>
                  </a:cubicBezTo>
                  <a:cubicBezTo>
                    <a:pt x="484" y="60"/>
                    <a:pt x="484" y="60"/>
                    <a:pt x="484" y="60"/>
                  </a:cubicBezTo>
                  <a:cubicBezTo>
                    <a:pt x="484" y="27"/>
                    <a:pt x="457" y="0"/>
                    <a:pt x="424" y="0"/>
                  </a:cubicBezTo>
                  <a:cubicBezTo>
                    <a:pt x="391" y="0"/>
                    <a:pt x="364" y="27"/>
                    <a:pt x="364" y="60"/>
                  </a:cubicBezTo>
                  <a:cubicBezTo>
                    <a:pt x="364" y="124"/>
                    <a:pt x="364" y="124"/>
                    <a:pt x="364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27" y="124"/>
                    <a:pt x="0" y="151"/>
                    <a:pt x="0" y="184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81"/>
                    <a:pt x="27" y="1808"/>
                    <a:pt x="60" y="1808"/>
                  </a:cubicBezTo>
                  <a:cubicBezTo>
                    <a:pt x="1059" y="1808"/>
                    <a:pt x="1059" y="1808"/>
                    <a:pt x="1059" y="1808"/>
                  </a:cubicBezTo>
                  <a:cubicBezTo>
                    <a:pt x="1156" y="1953"/>
                    <a:pt x="1321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1380"/>
                    <a:pt x="2003" y="1262"/>
                    <a:pt x="1928" y="1169"/>
                  </a:cubicBezTo>
                  <a:close/>
                  <a:moveTo>
                    <a:pt x="364" y="244"/>
                  </a:moveTo>
                  <a:cubicBezTo>
                    <a:pt x="364" y="304"/>
                    <a:pt x="364" y="304"/>
                    <a:pt x="364" y="304"/>
                  </a:cubicBezTo>
                  <a:cubicBezTo>
                    <a:pt x="364" y="337"/>
                    <a:pt x="391" y="364"/>
                    <a:pt x="424" y="364"/>
                  </a:cubicBezTo>
                  <a:cubicBezTo>
                    <a:pt x="457" y="364"/>
                    <a:pt x="484" y="337"/>
                    <a:pt x="484" y="304"/>
                  </a:cubicBezTo>
                  <a:cubicBezTo>
                    <a:pt x="484" y="244"/>
                    <a:pt x="484" y="244"/>
                    <a:pt x="484" y="244"/>
                  </a:cubicBezTo>
                  <a:cubicBezTo>
                    <a:pt x="724" y="244"/>
                    <a:pt x="724" y="244"/>
                    <a:pt x="724" y="244"/>
                  </a:cubicBezTo>
                  <a:cubicBezTo>
                    <a:pt x="724" y="304"/>
                    <a:pt x="724" y="304"/>
                    <a:pt x="724" y="304"/>
                  </a:cubicBezTo>
                  <a:cubicBezTo>
                    <a:pt x="724" y="337"/>
                    <a:pt x="751" y="364"/>
                    <a:pt x="784" y="364"/>
                  </a:cubicBezTo>
                  <a:cubicBezTo>
                    <a:pt x="817" y="364"/>
                    <a:pt x="844" y="337"/>
                    <a:pt x="844" y="304"/>
                  </a:cubicBezTo>
                  <a:cubicBezTo>
                    <a:pt x="844" y="244"/>
                    <a:pt x="844" y="244"/>
                    <a:pt x="844" y="244"/>
                  </a:cubicBezTo>
                  <a:cubicBezTo>
                    <a:pt x="1084" y="244"/>
                    <a:pt x="1084" y="244"/>
                    <a:pt x="1084" y="244"/>
                  </a:cubicBezTo>
                  <a:cubicBezTo>
                    <a:pt x="1084" y="304"/>
                    <a:pt x="1084" y="304"/>
                    <a:pt x="1084" y="304"/>
                  </a:cubicBezTo>
                  <a:cubicBezTo>
                    <a:pt x="1084" y="337"/>
                    <a:pt x="1111" y="364"/>
                    <a:pt x="1144" y="364"/>
                  </a:cubicBezTo>
                  <a:cubicBezTo>
                    <a:pt x="1177" y="364"/>
                    <a:pt x="1204" y="337"/>
                    <a:pt x="1204" y="304"/>
                  </a:cubicBezTo>
                  <a:cubicBezTo>
                    <a:pt x="1204" y="244"/>
                    <a:pt x="1204" y="244"/>
                    <a:pt x="1204" y="244"/>
                  </a:cubicBezTo>
                  <a:cubicBezTo>
                    <a:pt x="1444" y="244"/>
                    <a:pt x="1444" y="244"/>
                    <a:pt x="1444" y="244"/>
                  </a:cubicBezTo>
                  <a:cubicBezTo>
                    <a:pt x="1444" y="304"/>
                    <a:pt x="1444" y="304"/>
                    <a:pt x="1444" y="304"/>
                  </a:cubicBezTo>
                  <a:cubicBezTo>
                    <a:pt x="1444" y="337"/>
                    <a:pt x="1471" y="364"/>
                    <a:pt x="1504" y="364"/>
                  </a:cubicBezTo>
                  <a:cubicBezTo>
                    <a:pt x="1537" y="364"/>
                    <a:pt x="1564" y="337"/>
                    <a:pt x="1564" y="304"/>
                  </a:cubicBezTo>
                  <a:cubicBezTo>
                    <a:pt x="1564" y="244"/>
                    <a:pt x="1564" y="244"/>
                    <a:pt x="1564" y="244"/>
                  </a:cubicBezTo>
                  <a:cubicBezTo>
                    <a:pt x="1808" y="244"/>
                    <a:pt x="1808" y="244"/>
                    <a:pt x="1808" y="244"/>
                  </a:cubicBezTo>
                  <a:cubicBezTo>
                    <a:pt x="1808" y="484"/>
                    <a:pt x="1808" y="484"/>
                    <a:pt x="1808" y="484"/>
                  </a:cubicBezTo>
                  <a:cubicBezTo>
                    <a:pt x="120" y="484"/>
                    <a:pt x="120" y="484"/>
                    <a:pt x="120" y="484"/>
                  </a:cubicBezTo>
                  <a:cubicBezTo>
                    <a:pt x="120" y="244"/>
                    <a:pt x="120" y="244"/>
                    <a:pt x="120" y="244"/>
                  </a:cubicBezTo>
                  <a:lnTo>
                    <a:pt x="364" y="244"/>
                  </a:lnTo>
                  <a:close/>
                  <a:moveTo>
                    <a:pt x="120" y="1688"/>
                  </a:moveTo>
                  <a:cubicBezTo>
                    <a:pt x="120" y="604"/>
                    <a:pt x="120" y="604"/>
                    <a:pt x="120" y="604"/>
                  </a:cubicBezTo>
                  <a:cubicBezTo>
                    <a:pt x="1808" y="604"/>
                    <a:pt x="1808" y="604"/>
                    <a:pt x="1808" y="604"/>
                  </a:cubicBezTo>
                  <a:cubicBezTo>
                    <a:pt x="1808" y="1059"/>
                    <a:pt x="1808" y="1059"/>
                    <a:pt x="1808" y="1059"/>
                  </a:cubicBezTo>
                  <a:cubicBezTo>
                    <a:pt x="1722" y="1002"/>
                    <a:pt x="1619" y="968"/>
                    <a:pt x="1508" y="968"/>
                  </a:cubicBezTo>
                  <a:cubicBezTo>
                    <a:pt x="1318" y="968"/>
                    <a:pt x="1151" y="1066"/>
                    <a:pt x="1055" y="1214"/>
                  </a:cubicBezTo>
                  <a:cubicBezTo>
                    <a:pt x="1047" y="1210"/>
                    <a:pt x="1038" y="1208"/>
                    <a:pt x="1028" y="1208"/>
                  </a:cubicBezTo>
                  <a:cubicBezTo>
                    <a:pt x="908" y="1208"/>
                    <a:pt x="908" y="1208"/>
                    <a:pt x="908" y="1208"/>
                  </a:cubicBezTo>
                  <a:cubicBezTo>
                    <a:pt x="875" y="1208"/>
                    <a:pt x="848" y="1235"/>
                    <a:pt x="848" y="1268"/>
                  </a:cubicBezTo>
                  <a:cubicBezTo>
                    <a:pt x="848" y="1301"/>
                    <a:pt x="875" y="1328"/>
                    <a:pt x="908" y="1328"/>
                  </a:cubicBezTo>
                  <a:cubicBezTo>
                    <a:pt x="999" y="1328"/>
                    <a:pt x="999" y="1328"/>
                    <a:pt x="999" y="1328"/>
                  </a:cubicBezTo>
                  <a:cubicBezTo>
                    <a:pt x="985" y="1366"/>
                    <a:pt x="976" y="1406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76" y="1610"/>
                    <a:pt x="985" y="1650"/>
                    <a:pt x="999" y="1688"/>
                  </a:cubicBezTo>
                  <a:lnTo>
                    <a:pt x="120" y="1688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773A2D2-53A6-427A-8B23-BD274063A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8" y="4248151"/>
              <a:ext cx="131763" cy="131763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D7C3A67-8143-4124-AA4C-0CD493E47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073526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3E0E2DEC-AB1C-49C9-AA7E-8CB1DDAA2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160838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EF968DB6-3D82-4F1B-A74C-493357005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248151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1CA2489C-9D76-4F87-BDBA-1037D366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EFCBD755-A32E-450E-BEE5-143F6047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160838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AC603C0-A837-4080-8C9F-46B9D4246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335463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5187437F-A709-443C-BCC2-AE070430D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38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CAC33F3-16AA-47F0-BDDB-D723557A556E}"/>
              </a:ext>
            </a:extLst>
          </p:cNvPr>
          <p:cNvGrpSpPr/>
          <p:nvPr/>
        </p:nvGrpSpPr>
        <p:grpSpPr>
          <a:xfrm>
            <a:off x="562390" y="2501349"/>
            <a:ext cx="539970" cy="537614"/>
            <a:chOff x="-1603375" y="3246438"/>
            <a:chExt cx="727075" cy="723901"/>
          </a:xfrm>
          <a:solidFill>
            <a:schemeClr val="bg1"/>
          </a:solidFill>
        </p:grpSpPr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424E8B94-B486-4082-805D-B5E385410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3988" y="3309938"/>
              <a:ext cx="301625" cy="209550"/>
            </a:xfrm>
            <a:custGeom>
              <a:avLst/>
              <a:gdLst>
                <a:gd name="T0" fmla="*/ 70 w 850"/>
                <a:gd name="T1" fmla="*/ 589 h 589"/>
                <a:gd name="T2" fmla="*/ 25 w 850"/>
                <a:gd name="T3" fmla="*/ 570 h 589"/>
                <a:gd name="T4" fmla="*/ 25 w 850"/>
                <a:gd name="T5" fmla="*/ 479 h 589"/>
                <a:gd name="T6" fmla="*/ 281 w 850"/>
                <a:gd name="T7" fmla="*/ 223 h 589"/>
                <a:gd name="T8" fmla="*/ 355 w 850"/>
                <a:gd name="T9" fmla="*/ 211 h 589"/>
                <a:gd name="T10" fmla="*/ 484 w 850"/>
                <a:gd name="T11" fmla="*/ 276 h 589"/>
                <a:gd name="T12" fmla="*/ 735 w 850"/>
                <a:gd name="T13" fmla="*/ 25 h 589"/>
                <a:gd name="T14" fmla="*/ 825 w 850"/>
                <a:gd name="T15" fmla="*/ 25 h 589"/>
                <a:gd name="T16" fmla="*/ 825 w 850"/>
                <a:gd name="T17" fmla="*/ 116 h 589"/>
                <a:gd name="T18" fmla="*/ 542 w 850"/>
                <a:gd name="T19" fmla="*/ 399 h 589"/>
                <a:gd name="T20" fmla="*/ 468 w 850"/>
                <a:gd name="T21" fmla="*/ 411 h 589"/>
                <a:gd name="T22" fmla="*/ 339 w 850"/>
                <a:gd name="T23" fmla="*/ 347 h 589"/>
                <a:gd name="T24" fmla="*/ 115 w 850"/>
                <a:gd name="T25" fmla="*/ 570 h 589"/>
                <a:gd name="T26" fmla="*/ 70 w 850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0" h="589">
                  <a:moveTo>
                    <a:pt x="70" y="589"/>
                  </a:moveTo>
                  <a:cubicBezTo>
                    <a:pt x="54" y="589"/>
                    <a:pt x="37" y="582"/>
                    <a:pt x="25" y="570"/>
                  </a:cubicBezTo>
                  <a:cubicBezTo>
                    <a:pt x="0" y="545"/>
                    <a:pt x="0" y="504"/>
                    <a:pt x="25" y="479"/>
                  </a:cubicBezTo>
                  <a:cubicBezTo>
                    <a:pt x="281" y="223"/>
                    <a:pt x="281" y="223"/>
                    <a:pt x="281" y="223"/>
                  </a:cubicBezTo>
                  <a:cubicBezTo>
                    <a:pt x="300" y="204"/>
                    <a:pt x="330" y="199"/>
                    <a:pt x="355" y="211"/>
                  </a:cubicBezTo>
                  <a:cubicBezTo>
                    <a:pt x="484" y="276"/>
                    <a:pt x="484" y="276"/>
                    <a:pt x="484" y="276"/>
                  </a:cubicBezTo>
                  <a:cubicBezTo>
                    <a:pt x="735" y="25"/>
                    <a:pt x="735" y="25"/>
                    <a:pt x="735" y="25"/>
                  </a:cubicBezTo>
                  <a:cubicBezTo>
                    <a:pt x="760" y="0"/>
                    <a:pt x="800" y="0"/>
                    <a:pt x="825" y="25"/>
                  </a:cubicBezTo>
                  <a:cubicBezTo>
                    <a:pt x="850" y="50"/>
                    <a:pt x="850" y="91"/>
                    <a:pt x="825" y="11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23" y="419"/>
                    <a:pt x="493" y="423"/>
                    <a:pt x="468" y="411"/>
                  </a:cubicBezTo>
                  <a:cubicBezTo>
                    <a:pt x="339" y="347"/>
                    <a:pt x="339" y="347"/>
                    <a:pt x="339" y="347"/>
                  </a:cubicBezTo>
                  <a:cubicBezTo>
                    <a:pt x="115" y="570"/>
                    <a:pt x="115" y="570"/>
                    <a:pt x="115" y="570"/>
                  </a:cubicBezTo>
                  <a:cubicBezTo>
                    <a:pt x="103" y="582"/>
                    <a:pt x="86" y="589"/>
                    <a:pt x="70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53F477AB-7230-472B-A1D1-A44F10333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39838" y="3306763"/>
              <a:ext cx="120650" cy="122238"/>
            </a:xfrm>
            <a:custGeom>
              <a:avLst/>
              <a:gdLst>
                <a:gd name="T0" fmla="*/ 277 w 341"/>
                <a:gd name="T1" fmla="*/ 342 h 342"/>
                <a:gd name="T2" fmla="*/ 213 w 341"/>
                <a:gd name="T3" fmla="*/ 278 h 342"/>
                <a:gd name="T4" fmla="*/ 213 w 341"/>
                <a:gd name="T5" fmla="*/ 128 h 342"/>
                <a:gd name="T6" fmla="*/ 64 w 341"/>
                <a:gd name="T7" fmla="*/ 128 h 342"/>
                <a:gd name="T8" fmla="*/ 0 w 341"/>
                <a:gd name="T9" fmla="*/ 64 h 342"/>
                <a:gd name="T10" fmla="*/ 64 w 341"/>
                <a:gd name="T11" fmla="*/ 0 h 342"/>
                <a:gd name="T12" fmla="*/ 277 w 341"/>
                <a:gd name="T13" fmla="*/ 0 h 342"/>
                <a:gd name="T14" fmla="*/ 341 w 341"/>
                <a:gd name="T15" fmla="*/ 64 h 342"/>
                <a:gd name="T16" fmla="*/ 341 w 341"/>
                <a:gd name="T17" fmla="*/ 278 h 342"/>
                <a:gd name="T18" fmla="*/ 277 w 341"/>
                <a:gd name="T1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" h="342">
                  <a:moveTo>
                    <a:pt x="277" y="342"/>
                  </a:moveTo>
                  <a:cubicBezTo>
                    <a:pt x="242" y="342"/>
                    <a:pt x="213" y="313"/>
                    <a:pt x="213" y="27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313" y="0"/>
                    <a:pt x="341" y="29"/>
                    <a:pt x="341" y="64"/>
                  </a:cubicBezTo>
                  <a:cubicBezTo>
                    <a:pt x="341" y="278"/>
                    <a:pt x="341" y="278"/>
                    <a:pt x="341" y="278"/>
                  </a:cubicBezTo>
                  <a:cubicBezTo>
                    <a:pt x="341" y="313"/>
                    <a:pt x="313" y="342"/>
                    <a:pt x="277" y="3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BEA5DCE1-3136-4512-83BF-F793D7815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0825" y="3246438"/>
              <a:ext cx="644525" cy="546100"/>
            </a:xfrm>
            <a:custGeom>
              <a:avLst/>
              <a:gdLst>
                <a:gd name="T0" fmla="*/ 1268 w 1813"/>
                <a:gd name="T1" fmla="*/ 1536 h 1536"/>
                <a:gd name="T2" fmla="*/ 64 w 1813"/>
                <a:gd name="T3" fmla="*/ 1536 h 1536"/>
                <a:gd name="T4" fmla="*/ 0 w 1813"/>
                <a:gd name="T5" fmla="*/ 1472 h 1536"/>
                <a:gd name="T6" fmla="*/ 64 w 1813"/>
                <a:gd name="T7" fmla="*/ 1408 h 1536"/>
                <a:gd name="T8" fmla="*/ 1268 w 1813"/>
                <a:gd name="T9" fmla="*/ 1408 h 1536"/>
                <a:gd name="T10" fmla="*/ 1289 w 1813"/>
                <a:gd name="T11" fmla="*/ 1389 h 1536"/>
                <a:gd name="T12" fmla="*/ 1442 w 1813"/>
                <a:gd name="T13" fmla="*/ 131 h 1536"/>
                <a:gd name="T14" fmla="*/ 1590 w 1813"/>
                <a:gd name="T15" fmla="*/ 0 h 1536"/>
                <a:gd name="T16" fmla="*/ 1749 w 1813"/>
                <a:gd name="T17" fmla="*/ 0 h 1536"/>
                <a:gd name="T18" fmla="*/ 1813 w 1813"/>
                <a:gd name="T19" fmla="*/ 64 h 1536"/>
                <a:gd name="T20" fmla="*/ 1749 w 1813"/>
                <a:gd name="T21" fmla="*/ 128 h 1536"/>
                <a:gd name="T22" fmla="*/ 1590 w 1813"/>
                <a:gd name="T23" fmla="*/ 128 h 1536"/>
                <a:gd name="T24" fmla="*/ 1569 w 1813"/>
                <a:gd name="T25" fmla="*/ 146 h 1536"/>
                <a:gd name="T26" fmla="*/ 1416 w 1813"/>
                <a:gd name="T27" fmla="*/ 1404 h 1536"/>
                <a:gd name="T28" fmla="*/ 1268 w 1813"/>
                <a:gd name="T29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3" h="1536">
                  <a:moveTo>
                    <a:pt x="1268" y="1536"/>
                  </a:moveTo>
                  <a:cubicBezTo>
                    <a:pt x="64" y="1536"/>
                    <a:pt x="64" y="1536"/>
                    <a:pt x="64" y="1536"/>
                  </a:cubicBezTo>
                  <a:cubicBezTo>
                    <a:pt x="28" y="1536"/>
                    <a:pt x="0" y="1507"/>
                    <a:pt x="0" y="1472"/>
                  </a:cubicBezTo>
                  <a:cubicBezTo>
                    <a:pt x="0" y="1436"/>
                    <a:pt x="28" y="1408"/>
                    <a:pt x="64" y="1408"/>
                  </a:cubicBezTo>
                  <a:cubicBezTo>
                    <a:pt x="1268" y="1408"/>
                    <a:pt x="1268" y="1408"/>
                    <a:pt x="1268" y="1408"/>
                  </a:cubicBezTo>
                  <a:cubicBezTo>
                    <a:pt x="1279" y="1408"/>
                    <a:pt x="1288" y="1400"/>
                    <a:pt x="1289" y="1389"/>
                  </a:cubicBezTo>
                  <a:cubicBezTo>
                    <a:pt x="1442" y="131"/>
                    <a:pt x="1442" y="131"/>
                    <a:pt x="1442" y="131"/>
                  </a:cubicBezTo>
                  <a:cubicBezTo>
                    <a:pt x="1451" y="56"/>
                    <a:pt x="1514" y="0"/>
                    <a:pt x="1590" y="0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784" y="0"/>
                    <a:pt x="1813" y="28"/>
                    <a:pt x="1813" y="64"/>
                  </a:cubicBezTo>
                  <a:cubicBezTo>
                    <a:pt x="1813" y="99"/>
                    <a:pt x="1784" y="128"/>
                    <a:pt x="1749" y="128"/>
                  </a:cubicBezTo>
                  <a:cubicBezTo>
                    <a:pt x="1590" y="128"/>
                    <a:pt x="1590" y="128"/>
                    <a:pt x="1590" y="128"/>
                  </a:cubicBezTo>
                  <a:cubicBezTo>
                    <a:pt x="1579" y="128"/>
                    <a:pt x="1570" y="136"/>
                    <a:pt x="1569" y="146"/>
                  </a:cubicBezTo>
                  <a:cubicBezTo>
                    <a:pt x="1416" y="1404"/>
                    <a:pt x="1416" y="1404"/>
                    <a:pt x="1416" y="1404"/>
                  </a:cubicBezTo>
                  <a:cubicBezTo>
                    <a:pt x="1407" y="1479"/>
                    <a:pt x="1344" y="1536"/>
                    <a:pt x="1268" y="15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F0D1ACE6-0B88-4D79-AFC8-D900FB898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3150" y="3367088"/>
              <a:ext cx="98425" cy="46038"/>
            </a:xfrm>
            <a:custGeom>
              <a:avLst/>
              <a:gdLst>
                <a:gd name="T0" fmla="*/ 215 w 279"/>
                <a:gd name="T1" fmla="*/ 128 h 128"/>
                <a:gd name="T2" fmla="*/ 64 w 279"/>
                <a:gd name="T3" fmla="*/ 128 h 128"/>
                <a:gd name="T4" fmla="*/ 0 w 279"/>
                <a:gd name="T5" fmla="*/ 64 h 128"/>
                <a:gd name="T6" fmla="*/ 64 w 279"/>
                <a:gd name="T7" fmla="*/ 0 h 128"/>
                <a:gd name="T8" fmla="*/ 215 w 279"/>
                <a:gd name="T9" fmla="*/ 0 h 128"/>
                <a:gd name="T10" fmla="*/ 279 w 279"/>
                <a:gd name="T11" fmla="*/ 64 h 128"/>
                <a:gd name="T12" fmla="*/ 215 w 279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28">
                  <a:moveTo>
                    <a:pt x="215" y="128"/>
                  </a:move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0" y="0"/>
                    <a:pt x="279" y="29"/>
                    <a:pt x="279" y="64"/>
                  </a:cubicBezTo>
                  <a:cubicBezTo>
                    <a:pt x="279" y="99"/>
                    <a:pt x="251" y="128"/>
                    <a:pt x="21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95798025-BB4D-47A0-9894-CD46E72D3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03375" y="3367088"/>
              <a:ext cx="593725" cy="334963"/>
            </a:xfrm>
            <a:custGeom>
              <a:avLst/>
              <a:gdLst>
                <a:gd name="T0" fmla="*/ 1604 w 1668"/>
                <a:gd name="T1" fmla="*/ 939 h 939"/>
                <a:gd name="T2" fmla="*/ 358 w 1668"/>
                <a:gd name="T3" fmla="*/ 939 h 939"/>
                <a:gd name="T4" fmla="*/ 216 w 1668"/>
                <a:gd name="T5" fmla="*/ 834 h 939"/>
                <a:gd name="T6" fmla="*/ 14 w 1668"/>
                <a:gd name="T7" fmla="*/ 194 h 939"/>
                <a:gd name="T8" fmla="*/ 35 w 1668"/>
                <a:gd name="T9" fmla="*/ 62 h 939"/>
                <a:gd name="T10" fmla="*/ 156 w 1668"/>
                <a:gd name="T11" fmla="*/ 0 h 939"/>
                <a:gd name="T12" fmla="*/ 509 w 1668"/>
                <a:gd name="T13" fmla="*/ 0 h 939"/>
                <a:gd name="T14" fmla="*/ 573 w 1668"/>
                <a:gd name="T15" fmla="*/ 64 h 939"/>
                <a:gd name="T16" fmla="*/ 509 w 1668"/>
                <a:gd name="T17" fmla="*/ 128 h 939"/>
                <a:gd name="T18" fmla="*/ 156 w 1668"/>
                <a:gd name="T19" fmla="*/ 128 h 939"/>
                <a:gd name="T20" fmla="*/ 139 w 1668"/>
                <a:gd name="T21" fmla="*/ 137 h 939"/>
                <a:gd name="T22" fmla="*/ 136 w 1668"/>
                <a:gd name="T23" fmla="*/ 155 h 939"/>
                <a:gd name="T24" fmla="*/ 338 w 1668"/>
                <a:gd name="T25" fmla="*/ 796 h 939"/>
                <a:gd name="T26" fmla="*/ 358 w 1668"/>
                <a:gd name="T27" fmla="*/ 811 h 939"/>
                <a:gd name="T28" fmla="*/ 1604 w 1668"/>
                <a:gd name="T29" fmla="*/ 811 h 939"/>
                <a:gd name="T30" fmla="*/ 1668 w 1668"/>
                <a:gd name="T31" fmla="*/ 875 h 939"/>
                <a:gd name="T32" fmla="*/ 1604 w 1668"/>
                <a:gd name="T33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8" h="939">
                  <a:moveTo>
                    <a:pt x="1604" y="939"/>
                  </a:moveTo>
                  <a:cubicBezTo>
                    <a:pt x="358" y="939"/>
                    <a:pt x="358" y="939"/>
                    <a:pt x="358" y="939"/>
                  </a:cubicBezTo>
                  <a:cubicBezTo>
                    <a:pt x="292" y="939"/>
                    <a:pt x="235" y="897"/>
                    <a:pt x="216" y="834"/>
                  </a:cubicBezTo>
                  <a:cubicBezTo>
                    <a:pt x="14" y="194"/>
                    <a:pt x="14" y="194"/>
                    <a:pt x="14" y="194"/>
                  </a:cubicBezTo>
                  <a:cubicBezTo>
                    <a:pt x="0" y="150"/>
                    <a:pt x="8" y="100"/>
                    <a:pt x="35" y="62"/>
                  </a:cubicBezTo>
                  <a:cubicBezTo>
                    <a:pt x="63" y="23"/>
                    <a:pt x="109" y="0"/>
                    <a:pt x="156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44" y="0"/>
                    <a:pt x="573" y="29"/>
                    <a:pt x="573" y="64"/>
                  </a:cubicBezTo>
                  <a:cubicBezTo>
                    <a:pt x="573" y="99"/>
                    <a:pt x="544" y="128"/>
                    <a:pt x="509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7" y="128"/>
                    <a:pt x="141" y="133"/>
                    <a:pt x="139" y="137"/>
                  </a:cubicBezTo>
                  <a:cubicBezTo>
                    <a:pt x="137" y="140"/>
                    <a:pt x="133" y="146"/>
                    <a:pt x="136" y="155"/>
                  </a:cubicBezTo>
                  <a:cubicBezTo>
                    <a:pt x="338" y="796"/>
                    <a:pt x="338" y="796"/>
                    <a:pt x="338" y="796"/>
                  </a:cubicBezTo>
                  <a:cubicBezTo>
                    <a:pt x="341" y="805"/>
                    <a:pt x="349" y="811"/>
                    <a:pt x="358" y="811"/>
                  </a:cubicBezTo>
                  <a:cubicBezTo>
                    <a:pt x="1604" y="811"/>
                    <a:pt x="1604" y="811"/>
                    <a:pt x="1604" y="811"/>
                  </a:cubicBezTo>
                  <a:cubicBezTo>
                    <a:pt x="1639" y="811"/>
                    <a:pt x="1668" y="839"/>
                    <a:pt x="1668" y="875"/>
                  </a:cubicBezTo>
                  <a:cubicBezTo>
                    <a:pt x="1668" y="910"/>
                    <a:pt x="1639" y="939"/>
                    <a:pt x="1604" y="9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466682E5-8E01-4136-8719-B089BE0A2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97013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6" y="476"/>
                    <a:pt x="0" y="369"/>
                    <a:pt x="0" y="238"/>
                  </a:cubicBezTo>
                  <a:cubicBezTo>
                    <a:pt x="0" y="107"/>
                    <a:pt x="106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7983B295-2F15-4912-853B-CB4FD18FC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9838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7" y="476"/>
                    <a:pt x="0" y="369"/>
                    <a:pt x="0" y="238"/>
                  </a:cubicBezTo>
                  <a:cubicBezTo>
                    <a:pt x="0" y="107"/>
                    <a:pt x="107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406D6-B54D-27FB-BF73-DEB50632EAE2}"/>
              </a:ext>
            </a:extLst>
          </p:cNvPr>
          <p:cNvSpPr/>
          <p:nvPr/>
        </p:nvSpPr>
        <p:spPr>
          <a:xfrm>
            <a:off x="94325" y="4844514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E0766-B6BF-AB07-DEF5-0866F75B404A}"/>
              </a:ext>
            </a:extLst>
          </p:cNvPr>
          <p:cNvSpPr/>
          <p:nvPr/>
        </p:nvSpPr>
        <p:spPr>
          <a:xfrm>
            <a:off x="5477627" y="4764485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icture containing circle, screenshot, graphics, text&#10;&#10;Description automatically generated">
            <a:extLst>
              <a:ext uri="{FF2B5EF4-FFF2-40B4-BE49-F238E27FC236}">
                <a16:creationId xmlns:a16="http://schemas.microsoft.com/office/drawing/2014/main" id="{48E44D1B-FB60-0884-6B3A-896087DDFB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3350"/>
            <a:ext cx="527653" cy="527653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3930939-AE9E-366A-953B-9F513D76C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796929"/>
              </p:ext>
            </p:extLst>
          </p:nvPr>
        </p:nvGraphicFramePr>
        <p:xfrm>
          <a:off x="457199" y="3050410"/>
          <a:ext cx="5943601" cy="2024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4CCF23-D8E7-95D4-F8EC-428883DFE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03073"/>
              </p:ext>
            </p:extLst>
          </p:nvPr>
        </p:nvGraphicFramePr>
        <p:xfrm>
          <a:off x="695614" y="814143"/>
          <a:ext cx="5465305" cy="213757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65940">
                  <a:extLst>
                    <a:ext uri="{9D8B030D-6E8A-4147-A177-3AD203B41FA5}">
                      <a16:colId xmlns:a16="http://schemas.microsoft.com/office/drawing/2014/main" val="3427801381"/>
                    </a:ext>
                  </a:extLst>
                </a:gridCol>
                <a:gridCol w="1033357">
                  <a:extLst>
                    <a:ext uri="{9D8B030D-6E8A-4147-A177-3AD203B41FA5}">
                      <a16:colId xmlns:a16="http://schemas.microsoft.com/office/drawing/2014/main" val="216047884"/>
                    </a:ext>
                  </a:extLst>
                </a:gridCol>
                <a:gridCol w="1094592">
                  <a:extLst>
                    <a:ext uri="{9D8B030D-6E8A-4147-A177-3AD203B41FA5}">
                      <a16:colId xmlns:a16="http://schemas.microsoft.com/office/drawing/2014/main" val="3779961766"/>
                    </a:ext>
                  </a:extLst>
                </a:gridCol>
                <a:gridCol w="1339536">
                  <a:extLst>
                    <a:ext uri="{9D8B030D-6E8A-4147-A177-3AD203B41FA5}">
                      <a16:colId xmlns:a16="http://schemas.microsoft.com/office/drawing/2014/main" val="2303204042"/>
                    </a:ext>
                  </a:extLst>
                </a:gridCol>
                <a:gridCol w="665940">
                  <a:extLst>
                    <a:ext uri="{9D8B030D-6E8A-4147-A177-3AD203B41FA5}">
                      <a16:colId xmlns:a16="http://schemas.microsoft.com/office/drawing/2014/main" val="159311022"/>
                    </a:ext>
                  </a:extLst>
                </a:gridCol>
                <a:gridCol w="665940">
                  <a:extLst>
                    <a:ext uri="{9D8B030D-6E8A-4147-A177-3AD203B41FA5}">
                      <a16:colId xmlns:a16="http://schemas.microsoft.com/office/drawing/2014/main" val="3405301299"/>
                    </a:ext>
                  </a:extLst>
                </a:gridCol>
              </a:tblGrid>
              <a:tr h="1636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Store 77 - Revenue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Store 233 - Revenue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233 - Revenue Re-Scaled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Difference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T-value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extLst>
                  <a:ext uri="{0D108BD9-81ED-4DB2-BD59-A6C34878D82A}">
                    <a16:rowId xmlns:a16="http://schemas.microsoft.com/office/drawing/2014/main" val="1509776903"/>
                  </a:ext>
                </a:extLst>
              </a:tr>
              <a:tr h="16364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274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299.13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-0.084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extLst>
                  <a:ext uri="{0D108BD9-81ED-4DB2-BD59-A6C34878D82A}">
                    <a16:rowId xmlns:a16="http://schemas.microsoft.com/office/drawing/2014/main" val="141446049"/>
                  </a:ext>
                </a:extLst>
              </a:tr>
              <a:tr h="16364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253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279.18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-0.093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extLst>
                  <a:ext uri="{0D108BD9-81ED-4DB2-BD59-A6C34878D82A}">
                    <a16:rowId xmlns:a16="http://schemas.microsoft.com/office/drawing/2014/main" val="275410193"/>
                  </a:ext>
                </a:extLst>
              </a:tr>
              <a:tr h="16364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231.95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-0.042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extLst>
                  <a:ext uri="{0D108BD9-81ED-4DB2-BD59-A6C34878D82A}">
                    <a16:rowId xmlns:a16="http://schemas.microsoft.com/office/drawing/2014/main" val="3632640741"/>
                  </a:ext>
                </a:extLst>
              </a:tr>
              <a:tr h="16364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194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166.88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0.162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extLst>
                  <a:ext uri="{0D108BD9-81ED-4DB2-BD59-A6C34878D82A}">
                    <a16:rowId xmlns:a16="http://schemas.microsoft.com/office/drawing/2014/main" val="4171931997"/>
                  </a:ext>
                </a:extLst>
              </a:tr>
              <a:tr h="16364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216.21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0.0406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extLst>
                  <a:ext uri="{0D108BD9-81ED-4DB2-BD59-A6C34878D82A}">
                    <a16:rowId xmlns:a16="http://schemas.microsoft.com/office/drawing/2014/main" val="2587328353"/>
                  </a:ext>
                </a:extLst>
              </a:tr>
              <a:tr h="16364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261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278.13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-0.061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extLst>
                  <a:ext uri="{0D108BD9-81ED-4DB2-BD59-A6C34878D82A}">
                    <a16:rowId xmlns:a16="http://schemas.microsoft.com/office/drawing/2014/main" val="1132083444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158.48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0.268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801905"/>
                  </a:ext>
                </a:extLst>
              </a:tr>
              <a:tr h="16364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2/1/19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229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240.35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-0.076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-1.342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8593168"/>
                  </a:ext>
                </a:extLst>
              </a:tr>
              <a:tr h="16364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255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189.97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0.342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6.019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extLst>
                  <a:ext uri="{0D108BD9-81ED-4DB2-BD59-A6C34878D82A}">
                    <a16:rowId xmlns:a16="http://schemas.microsoft.com/office/drawing/2014/main" val="2330300408"/>
                  </a:ext>
                </a:extLst>
              </a:tr>
              <a:tr h="16364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264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144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151.13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0.746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13.132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extLst>
                  <a:ext uri="{0D108BD9-81ED-4DB2-BD59-A6C34878D82A}">
                    <a16:rowId xmlns:a16="http://schemas.microsoft.com/office/drawing/2014/main" val="1615131617"/>
                  </a:ext>
                </a:extLst>
              </a:tr>
              <a:tr h="16364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327.46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-0.169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-2.978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extLst>
                  <a:ext uri="{0D108BD9-81ED-4DB2-BD59-A6C34878D82A}">
                    <a16:rowId xmlns:a16="http://schemas.microsoft.com/office/drawing/2014/main" val="1411449279"/>
                  </a:ext>
                </a:extLst>
              </a:tr>
              <a:tr h="16364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249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218.31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0.140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2.471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08" marR="8308" marT="8308" marB="0" anchor="b"/>
                </a:tc>
                <a:extLst>
                  <a:ext uri="{0D108BD9-81ED-4DB2-BD59-A6C34878D82A}">
                    <a16:rowId xmlns:a16="http://schemas.microsoft.com/office/drawing/2014/main" val="20655701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42F082F-F1C8-2910-ACBD-29D1F7A05111}"/>
              </a:ext>
            </a:extLst>
          </p:cNvPr>
          <p:cNvSpPr txBox="1"/>
          <p:nvPr/>
        </p:nvSpPr>
        <p:spPr>
          <a:xfrm>
            <a:off x="5257801" y="573821"/>
            <a:ext cx="1142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**t-stat = 2.447</a:t>
            </a:r>
          </a:p>
        </p:txBody>
      </p:sp>
    </p:spTree>
    <p:extLst>
      <p:ext uri="{BB962C8B-B14F-4D97-AF65-F5344CB8AC3E}">
        <p14:creationId xmlns:p14="http://schemas.microsoft.com/office/powerpoint/2010/main" val="342428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195F79-E2FF-4084-A0FD-1A82E256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2 – Store 77 (Total Customers)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BDA63E-B126-4EDA-8B60-CFAB50B66BB9}"/>
              </a:ext>
            </a:extLst>
          </p:cNvPr>
          <p:cNvGrpSpPr/>
          <p:nvPr/>
        </p:nvGrpSpPr>
        <p:grpSpPr>
          <a:xfrm>
            <a:off x="560318" y="1103018"/>
            <a:ext cx="542548" cy="541394"/>
            <a:chOff x="-374650" y="3808413"/>
            <a:chExt cx="747713" cy="746125"/>
          </a:xfrm>
          <a:solidFill>
            <a:schemeClr val="bg1"/>
          </a:solidFill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C475B2C7-5E1D-4BAA-AB36-623C2A327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74650" y="3808413"/>
              <a:ext cx="747713" cy="746125"/>
            </a:xfrm>
            <a:custGeom>
              <a:avLst/>
              <a:gdLst>
                <a:gd name="T0" fmla="*/ 1928 w 2048"/>
                <a:gd name="T1" fmla="*/ 184 h 2048"/>
                <a:gd name="T2" fmla="*/ 1564 w 2048"/>
                <a:gd name="T3" fmla="*/ 124 h 2048"/>
                <a:gd name="T4" fmla="*/ 1504 w 2048"/>
                <a:gd name="T5" fmla="*/ 0 h 2048"/>
                <a:gd name="T6" fmla="*/ 1444 w 2048"/>
                <a:gd name="T7" fmla="*/ 124 h 2048"/>
                <a:gd name="T8" fmla="*/ 1204 w 2048"/>
                <a:gd name="T9" fmla="*/ 60 h 2048"/>
                <a:gd name="T10" fmla="*/ 1084 w 2048"/>
                <a:gd name="T11" fmla="*/ 60 h 2048"/>
                <a:gd name="T12" fmla="*/ 844 w 2048"/>
                <a:gd name="T13" fmla="*/ 124 h 2048"/>
                <a:gd name="T14" fmla="*/ 784 w 2048"/>
                <a:gd name="T15" fmla="*/ 0 h 2048"/>
                <a:gd name="T16" fmla="*/ 724 w 2048"/>
                <a:gd name="T17" fmla="*/ 124 h 2048"/>
                <a:gd name="T18" fmla="*/ 484 w 2048"/>
                <a:gd name="T19" fmla="*/ 60 h 2048"/>
                <a:gd name="T20" fmla="*/ 364 w 2048"/>
                <a:gd name="T21" fmla="*/ 60 h 2048"/>
                <a:gd name="T22" fmla="*/ 60 w 2048"/>
                <a:gd name="T23" fmla="*/ 124 h 2048"/>
                <a:gd name="T24" fmla="*/ 0 w 2048"/>
                <a:gd name="T25" fmla="*/ 1748 h 2048"/>
                <a:gd name="T26" fmla="*/ 1059 w 2048"/>
                <a:gd name="T27" fmla="*/ 1808 h 2048"/>
                <a:gd name="T28" fmla="*/ 2048 w 2048"/>
                <a:gd name="T29" fmla="*/ 1508 h 2048"/>
                <a:gd name="T30" fmla="*/ 364 w 2048"/>
                <a:gd name="T31" fmla="*/ 244 h 2048"/>
                <a:gd name="T32" fmla="*/ 424 w 2048"/>
                <a:gd name="T33" fmla="*/ 364 h 2048"/>
                <a:gd name="T34" fmla="*/ 484 w 2048"/>
                <a:gd name="T35" fmla="*/ 244 h 2048"/>
                <a:gd name="T36" fmla="*/ 724 w 2048"/>
                <a:gd name="T37" fmla="*/ 304 h 2048"/>
                <a:gd name="T38" fmla="*/ 844 w 2048"/>
                <a:gd name="T39" fmla="*/ 304 h 2048"/>
                <a:gd name="T40" fmla="*/ 1084 w 2048"/>
                <a:gd name="T41" fmla="*/ 244 h 2048"/>
                <a:gd name="T42" fmla="*/ 1144 w 2048"/>
                <a:gd name="T43" fmla="*/ 364 h 2048"/>
                <a:gd name="T44" fmla="*/ 1204 w 2048"/>
                <a:gd name="T45" fmla="*/ 244 h 2048"/>
                <a:gd name="T46" fmla="*/ 1444 w 2048"/>
                <a:gd name="T47" fmla="*/ 304 h 2048"/>
                <a:gd name="T48" fmla="*/ 1564 w 2048"/>
                <a:gd name="T49" fmla="*/ 304 h 2048"/>
                <a:gd name="T50" fmla="*/ 1808 w 2048"/>
                <a:gd name="T51" fmla="*/ 244 h 2048"/>
                <a:gd name="T52" fmla="*/ 120 w 2048"/>
                <a:gd name="T53" fmla="*/ 484 h 2048"/>
                <a:gd name="T54" fmla="*/ 364 w 2048"/>
                <a:gd name="T55" fmla="*/ 244 h 2048"/>
                <a:gd name="T56" fmla="*/ 120 w 2048"/>
                <a:gd name="T57" fmla="*/ 604 h 2048"/>
                <a:gd name="T58" fmla="*/ 1808 w 2048"/>
                <a:gd name="T59" fmla="*/ 1059 h 2048"/>
                <a:gd name="T60" fmla="*/ 1055 w 2048"/>
                <a:gd name="T61" fmla="*/ 1214 h 2048"/>
                <a:gd name="T62" fmla="*/ 908 w 2048"/>
                <a:gd name="T63" fmla="*/ 1208 h 2048"/>
                <a:gd name="T64" fmla="*/ 908 w 2048"/>
                <a:gd name="T65" fmla="*/ 1328 h 2048"/>
                <a:gd name="T66" fmla="*/ 971 w 2048"/>
                <a:gd name="T67" fmla="*/ 1448 h 2048"/>
                <a:gd name="T68" fmla="*/ 848 w 2048"/>
                <a:gd name="T69" fmla="*/ 1508 h 2048"/>
                <a:gd name="T70" fmla="*/ 971 w 2048"/>
                <a:gd name="T71" fmla="*/ 1568 h 2048"/>
                <a:gd name="T72" fmla="*/ 120 w 2048"/>
                <a:gd name="T73" fmla="*/ 1688 h 2048"/>
                <a:gd name="T74" fmla="*/ 1088 w 2048"/>
                <a:gd name="T75" fmla="*/ 1508 h 2048"/>
                <a:gd name="T76" fmla="*/ 1928 w 2048"/>
                <a:gd name="T77" fmla="*/ 150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8" h="2048">
                  <a:moveTo>
                    <a:pt x="1928" y="1169"/>
                  </a:moveTo>
                  <a:cubicBezTo>
                    <a:pt x="1928" y="184"/>
                    <a:pt x="1928" y="184"/>
                    <a:pt x="1928" y="184"/>
                  </a:cubicBezTo>
                  <a:cubicBezTo>
                    <a:pt x="1928" y="151"/>
                    <a:pt x="1901" y="124"/>
                    <a:pt x="1868" y="124"/>
                  </a:cubicBezTo>
                  <a:cubicBezTo>
                    <a:pt x="1564" y="124"/>
                    <a:pt x="1564" y="124"/>
                    <a:pt x="1564" y="124"/>
                  </a:cubicBezTo>
                  <a:cubicBezTo>
                    <a:pt x="1564" y="60"/>
                    <a:pt x="1564" y="60"/>
                    <a:pt x="1564" y="60"/>
                  </a:cubicBezTo>
                  <a:cubicBezTo>
                    <a:pt x="1564" y="27"/>
                    <a:pt x="1537" y="0"/>
                    <a:pt x="1504" y="0"/>
                  </a:cubicBezTo>
                  <a:cubicBezTo>
                    <a:pt x="1471" y="0"/>
                    <a:pt x="1444" y="27"/>
                    <a:pt x="1444" y="60"/>
                  </a:cubicBezTo>
                  <a:cubicBezTo>
                    <a:pt x="1444" y="124"/>
                    <a:pt x="1444" y="124"/>
                    <a:pt x="1444" y="124"/>
                  </a:cubicBezTo>
                  <a:cubicBezTo>
                    <a:pt x="1204" y="124"/>
                    <a:pt x="1204" y="124"/>
                    <a:pt x="1204" y="124"/>
                  </a:cubicBezTo>
                  <a:cubicBezTo>
                    <a:pt x="1204" y="60"/>
                    <a:pt x="1204" y="60"/>
                    <a:pt x="1204" y="60"/>
                  </a:cubicBezTo>
                  <a:cubicBezTo>
                    <a:pt x="1204" y="27"/>
                    <a:pt x="1177" y="0"/>
                    <a:pt x="1144" y="0"/>
                  </a:cubicBezTo>
                  <a:cubicBezTo>
                    <a:pt x="1111" y="0"/>
                    <a:pt x="1084" y="27"/>
                    <a:pt x="1084" y="60"/>
                  </a:cubicBezTo>
                  <a:cubicBezTo>
                    <a:pt x="1084" y="124"/>
                    <a:pt x="1084" y="124"/>
                    <a:pt x="1084" y="124"/>
                  </a:cubicBezTo>
                  <a:cubicBezTo>
                    <a:pt x="844" y="124"/>
                    <a:pt x="844" y="124"/>
                    <a:pt x="844" y="124"/>
                  </a:cubicBezTo>
                  <a:cubicBezTo>
                    <a:pt x="844" y="60"/>
                    <a:pt x="844" y="60"/>
                    <a:pt x="844" y="60"/>
                  </a:cubicBezTo>
                  <a:cubicBezTo>
                    <a:pt x="844" y="27"/>
                    <a:pt x="817" y="0"/>
                    <a:pt x="784" y="0"/>
                  </a:cubicBezTo>
                  <a:cubicBezTo>
                    <a:pt x="751" y="0"/>
                    <a:pt x="724" y="27"/>
                    <a:pt x="724" y="60"/>
                  </a:cubicBezTo>
                  <a:cubicBezTo>
                    <a:pt x="724" y="124"/>
                    <a:pt x="724" y="124"/>
                    <a:pt x="724" y="124"/>
                  </a:cubicBezTo>
                  <a:cubicBezTo>
                    <a:pt x="484" y="124"/>
                    <a:pt x="484" y="124"/>
                    <a:pt x="484" y="124"/>
                  </a:cubicBezTo>
                  <a:cubicBezTo>
                    <a:pt x="484" y="60"/>
                    <a:pt x="484" y="60"/>
                    <a:pt x="484" y="60"/>
                  </a:cubicBezTo>
                  <a:cubicBezTo>
                    <a:pt x="484" y="27"/>
                    <a:pt x="457" y="0"/>
                    <a:pt x="424" y="0"/>
                  </a:cubicBezTo>
                  <a:cubicBezTo>
                    <a:pt x="391" y="0"/>
                    <a:pt x="364" y="27"/>
                    <a:pt x="364" y="60"/>
                  </a:cubicBezTo>
                  <a:cubicBezTo>
                    <a:pt x="364" y="124"/>
                    <a:pt x="364" y="124"/>
                    <a:pt x="364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27" y="124"/>
                    <a:pt x="0" y="151"/>
                    <a:pt x="0" y="184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81"/>
                    <a:pt x="27" y="1808"/>
                    <a:pt x="60" y="1808"/>
                  </a:cubicBezTo>
                  <a:cubicBezTo>
                    <a:pt x="1059" y="1808"/>
                    <a:pt x="1059" y="1808"/>
                    <a:pt x="1059" y="1808"/>
                  </a:cubicBezTo>
                  <a:cubicBezTo>
                    <a:pt x="1156" y="1953"/>
                    <a:pt x="1321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1380"/>
                    <a:pt x="2003" y="1262"/>
                    <a:pt x="1928" y="1169"/>
                  </a:cubicBezTo>
                  <a:close/>
                  <a:moveTo>
                    <a:pt x="364" y="244"/>
                  </a:moveTo>
                  <a:cubicBezTo>
                    <a:pt x="364" y="304"/>
                    <a:pt x="364" y="304"/>
                    <a:pt x="364" y="304"/>
                  </a:cubicBezTo>
                  <a:cubicBezTo>
                    <a:pt x="364" y="337"/>
                    <a:pt x="391" y="364"/>
                    <a:pt x="424" y="364"/>
                  </a:cubicBezTo>
                  <a:cubicBezTo>
                    <a:pt x="457" y="364"/>
                    <a:pt x="484" y="337"/>
                    <a:pt x="484" y="304"/>
                  </a:cubicBezTo>
                  <a:cubicBezTo>
                    <a:pt x="484" y="244"/>
                    <a:pt x="484" y="244"/>
                    <a:pt x="484" y="244"/>
                  </a:cubicBezTo>
                  <a:cubicBezTo>
                    <a:pt x="724" y="244"/>
                    <a:pt x="724" y="244"/>
                    <a:pt x="724" y="244"/>
                  </a:cubicBezTo>
                  <a:cubicBezTo>
                    <a:pt x="724" y="304"/>
                    <a:pt x="724" y="304"/>
                    <a:pt x="724" y="304"/>
                  </a:cubicBezTo>
                  <a:cubicBezTo>
                    <a:pt x="724" y="337"/>
                    <a:pt x="751" y="364"/>
                    <a:pt x="784" y="364"/>
                  </a:cubicBezTo>
                  <a:cubicBezTo>
                    <a:pt x="817" y="364"/>
                    <a:pt x="844" y="337"/>
                    <a:pt x="844" y="304"/>
                  </a:cubicBezTo>
                  <a:cubicBezTo>
                    <a:pt x="844" y="244"/>
                    <a:pt x="844" y="244"/>
                    <a:pt x="844" y="244"/>
                  </a:cubicBezTo>
                  <a:cubicBezTo>
                    <a:pt x="1084" y="244"/>
                    <a:pt x="1084" y="244"/>
                    <a:pt x="1084" y="244"/>
                  </a:cubicBezTo>
                  <a:cubicBezTo>
                    <a:pt x="1084" y="304"/>
                    <a:pt x="1084" y="304"/>
                    <a:pt x="1084" y="304"/>
                  </a:cubicBezTo>
                  <a:cubicBezTo>
                    <a:pt x="1084" y="337"/>
                    <a:pt x="1111" y="364"/>
                    <a:pt x="1144" y="364"/>
                  </a:cubicBezTo>
                  <a:cubicBezTo>
                    <a:pt x="1177" y="364"/>
                    <a:pt x="1204" y="337"/>
                    <a:pt x="1204" y="304"/>
                  </a:cubicBezTo>
                  <a:cubicBezTo>
                    <a:pt x="1204" y="244"/>
                    <a:pt x="1204" y="244"/>
                    <a:pt x="1204" y="244"/>
                  </a:cubicBezTo>
                  <a:cubicBezTo>
                    <a:pt x="1444" y="244"/>
                    <a:pt x="1444" y="244"/>
                    <a:pt x="1444" y="244"/>
                  </a:cubicBezTo>
                  <a:cubicBezTo>
                    <a:pt x="1444" y="304"/>
                    <a:pt x="1444" y="304"/>
                    <a:pt x="1444" y="304"/>
                  </a:cubicBezTo>
                  <a:cubicBezTo>
                    <a:pt x="1444" y="337"/>
                    <a:pt x="1471" y="364"/>
                    <a:pt x="1504" y="364"/>
                  </a:cubicBezTo>
                  <a:cubicBezTo>
                    <a:pt x="1537" y="364"/>
                    <a:pt x="1564" y="337"/>
                    <a:pt x="1564" y="304"/>
                  </a:cubicBezTo>
                  <a:cubicBezTo>
                    <a:pt x="1564" y="244"/>
                    <a:pt x="1564" y="244"/>
                    <a:pt x="1564" y="244"/>
                  </a:cubicBezTo>
                  <a:cubicBezTo>
                    <a:pt x="1808" y="244"/>
                    <a:pt x="1808" y="244"/>
                    <a:pt x="1808" y="244"/>
                  </a:cubicBezTo>
                  <a:cubicBezTo>
                    <a:pt x="1808" y="484"/>
                    <a:pt x="1808" y="484"/>
                    <a:pt x="1808" y="484"/>
                  </a:cubicBezTo>
                  <a:cubicBezTo>
                    <a:pt x="120" y="484"/>
                    <a:pt x="120" y="484"/>
                    <a:pt x="120" y="484"/>
                  </a:cubicBezTo>
                  <a:cubicBezTo>
                    <a:pt x="120" y="244"/>
                    <a:pt x="120" y="244"/>
                    <a:pt x="120" y="244"/>
                  </a:cubicBezTo>
                  <a:lnTo>
                    <a:pt x="364" y="244"/>
                  </a:lnTo>
                  <a:close/>
                  <a:moveTo>
                    <a:pt x="120" y="1688"/>
                  </a:moveTo>
                  <a:cubicBezTo>
                    <a:pt x="120" y="604"/>
                    <a:pt x="120" y="604"/>
                    <a:pt x="120" y="604"/>
                  </a:cubicBezTo>
                  <a:cubicBezTo>
                    <a:pt x="1808" y="604"/>
                    <a:pt x="1808" y="604"/>
                    <a:pt x="1808" y="604"/>
                  </a:cubicBezTo>
                  <a:cubicBezTo>
                    <a:pt x="1808" y="1059"/>
                    <a:pt x="1808" y="1059"/>
                    <a:pt x="1808" y="1059"/>
                  </a:cubicBezTo>
                  <a:cubicBezTo>
                    <a:pt x="1722" y="1002"/>
                    <a:pt x="1619" y="968"/>
                    <a:pt x="1508" y="968"/>
                  </a:cubicBezTo>
                  <a:cubicBezTo>
                    <a:pt x="1318" y="968"/>
                    <a:pt x="1151" y="1066"/>
                    <a:pt x="1055" y="1214"/>
                  </a:cubicBezTo>
                  <a:cubicBezTo>
                    <a:pt x="1047" y="1210"/>
                    <a:pt x="1038" y="1208"/>
                    <a:pt x="1028" y="1208"/>
                  </a:cubicBezTo>
                  <a:cubicBezTo>
                    <a:pt x="908" y="1208"/>
                    <a:pt x="908" y="1208"/>
                    <a:pt x="908" y="1208"/>
                  </a:cubicBezTo>
                  <a:cubicBezTo>
                    <a:pt x="875" y="1208"/>
                    <a:pt x="848" y="1235"/>
                    <a:pt x="848" y="1268"/>
                  </a:cubicBezTo>
                  <a:cubicBezTo>
                    <a:pt x="848" y="1301"/>
                    <a:pt x="875" y="1328"/>
                    <a:pt x="908" y="1328"/>
                  </a:cubicBezTo>
                  <a:cubicBezTo>
                    <a:pt x="999" y="1328"/>
                    <a:pt x="999" y="1328"/>
                    <a:pt x="999" y="1328"/>
                  </a:cubicBezTo>
                  <a:cubicBezTo>
                    <a:pt x="985" y="1366"/>
                    <a:pt x="976" y="1406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76" y="1610"/>
                    <a:pt x="985" y="1650"/>
                    <a:pt x="999" y="1688"/>
                  </a:cubicBezTo>
                  <a:lnTo>
                    <a:pt x="120" y="1688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773A2D2-53A6-427A-8B23-BD274063A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8" y="4248151"/>
              <a:ext cx="131763" cy="131763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D7C3A67-8143-4124-AA4C-0CD493E47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073526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3E0E2DEC-AB1C-49C9-AA7E-8CB1DDAA2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160838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EF968DB6-3D82-4F1B-A74C-493357005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248151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1CA2489C-9D76-4F87-BDBA-1037D366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EFCBD755-A32E-450E-BEE5-143F6047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160838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AC603C0-A837-4080-8C9F-46B9D4246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335463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5187437F-A709-443C-BCC2-AE070430D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38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CAC33F3-16AA-47F0-BDDB-D723557A556E}"/>
              </a:ext>
            </a:extLst>
          </p:cNvPr>
          <p:cNvGrpSpPr/>
          <p:nvPr/>
        </p:nvGrpSpPr>
        <p:grpSpPr>
          <a:xfrm>
            <a:off x="562390" y="2501349"/>
            <a:ext cx="539970" cy="537614"/>
            <a:chOff x="-1603375" y="3246438"/>
            <a:chExt cx="727075" cy="723901"/>
          </a:xfrm>
          <a:solidFill>
            <a:schemeClr val="bg1"/>
          </a:solidFill>
        </p:grpSpPr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424E8B94-B486-4082-805D-B5E385410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3988" y="3309938"/>
              <a:ext cx="301625" cy="209550"/>
            </a:xfrm>
            <a:custGeom>
              <a:avLst/>
              <a:gdLst>
                <a:gd name="T0" fmla="*/ 70 w 850"/>
                <a:gd name="T1" fmla="*/ 589 h 589"/>
                <a:gd name="T2" fmla="*/ 25 w 850"/>
                <a:gd name="T3" fmla="*/ 570 h 589"/>
                <a:gd name="T4" fmla="*/ 25 w 850"/>
                <a:gd name="T5" fmla="*/ 479 h 589"/>
                <a:gd name="T6" fmla="*/ 281 w 850"/>
                <a:gd name="T7" fmla="*/ 223 h 589"/>
                <a:gd name="T8" fmla="*/ 355 w 850"/>
                <a:gd name="T9" fmla="*/ 211 h 589"/>
                <a:gd name="T10" fmla="*/ 484 w 850"/>
                <a:gd name="T11" fmla="*/ 276 h 589"/>
                <a:gd name="T12" fmla="*/ 735 w 850"/>
                <a:gd name="T13" fmla="*/ 25 h 589"/>
                <a:gd name="T14" fmla="*/ 825 w 850"/>
                <a:gd name="T15" fmla="*/ 25 h 589"/>
                <a:gd name="T16" fmla="*/ 825 w 850"/>
                <a:gd name="T17" fmla="*/ 116 h 589"/>
                <a:gd name="T18" fmla="*/ 542 w 850"/>
                <a:gd name="T19" fmla="*/ 399 h 589"/>
                <a:gd name="T20" fmla="*/ 468 w 850"/>
                <a:gd name="T21" fmla="*/ 411 h 589"/>
                <a:gd name="T22" fmla="*/ 339 w 850"/>
                <a:gd name="T23" fmla="*/ 347 h 589"/>
                <a:gd name="T24" fmla="*/ 115 w 850"/>
                <a:gd name="T25" fmla="*/ 570 h 589"/>
                <a:gd name="T26" fmla="*/ 70 w 850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0" h="589">
                  <a:moveTo>
                    <a:pt x="70" y="589"/>
                  </a:moveTo>
                  <a:cubicBezTo>
                    <a:pt x="54" y="589"/>
                    <a:pt x="37" y="582"/>
                    <a:pt x="25" y="570"/>
                  </a:cubicBezTo>
                  <a:cubicBezTo>
                    <a:pt x="0" y="545"/>
                    <a:pt x="0" y="504"/>
                    <a:pt x="25" y="479"/>
                  </a:cubicBezTo>
                  <a:cubicBezTo>
                    <a:pt x="281" y="223"/>
                    <a:pt x="281" y="223"/>
                    <a:pt x="281" y="223"/>
                  </a:cubicBezTo>
                  <a:cubicBezTo>
                    <a:pt x="300" y="204"/>
                    <a:pt x="330" y="199"/>
                    <a:pt x="355" y="211"/>
                  </a:cubicBezTo>
                  <a:cubicBezTo>
                    <a:pt x="484" y="276"/>
                    <a:pt x="484" y="276"/>
                    <a:pt x="484" y="276"/>
                  </a:cubicBezTo>
                  <a:cubicBezTo>
                    <a:pt x="735" y="25"/>
                    <a:pt x="735" y="25"/>
                    <a:pt x="735" y="25"/>
                  </a:cubicBezTo>
                  <a:cubicBezTo>
                    <a:pt x="760" y="0"/>
                    <a:pt x="800" y="0"/>
                    <a:pt x="825" y="25"/>
                  </a:cubicBezTo>
                  <a:cubicBezTo>
                    <a:pt x="850" y="50"/>
                    <a:pt x="850" y="91"/>
                    <a:pt x="825" y="11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23" y="419"/>
                    <a:pt x="493" y="423"/>
                    <a:pt x="468" y="411"/>
                  </a:cubicBezTo>
                  <a:cubicBezTo>
                    <a:pt x="339" y="347"/>
                    <a:pt x="339" y="347"/>
                    <a:pt x="339" y="347"/>
                  </a:cubicBezTo>
                  <a:cubicBezTo>
                    <a:pt x="115" y="570"/>
                    <a:pt x="115" y="570"/>
                    <a:pt x="115" y="570"/>
                  </a:cubicBezTo>
                  <a:cubicBezTo>
                    <a:pt x="103" y="582"/>
                    <a:pt x="86" y="589"/>
                    <a:pt x="70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53F477AB-7230-472B-A1D1-A44F10333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39838" y="3306763"/>
              <a:ext cx="120650" cy="122238"/>
            </a:xfrm>
            <a:custGeom>
              <a:avLst/>
              <a:gdLst>
                <a:gd name="T0" fmla="*/ 277 w 341"/>
                <a:gd name="T1" fmla="*/ 342 h 342"/>
                <a:gd name="T2" fmla="*/ 213 w 341"/>
                <a:gd name="T3" fmla="*/ 278 h 342"/>
                <a:gd name="T4" fmla="*/ 213 w 341"/>
                <a:gd name="T5" fmla="*/ 128 h 342"/>
                <a:gd name="T6" fmla="*/ 64 w 341"/>
                <a:gd name="T7" fmla="*/ 128 h 342"/>
                <a:gd name="T8" fmla="*/ 0 w 341"/>
                <a:gd name="T9" fmla="*/ 64 h 342"/>
                <a:gd name="T10" fmla="*/ 64 w 341"/>
                <a:gd name="T11" fmla="*/ 0 h 342"/>
                <a:gd name="T12" fmla="*/ 277 w 341"/>
                <a:gd name="T13" fmla="*/ 0 h 342"/>
                <a:gd name="T14" fmla="*/ 341 w 341"/>
                <a:gd name="T15" fmla="*/ 64 h 342"/>
                <a:gd name="T16" fmla="*/ 341 w 341"/>
                <a:gd name="T17" fmla="*/ 278 h 342"/>
                <a:gd name="T18" fmla="*/ 277 w 341"/>
                <a:gd name="T1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" h="342">
                  <a:moveTo>
                    <a:pt x="277" y="342"/>
                  </a:moveTo>
                  <a:cubicBezTo>
                    <a:pt x="242" y="342"/>
                    <a:pt x="213" y="313"/>
                    <a:pt x="213" y="27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313" y="0"/>
                    <a:pt x="341" y="29"/>
                    <a:pt x="341" y="64"/>
                  </a:cubicBezTo>
                  <a:cubicBezTo>
                    <a:pt x="341" y="278"/>
                    <a:pt x="341" y="278"/>
                    <a:pt x="341" y="278"/>
                  </a:cubicBezTo>
                  <a:cubicBezTo>
                    <a:pt x="341" y="313"/>
                    <a:pt x="313" y="342"/>
                    <a:pt x="277" y="3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BEA5DCE1-3136-4512-83BF-F793D7815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0825" y="3246438"/>
              <a:ext cx="644525" cy="546100"/>
            </a:xfrm>
            <a:custGeom>
              <a:avLst/>
              <a:gdLst>
                <a:gd name="T0" fmla="*/ 1268 w 1813"/>
                <a:gd name="T1" fmla="*/ 1536 h 1536"/>
                <a:gd name="T2" fmla="*/ 64 w 1813"/>
                <a:gd name="T3" fmla="*/ 1536 h 1536"/>
                <a:gd name="T4" fmla="*/ 0 w 1813"/>
                <a:gd name="T5" fmla="*/ 1472 h 1536"/>
                <a:gd name="T6" fmla="*/ 64 w 1813"/>
                <a:gd name="T7" fmla="*/ 1408 h 1536"/>
                <a:gd name="T8" fmla="*/ 1268 w 1813"/>
                <a:gd name="T9" fmla="*/ 1408 h 1536"/>
                <a:gd name="T10" fmla="*/ 1289 w 1813"/>
                <a:gd name="T11" fmla="*/ 1389 h 1536"/>
                <a:gd name="T12" fmla="*/ 1442 w 1813"/>
                <a:gd name="T13" fmla="*/ 131 h 1536"/>
                <a:gd name="T14" fmla="*/ 1590 w 1813"/>
                <a:gd name="T15" fmla="*/ 0 h 1536"/>
                <a:gd name="T16" fmla="*/ 1749 w 1813"/>
                <a:gd name="T17" fmla="*/ 0 h 1536"/>
                <a:gd name="T18" fmla="*/ 1813 w 1813"/>
                <a:gd name="T19" fmla="*/ 64 h 1536"/>
                <a:gd name="T20" fmla="*/ 1749 w 1813"/>
                <a:gd name="T21" fmla="*/ 128 h 1536"/>
                <a:gd name="T22" fmla="*/ 1590 w 1813"/>
                <a:gd name="T23" fmla="*/ 128 h 1536"/>
                <a:gd name="T24" fmla="*/ 1569 w 1813"/>
                <a:gd name="T25" fmla="*/ 146 h 1536"/>
                <a:gd name="T26" fmla="*/ 1416 w 1813"/>
                <a:gd name="T27" fmla="*/ 1404 h 1536"/>
                <a:gd name="T28" fmla="*/ 1268 w 1813"/>
                <a:gd name="T29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3" h="1536">
                  <a:moveTo>
                    <a:pt x="1268" y="1536"/>
                  </a:moveTo>
                  <a:cubicBezTo>
                    <a:pt x="64" y="1536"/>
                    <a:pt x="64" y="1536"/>
                    <a:pt x="64" y="1536"/>
                  </a:cubicBezTo>
                  <a:cubicBezTo>
                    <a:pt x="28" y="1536"/>
                    <a:pt x="0" y="1507"/>
                    <a:pt x="0" y="1472"/>
                  </a:cubicBezTo>
                  <a:cubicBezTo>
                    <a:pt x="0" y="1436"/>
                    <a:pt x="28" y="1408"/>
                    <a:pt x="64" y="1408"/>
                  </a:cubicBezTo>
                  <a:cubicBezTo>
                    <a:pt x="1268" y="1408"/>
                    <a:pt x="1268" y="1408"/>
                    <a:pt x="1268" y="1408"/>
                  </a:cubicBezTo>
                  <a:cubicBezTo>
                    <a:pt x="1279" y="1408"/>
                    <a:pt x="1288" y="1400"/>
                    <a:pt x="1289" y="1389"/>
                  </a:cubicBezTo>
                  <a:cubicBezTo>
                    <a:pt x="1442" y="131"/>
                    <a:pt x="1442" y="131"/>
                    <a:pt x="1442" y="131"/>
                  </a:cubicBezTo>
                  <a:cubicBezTo>
                    <a:pt x="1451" y="56"/>
                    <a:pt x="1514" y="0"/>
                    <a:pt x="1590" y="0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784" y="0"/>
                    <a:pt x="1813" y="28"/>
                    <a:pt x="1813" y="64"/>
                  </a:cubicBezTo>
                  <a:cubicBezTo>
                    <a:pt x="1813" y="99"/>
                    <a:pt x="1784" y="128"/>
                    <a:pt x="1749" y="128"/>
                  </a:cubicBezTo>
                  <a:cubicBezTo>
                    <a:pt x="1590" y="128"/>
                    <a:pt x="1590" y="128"/>
                    <a:pt x="1590" y="128"/>
                  </a:cubicBezTo>
                  <a:cubicBezTo>
                    <a:pt x="1579" y="128"/>
                    <a:pt x="1570" y="136"/>
                    <a:pt x="1569" y="146"/>
                  </a:cubicBezTo>
                  <a:cubicBezTo>
                    <a:pt x="1416" y="1404"/>
                    <a:pt x="1416" y="1404"/>
                    <a:pt x="1416" y="1404"/>
                  </a:cubicBezTo>
                  <a:cubicBezTo>
                    <a:pt x="1407" y="1479"/>
                    <a:pt x="1344" y="1536"/>
                    <a:pt x="1268" y="15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F0D1ACE6-0B88-4D79-AFC8-D900FB898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3150" y="3367088"/>
              <a:ext cx="98425" cy="46038"/>
            </a:xfrm>
            <a:custGeom>
              <a:avLst/>
              <a:gdLst>
                <a:gd name="T0" fmla="*/ 215 w 279"/>
                <a:gd name="T1" fmla="*/ 128 h 128"/>
                <a:gd name="T2" fmla="*/ 64 w 279"/>
                <a:gd name="T3" fmla="*/ 128 h 128"/>
                <a:gd name="T4" fmla="*/ 0 w 279"/>
                <a:gd name="T5" fmla="*/ 64 h 128"/>
                <a:gd name="T6" fmla="*/ 64 w 279"/>
                <a:gd name="T7" fmla="*/ 0 h 128"/>
                <a:gd name="T8" fmla="*/ 215 w 279"/>
                <a:gd name="T9" fmla="*/ 0 h 128"/>
                <a:gd name="T10" fmla="*/ 279 w 279"/>
                <a:gd name="T11" fmla="*/ 64 h 128"/>
                <a:gd name="T12" fmla="*/ 215 w 279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28">
                  <a:moveTo>
                    <a:pt x="215" y="128"/>
                  </a:move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0" y="0"/>
                    <a:pt x="279" y="29"/>
                    <a:pt x="279" y="64"/>
                  </a:cubicBezTo>
                  <a:cubicBezTo>
                    <a:pt x="279" y="99"/>
                    <a:pt x="251" y="128"/>
                    <a:pt x="21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95798025-BB4D-47A0-9894-CD46E72D3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03375" y="3367088"/>
              <a:ext cx="593725" cy="334963"/>
            </a:xfrm>
            <a:custGeom>
              <a:avLst/>
              <a:gdLst>
                <a:gd name="T0" fmla="*/ 1604 w 1668"/>
                <a:gd name="T1" fmla="*/ 939 h 939"/>
                <a:gd name="T2" fmla="*/ 358 w 1668"/>
                <a:gd name="T3" fmla="*/ 939 h 939"/>
                <a:gd name="T4" fmla="*/ 216 w 1668"/>
                <a:gd name="T5" fmla="*/ 834 h 939"/>
                <a:gd name="T6" fmla="*/ 14 w 1668"/>
                <a:gd name="T7" fmla="*/ 194 h 939"/>
                <a:gd name="T8" fmla="*/ 35 w 1668"/>
                <a:gd name="T9" fmla="*/ 62 h 939"/>
                <a:gd name="T10" fmla="*/ 156 w 1668"/>
                <a:gd name="T11" fmla="*/ 0 h 939"/>
                <a:gd name="T12" fmla="*/ 509 w 1668"/>
                <a:gd name="T13" fmla="*/ 0 h 939"/>
                <a:gd name="T14" fmla="*/ 573 w 1668"/>
                <a:gd name="T15" fmla="*/ 64 h 939"/>
                <a:gd name="T16" fmla="*/ 509 w 1668"/>
                <a:gd name="T17" fmla="*/ 128 h 939"/>
                <a:gd name="T18" fmla="*/ 156 w 1668"/>
                <a:gd name="T19" fmla="*/ 128 h 939"/>
                <a:gd name="T20" fmla="*/ 139 w 1668"/>
                <a:gd name="T21" fmla="*/ 137 h 939"/>
                <a:gd name="T22" fmla="*/ 136 w 1668"/>
                <a:gd name="T23" fmla="*/ 155 h 939"/>
                <a:gd name="T24" fmla="*/ 338 w 1668"/>
                <a:gd name="T25" fmla="*/ 796 h 939"/>
                <a:gd name="T26" fmla="*/ 358 w 1668"/>
                <a:gd name="T27" fmla="*/ 811 h 939"/>
                <a:gd name="T28" fmla="*/ 1604 w 1668"/>
                <a:gd name="T29" fmla="*/ 811 h 939"/>
                <a:gd name="T30" fmla="*/ 1668 w 1668"/>
                <a:gd name="T31" fmla="*/ 875 h 939"/>
                <a:gd name="T32" fmla="*/ 1604 w 1668"/>
                <a:gd name="T33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8" h="939">
                  <a:moveTo>
                    <a:pt x="1604" y="939"/>
                  </a:moveTo>
                  <a:cubicBezTo>
                    <a:pt x="358" y="939"/>
                    <a:pt x="358" y="939"/>
                    <a:pt x="358" y="939"/>
                  </a:cubicBezTo>
                  <a:cubicBezTo>
                    <a:pt x="292" y="939"/>
                    <a:pt x="235" y="897"/>
                    <a:pt x="216" y="834"/>
                  </a:cubicBezTo>
                  <a:cubicBezTo>
                    <a:pt x="14" y="194"/>
                    <a:pt x="14" y="194"/>
                    <a:pt x="14" y="194"/>
                  </a:cubicBezTo>
                  <a:cubicBezTo>
                    <a:pt x="0" y="150"/>
                    <a:pt x="8" y="100"/>
                    <a:pt x="35" y="62"/>
                  </a:cubicBezTo>
                  <a:cubicBezTo>
                    <a:pt x="63" y="23"/>
                    <a:pt x="109" y="0"/>
                    <a:pt x="156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44" y="0"/>
                    <a:pt x="573" y="29"/>
                    <a:pt x="573" y="64"/>
                  </a:cubicBezTo>
                  <a:cubicBezTo>
                    <a:pt x="573" y="99"/>
                    <a:pt x="544" y="128"/>
                    <a:pt x="509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7" y="128"/>
                    <a:pt x="141" y="133"/>
                    <a:pt x="139" y="137"/>
                  </a:cubicBezTo>
                  <a:cubicBezTo>
                    <a:pt x="137" y="140"/>
                    <a:pt x="133" y="146"/>
                    <a:pt x="136" y="155"/>
                  </a:cubicBezTo>
                  <a:cubicBezTo>
                    <a:pt x="338" y="796"/>
                    <a:pt x="338" y="796"/>
                    <a:pt x="338" y="796"/>
                  </a:cubicBezTo>
                  <a:cubicBezTo>
                    <a:pt x="341" y="805"/>
                    <a:pt x="349" y="811"/>
                    <a:pt x="358" y="811"/>
                  </a:cubicBezTo>
                  <a:cubicBezTo>
                    <a:pt x="1604" y="811"/>
                    <a:pt x="1604" y="811"/>
                    <a:pt x="1604" y="811"/>
                  </a:cubicBezTo>
                  <a:cubicBezTo>
                    <a:pt x="1639" y="811"/>
                    <a:pt x="1668" y="839"/>
                    <a:pt x="1668" y="875"/>
                  </a:cubicBezTo>
                  <a:cubicBezTo>
                    <a:pt x="1668" y="910"/>
                    <a:pt x="1639" y="939"/>
                    <a:pt x="1604" y="9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466682E5-8E01-4136-8719-B089BE0A2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97013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6" y="476"/>
                    <a:pt x="0" y="369"/>
                    <a:pt x="0" y="238"/>
                  </a:cubicBezTo>
                  <a:cubicBezTo>
                    <a:pt x="0" y="107"/>
                    <a:pt x="106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7983B295-2F15-4912-853B-CB4FD18FC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9838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7" y="476"/>
                    <a:pt x="0" y="369"/>
                    <a:pt x="0" y="238"/>
                  </a:cubicBezTo>
                  <a:cubicBezTo>
                    <a:pt x="0" y="107"/>
                    <a:pt x="107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406D6-B54D-27FB-BF73-DEB50632EAE2}"/>
              </a:ext>
            </a:extLst>
          </p:cNvPr>
          <p:cNvSpPr/>
          <p:nvPr/>
        </p:nvSpPr>
        <p:spPr>
          <a:xfrm>
            <a:off x="94325" y="4844514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E0766-B6BF-AB07-DEF5-0866F75B404A}"/>
              </a:ext>
            </a:extLst>
          </p:cNvPr>
          <p:cNvSpPr/>
          <p:nvPr/>
        </p:nvSpPr>
        <p:spPr>
          <a:xfrm>
            <a:off x="5477627" y="4764485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icture containing circle, screenshot, graphics, text&#10;&#10;Description automatically generated">
            <a:extLst>
              <a:ext uri="{FF2B5EF4-FFF2-40B4-BE49-F238E27FC236}">
                <a16:creationId xmlns:a16="http://schemas.microsoft.com/office/drawing/2014/main" id="{48E44D1B-FB60-0884-6B3A-896087DDFB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3350"/>
            <a:ext cx="527653" cy="527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2F082F-F1C8-2910-ACBD-29D1F7A05111}"/>
              </a:ext>
            </a:extLst>
          </p:cNvPr>
          <p:cNvSpPr txBox="1"/>
          <p:nvPr/>
        </p:nvSpPr>
        <p:spPr>
          <a:xfrm>
            <a:off x="5237544" y="606831"/>
            <a:ext cx="1142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**t-stat = 2.447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90C15F-63F2-9DDD-1077-E393E9F7C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84704"/>
              </p:ext>
            </p:extLst>
          </p:nvPr>
        </p:nvGraphicFramePr>
        <p:xfrm>
          <a:off x="641381" y="821594"/>
          <a:ext cx="5587040" cy="213285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95242">
                  <a:extLst>
                    <a:ext uri="{9D8B030D-6E8A-4147-A177-3AD203B41FA5}">
                      <a16:colId xmlns:a16="http://schemas.microsoft.com/office/drawing/2014/main" val="342626573"/>
                    </a:ext>
                  </a:extLst>
                </a:gridCol>
                <a:gridCol w="1144692">
                  <a:extLst>
                    <a:ext uri="{9D8B030D-6E8A-4147-A177-3AD203B41FA5}">
                      <a16:colId xmlns:a16="http://schemas.microsoft.com/office/drawing/2014/main" val="67296592"/>
                    </a:ext>
                  </a:extLst>
                </a:gridCol>
                <a:gridCol w="1242158">
                  <a:extLst>
                    <a:ext uri="{9D8B030D-6E8A-4147-A177-3AD203B41FA5}">
                      <a16:colId xmlns:a16="http://schemas.microsoft.com/office/drawing/2014/main" val="1780520640"/>
                    </a:ext>
                  </a:extLst>
                </a:gridCol>
                <a:gridCol w="1414463">
                  <a:extLst>
                    <a:ext uri="{9D8B030D-6E8A-4147-A177-3AD203B41FA5}">
                      <a16:colId xmlns:a16="http://schemas.microsoft.com/office/drawing/2014/main" val="719549647"/>
                    </a:ext>
                  </a:extLst>
                </a:gridCol>
                <a:gridCol w="619640">
                  <a:extLst>
                    <a:ext uri="{9D8B030D-6E8A-4147-A177-3AD203B41FA5}">
                      <a16:colId xmlns:a16="http://schemas.microsoft.com/office/drawing/2014/main" val="4095974284"/>
                    </a:ext>
                  </a:extLst>
                </a:gridCol>
                <a:gridCol w="570845">
                  <a:extLst>
                    <a:ext uri="{9D8B030D-6E8A-4147-A177-3AD203B41FA5}">
                      <a16:colId xmlns:a16="http://schemas.microsoft.com/office/drawing/2014/main" val="3119334720"/>
                    </a:ext>
                  </a:extLst>
                </a:gridCol>
              </a:tblGrid>
              <a:tr h="1625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Store 77 - Customers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Store 233 - Customers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233 - Customers Re-Scaled</a:t>
                      </a:r>
                    </a:p>
                  </a:txBody>
                  <a:tcPr marL="7144" marR="7144" marT="7144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Difference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T-value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16372713"/>
                  </a:ext>
                </a:extLst>
              </a:tr>
              <a:tr h="1625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751226343"/>
                  </a:ext>
                </a:extLst>
              </a:tr>
              <a:tr h="1625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46694673"/>
                  </a:ext>
                </a:extLst>
              </a:tr>
              <a:tr h="1625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473227437"/>
                  </a:ext>
                </a:extLst>
              </a:tr>
              <a:tr h="1625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092358896"/>
                  </a:ext>
                </a:extLst>
              </a:tr>
              <a:tr h="1625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336151903"/>
                  </a:ext>
                </a:extLst>
              </a:tr>
              <a:tr h="1625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640320756"/>
                  </a:ext>
                </a:extLst>
              </a:tr>
              <a:tr h="17266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863364"/>
                  </a:ext>
                </a:extLst>
              </a:tr>
              <a:tr h="1625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2/1/19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-0.031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-1.334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7095343"/>
                  </a:ext>
                </a:extLst>
              </a:tr>
              <a:tr h="1625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0.273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rgbClr val="C00000"/>
                          </a:solidFill>
                          <a:effectLst/>
                        </a:rPr>
                        <a:t>11.659</a:t>
                      </a:r>
                      <a:endParaRPr lang="en-US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432138530"/>
                  </a:ext>
                </a:extLst>
              </a:tr>
              <a:tr h="1625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0.686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29.289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047631374"/>
                  </a:ext>
                </a:extLst>
              </a:tr>
              <a:tr h="1625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-2.099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23620431"/>
                  </a:ext>
                </a:extLst>
              </a:tr>
              <a:tr h="17266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36008495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6B3EA87-32AB-8210-F300-32139798AC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603903"/>
              </p:ext>
            </p:extLst>
          </p:nvPr>
        </p:nvGraphicFramePr>
        <p:xfrm>
          <a:off x="457200" y="3038964"/>
          <a:ext cx="5920693" cy="1954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388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195F79-E2FF-4084-A0FD-1A82E256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3 – Store 86 (Revenue)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BDA63E-B126-4EDA-8B60-CFAB50B66BB9}"/>
              </a:ext>
            </a:extLst>
          </p:cNvPr>
          <p:cNvGrpSpPr/>
          <p:nvPr/>
        </p:nvGrpSpPr>
        <p:grpSpPr>
          <a:xfrm>
            <a:off x="560318" y="1103018"/>
            <a:ext cx="542548" cy="541394"/>
            <a:chOff x="-374650" y="3808413"/>
            <a:chExt cx="747713" cy="746125"/>
          </a:xfrm>
          <a:solidFill>
            <a:schemeClr val="bg1"/>
          </a:solidFill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C475B2C7-5E1D-4BAA-AB36-623C2A327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74650" y="3808413"/>
              <a:ext cx="747713" cy="746125"/>
            </a:xfrm>
            <a:custGeom>
              <a:avLst/>
              <a:gdLst>
                <a:gd name="T0" fmla="*/ 1928 w 2048"/>
                <a:gd name="T1" fmla="*/ 184 h 2048"/>
                <a:gd name="T2" fmla="*/ 1564 w 2048"/>
                <a:gd name="T3" fmla="*/ 124 h 2048"/>
                <a:gd name="T4" fmla="*/ 1504 w 2048"/>
                <a:gd name="T5" fmla="*/ 0 h 2048"/>
                <a:gd name="T6" fmla="*/ 1444 w 2048"/>
                <a:gd name="T7" fmla="*/ 124 h 2048"/>
                <a:gd name="T8" fmla="*/ 1204 w 2048"/>
                <a:gd name="T9" fmla="*/ 60 h 2048"/>
                <a:gd name="T10" fmla="*/ 1084 w 2048"/>
                <a:gd name="T11" fmla="*/ 60 h 2048"/>
                <a:gd name="T12" fmla="*/ 844 w 2048"/>
                <a:gd name="T13" fmla="*/ 124 h 2048"/>
                <a:gd name="T14" fmla="*/ 784 w 2048"/>
                <a:gd name="T15" fmla="*/ 0 h 2048"/>
                <a:gd name="T16" fmla="*/ 724 w 2048"/>
                <a:gd name="T17" fmla="*/ 124 h 2048"/>
                <a:gd name="T18" fmla="*/ 484 w 2048"/>
                <a:gd name="T19" fmla="*/ 60 h 2048"/>
                <a:gd name="T20" fmla="*/ 364 w 2048"/>
                <a:gd name="T21" fmla="*/ 60 h 2048"/>
                <a:gd name="T22" fmla="*/ 60 w 2048"/>
                <a:gd name="T23" fmla="*/ 124 h 2048"/>
                <a:gd name="T24" fmla="*/ 0 w 2048"/>
                <a:gd name="T25" fmla="*/ 1748 h 2048"/>
                <a:gd name="T26" fmla="*/ 1059 w 2048"/>
                <a:gd name="T27" fmla="*/ 1808 h 2048"/>
                <a:gd name="T28" fmla="*/ 2048 w 2048"/>
                <a:gd name="T29" fmla="*/ 1508 h 2048"/>
                <a:gd name="T30" fmla="*/ 364 w 2048"/>
                <a:gd name="T31" fmla="*/ 244 h 2048"/>
                <a:gd name="T32" fmla="*/ 424 w 2048"/>
                <a:gd name="T33" fmla="*/ 364 h 2048"/>
                <a:gd name="T34" fmla="*/ 484 w 2048"/>
                <a:gd name="T35" fmla="*/ 244 h 2048"/>
                <a:gd name="T36" fmla="*/ 724 w 2048"/>
                <a:gd name="T37" fmla="*/ 304 h 2048"/>
                <a:gd name="T38" fmla="*/ 844 w 2048"/>
                <a:gd name="T39" fmla="*/ 304 h 2048"/>
                <a:gd name="T40" fmla="*/ 1084 w 2048"/>
                <a:gd name="T41" fmla="*/ 244 h 2048"/>
                <a:gd name="T42" fmla="*/ 1144 w 2048"/>
                <a:gd name="T43" fmla="*/ 364 h 2048"/>
                <a:gd name="T44" fmla="*/ 1204 w 2048"/>
                <a:gd name="T45" fmla="*/ 244 h 2048"/>
                <a:gd name="T46" fmla="*/ 1444 w 2048"/>
                <a:gd name="T47" fmla="*/ 304 h 2048"/>
                <a:gd name="T48" fmla="*/ 1564 w 2048"/>
                <a:gd name="T49" fmla="*/ 304 h 2048"/>
                <a:gd name="T50" fmla="*/ 1808 w 2048"/>
                <a:gd name="T51" fmla="*/ 244 h 2048"/>
                <a:gd name="T52" fmla="*/ 120 w 2048"/>
                <a:gd name="T53" fmla="*/ 484 h 2048"/>
                <a:gd name="T54" fmla="*/ 364 w 2048"/>
                <a:gd name="T55" fmla="*/ 244 h 2048"/>
                <a:gd name="T56" fmla="*/ 120 w 2048"/>
                <a:gd name="T57" fmla="*/ 604 h 2048"/>
                <a:gd name="T58" fmla="*/ 1808 w 2048"/>
                <a:gd name="T59" fmla="*/ 1059 h 2048"/>
                <a:gd name="T60" fmla="*/ 1055 w 2048"/>
                <a:gd name="T61" fmla="*/ 1214 h 2048"/>
                <a:gd name="T62" fmla="*/ 908 w 2048"/>
                <a:gd name="T63" fmla="*/ 1208 h 2048"/>
                <a:gd name="T64" fmla="*/ 908 w 2048"/>
                <a:gd name="T65" fmla="*/ 1328 h 2048"/>
                <a:gd name="T66" fmla="*/ 971 w 2048"/>
                <a:gd name="T67" fmla="*/ 1448 h 2048"/>
                <a:gd name="T68" fmla="*/ 848 w 2048"/>
                <a:gd name="T69" fmla="*/ 1508 h 2048"/>
                <a:gd name="T70" fmla="*/ 971 w 2048"/>
                <a:gd name="T71" fmla="*/ 1568 h 2048"/>
                <a:gd name="T72" fmla="*/ 120 w 2048"/>
                <a:gd name="T73" fmla="*/ 1688 h 2048"/>
                <a:gd name="T74" fmla="*/ 1088 w 2048"/>
                <a:gd name="T75" fmla="*/ 1508 h 2048"/>
                <a:gd name="T76" fmla="*/ 1928 w 2048"/>
                <a:gd name="T77" fmla="*/ 150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8" h="2048">
                  <a:moveTo>
                    <a:pt x="1928" y="1169"/>
                  </a:moveTo>
                  <a:cubicBezTo>
                    <a:pt x="1928" y="184"/>
                    <a:pt x="1928" y="184"/>
                    <a:pt x="1928" y="184"/>
                  </a:cubicBezTo>
                  <a:cubicBezTo>
                    <a:pt x="1928" y="151"/>
                    <a:pt x="1901" y="124"/>
                    <a:pt x="1868" y="124"/>
                  </a:cubicBezTo>
                  <a:cubicBezTo>
                    <a:pt x="1564" y="124"/>
                    <a:pt x="1564" y="124"/>
                    <a:pt x="1564" y="124"/>
                  </a:cubicBezTo>
                  <a:cubicBezTo>
                    <a:pt x="1564" y="60"/>
                    <a:pt x="1564" y="60"/>
                    <a:pt x="1564" y="60"/>
                  </a:cubicBezTo>
                  <a:cubicBezTo>
                    <a:pt x="1564" y="27"/>
                    <a:pt x="1537" y="0"/>
                    <a:pt x="1504" y="0"/>
                  </a:cubicBezTo>
                  <a:cubicBezTo>
                    <a:pt x="1471" y="0"/>
                    <a:pt x="1444" y="27"/>
                    <a:pt x="1444" y="60"/>
                  </a:cubicBezTo>
                  <a:cubicBezTo>
                    <a:pt x="1444" y="124"/>
                    <a:pt x="1444" y="124"/>
                    <a:pt x="1444" y="124"/>
                  </a:cubicBezTo>
                  <a:cubicBezTo>
                    <a:pt x="1204" y="124"/>
                    <a:pt x="1204" y="124"/>
                    <a:pt x="1204" y="124"/>
                  </a:cubicBezTo>
                  <a:cubicBezTo>
                    <a:pt x="1204" y="60"/>
                    <a:pt x="1204" y="60"/>
                    <a:pt x="1204" y="60"/>
                  </a:cubicBezTo>
                  <a:cubicBezTo>
                    <a:pt x="1204" y="27"/>
                    <a:pt x="1177" y="0"/>
                    <a:pt x="1144" y="0"/>
                  </a:cubicBezTo>
                  <a:cubicBezTo>
                    <a:pt x="1111" y="0"/>
                    <a:pt x="1084" y="27"/>
                    <a:pt x="1084" y="60"/>
                  </a:cubicBezTo>
                  <a:cubicBezTo>
                    <a:pt x="1084" y="124"/>
                    <a:pt x="1084" y="124"/>
                    <a:pt x="1084" y="124"/>
                  </a:cubicBezTo>
                  <a:cubicBezTo>
                    <a:pt x="844" y="124"/>
                    <a:pt x="844" y="124"/>
                    <a:pt x="844" y="124"/>
                  </a:cubicBezTo>
                  <a:cubicBezTo>
                    <a:pt x="844" y="60"/>
                    <a:pt x="844" y="60"/>
                    <a:pt x="844" y="60"/>
                  </a:cubicBezTo>
                  <a:cubicBezTo>
                    <a:pt x="844" y="27"/>
                    <a:pt x="817" y="0"/>
                    <a:pt x="784" y="0"/>
                  </a:cubicBezTo>
                  <a:cubicBezTo>
                    <a:pt x="751" y="0"/>
                    <a:pt x="724" y="27"/>
                    <a:pt x="724" y="60"/>
                  </a:cubicBezTo>
                  <a:cubicBezTo>
                    <a:pt x="724" y="124"/>
                    <a:pt x="724" y="124"/>
                    <a:pt x="724" y="124"/>
                  </a:cubicBezTo>
                  <a:cubicBezTo>
                    <a:pt x="484" y="124"/>
                    <a:pt x="484" y="124"/>
                    <a:pt x="484" y="124"/>
                  </a:cubicBezTo>
                  <a:cubicBezTo>
                    <a:pt x="484" y="60"/>
                    <a:pt x="484" y="60"/>
                    <a:pt x="484" y="60"/>
                  </a:cubicBezTo>
                  <a:cubicBezTo>
                    <a:pt x="484" y="27"/>
                    <a:pt x="457" y="0"/>
                    <a:pt x="424" y="0"/>
                  </a:cubicBezTo>
                  <a:cubicBezTo>
                    <a:pt x="391" y="0"/>
                    <a:pt x="364" y="27"/>
                    <a:pt x="364" y="60"/>
                  </a:cubicBezTo>
                  <a:cubicBezTo>
                    <a:pt x="364" y="124"/>
                    <a:pt x="364" y="124"/>
                    <a:pt x="364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27" y="124"/>
                    <a:pt x="0" y="151"/>
                    <a:pt x="0" y="184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81"/>
                    <a:pt x="27" y="1808"/>
                    <a:pt x="60" y="1808"/>
                  </a:cubicBezTo>
                  <a:cubicBezTo>
                    <a:pt x="1059" y="1808"/>
                    <a:pt x="1059" y="1808"/>
                    <a:pt x="1059" y="1808"/>
                  </a:cubicBezTo>
                  <a:cubicBezTo>
                    <a:pt x="1156" y="1953"/>
                    <a:pt x="1321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1380"/>
                    <a:pt x="2003" y="1262"/>
                    <a:pt x="1928" y="1169"/>
                  </a:cubicBezTo>
                  <a:close/>
                  <a:moveTo>
                    <a:pt x="364" y="244"/>
                  </a:moveTo>
                  <a:cubicBezTo>
                    <a:pt x="364" y="304"/>
                    <a:pt x="364" y="304"/>
                    <a:pt x="364" y="304"/>
                  </a:cubicBezTo>
                  <a:cubicBezTo>
                    <a:pt x="364" y="337"/>
                    <a:pt x="391" y="364"/>
                    <a:pt x="424" y="364"/>
                  </a:cubicBezTo>
                  <a:cubicBezTo>
                    <a:pt x="457" y="364"/>
                    <a:pt x="484" y="337"/>
                    <a:pt x="484" y="304"/>
                  </a:cubicBezTo>
                  <a:cubicBezTo>
                    <a:pt x="484" y="244"/>
                    <a:pt x="484" y="244"/>
                    <a:pt x="484" y="244"/>
                  </a:cubicBezTo>
                  <a:cubicBezTo>
                    <a:pt x="724" y="244"/>
                    <a:pt x="724" y="244"/>
                    <a:pt x="724" y="244"/>
                  </a:cubicBezTo>
                  <a:cubicBezTo>
                    <a:pt x="724" y="304"/>
                    <a:pt x="724" y="304"/>
                    <a:pt x="724" y="304"/>
                  </a:cubicBezTo>
                  <a:cubicBezTo>
                    <a:pt x="724" y="337"/>
                    <a:pt x="751" y="364"/>
                    <a:pt x="784" y="364"/>
                  </a:cubicBezTo>
                  <a:cubicBezTo>
                    <a:pt x="817" y="364"/>
                    <a:pt x="844" y="337"/>
                    <a:pt x="844" y="304"/>
                  </a:cubicBezTo>
                  <a:cubicBezTo>
                    <a:pt x="844" y="244"/>
                    <a:pt x="844" y="244"/>
                    <a:pt x="844" y="244"/>
                  </a:cubicBezTo>
                  <a:cubicBezTo>
                    <a:pt x="1084" y="244"/>
                    <a:pt x="1084" y="244"/>
                    <a:pt x="1084" y="244"/>
                  </a:cubicBezTo>
                  <a:cubicBezTo>
                    <a:pt x="1084" y="304"/>
                    <a:pt x="1084" y="304"/>
                    <a:pt x="1084" y="304"/>
                  </a:cubicBezTo>
                  <a:cubicBezTo>
                    <a:pt x="1084" y="337"/>
                    <a:pt x="1111" y="364"/>
                    <a:pt x="1144" y="364"/>
                  </a:cubicBezTo>
                  <a:cubicBezTo>
                    <a:pt x="1177" y="364"/>
                    <a:pt x="1204" y="337"/>
                    <a:pt x="1204" y="304"/>
                  </a:cubicBezTo>
                  <a:cubicBezTo>
                    <a:pt x="1204" y="244"/>
                    <a:pt x="1204" y="244"/>
                    <a:pt x="1204" y="244"/>
                  </a:cubicBezTo>
                  <a:cubicBezTo>
                    <a:pt x="1444" y="244"/>
                    <a:pt x="1444" y="244"/>
                    <a:pt x="1444" y="244"/>
                  </a:cubicBezTo>
                  <a:cubicBezTo>
                    <a:pt x="1444" y="304"/>
                    <a:pt x="1444" y="304"/>
                    <a:pt x="1444" y="304"/>
                  </a:cubicBezTo>
                  <a:cubicBezTo>
                    <a:pt x="1444" y="337"/>
                    <a:pt x="1471" y="364"/>
                    <a:pt x="1504" y="364"/>
                  </a:cubicBezTo>
                  <a:cubicBezTo>
                    <a:pt x="1537" y="364"/>
                    <a:pt x="1564" y="337"/>
                    <a:pt x="1564" y="304"/>
                  </a:cubicBezTo>
                  <a:cubicBezTo>
                    <a:pt x="1564" y="244"/>
                    <a:pt x="1564" y="244"/>
                    <a:pt x="1564" y="244"/>
                  </a:cubicBezTo>
                  <a:cubicBezTo>
                    <a:pt x="1808" y="244"/>
                    <a:pt x="1808" y="244"/>
                    <a:pt x="1808" y="244"/>
                  </a:cubicBezTo>
                  <a:cubicBezTo>
                    <a:pt x="1808" y="484"/>
                    <a:pt x="1808" y="484"/>
                    <a:pt x="1808" y="484"/>
                  </a:cubicBezTo>
                  <a:cubicBezTo>
                    <a:pt x="120" y="484"/>
                    <a:pt x="120" y="484"/>
                    <a:pt x="120" y="484"/>
                  </a:cubicBezTo>
                  <a:cubicBezTo>
                    <a:pt x="120" y="244"/>
                    <a:pt x="120" y="244"/>
                    <a:pt x="120" y="244"/>
                  </a:cubicBezTo>
                  <a:lnTo>
                    <a:pt x="364" y="244"/>
                  </a:lnTo>
                  <a:close/>
                  <a:moveTo>
                    <a:pt x="120" y="1688"/>
                  </a:moveTo>
                  <a:cubicBezTo>
                    <a:pt x="120" y="604"/>
                    <a:pt x="120" y="604"/>
                    <a:pt x="120" y="604"/>
                  </a:cubicBezTo>
                  <a:cubicBezTo>
                    <a:pt x="1808" y="604"/>
                    <a:pt x="1808" y="604"/>
                    <a:pt x="1808" y="604"/>
                  </a:cubicBezTo>
                  <a:cubicBezTo>
                    <a:pt x="1808" y="1059"/>
                    <a:pt x="1808" y="1059"/>
                    <a:pt x="1808" y="1059"/>
                  </a:cubicBezTo>
                  <a:cubicBezTo>
                    <a:pt x="1722" y="1002"/>
                    <a:pt x="1619" y="968"/>
                    <a:pt x="1508" y="968"/>
                  </a:cubicBezTo>
                  <a:cubicBezTo>
                    <a:pt x="1318" y="968"/>
                    <a:pt x="1151" y="1066"/>
                    <a:pt x="1055" y="1214"/>
                  </a:cubicBezTo>
                  <a:cubicBezTo>
                    <a:pt x="1047" y="1210"/>
                    <a:pt x="1038" y="1208"/>
                    <a:pt x="1028" y="1208"/>
                  </a:cubicBezTo>
                  <a:cubicBezTo>
                    <a:pt x="908" y="1208"/>
                    <a:pt x="908" y="1208"/>
                    <a:pt x="908" y="1208"/>
                  </a:cubicBezTo>
                  <a:cubicBezTo>
                    <a:pt x="875" y="1208"/>
                    <a:pt x="848" y="1235"/>
                    <a:pt x="848" y="1268"/>
                  </a:cubicBezTo>
                  <a:cubicBezTo>
                    <a:pt x="848" y="1301"/>
                    <a:pt x="875" y="1328"/>
                    <a:pt x="908" y="1328"/>
                  </a:cubicBezTo>
                  <a:cubicBezTo>
                    <a:pt x="999" y="1328"/>
                    <a:pt x="999" y="1328"/>
                    <a:pt x="999" y="1328"/>
                  </a:cubicBezTo>
                  <a:cubicBezTo>
                    <a:pt x="985" y="1366"/>
                    <a:pt x="976" y="1406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76" y="1610"/>
                    <a:pt x="985" y="1650"/>
                    <a:pt x="999" y="1688"/>
                  </a:cubicBezTo>
                  <a:lnTo>
                    <a:pt x="120" y="1688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773A2D2-53A6-427A-8B23-BD274063A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8" y="4248151"/>
              <a:ext cx="131763" cy="131763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D7C3A67-8143-4124-AA4C-0CD493E47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073526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3E0E2DEC-AB1C-49C9-AA7E-8CB1DDAA2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160838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EF968DB6-3D82-4F1B-A74C-493357005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248151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1CA2489C-9D76-4F87-BDBA-1037D366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EFCBD755-A32E-450E-BEE5-143F6047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160838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AC603C0-A837-4080-8C9F-46B9D4246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335463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5187437F-A709-443C-BCC2-AE070430D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38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CAC33F3-16AA-47F0-BDDB-D723557A556E}"/>
              </a:ext>
            </a:extLst>
          </p:cNvPr>
          <p:cNvGrpSpPr/>
          <p:nvPr/>
        </p:nvGrpSpPr>
        <p:grpSpPr>
          <a:xfrm>
            <a:off x="562390" y="2501349"/>
            <a:ext cx="539970" cy="537614"/>
            <a:chOff x="-1603375" y="3246438"/>
            <a:chExt cx="727075" cy="723901"/>
          </a:xfrm>
          <a:solidFill>
            <a:schemeClr val="bg1"/>
          </a:solidFill>
        </p:grpSpPr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424E8B94-B486-4082-805D-B5E385410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3988" y="3309938"/>
              <a:ext cx="301625" cy="209550"/>
            </a:xfrm>
            <a:custGeom>
              <a:avLst/>
              <a:gdLst>
                <a:gd name="T0" fmla="*/ 70 w 850"/>
                <a:gd name="T1" fmla="*/ 589 h 589"/>
                <a:gd name="T2" fmla="*/ 25 w 850"/>
                <a:gd name="T3" fmla="*/ 570 h 589"/>
                <a:gd name="T4" fmla="*/ 25 w 850"/>
                <a:gd name="T5" fmla="*/ 479 h 589"/>
                <a:gd name="T6" fmla="*/ 281 w 850"/>
                <a:gd name="T7" fmla="*/ 223 h 589"/>
                <a:gd name="T8" fmla="*/ 355 w 850"/>
                <a:gd name="T9" fmla="*/ 211 h 589"/>
                <a:gd name="T10" fmla="*/ 484 w 850"/>
                <a:gd name="T11" fmla="*/ 276 h 589"/>
                <a:gd name="T12" fmla="*/ 735 w 850"/>
                <a:gd name="T13" fmla="*/ 25 h 589"/>
                <a:gd name="T14" fmla="*/ 825 w 850"/>
                <a:gd name="T15" fmla="*/ 25 h 589"/>
                <a:gd name="T16" fmla="*/ 825 w 850"/>
                <a:gd name="T17" fmla="*/ 116 h 589"/>
                <a:gd name="T18" fmla="*/ 542 w 850"/>
                <a:gd name="T19" fmla="*/ 399 h 589"/>
                <a:gd name="T20" fmla="*/ 468 w 850"/>
                <a:gd name="T21" fmla="*/ 411 h 589"/>
                <a:gd name="T22" fmla="*/ 339 w 850"/>
                <a:gd name="T23" fmla="*/ 347 h 589"/>
                <a:gd name="T24" fmla="*/ 115 w 850"/>
                <a:gd name="T25" fmla="*/ 570 h 589"/>
                <a:gd name="T26" fmla="*/ 70 w 850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0" h="589">
                  <a:moveTo>
                    <a:pt x="70" y="589"/>
                  </a:moveTo>
                  <a:cubicBezTo>
                    <a:pt x="54" y="589"/>
                    <a:pt x="37" y="582"/>
                    <a:pt x="25" y="570"/>
                  </a:cubicBezTo>
                  <a:cubicBezTo>
                    <a:pt x="0" y="545"/>
                    <a:pt x="0" y="504"/>
                    <a:pt x="25" y="479"/>
                  </a:cubicBezTo>
                  <a:cubicBezTo>
                    <a:pt x="281" y="223"/>
                    <a:pt x="281" y="223"/>
                    <a:pt x="281" y="223"/>
                  </a:cubicBezTo>
                  <a:cubicBezTo>
                    <a:pt x="300" y="204"/>
                    <a:pt x="330" y="199"/>
                    <a:pt x="355" y="211"/>
                  </a:cubicBezTo>
                  <a:cubicBezTo>
                    <a:pt x="484" y="276"/>
                    <a:pt x="484" y="276"/>
                    <a:pt x="484" y="276"/>
                  </a:cubicBezTo>
                  <a:cubicBezTo>
                    <a:pt x="735" y="25"/>
                    <a:pt x="735" y="25"/>
                    <a:pt x="735" y="25"/>
                  </a:cubicBezTo>
                  <a:cubicBezTo>
                    <a:pt x="760" y="0"/>
                    <a:pt x="800" y="0"/>
                    <a:pt x="825" y="25"/>
                  </a:cubicBezTo>
                  <a:cubicBezTo>
                    <a:pt x="850" y="50"/>
                    <a:pt x="850" y="91"/>
                    <a:pt x="825" y="11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23" y="419"/>
                    <a:pt x="493" y="423"/>
                    <a:pt x="468" y="411"/>
                  </a:cubicBezTo>
                  <a:cubicBezTo>
                    <a:pt x="339" y="347"/>
                    <a:pt x="339" y="347"/>
                    <a:pt x="339" y="347"/>
                  </a:cubicBezTo>
                  <a:cubicBezTo>
                    <a:pt x="115" y="570"/>
                    <a:pt x="115" y="570"/>
                    <a:pt x="115" y="570"/>
                  </a:cubicBezTo>
                  <a:cubicBezTo>
                    <a:pt x="103" y="582"/>
                    <a:pt x="86" y="589"/>
                    <a:pt x="70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53F477AB-7230-472B-A1D1-A44F10333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39838" y="3306763"/>
              <a:ext cx="120650" cy="122238"/>
            </a:xfrm>
            <a:custGeom>
              <a:avLst/>
              <a:gdLst>
                <a:gd name="T0" fmla="*/ 277 w 341"/>
                <a:gd name="T1" fmla="*/ 342 h 342"/>
                <a:gd name="T2" fmla="*/ 213 w 341"/>
                <a:gd name="T3" fmla="*/ 278 h 342"/>
                <a:gd name="T4" fmla="*/ 213 w 341"/>
                <a:gd name="T5" fmla="*/ 128 h 342"/>
                <a:gd name="T6" fmla="*/ 64 w 341"/>
                <a:gd name="T7" fmla="*/ 128 h 342"/>
                <a:gd name="T8" fmla="*/ 0 w 341"/>
                <a:gd name="T9" fmla="*/ 64 h 342"/>
                <a:gd name="T10" fmla="*/ 64 w 341"/>
                <a:gd name="T11" fmla="*/ 0 h 342"/>
                <a:gd name="T12" fmla="*/ 277 w 341"/>
                <a:gd name="T13" fmla="*/ 0 h 342"/>
                <a:gd name="T14" fmla="*/ 341 w 341"/>
                <a:gd name="T15" fmla="*/ 64 h 342"/>
                <a:gd name="T16" fmla="*/ 341 w 341"/>
                <a:gd name="T17" fmla="*/ 278 h 342"/>
                <a:gd name="T18" fmla="*/ 277 w 341"/>
                <a:gd name="T1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" h="342">
                  <a:moveTo>
                    <a:pt x="277" y="342"/>
                  </a:moveTo>
                  <a:cubicBezTo>
                    <a:pt x="242" y="342"/>
                    <a:pt x="213" y="313"/>
                    <a:pt x="213" y="27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313" y="0"/>
                    <a:pt x="341" y="29"/>
                    <a:pt x="341" y="64"/>
                  </a:cubicBezTo>
                  <a:cubicBezTo>
                    <a:pt x="341" y="278"/>
                    <a:pt x="341" y="278"/>
                    <a:pt x="341" y="278"/>
                  </a:cubicBezTo>
                  <a:cubicBezTo>
                    <a:pt x="341" y="313"/>
                    <a:pt x="313" y="342"/>
                    <a:pt x="277" y="3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BEA5DCE1-3136-4512-83BF-F793D7815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0825" y="3246438"/>
              <a:ext cx="644525" cy="546100"/>
            </a:xfrm>
            <a:custGeom>
              <a:avLst/>
              <a:gdLst>
                <a:gd name="T0" fmla="*/ 1268 w 1813"/>
                <a:gd name="T1" fmla="*/ 1536 h 1536"/>
                <a:gd name="T2" fmla="*/ 64 w 1813"/>
                <a:gd name="T3" fmla="*/ 1536 h 1536"/>
                <a:gd name="T4" fmla="*/ 0 w 1813"/>
                <a:gd name="T5" fmla="*/ 1472 h 1536"/>
                <a:gd name="T6" fmla="*/ 64 w 1813"/>
                <a:gd name="T7" fmla="*/ 1408 h 1536"/>
                <a:gd name="T8" fmla="*/ 1268 w 1813"/>
                <a:gd name="T9" fmla="*/ 1408 h 1536"/>
                <a:gd name="T10" fmla="*/ 1289 w 1813"/>
                <a:gd name="T11" fmla="*/ 1389 h 1536"/>
                <a:gd name="T12" fmla="*/ 1442 w 1813"/>
                <a:gd name="T13" fmla="*/ 131 h 1536"/>
                <a:gd name="T14" fmla="*/ 1590 w 1813"/>
                <a:gd name="T15" fmla="*/ 0 h 1536"/>
                <a:gd name="T16" fmla="*/ 1749 w 1813"/>
                <a:gd name="T17" fmla="*/ 0 h 1536"/>
                <a:gd name="T18" fmla="*/ 1813 w 1813"/>
                <a:gd name="T19" fmla="*/ 64 h 1536"/>
                <a:gd name="T20" fmla="*/ 1749 w 1813"/>
                <a:gd name="T21" fmla="*/ 128 h 1536"/>
                <a:gd name="T22" fmla="*/ 1590 w 1813"/>
                <a:gd name="T23" fmla="*/ 128 h 1536"/>
                <a:gd name="T24" fmla="*/ 1569 w 1813"/>
                <a:gd name="T25" fmla="*/ 146 h 1536"/>
                <a:gd name="T26" fmla="*/ 1416 w 1813"/>
                <a:gd name="T27" fmla="*/ 1404 h 1536"/>
                <a:gd name="T28" fmla="*/ 1268 w 1813"/>
                <a:gd name="T29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3" h="1536">
                  <a:moveTo>
                    <a:pt x="1268" y="1536"/>
                  </a:moveTo>
                  <a:cubicBezTo>
                    <a:pt x="64" y="1536"/>
                    <a:pt x="64" y="1536"/>
                    <a:pt x="64" y="1536"/>
                  </a:cubicBezTo>
                  <a:cubicBezTo>
                    <a:pt x="28" y="1536"/>
                    <a:pt x="0" y="1507"/>
                    <a:pt x="0" y="1472"/>
                  </a:cubicBezTo>
                  <a:cubicBezTo>
                    <a:pt x="0" y="1436"/>
                    <a:pt x="28" y="1408"/>
                    <a:pt x="64" y="1408"/>
                  </a:cubicBezTo>
                  <a:cubicBezTo>
                    <a:pt x="1268" y="1408"/>
                    <a:pt x="1268" y="1408"/>
                    <a:pt x="1268" y="1408"/>
                  </a:cubicBezTo>
                  <a:cubicBezTo>
                    <a:pt x="1279" y="1408"/>
                    <a:pt x="1288" y="1400"/>
                    <a:pt x="1289" y="1389"/>
                  </a:cubicBezTo>
                  <a:cubicBezTo>
                    <a:pt x="1442" y="131"/>
                    <a:pt x="1442" y="131"/>
                    <a:pt x="1442" y="131"/>
                  </a:cubicBezTo>
                  <a:cubicBezTo>
                    <a:pt x="1451" y="56"/>
                    <a:pt x="1514" y="0"/>
                    <a:pt x="1590" y="0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784" y="0"/>
                    <a:pt x="1813" y="28"/>
                    <a:pt x="1813" y="64"/>
                  </a:cubicBezTo>
                  <a:cubicBezTo>
                    <a:pt x="1813" y="99"/>
                    <a:pt x="1784" y="128"/>
                    <a:pt x="1749" y="128"/>
                  </a:cubicBezTo>
                  <a:cubicBezTo>
                    <a:pt x="1590" y="128"/>
                    <a:pt x="1590" y="128"/>
                    <a:pt x="1590" y="128"/>
                  </a:cubicBezTo>
                  <a:cubicBezTo>
                    <a:pt x="1579" y="128"/>
                    <a:pt x="1570" y="136"/>
                    <a:pt x="1569" y="146"/>
                  </a:cubicBezTo>
                  <a:cubicBezTo>
                    <a:pt x="1416" y="1404"/>
                    <a:pt x="1416" y="1404"/>
                    <a:pt x="1416" y="1404"/>
                  </a:cubicBezTo>
                  <a:cubicBezTo>
                    <a:pt x="1407" y="1479"/>
                    <a:pt x="1344" y="1536"/>
                    <a:pt x="1268" y="15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F0D1ACE6-0B88-4D79-AFC8-D900FB898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3150" y="3367088"/>
              <a:ext cx="98425" cy="46038"/>
            </a:xfrm>
            <a:custGeom>
              <a:avLst/>
              <a:gdLst>
                <a:gd name="T0" fmla="*/ 215 w 279"/>
                <a:gd name="T1" fmla="*/ 128 h 128"/>
                <a:gd name="T2" fmla="*/ 64 w 279"/>
                <a:gd name="T3" fmla="*/ 128 h 128"/>
                <a:gd name="T4" fmla="*/ 0 w 279"/>
                <a:gd name="T5" fmla="*/ 64 h 128"/>
                <a:gd name="T6" fmla="*/ 64 w 279"/>
                <a:gd name="T7" fmla="*/ 0 h 128"/>
                <a:gd name="T8" fmla="*/ 215 w 279"/>
                <a:gd name="T9" fmla="*/ 0 h 128"/>
                <a:gd name="T10" fmla="*/ 279 w 279"/>
                <a:gd name="T11" fmla="*/ 64 h 128"/>
                <a:gd name="T12" fmla="*/ 215 w 279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28">
                  <a:moveTo>
                    <a:pt x="215" y="128"/>
                  </a:move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0" y="0"/>
                    <a:pt x="279" y="29"/>
                    <a:pt x="279" y="64"/>
                  </a:cubicBezTo>
                  <a:cubicBezTo>
                    <a:pt x="279" y="99"/>
                    <a:pt x="251" y="128"/>
                    <a:pt x="21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95798025-BB4D-47A0-9894-CD46E72D3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03375" y="3367088"/>
              <a:ext cx="593725" cy="334963"/>
            </a:xfrm>
            <a:custGeom>
              <a:avLst/>
              <a:gdLst>
                <a:gd name="T0" fmla="*/ 1604 w 1668"/>
                <a:gd name="T1" fmla="*/ 939 h 939"/>
                <a:gd name="T2" fmla="*/ 358 w 1668"/>
                <a:gd name="T3" fmla="*/ 939 h 939"/>
                <a:gd name="T4" fmla="*/ 216 w 1668"/>
                <a:gd name="T5" fmla="*/ 834 h 939"/>
                <a:gd name="T6" fmla="*/ 14 w 1668"/>
                <a:gd name="T7" fmla="*/ 194 h 939"/>
                <a:gd name="T8" fmla="*/ 35 w 1668"/>
                <a:gd name="T9" fmla="*/ 62 h 939"/>
                <a:gd name="T10" fmla="*/ 156 w 1668"/>
                <a:gd name="T11" fmla="*/ 0 h 939"/>
                <a:gd name="T12" fmla="*/ 509 w 1668"/>
                <a:gd name="T13" fmla="*/ 0 h 939"/>
                <a:gd name="T14" fmla="*/ 573 w 1668"/>
                <a:gd name="T15" fmla="*/ 64 h 939"/>
                <a:gd name="T16" fmla="*/ 509 w 1668"/>
                <a:gd name="T17" fmla="*/ 128 h 939"/>
                <a:gd name="T18" fmla="*/ 156 w 1668"/>
                <a:gd name="T19" fmla="*/ 128 h 939"/>
                <a:gd name="T20" fmla="*/ 139 w 1668"/>
                <a:gd name="T21" fmla="*/ 137 h 939"/>
                <a:gd name="T22" fmla="*/ 136 w 1668"/>
                <a:gd name="T23" fmla="*/ 155 h 939"/>
                <a:gd name="T24" fmla="*/ 338 w 1668"/>
                <a:gd name="T25" fmla="*/ 796 h 939"/>
                <a:gd name="T26" fmla="*/ 358 w 1668"/>
                <a:gd name="T27" fmla="*/ 811 h 939"/>
                <a:gd name="T28" fmla="*/ 1604 w 1668"/>
                <a:gd name="T29" fmla="*/ 811 h 939"/>
                <a:gd name="T30" fmla="*/ 1668 w 1668"/>
                <a:gd name="T31" fmla="*/ 875 h 939"/>
                <a:gd name="T32" fmla="*/ 1604 w 1668"/>
                <a:gd name="T33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8" h="939">
                  <a:moveTo>
                    <a:pt x="1604" y="939"/>
                  </a:moveTo>
                  <a:cubicBezTo>
                    <a:pt x="358" y="939"/>
                    <a:pt x="358" y="939"/>
                    <a:pt x="358" y="939"/>
                  </a:cubicBezTo>
                  <a:cubicBezTo>
                    <a:pt x="292" y="939"/>
                    <a:pt x="235" y="897"/>
                    <a:pt x="216" y="834"/>
                  </a:cubicBezTo>
                  <a:cubicBezTo>
                    <a:pt x="14" y="194"/>
                    <a:pt x="14" y="194"/>
                    <a:pt x="14" y="194"/>
                  </a:cubicBezTo>
                  <a:cubicBezTo>
                    <a:pt x="0" y="150"/>
                    <a:pt x="8" y="100"/>
                    <a:pt x="35" y="62"/>
                  </a:cubicBezTo>
                  <a:cubicBezTo>
                    <a:pt x="63" y="23"/>
                    <a:pt x="109" y="0"/>
                    <a:pt x="156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44" y="0"/>
                    <a:pt x="573" y="29"/>
                    <a:pt x="573" y="64"/>
                  </a:cubicBezTo>
                  <a:cubicBezTo>
                    <a:pt x="573" y="99"/>
                    <a:pt x="544" y="128"/>
                    <a:pt x="509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7" y="128"/>
                    <a:pt x="141" y="133"/>
                    <a:pt x="139" y="137"/>
                  </a:cubicBezTo>
                  <a:cubicBezTo>
                    <a:pt x="137" y="140"/>
                    <a:pt x="133" y="146"/>
                    <a:pt x="136" y="155"/>
                  </a:cubicBezTo>
                  <a:cubicBezTo>
                    <a:pt x="338" y="796"/>
                    <a:pt x="338" y="796"/>
                    <a:pt x="338" y="796"/>
                  </a:cubicBezTo>
                  <a:cubicBezTo>
                    <a:pt x="341" y="805"/>
                    <a:pt x="349" y="811"/>
                    <a:pt x="358" y="811"/>
                  </a:cubicBezTo>
                  <a:cubicBezTo>
                    <a:pt x="1604" y="811"/>
                    <a:pt x="1604" y="811"/>
                    <a:pt x="1604" y="811"/>
                  </a:cubicBezTo>
                  <a:cubicBezTo>
                    <a:pt x="1639" y="811"/>
                    <a:pt x="1668" y="839"/>
                    <a:pt x="1668" y="875"/>
                  </a:cubicBezTo>
                  <a:cubicBezTo>
                    <a:pt x="1668" y="910"/>
                    <a:pt x="1639" y="939"/>
                    <a:pt x="1604" y="9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466682E5-8E01-4136-8719-B089BE0A2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97013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6" y="476"/>
                    <a:pt x="0" y="369"/>
                    <a:pt x="0" y="238"/>
                  </a:cubicBezTo>
                  <a:cubicBezTo>
                    <a:pt x="0" y="107"/>
                    <a:pt x="106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7983B295-2F15-4912-853B-CB4FD18FC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9838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7" y="476"/>
                    <a:pt x="0" y="369"/>
                    <a:pt x="0" y="238"/>
                  </a:cubicBezTo>
                  <a:cubicBezTo>
                    <a:pt x="0" y="107"/>
                    <a:pt x="107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406D6-B54D-27FB-BF73-DEB50632EAE2}"/>
              </a:ext>
            </a:extLst>
          </p:cNvPr>
          <p:cNvSpPr/>
          <p:nvPr/>
        </p:nvSpPr>
        <p:spPr>
          <a:xfrm>
            <a:off x="94325" y="4844514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E0766-B6BF-AB07-DEF5-0866F75B404A}"/>
              </a:ext>
            </a:extLst>
          </p:cNvPr>
          <p:cNvSpPr/>
          <p:nvPr/>
        </p:nvSpPr>
        <p:spPr>
          <a:xfrm>
            <a:off x="5477627" y="4764485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icture containing circle, screenshot, graphics, text&#10;&#10;Description automatically generated">
            <a:extLst>
              <a:ext uri="{FF2B5EF4-FFF2-40B4-BE49-F238E27FC236}">
                <a16:creationId xmlns:a16="http://schemas.microsoft.com/office/drawing/2014/main" id="{48E44D1B-FB60-0884-6B3A-896087DDFB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3350"/>
            <a:ext cx="527653" cy="527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2F082F-F1C8-2910-ACBD-29D1F7A05111}"/>
              </a:ext>
            </a:extLst>
          </p:cNvPr>
          <p:cNvSpPr txBox="1"/>
          <p:nvPr/>
        </p:nvSpPr>
        <p:spPr>
          <a:xfrm>
            <a:off x="5257801" y="573821"/>
            <a:ext cx="1142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**t-stat = 2.447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C6BCC4-AC86-443C-51DA-282A71529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854605"/>
              </p:ext>
            </p:extLst>
          </p:nvPr>
        </p:nvGraphicFramePr>
        <p:xfrm>
          <a:off x="695614" y="794771"/>
          <a:ext cx="5465306" cy="213275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67499">
                  <a:extLst>
                    <a:ext uri="{9D8B030D-6E8A-4147-A177-3AD203B41FA5}">
                      <a16:colId xmlns:a16="http://schemas.microsoft.com/office/drawing/2014/main" val="3575388692"/>
                    </a:ext>
                  </a:extLst>
                </a:gridCol>
                <a:gridCol w="1035774">
                  <a:extLst>
                    <a:ext uri="{9D8B030D-6E8A-4147-A177-3AD203B41FA5}">
                      <a16:colId xmlns:a16="http://schemas.microsoft.com/office/drawing/2014/main" val="4067283812"/>
                    </a:ext>
                  </a:extLst>
                </a:gridCol>
                <a:gridCol w="1097153">
                  <a:extLst>
                    <a:ext uri="{9D8B030D-6E8A-4147-A177-3AD203B41FA5}">
                      <a16:colId xmlns:a16="http://schemas.microsoft.com/office/drawing/2014/main" val="1314486177"/>
                    </a:ext>
                  </a:extLst>
                </a:gridCol>
                <a:gridCol w="1329882">
                  <a:extLst>
                    <a:ext uri="{9D8B030D-6E8A-4147-A177-3AD203B41FA5}">
                      <a16:colId xmlns:a16="http://schemas.microsoft.com/office/drawing/2014/main" val="2027782802"/>
                    </a:ext>
                  </a:extLst>
                </a:gridCol>
                <a:gridCol w="667499">
                  <a:extLst>
                    <a:ext uri="{9D8B030D-6E8A-4147-A177-3AD203B41FA5}">
                      <a16:colId xmlns:a16="http://schemas.microsoft.com/office/drawing/2014/main" val="898522588"/>
                    </a:ext>
                  </a:extLst>
                </a:gridCol>
                <a:gridCol w="667499">
                  <a:extLst>
                    <a:ext uri="{9D8B030D-6E8A-4147-A177-3AD203B41FA5}">
                      <a16:colId xmlns:a16="http://schemas.microsoft.com/office/drawing/2014/main" val="4040979064"/>
                    </a:ext>
                  </a:extLst>
                </a:gridCol>
              </a:tblGrid>
              <a:tr h="16249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Store 86 - Revenue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Store 155 - Revenue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155 - Revenue Re-scaled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Difference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T-value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extLst>
                  <a:ext uri="{0D108BD9-81ED-4DB2-BD59-A6C34878D82A}">
                    <a16:rowId xmlns:a16="http://schemas.microsoft.com/office/drawing/2014/main" val="1930154982"/>
                  </a:ext>
                </a:extLst>
              </a:tr>
              <a:tr h="16249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861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882.53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extLst>
                  <a:ext uri="{0D108BD9-81ED-4DB2-BD59-A6C34878D82A}">
                    <a16:rowId xmlns:a16="http://schemas.microsoft.com/office/drawing/2014/main" val="3920293193"/>
                  </a:ext>
                </a:extLst>
              </a:tr>
              <a:tr h="16249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738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729.59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extLst>
                  <a:ext uri="{0D108BD9-81ED-4DB2-BD59-A6C34878D82A}">
                    <a16:rowId xmlns:a16="http://schemas.microsoft.com/office/drawing/2014/main" val="3280726094"/>
                  </a:ext>
                </a:extLst>
              </a:tr>
              <a:tr h="16249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860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925.39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extLst>
                  <a:ext uri="{0D108BD9-81ED-4DB2-BD59-A6C34878D82A}">
                    <a16:rowId xmlns:a16="http://schemas.microsoft.com/office/drawing/2014/main" val="1053281874"/>
                  </a:ext>
                </a:extLst>
              </a:tr>
              <a:tr h="16249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905.9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extLst>
                  <a:ext uri="{0D108BD9-81ED-4DB2-BD59-A6C34878D82A}">
                    <a16:rowId xmlns:a16="http://schemas.microsoft.com/office/drawing/2014/main" val="2315241411"/>
                  </a:ext>
                </a:extLst>
              </a:tr>
              <a:tr h="16249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862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824.08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extLst>
                  <a:ext uri="{0D108BD9-81ED-4DB2-BD59-A6C34878D82A}">
                    <a16:rowId xmlns:a16="http://schemas.microsoft.com/office/drawing/2014/main" val="1678801718"/>
                  </a:ext>
                </a:extLst>
              </a:tr>
              <a:tr h="16249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779.27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extLst>
                  <a:ext uri="{0D108BD9-81ED-4DB2-BD59-A6C34878D82A}">
                    <a16:rowId xmlns:a16="http://schemas.microsoft.com/office/drawing/2014/main" val="1269859476"/>
                  </a:ext>
                </a:extLst>
              </a:tr>
              <a:tr h="17265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818.24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930296"/>
                  </a:ext>
                </a:extLst>
              </a:tr>
              <a:tr h="16249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2/1/19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889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867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844.54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0.053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2.974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2401985"/>
                  </a:ext>
                </a:extLst>
              </a:tr>
              <a:tr h="16249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3/1/19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961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762.71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0.26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14.684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extLst>
                  <a:ext uri="{0D108BD9-81ED-4DB2-BD59-A6C34878D82A}">
                    <a16:rowId xmlns:a16="http://schemas.microsoft.com/office/drawing/2014/main" val="2173365765"/>
                  </a:ext>
                </a:extLst>
              </a:tr>
              <a:tr h="16249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789.99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1.717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extLst>
                  <a:ext uri="{0D108BD9-81ED-4DB2-BD59-A6C34878D82A}">
                    <a16:rowId xmlns:a16="http://schemas.microsoft.com/office/drawing/2014/main" val="4072582398"/>
                  </a:ext>
                </a:extLst>
              </a:tr>
              <a:tr h="16249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856.23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extLst>
                  <a:ext uri="{0D108BD9-81ED-4DB2-BD59-A6C34878D82A}">
                    <a16:rowId xmlns:a16="http://schemas.microsoft.com/office/drawing/2014/main" val="3719772830"/>
                  </a:ext>
                </a:extLst>
              </a:tr>
              <a:tr h="17265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782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751.02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2.33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3" marR="8323" marT="8323" marB="0" anchor="b"/>
                </a:tc>
                <a:extLst>
                  <a:ext uri="{0D108BD9-81ED-4DB2-BD59-A6C34878D82A}">
                    <a16:rowId xmlns:a16="http://schemas.microsoft.com/office/drawing/2014/main" val="315885280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EBBAE02-7C35-2DBB-9503-53D408723E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709117"/>
              </p:ext>
            </p:extLst>
          </p:nvPr>
        </p:nvGraphicFramePr>
        <p:xfrm>
          <a:off x="457200" y="3035147"/>
          <a:ext cx="5859111" cy="201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104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195F79-E2FF-4084-A0FD-1A82E256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4 – Store 86 (Total Customers)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BDA63E-B126-4EDA-8B60-CFAB50B66BB9}"/>
              </a:ext>
            </a:extLst>
          </p:cNvPr>
          <p:cNvGrpSpPr/>
          <p:nvPr/>
        </p:nvGrpSpPr>
        <p:grpSpPr>
          <a:xfrm>
            <a:off x="560318" y="1103018"/>
            <a:ext cx="542548" cy="541394"/>
            <a:chOff x="-374650" y="3808413"/>
            <a:chExt cx="747713" cy="746125"/>
          </a:xfrm>
          <a:solidFill>
            <a:schemeClr val="bg1"/>
          </a:solidFill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C475B2C7-5E1D-4BAA-AB36-623C2A327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74650" y="3808413"/>
              <a:ext cx="747713" cy="746125"/>
            </a:xfrm>
            <a:custGeom>
              <a:avLst/>
              <a:gdLst>
                <a:gd name="T0" fmla="*/ 1928 w 2048"/>
                <a:gd name="T1" fmla="*/ 184 h 2048"/>
                <a:gd name="T2" fmla="*/ 1564 w 2048"/>
                <a:gd name="T3" fmla="*/ 124 h 2048"/>
                <a:gd name="T4" fmla="*/ 1504 w 2048"/>
                <a:gd name="T5" fmla="*/ 0 h 2048"/>
                <a:gd name="T6" fmla="*/ 1444 w 2048"/>
                <a:gd name="T7" fmla="*/ 124 h 2048"/>
                <a:gd name="T8" fmla="*/ 1204 w 2048"/>
                <a:gd name="T9" fmla="*/ 60 h 2048"/>
                <a:gd name="T10" fmla="*/ 1084 w 2048"/>
                <a:gd name="T11" fmla="*/ 60 h 2048"/>
                <a:gd name="T12" fmla="*/ 844 w 2048"/>
                <a:gd name="T13" fmla="*/ 124 h 2048"/>
                <a:gd name="T14" fmla="*/ 784 w 2048"/>
                <a:gd name="T15" fmla="*/ 0 h 2048"/>
                <a:gd name="T16" fmla="*/ 724 w 2048"/>
                <a:gd name="T17" fmla="*/ 124 h 2048"/>
                <a:gd name="T18" fmla="*/ 484 w 2048"/>
                <a:gd name="T19" fmla="*/ 60 h 2048"/>
                <a:gd name="T20" fmla="*/ 364 w 2048"/>
                <a:gd name="T21" fmla="*/ 60 h 2048"/>
                <a:gd name="T22" fmla="*/ 60 w 2048"/>
                <a:gd name="T23" fmla="*/ 124 h 2048"/>
                <a:gd name="T24" fmla="*/ 0 w 2048"/>
                <a:gd name="T25" fmla="*/ 1748 h 2048"/>
                <a:gd name="T26" fmla="*/ 1059 w 2048"/>
                <a:gd name="T27" fmla="*/ 1808 h 2048"/>
                <a:gd name="T28" fmla="*/ 2048 w 2048"/>
                <a:gd name="T29" fmla="*/ 1508 h 2048"/>
                <a:gd name="T30" fmla="*/ 364 w 2048"/>
                <a:gd name="T31" fmla="*/ 244 h 2048"/>
                <a:gd name="T32" fmla="*/ 424 w 2048"/>
                <a:gd name="T33" fmla="*/ 364 h 2048"/>
                <a:gd name="T34" fmla="*/ 484 w 2048"/>
                <a:gd name="T35" fmla="*/ 244 h 2048"/>
                <a:gd name="T36" fmla="*/ 724 w 2048"/>
                <a:gd name="T37" fmla="*/ 304 h 2048"/>
                <a:gd name="T38" fmla="*/ 844 w 2048"/>
                <a:gd name="T39" fmla="*/ 304 h 2048"/>
                <a:gd name="T40" fmla="*/ 1084 w 2048"/>
                <a:gd name="T41" fmla="*/ 244 h 2048"/>
                <a:gd name="T42" fmla="*/ 1144 w 2048"/>
                <a:gd name="T43" fmla="*/ 364 h 2048"/>
                <a:gd name="T44" fmla="*/ 1204 w 2048"/>
                <a:gd name="T45" fmla="*/ 244 h 2048"/>
                <a:gd name="T46" fmla="*/ 1444 w 2048"/>
                <a:gd name="T47" fmla="*/ 304 h 2048"/>
                <a:gd name="T48" fmla="*/ 1564 w 2048"/>
                <a:gd name="T49" fmla="*/ 304 h 2048"/>
                <a:gd name="T50" fmla="*/ 1808 w 2048"/>
                <a:gd name="T51" fmla="*/ 244 h 2048"/>
                <a:gd name="T52" fmla="*/ 120 w 2048"/>
                <a:gd name="T53" fmla="*/ 484 h 2048"/>
                <a:gd name="T54" fmla="*/ 364 w 2048"/>
                <a:gd name="T55" fmla="*/ 244 h 2048"/>
                <a:gd name="T56" fmla="*/ 120 w 2048"/>
                <a:gd name="T57" fmla="*/ 604 h 2048"/>
                <a:gd name="T58" fmla="*/ 1808 w 2048"/>
                <a:gd name="T59" fmla="*/ 1059 h 2048"/>
                <a:gd name="T60" fmla="*/ 1055 w 2048"/>
                <a:gd name="T61" fmla="*/ 1214 h 2048"/>
                <a:gd name="T62" fmla="*/ 908 w 2048"/>
                <a:gd name="T63" fmla="*/ 1208 h 2048"/>
                <a:gd name="T64" fmla="*/ 908 w 2048"/>
                <a:gd name="T65" fmla="*/ 1328 h 2048"/>
                <a:gd name="T66" fmla="*/ 971 w 2048"/>
                <a:gd name="T67" fmla="*/ 1448 h 2048"/>
                <a:gd name="T68" fmla="*/ 848 w 2048"/>
                <a:gd name="T69" fmla="*/ 1508 h 2048"/>
                <a:gd name="T70" fmla="*/ 971 w 2048"/>
                <a:gd name="T71" fmla="*/ 1568 h 2048"/>
                <a:gd name="T72" fmla="*/ 120 w 2048"/>
                <a:gd name="T73" fmla="*/ 1688 h 2048"/>
                <a:gd name="T74" fmla="*/ 1088 w 2048"/>
                <a:gd name="T75" fmla="*/ 1508 h 2048"/>
                <a:gd name="T76" fmla="*/ 1928 w 2048"/>
                <a:gd name="T77" fmla="*/ 150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8" h="2048">
                  <a:moveTo>
                    <a:pt x="1928" y="1169"/>
                  </a:moveTo>
                  <a:cubicBezTo>
                    <a:pt x="1928" y="184"/>
                    <a:pt x="1928" y="184"/>
                    <a:pt x="1928" y="184"/>
                  </a:cubicBezTo>
                  <a:cubicBezTo>
                    <a:pt x="1928" y="151"/>
                    <a:pt x="1901" y="124"/>
                    <a:pt x="1868" y="124"/>
                  </a:cubicBezTo>
                  <a:cubicBezTo>
                    <a:pt x="1564" y="124"/>
                    <a:pt x="1564" y="124"/>
                    <a:pt x="1564" y="124"/>
                  </a:cubicBezTo>
                  <a:cubicBezTo>
                    <a:pt x="1564" y="60"/>
                    <a:pt x="1564" y="60"/>
                    <a:pt x="1564" y="60"/>
                  </a:cubicBezTo>
                  <a:cubicBezTo>
                    <a:pt x="1564" y="27"/>
                    <a:pt x="1537" y="0"/>
                    <a:pt x="1504" y="0"/>
                  </a:cubicBezTo>
                  <a:cubicBezTo>
                    <a:pt x="1471" y="0"/>
                    <a:pt x="1444" y="27"/>
                    <a:pt x="1444" y="60"/>
                  </a:cubicBezTo>
                  <a:cubicBezTo>
                    <a:pt x="1444" y="124"/>
                    <a:pt x="1444" y="124"/>
                    <a:pt x="1444" y="124"/>
                  </a:cubicBezTo>
                  <a:cubicBezTo>
                    <a:pt x="1204" y="124"/>
                    <a:pt x="1204" y="124"/>
                    <a:pt x="1204" y="124"/>
                  </a:cubicBezTo>
                  <a:cubicBezTo>
                    <a:pt x="1204" y="60"/>
                    <a:pt x="1204" y="60"/>
                    <a:pt x="1204" y="60"/>
                  </a:cubicBezTo>
                  <a:cubicBezTo>
                    <a:pt x="1204" y="27"/>
                    <a:pt x="1177" y="0"/>
                    <a:pt x="1144" y="0"/>
                  </a:cubicBezTo>
                  <a:cubicBezTo>
                    <a:pt x="1111" y="0"/>
                    <a:pt x="1084" y="27"/>
                    <a:pt x="1084" y="60"/>
                  </a:cubicBezTo>
                  <a:cubicBezTo>
                    <a:pt x="1084" y="124"/>
                    <a:pt x="1084" y="124"/>
                    <a:pt x="1084" y="124"/>
                  </a:cubicBezTo>
                  <a:cubicBezTo>
                    <a:pt x="844" y="124"/>
                    <a:pt x="844" y="124"/>
                    <a:pt x="844" y="124"/>
                  </a:cubicBezTo>
                  <a:cubicBezTo>
                    <a:pt x="844" y="60"/>
                    <a:pt x="844" y="60"/>
                    <a:pt x="844" y="60"/>
                  </a:cubicBezTo>
                  <a:cubicBezTo>
                    <a:pt x="844" y="27"/>
                    <a:pt x="817" y="0"/>
                    <a:pt x="784" y="0"/>
                  </a:cubicBezTo>
                  <a:cubicBezTo>
                    <a:pt x="751" y="0"/>
                    <a:pt x="724" y="27"/>
                    <a:pt x="724" y="60"/>
                  </a:cubicBezTo>
                  <a:cubicBezTo>
                    <a:pt x="724" y="124"/>
                    <a:pt x="724" y="124"/>
                    <a:pt x="724" y="124"/>
                  </a:cubicBezTo>
                  <a:cubicBezTo>
                    <a:pt x="484" y="124"/>
                    <a:pt x="484" y="124"/>
                    <a:pt x="484" y="124"/>
                  </a:cubicBezTo>
                  <a:cubicBezTo>
                    <a:pt x="484" y="60"/>
                    <a:pt x="484" y="60"/>
                    <a:pt x="484" y="60"/>
                  </a:cubicBezTo>
                  <a:cubicBezTo>
                    <a:pt x="484" y="27"/>
                    <a:pt x="457" y="0"/>
                    <a:pt x="424" y="0"/>
                  </a:cubicBezTo>
                  <a:cubicBezTo>
                    <a:pt x="391" y="0"/>
                    <a:pt x="364" y="27"/>
                    <a:pt x="364" y="60"/>
                  </a:cubicBezTo>
                  <a:cubicBezTo>
                    <a:pt x="364" y="124"/>
                    <a:pt x="364" y="124"/>
                    <a:pt x="364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27" y="124"/>
                    <a:pt x="0" y="151"/>
                    <a:pt x="0" y="184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81"/>
                    <a:pt x="27" y="1808"/>
                    <a:pt x="60" y="1808"/>
                  </a:cubicBezTo>
                  <a:cubicBezTo>
                    <a:pt x="1059" y="1808"/>
                    <a:pt x="1059" y="1808"/>
                    <a:pt x="1059" y="1808"/>
                  </a:cubicBezTo>
                  <a:cubicBezTo>
                    <a:pt x="1156" y="1953"/>
                    <a:pt x="1321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1380"/>
                    <a:pt x="2003" y="1262"/>
                    <a:pt x="1928" y="1169"/>
                  </a:cubicBezTo>
                  <a:close/>
                  <a:moveTo>
                    <a:pt x="364" y="244"/>
                  </a:moveTo>
                  <a:cubicBezTo>
                    <a:pt x="364" y="304"/>
                    <a:pt x="364" y="304"/>
                    <a:pt x="364" y="304"/>
                  </a:cubicBezTo>
                  <a:cubicBezTo>
                    <a:pt x="364" y="337"/>
                    <a:pt x="391" y="364"/>
                    <a:pt x="424" y="364"/>
                  </a:cubicBezTo>
                  <a:cubicBezTo>
                    <a:pt x="457" y="364"/>
                    <a:pt x="484" y="337"/>
                    <a:pt x="484" y="304"/>
                  </a:cubicBezTo>
                  <a:cubicBezTo>
                    <a:pt x="484" y="244"/>
                    <a:pt x="484" y="244"/>
                    <a:pt x="484" y="244"/>
                  </a:cubicBezTo>
                  <a:cubicBezTo>
                    <a:pt x="724" y="244"/>
                    <a:pt x="724" y="244"/>
                    <a:pt x="724" y="244"/>
                  </a:cubicBezTo>
                  <a:cubicBezTo>
                    <a:pt x="724" y="304"/>
                    <a:pt x="724" y="304"/>
                    <a:pt x="724" y="304"/>
                  </a:cubicBezTo>
                  <a:cubicBezTo>
                    <a:pt x="724" y="337"/>
                    <a:pt x="751" y="364"/>
                    <a:pt x="784" y="364"/>
                  </a:cubicBezTo>
                  <a:cubicBezTo>
                    <a:pt x="817" y="364"/>
                    <a:pt x="844" y="337"/>
                    <a:pt x="844" y="304"/>
                  </a:cubicBezTo>
                  <a:cubicBezTo>
                    <a:pt x="844" y="244"/>
                    <a:pt x="844" y="244"/>
                    <a:pt x="844" y="244"/>
                  </a:cubicBezTo>
                  <a:cubicBezTo>
                    <a:pt x="1084" y="244"/>
                    <a:pt x="1084" y="244"/>
                    <a:pt x="1084" y="244"/>
                  </a:cubicBezTo>
                  <a:cubicBezTo>
                    <a:pt x="1084" y="304"/>
                    <a:pt x="1084" y="304"/>
                    <a:pt x="1084" y="304"/>
                  </a:cubicBezTo>
                  <a:cubicBezTo>
                    <a:pt x="1084" y="337"/>
                    <a:pt x="1111" y="364"/>
                    <a:pt x="1144" y="364"/>
                  </a:cubicBezTo>
                  <a:cubicBezTo>
                    <a:pt x="1177" y="364"/>
                    <a:pt x="1204" y="337"/>
                    <a:pt x="1204" y="304"/>
                  </a:cubicBezTo>
                  <a:cubicBezTo>
                    <a:pt x="1204" y="244"/>
                    <a:pt x="1204" y="244"/>
                    <a:pt x="1204" y="244"/>
                  </a:cubicBezTo>
                  <a:cubicBezTo>
                    <a:pt x="1444" y="244"/>
                    <a:pt x="1444" y="244"/>
                    <a:pt x="1444" y="244"/>
                  </a:cubicBezTo>
                  <a:cubicBezTo>
                    <a:pt x="1444" y="304"/>
                    <a:pt x="1444" y="304"/>
                    <a:pt x="1444" y="304"/>
                  </a:cubicBezTo>
                  <a:cubicBezTo>
                    <a:pt x="1444" y="337"/>
                    <a:pt x="1471" y="364"/>
                    <a:pt x="1504" y="364"/>
                  </a:cubicBezTo>
                  <a:cubicBezTo>
                    <a:pt x="1537" y="364"/>
                    <a:pt x="1564" y="337"/>
                    <a:pt x="1564" y="304"/>
                  </a:cubicBezTo>
                  <a:cubicBezTo>
                    <a:pt x="1564" y="244"/>
                    <a:pt x="1564" y="244"/>
                    <a:pt x="1564" y="244"/>
                  </a:cubicBezTo>
                  <a:cubicBezTo>
                    <a:pt x="1808" y="244"/>
                    <a:pt x="1808" y="244"/>
                    <a:pt x="1808" y="244"/>
                  </a:cubicBezTo>
                  <a:cubicBezTo>
                    <a:pt x="1808" y="484"/>
                    <a:pt x="1808" y="484"/>
                    <a:pt x="1808" y="484"/>
                  </a:cubicBezTo>
                  <a:cubicBezTo>
                    <a:pt x="120" y="484"/>
                    <a:pt x="120" y="484"/>
                    <a:pt x="120" y="484"/>
                  </a:cubicBezTo>
                  <a:cubicBezTo>
                    <a:pt x="120" y="244"/>
                    <a:pt x="120" y="244"/>
                    <a:pt x="120" y="244"/>
                  </a:cubicBezTo>
                  <a:lnTo>
                    <a:pt x="364" y="244"/>
                  </a:lnTo>
                  <a:close/>
                  <a:moveTo>
                    <a:pt x="120" y="1688"/>
                  </a:moveTo>
                  <a:cubicBezTo>
                    <a:pt x="120" y="604"/>
                    <a:pt x="120" y="604"/>
                    <a:pt x="120" y="604"/>
                  </a:cubicBezTo>
                  <a:cubicBezTo>
                    <a:pt x="1808" y="604"/>
                    <a:pt x="1808" y="604"/>
                    <a:pt x="1808" y="604"/>
                  </a:cubicBezTo>
                  <a:cubicBezTo>
                    <a:pt x="1808" y="1059"/>
                    <a:pt x="1808" y="1059"/>
                    <a:pt x="1808" y="1059"/>
                  </a:cubicBezTo>
                  <a:cubicBezTo>
                    <a:pt x="1722" y="1002"/>
                    <a:pt x="1619" y="968"/>
                    <a:pt x="1508" y="968"/>
                  </a:cubicBezTo>
                  <a:cubicBezTo>
                    <a:pt x="1318" y="968"/>
                    <a:pt x="1151" y="1066"/>
                    <a:pt x="1055" y="1214"/>
                  </a:cubicBezTo>
                  <a:cubicBezTo>
                    <a:pt x="1047" y="1210"/>
                    <a:pt x="1038" y="1208"/>
                    <a:pt x="1028" y="1208"/>
                  </a:cubicBezTo>
                  <a:cubicBezTo>
                    <a:pt x="908" y="1208"/>
                    <a:pt x="908" y="1208"/>
                    <a:pt x="908" y="1208"/>
                  </a:cubicBezTo>
                  <a:cubicBezTo>
                    <a:pt x="875" y="1208"/>
                    <a:pt x="848" y="1235"/>
                    <a:pt x="848" y="1268"/>
                  </a:cubicBezTo>
                  <a:cubicBezTo>
                    <a:pt x="848" y="1301"/>
                    <a:pt x="875" y="1328"/>
                    <a:pt x="908" y="1328"/>
                  </a:cubicBezTo>
                  <a:cubicBezTo>
                    <a:pt x="999" y="1328"/>
                    <a:pt x="999" y="1328"/>
                    <a:pt x="999" y="1328"/>
                  </a:cubicBezTo>
                  <a:cubicBezTo>
                    <a:pt x="985" y="1366"/>
                    <a:pt x="976" y="1406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76" y="1610"/>
                    <a:pt x="985" y="1650"/>
                    <a:pt x="999" y="1688"/>
                  </a:cubicBezTo>
                  <a:lnTo>
                    <a:pt x="120" y="1688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773A2D2-53A6-427A-8B23-BD274063A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8" y="4248151"/>
              <a:ext cx="131763" cy="131763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D7C3A67-8143-4124-AA4C-0CD493E47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073526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3E0E2DEC-AB1C-49C9-AA7E-8CB1DDAA2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160838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EF968DB6-3D82-4F1B-A74C-493357005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248151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1CA2489C-9D76-4F87-BDBA-1037D366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EFCBD755-A32E-450E-BEE5-143F6047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160838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AC603C0-A837-4080-8C9F-46B9D4246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335463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5187437F-A709-443C-BCC2-AE070430D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38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CAC33F3-16AA-47F0-BDDB-D723557A556E}"/>
              </a:ext>
            </a:extLst>
          </p:cNvPr>
          <p:cNvGrpSpPr/>
          <p:nvPr/>
        </p:nvGrpSpPr>
        <p:grpSpPr>
          <a:xfrm>
            <a:off x="562390" y="2501349"/>
            <a:ext cx="539970" cy="537614"/>
            <a:chOff x="-1603375" y="3246438"/>
            <a:chExt cx="727075" cy="723901"/>
          </a:xfrm>
          <a:solidFill>
            <a:schemeClr val="bg1"/>
          </a:solidFill>
        </p:grpSpPr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424E8B94-B486-4082-805D-B5E385410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3988" y="3309938"/>
              <a:ext cx="301625" cy="209550"/>
            </a:xfrm>
            <a:custGeom>
              <a:avLst/>
              <a:gdLst>
                <a:gd name="T0" fmla="*/ 70 w 850"/>
                <a:gd name="T1" fmla="*/ 589 h 589"/>
                <a:gd name="T2" fmla="*/ 25 w 850"/>
                <a:gd name="T3" fmla="*/ 570 h 589"/>
                <a:gd name="T4" fmla="*/ 25 w 850"/>
                <a:gd name="T5" fmla="*/ 479 h 589"/>
                <a:gd name="T6" fmla="*/ 281 w 850"/>
                <a:gd name="T7" fmla="*/ 223 h 589"/>
                <a:gd name="T8" fmla="*/ 355 w 850"/>
                <a:gd name="T9" fmla="*/ 211 h 589"/>
                <a:gd name="T10" fmla="*/ 484 w 850"/>
                <a:gd name="T11" fmla="*/ 276 h 589"/>
                <a:gd name="T12" fmla="*/ 735 w 850"/>
                <a:gd name="T13" fmla="*/ 25 h 589"/>
                <a:gd name="T14" fmla="*/ 825 w 850"/>
                <a:gd name="T15" fmla="*/ 25 h 589"/>
                <a:gd name="T16" fmla="*/ 825 w 850"/>
                <a:gd name="T17" fmla="*/ 116 h 589"/>
                <a:gd name="T18" fmla="*/ 542 w 850"/>
                <a:gd name="T19" fmla="*/ 399 h 589"/>
                <a:gd name="T20" fmla="*/ 468 w 850"/>
                <a:gd name="T21" fmla="*/ 411 h 589"/>
                <a:gd name="T22" fmla="*/ 339 w 850"/>
                <a:gd name="T23" fmla="*/ 347 h 589"/>
                <a:gd name="T24" fmla="*/ 115 w 850"/>
                <a:gd name="T25" fmla="*/ 570 h 589"/>
                <a:gd name="T26" fmla="*/ 70 w 850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0" h="589">
                  <a:moveTo>
                    <a:pt x="70" y="589"/>
                  </a:moveTo>
                  <a:cubicBezTo>
                    <a:pt x="54" y="589"/>
                    <a:pt x="37" y="582"/>
                    <a:pt x="25" y="570"/>
                  </a:cubicBezTo>
                  <a:cubicBezTo>
                    <a:pt x="0" y="545"/>
                    <a:pt x="0" y="504"/>
                    <a:pt x="25" y="479"/>
                  </a:cubicBezTo>
                  <a:cubicBezTo>
                    <a:pt x="281" y="223"/>
                    <a:pt x="281" y="223"/>
                    <a:pt x="281" y="223"/>
                  </a:cubicBezTo>
                  <a:cubicBezTo>
                    <a:pt x="300" y="204"/>
                    <a:pt x="330" y="199"/>
                    <a:pt x="355" y="211"/>
                  </a:cubicBezTo>
                  <a:cubicBezTo>
                    <a:pt x="484" y="276"/>
                    <a:pt x="484" y="276"/>
                    <a:pt x="484" y="276"/>
                  </a:cubicBezTo>
                  <a:cubicBezTo>
                    <a:pt x="735" y="25"/>
                    <a:pt x="735" y="25"/>
                    <a:pt x="735" y="25"/>
                  </a:cubicBezTo>
                  <a:cubicBezTo>
                    <a:pt x="760" y="0"/>
                    <a:pt x="800" y="0"/>
                    <a:pt x="825" y="25"/>
                  </a:cubicBezTo>
                  <a:cubicBezTo>
                    <a:pt x="850" y="50"/>
                    <a:pt x="850" y="91"/>
                    <a:pt x="825" y="11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23" y="419"/>
                    <a:pt x="493" y="423"/>
                    <a:pt x="468" y="411"/>
                  </a:cubicBezTo>
                  <a:cubicBezTo>
                    <a:pt x="339" y="347"/>
                    <a:pt x="339" y="347"/>
                    <a:pt x="339" y="347"/>
                  </a:cubicBezTo>
                  <a:cubicBezTo>
                    <a:pt x="115" y="570"/>
                    <a:pt x="115" y="570"/>
                    <a:pt x="115" y="570"/>
                  </a:cubicBezTo>
                  <a:cubicBezTo>
                    <a:pt x="103" y="582"/>
                    <a:pt x="86" y="589"/>
                    <a:pt x="70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53F477AB-7230-472B-A1D1-A44F10333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39838" y="3306763"/>
              <a:ext cx="120650" cy="122238"/>
            </a:xfrm>
            <a:custGeom>
              <a:avLst/>
              <a:gdLst>
                <a:gd name="T0" fmla="*/ 277 w 341"/>
                <a:gd name="T1" fmla="*/ 342 h 342"/>
                <a:gd name="T2" fmla="*/ 213 w 341"/>
                <a:gd name="T3" fmla="*/ 278 h 342"/>
                <a:gd name="T4" fmla="*/ 213 w 341"/>
                <a:gd name="T5" fmla="*/ 128 h 342"/>
                <a:gd name="T6" fmla="*/ 64 w 341"/>
                <a:gd name="T7" fmla="*/ 128 h 342"/>
                <a:gd name="T8" fmla="*/ 0 w 341"/>
                <a:gd name="T9" fmla="*/ 64 h 342"/>
                <a:gd name="T10" fmla="*/ 64 w 341"/>
                <a:gd name="T11" fmla="*/ 0 h 342"/>
                <a:gd name="T12" fmla="*/ 277 w 341"/>
                <a:gd name="T13" fmla="*/ 0 h 342"/>
                <a:gd name="T14" fmla="*/ 341 w 341"/>
                <a:gd name="T15" fmla="*/ 64 h 342"/>
                <a:gd name="T16" fmla="*/ 341 w 341"/>
                <a:gd name="T17" fmla="*/ 278 h 342"/>
                <a:gd name="T18" fmla="*/ 277 w 341"/>
                <a:gd name="T1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" h="342">
                  <a:moveTo>
                    <a:pt x="277" y="342"/>
                  </a:moveTo>
                  <a:cubicBezTo>
                    <a:pt x="242" y="342"/>
                    <a:pt x="213" y="313"/>
                    <a:pt x="213" y="27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313" y="0"/>
                    <a:pt x="341" y="29"/>
                    <a:pt x="341" y="64"/>
                  </a:cubicBezTo>
                  <a:cubicBezTo>
                    <a:pt x="341" y="278"/>
                    <a:pt x="341" y="278"/>
                    <a:pt x="341" y="278"/>
                  </a:cubicBezTo>
                  <a:cubicBezTo>
                    <a:pt x="341" y="313"/>
                    <a:pt x="313" y="342"/>
                    <a:pt x="277" y="3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BEA5DCE1-3136-4512-83BF-F793D7815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0825" y="3246438"/>
              <a:ext cx="644525" cy="546100"/>
            </a:xfrm>
            <a:custGeom>
              <a:avLst/>
              <a:gdLst>
                <a:gd name="T0" fmla="*/ 1268 w 1813"/>
                <a:gd name="T1" fmla="*/ 1536 h 1536"/>
                <a:gd name="T2" fmla="*/ 64 w 1813"/>
                <a:gd name="T3" fmla="*/ 1536 h 1536"/>
                <a:gd name="T4" fmla="*/ 0 w 1813"/>
                <a:gd name="T5" fmla="*/ 1472 h 1536"/>
                <a:gd name="T6" fmla="*/ 64 w 1813"/>
                <a:gd name="T7" fmla="*/ 1408 h 1536"/>
                <a:gd name="T8" fmla="*/ 1268 w 1813"/>
                <a:gd name="T9" fmla="*/ 1408 h 1536"/>
                <a:gd name="T10" fmla="*/ 1289 w 1813"/>
                <a:gd name="T11" fmla="*/ 1389 h 1536"/>
                <a:gd name="T12" fmla="*/ 1442 w 1813"/>
                <a:gd name="T13" fmla="*/ 131 h 1536"/>
                <a:gd name="T14" fmla="*/ 1590 w 1813"/>
                <a:gd name="T15" fmla="*/ 0 h 1536"/>
                <a:gd name="T16" fmla="*/ 1749 w 1813"/>
                <a:gd name="T17" fmla="*/ 0 h 1536"/>
                <a:gd name="T18" fmla="*/ 1813 w 1813"/>
                <a:gd name="T19" fmla="*/ 64 h 1536"/>
                <a:gd name="T20" fmla="*/ 1749 w 1813"/>
                <a:gd name="T21" fmla="*/ 128 h 1536"/>
                <a:gd name="T22" fmla="*/ 1590 w 1813"/>
                <a:gd name="T23" fmla="*/ 128 h 1536"/>
                <a:gd name="T24" fmla="*/ 1569 w 1813"/>
                <a:gd name="T25" fmla="*/ 146 h 1536"/>
                <a:gd name="T26" fmla="*/ 1416 w 1813"/>
                <a:gd name="T27" fmla="*/ 1404 h 1536"/>
                <a:gd name="T28" fmla="*/ 1268 w 1813"/>
                <a:gd name="T29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3" h="1536">
                  <a:moveTo>
                    <a:pt x="1268" y="1536"/>
                  </a:moveTo>
                  <a:cubicBezTo>
                    <a:pt x="64" y="1536"/>
                    <a:pt x="64" y="1536"/>
                    <a:pt x="64" y="1536"/>
                  </a:cubicBezTo>
                  <a:cubicBezTo>
                    <a:pt x="28" y="1536"/>
                    <a:pt x="0" y="1507"/>
                    <a:pt x="0" y="1472"/>
                  </a:cubicBezTo>
                  <a:cubicBezTo>
                    <a:pt x="0" y="1436"/>
                    <a:pt x="28" y="1408"/>
                    <a:pt x="64" y="1408"/>
                  </a:cubicBezTo>
                  <a:cubicBezTo>
                    <a:pt x="1268" y="1408"/>
                    <a:pt x="1268" y="1408"/>
                    <a:pt x="1268" y="1408"/>
                  </a:cubicBezTo>
                  <a:cubicBezTo>
                    <a:pt x="1279" y="1408"/>
                    <a:pt x="1288" y="1400"/>
                    <a:pt x="1289" y="1389"/>
                  </a:cubicBezTo>
                  <a:cubicBezTo>
                    <a:pt x="1442" y="131"/>
                    <a:pt x="1442" y="131"/>
                    <a:pt x="1442" y="131"/>
                  </a:cubicBezTo>
                  <a:cubicBezTo>
                    <a:pt x="1451" y="56"/>
                    <a:pt x="1514" y="0"/>
                    <a:pt x="1590" y="0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784" y="0"/>
                    <a:pt x="1813" y="28"/>
                    <a:pt x="1813" y="64"/>
                  </a:cubicBezTo>
                  <a:cubicBezTo>
                    <a:pt x="1813" y="99"/>
                    <a:pt x="1784" y="128"/>
                    <a:pt x="1749" y="128"/>
                  </a:cubicBezTo>
                  <a:cubicBezTo>
                    <a:pt x="1590" y="128"/>
                    <a:pt x="1590" y="128"/>
                    <a:pt x="1590" y="128"/>
                  </a:cubicBezTo>
                  <a:cubicBezTo>
                    <a:pt x="1579" y="128"/>
                    <a:pt x="1570" y="136"/>
                    <a:pt x="1569" y="146"/>
                  </a:cubicBezTo>
                  <a:cubicBezTo>
                    <a:pt x="1416" y="1404"/>
                    <a:pt x="1416" y="1404"/>
                    <a:pt x="1416" y="1404"/>
                  </a:cubicBezTo>
                  <a:cubicBezTo>
                    <a:pt x="1407" y="1479"/>
                    <a:pt x="1344" y="1536"/>
                    <a:pt x="1268" y="15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F0D1ACE6-0B88-4D79-AFC8-D900FB898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3150" y="3367088"/>
              <a:ext cx="98425" cy="46038"/>
            </a:xfrm>
            <a:custGeom>
              <a:avLst/>
              <a:gdLst>
                <a:gd name="T0" fmla="*/ 215 w 279"/>
                <a:gd name="T1" fmla="*/ 128 h 128"/>
                <a:gd name="T2" fmla="*/ 64 w 279"/>
                <a:gd name="T3" fmla="*/ 128 h 128"/>
                <a:gd name="T4" fmla="*/ 0 w 279"/>
                <a:gd name="T5" fmla="*/ 64 h 128"/>
                <a:gd name="T6" fmla="*/ 64 w 279"/>
                <a:gd name="T7" fmla="*/ 0 h 128"/>
                <a:gd name="T8" fmla="*/ 215 w 279"/>
                <a:gd name="T9" fmla="*/ 0 h 128"/>
                <a:gd name="T10" fmla="*/ 279 w 279"/>
                <a:gd name="T11" fmla="*/ 64 h 128"/>
                <a:gd name="T12" fmla="*/ 215 w 279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28">
                  <a:moveTo>
                    <a:pt x="215" y="128"/>
                  </a:move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0" y="0"/>
                    <a:pt x="279" y="29"/>
                    <a:pt x="279" y="64"/>
                  </a:cubicBezTo>
                  <a:cubicBezTo>
                    <a:pt x="279" y="99"/>
                    <a:pt x="251" y="128"/>
                    <a:pt x="21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95798025-BB4D-47A0-9894-CD46E72D3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03375" y="3367088"/>
              <a:ext cx="593725" cy="334963"/>
            </a:xfrm>
            <a:custGeom>
              <a:avLst/>
              <a:gdLst>
                <a:gd name="T0" fmla="*/ 1604 w 1668"/>
                <a:gd name="T1" fmla="*/ 939 h 939"/>
                <a:gd name="T2" fmla="*/ 358 w 1668"/>
                <a:gd name="T3" fmla="*/ 939 h 939"/>
                <a:gd name="T4" fmla="*/ 216 w 1668"/>
                <a:gd name="T5" fmla="*/ 834 h 939"/>
                <a:gd name="T6" fmla="*/ 14 w 1668"/>
                <a:gd name="T7" fmla="*/ 194 h 939"/>
                <a:gd name="T8" fmla="*/ 35 w 1668"/>
                <a:gd name="T9" fmla="*/ 62 h 939"/>
                <a:gd name="T10" fmla="*/ 156 w 1668"/>
                <a:gd name="T11" fmla="*/ 0 h 939"/>
                <a:gd name="T12" fmla="*/ 509 w 1668"/>
                <a:gd name="T13" fmla="*/ 0 h 939"/>
                <a:gd name="T14" fmla="*/ 573 w 1668"/>
                <a:gd name="T15" fmla="*/ 64 h 939"/>
                <a:gd name="T16" fmla="*/ 509 w 1668"/>
                <a:gd name="T17" fmla="*/ 128 h 939"/>
                <a:gd name="T18" fmla="*/ 156 w 1668"/>
                <a:gd name="T19" fmla="*/ 128 h 939"/>
                <a:gd name="T20" fmla="*/ 139 w 1668"/>
                <a:gd name="T21" fmla="*/ 137 h 939"/>
                <a:gd name="T22" fmla="*/ 136 w 1668"/>
                <a:gd name="T23" fmla="*/ 155 h 939"/>
                <a:gd name="T24" fmla="*/ 338 w 1668"/>
                <a:gd name="T25" fmla="*/ 796 h 939"/>
                <a:gd name="T26" fmla="*/ 358 w 1668"/>
                <a:gd name="T27" fmla="*/ 811 h 939"/>
                <a:gd name="T28" fmla="*/ 1604 w 1668"/>
                <a:gd name="T29" fmla="*/ 811 h 939"/>
                <a:gd name="T30" fmla="*/ 1668 w 1668"/>
                <a:gd name="T31" fmla="*/ 875 h 939"/>
                <a:gd name="T32" fmla="*/ 1604 w 1668"/>
                <a:gd name="T33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8" h="939">
                  <a:moveTo>
                    <a:pt x="1604" y="939"/>
                  </a:moveTo>
                  <a:cubicBezTo>
                    <a:pt x="358" y="939"/>
                    <a:pt x="358" y="939"/>
                    <a:pt x="358" y="939"/>
                  </a:cubicBezTo>
                  <a:cubicBezTo>
                    <a:pt x="292" y="939"/>
                    <a:pt x="235" y="897"/>
                    <a:pt x="216" y="834"/>
                  </a:cubicBezTo>
                  <a:cubicBezTo>
                    <a:pt x="14" y="194"/>
                    <a:pt x="14" y="194"/>
                    <a:pt x="14" y="194"/>
                  </a:cubicBezTo>
                  <a:cubicBezTo>
                    <a:pt x="0" y="150"/>
                    <a:pt x="8" y="100"/>
                    <a:pt x="35" y="62"/>
                  </a:cubicBezTo>
                  <a:cubicBezTo>
                    <a:pt x="63" y="23"/>
                    <a:pt x="109" y="0"/>
                    <a:pt x="156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44" y="0"/>
                    <a:pt x="573" y="29"/>
                    <a:pt x="573" y="64"/>
                  </a:cubicBezTo>
                  <a:cubicBezTo>
                    <a:pt x="573" y="99"/>
                    <a:pt x="544" y="128"/>
                    <a:pt x="509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7" y="128"/>
                    <a:pt x="141" y="133"/>
                    <a:pt x="139" y="137"/>
                  </a:cubicBezTo>
                  <a:cubicBezTo>
                    <a:pt x="137" y="140"/>
                    <a:pt x="133" y="146"/>
                    <a:pt x="136" y="155"/>
                  </a:cubicBezTo>
                  <a:cubicBezTo>
                    <a:pt x="338" y="796"/>
                    <a:pt x="338" y="796"/>
                    <a:pt x="338" y="796"/>
                  </a:cubicBezTo>
                  <a:cubicBezTo>
                    <a:pt x="341" y="805"/>
                    <a:pt x="349" y="811"/>
                    <a:pt x="358" y="811"/>
                  </a:cubicBezTo>
                  <a:cubicBezTo>
                    <a:pt x="1604" y="811"/>
                    <a:pt x="1604" y="811"/>
                    <a:pt x="1604" y="811"/>
                  </a:cubicBezTo>
                  <a:cubicBezTo>
                    <a:pt x="1639" y="811"/>
                    <a:pt x="1668" y="839"/>
                    <a:pt x="1668" y="875"/>
                  </a:cubicBezTo>
                  <a:cubicBezTo>
                    <a:pt x="1668" y="910"/>
                    <a:pt x="1639" y="939"/>
                    <a:pt x="1604" y="9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466682E5-8E01-4136-8719-B089BE0A2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97013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6" y="476"/>
                    <a:pt x="0" y="369"/>
                    <a:pt x="0" y="238"/>
                  </a:cubicBezTo>
                  <a:cubicBezTo>
                    <a:pt x="0" y="107"/>
                    <a:pt x="106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7983B295-2F15-4912-853B-CB4FD18FC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9838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7" y="476"/>
                    <a:pt x="0" y="369"/>
                    <a:pt x="0" y="238"/>
                  </a:cubicBezTo>
                  <a:cubicBezTo>
                    <a:pt x="0" y="107"/>
                    <a:pt x="107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406D6-B54D-27FB-BF73-DEB50632EAE2}"/>
              </a:ext>
            </a:extLst>
          </p:cNvPr>
          <p:cNvSpPr/>
          <p:nvPr/>
        </p:nvSpPr>
        <p:spPr>
          <a:xfrm>
            <a:off x="94325" y="4844514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E0766-B6BF-AB07-DEF5-0866F75B404A}"/>
              </a:ext>
            </a:extLst>
          </p:cNvPr>
          <p:cNvSpPr/>
          <p:nvPr/>
        </p:nvSpPr>
        <p:spPr>
          <a:xfrm>
            <a:off x="5477627" y="4764485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icture containing circle, screenshot, graphics, text&#10;&#10;Description automatically generated">
            <a:extLst>
              <a:ext uri="{FF2B5EF4-FFF2-40B4-BE49-F238E27FC236}">
                <a16:creationId xmlns:a16="http://schemas.microsoft.com/office/drawing/2014/main" id="{48E44D1B-FB60-0884-6B3A-896087DDFB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3350"/>
            <a:ext cx="527653" cy="527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2F082F-F1C8-2910-ACBD-29D1F7A05111}"/>
              </a:ext>
            </a:extLst>
          </p:cNvPr>
          <p:cNvSpPr txBox="1"/>
          <p:nvPr/>
        </p:nvSpPr>
        <p:spPr>
          <a:xfrm>
            <a:off x="5237544" y="606831"/>
            <a:ext cx="1142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**t-stat = 2.447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029D5B-3CE3-9567-13C5-1CE8DF9E9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93137"/>
              </p:ext>
            </p:extLst>
          </p:nvPr>
        </p:nvGraphicFramePr>
        <p:xfrm>
          <a:off x="626141" y="813649"/>
          <a:ext cx="5612122" cy="213285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49275">
                  <a:extLst>
                    <a:ext uri="{9D8B030D-6E8A-4147-A177-3AD203B41FA5}">
                      <a16:colId xmlns:a16="http://schemas.microsoft.com/office/drawing/2014/main" val="3531030786"/>
                    </a:ext>
                  </a:extLst>
                </a:gridCol>
                <a:gridCol w="1104513">
                  <a:extLst>
                    <a:ext uri="{9D8B030D-6E8A-4147-A177-3AD203B41FA5}">
                      <a16:colId xmlns:a16="http://schemas.microsoft.com/office/drawing/2014/main" val="1876103305"/>
                    </a:ext>
                  </a:extLst>
                </a:gridCol>
                <a:gridCol w="1164216">
                  <a:extLst>
                    <a:ext uri="{9D8B030D-6E8A-4147-A177-3AD203B41FA5}">
                      <a16:colId xmlns:a16="http://schemas.microsoft.com/office/drawing/2014/main" val="3475810293"/>
                    </a:ext>
                  </a:extLst>
                </a:gridCol>
                <a:gridCol w="1395568">
                  <a:extLst>
                    <a:ext uri="{9D8B030D-6E8A-4147-A177-3AD203B41FA5}">
                      <a16:colId xmlns:a16="http://schemas.microsoft.com/office/drawing/2014/main" val="2503387732"/>
                    </a:ext>
                  </a:extLst>
                </a:gridCol>
                <a:gridCol w="649275">
                  <a:extLst>
                    <a:ext uri="{9D8B030D-6E8A-4147-A177-3AD203B41FA5}">
                      <a16:colId xmlns:a16="http://schemas.microsoft.com/office/drawing/2014/main" val="2836749673"/>
                    </a:ext>
                  </a:extLst>
                </a:gridCol>
                <a:gridCol w="649275">
                  <a:extLst>
                    <a:ext uri="{9D8B030D-6E8A-4147-A177-3AD203B41FA5}">
                      <a16:colId xmlns:a16="http://schemas.microsoft.com/office/drawing/2014/main" val="464150293"/>
                    </a:ext>
                  </a:extLst>
                </a:gridCol>
              </a:tblGrid>
              <a:tr h="16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Store 86 - Customers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Store 155 - Customers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155 - Customers Re-scaled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Difference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T-value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3470192011"/>
                  </a:ext>
                </a:extLst>
              </a:tr>
              <a:tr h="16406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10923376"/>
                  </a:ext>
                </a:extLst>
              </a:tr>
              <a:tr h="16406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0.051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4123055002"/>
                  </a:ext>
                </a:extLst>
              </a:tr>
              <a:tr h="16406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262616498"/>
                  </a:ext>
                </a:extLst>
              </a:tr>
              <a:tr h="16406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3148382830"/>
                  </a:ext>
                </a:extLst>
              </a:tr>
              <a:tr h="16406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265476787"/>
                  </a:ext>
                </a:extLst>
              </a:tr>
              <a:tr h="16406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10068571"/>
                  </a:ext>
                </a:extLst>
              </a:tr>
              <a:tr h="16406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559531"/>
                  </a:ext>
                </a:extLst>
              </a:tr>
              <a:tr h="16406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2/1/19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0.121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8.061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37690941"/>
                  </a:ext>
                </a:extLst>
              </a:tr>
              <a:tr h="16406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0.189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rgbClr val="C00000"/>
                          </a:solidFill>
                          <a:effectLst/>
                        </a:rPr>
                        <a:t>12.565</a:t>
                      </a:r>
                      <a:endParaRPr lang="en-US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901060355"/>
                  </a:ext>
                </a:extLst>
              </a:tr>
              <a:tr h="16406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rgbClr val="C00000"/>
                          </a:solidFill>
                          <a:effectLst/>
                        </a:rPr>
                        <a:t>0.057</a:t>
                      </a:r>
                      <a:endParaRPr lang="en-US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3.788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272765342"/>
                  </a:ext>
                </a:extLst>
              </a:tr>
              <a:tr h="16406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-0.006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-0.395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510300177"/>
                  </a:ext>
                </a:extLst>
              </a:tr>
              <a:tr h="16406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89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90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0.05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3.326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071035005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E6B4C2-D5C9-C7DA-246C-C8DB21B6E4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177327"/>
              </p:ext>
            </p:extLst>
          </p:nvPr>
        </p:nvGraphicFramePr>
        <p:xfrm>
          <a:off x="457199" y="3048316"/>
          <a:ext cx="5923343" cy="2024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962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195F79-E2FF-4084-A0FD-1A82E256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5 – Store 88 (Revenue)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BDA63E-B126-4EDA-8B60-CFAB50B66BB9}"/>
              </a:ext>
            </a:extLst>
          </p:cNvPr>
          <p:cNvGrpSpPr/>
          <p:nvPr/>
        </p:nvGrpSpPr>
        <p:grpSpPr>
          <a:xfrm>
            <a:off x="560318" y="1103018"/>
            <a:ext cx="542548" cy="541394"/>
            <a:chOff x="-374650" y="3808413"/>
            <a:chExt cx="747713" cy="746125"/>
          </a:xfrm>
          <a:solidFill>
            <a:schemeClr val="bg1"/>
          </a:solidFill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C475B2C7-5E1D-4BAA-AB36-623C2A327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74650" y="3808413"/>
              <a:ext cx="747713" cy="746125"/>
            </a:xfrm>
            <a:custGeom>
              <a:avLst/>
              <a:gdLst>
                <a:gd name="T0" fmla="*/ 1928 w 2048"/>
                <a:gd name="T1" fmla="*/ 184 h 2048"/>
                <a:gd name="T2" fmla="*/ 1564 w 2048"/>
                <a:gd name="T3" fmla="*/ 124 h 2048"/>
                <a:gd name="T4" fmla="*/ 1504 w 2048"/>
                <a:gd name="T5" fmla="*/ 0 h 2048"/>
                <a:gd name="T6" fmla="*/ 1444 w 2048"/>
                <a:gd name="T7" fmla="*/ 124 h 2048"/>
                <a:gd name="T8" fmla="*/ 1204 w 2048"/>
                <a:gd name="T9" fmla="*/ 60 h 2048"/>
                <a:gd name="T10" fmla="*/ 1084 w 2048"/>
                <a:gd name="T11" fmla="*/ 60 h 2048"/>
                <a:gd name="T12" fmla="*/ 844 w 2048"/>
                <a:gd name="T13" fmla="*/ 124 h 2048"/>
                <a:gd name="T14" fmla="*/ 784 w 2048"/>
                <a:gd name="T15" fmla="*/ 0 h 2048"/>
                <a:gd name="T16" fmla="*/ 724 w 2048"/>
                <a:gd name="T17" fmla="*/ 124 h 2048"/>
                <a:gd name="T18" fmla="*/ 484 w 2048"/>
                <a:gd name="T19" fmla="*/ 60 h 2048"/>
                <a:gd name="T20" fmla="*/ 364 w 2048"/>
                <a:gd name="T21" fmla="*/ 60 h 2048"/>
                <a:gd name="T22" fmla="*/ 60 w 2048"/>
                <a:gd name="T23" fmla="*/ 124 h 2048"/>
                <a:gd name="T24" fmla="*/ 0 w 2048"/>
                <a:gd name="T25" fmla="*/ 1748 h 2048"/>
                <a:gd name="T26" fmla="*/ 1059 w 2048"/>
                <a:gd name="T27" fmla="*/ 1808 h 2048"/>
                <a:gd name="T28" fmla="*/ 2048 w 2048"/>
                <a:gd name="T29" fmla="*/ 1508 h 2048"/>
                <a:gd name="T30" fmla="*/ 364 w 2048"/>
                <a:gd name="T31" fmla="*/ 244 h 2048"/>
                <a:gd name="T32" fmla="*/ 424 w 2048"/>
                <a:gd name="T33" fmla="*/ 364 h 2048"/>
                <a:gd name="T34" fmla="*/ 484 w 2048"/>
                <a:gd name="T35" fmla="*/ 244 h 2048"/>
                <a:gd name="T36" fmla="*/ 724 w 2048"/>
                <a:gd name="T37" fmla="*/ 304 h 2048"/>
                <a:gd name="T38" fmla="*/ 844 w 2048"/>
                <a:gd name="T39" fmla="*/ 304 h 2048"/>
                <a:gd name="T40" fmla="*/ 1084 w 2048"/>
                <a:gd name="T41" fmla="*/ 244 h 2048"/>
                <a:gd name="T42" fmla="*/ 1144 w 2048"/>
                <a:gd name="T43" fmla="*/ 364 h 2048"/>
                <a:gd name="T44" fmla="*/ 1204 w 2048"/>
                <a:gd name="T45" fmla="*/ 244 h 2048"/>
                <a:gd name="T46" fmla="*/ 1444 w 2048"/>
                <a:gd name="T47" fmla="*/ 304 h 2048"/>
                <a:gd name="T48" fmla="*/ 1564 w 2048"/>
                <a:gd name="T49" fmla="*/ 304 h 2048"/>
                <a:gd name="T50" fmla="*/ 1808 w 2048"/>
                <a:gd name="T51" fmla="*/ 244 h 2048"/>
                <a:gd name="T52" fmla="*/ 120 w 2048"/>
                <a:gd name="T53" fmla="*/ 484 h 2048"/>
                <a:gd name="T54" fmla="*/ 364 w 2048"/>
                <a:gd name="T55" fmla="*/ 244 h 2048"/>
                <a:gd name="T56" fmla="*/ 120 w 2048"/>
                <a:gd name="T57" fmla="*/ 604 h 2048"/>
                <a:gd name="T58" fmla="*/ 1808 w 2048"/>
                <a:gd name="T59" fmla="*/ 1059 h 2048"/>
                <a:gd name="T60" fmla="*/ 1055 w 2048"/>
                <a:gd name="T61" fmla="*/ 1214 h 2048"/>
                <a:gd name="T62" fmla="*/ 908 w 2048"/>
                <a:gd name="T63" fmla="*/ 1208 h 2048"/>
                <a:gd name="T64" fmla="*/ 908 w 2048"/>
                <a:gd name="T65" fmla="*/ 1328 h 2048"/>
                <a:gd name="T66" fmla="*/ 971 w 2048"/>
                <a:gd name="T67" fmla="*/ 1448 h 2048"/>
                <a:gd name="T68" fmla="*/ 848 w 2048"/>
                <a:gd name="T69" fmla="*/ 1508 h 2048"/>
                <a:gd name="T70" fmla="*/ 971 w 2048"/>
                <a:gd name="T71" fmla="*/ 1568 h 2048"/>
                <a:gd name="T72" fmla="*/ 120 w 2048"/>
                <a:gd name="T73" fmla="*/ 1688 h 2048"/>
                <a:gd name="T74" fmla="*/ 1088 w 2048"/>
                <a:gd name="T75" fmla="*/ 1508 h 2048"/>
                <a:gd name="T76" fmla="*/ 1928 w 2048"/>
                <a:gd name="T77" fmla="*/ 150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8" h="2048">
                  <a:moveTo>
                    <a:pt x="1928" y="1169"/>
                  </a:moveTo>
                  <a:cubicBezTo>
                    <a:pt x="1928" y="184"/>
                    <a:pt x="1928" y="184"/>
                    <a:pt x="1928" y="184"/>
                  </a:cubicBezTo>
                  <a:cubicBezTo>
                    <a:pt x="1928" y="151"/>
                    <a:pt x="1901" y="124"/>
                    <a:pt x="1868" y="124"/>
                  </a:cubicBezTo>
                  <a:cubicBezTo>
                    <a:pt x="1564" y="124"/>
                    <a:pt x="1564" y="124"/>
                    <a:pt x="1564" y="124"/>
                  </a:cubicBezTo>
                  <a:cubicBezTo>
                    <a:pt x="1564" y="60"/>
                    <a:pt x="1564" y="60"/>
                    <a:pt x="1564" y="60"/>
                  </a:cubicBezTo>
                  <a:cubicBezTo>
                    <a:pt x="1564" y="27"/>
                    <a:pt x="1537" y="0"/>
                    <a:pt x="1504" y="0"/>
                  </a:cubicBezTo>
                  <a:cubicBezTo>
                    <a:pt x="1471" y="0"/>
                    <a:pt x="1444" y="27"/>
                    <a:pt x="1444" y="60"/>
                  </a:cubicBezTo>
                  <a:cubicBezTo>
                    <a:pt x="1444" y="124"/>
                    <a:pt x="1444" y="124"/>
                    <a:pt x="1444" y="124"/>
                  </a:cubicBezTo>
                  <a:cubicBezTo>
                    <a:pt x="1204" y="124"/>
                    <a:pt x="1204" y="124"/>
                    <a:pt x="1204" y="124"/>
                  </a:cubicBezTo>
                  <a:cubicBezTo>
                    <a:pt x="1204" y="60"/>
                    <a:pt x="1204" y="60"/>
                    <a:pt x="1204" y="60"/>
                  </a:cubicBezTo>
                  <a:cubicBezTo>
                    <a:pt x="1204" y="27"/>
                    <a:pt x="1177" y="0"/>
                    <a:pt x="1144" y="0"/>
                  </a:cubicBezTo>
                  <a:cubicBezTo>
                    <a:pt x="1111" y="0"/>
                    <a:pt x="1084" y="27"/>
                    <a:pt x="1084" y="60"/>
                  </a:cubicBezTo>
                  <a:cubicBezTo>
                    <a:pt x="1084" y="124"/>
                    <a:pt x="1084" y="124"/>
                    <a:pt x="1084" y="124"/>
                  </a:cubicBezTo>
                  <a:cubicBezTo>
                    <a:pt x="844" y="124"/>
                    <a:pt x="844" y="124"/>
                    <a:pt x="844" y="124"/>
                  </a:cubicBezTo>
                  <a:cubicBezTo>
                    <a:pt x="844" y="60"/>
                    <a:pt x="844" y="60"/>
                    <a:pt x="844" y="60"/>
                  </a:cubicBezTo>
                  <a:cubicBezTo>
                    <a:pt x="844" y="27"/>
                    <a:pt x="817" y="0"/>
                    <a:pt x="784" y="0"/>
                  </a:cubicBezTo>
                  <a:cubicBezTo>
                    <a:pt x="751" y="0"/>
                    <a:pt x="724" y="27"/>
                    <a:pt x="724" y="60"/>
                  </a:cubicBezTo>
                  <a:cubicBezTo>
                    <a:pt x="724" y="124"/>
                    <a:pt x="724" y="124"/>
                    <a:pt x="724" y="124"/>
                  </a:cubicBezTo>
                  <a:cubicBezTo>
                    <a:pt x="484" y="124"/>
                    <a:pt x="484" y="124"/>
                    <a:pt x="484" y="124"/>
                  </a:cubicBezTo>
                  <a:cubicBezTo>
                    <a:pt x="484" y="60"/>
                    <a:pt x="484" y="60"/>
                    <a:pt x="484" y="60"/>
                  </a:cubicBezTo>
                  <a:cubicBezTo>
                    <a:pt x="484" y="27"/>
                    <a:pt x="457" y="0"/>
                    <a:pt x="424" y="0"/>
                  </a:cubicBezTo>
                  <a:cubicBezTo>
                    <a:pt x="391" y="0"/>
                    <a:pt x="364" y="27"/>
                    <a:pt x="364" y="60"/>
                  </a:cubicBezTo>
                  <a:cubicBezTo>
                    <a:pt x="364" y="124"/>
                    <a:pt x="364" y="124"/>
                    <a:pt x="364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27" y="124"/>
                    <a:pt x="0" y="151"/>
                    <a:pt x="0" y="184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81"/>
                    <a:pt x="27" y="1808"/>
                    <a:pt x="60" y="1808"/>
                  </a:cubicBezTo>
                  <a:cubicBezTo>
                    <a:pt x="1059" y="1808"/>
                    <a:pt x="1059" y="1808"/>
                    <a:pt x="1059" y="1808"/>
                  </a:cubicBezTo>
                  <a:cubicBezTo>
                    <a:pt x="1156" y="1953"/>
                    <a:pt x="1321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1380"/>
                    <a:pt x="2003" y="1262"/>
                    <a:pt x="1928" y="1169"/>
                  </a:cubicBezTo>
                  <a:close/>
                  <a:moveTo>
                    <a:pt x="364" y="244"/>
                  </a:moveTo>
                  <a:cubicBezTo>
                    <a:pt x="364" y="304"/>
                    <a:pt x="364" y="304"/>
                    <a:pt x="364" y="304"/>
                  </a:cubicBezTo>
                  <a:cubicBezTo>
                    <a:pt x="364" y="337"/>
                    <a:pt x="391" y="364"/>
                    <a:pt x="424" y="364"/>
                  </a:cubicBezTo>
                  <a:cubicBezTo>
                    <a:pt x="457" y="364"/>
                    <a:pt x="484" y="337"/>
                    <a:pt x="484" y="304"/>
                  </a:cubicBezTo>
                  <a:cubicBezTo>
                    <a:pt x="484" y="244"/>
                    <a:pt x="484" y="244"/>
                    <a:pt x="484" y="244"/>
                  </a:cubicBezTo>
                  <a:cubicBezTo>
                    <a:pt x="724" y="244"/>
                    <a:pt x="724" y="244"/>
                    <a:pt x="724" y="244"/>
                  </a:cubicBezTo>
                  <a:cubicBezTo>
                    <a:pt x="724" y="304"/>
                    <a:pt x="724" y="304"/>
                    <a:pt x="724" y="304"/>
                  </a:cubicBezTo>
                  <a:cubicBezTo>
                    <a:pt x="724" y="337"/>
                    <a:pt x="751" y="364"/>
                    <a:pt x="784" y="364"/>
                  </a:cubicBezTo>
                  <a:cubicBezTo>
                    <a:pt x="817" y="364"/>
                    <a:pt x="844" y="337"/>
                    <a:pt x="844" y="304"/>
                  </a:cubicBezTo>
                  <a:cubicBezTo>
                    <a:pt x="844" y="244"/>
                    <a:pt x="844" y="244"/>
                    <a:pt x="844" y="244"/>
                  </a:cubicBezTo>
                  <a:cubicBezTo>
                    <a:pt x="1084" y="244"/>
                    <a:pt x="1084" y="244"/>
                    <a:pt x="1084" y="244"/>
                  </a:cubicBezTo>
                  <a:cubicBezTo>
                    <a:pt x="1084" y="304"/>
                    <a:pt x="1084" y="304"/>
                    <a:pt x="1084" y="304"/>
                  </a:cubicBezTo>
                  <a:cubicBezTo>
                    <a:pt x="1084" y="337"/>
                    <a:pt x="1111" y="364"/>
                    <a:pt x="1144" y="364"/>
                  </a:cubicBezTo>
                  <a:cubicBezTo>
                    <a:pt x="1177" y="364"/>
                    <a:pt x="1204" y="337"/>
                    <a:pt x="1204" y="304"/>
                  </a:cubicBezTo>
                  <a:cubicBezTo>
                    <a:pt x="1204" y="244"/>
                    <a:pt x="1204" y="244"/>
                    <a:pt x="1204" y="244"/>
                  </a:cubicBezTo>
                  <a:cubicBezTo>
                    <a:pt x="1444" y="244"/>
                    <a:pt x="1444" y="244"/>
                    <a:pt x="1444" y="244"/>
                  </a:cubicBezTo>
                  <a:cubicBezTo>
                    <a:pt x="1444" y="304"/>
                    <a:pt x="1444" y="304"/>
                    <a:pt x="1444" y="304"/>
                  </a:cubicBezTo>
                  <a:cubicBezTo>
                    <a:pt x="1444" y="337"/>
                    <a:pt x="1471" y="364"/>
                    <a:pt x="1504" y="364"/>
                  </a:cubicBezTo>
                  <a:cubicBezTo>
                    <a:pt x="1537" y="364"/>
                    <a:pt x="1564" y="337"/>
                    <a:pt x="1564" y="304"/>
                  </a:cubicBezTo>
                  <a:cubicBezTo>
                    <a:pt x="1564" y="244"/>
                    <a:pt x="1564" y="244"/>
                    <a:pt x="1564" y="244"/>
                  </a:cubicBezTo>
                  <a:cubicBezTo>
                    <a:pt x="1808" y="244"/>
                    <a:pt x="1808" y="244"/>
                    <a:pt x="1808" y="244"/>
                  </a:cubicBezTo>
                  <a:cubicBezTo>
                    <a:pt x="1808" y="484"/>
                    <a:pt x="1808" y="484"/>
                    <a:pt x="1808" y="484"/>
                  </a:cubicBezTo>
                  <a:cubicBezTo>
                    <a:pt x="120" y="484"/>
                    <a:pt x="120" y="484"/>
                    <a:pt x="120" y="484"/>
                  </a:cubicBezTo>
                  <a:cubicBezTo>
                    <a:pt x="120" y="244"/>
                    <a:pt x="120" y="244"/>
                    <a:pt x="120" y="244"/>
                  </a:cubicBezTo>
                  <a:lnTo>
                    <a:pt x="364" y="244"/>
                  </a:lnTo>
                  <a:close/>
                  <a:moveTo>
                    <a:pt x="120" y="1688"/>
                  </a:moveTo>
                  <a:cubicBezTo>
                    <a:pt x="120" y="604"/>
                    <a:pt x="120" y="604"/>
                    <a:pt x="120" y="604"/>
                  </a:cubicBezTo>
                  <a:cubicBezTo>
                    <a:pt x="1808" y="604"/>
                    <a:pt x="1808" y="604"/>
                    <a:pt x="1808" y="604"/>
                  </a:cubicBezTo>
                  <a:cubicBezTo>
                    <a:pt x="1808" y="1059"/>
                    <a:pt x="1808" y="1059"/>
                    <a:pt x="1808" y="1059"/>
                  </a:cubicBezTo>
                  <a:cubicBezTo>
                    <a:pt x="1722" y="1002"/>
                    <a:pt x="1619" y="968"/>
                    <a:pt x="1508" y="968"/>
                  </a:cubicBezTo>
                  <a:cubicBezTo>
                    <a:pt x="1318" y="968"/>
                    <a:pt x="1151" y="1066"/>
                    <a:pt x="1055" y="1214"/>
                  </a:cubicBezTo>
                  <a:cubicBezTo>
                    <a:pt x="1047" y="1210"/>
                    <a:pt x="1038" y="1208"/>
                    <a:pt x="1028" y="1208"/>
                  </a:cubicBezTo>
                  <a:cubicBezTo>
                    <a:pt x="908" y="1208"/>
                    <a:pt x="908" y="1208"/>
                    <a:pt x="908" y="1208"/>
                  </a:cubicBezTo>
                  <a:cubicBezTo>
                    <a:pt x="875" y="1208"/>
                    <a:pt x="848" y="1235"/>
                    <a:pt x="848" y="1268"/>
                  </a:cubicBezTo>
                  <a:cubicBezTo>
                    <a:pt x="848" y="1301"/>
                    <a:pt x="875" y="1328"/>
                    <a:pt x="908" y="1328"/>
                  </a:cubicBezTo>
                  <a:cubicBezTo>
                    <a:pt x="999" y="1328"/>
                    <a:pt x="999" y="1328"/>
                    <a:pt x="999" y="1328"/>
                  </a:cubicBezTo>
                  <a:cubicBezTo>
                    <a:pt x="985" y="1366"/>
                    <a:pt x="976" y="1406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76" y="1610"/>
                    <a:pt x="985" y="1650"/>
                    <a:pt x="999" y="1688"/>
                  </a:cubicBezTo>
                  <a:lnTo>
                    <a:pt x="120" y="1688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773A2D2-53A6-427A-8B23-BD274063A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8" y="4248151"/>
              <a:ext cx="131763" cy="131763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D7C3A67-8143-4124-AA4C-0CD493E47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073526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3E0E2DEC-AB1C-49C9-AA7E-8CB1DDAA2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160838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EF968DB6-3D82-4F1B-A74C-493357005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248151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1CA2489C-9D76-4F87-BDBA-1037D366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EFCBD755-A32E-450E-BEE5-143F6047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160838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AC603C0-A837-4080-8C9F-46B9D4246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335463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5187437F-A709-443C-BCC2-AE070430D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38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CAC33F3-16AA-47F0-BDDB-D723557A556E}"/>
              </a:ext>
            </a:extLst>
          </p:cNvPr>
          <p:cNvGrpSpPr/>
          <p:nvPr/>
        </p:nvGrpSpPr>
        <p:grpSpPr>
          <a:xfrm>
            <a:off x="562390" y="2501349"/>
            <a:ext cx="539970" cy="537614"/>
            <a:chOff x="-1603375" y="3246438"/>
            <a:chExt cx="727075" cy="723901"/>
          </a:xfrm>
          <a:solidFill>
            <a:schemeClr val="bg1"/>
          </a:solidFill>
        </p:grpSpPr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424E8B94-B486-4082-805D-B5E385410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3988" y="3309938"/>
              <a:ext cx="301625" cy="209550"/>
            </a:xfrm>
            <a:custGeom>
              <a:avLst/>
              <a:gdLst>
                <a:gd name="T0" fmla="*/ 70 w 850"/>
                <a:gd name="T1" fmla="*/ 589 h 589"/>
                <a:gd name="T2" fmla="*/ 25 w 850"/>
                <a:gd name="T3" fmla="*/ 570 h 589"/>
                <a:gd name="T4" fmla="*/ 25 w 850"/>
                <a:gd name="T5" fmla="*/ 479 h 589"/>
                <a:gd name="T6" fmla="*/ 281 w 850"/>
                <a:gd name="T7" fmla="*/ 223 h 589"/>
                <a:gd name="T8" fmla="*/ 355 w 850"/>
                <a:gd name="T9" fmla="*/ 211 h 589"/>
                <a:gd name="T10" fmla="*/ 484 w 850"/>
                <a:gd name="T11" fmla="*/ 276 h 589"/>
                <a:gd name="T12" fmla="*/ 735 w 850"/>
                <a:gd name="T13" fmla="*/ 25 h 589"/>
                <a:gd name="T14" fmla="*/ 825 w 850"/>
                <a:gd name="T15" fmla="*/ 25 h 589"/>
                <a:gd name="T16" fmla="*/ 825 w 850"/>
                <a:gd name="T17" fmla="*/ 116 h 589"/>
                <a:gd name="T18" fmla="*/ 542 w 850"/>
                <a:gd name="T19" fmla="*/ 399 h 589"/>
                <a:gd name="T20" fmla="*/ 468 w 850"/>
                <a:gd name="T21" fmla="*/ 411 h 589"/>
                <a:gd name="T22" fmla="*/ 339 w 850"/>
                <a:gd name="T23" fmla="*/ 347 h 589"/>
                <a:gd name="T24" fmla="*/ 115 w 850"/>
                <a:gd name="T25" fmla="*/ 570 h 589"/>
                <a:gd name="T26" fmla="*/ 70 w 850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0" h="589">
                  <a:moveTo>
                    <a:pt x="70" y="589"/>
                  </a:moveTo>
                  <a:cubicBezTo>
                    <a:pt x="54" y="589"/>
                    <a:pt x="37" y="582"/>
                    <a:pt x="25" y="570"/>
                  </a:cubicBezTo>
                  <a:cubicBezTo>
                    <a:pt x="0" y="545"/>
                    <a:pt x="0" y="504"/>
                    <a:pt x="25" y="479"/>
                  </a:cubicBezTo>
                  <a:cubicBezTo>
                    <a:pt x="281" y="223"/>
                    <a:pt x="281" y="223"/>
                    <a:pt x="281" y="223"/>
                  </a:cubicBezTo>
                  <a:cubicBezTo>
                    <a:pt x="300" y="204"/>
                    <a:pt x="330" y="199"/>
                    <a:pt x="355" y="211"/>
                  </a:cubicBezTo>
                  <a:cubicBezTo>
                    <a:pt x="484" y="276"/>
                    <a:pt x="484" y="276"/>
                    <a:pt x="484" y="276"/>
                  </a:cubicBezTo>
                  <a:cubicBezTo>
                    <a:pt x="735" y="25"/>
                    <a:pt x="735" y="25"/>
                    <a:pt x="735" y="25"/>
                  </a:cubicBezTo>
                  <a:cubicBezTo>
                    <a:pt x="760" y="0"/>
                    <a:pt x="800" y="0"/>
                    <a:pt x="825" y="25"/>
                  </a:cubicBezTo>
                  <a:cubicBezTo>
                    <a:pt x="850" y="50"/>
                    <a:pt x="850" y="91"/>
                    <a:pt x="825" y="11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23" y="419"/>
                    <a:pt x="493" y="423"/>
                    <a:pt x="468" y="411"/>
                  </a:cubicBezTo>
                  <a:cubicBezTo>
                    <a:pt x="339" y="347"/>
                    <a:pt x="339" y="347"/>
                    <a:pt x="339" y="347"/>
                  </a:cubicBezTo>
                  <a:cubicBezTo>
                    <a:pt x="115" y="570"/>
                    <a:pt x="115" y="570"/>
                    <a:pt x="115" y="570"/>
                  </a:cubicBezTo>
                  <a:cubicBezTo>
                    <a:pt x="103" y="582"/>
                    <a:pt x="86" y="589"/>
                    <a:pt x="70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53F477AB-7230-472B-A1D1-A44F10333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39838" y="3306763"/>
              <a:ext cx="120650" cy="122238"/>
            </a:xfrm>
            <a:custGeom>
              <a:avLst/>
              <a:gdLst>
                <a:gd name="T0" fmla="*/ 277 w 341"/>
                <a:gd name="T1" fmla="*/ 342 h 342"/>
                <a:gd name="T2" fmla="*/ 213 w 341"/>
                <a:gd name="T3" fmla="*/ 278 h 342"/>
                <a:gd name="T4" fmla="*/ 213 w 341"/>
                <a:gd name="T5" fmla="*/ 128 h 342"/>
                <a:gd name="T6" fmla="*/ 64 w 341"/>
                <a:gd name="T7" fmla="*/ 128 h 342"/>
                <a:gd name="T8" fmla="*/ 0 w 341"/>
                <a:gd name="T9" fmla="*/ 64 h 342"/>
                <a:gd name="T10" fmla="*/ 64 w 341"/>
                <a:gd name="T11" fmla="*/ 0 h 342"/>
                <a:gd name="T12" fmla="*/ 277 w 341"/>
                <a:gd name="T13" fmla="*/ 0 h 342"/>
                <a:gd name="T14" fmla="*/ 341 w 341"/>
                <a:gd name="T15" fmla="*/ 64 h 342"/>
                <a:gd name="T16" fmla="*/ 341 w 341"/>
                <a:gd name="T17" fmla="*/ 278 h 342"/>
                <a:gd name="T18" fmla="*/ 277 w 341"/>
                <a:gd name="T1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" h="342">
                  <a:moveTo>
                    <a:pt x="277" y="342"/>
                  </a:moveTo>
                  <a:cubicBezTo>
                    <a:pt x="242" y="342"/>
                    <a:pt x="213" y="313"/>
                    <a:pt x="213" y="27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313" y="0"/>
                    <a:pt x="341" y="29"/>
                    <a:pt x="341" y="64"/>
                  </a:cubicBezTo>
                  <a:cubicBezTo>
                    <a:pt x="341" y="278"/>
                    <a:pt x="341" y="278"/>
                    <a:pt x="341" y="278"/>
                  </a:cubicBezTo>
                  <a:cubicBezTo>
                    <a:pt x="341" y="313"/>
                    <a:pt x="313" y="342"/>
                    <a:pt x="277" y="3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BEA5DCE1-3136-4512-83BF-F793D7815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0825" y="3246438"/>
              <a:ext cx="644525" cy="546100"/>
            </a:xfrm>
            <a:custGeom>
              <a:avLst/>
              <a:gdLst>
                <a:gd name="T0" fmla="*/ 1268 w 1813"/>
                <a:gd name="T1" fmla="*/ 1536 h 1536"/>
                <a:gd name="T2" fmla="*/ 64 w 1813"/>
                <a:gd name="T3" fmla="*/ 1536 h 1536"/>
                <a:gd name="T4" fmla="*/ 0 w 1813"/>
                <a:gd name="T5" fmla="*/ 1472 h 1536"/>
                <a:gd name="T6" fmla="*/ 64 w 1813"/>
                <a:gd name="T7" fmla="*/ 1408 h 1536"/>
                <a:gd name="T8" fmla="*/ 1268 w 1813"/>
                <a:gd name="T9" fmla="*/ 1408 h 1536"/>
                <a:gd name="T10" fmla="*/ 1289 w 1813"/>
                <a:gd name="T11" fmla="*/ 1389 h 1536"/>
                <a:gd name="T12" fmla="*/ 1442 w 1813"/>
                <a:gd name="T13" fmla="*/ 131 h 1536"/>
                <a:gd name="T14" fmla="*/ 1590 w 1813"/>
                <a:gd name="T15" fmla="*/ 0 h 1536"/>
                <a:gd name="T16" fmla="*/ 1749 w 1813"/>
                <a:gd name="T17" fmla="*/ 0 h 1536"/>
                <a:gd name="T18" fmla="*/ 1813 w 1813"/>
                <a:gd name="T19" fmla="*/ 64 h 1536"/>
                <a:gd name="T20" fmla="*/ 1749 w 1813"/>
                <a:gd name="T21" fmla="*/ 128 h 1536"/>
                <a:gd name="T22" fmla="*/ 1590 w 1813"/>
                <a:gd name="T23" fmla="*/ 128 h 1536"/>
                <a:gd name="T24" fmla="*/ 1569 w 1813"/>
                <a:gd name="T25" fmla="*/ 146 h 1536"/>
                <a:gd name="T26" fmla="*/ 1416 w 1813"/>
                <a:gd name="T27" fmla="*/ 1404 h 1536"/>
                <a:gd name="T28" fmla="*/ 1268 w 1813"/>
                <a:gd name="T29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3" h="1536">
                  <a:moveTo>
                    <a:pt x="1268" y="1536"/>
                  </a:moveTo>
                  <a:cubicBezTo>
                    <a:pt x="64" y="1536"/>
                    <a:pt x="64" y="1536"/>
                    <a:pt x="64" y="1536"/>
                  </a:cubicBezTo>
                  <a:cubicBezTo>
                    <a:pt x="28" y="1536"/>
                    <a:pt x="0" y="1507"/>
                    <a:pt x="0" y="1472"/>
                  </a:cubicBezTo>
                  <a:cubicBezTo>
                    <a:pt x="0" y="1436"/>
                    <a:pt x="28" y="1408"/>
                    <a:pt x="64" y="1408"/>
                  </a:cubicBezTo>
                  <a:cubicBezTo>
                    <a:pt x="1268" y="1408"/>
                    <a:pt x="1268" y="1408"/>
                    <a:pt x="1268" y="1408"/>
                  </a:cubicBezTo>
                  <a:cubicBezTo>
                    <a:pt x="1279" y="1408"/>
                    <a:pt x="1288" y="1400"/>
                    <a:pt x="1289" y="1389"/>
                  </a:cubicBezTo>
                  <a:cubicBezTo>
                    <a:pt x="1442" y="131"/>
                    <a:pt x="1442" y="131"/>
                    <a:pt x="1442" y="131"/>
                  </a:cubicBezTo>
                  <a:cubicBezTo>
                    <a:pt x="1451" y="56"/>
                    <a:pt x="1514" y="0"/>
                    <a:pt x="1590" y="0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784" y="0"/>
                    <a:pt x="1813" y="28"/>
                    <a:pt x="1813" y="64"/>
                  </a:cubicBezTo>
                  <a:cubicBezTo>
                    <a:pt x="1813" y="99"/>
                    <a:pt x="1784" y="128"/>
                    <a:pt x="1749" y="128"/>
                  </a:cubicBezTo>
                  <a:cubicBezTo>
                    <a:pt x="1590" y="128"/>
                    <a:pt x="1590" y="128"/>
                    <a:pt x="1590" y="128"/>
                  </a:cubicBezTo>
                  <a:cubicBezTo>
                    <a:pt x="1579" y="128"/>
                    <a:pt x="1570" y="136"/>
                    <a:pt x="1569" y="146"/>
                  </a:cubicBezTo>
                  <a:cubicBezTo>
                    <a:pt x="1416" y="1404"/>
                    <a:pt x="1416" y="1404"/>
                    <a:pt x="1416" y="1404"/>
                  </a:cubicBezTo>
                  <a:cubicBezTo>
                    <a:pt x="1407" y="1479"/>
                    <a:pt x="1344" y="1536"/>
                    <a:pt x="1268" y="15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F0D1ACE6-0B88-4D79-AFC8-D900FB898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3150" y="3367088"/>
              <a:ext cx="98425" cy="46038"/>
            </a:xfrm>
            <a:custGeom>
              <a:avLst/>
              <a:gdLst>
                <a:gd name="T0" fmla="*/ 215 w 279"/>
                <a:gd name="T1" fmla="*/ 128 h 128"/>
                <a:gd name="T2" fmla="*/ 64 w 279"/>
                <a:gd name="T3" fmla="*/ 128 h 128"/>
                <a:gd name="T4" fmla="*/ 0 w 279"/>
                <a:gd name="T5" fmla="*/ 64 h 128"/>
                <a:gd name="T6" fmla="*/ 64 w 279"/>
                <a:gd name="T7" fmla="*/ 0 h 128"/>
                <a:gd name="T8" fmla="*/ 215 w 279"/>
                <a:gd name="T9" fmla="*/ 0 h 128"/>
                <a:gd name="T10" fmla="*/ 279 w 279"/>
                <a:gd name="T11" fmla="*/ 64 h 128"/>
                <a:gd name="T12" fmla="*/ 215 w 279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28">
                  <a:moveTo>
                    <a:pt x="215" y="128"/>
                  </a:move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0" y="0"/>
                    <a:pt x="279" y="29"/>
                    <a:pt x="279" y="64"/>
                  </a:cubicBezTo>
                  <a:cubicBezTo>
                    <a:pt x="279" y="99"/>
                    <a:pt x="251" y="128"/>
                    <a:pt x="21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95798025-BB4D-47A0-9894-CD46E72D3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03375" y="3367088"/>
              <a:ext cx="593725" cy="334963"/>
            </a:xfrm>
            <a:custGeom>
              <a:avLst/>
              <a:gdLst>
                <a:gd name="T0" fmla="*/ 1604 w 1668"/>
                <a:gd name="T1" fmla="*/ 939 h 939"/>
                <a:gd name="T2" fmla="*/ 358 w 1668"/>
                <a:gd name="T3" fmla="*/ 939 h 939"/>
                <a:gd name="T4" fmla="*/ 216 w 1668"/>
                <a:gd name="T5" fmla="*/ 834 h 939"/>
                <a:gd name="T6" fmla="*/ 14 w 1668"/>
                <a:gd name="T7" fmla="*/ 194 h 939"/>
                <a:gd name="T8" fmla="*/ 35 w 1668"/>
                <a:gd name="T9" fmla="*/ 62 h 939"/>
                <a:gd name="T10" fmla="*/ 156 w 1668"/>
                <a:gd name="T11" fmla="*/ 0 h 939"/>
                <a:gd name="T12" fmla="*/ 509 w 1668"/>
                <a:gd name="T13" fmla="*/ 0 h 939"/>
                <a:gd name="T14" fmla="*/ 573 w 1668"/>
                <a:gd name="T15" fmla="*/ 64 h 939"/>
                <a:gd name="T16" fmla="*/ 509 w 1668"/>
                <a:gd name="T17" fmla="*/ 128 h 939"/>
                <a:gd name="T18" fmla="*/ 156 w 1668"/>
                <a:gd name="T19" fmla="*/ 128 h 939"/>
                <a:gd name="T20" fmla="*/ 139 w 1668"/>
                <a:gd name="T21" fmla="*/ 137 h 939"/>
                <a:gd name="T22" fmla="*/ 136 w 1668"/>
                <a:gd name="T23" fmla="*/ 155 h 939"/>
                <a:gd name="T24" fmla="*/ 338 w 1668"/>
                <a:gd name="T25" fmla="*/ 796 h 939"/>
                <a:gd name="T26" fmla="*/ 358 w 1668"/>
                <a:gd name="T27" fmla="*/ 811 h 939"/>
                <a:gd name="T28" fmla="*/ 1604 w 1668"/>
                <a:gd name="T29" fmla="*/ 811 h 939"/>
                <a:gd name="T30" fmla="*/ 1668 w 1668"/>
                <a:gd name="T31" fmla="*/ 875 h 939"/>
                <a:gd name="T32" fmla="*/ 1604 w 1668"/>
                <a:gd name="T33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8" h="939">
                  <a:moveTo>
                    <a:pt x="1604" y="939"/>
                  </a:moveTo>
                  <a:cubicBezTo>
                    <a:pt x="358" y="939"/>
                    <a:pt x="358" y="939"/>
                    <a:pt x="358" y="939"/>
                  </a:cubicBezTo>
                  <a:cubicBezTo>
                    <a:pt x="292" y="939"/>
                    <a:pt x="235" y="897"/>
                    <a:pt x="216" y="834"/>
                  </a:cubicBezTo>
                  <a:cubicBezTo>
                    <a:pt x="14" y="194"/>
                    <a:pt x="14" y="194"/>
                    <a:pt x="14" y="194"/>
                  </a:cubicBezTo>
                  <a:cubicBezTo>
                    <a:pt x="0" y="150"/>
                    <a:pt x="8" y="100"/>
                    <a:pt x="35" y="62"/>
                  </a:cubicBezTo>
                  <a:cubicBezTo>
                    <a:pt x="63" y="23"/>
                    <a:pt x="109" y="0"/>
                    <a:pt x="156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44" y="0"/>
                    <a:pt x="573" y="29"/>
                    <a:pt x="573" y="64"/>
                  </a:cubicBezTo>
                  <a:cubicBezTo>
                    <a:pt x="573" y="99"/>
                    <a:pt x="544" y="128"/>
                    <a:pt x="509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7" y="128"/>
                    <a:pt x="141" y="133"/>
                    <a:pt x="139" y="137"/>
                  </a:cubicBezTo>
                  <a:cubicBezTo>
                    <a:pt x="137" y="140"/>
                    <a:pt x="133" y="146"/>
                    <a:pt x="136" y="155"/>
                  </a:cubicBezTo>
                  <a:cubicBezTo>
                    <a:pt x="338" y="796"/>
                    <a:pt x="338" y="796"/>
                    <a:pt x="338" y="796"/>
                  </a:cubicBezTo>
                  <a:cubicBezTo>
                    <a:pt x="341" y="805"/>
                    <a:pt x="349" y="811"/>
                    <a:pt x="358" y="811"/>
                  </a:cubicBezTo>
                  <a:cubicBezTo>
                    <a:pt x="1604" y="811"/>
                    <a:pt x="1604" y="811"/>
                    <a:pt x="1604" y="811"/>
                  </a:cubicBezTo>
                  <a:cubicBezTo>
                    <a:pt x="1639" y="811"/>
                    <a:pt x="1668" y="839"/>
                    <a:pt x="1668" y="875"/>
                  </a:cubicBezTo>
                  <a:cubicBezTo>
                    <a:pt x="1668" y="910"/>
                    <a:pt x="1639" y="939"/>
                    <a:pt x="1604" y="9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466682E5-8E01-4136-8719-B089BE0A2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97013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6" y="476"/>
                    <a:pt x="0" y="369"/>
                    <a:pt x="0" y="238"/>
                  </a:cubicBezTo>
                  <a:cubicBezTo>
                    <a:pt x="0" y="107"/>
                    <a:pt x="106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7983B295-2F15-4912-853B-CB4FD18FC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9838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7" y="476"/>
                    <a:pt x="0" y="369"/>
                    <a:pt x="0" y="238"/>
                  </a:cubicBezTo>
                  <a:cubicBezTo>
                    <a:pt x="0" y="107"/>
                    <a:pt x="107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406D6-B54D-27FB-BF73-DEB50632EAE2}"/>
              </a:ext>
            </a:extLst>
          </p:cNvPr>
          <p:cNvSpPr/>
          <p:nvPr/>
        </p:nvSpPr>
        <p:spPr>
          <a:xfrm>
            <a:off x="94325" y="4844514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E0766-B6BF-AB07-DEF5-0866F75B404A}"/>
              </a:ext>
            </a:extLst>
          </p:cNvPr>
          <p:cNvSpPr/>
          <p:nvPr/>
        </p:nvSpPr>
        <p:spPr>
          <a:xfrm>
            <a:off x="5477627" y="4764485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icture containing circle, screenshot, graphics, text&#10;&#10;Description automatically generated">
            <a:extLst>
              <a:ext uri="{FF2B5EF4-FFF2-40B4-BE49-F238E27FC236}">
                <a16:creationId xmlns:a16="http://schemas.microsoft.com/office/drawing/2014/main" id="{48E44D1B-FB60-0884-6B3A-896087DDFB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3350"/>
            <a:ext cx="527653" cy="527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2F082F-F1C8-2910-ACBD-29D1F7A05111}"/>
              </a:ext>
            </a:extLst>
          </p:cNvPr>
          <p:cNvSpPr txBox="1"/>
          <p:nvPr/>
        </p:nvSpPr>
        <p:spPr>
          <a:xfrm>
            <a:off x="5257801" y="573821"/>
            <a:ext cx="1142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**t-stat = 2.447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2EC4B3-6BA0-DF97-05A2-7B2A67A7D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006486"/>
              </p:ext>
            </p:extLst>
          </p:nvPr>
        </p:nvGraphicFramePr>
        <p:xfrm>
          <a:off x="688755" y="791498"/>
          <a:ext cx="5457636" cy="211541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4014">
                  <a:extLst>
                    <a:ext uri="{9D8B030D-6E8A-4147-A177-3AD203B41FA5}">
                      <a16:colId xmlns:a16="http://schemas.microsoft.com/office/drawing/2014/main" val="2205693980"/>
                    </a:ext>
                  </a:extLst>
                </a:gridCol>
                <a:gridCol w="1014850">
                  <a:extLst>
                    <a:ext uri="{9D8B030D-6E8A-4147-A177-3AD203B41FA5}">
                      <a16:colId xmlns:a16="http://schemas.microsoft.com/office/drawing/2014/main" val="2329958606"/>
                    </a:ext>
                  </a:extLst>
                </a:gridCol>
                <a:gridCol w="1074989">
                  <a:extLst>
                    <a:ext uri="{9D8B030D-6E8A-4147-A177-3AD203B41FA5}">
                      <a16:colId xmlns:a16="http://schemas.microsoft.com/office/drawing/2014/main" val="2188344531"/>
                    </a:ext>
                  </a:extLst>
                </a:gridCol>
                <a:gridCol w="1405755">
                  <a:extLst>
                    <a:ext uri="{9D8B030D-6E8A-4147-A177-3AD203B41FA5}">
                      <a16:colId xmlns:a16="http://schemas.microsoft.com/office/drawing/2014/main" val="3472236730"/>
                    </a:ext>
                  </a:extLst>
                </a:gridCol>
                <a:gridCol w="654014">
                  <a:extLst>
                    <a:ext uri="{9D8B030D-6E8A-4147-A177-3AD203B41FA5}">
                      <a16:colId xmlns:a16="http://schemas.microsoft.com/office/drawing/2014/main" val="1130493710"/>
                    </a:ext>
                  </a:extLst>
                </a:gridCol>
                <a:gridCol w="654014">
                  <a:extLst>
                    <a:ext uri="{9D8B030D-6E8A-4147-A177-3AD203B41FA5}">
                      <a16:colId xmlns:a16="http://schemas.microsoft.com/office/drawing/2014/main" val="2093209066"/>
                    </a:ext>
                  </a:extLst>
                </a:gridCol>
              </a:tblGrid>
              <a:tr h="16219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Store 88 - Revenue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Store 237 - Revenue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237 - Revenue Re-Scaled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Difference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T-value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extLst>
                  <a:ext uri="{0D108BD9-81ED-4DB2-BD59-A6C34878D82A}">
                    <a16:rowId xmlns:a16="http://schemas.microsoft.com/office/drawing/2014/main" val="1741323521"/>
                  </a:ext>
                </a:extLst>
              </a:tr>
              <a:tr h="16219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1374.09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-0.114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extLst>
                  <a:ext uri="{0D108BD9-81ED-4DB2-BD59-A6C34878D82A}">
                    <a16:rowId xmlns:a16="http://schemas.microsoft.com/office/drawing/2014/main" val="932336117"/>
                  </a:ext>
                </a:extLst>
              </a:tr>
              <a:tr h="16219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1242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1309.69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extLst>
                  <a:ext uri="{0D108BD9-81ED-4DB2-BD59-A6C34878D82A}">
                    <a16:rowId xmlns:a16="http://schemas.microsoft.com/office/drawing/2014/main" val="1055606833"/>
                  </a:ext>
                </a:extLst>
              </a:tr>
              <a:tr h="16219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1362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1239.35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extLst>
                  <a:ext uri="{0D108BD9-81ED-4DB2-BD59-A6C34878D82A}">
                    <a16:rowId xmlns:a16="http://schemas.microsoft.com/office/drawing/2014/main" val="2847532279"/>
                  </a:ext>
                </a:extLst>
              </a:tr>
              <a:tr h="16219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1271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1275.02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extLst>
                  <a:ext uri="{0D108BD9-81ED-4DB2-BD59-A6C34878D82A}">
                    <a16:rowId xmlns:a16="http://schemas.microsoft.com/office/drawing/2014/main" val="152947896"/>
                  </a:ext>
                </a:extLst>
              </a:tr>
              <a:tr h="16219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1311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1303.75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extLst>
                  <a:ext uri="{0D108BD9-81ED-4DB2-BD59-A6C34878D82A}">
                    <a16:rowId xmlns:a16="http://schemas.microsoft.com/office/drawing/2014/main" val="4256288456"/>
                  </a:ext>
                </a:extLst>
              </a:tr>
              <a:tr h="16219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1222.51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extLst>
                  <a:ext uri="{0D108BD9-81ED-4DB2-BD59-A6C34878D82A}">
                    <a16:rowId xmlns:a16="http://schemas.microsoft.com/office/drawing/2014/main" val="3718433581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1107.59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003209"/>
                  </a:ext>
                </a:extLst>
              </a:tr>
              <a:tr h="16219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2/1/19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1340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1313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1300.78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2212040"/>
                  </a:ext>
                </a:extLst>
              </a:tr>
              <a:tr h="16219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1467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1167.03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0.257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rgbClr val="C00000"/>
                          </a:solidFill>
                          <a:effectLst/>
                        </a:rPr>
                        <a:t>8.269</a:t>
                      </a:r>
                      <a:endParaRPr lang="en-US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extLst>
                  <a:ext uri="{0D108BD9-81ED-4DB2-BD59-A6C34878D82A}">
                    <a16:rowId xmlns:a16="http://schemas.microsoft.com/office/drawing/2014/main" val="869670320"/>
                  </a:ext>
                </a:extLst>
              </a:tr>
              <a:tr h="16219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1317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1143.26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0.152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4.889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extLst>
                  <a:ext uri="{0D108BD9-81ED-4DB2-BD59-A6C34878D82A}">
                    <a16:rowId xmlns:a16="http://schemas.microsoft.com/office/drawing/2014/main" val="548018517"/>
                  </a:ext>
                </a:extLst>
              </a:tr>
              <a:tr h="16219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1237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1117.5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rgbClr val="C00000"/>
                          </a:solidFill>
                          <a:effectLst/>
                        </a:rPr>
                        <a:t>0.107</a:t>
                      </a:r>
                      <a:endParaRPr lang="en-US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3.44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extLst>
                  <a:ext uri="{0D108BD9-81ED-4DB2-BD59-A6C34878D82A}">
                    <a16:rowId xmlns:a16="http://schemas.microsoft.com/office/drawing/2014/main" val="3920499612"/>
                  </a:ext>
                </a:extLst>
              </a:tr>
              <a:tr h="16565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1253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1143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1132.36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rgbClr val="C00000"/>
                          </a:solidFill>
                          <a:effectLst/>
                        </a:rPr>
                        <a:t>0.107</a:t>
                      </a:r>
                      <a:endParaRPr lang="en-US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3.428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b"/>
                </a:tc>
                <a:extLst>
                  <a:ext uri="{0D108BD9-81ED-4DB2-BD59-A6C34878D82A}">
                    <a16:rowId xmlns:a16="http://schemas.microsoft.com/office/drawing/2014/main" val="3802833937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60508D9-DFC4-48A5-76D6-14C50E3234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370896"/>
              </p:ext>
            </p:extLst>
          </p:nvPr>
        </p:nvGraphicFramePr>
        <p:xfrm>
          <a:off x="504538" y="2966493"/>
          <a:ext cx="5848924" cy="2077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17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195F79-E2FF-4084-A0FD-1A82E256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6 – Store 88 (Total Customers)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BDA63E-B126-4EDA-8B60-CFAB50B66BB9}"/>
              </a:ext>
            </a:extLst>
          </p:cNvPr>
          <p:cNvGrpSpPr/>
          <p:nvPr/>
        </p:nvGrpSpPr>
        <p:grpSpPr>
          <a:xfrm>
            <a:off x="560318" y="1103018"/>
            <a:ext cx="542548" cy="541394"/>
            <a:chOff x="-374650" y="3808413"/>
            <a:chExt cx="747713" cy="746125"/>
          </a:xfrm>
          <a:solidFill>
            <a:schemeClr val="bg1"/>
          </a:solidFill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C475B2C7-5E1D-4BAA-AB36-623C2A327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74650" y="3808413"/>
              <a:ext cx="747713" cy="746125"/>
            </a:xfrm>
            <a:custGeom>
              <a:avLst/>
              <a:gdLst>
                <a:gd name="T0" fmla="*/ 1928 w 2048"/>
                <a:gd name="T1" fmla="*/ 184 h 2048"/>
                <a:gd name="T2" fmla="*/ 1564 w 2048"/>
                <a:gd name="T3" fmla="*/ 124 h 2048"/>
                <a:gd name="T4" fmla="*/ 1504 w 2048"/>
                <a:gd name="T5" fmla="*/ 0 h 2048"/>
                <a:gd name="T6" fmla="*/ 1444 w 2048"/>
                <a:gd name="T7" fmla="*/ 124 h 2048"/>
                <a:gd name="T8" fmla="*/ 1204 w 2048"/>
                <a:gd name="T9" fmla="*/ 60 h 2048"/>
                <a:gd name="T10" fmla="*/ 1084 w 2048"/>
                <a:gd name="T11" fmla="*/ 60 h 2048"/>
                <a:gd name="T12" fmla="*/ 844 w 2048"/>
                <a:gd name="T13" fmla="*/ 124 h 2048"/>
                <a:gd name="T14" fmla="*/ 784 w 2048"/>
                <a:gd name="T15" fmla="*/ 0 h 2048"/>
                <a:gd name="T16" fmla="*/ 724 w 2048"/>
                <a:gd name="T17" fmla="*/ 124 h 2048"/>
                <a:gd name="T18" fmla="*/ 484 w 2048"/>
                <a:gd name="T19" fmla="*/ 60 h 2048"/>
                <a:gd name="T20" fmla="*/ 364 w 2048"/>
                <a:gd name="T21" fmla="*/ 60 h 2048"/>
                <a:gd name="T22" fmla="*/ 60 w 2048"/>
                <a:gd name="T23" fmla="*/ 124 h 2048"/>
                <a:gd name="T24" fmla="*/ 0 w 2048"/>
                <a:gd name="T25" fmla="*/ 1748 h 2048"/>
                <a:gd name="T26" fmla="*/ 1059 w 2048"/>
                <a:gd name="T27" fmla="*/ 1808 h 2048"/>
                <a:gd name="T28" fmla="*/ 2048 w 2048"/>
                <a:gd name="T29" fmla="*/ 1508 h 2048"/>
                <a:gd name="T30" fmla="*/ 364 w 2048"/>
                <a:gd name="T31" fmla="*/ 244 h 2048"/>
                <a:gd name="T32" fmla="*/ 424 w 2048"/>
                <a:gd name="T33" fmla="*/ 364 h 2048"/>
                <a:gd name="T34" fmla="*/ 484 w 2048"/>
                <a:gd name="T35" fmla="*/ 244 h 2048"/>
                <a:gd name="T36" fmla="*/ 724 w 2048"/>
                <a:gd name="T37" fmla="*/ 304 h 2048"/>
                <a:gd name="T38" fmla="*/ 844 w 2048"/>
                <a:gd name="T39" fmla="*/ 304 h 2048"/>
                <a:gd name="T40" fmla="*/ 1084 w 2048"/>
                <a:gd name="T41" fmla="*/ 244 h 2048"/>
                <a:gd name="T42" fmla="*/ 1144 w 2048"/>
                <a:gd name="T43" fmla="*/ 364 h 2048"/>
                <a:gd name="T44" fmla="*/ 1204 w 2048"/>
                <a:gd name="T45" fmla="*/ 244 h 2048"/>
                <a:gd name="T46" fmla="*/ 1444 w 2048"/>
                <a:gd name="T47" fmla="*/ 304 h 2048"/>
                <a:gd name="T48" fmla="*/ 1564 w 2048"/>
                <a:gd name="T49" fmla="*/ 304 h 2048"/>
                <a:gd name="T50" fmla="*/ 1808 w 2048"/>
                <a:gd name="T51" fmla="*/ 244 h 2048"/>
                <a:gd name="T52" fmla="*/ 120 w 2048"/>
                <a:gd name="T53" fmla="*/ 484 h 2048"/>
                <a:gd name="T54" fmla="*/ 364 w 2048"/>
                <a:gd name="T55" fmla="*/ 244 h 2048"/>
                <a:gd name="T56" fmla="*/ 120 w 2048"/>
                <a:gd name="T57" fmla="*/ 604 h 2048"/>
                <a:gd name="T58" fmla="*/ 1808 w 2048"/>
                <a:gd name="T59" fmla="*/ 1059 h 2048"/>
                <a:gd name="T60" fmla="*/ 1055 w 2048"/>
                <a:gd name="T61" fmla="*/ 1214 h 2048"/>
                <a:gd name="T62" fmla="*/ 908 w 2048"/>
                <a:gd name="T63" fmla="*/ 1208 h 2048"/>
                <a:gd name="T64" fmla="*/ 908 w 2048"/>
                <a:gd name="T65" fmla="*/ 1328 h 2048"/>
                <a:gd name="T66" fmla="*/ 971 w 2048"/>
                <a:gd name="T67" fmla="*/ 1448 h 2048"/>
                <a:gd name="T68" fmla="*/ 848 w 2048"/>
                <a:gd name="T69" fmla="*/ 1508 h 2048"/>
                <a:gd name="T70" fmla="*/ 971 w 2048"/>
                <a:gd name="T71" fmla="*/ 1568 h 2048"/>
                <a:gd name="T72" fmla="*/ 120 w 2048"/>
                <a:gd name="T73" fmla="*/ 1688 h 2048"/>
                <a:gd name="T74" fmla="*/ 1088 w 2048"/>
                <a:gd name="T75" fmla="*/ 1508 h 2048"/>
                <a:gd name="T76" fmla="*/ 1928 w 2048"/>
                <a:gd name="T77" fmla="*/ 150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8" h="2048">
                  <a:moveTo>
                    <a:pt x="1928" y="1169"/>
                  </a:moveTo>
                  <a:cubicBezTo>
                    <a:pt x="1928" y="184"/>
                    <a:pt x="1928" y="184"/>
                    <a:pt x="1928" y="184"/>
                  </a:cubicBezTo>
                  <a:cubicBezTo>
                    <a:pt x="1928" y="151"/>
                    <a:pt x="1901" y="124"/>
                    <a:pt x="1868" y="124"/>
                  </a:cubicBezTo>
                  <a:cubicBezTo>
                    <a:pt x="1564" y="124"/>
                    <a:pt x="1564" y="124"/>
                    <a:pt x="1564" y="124"/>
                  </a:cubicBezTo>
                  <a:cubicBezTo>
                    <a:pt x="1564" y="60"/>
                    <a:pt x="1564" y="60"/>
                    <a:pt x="1564" y="60"/>
                  </a:cubicBezTo>
                  <a:cubicBezTo>
                    <a:pt x="1564" y="27"/>
                    <a:pt x="1537" y="0"/>
                    <a:pt x="1504" y="0"/>
                  </a:cubicBezTo>
                  <a:cubicBezTo>
                    <a:pt x="1471" y="0"/>
                    <a:pt x="1444" y="27"/>
                    <a:pt x="1444" y="60"/>
                  </a:cubicBezTo>
                  <a:cubicBezTo>
                    <a:pt x="1444" y="124"/>
                    <a:pt x="1444" y="124"/>
                    <a:pt x="1444" y="124"/>
                  </a:cubicBezTo>
                  <a:cubicBezTo>
                    <a:pt x="1204" y="124"/>
                    <a:pt x="1204" y="124"/>
                    <a:pt x="1204" y="124"/>
                  </a:cubicBezTo>
                  <a:cubicBezTo>
                    <a:pt x="1204" y="60"/>
                    <a:pt x="1204" y="60"/>
                    <a:pt x="1204" y="60"/>
                  </a:cubicBezTo>
                  <a:cubicBezTo>
                    <a:pt x="1204" y="27"/>
                    <a:pt x="1177" y="0"/>
                    <a:pt x="1144" y="0"/>
                  </a:cubicBezTo>
                  <a:cubicBezTo>
                    <a:pt x="1111" y="0"/>
                    <a:pt x="1084" y="27"/>
                    <a:pt x="1084" y="60"/>
                  </a:cubicBezTo>
                  <a:cubicBezTo>
                    <a:pt x="1084" y="124"/>
                    <a:pt x="1084" y="124"/>
                    <a:pt x="1084" y="124"/>
                  </a:cubicBezTo>
                  <a:cubicBezTo>
                    <a:pt x="844" y="124"/>
                    <a:pt x="844" y="124"/>
                    <a:pt x="844" y="124"/>
                  </a:cubicBezTo>
                  <a:cubicBezTo>
                    <a:pt x="844" y="60"/>
                    <a:pt x="844" y="60"/>
                    <a:pt x="844" y="60"/>
                  </a:cubicBezTo>
                  <a:cubicBezTo>
                    <a:pt x="844" y="27"/>
                    <a:pt x="817" y="0"/>
                    <a:pt x="784" y="0"/>
                  </a:cubicBezTo>
                  <a:cubicBezTo>
                    <a:pt x="751" y="0"/>
                    <a:pt x="724" y="27"/>
                    <a:pt x="724" y="60"/>
                  </a:cubicBezTo>
                  <a:cubicBezTo>
                    <a:pt x="724" y="124"/>
                    <a:pt x="724" y="124"/>
                    <a:pt x="724" y="124"/>
                  </a:cubicBezTo>
                  <a:cubicBezTo>
                    <a:pt x="484" y="124"/>
                    <a:pt x="484" y="124"/>
                    <a:pt x="484" y="124"/>
                  </a:cubicBezTo>
                  <a:cubicBezTo>
                    <a:pt x="484" y="60"/>
                    <a:pt x="484" y="60"/>
                    <a:pt x="484" y="60"/>
                  </a:cubicBezTo>
                  <a:cubicBezTo>
                    <a:pt x="484" y="27"/>
                    <a:pt x="457" y="0"/>
                    <a:pt x="424" y="0"/>
                  </a:cubicBezTo>
                  <a:cubicBezTo>
                    <a:pt x="391" y="0"/>
                    <a:pt x="364" y="27"/>
                    <a:pt x="364" y="60"/>
                  </a:cubicBezTo>
                  <a:cubicBezTo>
                    <a:pt x="364" y="124"/>
                    <a:pt x="364" y="124"/>
                    <a:pt x="364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27" y="124"/>
                    <a:pt x="0" y="151"/>
                    <a:pt x="0" y="184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81"/>
                    <a:pt x="27" y="1808"/>
                    <a:pt x="60" y="1808"/>
                  </a:cubicBezTo>
                  <a:cubicBezTo>
                    <a:pt x="1059" y="1808"/>
                    <a:pt x="1059" y="1808"/>
                    <a:pt x="1059" y="1808"/>
                  </a:cubicBezTo>
                  <a:cubicBezTo>
                    <a:pt x="1156" y="1953"/>
                    <a:pt x="1321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1380"/>
                    <a:pt x="2003" y="1262"/>
                    <a:pt x="1928" y="1169"/>
                  </a:cubicBezTo>
                  <a:close/>
                  <a:moveTo>
                    <a:pt x="364" y="244"/>
                  </a:moveTo>
                  <a:cubicBezTo>
                    <a:pt x="364" y="304"/>
                    <a:pt x="364" y="304"/>
                    <a:pt x="364" y="304"/>
                  </a:cubicBezTo>
                  <a:cubicBezTo>
                    <a:pt x="364" y="337"/>
                    <a:pt x="391" y="364"/>
                    <a:pt x="424" y="364"/>
                  </a:cubicBezTo>
                  <a:cubicBezTo>
                    <a:pt x="457" y="364"/>
                    <a:pt x="484" y="337"/>
                    <a:pt x="484" y="304"/>
                  </a:cubicBezTo>
                  <a:cubicBezTo>
                    <a:pt x="484" y="244"/>
                    <a:pt x="484" y="244"/>
                    <a:pt x="484" y="244"/>
                  </a:cubicBezTo>
                  <a:cubicBezTo>
                    <a:pt x="724" y="244"/>
                    <a:pt x="724" y="244"/>
                    <a:pt x="724" y="244"/>
                  </a:cubicBezTo>
                  <a:cubicBezTo>
                    <a:pt x="724" y="304"/>
                    <a:pt x="724" y="304"/>
                    <a:pt x="724" y="304"/>
                  </a:cubicBezTo>
                  <a:cubicBezTo>
                    <a:pt x="724" y="337"/>
                    <a:pt x="751" y="364"/>
                    <a:pt x="784" y="364"/>
                  </a:cubicBezTo>
                  <a:cubicBezTo>
                    <a:pt x="817" y="364"/>
                    <a:pt x="844" y="337"/>
                    <a:pt x="844" y="304"/>
                  </a:cubicBezTo>
                  <a:cubicBezTo>
                    <a:pt x="844" y="244"/>
                    <a:pt x="844" y="244"/>
                    <a:pt x="844" y="244"/>
                  </a:cubicBezTo>
                  <a:cubicBezTo>
                    <a:pt x="1084" y="244"/>
                    <a:pt x="1084" y="244"/>
                    <a:pt x="1084" y="244"/>
                  </a:cubicBezTo>
                  <a:cubicBezTo>
                    <a:pt x="1084" y="304"/>
                    <a:pt x="1084" y="304"/>
                    <a:pt x="1084" y="304"/>
                  </a:cubicBezTo>
                  <a:cubicBezTo>
                    <a:pt x="1084" y="337"/>
                    <a:pt x="1111" y="364"/>
                    <a:pt x="1144" y="364"/>
                  </a:cubicBezTo>
                  <a:cubicBezTo>
                    <a:pt x="1177" y="364"/>
                    <a:pt x="1204" y="337"/>
                    <a:pt x="1204" y="304"/>
                  </a:cubicBezTo>
                  <a:cubicBezTo>
                    <a:pt x="1204" y="244"/>
                    <a:pt x="1204" y="244"/>
                    <a:pt x="1204" y="244"/>
                  </a:cubicBezTo>
                  <a:cubicBezTo>
                    <a:pt x="1444" y="244"/>
                    <a:pt x="1444" y="244"/>
                    <a:pt x="1444" y="244"/>
                  </a:cubicBezTo>
                  <a:cubicBezTo>
                    <a:pt x="1444" y="304"/>
                    <a:pt x="1444" y="304"/>
                    <a:pt x="1444" y="304"/>
                  </a:cubicBezTo>
                  <a:cubicBezTo>
                    <a:pt x="1444" y="337"/>
                    <a:pt x="1471" y="364"/>
                    <a:pt x="1504" y="364"/>
                  </a:cubicBezTo>
                  <a:cubicBezTo>
                    <a:pt x="1537" y="364"/>
                    <a:pt x="1564" y="337"/>
                    <a:pt x="1564" y="304"/>
                  </a:cubicBezTo>
                  <a:cubicBezTo>
                    <a:pt x="1564" y="244"/>
                    <a:pt x="1564" y="244"/>
                    <a:pt x="1564" y="244"/>
                  </a:cubicBezTo>
                  <a:cubicBezTo>
                    <a:pt x="1808" y="244"/>
                    <a:pt x="1808" y="244"/>
                    <a:pt x="1808" y="244"/>
                  </a:cubicBezTo>
                  <a:cubicBezTo>
                    <a:pt x="1808" y="484"/>
                    <a:pt x="1808" y="484"/>
                    <a:pt x="1808" y="484"/>
                  </a:cubicBezTo>
                  <a:cubicBezTo>
                    <a:pt x="120" y="484"/>
                    <a:pt x="120" y="484"/>
                    <a:pt x="120" y="484"/>
                  </a:cubicBezTo>
                  <a:cubicBezTo>
                    <a:pt x="120" y="244"/>
                    <a:pt x="120" y="244"/>
                    <a:pt x="120" y="244"/>
                  </a:cubicBezTo>
                  <a:lnTo>
                    <a:pt x="364" y="244"/>
                  </a:lnTo>
                  <a:close/>
                  <a:moveTo>
                    <a:pt x="120" y="1688"/>
                  </a:moveTo>
                  <a:cubicBezTo>
                    <a:pt x="120" y="604"/>
                    <a:pt x="120" y="604"/>
                    <a:pt x="120" y="604"/>
                  </a:cubicBezTo>
                  <a:cubicBezTo>
                    <a:pt x="1808" y="604"/>
                    <a:pt x="1808" y="604"/>
                    <a:pt x="1808" y="604"/>
                  </a:cubicBezTo>
                  <a:cubicBezTo>
                    <a:pt x="1808" y="1059"/>
                    <a:pt x="1808" y="1059"/>
                    <a:pt x="1808" y="1059"/>
                  </a:cubicBezTo>
                  <a:cubicBezTo>
                    <a:pt x="1722" y="1002"/>
                    <a:pt x="1619" y="968"/>
                    <a:pt x="1508" y="968"/>
                  </a:cubicBezTo>
                  <a:cubicBezTo>
                    <a:pt x="1318" y="968"/>
                    <a:pt x="1151" y="1066"/>
                    <a:pt x="1055" y="1214"/>
                  </a:cubicBezTo>
                  <a:cubicBezTo>
                    <a:pt x="1047" y="1210"/>
                    <a:pt x="1038" y="1208"/>
                    <a:pt x="1028" y="1208"/>
                  </a:cubicBezTo>
                  <a:cubicBezTo>
                    <a:pt x="908" y="1208"/>
                    <a:pt x="908" y="1208"/>
                    <a:pt x="908" y="1208"/>
                  </a:cubicBezTo>
                  <a:cubicBezTo>
                    <a:pt x="875" y="1208"/>
                    <a:pt x="848" y="1235"/>
                    <a:pt x="848" y="1268"/>
                  </a:cubicBezTo>
                  <a:cubicBezTo>
                    <a:pt x="848" y="1301"/>
                    <a:pt x="875" y="1328"/>
                    <a:pt x="908" y="1328"/>
                  </a:cubicBezTo>
                  <a:cubicBezTo>
                    <a:pt x="999" y="1328"/>
                    <a:pt x="999" y="1328"/>
                    <a:pt x="999" y="1328"/>
                  </a:cubicBezTo>
                  <a:cubicBezTo>
                    <a:pt x="985" y="1366"/>
                    <a:pt x="976" y="1406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76" y="1610"/>
                    <a:pt x="985" y="1650"/>
                    <a:pt x="999" y="1688"/>
                  </a:cubicBezTo>
                  <a:lnTo>
                    <a:pt x="120" y="1688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773A2D2-53A6-427A-8B23-BD274063A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8" y="4248151"/>
              <a:ext cx="131763" cy="131763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D7C3A67-8143-4124-AA4C-0CD493E47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073526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3E0E2DEC-AB1C-49C9-AA7E-8CB1DDAA2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160838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EF968DB6-3D82-4F1B-A74C-493357005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248151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1CA2489C-9D76-4F87-BDBA-1037D366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EFCBD755-A32E-450E-BEE5-143F6047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160838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AC603C0-A837-4080-8C9F-46B9D4246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335463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5187437F-A709-443C-BCC2-AE070430D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38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CAC33F3-16AA-47F0-BDDB-D723557A556E}"/>
              </a:ext>
            </a:extLst>
          </p:cNvPr>
          <p:cNvGrpSpPr/>
          <p:nvPr/>
        </p:nvGrpSpPr>
        <p:grpSpPr>
          <a:xfrm>
            <a:off x="562390" y="2501349"/>
            <a:ext cx="539970" cy="537614"/>
            <a:chOff x="-1603375" y="3246438"/>
            <a:chExt cx="727075" cy="723901"/>
          </a:xfrm>
          <a:solidFill>
            <a:schemeClr val="bg1"/>
          </a:solidFill>
        </p:grpSpPr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424E8B94-B486-4082-805D-B5E385410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3988" y="3309938"/>
              <a:ext cx="301625" cy="209550"/>
            </a:xfrm>
            <a:custGeom>
              <a:avLst/>
              <a:gdLst>
                <a:gd name="T0" fmla="*/ 70 w 850"/>
                <a:gd name="T1" fmla="*/ 589 h 589"/>
                <a:gd name="T2" fmla="*/ 25 w 850"/>
                <a:gd name="T3" fmla="*/ 570 h 589"/>
                <a:gd name="T4" fmla="*/ 25 w 850"/>
                <a:gd name="T5" fmla="*/ 479 h 589"/>
                <a:gd name="T6" fmla="*/ 281 w 850"/>
                <a:gd name="T7" fmla="*/ 223 h 589"/>
                <a:gd name="T8" fmla="*/ 355 w 850"/>
                <a:gd name="T9" fmla="*/ 211 h 589"/>
                <a:gd name="T10" fmla="*/ 484 w 850"/>
                <a:gd name="T11" fmla="*/ 276 h 589"/>
                <a:gd name="T12" fmla="*/ 735 w 850"/>
                <a:gd name="T13" fmla="*/ 25 h 589"/>
                <a:gd name="T14" fmla="*/ 825 w 850"/>
                <a:gd name="T15" fmla="*/ 25 h 589"/>
                <a:gd name="T16" fmla="*/ 825 w 850"/>
                <a:gd name="T17" fmla="*/ 116 h 589"/>
                <a:gd name="T18" fmla="*/ 542 w 850"/>
                <a:gd name="T19" fmla="*/ 399 h 589"/>
                <a:gd name="T20" fmla="*/ 468 w 850"/>
                <a:gd name="T21" fmla="*/ 411 h 589"/>
                <a:gd name="T22" fmla="*/ 339 w 850"/>
                <a:gd name="T23" fmla="*/ 347 h 589"/>
                <a:gd name="T24" fmla="*/ 115 w 850"/>
                <a:gd name="T25" fmla="*/ 570 h 589"/>
                <a:gd name="T26" fmla="*/ 70 w 850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0" h="589">
                  <a:moveTo>
                    <a:pt x="70" y="589"/>
                  </a:moveTo>
                  <a:cubicBezTo>
                    <a:pt x="54" y="589"/>
                    <a:pt x="37" y="582"/>
                    <a:pt x="25" y="570"/>
                  </a:cubicBezTo>
                  <a:cubicBezTo>
                    <a:pt x="0" y="545"/>
                    <a:pt x="0" y="504"/>
                    <a:pt x="25" y="479"/>
                  </a:cubicBezTo>
                  <a:cubicBezTo>
                    <a:pt x="281" y="223"/>
                    <a:pt x="281" y="223"/>
                    <a:pt x="281" y="223"/>
                  </a:cubicBezTo>
                  <a:cubicBezTo>
                    <a:pt x="300" y="204"/>
                    <a:pt x="330" y="199"/>
                    <a:pt x="355" y="211"/>
                  </a:cubicBezTo>
                  <a:cubicBezTo>
                    <a:pt x="484" y="276"/>
                    <a:pt x="484" y="276"/>
                    <a:pt x="484" y="276"/>
                  </a:cubicBezTo>
                  <a:cubicBezTo>
                    <a:pt x="735" y="25"/>
                    <a:pt x="735" y="25"/>
                    <a:pt x="735" y="25"/>
                  </a:cubicBezTo>
                  <a:cubicBezTo>
                    <a:pt x="760" y="0"/>
                    <a:pt x="800" y="0"/>
                    <a:pt x="825" y="25"/>
                  </a:cubicBezTo>
                  <a:cubicBezTo>
                    <a:pt x="850" y="50"/>
                    <a:pt x="850" y="91"/>
                    <a:pt x="825" y="11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23" y="419"/>
                    <a:pt x="493" y="423"/>
                    <a:pt x="468" y="411"/>
                  </a:cubicBezTo>
                  <a:cubicBezTo>
                    <a:pt x="339" y="347"/>
                    <a:pt x="339" y="347"/>
                    <a:pt x="339" y="347"/>
                  </a:cubicBezTo>
                  <a:cubicBezTo>
                    <a:pt x="115" y="570"/>
                    <a:pt x="115" y="570"/>
                    <a:pt x="115" y="570"/>
                  </a:cubicBezTo>
                  <a:cubicBezTo>
                    <a:pt x="103" y="582"/>
                    <a:pt x="86" y="589"/>
                    <a:pt x="70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53F477AB-7230-472B-A1D1-A44F10333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39838" y="3306763"/>
              <a:ext cx="120650" cy="122238"/>
            </a:xfrm>
            <a:custGeom>
              <a:avLst/>
              <a:gdLst>
                <a:gd name="T0" fmla="*/ 277 w 341"/>
                <a:gd name="T1" fmla="*/ 342 h 342"/>
                <a:gd name="T2" fmla="*/ 213 w 341"/>
                <a:gd name="T3" fmla="*/ 278 h 342"/>
                <a:gd name="T4" fmla="*/ 213 w 341"/>
                <a:gd name="T5" fmla="*/ 128 h 342"/>
                <a:gd name="T6" fmla="*/ 64 w 341"/>
                <a:gd name="T7" fmla="*/ 128 h 342"/>
                <a:gd name="T8" fmla="*/ 0 w 341"/>
                <a:gd name="T9" fmla="*/ 64 h 342"/>
                <a:gd name="T10" fmla="*/ 64 w 341"/>
                <a:gd name="T11" fmla="*/ 0 h 342"/>
                <a:gd name="T12" fmla="*/ 277 w 341"/>
                <a:gd name="T13" fmla="*/ 0 h 342"/>
                <a:gd name="T14" fmla="*/ 341 w 341"/>
                <a:gd name="T15" fmla="*/ 64 h 342"/>
                <a:gd name="T16" fmla="*/ 341 w 341"/>
                <a:gd name="T17" fmla="*/ 278 h 342"/>
                <a:gd name="T18" fmla="*/ 277 w 341"/>
                <a:gd name="T1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" h="342">
                  <a:moveTo>
                    <a:pt x="277" y="342"/>
                  </a:moveTo>
                  <a:cubicBezTo>
                    <a:pt x="242" y="342"/>
                    <a:pt x="213" y="313"/>
                    <a:pt x="213" y="27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313" y="0"/>
                    <a:pt x="341" y="29"/>
                    <a:pt x="341" y="64"/>
                  </a:cubicBezTo>
                  <a:cubicBezTo>
                    <a:pt x="341" y="278"/>
                    <a:pt x="341" y="278"/>
                    <a:pt x="341" y="278"/>
                  </a:cubicBezTo>
                  <a:cubicBezTo>
                    <a:pt x="341" y="313"/>
                    <a:pt x="313" y="342"/>
                    <a:pt x="277" y="3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BEA5DCE1-3136-4512-83BF-F793D7815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0825" y="3246438"/>
              <a:ext cx="644525" cy="546100"/>
            </a:xfrm>
            <a:custGeom>
              <a:avLst/>
              <a:gdLst>
                <a:gd name="T0" fmla="*/ 1268 w 1813"/>
                <a:gd name="T1" fmla="*/ 1536 h 1536"/>
                <a:gd name="T2" fmla="*/ 64 w 1813"/>
                <a:gd name="T3" fmla="*/ 1536 h 1536"/>
                <a:gd name="T4" fmla="*/ 0 w 1813"/>
                <a:gd name="T5" fmla="*/ 1472 h 1536"/>
                <a:gd name="T6" fmla="*/ 64 w 1813"/>
                <a:gd name="T7" fmla="*/ 1408 h 1536"/>
                <a:gd name="T8" fmla="*/ 1268 w 1813"/>
                <a:gd name="T9" fmla="*/ 1408 h 1536"/>
                <a:gd name="T10" fmla="*/ 1289 w 1813"/>
                <a:gd name="T11" fmla="*/ 1389 h 1536"/>
                <a:gd name="T12" fmla="*/ 1442 w 1813"/>
                <a:gd name="T13" fmla="*/ 131 h 1536"/>
                <a:gd name="T14" fmla="*/ 1590 w 1813"/>
                <a:gd name="T15" fmla="*/ 0 h 1536"/>
                <a:gd name="T16" fmla="*/ 1749 w 1813"/>
                <a:gd name="T17" fmla="*/ 0 h 1536"/>
                <a:gd name="T18" fmla="*/ 1813 w 1813"/>
                <a:gd name="T19" fmla="*/ 64 h 1536"/>
                <a:gd name="T20" fmla="*/ 1749 w 1813"/>
                <a:gd name="T21" fmla="*/ 128 h 1536"/>
                <a:gd name="T22" fmla="*/ 1590 w 1813"/>
                <a:gd name="T23" fmla="*/ 128 h 1536"/>
                <a:gd name="T24" fmla="*/ 1569 w 1813"/>
                <a:gd name="T25" fmla="*/ 146 h 1536"/>
                <a:gd name="T26" fmla="*/ 1416 w 1813"/>
                <a:gd name="T27" fmla="*/ 1404 h 1536"/>
                <a:gd name="T28" fmla="*/ 1268 w 1813"/>
                <a:gd name="T29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3" h="1536">
                  <a:moveTo>
                    <a:pt x="1268" y="1536"/>
                  </a:moveTo>
                  <a:cubicBezTo>
                    <a:pt x="64" y="1536"/>
                    <a:pt x="64" y="1536"/>
                    <a:pt x="64" y="1536"/>
                  </a:cubicBezTo>
                  <a:cubicBezTo>
                    <a:pt x="28" y="1536"/>
                    <a:pt x="0" y="1507"/>
                    <a:pt x="0" y="1472"/>
                  </a:cubicBezTo>
                  <a:cubicBezTo>
                    <a:pt x="0" y="1436"/>
                    <a:pt x="28" y="1408"/>
                    <a:pt x="64" y="1408"/>
                  </a:cubicBezTo>
                  <a:cubicBezTo>
                    <a:pt x="1268" y="1408"/>
                    <a:pt x="1268" y="1408"/>
                    <a:pt x="1268" y="1408"/>
                  </a:cubicBezTo>
                  <a:cubicBezTo>
                    <a:pt x="1279" y="1408"/>
                    <a:pt x="1288" y="1400"/>
                    <a:pt x="1289" y="1389"/>
                  </a:cubicBezTo>
                  <a:cubicBezTo>
                    <a:pt x="1442" y="131"/>
                    <a:pt x="1442" y="131"/>
                    <a:pt x="1442" y="131"/>
                  </a:cubicBezTo>
                  <a:cubicBezTo>
                    <a:pt x="1451" y="56"/>
                    <a:pt x="1514" y="0"/>
                    <a:pt x="1590" y="0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784" y="0"/>
                    <a:pt x="1813" y="28"/>
                    <a:pt x="1813" y="64"/>
                  </a:cubicBezTo>
                  <a:cubicBezTo>
                    <a:pt x="1813" y="99"/>
                    <a:pt x="1784" y="128"/>
                    <a:pt x="1749" y="128"/>
                  </a:cubicBezTo>
                  <a:cubicBezTo>
                    <a:pt x="1590" y="128"/>
                    <a:pt x="1590" y="128"/>
                    <a:pt x="1590" y="128"/>
                  </a:cubicBezTo>
                  <a:cubicBezTo>
                    <a:pt x="1579" y="128"/>
                    <a:pt x="1570" y="136"/>
                    <a:pt x="1569" y="146"/>
                  </a:cubicBezTo>
                  <a:cubicBezTo>
                    <a:pt x="1416" y="1404"/>
                    <a:pt x="1416" y="1404"/>
                    <a:pt x="1416" y="1404"/>
                  </a:cubicBezTo>
                  <a:cubicBezTo>
                    <a:pt x="1407" y="1479"/>
                    <a:pt x="1344" y="1536"/>
                    <a:pt x="1268" y="15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F0D1ACE6-0B88-4D79-AFC8-D900FB898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3150" y="3367088"/>
              <a:ext cx="98425" cy="46038"/>
            </a:xfrm>
            <a:custGeom>
              <a:avLst/>
              <a:gdLst>
                <a:gd name="T0" fmla="*/ 215 w 279"/>
                <a:gd name="T1" fmla="*/ 128 h 128"/>
                <a:gd name="T2" fmla="*/ 64 w 279"/>
                <a:gd name="T3" fmla="*/ 128 h 128"/>
                <a:gd name="T4" fmla="*/ 0 w 279"/>
                <a:gd name="T5" fmla="*/ 64 h 128"/>
                <a:gd name="T6" fmla="*/ 64 w 279"/>
                <a:gd name="T7" fmla="*/ 0 h 128"/>
                <a:gd name="T8" fmla="*/ 215 w 279"/>
                <a:gd name="T9" fmla="*/ 0 h 128"/>
                <a:gd name="T10" fmla="*/ 279 w 279"/>
                <a:gd name="T11" fmla="*/ 64 h 128"/>
                <a:gd name="T12" fmla="*/ 215 w 279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28">
                  <a:moveTo>
                    <a:pt x="215" y="128"/>
                  </a:move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0" y="0"/>
                    <a:pt x="279" y="29"/>
                    <a:pt x="279" y="64"/>
                  </a:cubicBezTo>
                  <a:cubicBezTo>
                    <a:pt x="279" y="99"/>
                    <a:pt x="251" y="128"/>
                    <a:pt x="21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95798025-BB4D-47A0-9894-CD46E72D3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03375" y="3367088"/>
              <a:ext cx="593725" cy="334963"/>
            </a:xfrm>
            <a:custGeom>
              <a:avLst/>
              <a:gdLst>
                <a:gd name="T0" fmla="*/ 1604 w 1668"/>
                <a:gd name="T1" fmla="*/ 939 h 939"/>
                <a:gd name="T2" fmla="*/ 358 w 1668"/>
                <a:gd name="T3" fmla="*/ 939 h 939"/>
                <a:gd name="T4" fmla="*/ 216 w 1668"/>
                <a:gd name="T5" fmla="*/ 834 h 939"/>
                <a:gd name="T6" fmla="*/ 14 w 1668"/>
                <a:gd name="T7" fmla="*/ 194 h 939"/>
                <a:gd name="T8" fmla="*/ 35 w 1668"/>
                <a:gd name="T9" fmla="*/ 62 h 939"/>
                <a:gd name="T10" fmla="*/ 156 w 1668"/>
                <a:gd name="T11" fmla="*/ 0 h 939"/>
                <a:gd name="T12" fmla="*/ 509 w 1668"/>
                <a:gd name="T13" fmla="*/ 0 h 939"/>
                <a:gd name="T14" fmla="*/ 573 w 1668"/>
                <a:gd name="T15" fmla="*/ 64 h 939"/>
                <a:gd name="T16" fmla="*/ 509 w 1668"/>
                <a:gd name="T17" fmla="*/ 128 h 939"/>
                <a:gd name="T18" fmla="*/ 156 w 1668"/>
                <a:gd name="T19" fmla="*/ 128 h 939"/>
                <a:gd name="T20" fmla="*/ 139 w 1668"/>
                <a:gd name="T21" fmla="*/ 137 h 939"/>
                <a:gd name="T22" fmla="*/ 136 w 1668"/>
                <a:gd name="T23" fmla="*/ 155 h 939"/>
                <a:gd name="T24" fmla="*/ 338 w 1668"/>
                <a:gd name="T25" fmla="*/ 796 h 939"/>
                <a:gd name="T26" fmla="*/ 358 w 1668"/>
                <a:gd name="T27" fmla="*/ 811 h 939"/>
                <a:gd name="T28" fmla="*/ 1604 w 1668"/>
                <a:gd name="T29" fmla="*/ 811 h 939"/>
                <a:gd name="T30" fmla="*/ 1668 w 1668"/>
                <a:gd name="T31" fmla="*/ 875 h 939"/>
                <a:gd name="T32" fmla="*/ 1604 w 1668"/>
                <a:gd name="T33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8" h="939">
                  <a:moveTo>
                    <a:pt x="1604" y="939"/>
                  </a:moveTo>
                  <a:cubicBezTo>
                    <a:pt x="358" y="939"/>
                    <a:pt x="358" y="939"/>
                    <a:pt x="358" y="939"/>
                  </a:cubicBezTo>
                  <a:cubicBezTo>
                    <a:pt x="292" y="939"/>
                    <a:pt x="235" y="897"/>
                    <a:pt x="216" y="834"/>
                  </a:cubicBezTo>
                  <a:cubicBezTo>
                    <a:pt x="14" y="194"/>
                    <a:pt x="14" y="194"/>
                    <a:pt x="14" y="194"/>
                  </a:cubicBezTo>
                  <a:cubicBezTo>
                    <a:pt x="0" y="150"/>
                    <a:pt x="8" y="100"/>
                    <a:pt x="35" y="62"/>
                  </a:cubicBezTo>
                  <a:cubicBezTo>
                    <a:pt x="63" y="23"/>
                    <a:pt x="109" y="0"/>
                    <a:pt x="156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44" y="0"/>
                    <a:pt x="573" y="29"/>
                    <a:pt x="573" y="64"/>
                  </a:cubicBezTo>
                  <a:cubicBezTo>
                    <a:pt x="573" y="99"/>
                    <a:pt x="544" y="128"/>
                    <a:pt x="509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7" y="128"/>
                    <a:pt x="141" y="133"/>
                    <a:pt x="139" y="137"/>
                  </a:cubicBezTo>
                  <a:cubicBezTo>
                    <a:pt x="137" y="140"/>
                    <a:pt x="133" y="146"/>
                    <a:pt x="136" y="155"/>
                  </a:cubicBezTo>
                  <a:cubicBezTo>
                    <a:pt x="338" y="796"/>
                    <a:pt x="338" y="796"/>
                    <a:pt x="338" y="796"/>
                  </a:cubicBezTo>
                  <a:cubicBezTo>
                    <a:pt x="341" y="805"/>
                    <a:pt x="349" y="811"/>
                    <a:pt x="358" y="811"/>
                  </a:cubicBezTo>
                  <a:cubicBezTo>
                    <a:pt x="1604" y="811"/>
                    <a:pt x="1604" y="811"/>
                    <a:pt x="1604" y="811"/>
                  </a:cubicBezTo>
                  <a:cubicBezTo>
                    <a:pt x="1639" y="811"/>
                    <a:pt x="1668" y="839"/>
                    <a:pt x="1668" y="875"/>
                  </a:cubicBezTo>
                  <a:cubicBezTo>
                    <a:pt x="1668" y="910"/>
                    <a:pt x="1639" y="939"/>
                    <a:pt x="1604" y="9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466682E5-8E01-4136-8719-B089BE0A2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97013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6" y="476"/>
                    <a:pt x="0" y="369"/>
                    <a:pt x="0" y="238"/>
                  </a:cubicBezTo>
                  <a:cubicBezTo>
                    <a:pt x="0" y="107"/>
                    <a:pt x="106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7983B295-2F15-4912-853B-CB4FD18FC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9838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7" y="476"/>
                    <a:pt x="0" y="369"/>
                    <a:pt x="0" y="238"/>
                  </a:cubicBezTo>
                  <a:cubicBezTo>
                    <a:pt x="0" y="107"/>
                    <a:pt x="107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406D6-B54D-27FB-BF73-DEB50632EAE2}"/>
              </a:ext>
            </a:extLst>
          </p:cNvPr>
          <p:cNvSpPr/>
          <p:nvPr/>
        </p:nvSpPr>
        <p:spPr>
          <a:xfrm>
            <a:off x="94325" y="4844514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E0766-B6BF-AB07-DEF5-0866F75B404A}"/>
              </a:ext>
            </a:extLst>
          </p:cNvPr>
          <p:cNvSpPr/>
          <p:nvPr/>
        </p:nvSpPr>
        <p:spPr>
          <a:xfrm>
            <a:off x="5477627" y="4764485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icture containing circle, screenshot, graphics, text&#10;&#10;Description automatically generated">
            <a:extLst>
              <a:ext uri="{FF2B5EF4-FFF2-40B4-BE49-F238E27FC236}">
                <a16:creationId xmlns:a16="http://schemas.microsoft.com/office/drawing/2014/main" id="{48E44D1B-FB60-0884-6B3A-896087DDFB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3350"/>
            <a:ext cx="527653" cy="527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2F082F-F1C8-2910-ACBD-29D1F7A05111}"/>
              </a:ext>
            </a:extLst>
          </p:cNvPr>
          <p:cNvSpPr txBox="1"/>
          <p:nvPr/>
        </p:nvSpPr>
        <p:spPr>
          <a:xfrm>
            <a:off x="5237544" y="606831"/>
            <a:ext cx="1142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**t-stat = 2.447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459432-9229-4040-14DC-D8D75D1E8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56197"/>
              </p:ext>
            </p:extLst>
          </p:nvPr>
        </p:nvGraphicFramePr>
        <p:xfrm>
          <a:off x="612809" y="824595"/>
          <a:ext cx="5612122" cy="213285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49275">
                  <a:extLst>
                    <a:ext uri="{9D8B030D-6E8A-4147-A177-3AD203B41FA5}">
                      <a16:colId xmlns:a16="http://schemas.microsoft.com/office/drawing/2014/main" val="592774565"/>
                    </a:ext>
                  </a:extLst>
                </a:gridCol>
                <a:gridCol w="1104514">
                  <a:extLst>
                    <a:ext uri="{9D8B030D-6E8A-4147-A177-3AD203B41FA5}">
                      <a16:colId xmlns:a16="http://schemas.microsoft.com/office/drawing/2014/main" val="1274292781"/>
                    </a:ext>
                  </a:extLst>
                </a:gridCol>
                <a:gridCol w="1164216">
                  <a:extLst>
                    <a:ext uri="{9D8B030D-6E8A-4147-A177-3AD203B41FA5}">
                      <a16:colId xmlns:a16="http://schemas.microsoft.com/office/drawing/2014/main" val="426203135"/>
                    </a:ext>
                  </a:extLst>
                </a:gridCol>
                <a:gridCol w="1395567">
                  <a:extLst>
                    <a:ext uri="{9D8B030D-6E8A-4147-A177-3AD203B41FA5}">
                      <a16:colId xmlns:a16="http://schemas.microsoft.com/office/drawing/2014/main" val="1012095932"/>
                    </a:ext>
                  </a:extLst>
                </a:gridCol>
                <a:gridCol w="649275">
                  <a:extLst>
                    <a:ext uri="{9D8B030D-6E8A-4147-A177-3AD203B41FA5}">
                      <a16:colId xmlns:a16="http://schemas.microsoft.com/office/drawing/2014/main" val="3846609615"/>
                    </a:ext>
                  </a:extLst>
                </a:gridCol>
                <a:gridCol w="649275">
                  <a:extLst>
                    <a:ext uri="{9D8B030D-6E8A-4147-A177-3AD203B41FA5}">
                      <a16:colId xmlns:a16="http://schemas.microsoft.com/office/drawing/2014/main" val="3454451439"/>
                    </a:ext>
                  </a:extLst>
                </a:gridCol>
              </a:tblGrid>
              <a:tr h="1625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Store 88 - Customers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Store 237 - Customers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237 - Customers Re-scaled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Difference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T-value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674840046"/>
                  </a:ext>
                </a:extLst>
              </a:tr>
              <a:tr h="1625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720650065"/>
                  </a:ext>
                </a:extLst>
              </a:tr>
              <a:tr h="1625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131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2535866757"/>
                  </a:ext>
                </a:extLst>
              </a:tr>
              <a:tr h="1625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300687503"/>
                  </a:ext>
                </a:extLst>
              </a:tr>
              <a:tr h="1625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10/1/18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4025032818"/>
                  </a:ext>
                </a:extLst>
              </a:tr>
              <a:tr h="1625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4152786287"/>
                  </a:ext>
                </a:extLst>
              </a:tr>
              <a:tr h="1625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12/1/18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3723870371"/>
                  </a:ext>
                </a:extLst>
              </a:tr>
              <a:tr h="17266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336882"/>
                  </a:ext>
                </a:extLst>
              </a:tr>
              <a:tr h="1625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2/1/19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0.03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2.597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8559374"/>
                  </a:ext>
                </a:extLst>
              </a:tr>
              <a:tr h="1625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133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0.152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13.134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830921834"/>
                  </a:ext>
                </a:extLst>
              </a:tr>
              <a:tr h="1625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rgbClr val="C00000"/>
                          </a:solidFill>
                          <a:effectLst/>
                        </a:rPr>
                        <a:t>0.031</a:t>
                      </a:r>
                      <a:endParaRPr lang="en-US" sz="9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2.654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676641859"/>
                  </a:ext>
                </a:extLst>
              </a:tr>
              <a:tr h="162503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1910667469"/>
                  </a:ext>
                </a:extLst>
              </a:tr>
              <a:tr h="17266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6/1/19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-0.038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-3.272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80" marR="7880" marT="7880" marB="0" anchor="b"/>
                </a:tc>
                <a:extLst>
                  <a:ext uri="{0D108BD9-81ED-4DB2-BD59-A6C34878D82A}">
                    <a16:rowId xmlns:a16="http://schemas.microsoft.com/office/drawing/2014/main" val="697445263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F78B19-6CDA-B7D9-BAFE-46D8302E36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950401"/>
              </p:ext>
            </p:extLst>
          </p:nvPr>
        </p:nvGraphicFramePr>
        <p:xfrm>
          <a:off x="419099" y="3047050"/>
          <a:ext cx="5999542" cy="2026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1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396BEB-A876-43BE-9B3A-7BEFD1BF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/>
              <a:t>An opportunity to segment customers for targeting strategies</a:t>
            </a:r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E640387E-AA3A-42B0-B62D-7B571DB7DE0A}"/>
              </a:ext>
            </a:extLst>
          </p:cNvPr>
          <p:cNvSpPr txBox="1">
            <a:spLocks/>
          </p:cNvSpPr>
          <p:nvPr/>
        </p:nvSpPr>
        <p:spPr>
          <a:xfrm>
            <a:off x="4271074" y="2098967"/>
            <a:ext cx="1165137" cy="1742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b="1" dirty="0">
                <a:latin typeface="+mj-lt"/>
              </a:rPr>
              <a:t>RECENCY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E9F9C0-139E-4EB6-8A02-93B68BA81D83}"/>
              </a:ext>
            </a:extLst>
          </p:cNvPr>
          <p:cNvGrpSpPr/>
          <p:nvPr/>
        </p:nvGrpSpPr>
        <p:grpSpPr>
          <a:xfrm>
            <a:off x="4622194" y="1563071"/>
            <a:ext cx="462897" cy="461913"/>
            <a:chOff x="-374650" y="3808413"/>
            <a:chExt cx="747713" cy="746125"/>
          </a:xfrm>
          <a:solidFill>
            <a:schemeClr val="bg1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8CED4AA-B497-409D-BF0F-087157B0E2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74650" y="3808413"/>
              <a:ext cx="747713" cy="746125"/>
            </a:xfrm>
            <a:custGeom>
              <a:avLst/>
              <a:gdLst>
                <a:gd name="T0" fmla="*/ 1928 w 2048"/>
                <a:gd name="T1" fmla="*/ 184 h 2048"/>
                <a:gd name="T2" fmla="*/ 1564 w 2048"/>
                <a:gd name="T3" fmla="*/ 124 h 2048"/>
                <a:gd name="T4" fmla="*/ 1504 w 2048"/>
                <a:gd name="T5" fmla="*/ 0 h 2048"/>
                <a:gd name="T6" fmla="*/ 1444 w 2048"/>
                <a:gd name="T7" fmla="*/ 124 h 2048"/>
                <a:gd name="T8" fmla="*/ 1204 w 2048"/>
                <a:gd name="T9" fmla="*/ 60 h 2048"/>
                <a:gd name="T10" fmla="*/ 1084 w 2048"/>
                <a:gd name="T11" fmla="*/ 60 h 2048"/>
                <a:gd name="T12" fmla="*/ 844 w 2048"/>
                <a:gd name="T13" fmla="*/ 124 h 2048"/>
                <a:gd name="T14" fmla="*/ 784 w 2048"/>
                <a:gd name="T15" fmla="*/ 0 h 2048"/>
                <a:gd name="T16" fmla="*/ 724 w 2048"/>
                <a:gd name="T17" fmla="*/ 124 h 2048"/>
                <a:gd name="T18" fmla="*/ 484 w 2048"/>
                <a:gd name="T19" fmla="*/ 60 h 2048"/>
                <a:gd name="T20" fmla="*/ 364 w 2048"/>
                <a:gd name="T21" fmla="*/ 60 h 2048"/>
                <a:gd name="T22" fmla="*/ 60 w 2048"/>
                <a:gd name="T23" fmla="*/ 124 h 2048"/>
                <a:gd name="T24" fmla="*/ 0 w 2048"/>
                <a:gd name="T25" fmla="*/ 1748 h 2048"/>
                <a:gd name="T26" fmla="*/ 1059 w 2048"/>
                <a:gd name="T27" fmla="*/ 1808 h 2048"/>
                <a:gd name="T28" fmla="*/ 2048 w 2048"/>
                <a:gd name="T29" fmla="*/ 1508 h 2048"/>
                <a:gd name="T30" fmla="*/ 364 w 2048"/>
                <a:gd name="T31" fmla="*/ 244 h 2048"/>
                <a:gd name="T32" fmla="*/ 424 w 2048"/>
                <a:gd name="T33" fmla="*/ 364 h 2048"/>
                <a:gd name="T34" fmla="*/ 484 w 2048"/>
                <a:gd name="T35" fmla="*/ 244 h 2048"/>
                <a:gd name="T36" fmla="*/ 724 w 2048"/>
                <a:gd name="T37" fmla="*/ 304 h 2048"/>
                <a:gd name="T38" fmla="*/ 844 w 2048"/>
                <a:gd name="T39" fmla="*/ 304 h 2048"/>
                <a:gd name="T40" fmla="*/ 1084 w 2048"/>
                <a:gd name="T41" fmla="*/ 244 h 2048"/>
                <a:gd name="T42" fmla="*/ 1144 w 2048"/>
                <a:gd name="T43" fmla="*/ 364 h 2048"/>
                <a:gd name="T44" fmla="*/ 1204 w 2048"/>
                <a:gd name="T45" fmla="*/ 244 h 2048"/>
                <a:gd name="T46" fmla="*/ 1444 w 2048"/>
                <a:gd name="T47" fmla="*/ 304 h 2048"/>
                <a:gd name="T48" fmla="*/ 1564 w 2048"/>
                <a:gd name="T49" fmla="*/ 304 h 2048"/>
                <a:gd name="T50" fmla="*/ 1808 w 2048"/>
                <a:gd name="T51" fmla="*/ 244 h 2048"/>
                <a:gd name="T52" fmla="*/ 120 w 2048"/>
                <a:gd name="T53" fmla="*/ 484 h 2048"/>
                <a:gd name="T54" fmla="*/ 364 w 2048"/>
                <a:gd name="T55" fmla="*/ 244 h 2048"/>
                <a:gd name="T56" fmla="*/ 120 w 2048"/>
                <a:gd name="T57" fmla="*/ 604 h 2048"/>
                <a:gd name="T58" fmla="*/ 1808 w 2048"/>
                <a:gd name="T59" fmla="*/ 1059 h 2048"/>
                <a:gd name="T60" fmla="*/ 1055 w 2048"/>
                <a:gd name="T61" fmla="*/ 1214 h 2048"/>
                <a:gd name="T62" fmla="*/ 908 w 2048"/>
                <a:gd name="T63" fmla="*/ 1208 h 2048"/>
                <a:gd name="T64" fmla="*/ 908 w 2048"/>
                <a:gd name="T65" fmla="*/ 1328 h 2048"/>
                <a:gd name="T66" fmla="*/ 971 w 2048"/>
                <a:gd name="T67" fmla="*/ 1448 h 2048"/>
                <a:gd name="T68" fmla="*/ 848 w 2048"/>
                <a:gd name="T69" fmla="*/ 1508 h 2048"/>
                <a:gd name="T70" fmla="*/ 971 w 2048"/>
                <a:gd name="T71" fmla="*/ 1568 h 2048"/>
                <a:gd name="T72" fmla="*/ 120 w 2048"/>
                <a:gd name="T73" fmla="*/ 1688 h 2048"/>
                <a:gd name="T74" fmla="*/ 1088 w 2048"/>
                <a:gd name="T75" fmla="*/ 1508 h 2048"/>
                <a:gd name="T76" fmla="*/ 1928 w 2048"/>
                <a:gd name="T77" fmla="*/ 150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8" h="2048">
                  <a:moveTo>
                    <a:pt x="1928" y="1169"/>
                  </a:moveTo>
                  <a:cubicBezTo>
                    <a:pt x="1928" y="184"/>
                    <a:pt x="1928" y="184"/>
                    <a:pt x="1928" y="184"/>
                  </a:cubicBezTo>
                  <a:cubicBezTo>
                    <a:pt x="1928" y="151"/>
                    <a:pt x="1901" y="124"/>
                    <a:pt x="1868" y="124"/>
                  </a:cubicBezTo>
                  <a:cubicBezTo>
                    <a:pt x="1564" y="124"/>
                    <a:pt x="1564" y="124"/>
                    <a:pt x="1564" y="124"/>
                  </a:cubicBezTo>
                  <a:cubicBezTo>
                    <a:pt x="1564" y="60"/>
                    <a:pt x="1564" y="60"/>
                    <a:pt x="1564" y="60"/>
                  </a:cubicBezTo>
                  <a:cubicBezTo>
                    <a:pt x="1564" y="27"/>
                    <a:pt x="1537" y="0"/>
                    <a:pt x="1504" y="0"/>
                  </a:cubicBezTo>
                  <a:cubicBezTo>
                    <a:pt x="1471" y="0"/>
                    <a:pt x="1444" y="27"/>
                    <a:pt x="1444" y="60"/>
                  </a:cubicBezTo>
                  <a:cubicBezTo>
                    <a:pt x="1444" y="124"/>
                    <a:pt x="1444" y="124"/>
                    <a:pt x="1444" y="124"/>
                  </a:cubicBezTo>
                  <a:cubicBezTo>
                    <a:pt x="1204" y="124"/>
                    <a:pt x="1204" y="124"/>
                    <a:pt x="1204" y="124"/>
                  </a:cubicBezTo>
                  <a:cubicBezTo>
                    <a:pt x="1204" y="60"/>
                    <a:pt x="1204" y="60"/>
                    <a:pt x="1204" y="60"/>
                  </a:cubicBezTo>
                  <a:cubicBezTo>
                    <a:pt x="1204" y="27"/>
                    <a:pt x="1177" y="0"/>
                    <a:pt x="1144" y="0"/>
                  </a:cubicBezTo>
                  <a:cubicBezTo>
                    <a:pt x="1111" y="0"/>
                    <a:pt x="1084" y="27"/>
                    <a:pt x="1084" y="60"/>
                  </a:cubicBezTo>
                  <a:cubicBezTo>
                    <a:pt x="1084" y="124"/>
                    <a:pt x="1084" y="124"/>
                    <a:pt x="1084" y="124"/>
                  </a:cubicBezTo>
                  <a:cubicBezTo>
                    <a:pt x="844" y="124"/>
                    <a:pt x="844" y="124"/>
                    <a:pt x="844" y="124"/>
                  </a:cubicBezTo>
                  <a:cubicBezTo>
                    <a:pt x="844" y="60"/>
                    <a:pt x="844" y="60"/>
                    <a:pt x="844" y="60"/>
                  </a:cubicBezTo>
                  <a:cubicBezTo>
                    <a:pt x="844" y="27"/>
                    <a:pt x="817" y="0"/>
                    <a:pt x="784" y="0"/>
                  </a:cubicBezTo>
                  <a:cubicBezTo>
                    <a:pt x="751" y="0"/>
                    <a:pt x="724" y="27"/>
                    <a:pt x="724" y="60"/>
                  </a:cubicBezTo>
                  <a:cubicBezTo>
                    <a:pt x="724" y="124"/>
                    <a:pt x="724" y="124"/>
                    <a:pt x="724" y="124"/>
                  </a:cubicBezTo>
                  <a:cubicBezTo>
                    <a:pt x="484" y="124"/>
                    <a:pt x="484" y="124"/>
                    <a:pt x="484" y="124"/>
                  </a:cubicBezTo>
                  <a:cubicBezTo>
                    <a:pt x="484" y="60"/>
                    <a:pt x="484" y="60"/>
                    <a:pt x="484" y="60"/>
                  </a:cubicBezTo>
                  <a:cubicBezTo>
                    <a:pt x="484" y="27"/>
                    <a:pt x="457" y="0"/>
                    <a:pt x="424" y="0"/>
                  </a:cubicBezTo>
                  <a:cubicBezTo>
                    <a:pt x="391" y="0"/>
                    <a:pt x="364" y="27"/>
                    <a:pt x="364" y="60"/>
                  </a:cubicBezTo>
                  <a:cubicBezTo>
                    <a:pt x="364" y="124"/>
                    <a:pt x="364" y="124"/>
                    <a:pt x="364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27" y="124"/>
                    <a:pt x="0" y="151"/>
                    <a:pt x="0" y="184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81"/>
                    <a:pt x="27" y="1808"/>
                    <a:pt x="60" y="1808"/>
                  </a:cubicBezTo>
                  <a:cubicBezTo>
                    <a:pt x="1059" y="1808"/>
                    <a:pt x="1059" y="1808"/>
                    <a:pt x="1059" y="1808"/>
                  </a:cubicBezTo>
                  <a:cubicBezTo>
                    <a:pt x="1156" y="1953"/>
                    <a:pt x="1321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1380"/>
                    <a:pt x="2003" y="1262"/>
                    <a:pt x="1928" y="1169"/>
                  </a:cubicBezTo>
                  <a:close/>
                  <a:moveTo>
                    <a:pt x="364" y="244"/>
                  </a:moveTo>
                  <a:cubicBezTo>
                    <a:pt x="364" y="304"/>
                    <a:pt x="364" y="304"/>
                    <a:pt x="364" y="304"/>
                  </a:cubicBezTo>
                  <a:cubicBezTo>
                    <a:pt x="364" y="337"/>
                    <a:pt x="391" y="364"/>
                    <a:pt x="424" y="364"/>
                  </a:cubicBezTo>
                  <a:cubicBezTo>
                    <a:pt x="457" y="364"/>
                    <a:pt x="484" y="337"/>
                    <a:pt x="484" y="304"/>
                  </a:cubicBezTo>
                  <a:cubicBezTo>
                    <a:pt x="484" y="244"/>
                    <a:pt x="484" y="244"/>
                    <a:pt x="484" y="244"/>
                  </a:cubicBezTo>
                  <a:cubicBezTo>
                    <a:pt x="724" y="244"/>
                    <a:pt x="724" y="244"/>
                    <a:pt x="724" y="244"/>
                  </a:cubicBezTo>
                  <a:cubicBezTo>
                    <a:pt x="724" y="304"/>
                    <a:pt x="724" y="304"/>
                    <a:pt x="724" y="304"/>
                  </a:cubicBezTo>
                  <a:cubicBezTo>
                    <a:pt x="724" y="337"/>
                    <a:pt x="751" y="364"/>
                    <a:pt x="784" y="364"/>
                  </a:cubicBezTo>
                  <a:cubicBezTo>
                    <a:pt x="817" y="364"/>
                    <a:pt x="844" y="337"/>
                    <a:pt x="844" y="304"/>
                  </a:cubicBezTo>
                  <a:cubicBezTo>
                    <a:pt x="844" y="244"/>
                    <a:pt x="844" y="244"/>
                    <a:pt x="844" y="244"/>
                  </a:cubicBezTo>
                  <a:cubicBezTo>
                    <a:pt x="1084" y="244"/>
                    <a:pt x="1084" y="244"/>
                    <a:pt x="1084" y="244"/>
                  </a:cubicBezTo>
                  <a:cubicBezTo>
                    <a:pt x="1084" y="304"/>
                    <a:pt x="1084" y="304"/>
                    <a:pt x="1084" y="304"/>
                  </a:cubicBezTo>
                  <a:cubicBezTo>
                    <a:pt x="1084" y="337"/>
                    <a:pt x="1111" y="364"/>
                    <a:pt x="1144" y="364"/>
                  </a:cubicBezTo>
                  <a:cubicBezTo>
                    <a:pt x="1177" y="364"/>
                    <a:pt x="1204" y="337"/>
                    <a:pt x="1204" y="304"/>
                  </a:cubicBezTo>
                  <a:cubicBezTo>
                    <a:pt x="1204" y="244"/>
                    <a:pt x="1204" y="244"/>
                    <a:pt x="1204" y="244"/>
                  </a:cubicBezTo>
                  <a:cubicBezTo>
                    <a:pt x="1444" y="244"/>
                    <a:pt x="1444" y="244"/>
                    <a:pt x="1444" y="244"/>
                  </a:cubicBezTo>
                  <a:cubicBezTo>
                    <a:pt x="1444" y="304"/>
                    <a:pt x="1444" y="304"/>
                    <a:pt x="1444" y="304"/>
                  </a:cubicBezTo>
                  <a:cubicBezTo>
                    <a:pt x="1444" y="337"/>
                    <a:pt x="1471" y="364"/>
                    <a:pt x="1504" y="364"/>
                  </a:cubicBezTo>
                  <a:cubicBezTo>
                    <a:pt x="1537" y="364"/>
                    <a:pt x="1564" y="337"/>
                    <a:pt x="1564" y="304"/>
                  </a:cubicBezTo>
                  <a:cubicBezTo>
                    <a:pt x="1564" y="244"/>
                    <a:pt x="1564" y="244"/>
                    <a:pt x="1564" y="244"/>
                  </a:cubicBezTo>
                  <a:cubicBezTo>
                    <a:pt x="1808" y="244"/>
                    <a:pt x="1808" y="244"/>
                    <a:pt x="1808" y="244"/>
                  </a:cubicBezTo>
                  <a:cubicBezTo>
                    <a:pt x="1808" y="484"/>
                    <a:pt x="1808" y="484"/>
                    <a:pt x="1808" y="484"/>
                  </a:cubicBezTo>
                  <a:cubicBezTo>
                    <a:pt x="120" y="484"/>
                    <a:pt x="120" y="484"/>
                    <a:pt x="120" y="484"/>
                  </a:cubicBezTo>
                  <a:cubicBezTo>
                    <a:pt x="120" y="244"/>
                    <a:pt x="120" y="244"/>
                    <a:pt x="120" y="244"/>
                  </a:cubicBezTo>
                  <a:lnTo>
                    <a:pt x="364" y="244"/>
                  </a:lnTo>
                  <a:close/>
                  <a:moveTo>
                    <a:pt x="120" y="1688"/>
                  </a:moveTo>
                  <a:cubicBezTo>
                    <a:pt x="120" y="604"/>
                    <a:pt x="120" y="604"/>
                    <a:pt x="120" y="604"/>
                  </a:cubicBezTo>
                  <a:cubicBezTo>
                    <a:pt x="1808" y="604"/>
                    <a:pt x="1808" y="604"/>
                    <a:pt x="1808" y="604"/>
                  </a:cubicBezTo>
                  <a:cubicBezTo>
                    <a:pt x="1808" y="1059"/>
                    <a:pt x="1808" y="1059"/>
                    <a:pt x="1808" y="1059"/>
                  </a:cubicBezTo>
                  <a:cubicBezTo>
                    <a:pt x="1722" y="1002"/>
                    <a:pt x="1619" y="968"/>
                    <a:pt x="1508" y="968"/>
                  </a:cubicBezTo>
                  <a:cubicBezTo>
                    <a:pt x="1318" y="968"/>
                    <a:pt x="1151" y="1066"/>
                    <a:pt x="1055" y="1214"/>
                  </a:cubicBezTo>
                  <a:cubicBezTo>
                    <a:pt x="1047" y="1210"/>
                    <a:pt x="1038" y="1208"/>
                    <a:pt x="1028" y="1208"/>
                  </a:cubicBezTo>
                  <a:cubicBezTo>
                    <a:pt x="908" y="1208"/>
                    <a:pt x="908" y="1208"/>
                    <a:pt x="908" y="1208"/>
                  </a:cubicBezTo>
                  <a:cubicBezTo>
                    <a:pt x="875" y="1208"/>
                    <a:pt x="848" y="1235"/>
                    <a:pt x="848" y="1268"/>
                  </a:cubicBezTo>
                  <a:cubicBezTo>
                    <a:pt x="848" y="1301"/>
                    <a:pt x="875" y="1328"/>
                    <a:pt x="908" y="1328"/>
                  </a:cubicBezTo>
                  <a:cubicBezTo>
                    <a:pt x="999" y="1328"/>
                    <a:pt x="999" y="1328"/>
                    <a:pt x="999" y="1328"/>
                  </a:cubicBezTo>
                  <a:cubicBezTo>
                    <a:pt x="985" y="1366"/>
                    <a:pt x="976" y="1406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76" y="1610"/>
                    <a:pt x="985" y="1650"/>
                    <a:pt x="999" y="1688"/>
                  </a:cubicBezTo>
                  <a:lnTo>
                    <a:pt x="120" y="1688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4AC8E81-9812-4AAE-BAFF-C668D9B1C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8" y="4248151"/>
              <a:ext cx="131763" cy="131763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5DE4BF45-31D8-4567-93EE-19B65325A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073526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AFDC0D7-7969-452B-A185-83FEB0A4F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160838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DF146053-3DCE-4141-A0E4-B7CA20D1F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248151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40DA906-692C-4156-AAF3-BFE9443AD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2F92322-EDCF-4C93-AC89-2E6E56382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160838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741C8A6C-98E0-4425-9390-6543B4185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335463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DCB1C461-E36C-4DA6-8025-AA20DB270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38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0" name="Inhaltsplatzhalter 4">
            <a:extLst>
              <a:ext uri="{FF2B5EF4-FFF2-40B4-BE49-F238E27FC236}">
                <a16:creationId xmlns:a16="http://schemas.microsoft.com/office/drawing/2014/main" id="{33CF95B7-2C64-40E7-841E-CA6E1CE678FF}"/>
              </a:ext>
            </a:extLst>
          </p:cNvPr>
          <p:cNvSpPr txBox="1">
            <a:spLocks/>
          </p:cNvSpPr>
          <p:nvPr/>
        </p:nvSpPr>
        <p:spPr>
          <a:xfrm>
            <a:off x="3380571" y="3698197"/>
            <a:ext cx="1172307" cy="1742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b="1" dirty="0">
                <a:latin typeface="+mj-lt"/>
              </a:rPr>
              <a:t>FREQUENCY</a:t>
            </a:r>
            <a:endParaRPr lang="en-US" sz="1050" b="1" dirty="0">
              <a:latin typeface="+mj-l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5E2A86-468B-43DE-A4F0-F7519C87A267}"/>
              </a:ext>
            </a:extLst>
          </p:cNvPr>
          <p:cNvGrpSpPr/>
          <p:nvPr/>
        </p:nvGrpSpPr>
        <p:grpSpPr>
          <a:xfrm>
            <a:off x="3736374" y="3151503"/>
            <a:ext cx="460700" cy="458688"/>
            <a:chOff x="-1603375" y="3246438"/>
            <a:chExt cx="727075" cy="723901"/>
          </a:xfrm>
          <a:solidFill>
            <a:schemeClr val="bg1"/>
          </a:solidFill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9AEBBC4A-C5FE-4B18-9A19-DBCEA04E6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3988" y="3309938"/>
              <a:ext cx="301625" cy="209550"/>
            </a:xfrm>
            <a:custGeom>
              <a:avLst/>
              <a:gdLst>
                <a:gd name="T0" fmla="*/ 70 w 850"/>
                <a:gd name="T1" fmla="*/ 589 h 589"/>
                <a:gd name="T2" fmla="*/ 25 w 850"/>
                <a:gd name="T3" fmla="*/ 570 h 589"/>
                <a:gd name="T4" fmla="*/ 25 w 850"/>
                <a:gd name="T5" fmla="*/ 479 h 589"/>
                <a:gd name="T6" fmla="*/ 281 w 850"/>
                <a:gd name="T7" fmla="*/ 223 h 589"/>
                <a:gd name="T8" fmla="*/ 355 w 850"/>
                <a:gd name="T9" fmla="*/ 211 h 589"/>
                <a:gd name="T10" fmla="*/ 484 w 850"/>
                <a:gd name="T11" fmla="*/ 276 h 589"/>
                <a:gd name="T12" fmla="*/ 735 w 850"/>
                <a:gd name="T13" fmla="*/ 25 h 589"/>
                <a:gd name="T14" fmla="*/ 825 w 850"/>
                <a:gd name="T15" fmla="*/ 25 h 589"/>
                <a:gd name="T16" fmla="*/ 825 w 850"/>
                <a:gd name="T17" fmla="*/ 116 h 589"/>
                <a:gd name="T18" fmla="*/ 542 w 850"/>
                <a:gd name="T19" fmla="*/ 399 h 589"/>
                <a:gd name="T20" fmla="*/ 468 w 850"/>
                <a:gd name="T21" fmla="*/ 411 h 589"/>
                <a:gd name="T22" fmla="*/ 339 w 850"/>
                <a:gd name="T23" fmla="*/ 347 h 589"/>
                <a:gd name="T24" fmla="*/ 115 w 850"/>
                <a:gd name="T25" fmla="*/ 570 h 589"/>
                <a:gd name="T26" fmla="*/ 70 w 850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0" h="589">
                  <a:moveTo>
                    <a:pt x="70" y="589"/>
                  </a:moveTo>
                  <a:cubicBezTo>
                    <a:pt x="54" y="589"/>
                    <a:pt x="37" y="582"/>
                    <a:pt x="25" y="570"/>
                  </a:cubicBezTo>
                  <a:cubicBezTo>
                    <a:pt x="0" y="545"/>
                    <a:pt x="0" y="504"/>
                    <a:pt x="25" y="479"/>
                  </a:cubicBezTo>
                  <a:cubicBezTo>
                    <a:pt x="281" y="223"/>
                    <a:pt x="281" y="223"/>
                    <a:pt x="281" y="223"/>
                  </a:cubicBezTo>
                  <a:cubicBezTo>
                    <a:pt x="300" y="204"/>
                    <a:pt x="330" y="199"/>
                    <a:pt x="355" y="211"/>
                  </a:cubicBezTo>
                  <a:cubicBezTo>
                    <a:pt x="484" y="276"/>
                    <a:pt x="484" y="276"/>
                    <a:pt x="484" y="276"/>
                  </a:cubicBezTo>
                  <a:cubicBezTo>
                    <a:pt x="735" y="25"/>
                    <a:pt x="735" y="25"/>
                    <a:pt x="735" y="25"/>
                  </a:cubicBezTo>
                  <a:cubicBezTo>
                    <a:pt x="760" y="0"/>
                    <a:pt x="800" y="0"/>
                    <a:pt x="825" y="25"/>
                  </a:cubicBezTo>
                  <a:cubicBezTo>
                    <a:pt x="850" y="50"/>
                    <a:pt x="850" y="91"/>
                    <a:pt x="825" y="11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23" y="419"/>
                    <a:pt x="493" y="423"/>
                    <a:pt x="468" y="411"/>
                  </a:cubicBezTo>
                  <a:cubicBezTo>
                    <a:pt x="339" y="347"/>
                    <a:pt x="339" y="347"/>
                    <a:pt x="339" y="347"/>
                  </a:cubicBezTo>
                  <a:cubicBezTo>
                    <a:pt x="115" y="570"/>
                    <a:pt x="115" y="570"/>
                    <a:pt x="115" y="570"/>
                  </a:cubicBezTo>
                  <a:cubicBezTo>
                    <a:pt x="103" y="582"/>
                    <a:pt x="86" y="589"/>
                    <a:pt x="70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9A934C8C-70F1-4BE5-A460-28A78796B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39838" y="3306763"/>
              <a:ext cx="120650" cy="122238"/>
            </a:xfrm>
            <a:custGeom>
              <a:avLst/>
              <a:gdLst>
                <a:gd name="T0" fmla="*/ 277 w 341"/>
                <a:gd name="T1" fmla="*/ 342 h 342"/>
                <a:gd name="T2" fmla="*/ 213 w 341"/>
                <a:gd name="T3" fmla="*/ 278 h 342"/>
                <a:gd name="T4" fmla="*/ 213 w 341"/>
                <a:gd name="T5" fmla="*/ 128 h 342"/>
                <a:gd name="T6" fmla="*/ 64 w 341"/>
                <a:gd name="T7" fmla="*/ 128 h 342"/>
                <a:gd name="T8" fmla="*/ 0 w 341"/>
                <a:gd name="T9" fmla="*/ 64 h 342"/>
                <a:gd name="T10" fmla="*/ 64 w 341"/>
                <a:gd name="T11" fmla="*/ 0 h 342"/>
                <a:gd name="T12" fmla="*/ 277 w 341"/>
                <a:gd name="T13" fmla="*/ 0 h 342"/>
                <a:gd name="T14" fmla="*/ 341 w 341"/>
                <a:gd name="T15" fmla="*/ 64 h 342"/>
                <a:gd name="T16" fmla="*/ 341 w 341"/>
                <a:gd name="T17" fmla="*/ 278 h 342"/>
                <a:gd name="T18" fmla="*/ 277 w 341"/>
                <a:gd name="T1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" h="342">
                  <a:moveTo>
                    <a:pt x="277" y="342"/>
                  </a:moveTo>
                  <a:cubicBezTo>
                    <a:pt x="242" y="342"/>
                    <a:pt x="213" y="313"/>
                    <a:pt x="213" y="27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313" y="0"/>
                    <a:pt x="341" y="29"/>
                    <a:pt x="341" y="64"/>
                  </a:cubicBezTo>
                  <a:cubicBezTo>
                    <a:pt x="341" y="278"/>
                    <a:pt x="341" y="278"/>
                    <a:pt x="341" y="278"/>
                  </a:cubicBezTo>
                  <a:cubicBezTo>
                    <a:pt x="341" y="313"/>
                    <a:pt x="313" y="342"/>
                    <a:pt x="277" y="3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63E0E357-18A0-468E-A122-0912F3AB2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0825" y="3246438"/>
              <a:ext cx="644525" cy="546100"/>
            </a:xfrm>
            <a:custGeom>
              <a:avLst/>
              <a:gdLst>
                <a:gd name="T0" fmla="*/ 1268 w 1813"/>
                <a:gd name="T1" fmla="*/ 1536 h 1536"/>
                <a:gd name="T2" fmla="*/ 64 w 1813"/>
                <a:gd name="T3" fmla="*/ 1536 h 1536"/>
                <a:gd name="T4" fmla="*/ 0 w 1813"/>
                <a:gd name="T5" fmla="*/ 1472 h 1536"/>
                <a:gd name="T6" fmla="*/ 64 w 1813"/>
                <a:gd name="T7" fmla="*/ 1408 h 1536"/>
                <a:gd name="T8" fmla="*/ 1268 w 1813"/>
                <a:gd name="T9" fmla="*/ 1408 h 1536"/>
                <a:gd name="T10" fmla="*/ 1289 w 1813"/>
                <a:gd name="T11" fmla="*/ 1389 h 1536"/>
                <a:gd name="T12" fmla="*/ 1442 w 1813"/>
                <a:gd name="T13" fmla="*/ 131 h 1536"/>
                <a:gd name="T14" fmla="*/ 1590 w 1813"/>
                <a:gd name="T15" fmla="*/ 0 h 1536"/>
                <a:gd name="T16" fmla="*/ 1749 w 1813"/>
                <a:gd name="T17" fmla="*/ 0 h 1536"/>
                <a:gd name="T18" fmla="*/ 1813 w 1813"/>
                <a:gd name="T19" fmla="*/ 64 h 1536"/>
                <a:gd name="T20" fmla="*/ 1749 w 1813"/>
                <a:gd name="T21" fmla="*/ 128 h 1536"/>
                <a:gd name="T22" fmla="*/ 1590 w 1813"/>
                <a:gd name="T23" fmla="*/ 128 h 1536"/>
                <a:gd name="T24" fmla="*/ 1569 w 1813"/>
                <a:gd name="T25" fmla="*/ 146 h 1536"/>
                <a:gd name="T26" fmla="*/ 1416 w 1813"/>
                <a:gd name="T27" fmla="*/ 1404 h 1536"/>
                <a:gd name="T28" fmla="*/ 1268 w 1813"/>
                <a:gd name="T29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3" h="1536">
                  <a:moveTo>
                    <a:pt x="1268" y="1536"/>
                  </a:moveTo>
                  <a:cubicBezTo>
                    <a:pt x="64" y="1536"/>
                    <a:pt x="64" y="1536"/>
                    <a:pt x="64" y="1536"/>
                  </a:cubicBezTo>
                  <a:cubicBezTo>
                    <a:pt x="28" y="1536"/>
                    <a:pt x="0" y="1507"/>
                    <a:pt x="0" y="1472"/>
                  </a:cubicBezTo>
                  <a:cubicBezTo>
                    <a:pt x="0" y="1436"/>
                    <a:pt x="28" y="1408"/>
                    <a:pt x="64" y="1408"/>
                  </a:cubicBezTo>
                  <a:cubicBezTo>
                    <a:pt x="1268" y="1408"/>
                    <a:pt x="1268" y="1408"/>
                    <a:pt x="1268" y="1408"/>
                  </a:cubicBezTo>
                  <a:cubicBezTo>
                    <a:pt x="1279" y="1408"/>
                    <a:pt x="1288" y="1400"/>
                    <a:pt x="1289" y="1389"/>
                  </a:cubicBezTo>
                  <a:cubicBezTo>
                    <a:pt x="1442" y="131"/>
                    <a:pt x="1442" y="131"/>
                    <a:pt x="1442" y="131"/>
                  </a:cubicBezTo>
                  <a:cubicBezTo>
                    <a:pt x="1451" y="56"/>
                    <a:pt x="1514" y="0"/>
                    <a:pt x="1590" y="0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784" y="0"/>
                    <a:pt x="1813" y="28"/>
                    <a:pt x="1813" y="64"/>
                  </a:cubicBezTo>
                  <a:cubicBezTo>
                    <a:pt x="1813" y="99"/>
                    <a:pt x="1784" y="128"/>
                    <a:pt x="1749" y="128"/>
                  </a:cubicBezTo>
                  <a:cubicBezTo>
                    <a:pt x="1590" y="128"/>
                    <a:pt x="1590" y="128"/>
                    <a:pt x="1590" y="128"/>
                  </a:cubicBezTo>
                  <a:cubicBezTo>
                    <a:pt x="1579" y="128"/>
                    <a:pt x="1570" y="136"/>
                    <a:pt x="1569" y="146"/>
                  </a:cubicBezTo>
                  <a:cubicBezTo>
                    <a:pt x="1416" y="1404"/>
                    <a:pt x="1416" y="1404"/>
                    <a:pt x="1416" y="1404"/>
                  </a:cubicBezTo>
                  <a:cubicBezTo>
                    <a:pt x="1407" y="1479"/>
                    <a:pt x="1344" y="1536"/>
                    <a:pt x="1268" y="15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5A3BE53-A892-4889-81F0-2187F01A8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3150" y="3367088"/>
              <a:ext cx="98425" cy="46038"/>
            </a:xfrm>
            <a:custGeom>
              <a:avLst/>
              <a:gdLst>
                <a:gd name="T0" fmla="*/ 215 w 279"/>
                <a:gd name="T1" fmla="*/ 128 h 128"/>
                <a:gd name="T2" fmla="*/ 64 w 279"/>
                <a:gd name="T3" fmla="*/ 128 h 128"/>
                <a:gd name="T4" fmla="*/ 0 w 279"/>
                <a:gd name="T5" fmla="*/ 64 h 128"/>
                <a:gd name="T6" fmla="*/ 64 w 279"/>
                <a:gd name="T7" fmla="*/ 0 h 128"/>
                <a:gd name="T8" fmla="*/ 215 w 279"/>
                <a:gd name="T9" fmla="*/ 0 h 128"/>
                <a:gd name="T10" fmla="*/ 279 w 279"/>
                <a:gd name="T11" fmla="*/ 64 h 128"/>
                <a:gd name="T12" fmla="*/ 215 w 279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28">
                  <a:moveTo>
                    <a:pt x="215" y="128"/>
                  </a:move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0" y="0"/>
                    <a:pt x="279" y="29"/>
                    <a:pt x="279" y="64"/>
                  </a:cubicBezTo>
                  <a:cubicBezTo>
                    <a:pt x="279" y="99"/>
                    <a:pt x="251" y="128"/>
                    <a:pt x="21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8366F4D1-AC79-4A01-93C9-863405EE9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03375" y="3367088"/>
              <a:ext cx="593725" cy="334963"/>
            </a:xfrm>
            <a:custGeom>
              <a:avLst/>
              <a:gdLst>
                <a:gd name="T0" fmla="*/ 1604 w 1668"/>
                <a:gd name="T1" fmla="*/ 939 h 939"/>
                <a:gd name="T2" fmla="*/ 358 w 1668"/>
                <a:gd name="T3" fmla="*/ 939 h 939"/>
                <a:gd name="T4" fmla="*/ 216 w 1668"/>
                <a:gd name="T5" fmla="*/ 834 h 939"/>
                <a:gd name="T6" fmla="*/ 14 w 1668"/>
                <a:gd name="T7" fmla="*/ 194 h 939"/>
                <a:gd name="T8" fmla="*/ 35 w 1668"/>
                <a:gd name="T9" fmla="*/ 62 h 939"/>
                <a:gd name="T10" fmla="*/ 156 w 1668"/>
                <a:gd name="T11" fmla="*/ 0 h 939"/>
                <a:gd name="T12" fmla="*/ 509 w 1668"/>
                <a:gd name="T13" fmla="*/ 0 h 939"/>
                <a:gd name="T14" fmla="*/ 573 w 1668"/>
                <a:gd name="T15" fmla="*/ 64 h 939"/>
                <a:gd name="T16" fmla="*/ 509 w 1668"/>
                <a:gd name="T17" fmla="*/ 128 h 939"/>
                <a:gd name="T18" fmla="*/ 156 w 1668"/>
                <a:gd name="T19" fmla="*/ 128 h 939"/>
                <a:gd name="T20" fmla="*/ 139 w 1668"/>
                <a:gd name="T21" fmla="*/ 137 h 939"/>
                <a:gd name="T22" fmla="*/ 136 w 1668"/>
                <a:gd name="T23" fmla="*/ 155 h 939"/>
                <a:gd name="T24" fmla="*/ 338 w 1668"/>
                <a:gd name="T25" fmla="*/ 796 h 939"/>
                <a:gd name="T26" fmla="*/ 358 w 1668"/>
                <a:gd name="T27" fmla="*/ 811 h 939"/>
                <a:gd name="T28" fmla="*/ 1604 w 1668"/>
                <a:gd name="T29" fmla="*/ 811 h 939"/>
                <a:gd name="T30" fmla="*/ 1668 w 1668"/>
                <a:gd name="T31" fmla="*/ 875 h 939"/>
                <a:gd name="T32" fmla="*/ 1604 w 1668"/>
                <a:gd name="T33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8" h="939">
                  <a:moveTo>
                    <a:pt x="1604" y="939"/>
                  </a:moveTo>
                  <a:cubicBezTo>
                    <a:pt x="358" y="939"/>
                    <a:pt x="358" y="939"/>
                    <a:pt x="358" y="939"/>
                  </a:cubicBezTo>
                  <a:cubicBezTo>
                    <a:pt x="292" y="939"/>
                    <a:pt x="235" y="897"/>
                    <a:pt x="216" y="834"/>
                  </a:cubicBezTo>
                  <a:cubicBezTo>
                    <a:pt x="14" y="194"/>
                    <a:pt x="14" y="194"/>
                    <a:pt x="14" y="194"/>
                  </a:cubicBezTo>
                  <a:cubicBezTo>
                    <a:pt x="0" y="150"/>
                    <a:pt x="8" y="100"/>
                    <a:pt x="35" y="62"/>
                  </a:cubicBezTo>
                  <a:cubicBezTo>
                    <a:pt x="63" y="23"/>
                    <a:pt x="109" y="0"/>
                    <a:pt x="156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44" y="0"/>
                    <a:pt x="573" y="29"/>
                    <a:pt x="573" y="64"/>
                  </a:cubicBezTo>
                  <a:cubicBezTo>
                    <a:pt x="573" y="99"/>
                    <a:pt x="544" y="128"/>
                    <a:pt x="509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7" y="128"/>
                    <a:pt x="141" y="133"/>
                    <a:pt x="139" y="137"/>
                  </a:cubicBezTo>
                  <a:cubicBezTo>
                    <a:pt x="137" y="140"/>
                    <a:pt x="133" y="146"/>
                    <a:pt x="136" y="155"/>
                  </a:cubicBezTo>
                  <a:cubicBezTo>
                    <a:pt x="338" y="796"/>
                    <a:pt x="338" y="796"/>
                    <a:pt x="338" y="796"/>
                  </a:cubicBezTo>
                  <a:cubicBezTo>
                    <a:pt x="341" y="805"/>
                    <a:pt x="349" y="811"/>
                    <a:pt x="358" y="811"/>
                  </a:cubicBezTo>
                  <a:cubicBezTo>
                    <a:pt x="1604" y="811"/>
                    <a:pt x="1604" y="811"/>
                    <a:pt x="1604" y="811"/>
                  </a:cubicBezTo>
                  <a:cubicBezTo>
                    <a:pt x="1639" y="811"/>
                    <a:pt x="1668" y="839"/>
                    <a:pt x="1668" y="875"/>
                  </a:cubicBezTo>
                  <a:cubicBezTo>
                    <a:pt x="1668" y="910"/>
                    <a:pt x="1639" y="939"/>
                    <a:pt x="1604" y="9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095DEB1-9814-4CA2-ABF7-B2578638C2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97013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6" y="476"/>
                    <a:pt x="0" y="369"/>
                    <a:pt x="0" y="238"/>
                  </a:cubicBezTo>
                  <a:cubicBezTo>
                    <a:pt x="0" y="107"/>
                    <a:pt x="106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B4A0AF8D-7B16-48B9-A176-149D05ED7C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9838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7" y="476"/>
                    <a:pt x="0" y="369"/>
                    <a:pt x="0" y="238"/>
                  </a:cubicBezTo>
                  <a:cubicBezTo>
                    <a:pt x="0" y="107"/>
                    <a:pt x="107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861F1D-171D-4E22-BF32-574D7123EB4D}"/>
              </a:ext>
            </a:extLst>
          </p:cNvPr>
          <p:cNvGrpSpPr/>
          <p:nvPr/>
        </p:nvGrpSpPr>
        <p:grpSpPr>
          <a:xfrm>
            <a:off x="5473458" y="3132707"/>
            <a:ext cx="494977" cy="496277"/>
            <a:chOff x="3671888" y="1538288"/>
            <a:chExt cx="604837" cy="606425"/>
          </a:xfrm>
          <a:solidFill>
            <a:schemeClr val="bg1"/>
          </a:solidFill>
        </p:grpSpPr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3883BE65-457F-45E4-931D-37730A2FAD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1888" y="1538288"/>
              <a:ext cx="604837" cy="606425"/>
            </a:xfrm>
            <a:custGeom>
              <a:avLst/>
              <a:gdLst>
                <a:gd name="T0" fmla="*/ 1747 w 2048"/>
                <a:gd name="T1" fmla="*/ 301 h 2048"/>
                <a:gd name="T2" fmla="*/ 1024 w 2048"/>
                <a:gd name="T3" fmla="*/ 0 h 2048"/>
                <a:gd name="T4" fmla="*/ 301 w 2048"/>
                <a:gd name="T5" fmla="*/ 301 h 2048"/>
                <a:gd name="T6" fmla="*/ 0 w 2048"/>
                <a:gd name="T7" fmla="*/ 1024 h 2048"/>
                <a:gd name="T8" fmla="*/ 301 w 2048"/>
                <a:gd name="T9" fmla="*/ 1747 h 2048"/>
                <a:gd name="T10" fmla="*/ 1024 w 2048"/>
                <a:gd name="T11" fmla="*/ 2048 h 2048"/>
                <a:gd name="T12" fmla="*/ 1747 w 2048"/>
                <a:gd name="T13" fmla="*/ 1747 h 2048"/>
                <a:gd name="T14" fmla="*/ 2048 w 2048"/>
                <a:gd name="T15" fmla="*/ 1024 h 2048"/>
                <a:gd name="T16" fmla="*/ 1747 w 2048"/>
                <a:gd name="T17" fmla="*/ 301 h 2048"/>
                <a:gd name="T18" fmla="*/ 1024 w 2048"/>
                <a:gd name="T19" fmla="*/ 1928 h 2048"/>
                <a:gd name="T20" fmla="*/ 120 w 2048"/>
                <a:gd name="T21" fmla="*/ 1024 h 2048"/>
                <a:gd name="T22" fmla="*/ 1024 w 2048"/>
                <a:gd name="T23" fmla="*/ 120 h 2048"/>
                <a:gd name="T24" fmla="*/ 1928 w 2048"/>
                <a:gd name="T25" fmla="*/ 1024 h 2048"/>
                <a:gd name="T26" fmla="*/ 1024 w 2048"/>
                <a:gd name="T27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8" h="2048">
                  <a:moveTo>
                    <a:pt x="1747" y="301"/>
                  </a:moveTo>
                  <a:cubicBezTo>
                    <a:pt x="1553" y="107"/>
                    <a:pt x="1296" y="0"/>
                    <a:pt x="1024" y="0"/>
                  </a:cubicBezTo>
                  <a:cubicBezTo>
                    <a:pt x="752" y="0"/>
                    <a:pt x="495" y="107"/>
                    <a:pt x="301" y="301"/>
                  </a:cubicBezTo>
                  <a:cubicBezTo>
                    <a:pt x="107" y="495"/>
                    <a:pt x="0" y="752"/>
                    <a:pt x="0" y="1024"/>
                  </a:cubicBezTo>
                  <a:cubicBezTo>
                    <a:pt x="0" y="1296"/>
                    <a:pt x="107" y="1553"/>
                    <a:pt x="301" y="1747"/>
                  </a:cubicBezTo>
                  <a:cubicBezTo>
                    <a:pt x="495" y="1941"/>
                    <a:pt x="752" y="2048"/>
                    <a:pt x="1024" y="2048"/>
                  </a:cubicBezTo>
                  <a:cubicBezTo>
                    <a:pt x="1296" y="2048"/>
                    <a:pt x="1553" y="1941"/>
                    <a:pt x="1747" y="1747"/>
                  </a:cubicBezTo>
                  <a:cubicBezTo>
                    <a:pt x="1941" y="1553"/>
                    <a:pt x="2048" y="1296"/>
                    <a:pt x="2048" y="1024"/>
                  </a:cubicBezTo>
                  <a:cubicBezTo>
                    <a:pt x="2048" y="752"/>
                    <a:pt x="1941" y="495"/>
                    <a:pt x="1747" y="301"/>
                  </a:cubicBezTo>
                  <a:close/>
                  <a:moveTo>
                    <a:pt x="1024" y="1928"/>
                  </a:moveTo>
                  <a:cubicBezTo>
                    <a:pt x="526" y="1928"/>
                    <a:pt x="120" y="1522"/>
                    <a:pt x="120" y="1024"/>
                  </a:cubicBezTo>
                  <a:cubicBezTo>
                    <a:pt x="120" y="526"/>
                    <a:pt x="526" y="120"/>
                    <a:pt x="1024" y="120"/>
                  </a:cubicBezTo>
                  <a:cubicBezTo>
                    <a:pt x="1522" y="120"/>
                    <a:pt x="1928" y="526"/>
                    <a:pt x="1928" y="1024"/>
                  </a:cubicBezTo>
                  <a:cubicBezTo>
                    <a:pt x="1928" y="1522"/>
                    <a:pt x="1522" y="1928"/>
                    <a:pt x="1024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31C6E3C6-8E10-4C10-85A6-67254853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4452" y="1659783"/>
              <a:ext cx="199708" cy="363434"/>
            </a:xfrm>
            <a:custGeom>
              <a:avLst/>
              <a:gdLst>
                <a:gd name="T0" fmla="*/ 480 w 600"/>
                <a:gd name="T1" fmla="*/ 360 h 1081"/>
                <a:gd name="T2" fmla="*/ 540 w 600"/>
                <a:gd name="T3" fmla="*/ 420 h 1081"/>
                <a:gd name="T4" fmla="*/ 600 w 600"/>
                <a:gd name="T5" fmla="*/ 360 h 1081"/>
                <a:gd name="T6" fmla="*/ 506 w 600"/>
                <a:gd name="T7" fmla="*/ 185 h 1081"/>
                <a:gd name="T8" fmla="*/ 360 w 600"/>
                <a:gd name="T9" fmla="*/ 125 h 1081"/>
                <a:gd name="T10" fmla="*/ 360 w 600"/>
                <a:gd name="T11" fmla="*/ 60 h 1081"/>
                <a:gd name="T12" fmla="*/ 300 w 600"/>
                <a:gd name="T13" fmla="*/ 0 h 1081"/>
                <a:gd name="T14" fmla="*/ 240 w 600"/>
                <a:gd name="T15" fmla="*/ 60 h 1081"/>
                <a:gd name="T16" fmla="*/ 240 w 600"/>
                <a:gd name="T17" fmla="*/ 125 h 1081"/>
                <a:gd name="T18" fmla="*/ 94 w 600"/>
                <a:gd name="T19" fmla="*/ 185 h 1081"/>
                <a:gd name="T20" fmla="*/ 0 w 600"/>
                <a:gd name="T21" fmla="*/ 360 h 1081"/>
                <a:gd name="T22" fmla="*/ 94 w 600"/>
                <a:gd name="T23" fmla="*/ 536 h 1081"/>
                <a:gd name="T24" fmla="*/ 240 w 600"/>
                <a:gd name="T25" fmla="*/ 596 h 1081"/>
                <a:gd name="T26" fmla="*/ 240 w 600"/>
                <a:gd name="T27" fmla="*/ 833 h 1081"/>
                <a:gd name="T28" fmla="*/ 120 w 600"/>
                <a:gd name="T29" fmla="*/ 720 h 1081"/>
                <a:gd name="T30" fmla="*/ 60 w 600"/>
                <a:gd name="T31" fmla="*/ 660 h 1081"/>
                <a:gd name="T32" fmla="*/ 0 w 600"/>
                <a:gd name="T33" fmla="*/ 720 h 1081"/>
                <a:gd name="T34" fmla="*/ 94 w 600"/>
                <a:gd name="T35" fmla="*/ 896 h 1081"/>
                <a:gd name="T36" fmla="*/ 240 w 600"/>
                <a:gd name="T37" fmla="*/ 956 h 1081"/>
                <a:gd name="T38" fmla="*/ 240 w 600"/>
                <a:gd name="T39" fmla="*/ 1021 h 1081"/>
                <a:gd name="T40" fmla="*/ 300 w 600"/>
                <a:gd name="T41" fmla="*/ 1081 h 1081"/>
                <a:gd name="T42" fmla="*/ 360 w 600"/>
                <a:gd name="T43" fmla="*/ 1021 h 1081"/>
                <a:gd name="T44" fmla="*/ 360 w 600"/>
                <a:gd name="T45" fmla="*/ 956 h 1081"/>
                <a:gd name="T46" fmla="*/ 506 w 600"/>
                <a:gd name="T47" fmla="*/ 896 h 1081"/>
                <a:gd name="T48" fmla="*/ 600 w 600"/>
                <a:gd name="T49" fmla="*/ 720 h 1081"/>
                <a:gd name="T50" fmla="*/ 506 w 600"/>
                <a:gd name="T51" fmla="*/ 545 h 1081"/>
                <a:gd name="T52" fmla="*/ 360 w 600"/>
                <a:gd name="T53" fmla="*/ 485 h 1081"/>
                <a:gd name="T54" fmla="*/ 360 w 600"/>
                <a:gd name="T55" fmla="*/ 248 h 1081"/>
                <a:gd name="T56" fmla="*/ 480 w 600"/>
                <a:gd name="T57" fmla="*/ 360 h 1081"/>
                <a:gd name="T58" fmla="*/ 120 w 600"/>
                <a:gd name="T59" fmla="*/ 360 h 1081"/>
                <a:gd name="T60" fmla="*/ 240 w 600"/>
                <a:gd name="T61" fmla="*/ 248 h 1081"/>
                <a:gd name="T62" fmla="*/ 240 w 600"/>
                <a:gd name="T63" fmla="*/ 473 h 1081"/>
                <a:gd name="T64" fmla="*/ 120 w 600"/>
                <a:gd name="T65" fmla="*/ 360 h 1081"/>
                <a:gd name="T66" fmla="*/ 480 w 600"/>
                <a:gd name="T67" fmla="*/ 720 h 1081"/>
                <a:gd name="T68" fmla="*/ 360 w 600"/>
                <a:gd name="T69" fmla="*/ 833 h 1081"/>
                <a:gd name="T70" fmla="*/ 360 w 600"/>
                <a:gd name="T71" fmla="*/ 608 h 1081"/>
                <a:gd name="T72" fmla="*/ 480 w 600"/>
                <a:gd name="T73" fmla="*/ 72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0" h="1081">
                  <a:moveTo>
                    <a:pt x="480" y="360"/>
                  </a:moveTo>
                  <a:cubicBezTo>
                    <a:pt x="480" y="394"/>
                    <a:pt x="507" y="420"/>
                    <a:pt x="540" y="420"/>
                  </a:cubicBezTo>
                  <a:cubicBezTo>
                    <a:pt x="573" y="420"/>
                    <a:pt x="600" y="394"/>
                    <a:pt x="600" y="360"/>
                  </a:cubicBezTo>
                  <a:cubicBezTo>
                    <a:pt x="600" y="294"/>
                    <a:pt x="566" y="230"/>
                    <a:pt x="506" y="185"/>
                  </a:cubicBezTo>
                  <a:cubicBezTo>
                    <a:pt x="465" y="154"/>
                    <a:pt x="414" y="134"/>
                    <a:pt x="360" y="125"/>
                  </a:cubicBezTo>
                  <a:cubicBezTo>
                    <a:pt x="360" y="60"/>
                    <a:pt x="360" y="60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ubicBezTo>
                    <a:pt x="267" y="0"/>
                    <a:pt x="240" y="27"/>
                    <a:pt x="240" y="60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186" y="134"/>
                    <a:pt x="135" y="154"/>
                    <a:pt x="94" y="185"/>
                  </a:cubicBezTo>
                  <a:cubicBezTo>
                    <a:pt x="34" y="230"/>
                    <a:pt x="0" y="294"/>
                    <a:pt x="0" y="360"/>
                  </a:cubicBezTo>
                  <a:cubicBezTo>
                    <a:pt x="0" y="427"/>
                    <a:pt x="34" y="491"/>
                    <a:pt x="94" y="536"/>
                  </a:cubicBezTo>
                  <a:cubicBezTo>
                    <a:pt x="135" y="566"/>
                    <a:pt x="186" y="587"/>
                    <a:pt x="240" y="596"/>
                  </a:cubicBezTo>
                  <a:cubicBezTo>
                    <a:pt x="240" y="833"/>
                    <a:pt x="240" y="833"/>
                    <a:pt x="240" y="833"/>
                  </a:cubicBezTo>
                  <a:cubicBezTo>
                    <a:pt x="171" y="816"/>
                    <a:pt x="120" y="771"/>
                    <a:pt x="120" y="720"/>
                  </a:cubicBezTo>
                  <a:cubicBezTo>
                    <a:pt x="120" y="687"/>
                    <a:pt x="93" y="660"/>
                    <a:pt x="60" y="660"/>
                  </a:cubicBezTo>
                  <a:cubicBezTo>
                    <a:pt x="27" y="660"/>
                    <a:pt x="0" y="687"/>
                    <a:pt x="0" y="720"/>
                  </a:cubicBezTo>
                  <a:cubicBezTo>
                    <a:pt x="0" y="787"/>
                    <a:pt x="34" y="851"/>
                    <a:pt x="94" y="896"/>
                  </a:cubicBezTo>
                  <a:cubicBezTo>
                    <a:pt x="135" y="926"/>
                    <a:pt x="186" y="947"/>
                    <a:pt x="240" y="956"/>
                  </a:cubicBezTo>
                  <a:cubicBezTo>
                    <a:pt x="240" y="1021"/>
                    <a:pt x="240" y="1021"/>
                    <a:pt x="240" y="1021"/>
                  </a:cubicBezTo>
                  <a:cubicBezTo>
                    <a:pt x="240" y="1054"/>
                    <a:pt x="267" y="1081"/>
                    <a:pt x="300" y="1081"/>
                  </a:cubicBezTo>
                  <a:cubicBezTo>
                    <a:pt x="333" y="1081"/>
                    <a:pt x="360" y="1054"/>
                    <a:pt x="360" y="1021"/>
                  </a:cubicBezTo>
                  <a:cubicBezTo>
                    <a:pt x="360" y="956"/>
                    <a:pt x="360" y="956"/>
                    <a:pt x="360" y="956"/>
                  </a:cubicBezTo>
                  <a:cubicBezTo>
                    <a:pt x="414" y="947"/>
                    <a:pt x="465" y="926"/>
                    <a:pt x="506" y="896"/>
                  </a:cubicBezTo>
                  <a:cubicBezTo>
                    <a:pt x="566" y="851"/>
                    <a:pt x="600" y="787"/>
                    <a:pt x="600" y="720"/>
                  </a:cubicBezTo>
                  <a:cubicBezTo>
                    <a:pt x="600" y="654"/>
                    <a:pt x="566" y="590"/>
                    <a:pt x="506" y="545"/>
                  </a:cubicBezTo>
                  <a:cubicBezTo>
                    <a:pt x="465" y="514"/>
                    <a:pt x="414" y="494"/>
                    <a:pt x="360" y="485"/>
                  </a:cubicBezTo>
                  <a:cubicBezTo>
                    <a:pt x="360" y="248"/>
                    <a:pt x="360" y="248"/>
                    <a:pt x="360" y="248"/>
                  </a:cubicBezTo>
                  <a:cubicBezTo>
                    <a:pt x="429" y="264"/>
                    <a:pt x="480" y="309"/>
                    <a:pt x="480" y="360"/>
                  </a:cubicBezTo>
                  <a:close/>
                  <a:moveTo>
                    <a:pt x="120" y="360"/>
                  </a:moveTo>
                  <a:cubicBezTo>
                    <a:pt x="120" y="309"/>
                    <a:pt x="171" y="264"/>
                    <a:pt x="240" y="248"/>
                  </a:cubicBezTo>
                  <a:cubicBezTo>
                    <a:pt x="240" y="473"/>
                    <a:pt x="240" y="473"/>
                    <a:pt x="240" y="473"/>
                  </a:cubicBezTo>
                  <a:cubicBezTo>
                    <a:pt x="171" y="456"/>
                    <a:pt x="120" y="411"/>
                    <a:pt x="120" y="360"/>
                  </a:cubicBezTo>
                  <a:close/>
                  <a:moveTo>
                    <a:pt x="480" y="720"/>
                  </a:moveTo>
                  <a:cubicBezTo>
                    <a:pt x="480" y="771"/>
                    <a:pt x="429" y="816"/>
                    <a:pt x="360" y="833"/>
                  </a:cubicBezTo>
                  <a:cubicBezTo>
                    <a:pt x="360" y="608"/>
                    <a:pt x="360" y="608"/>
                    <a:pt x="360" y="608"/>
                  </a:cubicBezTo>
                  <a:cubicBezTo>
                    <a:pt x="429" y="624"/>
                    <a:pt x="480" y="669"/>
                    <a:pt x="480" y="7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7E1050A-FC79-9639-FF8F-CCE45EC1504D}"/>
              </a:ext>
            </a:extLst>
          </p:cNvPr>
          <p:cNvSpPr/>
          <p:nvPr/>
        </p:nvSpPr>
        <p:spPr>
          <a:xfrm>
            <a:off x="76200" y="4781550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9ECE9-7651-4F7B-A797-A4A88BF10409}"/>
              </a:ext>
            </a:extLst>
          </p:cNvPr>
          <p:cNvSpPr/>
          <p:nvPr/>
        </p:nvSpPr>
        <p:spPr>
          <a:xfrm>
            <a:off x="5531526" y="4733814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circle, screenshot, graphics, text&#10;&#10;Description automatically generated">
            <a:extLst>
              <a:ext uri="{FF2B5EF4-FFF2-40B4-BE49-F238E27FC236}">
                <a16:creationId xmlns:a16="http://schemas.microsoft.com/office/drawing/2014/main" id="{F93F6D6E-4299-1438-560F-385A5270D3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3350"/>
            <a:ext cx="527653" cy="527653"/>
          </a:xfrm>
          <a:prstGeom prst="rect">
            <a:avLst/>
          </a:prstGeom>
        </p:spPr>
      </p:pic>
      <p:pic>
        <p:nvPicPr>
          <p:cNvPr id="1026" name="Picture 2" descr="Malfunction Icons - Free SVG &amp; PNG Malfunction Images - Noun Project">
            <a:extLst>
              <a:ext uri="{FF2B5EF4-FFF2-40B4-BE49-F238E27FC236}">
                <a16:creationId xmlns:a16="http://schemas.microsoft.com/office/drawing/2014/main" id="{328A56F3-300A-6D15-602C-6399C6E19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9436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lution Icon Vector Art, Icons, and Graphics for Free Download">
            <a:extLst>
              <a:ext uri="{FF2B5EF4-FFF2-40B4-BE49-F238E27FC236}">
                <a16:creationId xmlns:a16="http://schemas.microsoft.com/office/drawing/2014/main" id="{37ED2884-60AB-3B2B-23F2-35DD66FD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954" y="891040"/>
            <a:ext cx="981450" cy="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crease Icon - Free PNG &amp; SVG 212057 - Noun Project">
            <a:extLst>
              <a:ext uri="{FF2B5EF4-FFF2-40B4-BE49-F238E27FC236}">
                <a16:creationId xmlns:a16="http://schemas.microsoft.com/office/drawing/2014/main" id="{39003764-1B69-B289-5642-482258BCC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560" y="881572"/>
            <a:ext cx="972452" cy="9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0D78E2-1799-64D9-5BD7-9A8C12EA750F}"/>
              </a:ext>
            </a:extLst>
          </p:cNvPr>
          <p:cNvSpPr txBox="1"/>
          <p:nvPr/>
        </p:nvSpPr>
        <p:spPr>
          <a:xfrm>
            <a:off x="762000" y="2024533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D1789-A7F6-8523-F979-BE9D22DD3242}"/>
              </a:ext>
            </a:extLst>
          </p:cNvPr>
          <p:cNvSpPr txBox="1"/>
          <p:nvPr/>
        </p:nvSpPr>
        <p:spPr>
          <a:xfrm>
            <a:off x="2874280" y="2024533"/>
            <a:ext cx="10361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4E209-DF38-904E-5F71-7CA07BE25114}"/>
              </a:ext>
            </a:extLst>
          </p:cNvPr>
          <p:cNvSpPr txBox="1"/>
          <p:nvPr/>
        </p:nvSpPr>
        <p:spPr>
          <a:xfrm>
            <a:off x="5271182" y="2025635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43805-5BB6-3CAA-D105-633B2E23F034}"/>
              </a:ext>
            </a:extLst>
          </p:cNvPr>
          <p:cNvSpPr txBox="1"/>
          <p:nvPr/>
        </p:nvSpPr>
        <p:spPr>
          <a:xfrm>
            <a:off x="102900" y="2588967"/>
            <a:ext cx="21971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Quantium</a:t>
            </a:r>
            <a:r>
              <a:rPr lang="en-US" sz="1400" dirty="0"/>
              <a:t> supermarket client </a:t>
            </a:r>
            <a:r>
              <a:rPr lang="en-US" sz="1400" b="1" dirty="0">
                <a:solidFill>
                  <a:schemeClr val="accent6"/>
                </a:solidFill>
              </a:rPr>
              <a:t>doesn’t have in-depth analysis to understand customer behavior, </a:t>
            </a:r>
            <a:r>
              <a:rPr lang="en-US" sz="1400" dirty="0"/>
              <a:t>which creates a challenge to design </a:t>
            </a:r>
            <a:r>
              <a:rPr lang="en-US" sz="1400" b="1" dirty="0">
                <a:solidFill>
                  <a:schemeClr val="accent6"/>
                </a:solidFill>
              </a:rPr>
              <a:t>targeting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6"/>
                </a:solidFill>
              </a:rPr>
              <a:t>marketing</a:t>
            </a:r>
            <a:r>
              <a:rPr lang="en-US" sz="1400" dirty="0"/>
              <a:t> campaigns to increase chip product revenue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2A99F5-546F-ECC0-4779-AB6FEFD433E9}"/>
              </a:ext>
            </a:extLst>
          </p:cNvPr>
          <p:cNvSpPr txBox="1"/>
          <p:nvPr/>
        </p:nvSpPr>
        <p:spPr>
          <a:xfrm>
            <a:off x="2359644" y="2591943"/>
            <a:ext cx="22437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Conducted comprehensive </a:t>
            </a:r>
            <a:r>
              <a:rPr lang="en-US" sz="1400" b="1" dirty="0">
                <a:solidFill>
                  <a:schemeClr val="accent6"/>
                </a:solidFill>
              </a:rPr>
              <a:t>customer analysis</a:t>
            </a:r>
            <a:r>
              <a:rPr lang="en-US" sz="1400" dirty="0"/>
              <a:t> including *1-year customer transaction and demographic information. Generated </a:t>
            </a:r>
            <a:r>
              <a:rPr lang="en-US" sz="1400" b="1" dirty="0">
                <a:solidFill>
                  <a:schemeClr val="accent6"/>
                </a:solidFill>
              </a:rPr>
              <a:t>six customer segmentation </a:t>
            </a:r>
            <a:r>
              <a:rPr lang="en-US" sz="1400" dirty="0"/>
              <a:t>and designed </a:t>
            </a:r>
            <a:r>
              <a:rPr lang="en-US" sz="1400" b="1" dirty="0">
                <a:solidFill>
                  <a:schemeClr val="accent6"/>
                </a:solidFill>
              </a:rPr>
              <a:t>A/B testing </a:t>
            </a:r>
            <a:r>
              <a:rPr lang="en-US" sz="1400" dirty="0">
                <a:solidFill>
                  <a:schemeClr val="tx2"/>
                </a:solidFill>
              </a:rPr>
              <a:t>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A520D-FEB9-035C-1D73-84A42D0E1E32}"/>
              </a:ext>
            </a:extLst>
          </p:cNvPr>
          <p:cNvSpPr txBox="1"/>
          <p:nvPr/>
        </p:nvSpPr>
        <p:spPr>
          <a:xfrm>
            <a:off x="4652997" y="2614356"/>
            <a:ext cx="2123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Provide data-driven segmentation recommendation to </a:t>
            </a:r>
            <a:r>
              <a:rPr lang="en-US" sz="1400" b="1" dirty="0">
                <a:solidFill>
                  <a:schemeClr val="accent6"/>
                </a:solidFill>
              </a:rPr>
              <a:t>target high-value </a:t>
            </a:r>
            <a:r>
              <a:rPr lang="en-US" sz="1400" dirty="0"/>
              <a:t>customers with customized offers to </a:t>
            </a:r>
            <a:r>
              <a:rPr lang="en-US" sz="1400" b="1" dirty="0">
                <a:solidFill>
                  <a:schemeClr val="accent6"/>
                </a:solidFill>
              </a:rPr>
              <a:t>increase ROI for each segment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67FA75-C5F8-2B51-3F58-B4445C2B79AB}"/>
              </a:ext>
            </a:extLst>
          </p:cNvPr>
          <p:cNvSpPr txBox="1"/>
          <p:nvPr/>
        </p:nvSpPr>
        <p:spPr>
          <a:xfrm>
            <a:off x="4885299" y="4894734"/>
            <a:ext cx="21235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*Data: July 1, 2018 to June 30, 2019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1857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396BEB-A876-43BE-9B3A-7BEFD1BF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Overview</a:t>
            </a:r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E640387E-AA3A-42B0-B62D-7B571DB7DE0A}"/>
              </a:ext>
            </a:extLst>
          </p:cNvPr>
          <p:cNvSpPr txBox="1">
            <a:spLocks/>
          </p:cNvSpPr>
          <p:nvPr/>
        </p:nvSpPr>
        <p:spPr>
          <a:xfrm>
            <a:off x="4271074" y="2210075"/>
            <a:ext cx="1165137" cy="1742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b="1" dirty="0">
                <a:latin typeface="+mj-lt"/>
              </a:rPr>
              <a:t>RECENCY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E9F9C0-139E-4EB6-8A02-93B68BA81D83}"/>
              </a:ext>
            </a:extLst>
          </p:cNvPr>
          <p:cNvGrpSpPr/>
          <p:nvPr/>
        </p:nvGrpSpPr>
        <p:grpSpPr>
          <a:xfrm>
            <a:off x="4622194" y="1674179"/>
            <a:ext cx="462897" cy="461913"/>
            <a:chOff x="-374650" y="3808413"/>
            <a:chExt cx="747713" cy="746125"/>
          </a:xfrm>
          <a:solidFill>
            <a:schemeClr val="bg1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8CED4AA-B497-409D-BF0F-087157B0E2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74650" y="3808413"/>
              <a:ext cx="747713" cy="746125"/>
            </a:xfrm>
            <a:custGeom>
              <a:avLst/>
              <a:gdLst>
                <a:gd name="T0" fmla="*/ 1928 w 2048"/>
                <a:gd name="T1" fmla="*/ 184 h 2048"/>
                <a:gd name="T2" fmla="*/ 1564 w 2048"/>
                <a:gd name="T3" fmla="*/ 124 h 2048"/>
                <a:gd name="T4" fmla="*/ 1504 w 2048"/>
                <a:gd name="T5" fmla="*/ 0 h 2048"/>
                <a:gd name="T6" fmla="*/ 1444 w 2048"/>
                <a:gd name="T7" fmla="*/ 124 h 2048"/>
                <a:gd name="T8" fmla="*/ 1204 w 2048"/>
                <a:gd name="T9" fmla="*/ 60 h 2048"/>
                <a:gd name="T10" fmla="*/ 1084 w 2048"/>
                <a:gd name="T11" fmla="*/ 60 h 2048"/>
                <a:gd name="T12" fmla="*/ 844 w 2048"/>
                <a:gd name="T13" fmla="*/ 124 h 2048"/>
                <a:gd name="T14" fmla="*/ 784 w 2048"/>
                <a:gd name="T15" fmla="*/ 0 h 2048"/>
                <a:gd name="T16" fmla="*/ 724 w 2048"/>
                <a:gd name="T17" fmla="*/ 124 h 2048"/>
                <a:gd name="T18" fmla="*/ 484 w 2048"/>
                <a:gd name="T19" fmla="*/ 60 h 2048"/>
                <a:gd name="T20" fmla="*/ 364 w 2048"/>
                <a:gd name="T21" fmla="*/ 60 h 2048"/>
                <a:gd name="T22" fmla="*/ 60 w 2048"/>
                <a:gd name="T23" fmla="*/ 124 h 2048"/>
                <a:gd name="T24" fmla="*/ 0 w 2048"/>
                <a:gd name="T25" fmla="*/ 1748 h 2048"/>
                <a:gd name="T26" fmla="*/ 1059 w 2048"/>
                <a:gd name="T27" fmla="*/ 1808 h 2048"/>
                <a:gd name="T28" fmla="*/ 2048 w 2048"/>
                <a:gd name="T29" fmla="*/ 1508 h 2048"/>
                <a:gd name="T30" fmla="*/ 364 w 2048"/>
                <a:gd name="T31" fmla="*/ 244 h 2048"/>
                <a:gd name="T32" fmla="*/ 424 w 2048"/>
                <a:gd name="T33" fmla="*/ 364 h 2048"/>
                <a:gd name="T34" fmla="*/ 484 w 2048"/>
                <a:gd name="T35" fmla="*/ 244 h 2048"/>
                <a:gd name="T36" fmla="*/ 724 w 2048"/>
                <a:gd name="T37" fmla="*/ 304 h 2048"/>
                <a:gd name="T38" fmla="*/ 844 w 2048"/>
                <a:gd name="T39" fmla="*/ 304 h 2048"/>
                <a:gd name="T40" fmla="*/ 1084 w 2048"/>
                <a:gd name="T41" fmla="*/ 244 h 2048"/>
                <a:gd name="T42" fmla="*/ 1144 w 2048"/>
                <a:gd name="T43" fmla="*/ 364 h 2048"/>
                <a:gd name="T44" fmla="*/ 1204 w 2048"/>
                <a:gd name="T45" fmla="*/ 244 h 2048"/>
                <a:gd name="T46" fmla="*/ 1444 w 2048"/>
                <a:gd name="T47" fmla="*/ 304 h 2048"/>
                <a:gd name="T48" fmla="*/ 1564 w 2048"/>
                <a:gd name="T49" fmla="*/ 304 h 2048"/>
                <a:gd name="T50" fmla="*/ 1808 w 2048"/>
                <a:gd name="T51" fmla="*/ 244 h 2048"/>
                <a:gd name="T52" fmla="*/ 120 w 2048"/>
                <a:gd name="T53" fmla="*/ 484 h 2048"/>
                <a:gd name="T54" fmla="*/ 364 w 2048"/>
                <a:gd name="T55" fmla="*/ 244 h 2048"/>
                <a:gd name="T56" fmla="*/ 120 w 2048"/>
                <a:gd name="T57" fmla="*/ 604 h 2048"/>
                <a:gd name="T58" fmla="*/ 1808 w 2048"/>
                <a:gd name="T59" fmla="*/ 1059 h 2048"/>
                <a:gd name="T60" fmla="*/ 1055 w 2048"/>
                <a:gd name="T61" fmla="*/ 1214 h 2048"/>
                <a:gd name="T62" fmla="*/ 908 w 2048"/>
                <a:gd name="T63" fmla="*/ 1208 h 2048"/>
                <a:gd name="T64" fmla="*/ 908 w 2048"/>
                <a:gd name="T65" fmla="*/ 1328 h 2048"/>
                <a:gd name="T66" fmla="*/ 971 w 2048"/>
                <a:gd name="T67" fmla="*/ 1448 h 2048"/>
                <a:gd name="T68" fmla="*/ 848 w 2048"/>
                <a:gd name="T69" fmla="*/ 1508 h 2048"/>
                <a:gd name="T70" fmla="*/ 971 w 2048"/>
                <a:gd name="T71" fmla="*/ 1568 h 2048"/>
                <a:gd name="T72" fmla="*/ 120 w 2048"/>
                <a:gd name="T73" fmla="*/ 1688 h 2048"/>
                <a:gd name="T74" fmla="*/ 1088 w 2048"/>
                <a:gd name="T75" fmla="*/ 1508 h 2048"/>
                <a:gd name="T76" fmla="*/ 1928 w 2048"/>
                <a:gd name="T77" fmla="*/ 150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8" h="2048">
                  <a:moveTo>
                    <a:pt x="1928" y="1169"/>
                  </a:moveTo>
                  <a:cubicBezTo>
                    <a:pt x="1928" y="184"/>
                    <a:pt x="1928" y="184"/>
                    <a:pt x="1928" y="184"/>
                  </a:cubicBezTo>
                  <a:cubicBezTo>
                    <a:pt x="1928" y="151"/>
                    <a:pt x="1901" y="124"/>
                    <a:pt x="1868" y="124"/>
                  </a:cubicBezTo>
                  <a:cubicBezTo>
                    <a:pt x="1564" y="124"/>
                    <a:pt x="1564" y="124"/>
                    <a:pt x="1564" y="124"/>
                  </a:cubicBezTo>
                  <a:cubicBezTo>
                    <a:pt x="1564" y="60"/>
                    <a:pt x="1564" y="60"/>
                    <a:pt x="1564" y="60"/>
                  </a:cubicBezTo>
                  <a:cubicBezTo>
                    <a:pt x="1564" y="27"/>
                    <a:pt x="1537" y="0"/>
                    <a:pt x="1504" y="0"/>
                  </a:cubicBezTo>
                  <a:cubicBezTo>
                    <a:pt x="1471" y="0"/>
                    <a:pt x="1444" y="27"/>
                    <a:pt x="1444" y="60"/>
                  </a:cubicBezTo>
                  <a:cubicBezTo>
                    <a:pt x="1444" y="124"/>
                    <a:pt x="1444" y="124"/>
                    <a:pt x="1444" y="124"/>
                  </a:cubicBezTo>
                  <a:cubicBezTo>
                    <a:pt x="1204" y="124"/>
                    <a:pt x="1204" y="124"/>
                    <a:pt x="1204" y="124"/>
                  </a:cubicBezTo>
                  <a:cubicBezTo>
                    <a:pt x="1204" y="60"/>
                    <a:pt x="1204" y="60"/>
                    <a:pt x="1204" y="60"/>
                  </a:cubicBezTo>
                  <a:cubicBezTo>
                    <a:pt x="1204" y="27"/>
                    <a:pt x="1177" y="0"/>
                    <a:pt x="1144" y="0"/>
                  </a:cubicBezTo>
                  <a:cubicBezTo>
                    <a:pt x="1111" y="0"/>
                    <a:pt x="1084" y="27"/>
                    <a:pt x="1084" y="60"/>
                  </a:cubicBezTo>
                  <a:cubicBezTo>
                    <a:pt x="1084" y="124"/>
                    <a:pt x="1084" y="124"/>
                    <a:pt x="1084" y="124"/>
                  </a:cubicBezTo>
                  <a:cubicBezTo>
                    <a:pt x="844" y="124"/>
                    <a:pt x="844" y="124"/>
                    <a:pt x="844" y="124"/>
                  </a:cubicBezTo>
                  <a:cubicBezTo>
                    <a:pt x="844" y="60"/>
                    <a:pt x="844" y="60"/>
                    <a:pt x="844" y="60"/>
                  </a:cubicBezTo>
                  <a:cubicBezTo>
                    <a:pt x="844" y="27"/>
                    <a:pt x="817" y="0"/>
                    <a:pt x="784" y="0"/>
                  </a:cubicBezTo>
                  <a:cubicBezTo>
                    <a:pt x="751" y="0"/>
                    <a:pt x="724" y="27"/>
                    <a:pt x="724" y="60"/>
                  </a:cubicBezTo>
                  <a:cubicBezTo>
                    <a:pt x="724" y="124"/>
                    <a:pt x="724" y="124"/>
                    <a:pt x="724" y="124"/>
                  </a:cubicBezTo>
                  <a:cubicBezTo>
                    <a:pt x="484" y="124"/>
                    <a:pt x="484" y="124"/>
                    <a:pt x="484" y="124"/>
                  </a:cubicBezTo>
                  <a:cubicBezTo>
                    <a:pt x="484" y="60"/>
                    <a:pt x="484" y="60"/>
                    <a:pt x="484" y="60"/>
                  </a:cubicBezTo>
                  <a:cubicBezTo>
                    <a:pt x="484" y="27"/>
                    <a:pt x="457" y="0"/>
                    <a:pt x="424" y="0"/>
                  </a:cubicBezTo>
                  <a:cubicBezTo>
                    <a:pt x="391" y="0"/>
                    <a:pt x="364" y="27"/>
                    <a:pt x="364" y="60"/>
                  </a:cubicBezTo>
                  <a:cubicBezTo>
                    <a:pt x="364" y="124"/>
                    <a:pt x="364" y="124"/>
                    <a:pt x="364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27" y="124"/>
                    <a:pt x="0" y="151"/>
                    <a:pt x="0" y="184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81"/>
                    <a:pt x="27" y="1808"/>
                    <a:pt x="60" y="1808"/>
                  </a:cubicBezTo>
                  <a:cubicBezTo>
                    <a:pt x="1059" y="1808"/>
                    <a:pt x="1059" y="1808"/>
                    <a:pt x="1059" y="1808"/>
                  </a:cubicBezTo>
                  <a:cubicBezTo>
                    <a:pt x="1156" y="1953"/>
                    <a:pt x="1321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1380"/>
                    <a:pt x="2003" y="1262"/>
                    <a:pt x="1928" y="1169"/>
                  </a:cubicBezTo>
                  <a:close/>
                  <a:moveTo>
                    <a:pt x="364" y="244"/>
                  </a:moveTo>
                  <a:cubicBezTo>
                    <a:pt x="364" y="304"/>
                    <a:pt x="364" y="304"/>
                    <a:pt x="364" y="304"/>
                  </a:cubicBezTo>
                  <a:cubicBezTo>
                    <a:pt x="364" y="337"/>
                    <a:pt x="391" y="364"/>
                    <a:pt x="424" y="364"/>
                  </a:cubicBezTo>
                  <a:cubicBezTo>
                    <a:pt x="457" y="364"/>
                    <a:pt x="484" y="337"/>
                    <a:pt x="484" y="304"/>
                  </a:cubicBezTo>
                  <a:cubicBezTo>
                    <a:pt x="484" y="244"/>
                    <a:pt x="484" y="244"/>
                    <a:pt x="484" y="244"/>
                  </a:cubicBezTo>
                  <a:cubicBezTo>
                    <a:pt x="724" y="244"/>
                    <a:pt x="724" y="244"/>
                    <a:pt x="724" y="244"/>
                  </a:cubicBezTo>
                  <a:cubicBezTo>
                    <a:pt x="724" y="304"/>
                    <a:pt x="724" y="304"/>
                    <a:pt x="724" y="304"/>
                  </a:cubicBezTo>
                  <a:cubicBezTo>
                    <a:pt x="724" y="337"/>
                    <a:pt x="751" y="364"/>
                    <a:pt x="784" y="364"/>
                  </a:cubicBezTo>
                  <a:cubicBezTo>
                    <a:pt x="817" y="364"/>
                    <a:pt x="844" y="337"/>
                    <a:pt x="844" y="304"/>
                  </a:cubicBezTo>
                  <a:cubicBezTo>
                    <a:pt x="844" y="244"/>
                    <a:pt x="844" y="244"/>
                    <a:pt x="844" y="244"/>
                  </a:cubicBezTo>
                  <a:cubicBezTo>
                    <a:pt x="1084" y="244"/>
                    <a:pt x="1084" y="244"/>
                    <a:pt x="1084" y="244"/>
                  </a:cubicBezTo>
                  <a:cubicBezTo>
                    <a:pt x="1084" y="304"/>
                    <a:pt x="1084" y="304"/>
                    <a:pt x="1084" y="304"/>
                  </a:cubicBezTo>
                  <a:cubicBezTo>
                    <a:pt x="1084" y="337"/>
                    <a:pt x="1111" y="364"/>
                    <a:pt x="1144" y="364"/>
                  </a:cubicBezTo>
                  <a:cubicBezTo>
                    <a:pt x="1177" y="364"/>
                    <a:pt x="1204" y="337"/>
                    <a:pt x="1204" y="304"/>
                  </a:cubicBezTo>
                  <a:cubicBezTo>
                    <a:pt x="1204" y="244"/>
                    <a:pt x="1204" y="244"/>
                    <a:pt x="1204" y="244"/>
                  </a:cubicBezTo>
                  <a:cubicBezTo>
                    <a:pt x="1444" y="244"/>
                    <a:pt x="1444" y="244"/>
                    <a:pt x="1444" y="244"/>
                  </a:cubicBezTo>
                  <a:cubicBezTo>
                    <a:pt x="1444" y="304"/>
                    <a:pt x="1444" y="304"/>
                    <a:pt x="1444" y="304"/>
                  </a:cubicBezTo>
                  <a:cubicBezTo>
                    <a:pt x="1444" y="337"/>
                    <a:pt x="1471" y="364"/>
                    <a:pt x="1504" y="364"/>
                  </a:cubicBezTo>
                  <a:cubicBezTo>
                    <a:pt x="1537" y="364"/>
                    <a:pt x="1564" y="337"/>
                    <a:pt x="1564" y="304"/>
                  </a:cubicBezTo>
                  <a:cubicBezTo>
                    <a:pt x="1564" y="244"/>
                    <a:pt x="1564" y="244"/>
                    <a:pt x="1564" y="244"/>
                  </a:cubicBezTo>
                  <a:cubicBezTo>
                    <a:pt x="1808" y="244"/>
                    <a:pt x="1808" y="244"/>
                    <a:pt x="1808" y="244"/>
                  </a:cubicBezTo>
                  <a:cubicBezTo>
                    <a:pt x="1808" y="484"/>
                    <a:pt x="1808" y="484"/>
                    <a:pt x="1808" y="484"/>
                  </a:cubicBezTo>
                  <a:cubicBezTo>
                    <a:pt x="120" y="484"/>
                    <a:pt x="120" y="484"/>
                    <a:pt x="120" y="484"/>
                  </a:cubicBezTo>
                  <a:cubicBezTo>
                    <a:pt x="120" y="244"/>
                    <a:pt x="120" y="244"/>
                    <a:pt x="120" y="244"/>
                  </a:cubicBezTo>
                  <a:lnTo>
                    <a:pt x="364" y="244"/>
                  </a:lnTo>
                  <a:close/>
                  <a:moveTo>
                    <a:pt x="120" y="1688"/>
                  </a:moveTo>
                  <a:cubicBezTo>
                    <a:pt x="120" y="604"/>
                    <a:pt x="120" y="604"/>
                    <a:pt x="120" y="604"/>
                  </a:cubicBezTo>
                  <a:cubicBezTo>
                    <a:pt x="1808" y="604"/>
                    <a:pt x="1808" y="604"/>
                    <a:pt x="1808" y="604"/>
                  </a:cubicBezTo>
                  <a:cubicBezTo>
                    <a:pt x="1808" y="1059"/>
                    <a:pt x="1808" y="1059"/>
                    <a:pt x="1808" y="1059"/>
                  </a:cubicBezTo>
                  <a:cubicBezTo>
                    <a:pt x="1722" y="1002"/>
                    <a:pt x="1619" y="968"/>
                    <a:pt x="1508" y="968"/>
                  </a:cubicBezTo>
                  <a:cubicBezTo>
                    <a:pt x="1318" y="968"/>
                    <a:pt x="1151" y="1066"/>
                    <a:pt x="1055" y="1214"/>
                  </a:cubicBezTo>
                  <a:cubicBezTo>
                    <a:pt x="1047" y="1210"/>
                    <a:pt x="1038" y="1208"/>
                    <a:pt x="1028" y="1208"/>
                  </a:cubicBezTo>
                  <a:cubicBezTo>
                    <a:pt x="908" y="1208"/>
                    <a:pt x="908" y="1208"/>
                    <a:pt x="908" y="1208"/>
                  </a:cubicBezTo>
                  <a:cubicBezTo>
                    <a:pt x="875" y="1208"/>
                    <a:pt x="848" y="1235"/>
                    <a:pt x="848" y="1268"/>
                  </a:cubicBezTo>
                  <a:cubicBezTo>
                    <a:pt x="848" y="1301"/>
                    <a:pt x="875" y="1328"/>
                    <a:pt x="908" y="1328"/>
                  </a:cubicBezTo>
                  <a:cubicBezTo>
                    <a:pt x="999" y="1328"/>
                    <a:pt x="999" y="1328"/>
                    <a:pt x="999" y="1328"/>
                  </a:cubicBezTo>
                  <a:cubicBezTo>
                    <a:pt x="985" y="1366"/>
                    <a:pt x="976" y="1406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76" y="1610"/>
                    <a:pt x="985" y="1650"/>
                    <a:pt x="999" y="1688"/>
                  </a:cubicBezTo>
                  <a:lnTo>
                    <a:pt x="120" y="1688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4AC8E81-9812-4AAE-BAFF-C668D9B1C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8" y="4248151"/>
              <a:ext cx="131763" cy="131763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5DE4BF45-31D8-4567-93EE-19B65325A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073526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AFDC0D7-7969-452B-A185-83FEB0A4F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160838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DF146053-3DCE-4141-A0E4-B7CA20D1F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248151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40DA906-692C-4156-AAF3-BFE9443AD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2F92322-EDCF-4C93-AC89-2E6E56382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160838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741C8A6C-98E0-4425-9390-6543B4185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335463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DCB1C461-E36C-4DA6-8025-AA20DB270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38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0" name="Inhaltsplatzhalter 4">
            <a:extLst>
              <a:ext uri="{FF2B5EF4-FFF2-40B4-BE49-F238E27FC236}">
                <a16:creationId xmlns:a16="http://schemas.microsoft.com/office/drawing/2014/main" id="{33CF95B7-2C64-40E7-841E-CA6E1CE678FF}"/>
              </a:ext>
            </a:extLst>
          </p:cNvPr>
          <p:cNvSpPr txBox="1">
            <a:spLocks/>
          </p:cNvSpPr>
          <p:nvPr/>
        </p:nvSpPr>
        <p:spPr>
          <a:xfrm>
            <a:off x="3380571" y="3698197"/>
            <a:ext cx="1172307" cy="1742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b="1" dirty="0">
                <a:latin typeface="+mj-lt"/>
              </a:rPr>
              <a:t>FREQUENCY</a:t>
            </a:r>
            <a:endParaRPr lang="en-US" sz="1050" b="1" dirty="0">
              <a:latin typeface="+mj-l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5E2A86-468B-43DE-A4F0-F7519C87A267}"/>
              </a:ext>
            </a:extLst>
          </p:cNvPr>
          <p:cNvGrpSpPr/>
          <p:nvPr/>
        </p:nvGrpSpPr>
        <p:grpSpPr>
          <a:xfrm>
            <a:off x="3736374" y="3151503"/>
            <a:ext cx="460700" cy="458688"/>
            <a:chOff x="-1603375" y="3246438"/>
            <a:chExt cx="727075" cy="723901"/>
          </a:xfrm>
          <a:solidFill>
            <a:schemeClr val="bg1"/>
          </a:solidFill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9AEBBC4A-C5FE-4B18-9A19-DBCEA04E6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3988" y="3309938"/>
              <a:ext cx="301625" cy="209550"/>
            </a:xfrm>
            <a:custGeom>
              <a:avLst/>
              <a:gdLst>
                <a:gd name="T0" fmla="*/ 70 w 850"/>
                <a:gd name="T1" fmla="*/ 589 h 589"/>
                <a:gd name="T2" fmla="*/ 25 w 850"/>
                <a:gd name="T3" fmla="*/ 570 h 589"/>
                <a:gd name="T4" fmla="*/ 25 w 850"/>
                <a:gd name="T5" fmla="*/ 479 h 589"/>
                <a:gd name="T6" fmla="*/ 281 w 850"/>
                <a:gd name="T7" fmla="*/ 223 h 589"/>
                <a:gd name="T8" fmla="*/ 355 w 850"/>
                <a:gd name="T9" fmla="*/ 211 h 589"/>
                <a:gd name="T10" fmla="*/ 484 w 850"/>
                <a:gd name="T11" fmla="*/ 276 h 589"/>
                <a:gd name="T12" fmla="*/ 735 w 850"/>
                <a:gd name="T13" fmla="*/ 25 h 589"/>
                <a:gd name="T14" fmla="*/ 825 w 850"/>
                <a:gd name="T15" fmla="*/ 25 h 589"/>
                <a:gd name="T16" fmla="*/ 825 w 850"/>
                <a:gd name="T17" fmla="*/ 116 h 589"/>
                <a:gd name="T18" fmla="*/ 542 w 850"/>
                <a:gd name="T19" fmla="*/ 399 h 589"/>
                <a:gd name="T20" fmla="*/ 468 w 850"/>
                <a:gd name="T21" fmla="*/ 411 h 589"/>
                <a:gd name="T22" fmla="*/ 339 w 850"/>
                <a:gd name="T23" fmla="*/ 347 h 589"/>
                <a:gd name="T24" fmla="*/ 115 w 850"/>
                <a:gd name="T25" fmla="*/ 570 h 589"/>
                <a:gd name="T26" fmla="*/ 70 w 850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0" h="589">
                  <a:moveTo>
                    <a:pt x="70" y="589"/>
                  </a:moveTo>
                  <a:cubicBezTo>
                    <a:pt x="54" y="589"/>
                    <a:pt x="37" y="582"/>
                    <a:pt x="25" y="570"/>
                  </a:cubicBezTo>
                  <a:cubicBezTo>
                    <a:pt x="0" y="545"/>
                    <a:pt x="0" y="504"/>
                    <a:pt x="25" y="479"/>
                  </a:cubicBezTo>
                  <a:cubicBezTo>
                    <a:pt x="281" y="223"/>
                    <a:pt x="281" y="223"/>
                    <a:pt x="281" y="223"/>
                  </a:cubicBezTo>
                  <a:cubicBezTo>
                    <a:pt x="300" y="204"/>
                    <a:pt x="330" y="199"/>
                    <a:pt x="355" y="211"/>
                  </a:cubicBezTo>
                  <a:cubicBezTo>
                    <a:pt x="484" y="276"/>
                    <a:pt x="484" y="276"/>
                    <a:pt x="484" y="276"/>
                  </a:cubicBezTo>
                  <a:cubicBezTo>
                    <a:pt x="735" y="25"/>
                    <a:pt x="735" y="25"/>
                    <a:pt x="735" y="25"/>
                  </a:cubicBezTo>
                  <a:cubicBezTo>
                    <a:pt x="760" y="0"/>
                    <a:pt x="800" y="0"/>
                    <a:pt x="825" y="25"/>
                  </a:cubicBezTo>
                  <a:cubicBezTo>
                    <a:pt x="850" y="50"/>
                    <a:pt x="850" y="91"/>
                    <a:pt x="825" y="11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23" y="419"/>
                    <a:pt x="493" y="423"/>
                    <a:pt x="468" y="411"/>
                  </a:cubicBezTo>
                  <a:cubicBezTo>
                    <a:pt x="339" y="347"/>
                    <a:pt x="339" y="347"/>
                    <a:pt x="339" y="347"/>
                  </a:cubicBezTo>
                  <a:cubicBezTo>
                    <a:pt x="115" y="570"/>
                    <a:pt x="115" y="570"/>
                    <a:pt x="115" y="570"/>
                  </a:cubicBezTo>
                  <a:cubicBezTo>
                    <a:pt x="103" y="582"/>
                    <a:pt x="86" y="589"/>
                    <a:pt x="70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9A934C8C-70F1-4BE5-A460-28A78796B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39838" y="3306763"/>
              <a:ext cx="120650" cy="122238"/>
            </a:xfrm>
            <a:custGeom>
              <a:avLst/>
              <a:gdLst>
                <a:gd name="T0" fmla="*/ 277 w 341"/>
                <a:gd name="T1" fmla="*/ 342 h 342"/>
                <a:gd name="T2" fmla="*/ 213 w 341"/>
                <a:gd name="T3" fmla="*/ 278 h 342"/>
                <a:gd name="T4" fmla="*/ 213 w 341"/>
                <a:gd name="T5" fmla="*/ 128 h 342"/>
                <a:gd name="T6" fmla="*/ 64 w 341"/>
                <a:gd name="T7" fmla="*/ 128 h 342"/>
                <a:gd name="T8" fmla="*/ 0 w 341"/>
                <a:gd name="T9" fmla="*/ 64 h 342"/>
                <a:gd name="T10" fmla="*/ 64 w 341"/>
                <a:gd name="T11" fmla="*/ 0 h 342"/>
                <a:gd name="T12" fmla="*/ 277 w 341"/>
                <a:gd name="T13" fmla="*/ 0 h 342"/>
                <a:gd name="T14" fmla="*/ 341 w 341"/>
                <a:gd name="T15" fmla="*/ 64 h 342"/>
                <a:gd name="T16" fmla="*/ 341 w 341"/>
                <a:gd name="T17" fmla="*/ 278 h 342"/>
                <a:gd name="T18" fmla="*/ 277 w 341"/>
                <a:gd name="T1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" h="342">
                  <a:moveTo>
                    <a:pt x="277" y="342"/>
                  </a:moveTo>
                  <a:cubicBezTo>
                    <a:pt x="242" y="342"/>
                    <a:pt x="213" y="313"/>
                    <a:pt x="213" y="27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313" y="0"/>
                    <a:pt x="341" y="29"/>
                    <a:pt x="341" y="64"/>
                  </a:cubicBezTo>
                  <a:cubicBezTo>
                    <a:pt x="341" y="278"/>
                    <a:pt x="341" y="278"/>
                    <a:pt x="341" y="278"/>
                  </a:cubicBezTo>
                  <a:cubicBezTo>
                    <a:pt x="341" y="313"/>
                    <a:pt x="313" y="342"/>
                    <a:pt x="277" y="3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63E0E357-18A0-468E-A122-0912F3AB2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0825" y="3246438"/>
              <a:ext cx="644525" cy="546100"/>
            </a:xfrm>
            <a:custGeom>
              <a:avLst/>
              <a:gdLst>
                <a:gd name="T0" fmla="*/ 1268 w 1813"/>
                <a:gd name="T1" fmla="*/ 1536 h 1536"/>
                <a:gd name="T2" fmla="*/ 64 w 1813"/>
                <a:gd name="T3" fmla="*/ 1536 h 1536"/>
                <a:gd name="T4" fmla="*/ 0 w 1813"/>
                <a:gd name="T5" fmla="*/ 1472 h 1536"/>
                <a:gd name="T6" fmla="*/ 64 w 1813"/>
                <a:gd name="T7" fmla="*/ 1408 h 1536"/>
                <a:gd name="T8" fmla="*/ 1268 w 1813"/>
                <a:gd name="T9" fmla="*/ 1408 h 1536"/>
                <a:gd name="T10" fmla="*/ 1289 w 1813"/>
                <a:gd name="T11" fmla="*/ 1389 h 1536"/>
                <a:gd name="T12" fmla="*/ 1442 w 1813"/>
                <a:gd name="T13" fmla="*/ 131 h 1536"/>
                <a:gd name="T14" fmla="*/ 1590 w 1813"/>
                <a:gd name="T15" fmla="*/ 0 h 1536"/>
                <a:gd name="T16" fmla="*/ 1749 w 1813"/>
                <a:gd name="T17" fmla="*/ 0 h 1536"/>
                <a:gd name="T18" fmla="*/ 1813 w 1813"/>
                <a:gd name="T19" fmla="*/ 64 h 1536"/>
                <a:gd name="T20" fmla="*/ 1749 w 1813"/>
                <a:gd name="T21" fmla="*/ 128 h 1536"/>
                <a:gd name="T22" fmla="*/ 1590 w 1813"/>
                <a:gd name="T23" fmla="*/ 128 h 1536"/>
                <a:gd name="T24" fmla="*/ 1569 w 1813"/>
                <a:gd name="T25" fmla="*/ 146 h 1536"/>
                <a:gd name="T26" fmla="*/ 1416 w 1813"/>
                <a:gd name="T27" fmla="*/ 1404 h 1536"/>
                <a:gd name="T28" fmla="*/ 1268 w 1813"/>
                <a:gd name="T29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3" h="1536">
                  <a:moveTo>
                    <a:pt x="1268" y="1536"/>
                  </a:moveTo>
                  <a:cubicBezTo>
                    <a:pt x="64" y="1536"/>
                    <a:pt x="64" y="1536"/>
                    <a:pt x="64" y="1536"/>
                  </a:cubicBezTo>
                  <a:cubicBezTo>
                    <a:pt x="28" y="1536"/>
                    <a:pt x="0" y="1507"/>
                    <a:pt x="0" y="1472"/>
                  </a:cubicBezTo>
                  <a:cubicBezTo>
                    <a:pt x="0" y="1436"/>
                    <a:pt x="28" y="1408"/>
                    <a:pt x="64" y="1408"/>
                  </a:cubicBezTo>
                  <a:cubicBezTo>
                    <a:pt x="1268" y="1408"/>
                    <a:pt x="1268" y="1408"/>
                    <a:pt x="1268" y="1408"/>
                  </a:cubicBezTo>
                  <a:cubicBezTo>
                    <a:pt x="1279" y="1408"/>
                    <a:pt x="1288" y="1400"/>
                    <a:pt x="1289" y="1389"/>
                  </a:cubicBezTo>
                  <a:cubicBezTo>
                    <a:pt x="1442" y="131"/>
                    <a:pt x="1442" y="131"/>
                    <a:pt x="1442" y="131"/>
                  </a:cubicBezTo>
                  <a:cubicBezTo>
                    <a:pt x="1451" y="56"/>
                    <a:pt x="1514" y="0"/>
                    <a:pt x="1590" y="0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784" y="0"/>
                    <a:pt x="1813" y="28"/>
                    <a:pt x="1813" y="64"/>
                  </a:cubicBezTo>
                  <a:cubicBezTo>
                    <a:pt x="1813" y="99"/>
                    <a:pt x="1784" y="128"/>
                    <a:pt x="1749" y="128"/>
                  </a:cubicBezTo>
                  <a:cubicBezTo>
                    <a:pt x="1590" y="128"/>
                    <a:pt x="1590" y="128"/>
                    <a:pt x="1590" y="128"/>
                  </a:cubicBezTo>
                  <a:cubicBezTo>
                    <a:pt x="1579" y="128"/>
                    <a:pt x="1570" y="136"/>
                    <a:pt x="1569" y="146"/>
                  </a:cubicBezTo>
                  <a:cubicBezTo>
                    <a:pt x="1416" y="1404"/>
                    <a:pt x="1416" y="1404"/>
                    <a:pt x="1416" y="1404"/>
                  </a:cubicBezTo>
                  <a:cubicBezTo>
                    <a:pt x="1407" y="1479"/>
                    <a:pt x="1344" y="1536"/>
                    <a:pt x="1268" y="15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5A3BE53-A892-4889-81F0-2187F01A8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3150" y="3367088"/>
              <a:ext cx="98425" cy="46038"/>
            </a:xfrm>
            <a:custGeom>
              <a:avLst/>
              <a:gdLst>
                <a:gd name="T0" fmla="*/ 215 w 279"/>
                <a:gd name="T1" fmla="*/ 128 h 128"/>
                <a:gd name="T2" fmla="*/ 64 w 279"/>
                <a:gd name="T3" fmla="*/ 128 h 128"/>
                <a:gd name="T4" fmla="*/ 0 w 279"/>
                <a:gd name="T5" fmla="*/ 64 h 128"/>
                <a:gd name="T6" fmla="*/ 64 w 279"/>
                <a:gd name="T7" fmla="*/ 0 h 128"/>
                <a:gd name="T8" fmla="*/ 215 w 279"/>
                <a:gd name="T9" fmla="*/ 0 h 128"/>
                <a:gd name="T10" fmla="*/ 279 w 279"/>
                <a:gd name="T11" fmla="*/ 64 h 128"/>
                <a:gd name="T12" fmla="*/ 215 w 279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28">
                  <a:moveTo>
                    <a:pt x="215" y="128"/>
                  </a:move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0" y="0"/>
                    <a:pt x="279" y="29"/>
                    <a:pt x="279" y="64"/>
                  </a:cubicBezTo>
                  <a:cubicBezTo>
                    <a:pt x="279" y="99"/>
                    <a:pt x="251" y="128"/>
                    <a:pt x="21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8366F4D1-AC79-4A01-93C9-863405EE9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03375" y="3367088"/>
              <a:ext cx="593725" cy="334963"/>
            </a:xfrm>
            <a:custGeom>
              <a:avLst/>
              <a:gdLst>
                <a:gd name="T0" fmla="*/ 1604 w 1668"/>
                <a:gd name="T1" fmla="*/ 939 h 939"/>
                <a:gd name="T2" fmla="*/ 358 w 1668"/>
                <a:gd name="T3" fmla="*/ 939 h 939"/>
                <a:gd name="T4" fmla="*/ 216 w 1668"/>
                <a:gd name="T5" fmla="*/ 834 h 939"/>
                <a:gd name="T6" fmla="*/ 14 w 1668"/>
                <a:gd name="T7" fmla="*/ 194 h 939"/>
                <a:gd name="T8" fmla="*/ 35 w 1668"/>
                <a:gd name="T9" fmla="*/ 62 h 939"/>
                <a:gd name="T10" fmla="*/ 156 w 1668"/>
                <a:gd name="T11" fmla="*/ 0 h 939"/>
                <a:gd name="T12" fmla="*/ 509 w 1668"/>
                <a:gd name="T13" fmla="*/ 0 h 939"/>
                <a:gd name="T14" fmla="*/ 573 w 1668"/>
                <a:gd name="T15" fmla="*/ 64 h 939"/>
                <a:gd name="T16" fmla="*/ 509 w 1668"/>
                <a:gd name="T17" fmla="*/ 128 h 939"/>
                <a:gd name="T18" fmla="*/ 156 w 1668"/>
                <a:gd name="T19" fmla="*/ 128 h 939"/>
                <a:gd name="T20" fmla="*/ 139 w 1668"/>
                <a:gd name="T21" fmla="*/ 137 h 939"/>
                <a:gd name="T22" fmla="*/ 136 w 1668"/>
                <a:gd name="T23" fmla="*/ 155 h 939"/>
                <a:gd name="T24" fmla="*/ 338 w 1668"/>
                <a:gd name="T25" fmla="*/ 796 h 939"/>
                <a:gd name="T26" fmla="*/ 358 w 1668"/>
                <a:gd name="T27" fmla="*/ 811 h 939"/>
                <a:gd name="T28" fmla="*/ 1604 w 1668"/>
                <a:gd name="T29" fmla="*/ 811 h 939"/>
                <a:gd name="T30" fmla="*/ 1668 w 1668"/>
                <a:gd name="T31" fmla="*/ 875 h 939"/>
                <a:gd name="T32" fmla="*/ 1604 w 1668"/>
                <a:gd name="T33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8" h="939">
                  <a:moveTo>
                    <a:pt x="1604" y="939"/>
                  </a:moveTo>
                  <a:cubicBezTo>
                    <a:pt x="358" y="939"/>
                    <a:pt x="358" y="939"/>
                    <a:pt x="358" y="939"/>
                  </a:cubicBezTo>
                  <a:cubicBezTo>
                    <a:pt x="292" y="939"/>
                    <a:pt x="235" y="897"/>
                    <a:pt x="216" y="834"/>
                  </a:cubicBezTo>
                  <a:cubicBezTo>
                    <a:pt x="14" y="194"/>
                    <a:pt x="14" y="194"/>
                    <a:pt x="14" y="194"/>
                  </a:cubicBezTo>
                  <a:cubicBezTo>
                    <a:pt x="0" y="150"/>
                    <a:pt x="8" y="100"/>
                    <a:pt x="35" y="62"/>
                  </a:cubicBezTo>
                  <a:cubicBezTo>
                    <a:pt x="63" y="23"/>
                    <a:pt x="109" y="0"/>
                    <a:pt x="156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44" y="0"/>
                    <a:pt x="573" y="29"/>
                    <a:pt x="573" y="64"/>
                  </a:cubicBezTo>
                  <a:cubicBezTo>
                    <a:pt x="573" y="99"/>
                    <a:pt x="544" y="128"/>
                    <a:pt x="509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7" y="128"/>
                    <a:pt x="141" y="133"/>
                    <a:pt x="139" y="137"/>
                  </a:cubicBezTo>
                  <a:cubicBezTo>
                    <a:pt x="137" y="140"/>
                    <a:pt x="133" y="146"/>
                    <a:pt x="136" y="155"/>
                  </a:cubicBezTo>
                  <a:cubicBezTo>
                    <a:pt x="338" y="796"/>
                    <a:pt x="338" y="796"/>
                    <a:pt x="338" y="796"/>
                  </a:cubicBezTo>
                  <a:cubicBezTo>
                    <a:pt x="341" y="805"/>
                    <a:pt x="349" y="811"/>
                    <a:pt x="358" y="811"/>
                  </a:cubicBezTo>
                  <a:cubicBezTo>
                    <a:pt x="1604" y="811"/>
                    <a:pt x="1604" y="811"/>
                    <a:pt x="1604" y="811"/>
                  </a:cubicBezTo>
                  <a:cubicBezTo>
                    <a:pt x="1639" y="811"/>
                    <a:pt x="1668" y="839"/>
                    <a:pt x="1668" y="875"/>
                  </a:cubicBezTo>
                  <a:cubicBezTo>
                    <a:pt x="1668" y="910"/>
                    <a:pt x="1639" y="939"/>
                    <a:pt x="1604" y="9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095DEB1-9814-4CA2-ABF7-B2578638C2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97013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6" y="476"/>
                    <a:pt x="0" y="369"/>
                    <a:pt x="0" y="238"/>
                  </a:cubicBezTo>
                  <a:cubicBezTo>
                    <a:pt x="0" y="107"/>
                    <a:pt x="106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B4A0AF8D-7B16-48B9-A176-149D05ED7C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9838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7" y="476"/>
                    <a:pt x="0" y="369"/>
                    <a:pt x="0" y="238"/>
                  </a:cubicBezTo>
                  <a:cubicBezTo>
                    <a:pt x="0" y="107"/>
                    <a:pt x="107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2D3C7FA5-D8CE-4268-91C3-67A7B9004EF9}"/>
              </a:ext>
            </a:extLst>
          </p:cNvPr>
          <p:cNvSpPr txBox="1">
            <a:spLocks/>
          </p:cNvSpPr>
          <p:nvPr/>
        </p:nvSpPr>
        <p:spPr>
          <a:xfrm>
            <a:off x="5134792" y="3698197"/>
            <a:ext cx="1172307" cy="1742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b="1" dirty="0">
                <a:latin typeface="+mj-lt"/>
              </a:rPr>
              <a:t>MONETARY</a:t>
            </a:r>
            <a:endParaRPr lang="en-US" sz="1050" b="1" dirty="0"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861F1D-171D-4E22-BF32-574D7123EB4D}"/>
              </a:ext>
            </a:extLst>
          </p:cNvPr>
          <p:cNvGrpSpPr/>
          <p:nvPr/>
        </p:nvGrpSpPr>
        <p:grpSpPr>
          <a:xfrm>
            <a:off x="5473458" y="3132707"/>
            <a:ext cx="494977" cy="496277"/>
            <a:chOff x="3671888" y="1538288"/>
            <a:chExt cx="604837" cy="606425"/>
          </a:xfrm>
          <a:solidFill>
            <a:schemeClr val="bg1"/>
          </a:solidFill>
        </p:grpSpPr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3883BE65-457F-45E4-931D-37730A2FAD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1888" y="1538288"/>
              <a:ext cx="604837" cy="606425"/>
            </a:xfrm>
            <a:custGeom>
              <a:avLst/>
              <a:gdLst>
                <a:gd name="T0" fmla="*/ 1747 w 2048"/>
                <a:gd name="T1" fmla="*/ 301 h 2048"/>
                <a:gd name="T2" fmla="*/ 1024 w 2048"/>
                <a:gd name="T3" fmla="*/ 0 h 2048"/>
                <a:gd name="T4" fmla="*/ 301 w 2048"/>
                <a:gd name="T5" fmla="*/ 301 h 2048"/>
                <a:gd name="T6" fmla="*/ 0 w 2048"/>
                <a:gd name="T7" fmla="*/ 1024 h 2048"/>
                <a:gd name="T8" fmla="*/ 301 w 2048"/>
                <a:gd name="T9" fmla="*/ 1747 h 2048"/>
                <a:gd name="T10" fmla="*/ 1024 w 2048"/>
                <a:gd name="T11" fmla="*/ 2048 h 2048"/>
                <a:gd name="T12" fmla="*/ 1747 w 2048"/>
                <a:gd name="T13" fmla="*/ 1747 h 2048"/>
                <a:gd name="T14" fmla="*/ 2048 w 2048"/>
                <a:gd name="T15" fmla="*/ 1024 h 2048"/>
                <a:gd name="T16" fmla="*/ 1747 w 2048"/>
                <a:gd name="T17" fmla="*/ 301 h 2048"/>
                <a:gd name="T18" fmla="*/ 1024 w 2048"/>
                <a:gd name="T19" fmla="*/ 1928 h 2048"/>
                <a:gd name="T20" fmla="*/ 120 w 2048"/>
                <a:gd name="T21" fmla="*/ 1024 h 2048"/>
                <a:gd name="T22" fmla="*/ 1024 w 2048"/>
                <a:gd name="T23" fmla="*/ 120 h 2048"/>
                <a:gd name="T24" fmla="*/ 1928 w 2048"/>
                <a:gd name="T25" fmla="*/ 1024 h 2048"/>
                <a:gd name="T26" fmla="*/ 1024 w 2048"/>
                <a:gd name="T27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8" h="2048">
                  <a:moveTo>
                    <a:pt x="1747" y="301"/>
                  </a:moveTo>
                  <a:cubicBezTo>
                    <a:pt x="1553" y="107"/>
                    <a:pt x="1296" y="0"/>
                    <a:pt x="1024" y="0"/>
                  </a:cubicBezTo>
                  <a:cubicBezTo>
                    <a:pt x="752" y="0"/>
                    <a:pt x="495" y="107"/>
                    <a:pt x="301" y="301"/>
                  </a:cubicBezTo>
                  <a:cubicBezTo>
                    <a:pt x="107" y="495"/>
                    <a:pt x="0" y="752"/>
                    <a:pt x="0" y="1024"/>
                  </a:cubicBezTo>
                  <a:cubicBezTo>
                    <a:pt x="0" y="1296"/>
                    <a:pt x="107" y="1553"/>
                    <a:pt x="301" y="1747"/>
                  </a:cubicBezTo>
                  <a:cubicBezTo>
                    <a:pt x="495" y="1941"/>
                    <a:pt x="752" y="2048"/>
                    <a:pt x="1024" y="2048"/>
                  </a:cubicBezTo>
                  <a:cubicBezTo>
                    <a:pt x="1296" y="2048"/>
                    <a:pt x="1553" y="1941"/>
                    <a:pt x="1747" y="1747"/>
                  </a:cubicBezTo>
                  <a:cubicBezTo>
                    <a:pt x="1941" y="1553"/>
                    <a:pt x="2048" y="1296"/>
                    <a:pt x="2048" y="1024"/>
                  </a:cubicBezTo>
                  <a:cubicBezTo>
                    <a:pt x="2048" y="752"/>
                    <a:pt x="1941" y="495"/>
                    <a:pt x="1747" y="301"/>
                  </a:cubicBezTo>
                  <a:close/>
                  <a:moveTo>
                    <a:pt x="1024" y="1928"/>
                  </a:moveTo>
                  <a:cubicBezTo>
                    <a:pt x="526" y="1928"/>
                    <a:pt x="120" y="1522"/>
                    <a:pt x="120" y="1024"/>
                  </a:cubicBezTo>
                  <a:cubicBezTo>
                    <a:pt x="120" y="526"/>
                    <a:pt x="526" y="120"/>
                    <a:pt x="1024" y="120"/>
                  </a:cubicBezTo>
                  <a:cubicBezTo>
                    <a:pt x="1522" y="120"/>
                    <a:pt x="1928" y="526"/>
                    <a:pt x="1928" y="1024"/>
                  </a:cubicBezTo>
                  <a:cubicBezTo>
                    <a:pt x="1928" y="1522"/>
                    <a:pt x="1522" y="1928"/>
                    <a:pt x="1024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31C6E3C6-8E10-4C10-85A6-67254853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4452" y="1659783"/>
              <a:ext cx="199708" cy="363434"/>
            </a:xfrm>
            <a:custGeom>
              <a:avLst/>
              <a:gdLst>
                <a:gd name="T0" fmla="*/ 480 w 600"/>
                <a:gd name="T1" fmla="*/ 360 h 1081"/>
                <a:gd name="T2" fmla="*/ 540 w 600"/>
                <a:gd name="T3" fmla="*/ 420 h 1081"/>
                <a:gd name="T4" fmla="*/ 600 w 600"/>
                <a:gd name="T5" fmla="*/ 360 h 1081"/>
                <a:gd name="T6" fmla="*/ 506 w 600"/>
                <a:gd name="T7" fmla="*/ 185 h 1081"/>
                <a:gd name="T8" fmla="*/ 360 w 600"/>
                <a:gd name="T9" fmla="*/ 125 h 1081"/>
                <a:gd name="T10" fmla="*/ 360 w 600"/>
                <a:gd name="T11" fmla="*/ 60 h 1081"/>
                <a:gd name="T12" fmla="*/ 300 w 600"/>
                <a:gd name="T13" fmla="*/ 0 h 1081"/>
                <a:gd name="T14" fmla="*/ 240 w 600"/>
                <a:gd name="T15" fmla="*/ 60 h 1081"/>
                <a:gd name="T16" fmla="*/ 240 w 600"/>
                <a:gd name="T17" fmla="*/ 125 h 1081"/>
                <a:gd name="T18" fmla="*/ 94 w 600"/>
                <a:gd name="T19" fmla="*/ 185 h 1081"/>
                <a:gd name="T20" fmla="*/ 0 w 600"/>
                <a:gd name="T21" fmla="*/ 360 h 1081"/>
                <a:gd name="T22" fmla="*/ 94 w 600"/>
                <a:gd name="T23" fmla="*/ 536 h 1081"/>
                <a:gd name="T24" fmla="*/ 240 w 600"/>
                <a:gd name="T25" fmla="*/ 596 h 1081"/>
                <a:gd name="T26" fmla="*/ 240 w 600"/>
                <a:gd name="T27" fmla="*/ 833 h 1081"/>
                <a:gd name="T28" fmla="*/ 120 w 600"/>
                <a:gd name="T29" fmla="*/ 720 h 1081"/>
                <a:gd name="T30" fmla="*/ 60 w 600"/>
                <a:gd name="T31" fmla="*/ 660 h 1081"/>
                <a:gd name="T32" fmla="*/ 0 w 600"/>
                <a:gd name="T33" fmla="*/ 720 h 1081"/>
                <a:gd name="T34" fmla="*/ 94 w 600"/>
                <a:gd name="T35" fmla="*/ 896 h 1081"/>
                <a:gd name="T36" fmla="*/ 240 w 600"/>
                <a:gd name="T37" fmla="*/ 956 h 1081"/>
                <a:gd name="T38" fmla="*/ 240 w 600"/>
                <a:gd name="T39" fmla="*/ 1021 h 1081"/>
                <a:gd name="T40" fmla="*/ 300 w 600"/>
                <a:gd name="T41" fmla="*/ 1081 h 1081"/>
                <a:gd name="T42" fmla="*/ 360 w 600"/>
                <a:gd name="T43" fmla="*/ 1021 h 1081"/>
                <a:gd name="T44" fmla="*/ 360 w 600"/>
                <a:gd name="T45" fmla="*/ 956 h 1081"/>
                <a:gd name="T46" fmla="*/ 506 w 600"/>
                <a:gd name="T47" fmla="*/ 896 h 1081"/>
                <a:gd name="T48" fmla="*/ 600 w 600"/>
                <a:gd name="T49" fmla="*/ 720 h 1081"/>
                <a:gd name="T50" fmla="*/ 506 w 600"/>
                <a:gd name="T51" fmla="*/ 545 h 1081"/>
                <a:gd name="T52" fmla="*/ 360 w 600"/>
                <a:gd name="T53" fmla="*/ 485 h 1081"/>
                <a:gd name="T54" fmla="*/ 360 w 600"/>
                <a:gd name="T55" fmla="*/ 248 h 1081"/>
                <a:gd name="T56" fmla="*/ 480 w 600"/>
                <a:gd name="T57" fmla="*/ 360 h 1081"/>
                <a:gd name="T58" fmla="*/ 120 w 600"/>
                <a:gd name="T59" fmla="*/ 360 h 1081"/>
                <a:gd name="T60" fmla="*/ 240 w 600"/>
                <a:gd name="T61" fmla="*/ 248 h 1081"/>
                <a:gd name="T62" fmla="*/ 240 w 600"/>
                <a:gd name="T63" fmla="*/ 473 h 1081"/>
                <a:gd name="T64" fmla="*/ 120 w 600"/>
                <a:gd name="T65" fmla="*/ 360 h 1081"/>
                <a:gd name="T66" fmla="*/ 480 w 600"/>
                <a:gd name="T67" fmla="*/ 720 h 1081"/>
                <a:gd name="T68" fmla="*/ 360 w 600"/>
                <a:gd name="T69" fmla="*/ 833 h 1081"/>
                <a:gd name="T70" fmla="*/ 360 w 600"/>
                <a:gd name="T71" fmla="*/ 608 h 1081"/>
                <a:gd name="T72" fmla="*/ 480 w 600"/>
                <a:gd name="T73" fmla="*/ 72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0" h="1081">
                  <a:moveTo>
                    <a:pt x="480" y="360"/>
                  </a:moveTo>
                  <a:cubicBezTo>
                    <a:pt x="480" y="394"/>
                    <a:pt x="507" y="420"/>
                    <a:pt x="540" y="420"/>
                  </a:cubicBezTo>
                  <a:cubicBezTo>
                    <a:pt x="573" y="420"/>
                    <a:pt x="600" y="394"/>
                    <a:pt x="600" y="360"/>
                  </a:cubicBezTo>
                  <a:cubicBezTo>
                    <a:pt x="600" y="294"/>
                    <a:pt x="566" y="230"/>
                    <a:pt x="506" y="185"/>
                  </a:cubicBezTo>
                  <a:cubicBezTo>
                    <a:pt x="465" y="154"/>
                    <a:pt x="414" y="134"/>
                    <a:pt x="360" y="125"/>
                  </a:cubicBezTo>
                  <a:cubicBezTo>
                    <a:pt x="360" y="60"/>
                    <a:pt x="360" y="60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ubicBezTo>
                    <a:pt x="267" y="0"/>
                    <a:pt x="240" y="27"/>
                    <a:pt x="240" y="60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186" y="134"/>
                    <a:pt x="135" y="154"/>
                    <a:pt x="94" y="185"/>
                  </a:cubicBezTo>
                  <a:cubicBezTo>
                    <a:pt x="34" y="230"/>
                    <a:pt x="0" y="294"/>
                    <a:pt x="0" y="360"/>
                  </a:cubicBezTo>
                  <a:cubicBezTo>
                    <a:pt x="0" y="427"/>
                    <a:pt x="34" y="491"/>
                    <a:pt x="94" y="536"/>
                  </a:cubicBezTo>
                  <a:cubicBezTo>
                    <a:pt x="135" y="566"/>
                    <a:pt x="186" y="587"/>
                    <a:pt x="240" y="596"/>
                  </a:cubicBezTo>
                  <a:cubicBezTo>
                    <a:pt x="240" y="833"/>
                    <a:pt x="240" y="833"/>
                    <a:pt x="240" y="833"/>
                  </a:cubicBezTo>
                  <a:cubicBezTo>
                    <a:pt x="171" y="816"/>
                    <a:pt x="120" y="771"/>
                    <a:pt x="120" y="720"/>
                  </a:cubicBezTo>
                  <a:cubicBezTo>
                    <a:pt x="120" y="687"/>
                    <a:pt x="93" y="660"/>
                    <a:pt x="60" y="660"/>
                  </a:cubicBezTo>
                  <a:cubicBezTo>
                    <a:pt x="27" y="660"/>
                    <a:pt x="0" y="687"/>
                    <a:pt x="0" y="720"/>
                  </a:cubicBezTo>
                  <a:cubicBezTo>
                    <a:pt x="0" y="787"/>
                    <a:pt x="34" y="851"/>
                    <a:pt x="94" y="896"/>
                  </a:cubicBezTo>
                  <a:cubicBezTo>
                    <a:pt x="135" y="926"/>
                    <a:pt x="186" y="947"/>
                    <a:pt x="240" y="956"/>
                  </a:cubicBezTo>
                  <a:cubicBezTo>
                    <a:pt x="240" y="1021"/>
                    <a:pt x="240" y="1021"/>
                    <a:pt x="240" y="1021"/>
                  </a:cubicBezTo>
                  <a:cubicBezTo>
                    <a:pt x="240" y="1054"/>
                    <a:pt x="267" y="1081"/>
                    <a:pt x="300" y="1081"/>
                  </a:cubicBezTo>
                  <a:cubicBezTo>
                    <a:pt x="333" y="1081"/>
                    <a:pt x="360" y="1054"/>
                    <a:pt x="360" y="1021"/>
                  </a:cubicBezTo>
                  <a:cubicBezTo>
                    <a:pt x="360" y="956"/>
                    <a:pt x="360" y="956"/>
                    <a:pt x="360" y="956"/>
                  </a:cubicBezTo>
                  <a:cubicBezTo>
                    <a:pt x="414" y="947"/>
                    <a:pt x="465" y="926"/>
                    <a:pt x="506" y="896"/>
                  </a:cubicBezTo>
                  <a:cubicBezTo>
                    <a:pt x="566" y="851"/>
                    <a:pt x="600" y="787"/>
                    <a:pt x="600" y="720"/>
                  </a:cubicBezTo>
                  <a:cubicBezTo>
                    <a:pt x="600" y="654"/>
                    <a:pt x="566" y="590"/>
                    <a:pt x="506" y="545"/>
                  </a:cubicBezTo>
                  <a:cubicBezTo>
                    <a:pt x="465" y="514"/>
                    <a:pt x="414" y="494"/>
                    <a:pt x="360" y="485"/>
                  </a:cubicBezTo>
                  <a:cubicBezTo>
                    <a:pt x="360" y="248"/>
                    <a:pt x="360" y="248"/>
                    <a:pt x="360" y="248"/>
                  </a:cubicBezTo>
                  <a:cubicBezTo>
                    <a:pt x="429" y="264"/>
                    <a:pt x="480" y="309"/>
                    <a:pt x="480" y="360"/>
                  </a:cubicBezTo>
                  <a:close/>
                  <a:moveTo>
                    <a:pt x="120" y="360"/>
                  </a:moveTo>
                  <a:cubicBezTo>
                    <a:pt x="120" y="309"/>
                    <a:pt x="171" y="264"/>
                    <a:pt x="240" y="248"/>
                  </a:cubicBezTo>
                  <a:cubicBezTo>
                    <a:pt x="240" y="473"/>
                    <a:pt x="240" y="473"/>
                    <a:pt x="240" y="473"/>
                  </a:cubicBezTo>
                  <a:cubicBezTo>
                    <a:pt x="171" y="456"/>
                    <a:pt x="120" y="411"/>
                    <a:pt x="120" y="360"/>
                  </a:cubicBezTo>
                  <a:close/>
                  <a:moveTo>
                    <a:pt x="480" y="720"/>
                  </a:moveTo>
                  <a:cubicBezTo>
                    <a:pt x="480" y="771"/>
                    <a:pt x="429" y="816"/>
                    <a:pt x="360" y="833"/>
                  </a:cubicBezTo>
                  <a:cubicBezTo>
                    <a:pt x="360" y="608"/>
                    <a:pt x="360" y="608"/>
                    <a:pt x="360" y="608"/>
                  </a:cubicBezTo>
                  <a:cubicBezTo>
                    <a:pt x="429" y="624"/>
                    <a:pt x="480" y="669"/>
                    <a:pt x="480" y="7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7E1050A-FC79-9639-FF8F-CCE45EC1504D}"/>
              </a:ext>
            </a:extLst>
          </p:cNvPr>
          <p:cNvSpPr/>
          <p:nvPr/>
        </p:nvSpPr>
        <p:spPr>
          <a:xfrm>
            <a:off x="76200" y="4781550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9ECE9-7651-4F7B-A797-A4A88BF10409}"/>
              </a:ext>
            </a:extLst>
          </p:cNvPr>
          <p:cNvSpPr/>
          <p:nvPr/>
        </p:nvSpPr>
        <p:spPr>
          <a:xfrm>
            <a:off x="5531526" y="4733814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circle, screenshot, graphics, text&#10;&#10;Description automatically generated">
            <a:extLst>
              <a:ext uri="{FF2B5EF4-FFF2-40B4-BE49-F238E27FC236}">
                <a16:creationId xmlns:a16="http://schemas.microsoft.com/office/drawing/2014/main" id="{F93F6D6E-4299-1438-560F-385A5270D3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3350"/>
            <a:ext cx="527653" cy="527653"/>
          </a:xfrm>
          <a:prstGeom prst="rect">
            <a:avLst/>
          </a:prstGeom>
        </p:spPr>
      </p:pic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98251C38-E184-F10A-1DCB-432ED815E80A}"/>
              </a:ext>
            </a:extLst>
          </p:cNvPr>
          <p:cNvSpPr txBox="1">
            <a:spLocks/>
          </p:cNvSpPr>
          <p:nvPr/>
        </p:nvSpPr>
        <p:spPr>
          <a:xfrm flipH="1">
            <a:off x="211998" y="831764"/>
            <a:ext cx="6581074" cy="21467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Customers can be segmented based on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purchasing behavior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(Budget, Mainstream and Premium) and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life stages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(Older families, Young singles/couples, etc.)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Mainstream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customers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comprise the most customer population with the most total sales, with the </a:t>
            </a:r>
            <a:r>
              <a:rPr lang="en-US" sz="1200" b="1" dirty="0">
                <a:solidFill>
                  <a:schemeClr val="tx2"/>
                </a:solidFill>
                <a:latin typeface="+mn-lt"/>
              </a:rPr>
              <a:t>highest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average spend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compared to other customer groups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Mainstream: 40% population, $70K total sales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Budget users: 33% population, $63K total sales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Premium users: 26% population, $47K total sales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Older Life Stages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contribute to the top 3 revenue (older families, older singles/ couples, retirees) but contain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more Budget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consumers compared to Younger Life Stage Consumers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043BDAD-F1A3-7C19-21EE-2FA95828DD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7627087"/>
              </p:ext>
            </p:extLst>
          </p:nvPr>
        </p:nvGraphicFramePr>
        <p:xfrm>
          <a:off x="285750" y="3081279"/>
          <a:ext cx="6342560" cy="199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039585B-85AE-C5D3-A87D-80E488607DAE}"/>
              </a:ext>
            </a:extLst>
          </p:cNvPr>
          <p:cNvSpPr/>
          <p:nvPr/>
        </p:nvSpPr>
        <p:spPr>
          <a:xfrm>
            <a:off x="4197074" y="3440195"/>
            <a:ext cx="2279926" cy="119084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C3DD3D-9A22-190D-50FD-525D14CA8E86}"/>
              </a:ext>
            </a:extLst>
          </p:cNvPr>
          <p:cNvSpPr/>
          <p:nvPr/>
        </p:nvSpPr>
        <p:spPr>
          <a:xfrm>
            <a:off x="1105994" y="3429978"/>
            <a:ext cx="2351036" cy="12292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2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396BEB-A876-43BE-9B3A-7BEFD1BF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Revenue Overview (Chips)</a:t>
            </a:r>
          </a:p>
        </p:txBody>
      </p:sp>
      <p:sp>
        <p:nvSpPr>
          <p:cNvPr id="30" name="Inhaltsplatzhalter 4">
            <a:extLst>
              <a:ext uri="{FF2B5EF4-FFF2-40B4-BE49-F238E27FC236}">
                <a16:creationId xmlns:a16="http://schemas.microsoft.com/office/drawing/2014/main" id="{33CF95B7-2C64-40E7-841E-CA6E1CE678FF}"/>
              </a:ext>
            </a:extLst>
          </p:cNvPr>
          <p:cNvSpPr txBox="1">
            <a:spLocks/>
          </p:cNvSpPr>
          <p:nvPr/>
        </p:nvSpPr>
        <p:spPr>
          <a:xfrm>
            <a:off x="3380571" y="3698197"/>
            <a:ext cx="1172307" cy="1742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b="1" dirty="0">
                <a:latin typeface="+mj-lt"/>
              </a:rPr>
              <a:t>FREQUENCY</a:t>
            </a:r>
            <a:endParaRPr lang="en-US" sz="1050" b="1" dirty="0">
              <a:latin typeface="+mj-l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5E2A86-468B-43DE-A4F0-F7519C87A267}"/>
              </a:ext>
            </a:extLst>
          </p:cNvPr>
          <p:cNvGrpSpPr/>
          <p:nvPr/>
        </p:nvGrpSpPr>
        <p:grpSpPr>
          <a:xfrm>
            <a:off x="3736374" y="3151503"/>
            <a:ext cx="460700" cy="458688"/>
            <a:chOff x="-1603375" y="3246438"/>
            <a:chExt cx="727075" cy="723901"/>
          </a:xfrm>
          <a:solidFill>
            <a:schemeClr val="bg1"/>
          </a:solidFill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9AEBBC4A-C5FE-4B18-9A19-DBCEA04E6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3988" y="3309938"/>
              <a:ext cx="301625" cy="209550"/>
            </a:xfrm>
            <a:custGeom>
              <a:avLst/>
              <a:gdLst>
                <a:gd name="T0" fmla="*/ 70 w 850"/>
                <a:gd name="T1" fmla="*/ 589 h 589"/>
                <a:gd name="T2" fmla="*/ 25 w 850"/>
                <a:gd name="T3" fmla="*/ 570 h 589"/>
                <a:gd name="T4" fmla="*/ 25 w 850"/>
                <a:gd name="T5" fmla="*/ 479 h 589"/>
                <a:gd name="T6" fmla="*/ 281 w 850"/>
                <a:gd name="T7" fmla="*/ 223 h 589"/>
                <a:gd name="T8" fmla="*/ 355 w 850"/>
                <a:gd name="T9" fmla="*/ 211 h 589"/>
                <a:gd name="T10" fmla="*/ 484 w 850"/>
                <a:gd name="T11" fmla="*/ 276 h 589"/>
                <a:gd name="T12" fmla="*/ 735 w 850"/>
                <a:gd name="T13" fmla="*/ 25 h 589"/>
                <a:gd name="T14" fmla="*/ 825 w 850"/>
                <a:gd name="T15" fmla="*/ 25 h 589"/>
                <a:gd name="T16" fmla="*/ 825 w 850"/>
                <a:gd name="T17" fmla="*/ 116 h 589"/>
                <a:gd name="T18" fmla="*/ 542 w 850"/>
                <a:gd name="T19" fmla="*/ 399 h 589"/>
                <a:gd name="T20" fmla="*/ 468 w 850"/>
                <a:gd name="T21" fmla="*/ 411 h 589"/>
                <a:gd name="T22" fmla="*/ 339 w 850"/>
                <a:gd name="T23" fmla="*/ 347 h 589"/>
                <a:gd name="T24" fmla="*/ 115 w 850"/>
                <a:gd name="T25" fmla="*/ 570 h 589"/>
                <a:gd name="T26" fmla="*/ 70 w 850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0" h="589">
                  <a:moveTo>
                    <a:pt x="70" y="589"/>
                  </a:moveTo>
                  <a:cubicBezTo>
                    <a:pt x="54" y="589"/>
                    <a:pt x="37" y="582"/>
                    <a:pt x="25" y="570"/>
                  </a:cubicBezTo>
                  <a:cubicBezTo>
                    <a:pt x="0" y="545"/>
                    <a:pt x="0" y="504"/>
                    <a:pt x="25" y="479"/>
                  </a:cubicBezTo>
                  <a:cubicBezTo>
                    <a:pt x="281" y="223"/>
                    <a:pt x="281" y="223"/>
                    <a:pt x="281" y="223"/>
                  </a:cubicBezTo>
                  <a:cubicBezTo>
                    <a:pt x="300" y="204"/>
                    <a:pt x="330" y="199"/>
                    <a:pt x="355" y="211"/>
                  </a:cubicBezTo>
                  <a:cubicBezTo>
                    <a:pt x="484" y="276"/>
                    <a:pt x="484" y="276"/>
                    <a:pt x="484" y="276"/>
                  </a:cubicBezTo>
                  <a:cubicBezTo>
                    <a:pt x="735" y="25"/>
                    <a:pt x="735" y="25"/>
                    <a:pt x="735" y="25"/>
                  </a:cubicBezTo>
                  <a:cubicBezTo>
                    <a:pt x="760" y="0"/>
                    <a:pt x="800" y="0"/>
                    <a:pt x="825" y="25"/>
                  </a:cubicBezTo>
                  <a:cubicBezTo>
                    <a:pt x="850" y="50"/>
                    <a:pt x="850" y="91"/>
                    <a:pt x="825" y="11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23" y="419"/>
                    <a:pt x="493" y="423"/>
                    <a:pt x="468" y="411"/>
                  </a:cubicBezTo>
                  <a:cubicBezTo>
                    <a:pt x="339" y="347"/>
                    <a:pt x="339" y="347"/>
                    <a:pt x="339" y="347"/>
                  </a:cubicBezTo>
                  <a:cubicBezTo>
                    <a:pt x="115" y="570"/>
                    <a:pt x="115" y="570"/>
                    <a:pt x="115" y="570"/>
                  </a:cubicBezTo>
                  <a:cubicBezTo>
                    <a:pt x="103" y="582"/>
                    <a:pt x="86" y="589"/>
                    <a:pt x="70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9A934C8C-70F1-4BE5-A460-28A78796B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39838" y="3306763"/>
              <a:ext cx="120650" cy="122238"/>
            </a:xfrm>
            <a:custGeom>
              <a:avLst/>
              <a:gdLst>
                <a:gd name="T0" fmla="*/ 277 w 341"/>
                <a:gd name="T1" fmla="*/ 342 h 342"/>
                <a:gd name="T2" fmla="*/ 213 w 341"/>
                <a:gd name="T3" fmla="*/ 278 h 342"/>
                <a:gd name="T4" fmla="*/ 213 w 341"/>
                <a:gd name="T5" fmla="*/ 128 h 342"/>
                <a:gd name="T6" fmla="*/ 64 w 341"/>
                <a:gd name="T7" fmla="*/ 128 h 342"/>
                <a:gd name="T8" fmla="*/ 0 w 341"/>
                <a:gd name="T9" fmla="*/ 64 h 342"/>
                <a:gd name="T10" fmla="*/ 64 w 341"/>
                <a:gd name="T11" fmla="*/ 0 h 342"/>
                <a:gd name="T12" fmla="*/ 277 w 341"/>
                <a:gd name="T13" fmla="*/ 0 h 342"/>
                <a:gd name="T14" fmla="*/ 341 w 341"/>
                <a:gd name="T15" fmla="*/ 64 h 342"/>
                <a:gd name="T16" fmla="*/ 341 w 341"/>
                <a:gd name="T17" fmla="*/ 278 h 342"/>
                <a:gd name="T18" fmla="*/ 277 w 341"/>
                <a:gd name="T1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" h="342">
                  <a:moveTo>
                    <a:pt x="277" y="342"/>
                  </a:moveTo>
                  <a:cubicBezTo>
                    <a:pt x="242" y="342"/>
                    <a:pt x="213" y="313"/>
                    <a:pt x="213" y="27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313" y="0"/>
                    <a:pt x="341" y="29"/>
                    <a:pt x="341" y="64"/>
                  </a:cubicBezTo>
                  <a:cubicBezTo>
                    <a:pt x="341" y="278"/>
                    <a:pt x="341" y="278"/>
                    <a:pt x="341" y="278"/>
                  </a:cubicBezTo>
                  <a:cubicBezTo>
                    <a:pt x="341" y="313"/>
                    <a:pt x="313" y="342"/>
                    <a:pt x="277" y="3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63E0E357-18A0-468E-A122-0912F3AB2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0825" y="3246438"/>
              <a:ext cx="644525" cy="546100"/>
            </a:xfrm>
            <a:custGeom>
              <a:avLst/>
              <a:gdLst>
                <a:gd name="T0" fmla="*/ 1268 w 1813"/>
                <a:gd name="T1" fmla="*/ 1536 h 1536"/>
                <a:gd name="T2" fmla="*/ 64 w 1813"/>
                <a:gd name="T3" fmla="*/ 1536 h 1536"/>
                <a:gd name="T4" fmla="*/ 0 w 1813"/>
                <a:gd name="T5" fmla="*/ 1472 h 1536"/>
                <a:gd name="T6" fmla="*/ 64 w 1813"/>
                <a:gd name="T7" fmla="*/ 1408 h 1536"/>
                <a:gd name="T8" fmla="*/ 1268 w 1813"/>
                <a:gd name="T9" fmla="*/ 1408 h 1536"/>
                <a:gd name="T10" fmla="*/ 1289 w 1813"/>
                <a:gd name="T11" fmla="*/ 1389 h 1536"/>
                <a:gd name="T12" fmla="*/ 1442 w 1813"/>
                <a:gd name="T13" fmla="*/ 131 h 1536"/>
                <a:gd name="T14" fmla="*/ 1590 w 1813"/>
                <a:gd name="T15" fmla="*/ 0 h 1536"/>
                <a:gd name="T16" fmla="*/ 1749 w 1813"/>
                <a:gd name="T17" fmla="*/ 0 h 1536"/>
                <a:gd name="T18" fmla="*/ 1813 w 1813"/>
                <a:gd name="T19" fmla="*/ 64 h 1536"/>
                <a:gd name="T20" fmla="*/ 1749 w 1813"/>
                <a:gd name="T21" fmla="*/ 128 h 1536"/>
                <a:gd name="T22" fmla="*/ 1590 w 1813"/>
                <a:gd name="T23" fmla="*/ 128 h 1536"/>
                <a:gd name="T24" fmla="*/ 1569 w 1813"/>
                <a:gd name="T25" fmla="*/ 146 h 1536"/>
                <a:gd name="T26" fmla="*/ 1416 w 1813"/>
                <a:gd name="T27" fmla="*/ 1404 h 1536"/>
                <a:gd name="T28" fmla="*/ 1268 w 1813"/>
                <a:gd name="T29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3" h="1536">
                  <a:moveTo>
                    <a:pt x="1268" y="1536"/>
                  </a:moveTo>
                  <a:cubicBezTo>
                    <a:pt x="64" y="1536"/>
                    <a:pt x="64" y="1536"/>
                    <a:pt x="64" y="1536"/>
                  </a:cubicBezTo>
                  <a:cubicBezTo>
                    <a:pt x="28" y="1536"/>
                    <a:pt x="0" y="1507"/>
                    <a:pt x="0" y="1472"/>
                  </a:cubicBezTo>
                  <a:cubicBezTo>
                    <a:pt x="0" y="1436"/>
                    <a:pt x="28" y="1408"/>
                    <a:pt x="64" y="1408"/>
                  </a:cubicBezTo>
                  <a:cubicBezTo>
                    <a:pt x="1268" y="1408"/>
                    <a:pt x="1268" y="1408"/>
                    <a:pt x="1268" y="1408"/>
                  </a:cubicBezTo>
                  <a:cubicBezTo>
                    <a:pt x="1279" y="1408"/>
                    <a:pt x="1288" y="1400"/>
                    <a:pt x="1289" y="1389"/>
                  </a:cubicBezTo>
                  <a:cubicBezTo>
                    <a:pt x="1442" y="131"/>
                    <a:pt x="1442" y="131"/>
                    <a:pt x="1442" y="131"/>
                  </a:cubicBezTo>
                  <a:cubicBezTo>
                    <a:pt x="1451" y="56"/>
                    <a:pt x="1514" y="0"/>
                    <a:pt x="1590" y="0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784" y="0"/>
                    <a:pt x="1813" y="28"/>
                    <a:pt x="1813" y="64"/>
                  </a:cubicBezTo>
                  <a:cubicBezTo>
                    <a:pt x="1813" y="99"/>
                    <a:pt x="1784" y="128"/>
                    <a:pt x="1749" y="128"/>
                  </a:cubicBezTo>
                  <a:cubicBezTo>
                    <a:pt x="1590" y="128"/>
                    <a:pt x="1590" y="128"/>
                    <a:pt x="1590" y="128"/>
                  </a:cubicBezTo>
                  <a:cubicBezTo>
                    <a:pt x="1579" y="128"/>
                    <a:pt x="1570" y="136"/>
                    <a:pt x="1569" y="146"/>
                  </a:cubicBezTo>
                  <a:cubicBezTo>
                    <a:pt x="1416" y="1404"/>
                    <a:pt x="1416" y="1404"/>
                    <a:pt x="1416" y="1404"/>
                  </a:cubicBezTo>
                  <a:cubicBezTo>
                    <a:pt x="1407" y="1479"/>
                    <a:pt x="1344" y="1536"/>
                    <a:pt x="1268" y="15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5A3BE53-A892-4889-81F0-2187F01A8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3150" y="3367088"/>
              <a:ext cx="98425" cy="46038"/>
            </a:xfrm>
            <a:custGeom>
              <a:avLst/>
              <a:gdLst>
                <a:gd name="T0" fmla="*/ 215 w 279"/>
                <a:gd name="T1" fmla="*/ 128 h 128"/>
                <a:gd name="T2" fmla="*/ 64 w 279"/>
                <a:gd name="T3" fmla="*/ 128 h 128"/>
                <a:gd name="T4" fmla="*/ 0 w 279"/>
                <a:gd name="T5" fmla="*/ 64 h 128"/>
                <a:gd name="T6" fmla="*/ 64 w 279"/>
                <a:gd name="T7" fmla="*/ 0 h 128"/>
                <a:gd name="T8" fmla="*/ 215 w 279"/>
                <a:gd name="T9" fmla="*/ 0 h 128"/>
                <a:gd name="T10" fmla="*/ 279 w 279"/>
                <a:gd name="T11" fmla="*/ 64 h 128"/>
                <a:gd name="T12" fmla="*/ 215 w 279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28">
                  <a:moveTo>
                    <a:pt x="215" y="128"/>
                  </a:move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0" y="0"/>
                    <a:pt x="279" y="29"/>
                    <a:pt x="279" y="64"/>
                  </a:cubicBezTo>
                  <a:cubicBezTo>
                    <a:pt x="279" y="99"/>
                    <a:pt x="251" y="128"/>
                    <a:pt x="21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8366F4D1-AC79-4A01-93C9-863405EE9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03375" y="3367088"/>
              <a:ext cx="593725" cy="334963"/>
            </a:xfrm>
            <a:custGeom>
              <a:avLst/>
              <a:gdLst>
                <a:gd name="T0" fmla="*/ 1604 w 1668"/>
                <a:gd name="T1" fmla="*/ 939 h 939"/>
                <a:gd name="T2" fmla="*/ 358 w 1668"/>
                <a:gd name="T3" fmla="*/ 939 h 939"/>
                <a:gd name="T4" fmla="*/ 216 w 1668"/>
                <a:gd name="T5" fmla="*/ 834 h 939"/>
                <a:gd name="T6" fmla="*/ 14 w 1668"/>
                <a:gd name="T7" fmla="*/ 194 h 939"/>
                <a:gd name="T8" fmla="*/ 35 w 1668"/>
                <a:gd name="T9" fmla="*/ 62 h 939"/>
                <a:gd name="T10" fmla="*/ 156 w 1668"/>
                <a:gd name="T11" fmla="*/ 0 h 939"/>
                <a:gd name="T12" fmla="*/ 509 w 1668"/>
                <a:gd name="T13" fmla="*/ 0 h 939"/>
                <a:gd name="T14" fmla="*/ 573 w 1668"/>
                <a:gd name="T15" fmla="*/ 64 h 939"/>
                <a:gd name="T16" fmla="*/ 509 w 1668"/>
                <a:gd name="T17" fmla="*/ 128 h 939"/>
                <a:gd name="T18" fmla="*/ 156 w 1668"/>
                <a:gd name="T19" fmla="*/ 128 h 939"/>
                <a:gd name="T20" fmla="*/ 139 w 1668"/>
                <a:gd name="T21" fmla="*/ 137 h 939"/>
                <a:gd name="T22" fmla="*/ 136 w 1668"/>
                <a:gd name="T23" fmla="*/ 155 h 939"/>
                <a:gd name="T24" fmla="*/ 338 w 1668"/>
                <a:gd name="T25" fmla="*/ 796 h 939"/>
                <a:gd name="T26" fmla="*/ 358 w 1668"/>
                <a:gd name="T27" fmla="*/ 811 h 939"/>
                <a:gd name="T28" fmla="*/ 1604 w 1668"/>
                <a:gd name="T29" fmla="*/ 811 h 939"/>
                <a:gd name="T30" fmla="*/ 1668 w 1668"/>
                <a:gd name="T31" fmla="*/ 875 h 939"/>
                <a:gd name="T32" fmla="*/ 1604 w 1668"/>
                <a:gd name="T33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8" h="939">
                  <a:moveTo>
                    <a:pt x="1604" y="939"/>
                  </a:moveTo>
                  <a:cubicBezTo>
                    <a:pt x="358" y="939"/>
                    <a:pt x="358" y="939"/>
                    <a:pt x="358" y="939"/>
                  </a:cubicBezTo>
                  <a:cubicBezTo>
                    <a:pt x="292" y="939"/>
                    <a:pt x="235" y="897"/>
                    <a:pt x="216" y="834"/>
                  </a:cubicBezTo>
                  <a:cubicBezTo>
                    <a:pt x="14" y="194"/>
                    <a:pt x="14" y="194"/>
                    <a:pt x="14" y="194"/>
                  </a:cubicBezTo>
                  <a:cubicBezTo>
                    <a:pt x="0" y="150"/>
                    <a:pt x="8" y="100"/>
                    <a:pt x="35" y="62"/>
                  </a:cubicBezTo>
                  <a:cubicBezTo>
                    <a:pt x="63" y="23"/>
                    <a:pt x="109" y="0"/>
                    <a:pt x="156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44" y="0"/>
                    <a:pt x="573" y="29"/>
                    <a:pt x="573" y="64"/>
                  </a:cubicBezTo>
                  <a:cubicBezTo>
                    <a:pt x="573" y="99"/>
                    <a:pt x="544" y="128"/>
                    <a:pt x="509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7" y="128"/>
                    <a:pt x="141" y="133"/>
                    <a:pt x="139" y="137"/>
                  </a:cubicBezTo>
                  <a:cubicBezTo>
                    <a:pt x="137" y="140"/>
                    <a:pt x="133" y="146"/>
                    <a:pt x="136" y="155"/>
                  </a:cubicBezTo>
                  <a:cubicBezTo>
                    <a:pt x="338" y="796"/>
                    <a:pt x="338" y="796"/>
                    <a:pt x="338" y="796"/>
                  </a:cubicBezTo>
                  <a:cubicBezTo>
                    <a:pt x="341" y="805"/>
                    <a:pt x="349" y="811"/>
                    <a:pt x="358" y="811"/>
                  </a:cubicBezTo>
                  <a:cubicBezTo>
                    <a:pt x="1604" y="811"/>
                    <a:pt x="1604" y="811"/>
                    <a:pt x="1604" y="811"/>
                  </a:cubicBezTo>
                  <a:cubicBezTo>
                    <a:pt x="1639" y="811"/>
                    <a:pt x="1668" y="839"/>
                    <a:pt x="1668" y="875"/>
                  </a:cubicBezTo>
                  <a:cubicBezTo>
                    <a:pt x="1668" y="910"/>
                    <a:pt x="1639" y="939"/>
                    <a:pt x="1604" y="9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095DEB1-9814-4CA2-ABF7-B2578638C2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97013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6" y="476"/>
                    <a:pt x="0" y="369"/>
                    <a:pt x="0" y="238"/>
                  </a:cubicBezTo>
                  <a:cubicBezTo>
                    <a:pt x="0" y="107"/>
                    <a:pt x="106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B4A0AF8D-7B16-48B9-A176-149D05ED7C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9838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7" y="476"/>
                    <a:pt x="0" y="369"/>
                    <a:pt x="0" y="238"/>
                  </a:cubicBezTo>
                  <a:cubicBezTo>
                    <a:pt x="0" y="107"/>
                    <a:pt x="107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2D3C7FA5-D8CE-4268-91C3-67A7B9004EF9}"/>
              </a:ext>
            </a:extLst>
          </p:cNvPr>
          <p:cNvSpPr txBox="1">
            <a:spLocks/>
          </p:cNvSpPr>
          <p:nvPr/>
        </p:nvSpPr>
        <p:spPr>
          <a:xfrm>
            <a:off x="5134792" y="3698197"/>
            <a:ext cx="1172307" cy="1742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b="1" dirty="0">
                <a:latin typeface="+mj-lt"/>
              </a:rPr>
              <a:t>MONETARY</a:t>
            </a:r>
            <a:endParaRPr lang="en-US" sz="1050" b="1" dirty="0"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861F1D-171D-4E22-BF32-574D7123EB4D}"/>
              </a:ext>
            </a:extLst>
          </p:cNvPr>
          <p:cNvGrpSpPr/>
          <p:nvPr/>
        </p:nvGrpSpPr>
        <p:grpSpPr>
          <a:xfrm>
            <a:off x="5473458" y="3132707"/>
            <a:ext cx="494977" cy="496277"/>
            <a:chOff x="3671888" y="1538288"/>
            <a:chExt cx="604837" cy="606425"/>
          </a:xfrm>
          <a:solidFill>
            <a:schemeClr val="bg1"/>
          </a:solidFill>
        </p:grpSpPr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3883BE65-457F-45E4-931D-37730A2FAD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1888" y="1538288"/>
              <a:ext cx="604837" cy="606425"/>
            </a:xfrm>
            <a:custGeom>
              <a:avLst/>
              <a:gdLst>
                <a:gd name="T0" fmla="*/ 1747 w 2048"/>
                <a:gd name="T1" fmla="*/ 301 h 2048"/>
                <a:gd name="T2" fmla="*/ 1024 w 2048"/>
                <a:gd name="T3" fmla="*/ 0 h 2048"/>
                <a:gd name="T4" fmla="*/ 301 w 2048"/>
                <a:gd name="T5" fmla="*/ 301 h 2048"/>
                <a:gd name="T6" fmla="*/ 0 w 2048"/>
                <a:gd name="T7" fmla="*/ 1024 h 2048"/>
                <a:gd name="T8" fmla="*/ 301 w 2048"/>
                <a:gd name="T9" fmla="*/ 1747 h 2048"/>
                <a:gd name="T10" fmla="*/ 1024 w 2048"/>
                <a:gd name="T11" fmla="*/ 2048 h 2048"/>
                <a:gd name="T12" fmla="*/ 1747 w 2048"/>
                <a:gd name="T13" fmla="*/ 1747 h 2048"/>
                <a:gd name="T14" fmla="*/ 2048 w 2048"/>
                <a:gd name="T15" fmla="*/ 1024 h 2048"/>
                <a:gd name="T16" fmla="*/ 1747 w 2048"/>
                <a:gd name="T17" fmla="*/ 301 h 2048"/>
                <a:gd name="T18" fmla="*/ 1024 w 2048"/>
                <a:gd name="T19" fmla="*/ 1928 h 2048"/>
                <a:gd name="T20" fmla="*/ 120 w 2048"/>
                <a:gd name="T21" fmla="*/ 1024 h 2048"/>
                <a:gd name="T22" fmla="*/ 1024 w 2048"/>
                <a:gd name="T23" fmla="*/ 120 h 2048"/>
                <a:gd name="T24" fmla="*/ 1928 w 2048"/>
                <a:gd name="T25" fmla="*/ 1024 h 2048"/>
                <a:gd name="T26" fmla="*/ 1024 w 2048"/>
                <a:gd name="T27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8" h="2048">
                  <a:moveTo>
                    <a:pt x="1747" y="301"/>
                  </a:moveTo>
                  <a:cubicBezTo>
                    <a:pt x="1553" y="107"/>
                    <a:pt x="1296" y="0"/>
                    <a:pt x="1024" y="0"/>
                  </a:cubicBezTo>
                  <a:cubicBezTo>
                    <a:pt x="752" y="0"/>
                    <a:pt x="495" y="107"/>
                    <a:pt x="301" y="301"/>
                  </a:cubicBezTo>
                  <a:cubicBezTo>
                    <a:pt x="107" y="495"/>
                    <a:pt x="0" y="752"/>
                    <a:pt x="0" y="1024"/>
                  </a:cubicBezTo>
                  <a:cubicBezTo>
                    <a:pt x="0" y="1296"/>
                    <a:pt x="107" y="1553"/>
                    <a:pt x="301" y="1747"/>
                  </a:cubicBezTo>
                  <a:cubicBezTo>
                    <a:pt x="495" y="1941"/>
                    <a:pt x="752" y="2048"/>
                    <a:pt x="1024" y="2048"/>
                  </a:cubicBezTo>
                  <a:cubicBezTo>
                    <a:pt x="1296" y="2048"/>
                    <a:pt x="1553" y="1941"/>
                    <a:pt x="1747" y="1747"/>
                  </a:cubicBezTo>
                  <a:cubicBezTo>
                    <a:pt x="1941" y="1553"/>
                    <a:pt x="2048" y="1296"/>
                    <a:pt x="2048" y="1024"/>
                  </a:cubicBezTo>
                  <a:cubicBezTo>
                    <a:pt x="2048" y="752"/>
                    <a:pt x="1941" y="495"/>
                    <a:pt x="1747" y="301"/>
                  </a:cubicBezTo>
                  <a:close/>
                  <a:moveTo>
                    <a:pt x="1024" y="1928"/>
                  </a:moveTo>
                  <a:cubicBezTo>
                    <a:pt x="526" y="1928"/>
                    <a:pt x="120" y="1522"/>
                    <a:pt x="120" y="1024"/>
                  </a:cubicBezTo>
                  <a:cubicBezTo>
                    <a:pt x="120" y="526"/>
                    <a:pt x="526" y="120"/>
                    <a:pt x="1024" y="120"/>
                  </a:cubicBezTo>
                  <a:cubicBezTo>
                    <a:pt x="1522" y="120"/>
                    <a:pt x="1928" y="526"/>
                    <a:pt x="1928" y="1024"/>
                  </a:cubicBezTo>
                  <a:cubicBezTo>
                    <a:pt x="1928" y="1522"/>
                    <a:pt x="1522" y="1928"/>
                    <a:pt x="1024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31C6E3C6-8E10-4C10-85A6-67254853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4452" y="1659783"/>
              <a:ext cx="199708" cy="363434"/>
            </a:xfrm>
            <a:custGeom>
              <a:avLst/>
              <a:gdLst>
                <a:gd name="T0" fmla="*/ 480 w 600"/>
                <a:gd name="T1" fmla="*/ 360 h 1081"/>
                <a:gd name="T2" fmla="*/ 540 w 600"/>
                <a:gd name="T3" fmla="*/ 420 h 1081"/>
                <a:gd name="T4" fmla="*/ 600 w 600"/>
                <a:gd name="T5" fmla="*/ 360 h 1081"/>
                <a:gd name="T6" fmla="*/ 506 w 600"/>
                <a:gd name="T7" fmla="*/ 185 h 1081"/>
                <a:gd name="T8" fmla="*/ 360 w 600"/>
                <a:gd name="T9" fmla="*/ 125 h 1081"/>
                <a:gd name="T10" fmla="*/ 360 w 600"/>
                <a:gd name="T11" fmla="*/ 60 h 1081"/>
                <a:gd name="T12" fmla="*/ 300 w 600"/>
                <a:gd name="T13" fmla="*/ 0 h 1081"/>
                <a:gd name="T14" fmla="*/ 240 w 600"/>
                <a:gd name="T15" fmla="*/ 60 h 1081"/>
                <a:gd name="T16" fmla="*/ 240 w 600"/>
                <a:gd name="T17" fmla="*/ 125 h 1081"/>
                <a:gd name="T18" fmla="*/ 94 w 600"/>
                <a:gd name="T19" fmla="*/ 185 h 1081"/>
                <a:gd name="T20" fmla="*/ 0 w 600"/>
                <a:gd name="T21" fmla="*/ 360 h 1081"/>
                <a:gd name="T22" fmla="*/ 94 w 600"/>
                <a:gd name="T23" fmla="*/ 536 h 1081"/>
                <a:gd name="T24" fmla="*/ 240 w 600"/>
                <a:gd name="T25" fmla="*/ 596 h 1081"/>
                <a:gd name="T26" fmla="*/ 240 w 600"/>
                <a:gd name="T27" fmla="*/ 833 h 1081"/>
                <a:gd name="T28" fmla="*/ 120 w 600"/>
                <a:gd name="T29" fmla="*/ 720 h 1081"/>
                <a:gd name="T30" fmla="*/ 60 w 600"/>
                <a:gd name="T31" fmla="*/ 660 h 1081"/>
                <a:gd name="T32" fmla="*/ 0 w 600"/>
                <a:gd name="T33" fmla="*/ 720 h 1081"/>
                <a:gd name="T34" fmla="*/ 94 w 600"/>
                <a:gd name="T35" fmla="*/ 896 h 1081"/>
                <a:gd name="T36" fmla="*/ 240 w 600"/>
                <a:gd name="T37" fmla="*/ 956 h 1081"/>
                <a:gd name="T38" fmla="*/ 240 w 600"/>
                <a:gd name="T39" fmla="*/ 1021 h 1081"/>
                <a:gd name="T40" fmla="*/ 300 w 600"/>
                <a:gd name="T41" fmla="*/ 1081 h 1081"/>
                <a:gd name="T42" fmla="*/ 360 w 600"/>
                <a:gd name="T43" fmla="*/ 1021 h 1081"/>
                <a:gd name="T44" fmla="*/ 360 w 600"/>
                <a:gd name="T45" fmla="*/ 956 h 1081"/>
                <a:gd name="T46" fmla="*/ 506 w 600"/>
                <a:gd name="T47" fmla="*/ 896 h 1081"/>
                <a:gd name="T48" fmla="*/ 600 w 600"/>
                <a:gd name="T49" fmla="*/ 720 h 1081"/>
                <a:gd name="T50" fmla="*/ 506 w 600"/>
                <a:gd name="T51" fmla="*/ 545 h 1081"/>
                <a:gd name="T52" fmla="*/ 360 w 600"/>
                <a:gd name="T53" fmla="*/ 485 h 1081"/>
                <a:gd name="T54" fmla="*/ 360 w 600"/>
                <a:gd name="T55" fmla="*/ 248 h 1081"/>
                <a:gd name="T56" fmla="*/ 480 w 600"/>
                <a:gd name="T57" fmla="*/ 360 h 1081"/>
                <a:gd name="T58" fmla="*/ 120 w 600"/>
                <a:gd name="T59" fmla="*/ 360 h 1081"/>
                <a:gd name="T60" fmla="*/ 240 w 600"/>
                <a:gd name="T61" fmla="*/ 248 h 1081"/>
                <a:gd name="T62" fmla="*/ 240 w 600"/>
                <a:gd name="T63" fmla="*/ 473 h 1081"/>
                <a:gd name="T64" fmla="*/ 120 w 600"/>
                <a:gd name="T65" fmla="*/ 360 h 1081"/>
                <a:gd name="T66" fmla="*/ 480 w 600"/>
                <a:gd name="T67" fmla="*/ 720 h 1081"/>
                <a:gd name="T68" fmla="*/ 360 w 600"/>
                <a:gd name="T69" fmla="*/ 833 h 1081"/>
                <a:gd name="T70" fmla="*/ 360 w 600"/>
                <a:gd name="T71" fmla="*/ 608 h 1081"/>
                <a:gd name="T72" fmla="*/ 480 w 600"/>
                <a:gd name="T73" fmla="*/ 72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0" h="1081">
                  <a:moveTo>
                    <a:pt x="480" y="360"/>
                  </a:moveTo>
                  <a:cubicBezTo>
                    <a:pt x="480" y="394"/>
                    <a:pt x="507" y="420"/>
                    <a:pt x="540" y="420"/>
                  </a:cubicBezTo>
                  <a:cubicBezTo>
                    <a:pt x="573" y="420"/>
                    <a:pt x="600" y="394"/>
                    <a:pt x="600" y="360"/>
                  </a:cubicBezTo>
                  <a:cubicBezTo>
                    <a:pt x="600" y="294"/>
                    <a:pt x="566" y="230"/>
                    <a:pt x="506" y="185"/>
                  </a:cubicBezTo>
                  <a:cubicBezTo>
                    <a:pt x="465" y="154"/>
                    <a:pt x="414" y="134"/>
                    <a:pt x="360" y="125"/>
                  </a:cubicBezTo>
                  <a:cubicBezTo>
                    <a:pt x="360" y="60"/>
                    <a:pt x="360" y="60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ubicBezTo>
                    <a:pt x="267" y="0"/>
                    <a:pt x="240" y="27"/>
                    <a:pt x="240" y="60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186" y="134"/>
                    <a:pt x="135" y="154"/>
                    <a:pt x="94" y="185"/>
                  </a:cubicBezTo>
                  <a:cubicBezTo>
                    <a:pt x="34" y="230"/>
                    <a:pt x="0" y="294"/>
                    <a:pt x="0" y="360"/>
                  </a:cubicBezTo>
                  <a:cubicBezTo>
                    <a:pt x="0" y="427"/>
                    <a:pt x="34" y="491"/>
                    <a:pt x="94" y="536"/>
                  </a:cubicBezTo>
                  <a:cubicBezTo>
                    <a:pt x="135" y="566"/>
                    <a:pt x="186" y="587"/>
                    <a:pt x="240" y="596"/>
                  </a:cubicBezTo>
                  <a:cubicBezTo>
                    <a:pt x="240" y="833"/>
                    <a:pt x="240" y="833"/>
                    <a:pt x="240" y="833"/>
                  </a:cubicBezTo>
                  <a:cubicBezTo>
                    <a:pt x="171" y="816"/>
                    <a:pt x="120" y="771"/>
                    <a:pt x="120" y="720"/>
                  </a:cubicBezTo>
                  <a:cubicBezTo>
                    <a:pt x="120" y="687"/>
                    <a:pt x="93" y="660"/>
                    <a:pt x="60" y="660"/>
                  </a:cubicBezTo>
                  <a:cubicBezTo>
                    <a:pt x="27" y="660"/>
                    <a:pt x="0" y="687"/>
                    <a:pt x="0" y="720"/>
                  </a:cubicBezTo>
                  <a:cubicBezTo>
                    <a:pt x="0" y="787"/>
                    <a:pt x="34" y="851"/>
                    <a:pt x="94" y="896"/>
                  </a:cubicBezTo>
                  <a:cubicBezTo>
                    <a:pt x="135" y="926"/>
                    <a:pt x="186" y="947"/>
                    <a:pt x="240" y="956"/>
                  </a:cubicBezTo>
                  <a:cubicBezTo>
                    <a:pt x="240" y="1021"/>
                    <a:pt x="240" y="1021"/>
                    <a:pt x="240" y="1021"/>
                  </a:cubicBezTo>
                  <a:cubicBezTo>
                    <a:pt x="240" y="1054"/>
                    <a:pt x="267" y="1081"/>
                    <a:pt x="300" y="1081"/>
                  </a:cubicBezTo>
                  <a:cubicBezTo>
                    <a:pt x="333" y="1081"/>
                    <a:pt x="360" y="1054"/>
                    <a:pt x="360" y="1021"/>
                  </a:cubicBezTo>
                  <a:cubicBezTo>
                    <a:pt x="360" y="956"/>
                    <a:pt x="360" y="956"/>
                    <a:pt x="360" y="956"/>
                  </a:cubicBezTo>
                  <a:cubicBezTo>
                    <a:pt x="414" y="947"/>
                    <a:pt x="465" y="926"/>
                    <a:pt x="506" y="896"/>
                  </a:cubicBezTo>
                  <a:cubicBezTo>
                    <a:pt x="566" y="851"/>
                    <a:pt x="600" y="787"/>
                    <a:pt x="600" y="720"/>
                  </a:cubicBezTo>
                  <a:cubicBezTo>
                    <a:pt x="600" y="654"/>
                    <a:pt x="566" y="590"/>
                    <a:pt x="506" y="545"/>
                  </a:cubicBezTo>
                  <a:cubicBezTo>
                    <a:pt x="465" y="514"/>
                    <a:pt x="414" y="494"/>
                    <a:pt x="360" y="485"/>
                  </a:cubicBezTo>
                  <a:cubicBezTo>
                    <a:pt x="360" y="248"/>
                    <a:pt x="360" y="248"/>
                    <a:pt x="360" y="248"/>
                  </a:cubicBezTo>
                  <a:cubicBezTo>
                    <a:pt x="429" y="264"/>
                    <a:pt x="480" y="309"/>
                    <a:pt x="480" y="360"/>
                  </a:cubicBezTo>
                  <a:close/>
                  <a:moveTo>
                    <a:pt x="120" y="360"/>
                  </a:moveTo>
                  <a:cubicBezTo>
                    <a:pt x="120" y="309"/>
                    <a:pt x="171" y="264"/>
                    <a:pt x="240" y="248"/>
                  </a:cubicBezTo>
                  <a:cubicBezTo>
                    <a:pt x="240" y="473"/>
                    <a:pt x="240" y="473"/>
                    <a:pt x="240" y="473"/>
                  </a:cubicBezTo>
                  <a:cubicBezTo>
                    <a:pt x="171" y="456"/>
                    <a:pt x="120" y="411"/>
                    <a:pt x="120" y="360"/>
                  </a:cubicBezTo>
                  <a:close/>
                  <a:moveTo>
                    <a:pt x="480" y="720"/>
                  </a:moveTo>
                  <a:cubicBezTo>
                    <a:pt x="480" y="771"/>
                    <a:pt x="429" y="816"/>
                    <a:pt x="360" y="833"/>
                  </a:cubicBezTo>
                  <a:cubicBezTo>
                    <a:pt x="360" y="608"/>
                    <a:pt x="360" y="608"/>
                    <a:pt x="360" y="608"/>
                  </a:cubicBezTo>
                  <a:cubicBezTo>
                    <a:pt x="429" y="624"/>
                    <a:pt x="480" y="669"/>
                    <a:pt x="480" y="7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7E1050A-FC79-9639-FF8F-CCE45EC1504D}"/>
              </a:ext>
            </a:extLst>
          </p:cNvPr>
          <p:cNvSpPr/>
          <p:nvPr/>
        </p:nvSpPr>
        <p:spPr>
          <a:xfrm>
            <a:off x="76200" y="4781550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9ECE9-7651-4F7B-A797-A4A88BF10409}"/>
              </a:ext>
            </a:extLst>
          </p:cNvPr>
          <p:cNvSpPr/>
          <p:nvPr/>
        </p:nvSpPr>
        <p:spPr>
          <a:xfrm>
            <a:off x="5531526" y="4733814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circle, screenshot, graphics, text&#10;&#10;Description automatically generated">
            <a:extLst>
              <a:ext uri="{FF2B5EF4-FFF2-40B4-BE49-F238E27FC236}">
                <a16:creationId xmlns:a16="http://schemas.microsoft.com/office/drawing/2014/main" id="{F93F6D6E-4299-1438-560F-385A5270D3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3350"/>
            <a:ext cx="527653" cy="527653"/>
          </a:xfrm>
          <a:prstGeom prst="rect">
            <a:avLst/>
          </a:prstGeom>
        </p:spPr>
      </p:pic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50EA6692-0C6B-ED89-6C90-E11401ADC6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7745754"/>
              </p:ext>
            </p:extLst>
          </p:nvPr>
        </p:nvGraphicFramePr>
        <p:xfrm>
          <a:off x="275951" y="3086789"/>
          <a:ext cx="6312576" cy="198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275E5F2-4F9D-906C-DA08-7BFBB64930D0}"/>
              </a:ext>
            </a:extLst>
          </p:cNvPr>
          <p:cNvSpPr txBox="1"/>
          <p:nvPr/>
        </p:nvSpPr>
        <p:spPr>
          <a:xfrm>
            <a:off x="285750" y="679070"/>
            <a:ext cx="6255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yearly revenue: </a:t>
            </a:r>
            <a:r>
              <a:rPr lang="en-US" sz="1200" b="1" dirty="0">
                <a:solidFill>
                  <a:schemeClr val="accent6"/>
                </a:solidFill>
              </a:rPr>
              <a:t>$1,819,785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with total </a:t>
            </a:r>
            <a:r>
              <a:rPr lang="en-US" sz="1200" b="1" dirty="0">
                <a:solidFill>
                  <a:schemeClr val="accent6"/>
                </a:solidFill>
              </a:rPr>
              <a:t>475,911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units sold. Average </a:t>
            </a:r>
            <a:r>
              <a:rPr lang="en-US" sz="1200" b="1" dirty="0">
                <a:solidFill>
                  <a:schemeClr val="accent6"/>
                </a:solidFill>
              </a:rPr>
              <a:t>$3.82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price per bag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C0C7CD-64A5-6469-81DA-D15074CE351B}"/>
              </a:ext>
            </a:extLst>
          </p:cNvPr>
          <p:cNvSpPr txBox="1"/>
          <p:nvPr/>
        </p:nvSpPr>
        <p:spPr>
          <a:xfrm>
            <a:off x="381000" y="1137862"/>
            <a:ext cx="2949559" cy="8233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102870">
              <a:spcBef>
                <a:spcPts val="300"/>
              </a:spcBef>
            </a:pPr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Average Store Sales</a:t>
            </a:r>
            <a:endParaRPr lang="en-US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7432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Daily sold quantity: ~1,307 bags per store</a:t>
            </a:r>
          </a:p>
          <a:p>
            <a:pPr marL="27432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Daily sales: ~$5,000 per store</a:t>
            </a:r>
          </a:p>
          <a:p>
            <a:pPr marL="27432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Monthly sales: ~$150,000 per 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4018FB-46C3-0B23-E80F-973891CF3639}"/>
              </a:ext>
            </a:extLst>
          </p:cNvPr>
          <p:cNvSpPr txBox="1"/>
          <p:nvPr/>
        </p:nvSpPr>
        <p:spPr>
          <a:xfrm>
            <a:off x="3239255" y="1214005"/>
            <a:ext cx="2397753" cy="8233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02870">
              <a:spcBef>
                <a:spcPts val="300"/>
              </a:spcBef>
              <a:defRPr sz="900" b="1"/>
            </a:lvl1pPr>
          </a:lstStyle>
          <a:p>
            <a:r>
              <a: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Average Transaction</a:t>
            </a:r>
          </a:p>
          <a:p>
            <a:pPr marL="274320" indent="-171450">
              <a:buFont typeface="Arial" panose="020B0604020202020204" pitchFamily="34" charset="0"/>
              <a:buChar char="•"/>
            </a:pPr>
            <a:r>
              <a:rPr lang="en-US" sz="1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 1.9 bags per transaction</a:t>
            </a:r>
          </a:p>
          <a:p>
            <a:pPr marL="274320" indent="-171450">
              <a:buFont typeface="Arial" panose="020B0604020202020204" pitchFamily="34" charset="0"/>
              <a:buChar char="•"/>
            </a:pPr>
            <a:r>
              <a:rPr lang="en-US" sz="1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 $7.29 revenue per transaction</a:t>
            </a:r>
          </a:p>
          <a:p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180CC2-F485-E9CE-AF3A-28D73610C3B2}"/>
              </a:ext>
            </a:extLst>
          </p:cNvPr>
          <p:cNvSpPr txBox="1"/>
          <p:nvPr/>
        </p:nvSpPr>
        <p:spPr>
          <a:xfrm>
            <a:off x="297072" y="2304658"/>
            <a:ext cx="625516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Highest chip purchases in </a:t>
            </a:r>
            <a:r>
              <a:rPr lang="en-US" sz="1200" b="1" dirty="0">
                <a:solidFill>
                  <a:schemeClr val="accent6"/>
                </a:solidFill>
              </a:rPr>
              <a:t>December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while </a:t>
            </a:r>
            <a:r>
              <a:rPr lang="en-US" sz="1200" b="1" dirty="0">
                <a:solidFill>
                  <a:schemeClr val="accent2"/>
                </a:solidFill>
              </a:rPr>
              <a:t>February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has the least</a:t>
            </a: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Increasing sales during the </a:t>
            </a:r>
            <a:r>
              <a:rPr lang="en-US" sz="1000" b="1" dirty="0">
                <a:solidFill>
                  <a:schemeClr val="accent6"/>
                </a:solidFill>
              </a:rPr>
              <a:t>Christmas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season</a:t>
            </a: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holiday trend for Halloween</a:t>
            </a: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Decreasing sales during Thanksgiving window</a:t>
            </a:r>
          </a:p>
        </p:txBody>
      </p:sp>
    </p:spTree>
    <p:extLst>
      <p:ext uri="{BB962C8B-B14F-4D97-AF65-F5344CB8AC3E}">
        <p14:creationId xmlns:p14="http://schemas.microsoft.com/office/powerpoint/2010/main" val="205865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396BEB-A876-43BE-9B3A-7BEFD1BF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Customers and Brands</a:t>
            </a:r>
          </a:p>
        </p:txBody>
      </p: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2D3C7FA5-D8CE-4268-91C3-67A7B9004EF9}"/>
              </a:ext>
            </a:extLst>
          </p:cNvPr>
          <p:cNvSpPr txBox="1">
            <a:spLocks/>
          </p:cNvSpPr>
          <p:nvPr/>
        </p:nvSpPr>
        <p:spPr>
          <a:xfrm>
            <a:off x="5134792" y="3698197"/>
            <a:ext cx="1172307" cy="1742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b="1" dirty="0">
                <a:latin typeface="+mj-lt"/>
              </a:rPr>
              <a:t>MONETARY</a:t>
            </a:r>
            <a:endParaRPr lang="en-US" sz="1050" b="1" dirty="0"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861F1D-171D-4E22-BF32-574D7123EB4D}"/>
              </a:ext>
            </a:extLst>
          </p:cNvPr>
          <p:cNvGrpSpPr/>
          <p:nvPr/>
        </p:nvGrpSpPr>
        <p:grpSpPr>
          <a:xfrm>
            <a:off x="5473458" y="3132707"/>
            <a:ext cx="494977" cy="496277"/>
            <a:chOff x="3671888" y="1538288"/>
            <a:chExt cx="604837" cy="606425"/>
          </a:xfrm>
          <a:solidFill>
            <a:schemeClr val="bg1"/>
          </a:solidFill>
        </p:grpSpPr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3883BE65-457F-45E4-931D-37730A2FAD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1888" y="1538288"/>
              <a:ext cx="604837" cy="606425"/>
            </a:xfrm>
            <a:custGeom>
              <a:avLst/>
              <a:gdLst>
                <a:gd name="T0" fmla="*/ 1747 w 2048"/>
                <a:gd name="T1" fmla="*/ 301 h 2048"/>
                <a:gd name="T2" fmla="*/ 1024 w 2048"/>
                <a:gd name="T3" fmla="*/ 0 h 2048"/>
                <a:gd name="T4" fmla="*/ 301 w 2048"/>
                <a:gd name="T5" fmla="*/ 301 h 2048"/>
                <a:gd name="T6" fmla="*/ 0 w 2048"/>
                <a:gd name="T7" fmla="*/ 1024 h 2048"/>
                <a:gd name="T8" fmla="*/ 301 w 2048"/>
                <a:gd name="T9" fmla="*/ 1747 h 2048"/>
                <a:gd name="T10" fmla="*/ 1024 w 2048"/>
                <a:gd name="T11" fmla="*/ 2048 h 2048"/>
                <a:gd name="T12" fmla="*/ 1747 w 2048"/>
                <a:gd name="T13" fmla="*/ 1747 h 2048"/>
                <a:gd name="T14" fmla="*/ 2048 w 2048"/>
                <a:gd name="T15" fmla="*/ 1024 h 2048"/>
                <a:gd name="T16" fmla="*/ 1747 w 2048"/>
                <a:gd name="T17" fmla="*/ 301 h 2048"/>
                <a:gd name="T18" fmla="*/ 1024 w 2048"/>
                <a:gd name="T19" fmla="*/ 1928 h 2048"/>
                <a:gd name="T20" fmla="*/ 120 w 2048"/>
                <a:gd name="T21" fmla="*/ 1024 h 2048"/>
                <a:gd name="T22" fmla="*/ 1024 w 2048"/>
                <a:gd name="T23" fmla="*/ 120 h 2048"/>
                <a:gd name="T24" fmla="*/ 1928 w 2048"/>
                <a:gd name="T25" fmla="*/ 1024 h 2048"/>
                <a:gd name="T26" fmla="*/ 1024 w 2048"/>
                <a:gd name="T27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8" h="2048">
                  <a:moveTo>
                    <a:pt x="1747" y="301"/>
                  </a:moveTo>
                  <a:cubicBezTo>
                    <a:pt x="1553" y="107"/>
                    <a:pt x="1296" y="0"/>
                    <a:pt x="1024" y="0"/>
                  </a:cubicBezTo>
                  <a:cubicBezTo>
                    <a:pt x="752" y="0"/>
                    <a:pt x="495" y="107"/>
                    <a:pt x="301" y="301"/>
                  </a:cubicBezTo>
                  <a:cubicBezTo>
                    <a:pt x="107" y="495"/>
                    <a:pt x="0" y="752"/>
                    <a:pt x="0" y="1024"/>
                  </a:cubicBezTo>
                  <a:cubicBezTo>
                    <a:pt x="0" y="1296"/>
                    <a:pt x="107" y="1553"/>
                    <a:pt x="301" y="1747"/>
                  </a:cubicBezTo>
                  <a:cubicBezTo>
                    <a:pt x="495" y="1941"/>
                    <a:pt x="752" y="2048"/>
                    <a:pt x="1024" y="2048"/>
                  </a:cubicBezTo>
                  <a:cubicBezTo>
                    <a:pt x="1296" y="2048"/>
                    <a:pt x="1553" y="1941"/>
                    <a:pt x="1747" y="1747"/>
                  </a:cubicBezTo>
                  <a:cubicBezTo>
                    <a:pt x="1941" y="1553"/>
                    <a:pt x="2048" y="1296"/>
                    <a:pt x="2048" y="1024"/>
                  </a:cubicBezTo>
                  <a:cubicBezTo>
                    <a:pt x="2048" y="752"/>
                    <a:pt x="1941" y="495"/>
                    <a:pt x="1747" y="301"/>
                  </a:cubicBezTo>
                  <a:close/>
                  <a:moveTo>
                    <a:pt x="1024" y="1928"/>
                  </a:moveTo>
                  <a:cubicBezTo>
                    <a:pt x="526" y="1928"/>
                    <a:pt x="120" y="1522"/>
                    <a:pt x="120" y="1024"/>
                  </a:cubicBezTo>
                  <a:cubicBezTo>
                    <a:pt x="120" y="526"/>
                    <a:pt x="526" y="120"/>
                    <a:pt x="1024" y="120"/>
                  </a:cubicBezTo>
                  <a:cubicBezTo>
                    <a:pt x="1522" y="120"/>
                    <a:pt x="1928" y="526"/>
                    <a:pt x="1928" y="1024"/>
                  </a:cubicBezTo>
                  <a:cubicBezTo>
                    <a:pt x="1928" y="1522"/>
                    <a:pt x="1522" y="1928"/>
                    <a:pt x="1024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31C6E3C6-8E10-4C10-85A6-67254853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4452" y="1659783"/>
              <a:ext cx="199708" cy="363434"/>
            </a:xfrm>
            <a:custGeom>
              <a:avLst/>
              <a:gdLst>
                <a:gd name="T0" fmla="*/ 480 w 600"/>
                <a:gd name="T1" fmla="*/ 360 h 1081"/>
                <a:gd name="T2" fmla="*/ 540 w 600"/>
                <a:gd name="T3" fmla="*/ 420 h 1081"/>
                <a:gd name="T4" fmla="*/ 600 w 600"/>
                <a:gd name="T5" fmla="*/ 360 h 1081"/>
                <a:gd name="T6" fmla="*/ 506 w 600"/>
                <a:gd name="T7" fmla="*/ 185 h 1081"/>
                <a:gd name="T8" fmla="*/ 360 w 600"/>
                <a:gd name="T9" fmla="*/ 125 h 1081"/>
                <a:gd name="T10" fmla="*/ 360 w 600"/>
                <a:gd name="T11" fmla="*/ 60 h 1081"/>
                <a:gd name="T12" fmla="*/ 300 w 600"/>
                <a:gd name="T13" fmla="*/ 0 h 1081"/>
                <a:gd name="T14" fmla="*/ 240 w 600"/>
                <a:gd name="T15" fmla="*/ 60 h 1081"/>
                <a:gd name="T16" fmla="*/ 240 w 600"/>
                <a:gd name="T17" fmla="*/ 125 h 1081"/>
                <a:gd name="T18" fmla="*/ 94 w 600"/>
                <a:gd name="T19" fmla="*/ 185 h 1081"/>
                <a:gd name="T20" fmla="*/ 0 w 600"/>
                <a:gd name="T21" fmla="*/ 360 h 1081"/>
                <a:gd name="T22" fmla="*/ 94 w 600"/>
                <a:gd name="T23" fmla="*/ 536 h 1081"/>
                <a:gd name="T24" fmla="*/ 240 w 600"/>
                <a:gd name="T25" fmla="*/ 596 h 1081"/>
                <a:gd name="T26" fmla="*/ 240 w 600"/>
                <a:gd name="T27" fmla="*/ 833 h 1081"/>
                <a:gd name="T28" fmla="*/ 120 w 600"/>
                <a:gd name="T29" fmla="*/ 720 h 1081"/>
                <a:gd name="T30" fmla="*/ 60 w 600"/>
                <a:gd name="T31" fmla="*/ 660 h 1081"/>
                <a:gd name="T32" fmla="*/ 0 w 600"/>
                <a:gd name="T33" fmla="*/ 720 h 1081"/>
                <a:gd name="T34" fmla="*/ 94 w 600"/>
                <a:gd name="T35" fmla="*/ 896 h 1081"/>
                <a:gd name="T36" fmla="*/ 240 w 600"/>
                <a:gd name="T37" fmla="*/ 956 h 1081"/>
                <a:gd name="T38" fmla="*/ 240 w 600"/>
                <a:gd name="T39" fmla="*/ 1021 h 1081"/>
                <a:gd name="T40" fmla="*/ 300 w 600"/>
                <a:gd name="T41" fmla="*/ 1081 h 1081"/>
                <a:gd name="T42" fmla="*/ 360 w 600"/>
                <a:gd name="T43" fmla="*/ 1021 h 1081"/>
                <a:gd name="T44" fmla="*/ 360 w 600"/>
                <a:gd name="T45" fmla="*/ 956 h 1081"/>
                <a:gd name="T46" fmla="*/ 506 w 600"/>
                <a:gd name="T47" fmla="*/ 896 h 1081"/>
                <a:gd name="T48" fmla="*/ 600 w 600"/>
                <a:gd name="T49" fmla="*/ 720 h 1081"/>
                <a:gd name="T50" fmla="*/ 506 w 600"/>
                <a:gd name="T51" fmla="*/ 545 h 1081"/>
                <a:gd name="T52" fmla="*/ 360 w 600"/>
                <a:gd name="T53" fmla="*/ 485 h 1081"/>
                <a:gd name="T54" fmla="*/ 360 w 600"/>
                <a:gd name="T55" fmla="*/ 248 h 1081"/>
                <a:gd name="T56" fmla="*/ 480 w 600"/>
                <a:gd name="T57" fmla="*/ 360 h 1081"/>
                <a:gd name="T58" fmla="*/ 120 w 600"/>
                <a:gd name="T59" fmla="*/ 360 h 1081"/>
                <a:gd name="T60" fmla="*/ 240 w 600"/>
                <a:gd name="T61" fmla="*/ 248 h 1081"/>
                <a:gd name="T62" fmla="*/ 240 w 600"/>
                <a:gd name="T63" fmla="*/ 473 h 1081"/>
                <a:gd name="T64" fmla="*/ 120 w 600"/>
                <a:gd name="T65" fmla="*/ 360 h 1081"/>
                <a:gd name="T66" fmla="*/ 480 w 600"/>
                <a:gd name="T67" fmla="*/ 720 h 1081"/>
                <a:gd name="T68" fmla="*/ 360 w 600"/>
                <a:gd name="T69" fmla="*/ 833 h 1081"/>
                <a:gd name="T70" fmla="*/ 360 w 600"/>
                <a:gd name="T71" fmla="*/ 608 h 1081"/>
                <a:gd name="T72" fmla="*/ 480 w 600"/>
                <a:gd name="T73" fmla="*/ 72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0" h="1081">
                  <a:moveTo>
                    <a:pt x="480" y="360"/>
                  </a:moveTo>
                  <a:cubicBezTo>
                    <a:pt x="480" y="394"/>
                    <a:pt x="507" y="420"/>
                    <a:pt x="540" y="420"/>
                  </a:cubicBezTo>
                  <a:cubicBezTo>
                    <a:pt x="573" y="420"/>
                    <a:pt x="600" y="394"/>
                    <a:pt x="600" y="360"/>
                  </a:cubicBezTo>
                  <a:cubicBezTo>
                    <a:pt x="600" y="294"/>
                    <a:pt x="566" y="230"/>
                    <a:pt x="506" y="185"/>
                  </a:cubicBezTo>
                  <a:cubicBezTo>
                    <a:pt x="465" y="154"/>
                    <a:pt x="414" y="134"/>
                    <a:pt x="360" y="125"/>
                  </a:cubicBezTo>
                  <a:cubicBezTo>
                    <a:pt x="360" y="60"/>
                    <a:pt x="360" y="60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ubicBezTo>
                    <a:pt x="267" y="0"/>
                    <a:pt x="240" y="27"/>
                    <a:pt x="240" y="60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186" y="134"/>
                    <a:pt x="135" y="154"/>
                    <a:pt x="94" y="185"/>
                  </a:cubicBezTo>
                  <a:cubicBezTo>
                    <a:pt x="34" y="230"/>
                    <a:pt x="0" y="294"/>
                    <a:pt x="0" y="360"/>
                  </a:cubicBezTo>
                  <a:cubicBezTo>
                    <a:pt x="0" y="427"/>
                    <a:pt x="34" y="491"/>
                    <a:pt x="94" y="536"/>
                  </a:cubicBezTo>
                  <a:cubicBezTo>
                    <a:pt x="135" y="566"/>
                    <a:pt x="186" y="587"/>
                    <a:pt x="240" y="596"/>
                  </a:cubicBezTo>
                  <a:cubicBezTo>
                    <a:pt x="240" y="833"/>
                    <a:pt x="240" y="833"/>
                    <a:pt x="240" y="833"/>
                  </a:cubicBezTo>
                  <a:cubicBezTo>
                    <a:pt x="171" y="816"/>
                    <a:pt x="120" y="771"/>
                    <a:pt x="120" y="720"/>
                  </a:cubicBezTo>
                  <a:cubicBezTo>
                    <a:pt x="120" y="687"/>
                    <a:pt x="93" y="660"/>
                    <a:pt x="60" y="660"/>
                  </a:cubicBezTo>
                  <a:cubicBezTo>
                    <a:pt x="27" y="660"/>
                    <a:pt x="0" y="687"/>
                    <a:pt x="0" y="720"/>
                  </a:cubicBezTo>
                  <a:cubicBezTo>
                    <a:pt x="0" y="787"/>
                    <a:pt x="34" y="851"/>
                    <a:pt x="94" y="896"/>
                  </a:cubicBezTo>
                  <a:cubicBezTo>
                    <a:pt x="135" y="926"/>
                    <a:pt x="186" y="947"/>
                    <a:pt x="240" y="956"/>
                  </a:cubicBezTo>
                  <a:cubicBezTo>
                    <a:pt x="240" y="1021"/>
                    <a:pt x="240" y="1021"/>
                    <a:pt x="240" y="1021"/>
                  </a:cubicBezTo>
                  <a:cubicBezTo>
                    <a:pt x="240" y="1054"/>
                    <a:pt x="267" y="1081"/>
                    <a:pt x="300" y="1081"/>
                  </a:cubicBezTo>
                  <a:cubicBezTo>
                    <a:pt x="333" y="1081"/>
                    <a:pt x="360" y="1054"/>
                    <a:pt x="360" y="1021"/>
                  </a:cubicBezTo>
                  <a:cubicBezTo>
                    <a:pt x="360" y="956"/>
                    <a:pt x="360" y="956"/>
                    <a:pt x="360" y="956"/>
                  </a:cubicBezTo>
                  <a:cubicBezTo>
                    <a:pt x="414" y="947"/>
                    <a:pt x="465" y="926"/>
                    <a:pt x="506" y="896"/>
                  </a:cubicBezTo>
                  <a:cubicBezTo>
                    <a:pt x="566" y="851"/>
                    <a:pt x="600" y="787"/>
                    <a:pt x="600" y="720"/>
                  </a:cubicBezTo>
                  <a:cubicBezTo>
                    <a:pt x="600" y="654"/>
                    <a:pt x="566" y="590"/>
                    <a:pt x="506" y="545"/>
                  </a:cubicBezTo>
                  <a:cubicBezTo>
                    <a:pt x="465" y="514"/>
                    <a:pt x="414" y="494"/>
                    <a:pt x="360" y="485"/>
                  </a:cubicBezTo>
                  <a:cubicBezTo>
                    <a:pt x="360" y="248"/>
                    <a:pt x="360" y="248"/>
                    <a:pt x="360" y="248"/>
                  </a:cubicBezTo>
                  <a:cubicBezTo>
                    <a:pt x="429" y="264"/>
                    <a:pt x="480" y="309"/>
                    <a:pt x="480" y="360"/>
                  </a:cubicBezTo>
                  <a:close/>
                  <a:moveTo>
                    <a:pt x="120" y="360"/>
                  </a:moveTo>
                  <a:cubicBezTo>
                    <a:pt x="120" y="309"/>
                    <a:pt x="171" y="264"/>
                    <a:pt x="240" y="248"/>
                  </a:cubicBezTo>
                  <a:cubicBezTo>
                    <a:pt x="240" y="473"/>
                    <a:pt x="240" y="473"/>
                    <a:pt x="240" y="473"/>
                  </a:cubicBezTo>
                  <a:cubicBezTo>
                    <a:pt x="171" y="456"/>
                    <a:pt x="120" y="411"/>
                    <a:pt x="120" y="360"/>
                  </a:cubicBezTo>
                  <a:close/>
                  <a:moveTo>
                    <a:pt x="480" y="720"/>
                  </a:moveTo>
                  <a:cubicBezTo>
                    <a:pt x="480" y="771"/>
                    <a:pt x="429" y="816"/>
                    <a:pt x="360" y="833"/>
                  </a:cubicBezTo>
                  <a:cubicBezTo>
                    <a:pt x="360" y="608"/>
                    <a:pt x="360" y="608"/>
                    <a:pt x="360" y="608"/>
                  </a:cubicBezTo>
                  <a:cubicBezTo>
                    <a:pt x="429" y="624"/>
                    <a:pt x="480" y="669"/>
                    <a:pt x="480" y="7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7D9ECE9-7651-4F7B-A797-A4A88BF10409}"/>
              </a:ext>
            </a:extLst>
          </p:cNvPr>
          <p:cNvSpPr/>
          <p:nvPr/>
        </p:nvSpPr>
        <p:spPr>
          <a:xfrm>
            <a:off x="5531526" y="4733814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circle, screenshot, graphics, text&#10;&#10;Description automatically generated">
            <a:extLst>
              <a:ext uri="{FF2B5EF4-FFF2-40B4-BE49-F238E27FC236}">
                <a16:creationId xmlns:a16="http://schemas.microsoft.com/office/drawing/2014/main" id="{F93F6D6E-4299-1438-560F-385A5270D3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3350"/>
            <a:ext cx="527653" cy="527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5E14A4-4E20-FC6D-CCB0-081AE1626C4A}"/>
              </a:ext>
            </a:extLst>
          </p:cNvPr>
          <p:cNvSpPr/>
          <p:nvPr/>
        </p:nvSpPr>
        <p:spPr>
          <a:xfrm>
            <a:off x="152400" y="4792661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FF1AB1-D5C4-3A32-3FE6-9DC9571B4EC5}"/>
              </a:ext>
            </a:extLst>
          </p:cNvPr>
          <p:cNvGrpSpPr/>
          <p:nvPr/>
        </p:nvGrpSpPr>
        <p:grpSpPr>
          <a:xfrm>
            <a:off x="3959601" y="1416900"/>
            <a:ext cx="460700" cy="458688"/>
            <a:chOff x="-1603375" y="3246438"/>
            <a:chExt cx="727075" cy="723901"/>
          </a:xfrm>
          <a:solidFill>
            <a:schemeClr val="bg1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4DEF09BA-BAE1-327C-D54A-3453C733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3988" y="3309938"/>
              <a:ext cx="301625" cy="209550"/>
            </a:xfrm>
            <a:custGeom>
              <a:avLst/>
              <a:gdLst>
                <a:gd name="T0" fmla="*/ 70 w 850"/>
                <a:gd name="T1" fmla="*/ 589 h 589"/>
                <a:gd name="T2" fmla="*/ 25 w 850"/>
                <a:gd name="T3" fmla="*/ 570 h 589"/>
                <a:gd name="T4" fmla="*/ 25 w 850"/>
                <a:gd name="T5" fmla="*/ 479 h 589"/>
                <a:gd name="T6" fmla="*/ 281 w 850"/>
                <a:gd name="T7" fmla="*/ 223 h 589"/>
                <a:gd name="T8" fmla="*/ 355 w 850"/>
                <a:gd name="T9" fmla="*/ 211 h 589"/>
                <a:gd name="T10" fmla="*/ 484 w 850"/>
                <a:gd name="T11" fmla="*/ 276 h 589"/>
                <a:gd name="T12" fmla="*/ 735 w 850"/>
                <a:gd name="T13" fmla="*/ 25 h 589"/>
                <a:gd name="T14" fmla="*/ 825 w 850"/>
                <a:gd name="T15" fmla="*/ 25 h 589"/>
                <a:gd name="T16" fmla="*/ 825 w 850"/>
                <a:gd name="T17" fmla="*/ 116 h 589"/>
                <a:gd name="T18" fmla="*/ 542 w 850"/>
                <a:gd name="T19" fmla="*/ 399 h 589"/>
                <a:gd name="T20" fmla="*/ 468 w 850"/>
                <a:gd name="T21" fmla="*/ 411 h 589"/>
                <a:gd name="T22" fmla="*/ 339 w 850"/>
                <a:gd name="T23" fmla="*/ 347 h 589"/>
                <a:gd name="T24" fmla="*/ 115 w 850"/>
                <a:gd name="T25" fmla="*/ 570 h 589"/>
                <a:gd name="T26" fmla="*/ 70 w 850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0" h="589">
                  <a:moveTo>
                    <a:pt x="70" y="589"/>
                  </a:moveTo>
                  <a:cubicBezTo>
                    <a:pt x="54" y="589"/>
                    <a:pt x="37" y="582"/>
                    <a:pt x="25" y="570"/>
                  </a:cubicBezTo>
                  <a:cubicBezTo>
                    <a:pt x="0" y="545"/>
                    <a:pt x="0" y="504"/>
                    <a:pt x="25" y="479"/>
                  </a:cubicBezTo>
                  <a:cubicBezTo>
                    <a:pt x="281" y="223"/>
                    <a:pt x="281" y="223"/>
                    <a:pt x="281" y="223"/>
                  </a:cubicBezTo>
                  <a:cubicBezTo>
                    <a:pt x="300" y="204"/>
                    <a:pt x="330" y="199"/>
                    <a:pt x="355" y="211"/>
                  </a:cubicBezTo>
                  <a:cubicBezTo>
                    <a:pt x="484" y="276"/>
                    <a:pt x="484" y="276"/>
                    <a:pt x="484" y="276"/>
                  </a:cubicBezTo>
                  <a:cubicBezTo>
                    <a:pt x="735" y="25"/>
                    <a:pt x="735" y="25"/>
                    <a:pt x="735" y="25"/>
                  </a:cubicBezTo>
                  <a:cubicBezTo>
                    <a:pt x="760" y="0"/>
                    <a:pt x="800" y="0"/>
                    <a:pt x="825" y="25"/>
                  </a:cubicBezTo>
                  <a:cubicBezTo>
                    <a:pt x="850" y="50"/>
                    <a:pt x="850" y="91"/>
                    <a:pt x="825" y="11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23" y="419"/>
                    <a:pt x="493" y="423"/>
                    <a:pt x="468" y="411"/>
                  </a:cubicBezTo>
                  <a:cubicBezTo>
                    <a:pt x="339" y="347"/>
                    <a:pt x="339" y="347"/>
                    <a:pt x="339" y="347"/>
                  </a:cubicBezTo>
                  <a:cubicBezTo>
                    <a:pt x="115" y="570"/>
                    <a:pt x="115" y="570"/>
                    <a:pt x="115" y="570"/>
                  </a:cubicBezTo>
                  <a:cubicBezTo>
                    <a:pt x="103" y="582"/>
                    <a:pt x="86" y="589"/>
                    <a:pt x="70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D87242DF-46F7-B92C-A3D3-D9B3C7C9E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39838" y="3306763"/>
              <a:ext cx="120650" cy="122238"/>
            </a:xfrm>
            <a:custGeom>
              <a:avLst/>
              <a:gdLst>
                <a:gd name="T0" fmla="*/ 277 w 341"/>
                <a:gd name="T1" fmla="*/ 342 h 342"/>
                <a:gd name="T2" fmla="*/ 213 w 341"/>
                <a:gd name="T3" fmla="*/ 278 h 342"/>
                <a:gd name="T4" fmla="*/ 213 w 341"/>
                <a:gd name="T5" fmla="*/ 128 h 342"/>
                <a:gd name="T6" fmla="*/ 64 w 341"/>
                <a:gd name="T7" fmla="*/ 128 h 342"/>
                <a:gd name="T8" fmla="*/ 0 w 341"/>
                <a:gd name="T9" fmla="*/ 64 h 342"/>
                <a:gd name="T10" fmla="*/ 64 w 341"/>
                <a:gd name="T11" fmla="*/ 0 h 342"/>
                <a:gd name="T12" fmla="*/ 277 w 341"/>
                <a:gd name="T13" fmla="*/ 0 h 342"/>
                <a:gd name="T14" fmla="*/ 341 w 341"/>
                <a:gd name="T15" fmla="*/ 64 h 342"/>
                <a:gd name="T16" fmla="*/ 341 w 341"/>
                <a:gd name="T17" fmla="*/ 278 h 342"/>
                <a:gd name="T18" fmla="*/ 277 w 341"/>
                <a:gd name="T1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" h="342">
                  <a:moveTo>
                    <a:pt x="277" y="342"/>
                  </a:moveTo>
                  <a:cubicBezTo>
                    <a:pt x="242" y="342"/>
                    <a:pt x="213" y="313"/>
                    <a:pt x="213" y="27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313" y="0"/>
                    <a:pt x="341" y="29"/>
                    <a:pt x="341" y="64"/>
                  </a:cubicBezTo>
                  <a:cubicBezTo>
                    <a:pt x="341" y="278"/>
                    <a:pt x="341" y="278"/>
                    <a:pt x="341" y="278"/>
                  </a:cubicBezTo>
                  <a:cubicBezTo>
                    <a:pt x="341" y="313"/>
                    <a:pt x="313" y="342"/>
                    <a:pt x="277" y="3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D26BC9E6-ED90-BB7D-E52B-F0CE5C6AB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0825" y="3246438"/>
              <a:ext cx="644525" cy="546100"/>
            </a:xfrm>
            <a:custGeom>
              <a:avLst/>
              <a:gdLst>
                <a:gd name="T0" fmla="*/ 1268 w 1813"/>
                <a:gd name="T1" fmla="*/ 1536 h 1536"/>
                <a:gd name="T2" fmla="*/ 64 w 1813"/>
                <a:gd name="T3" fmla="*/ 1536 h 1536"/>
                <a:gd name="T4" fmla="*/ 0 w 1813"/>
                <a:gd name="T5" fmla="*/ 1472 h 1536"/>
                <a:gd name="T6" fmla="*/ 64 w 1813"/>
                <a:gd name="T7" fmla="*/ 1408 h 1536"/>
                <a:gd name="T8" fmla="*/ 1268 w 1813"/>
                <a:gd name="T9" fmla="*/ 1408 h 1536"/>
                <a:gd name="T10" fmla="*/ 1289 w 1813"/>
                <a:gd name="T11" fmla="*/ 1389 h 1536"/>
                <a:gd name="T12" fmla="*/ 1442 w 1813"/>
                <a:gd name="T13" fmla="*/ 131 h 1536"/>
                <a:gd name="T14" fmla="*/ 1590 w 1813"/>
                <a:gd name="T15" fmla="*/ 0 h 1536"/>
                <a:gd name="T16" fmla="*/ 1749 w 1813"/>
                <a:gd name="T17" fmla="*/ 0 h 1536"/>
                <a:gd name="T18" fmla="*/ 1813 w 1813"/>
                <a:gd name="T19" fmla="*/ 64 h 1536"/>
                <a:gd name="T20" fmla="*/ 1749 w 1813"/>
                <a:gd name="T21" fmla="*/ 128 h 1536"/>
                <a:gd name="T22" fmla="*/ 1590 w 1813"/>
                <a:gd name="T23" fmla="*/ 128 h 1536"/>
                <a:gd name="T24" fmla="*/ 1569 w 1813"/>
                <a:gd name="T25" fmla="*/ 146 h 1536"/>
                <a:gd name="T26" fmla="*/ 1416 w 1813"/>
                <a:gd name="T27" fmla="*/ 1404 h 1536"/>
                <a:gd name="T28" fmla="*/ 1268 w 1813"/>
                <a:gd name="T29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3" h="1536">
                  <a:moveTo>
                    <a:pt x="1268" y="1536"/>
                  </a:moveTo>
                  <a:cubicBezTo>
                    <a:pt x="64" y="1536"/>
                    <a:pt x="64" y="1536"/>
                    <a:pt x="64" y="1536"/>
                  </a:cubicBezTo>
                  <a:cubicBezTo>
                    <a:pt x="28" y="1536"/>
                    <a:pt x="0" y="1507"/>
                    <a:pt x="0" y="1472"/>
                  </a:cubicBezTo>
                  <a:cubicBezTo>
                    <a:pt x="0" y="1436"/>
                    <a:pt x="28" y="1408"/>
                    <a:pt x="64" y="1408"/>
                  </a:cubicBezTo>
                  <a:cubicBezTo>
                    <a:pt x="1268" y="1408"/>
                    <a:pt x="1268" y="1408"/>
                    <a:pt x="1268" y="1408"/>
                  </a:cubicBezTo>
                  <a:cubicBezTo>
                    <a:pt x="1279" y="1408"/>
                    <a:pt x="1288" y="1400"/>
                    <a:pt x="1289" y="1389"/>
                  </a:cubicBezTo>
                  <a:cubicBezTo>
                    <a:pt x="1442" y="131"/>
                    <a:pt x="1442" y="131"/>
                    <a:pt x="1442" y="131"/>
                  </a:cubicBezTo>
                  <a:cubicBezTo>
                    <a:pt x="1451" y="56"/>
                    <a:pt x="1514" y="0"/>
                    <a:pt x="1590" y="0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784" y="0"/>
                    <a:pt x="1813" y="28"/>
                    <a:pt x="1813" y="64"/>
                  </a:cubicBezTo>
                  <a:cubicBezTo>
                    <a:pt x="1813" y="99"/>
                    <a:pt x="1784" y="128"/>
                    <a:pt x="1749" y="128"/>
                  </a:cubicBezTo>
                  <a:cubicBezTo>
                    <a:pt x="1590" y="128"/>
                    <a:pt x="1590" y="128"/>
                    <a:pt x="1590" y="128"/>
                  </a:cubicBezTo>
                  <a:cubicBezTo>
                    <a:pt x="1579" y="128"/>
                    <a:pt x="1570" y="136"/>
                    <a:pt x="1569" y="146"/>
                  </a:cubicBezTo>
                  <a:cubicBezTo>
                    <a:pt x="1416" y="1404"/>
                    <a:pt x="1416" y="1404"/>
                    <a:pt x="1416" y="1404"/>
                  </a:cubicBezTo>
                  <a:cubicBezTo>
                    <a:pt x="1407" y="1479"/>
                    <a:pt x="1344" y="1536"/>
                    <a:pt x="1268" y="15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FB59AEA3-B6CB-310D-9ACC-73C853C0A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3150" y="3367088"/>
              <a:ext cx="98425" cy="46038"/>
            </a:xfrm>
            <a:custGeom>
              <a:avLst/>
              <a:gdLst>
                <a:gd name="T0" fmla="*/ 215 w 279"/>
                <a:gd name="T1" fmla="*/ 128 h 128"/>
                <a:gd name="T2" fmla="*/ 64 w 279"/>
                <a:gd name="T3" fmla="*/ 128 h 128"/>
                <a:gd name="T4" fmla="*/ 0 w 279"/>
                <a:gd name="T5" fmla="*/ 64 h 128"/>
                <a:gd name="T6" fmla="*/ 64 w 279"/>
                <a:gd name="T7" fmla="*/ 0 h 128"/>
                <a:gd name="T8" fmla="*/ 215 w 279"/>
                <a:gd name="T9" fmla="*/ 0 h 128"/>
                <a:gd name="T10" fmla="*/ 279 w 279"/>
                <a:gd name="T11" fmla="*/ 64 h 128"/>
                <a:gd name="T12" fmla="*/ 215 w 279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28">
                  <a:moveTo>
                    <a:pt x="215" y="128"/>
                  </a:move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0" y="0"/>
                    <a:pt x="279" y="29"/>
                    <a:pt x="279" y="64"/>
                  </a:cubicBezTo>
                  <a:cubicBezTo>
                    <a:pt x="279" y="99"/>
                    <a:pt x="251" y="128"/>
                    <a:pt x="21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94441859-FC38-95F7-725B-8EF9D1655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03375" y="3367088"/>
              <a:ext cx="593725" cy="334963"/>
            </a:xfrm>
            <a:custGeom>
              <a:avLst/>
              <a:gdLst>
                <a:gd name="T0" fmla="*/ 1604 w 1668"/>
                <a:gd name="T1" fmla="*/ 939 h 939"/>
                <a:gd name="T2" fmla="*/ 358 w 1668"/>
                <a:gd name="T3" fmla="*/ 939 h 939"/>
                <a:gd name="T4" fmla="*/ 216 w 1668"/>
                <a:gd name="T5" fmla="*/ 834 h 939"/>
                <a:gd name="T6" fmla="*/ 14 w 1668"/>
                <a:gd name="T7" fmla="*/ 194 h 939"/>
                <a:gd name="T8" fmla="*/ 35 w 1668"/>
                <a:gd name="T9" fmla="*/ 62 h 939"/>
                <a:gd name="T10" fmla="*/ 156 w 1668"/>
                <a:gd name="T11" fmla="*/ 0 h 939"/>
                <a:gd name="T12" fmla="*/ 509 w 1668"/>
                <a:gd name="T13" fmla="*/ 0 h 939"/>
                <a:gd name="T14" fmla="*/ 573 w 1668"/>
                <a:gd name="T15" fmla="*/ 64 h 939"/>
                <a:gd name="T16" fmla="*/ 509 w 1668"/>
                <a:gd name="T17" fmla="*/ 128 h 939"/>
                <a:gd name="T18" fmla="*/ 156 w 1668"/>
                <a:gd name="T19" fmla="*/ 128 h 939"/>
                <a:gd name="T20" fmla="*/ 139 w 1668"/>
                <a:gd name="T21" fmla="*/ 137 h 939"/>
                <a:gd name="T22" fmla="*/ 136 w 1668"/>
                <a:gd name="T23" fmla="*/ 155 h 939"/>
                <a:gd name="T24" fmla="*/ 338 w 1668"/>
                <a:gd name="T25" fmla="*/ 796 h 939"/>
                <a:gd name="T26" fmla="*/ 358 w 1668"/>
                <a:gd name="T27" fmla="*/ 811 h 939"/>
                <a:gd name="T28" fmla="*/ 1604 w 1668"/>
                <a:gd name="T29" fmla="*/ 811 h 939"/>
                <a:gd name="T30" fmla="*/ 1668 w 1668"/>
                <a:gd name="T31" fmla="*/ 875 h 939"/>
                <a:gd name="T32" fmla="*/ 1604 w 1668"/>
                <a:gd name="T33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8" h="939">
                  <a:moveTo>
                    <a:pt x="1604" y="939"/>
                  </a:moveTo>
                  <a:cubicBezTo>
                    <a:pt x="358" y="939"/>
                    <a:pt x="358" y="939"/>
                    <a:pt x="358" y="939"/>
                  </a:cubicBezTo>
                  <a:cubicBezTo>
                    <a:pt x="292" y="939"/>
                    <a:pt x="235" y="897"/>
                    <a:pt x="216" y="834"/>
                  </a:cubicBezTo>
                  <a:cubicBezTo>
                    <a:pt x="14" y="194"/>
                    <a:pt x="14" y="194"/>
                    <a:pt x="14" y="194"/>
                  </a:cubicBezTo>
                  <a:cubicBezTo>
                    <a:pt x="0" y="150"/>
                    <a:pt x="8" y="100"/>
                    <a:pt x="35" y="62"/>
                  </a:cubicBezTo>
                  <a:cubicBezTo>
                    <a:pt x="63" y="23"/>
                    <a:pt x="109" y="0"/>
                    <a:pt x="156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44" y="0"/>
                    <a:pt x="573" y="29"/>
                    <a:pt x="573" y="64"/>
                  </a:cubicBezTo>
                  <a:cubicBezTo>
                    <a:pt x="573" y="99"/>
                    <a:pt x="544" y="128"/>
                    <a:pt x="509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7" y="128"/>
                    <a:pt x="141" y="133"/>
                    <a:pt x="139" y="137"/>
                  </a:cubicBezTo>
                  <a:cubicBezTo>
                    <a:pt x="137" y="140"/>
                    <a:pt x="133" y="146"/>
                    <a:pt x="136" y="155"/>
                  </a:cubicBezTo>
                  <a:cubicBezTo>
                    <a:pt x="338" y="796"/>
                    <a:pt x="338" y="796"/>
                    <a:pt x="338" y="796"/>
                  </a:cubicBezTo>
                  <a:cubicBezTo>
                    <a:pt x="341" y="805"/>
                    <a:pt x="349" y="811"/>
                    <a:pt x="358" y="811"/>
                  </a:cubicBezTo>
                  <a:cubicBezTo>
                    <a:pt x="1604" y="811"/>
                    <a:pt x="1604" y="811"/>
                    <a:pt x="1604" y="811"/>
                  </a:cubicBezTo>
                  <a:cubicBezTo>
                    <a:pt x="1639" y="811"/>
                    <a:pt x="1668" y="839"/>
                    <a:pt x="1668" y="875"/>
                  </a:cubicBezTo>
                  <a:cubicBezTo>
                    <a:pt x="1668" y="910"/>
                    <a:pt x="1639" y="939"/>
                    <a:pt x="1604" y="9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D9DE75D9-2CDE-3FE5-132B-F6987332EE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97013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6" y="476"/>
                    <a:pt x="0" y="369"/>
                    <a:pt x="0" y="238"/>
                  </a:cubicBezTo>
                  <a:cubicBezTo>
                    <a:pt x="0" y="107"/>
                    <a:pt x="106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F77B7660-68C7-9CB8-6393-0D379FE9D1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9838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7" y="476"/>
                    <a:pt x="0" y="369"/>
                    <a:pt x="0" y="238"/>
                  </a:cubicBezTo>
                  <a:cubicBezTo>
                    <a:pt x="0" y="107"/>
                    <a:pt x="107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2" name="Inhaltsplatzhalter 4">
            <a:extLst>
              <a:ext uri="{FF2B5EF4-FFF2-40B4-BE49-F238E27FC236}">
                <a16:creationId xmlns:a16="http://schemas.microsoft.com/office/drawing/2014/main" id="{A667F8F2-1E77-0BDA-5CEB-5347DAD113E3}"/>
              </a:ext>
            </a:extLst>
          </p:cNvPr>
          <p:cNvSpPr txBox="1">
            <a:spLocks/>
          </p:cNvSpPr>
          <p:nvPr/>
        </p:nvSpPr>
        <p:spPr>
          <a:xfrm>
            <a:off x="5358019" y="1963594"/>
            <a:ext cx="1172307" cy="1742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900" b="1" dirty="0">
                <a:latin typeface="+mj-lt"/>
              </a:rPr>
              <a:t>MONETARY</a:t>
            </a:r>
            <a:endParaRPr lang="en-US" sz="1050" b="1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117DAA-9B3E-E9FA-405F-EE0B40A5EDA0}"/>
              </a:ext>
            </a:extLst>
          </p:cNvPr>
          <p:cNvSpPr/>
          <p:nvPr/>
        </p:nvSpPr>
        <p:spPr>
          <a:xfrm>
            <a:off x="299427" y="3046947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2" descr="Family Group icon PNG and SVG Free Download">
            <a:extLst>
              <a:ext uri="{FF2B5EF4-FFF2-40B4-BE49-F238E27FC236}">
                <a16:creationId xmlns:a16="http://schemas.microsoft.com/office/drawing/2014/main" id="{1D50C145-A82C-335A-2BFA-A8B30E3D6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98" y="891049"/>
            <a:ext cx="777264" cy="52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0B5F260-512B-CCFD-1CC6-D081E84B640F}"/>
              </a:ext>
            </a:extLst>
          </p:cNvPr>
          <p:cNvSpPr txBox="1"/>
          <p:nvPr/>
        </p:nvSpPr>
        <p:spPr>
          <a:xfrm>
            <a:off x="314805" y="3687451"/>
            <a:ext cx="3179668" cy="12749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b="1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Kettle 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 most popular chips brand</a:t>
            </a:r>
          </a:p>
          <a:p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$390K total revenue (2X 2nd brand). </a:t>
            </a:r>
          </a:p>
          <a:p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 21% of the total chips revenue, </a:t>
            </a:r>
          </a:p>
          <a:p>
            <a:r>
              <a:rPr lang="en-US" dirty="0"/>
              <a:t>Top 4 chip brands 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up 50%+ of the total chips revenue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D8368-835F-5E0A-48FA-D8EC4EE9B26B}"/>
              </a:ext>
            </a:extLst>
          </p:cNvPr>
          <p:cNvSpPr txBox="1"/>
          <p:nvPr/>
        </p:nvSpPr>
        <p:spPr>
          <a:xfrm>
            <a:off x="314804" y="1493348"/>
            <a:ext cx="3179669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/>
                </a:solidFill>
              </a:rPr>
              <a:t>Families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tend to buy more chips per customer (averaging 1.95 bags), regardless of the older or younger age difference.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Newer families (w/o children or with young children) rank the lowest on the list (1.85 average).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267692-0D3B-552D-69BE-EEB4CF6A634D}"/>
              </a:ext>
            </a:extLst>
          </p:cNvPr>
          <p:cNvSpPr txBox="1"/>
          <p:nvPr/>
        </p:nvSpPr>
        <p:spPr>
          <a:xfrm>
            <a:off x="3734309" y="1532578"/>
            <a:ext cx="3199519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b="1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Mainstream 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customers tend to pay the most per transaction</a:t>
            </a:r>
          </a:p>
          <a:p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Mainstream mid-age singles/ couples: avg $7.60 per transaction</a:t>
            </a:r>
          </a:p>
          <a:p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Mainstream young singles/ couples: avg $7.52 per transaction</a:t>
            </a:r>
          </a:p>
        </p:txBody>
      </p:sp>
      <p:pic>
        <p:nvPicPr>
          <p:cNvPr id="29" name="Picture 14" descr="Download HD Clip Art Library Library Exchange Png Icon Free Download - Spend  Money Icon Transparent PNG Image - NicePNG.com">
            <a:extLst>
              <a:ext uri="{FF2B5EF4-FFF2-40B4-BE49-F238E27FC236}">
                <a16:creationId xmlns:a16="http://schemas.microsoft.com/office/drawing/2014/main" id="{1D2C33D1-6342-9673-7DE1-287A5086F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36" y="847600"/>
            <a:ext cx="729940" cy="69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Our Products - Kettle Brand">
            <a:extLst>
              <a:ext uri="{FF2B5EF4-FFF2-40B4-BE49-F238E27FC236}">
                <a16:creationId xmlns:a16="http://schemas.microsoft.com/office/drawing/2014/main" id="{1C9661BB-FDC4-94A6-412C-830206971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281" y="2990812"/>
            <a:ext cx="794095" cy="7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960C163C-4636-956F-C326-FD661F63DA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295689"/>
              </p:ext>
            </p:extLst>
          </p:nvPr>
        </p:nvGraphicFramePr>
        <p:xfrm>
          <a:off x="3855876" y="3340715"/>
          <a:ext cx="2742450" cy="1724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3071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195F79-E2FF-4084-A0FD-1A82E256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RFM Customer Segmentation Overview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354A86-60A4-46E3-816E-F3045266BEB7}"/>
              </a:ext>
            </a:extLst>
          </p:cNvPr>
          <p:cNvSpPr/>
          <p:nvPr/>
        </p:nvSpPr>
        <p:spPr>
          <a:xfrm>
            <a:off x="1229014" y="785049"/>
            <a:ext cx="1277672" cy="117780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Recency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0D872A-3E1B-48AC-BCA2-ADECC246C65F}"/>
              </a:ext>
            </a:extLst>
          </p:cNvPr>
          <p:cNvSpPr/>
          <p:nvPr/>
        </p:nvSpPr>
        <p:spPr>
          <a:xfrm>
            <a:off x="1303448" y="2253668"/>
            <a:ext cx="1325235" cy="117780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Frequency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89A1D5-5F57-4BDB-AD25-287AF636E4A1}"/>
              </a:ext>
            </a:extLst>
          </p:cNvPr>
          <p:cNvSpPr/>
          <p:nvPr/>
        </p:nvSpPr>
        <p:spPr>
          <a:xfrm>
            <a:off x="1327603" y="3673302"/>
            <a:ext cx="1276924" cy="117780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Monetary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D17F0F-B381-4CE1-BA1C-14BA9C219DDD}"/>
              </a:ext>
            </a:extLst>
          </p:cNvPr>
          <p:cNvSpPr/>
          <p:nvPr/>
        </p:nvSpPr>
        <p:spPr>
          <a:xfrm>
            <a:off x="287055" y="785049"/>
            <a:ext cx="1090641" cy="11778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D4FCAA-70A2-4692-97A3-2DB17582F5D2}"/>
              </a:ext>
            </a:extLst>
          </p:cNvPr>
          <p:cNvSpPr/>
          <p:nvPr/>
        </p:nvSpPr>
        <p:spPr>
          <a:xfrm>
            <a:off x="279509" y="2260360"/>
            <a:ext cx="1090641" cy="117780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2896CE-1157-45EC-958C-533FC3B74E46}"/>
              </a:ext>
            </a:extLst>
          </p:cNvPr>
          <p:cNvSpPr/>
          <p:nvPr/>
        </p:nvSpPr>
        <p:spPr>
          <a:xfrm>
            <a:off x="287055" y="3666610"/>
            <a:ext cx="1090641" cy="117780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Inhaltsplatzhalter 4">
            <a:extLst>
              <a:ext uri="{FF2B5EF4-FFF2-40B4-BE49-F238E27FC236}">
                <a16:creationId xmlns:a16="http://schemas.microsoft.com/office/drawing/2014/main" id="{29149D23-DCFB-42F4-B1B1-FEDC3F691705}"/>
              </a:ext>
            </a:extLst>
          </p:cNvPr>
          <p:cNvSpPr txBox="1">
            <a:spLocks/>
          </p:cNvSpPr>
          <p:nvPr/>
        </p:nvSpPr>
        <p:spPr>
          <a:xfrm flipH="1">
            <a:off x="2798093" y="781146"/>
            <a:ext cx="3930667" cy="11551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Avg overall time since last transaction: </a:t>
            </a:r>
            <a:r>
              <a:rPr lang="en-US" sz="1200" b="1" dirty="0">
                <a:solidFill>
                  <a:schemeClr val="accent6"/>
                </a:solidFill>
                <a:latin typeface="+mn-lt"/>
              </a:rPr>
              <a:t>107 days</a:t>
            </a:r>
          </a:p>
          <a:p>
            <a:pPr>
              <a:lnSpc>
                <a:spcPct val="100000"/>
              </a:lnSpc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Older families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tend to make purchases most recently, (average </a:t>
            </a:r>
            <a:r>
              <a:rPr lang="en-US" sz="1100" dirty="0">
                <a:solidFill>
                  <a:schemeClr val="accent6"/>
                </a:solidFill>
                <a:latin typeface="+mn-lt"/>
              </a:rPr>
              <a:t>90 days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). 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Followed by 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young families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(average 93 days) and 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older singles couples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(average 102 days)</a:t>
            </a:r>
          </a:p>
        </p:txBody>
      </p:sp>
      <p:sp>
        <p:nvSpPr>
          <p:cNvPr id="42" name="Inhaltsplatzhalter 4">
            <a:extLst>
              <a:ext uri="{FF2B5EF4-FFF2-40B4-BE49-F238E27FC236}">
                <a16:creationId xmlns:a16="http://schemas.microsoft.com/office/drawing/2014/main" id="{C363CF53-7021-409D-9906-3C6CD7A9824D}"/>
              </a:ext>
            </a:extLst>
          </p:cNvPr>
          <p:cNvSpPr txBox="1">
            <a:spLocks/>
          </p:cNvSpPr>
          <p:nvPr/>
        </p:nvSpPr>
        <p:spPr>
          <a:xfrm flipH="1">
            <a:off x="2798093" y="2233121"/>
            <a:ext cx="3930669" cy="11551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Avg overall number of transactions: </a:t>
            </a:r>
            <a:r>
              <a:rPr lang="en-US" sz="1200" b="1" dirty="0">
                <a:solidFill>
                  <a:schemeClr val="accent6"/>
                </a:solidFill>
                <a:latin typeface="+mn-lt"/>
              </a:rPr>
              <a:t>3.5</a:t>
            </a:r>
          </a:p>
          <a:p>
            <a:pPr>
              <a:lnSpc>
                <a:spcPct val="100000"/>
              </a:lnSpc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Older families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have made the most frequent purchases, (average </a:t>
            </a:r>
            <a:r>
              <a:rPr lang="en-US" sz="1100" dirty="0">
                <a:solidFill>
                  <a:schemeClr val="accent6"/>
                </a:solidFill>
                <a:latin typeface="+mn-lt"/>
              </a:rPr>
              <a:t>4.7 transactions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). 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Followed by 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young families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(average 4.3 transactions) and 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older singles/ couples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(average 3.6 transactions)</a:t>
            </a:r>
          </a:p>
        </p:txBody>
      </p:sp>
      <p:sp>
        <p:nvSpPr>
          <p:cNvPr id="43" name="Inhaltsplatzhalter 4">
            <a:extLst>
              <a:ext uri="{FF2B5EF4-FFF2-40B4-BE49-F238E27FC236}">
                <a16:creationId xmlns:a16="http://schemas.microsoft.com/office/drawing/2014/main" id="{204AB20E-B184-4045-8F1D-E73F30215444}"/>
              </a:ext>
            </a:extLst>
          </p:cNvPr>
          <p:cNvSpPr txBox="1">
            <a:spLocks/>
          </p:cNvSpPr>
          <p:nvPr/>
        </p:nvSpPr>
        <p:spPr>
          <a:xfrm flipH="1">
            <a:off x="2762560" y="3694009"/>
            <a:ext cx="3930667" cy="11551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Avg overall total spent per customer: </a:t>
            </a:r>
            <a:r>
              <a:rPr lang="en-US" sz="1200" b="1" dirty="0">
                <a:solidFill>
                  <a:schemeClr val="accent6"/>
                </a:solidFill>
                <a:latin typeface="+mn-lt"/>
              </a:rPr>
              <a:t>$25.45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Sales are mainly coming from 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older families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(averaging about </a:t>
            </a:r>
            <a:r>
              <a:rPr lang="en-US" sz="1100" dirty="0">
                <a:solidFill>
                  <a:schemeClr val="accent6"/>
                </a:solidFill>
                <a:latin typeface="+mn-lt"/>
              </a:rPr>
              <a:t>$34.33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total spent). 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Followed by 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young families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(average $32.83) and 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older singles/ couples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(average $26.26).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BDA63E-B126-4EDA-8B60-CFAB50B66BB9}"/>
              </a:ext>
            </a:extLst>
          </p:cNvPr>
          <p:cNvGrpSpPr/>
          <p:nvPr/>
        </p:nvGrpSpPr>
        <p:grpSpPr>
          <a:xfrm>
            <a:off x="560318" y="1103018"/>
            <a:ext cx="542548" cy="541394"/>
            <a:chOff x="-374650" y="3808413"/>
            <a:chExt cx="747713" cy="746125"/>
          </a:xfrm>
          <a:solidFill>
            <a:schemeClr val="bg1"/>
          </a:solidFill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C475B2C7-5E1D-4BAA-AB36-623C2A327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74650" y="3808413"/>
              <a:ext cx="747713" cy="746125"/>
            </a:xfrm>
            <a:custGeom>
              <a:avLst/>
              <a:gdLst>
                <a:gd name="T0" fmla="*/ 1928 w 2048"/>
                <a:gd name="T1" fmla="*/ 184 h 2048"/>
                <a:gd name="T2" fmla="*/ 1564 w 2048"/>
                <a:gd name="T3" fmla="*/ 124 h 2048"/>
                <a:gd name="T4" fmla="*/ 1504 w 2048"/>
                <a:gd name="T5" fmla="*/ 0 h 2048"/>
                <a:gd name="T6" fmla="*/ 1444 w 2048"/>
                <a:gd name="T7" fmla="*/ 124 h 2048"/>
                <a:gd name="T8" fmla="*/ 1204 w 2048"/>
                <a:gd name="T9" fmla="*/ 60 h 2048"/>
                <a:gd name="T10" fmla="*/ 1084 w 2048"/>
                <a:gd name="T11" fmla="*/ 60 h 2048"/>
                <a:gd name="T12" fmla="*/ 844 w 2048"/>
                <a:gd name="T13" fmla="*/ 124 h 2048"/>
                <a:gd name="T14" fmla="*/ 784 w 2048"/>
                <a:gd name="T15" fmla="*/ 0 h 2048"/>
                <a:gd name="T16" fmla="*/ 724 w 2048"/>
                <a:gd name="T17" fmla="*/ 124 h 2048"/>
                <a:gd name="T18" fmla="*/ 484 w 2048"/>
                <a:gd name="T19" fmla="*/ 60 h 2048"/>
                <a:gd name="T20" fmla="*/ 364 w 2048"/>
                <a:gd name="T21" fmla="*/ 60 h 2048"/>
                <a:gd name="T22" fmla="*/ 60 w 2048"/>
                <a:gd name="T23" fmla="*/ 124 h 2048"/>
                <a:gd name="T24" fmla="*/ 0 w 2048"/>
                <a:gd name="T25" fmla="*/ 1748 h 2048"/>
                <a:gd name="T26" fmla="*/ 1059 w 2048"/>
                <a:gd name="T27" fmla="*/ 1808 h 2048"/>
                <a:gd name="T28" fmla="*/ 2048 w 2048"/>
                <a:gd name="T29" fmla="*/ 1508 h 2048"/>
                <a:gd name="T30" fmla="*/ 364 w 2048"/>
                <a:gd name="T31" fmla="*/ 244 h 2048"/>
                <a:gd name="T32" fmla="*/ 424 w 2048"/>
                <a:gd name="T33" fmla="*/ 364 h 2048"/>
                <a:gd name="T34" fmla="*/ 484 w 2048"/>
                <a:gd name="T35" fmla="*/ 244 h 2048"/>
                <a:gd name="T36" fmla="*/ 724 w 2048"/>
                <a:gd name="T37" fmla="*/ 304 h 2048"/>
                <a:gd name="T38" fmla="*/ 844 w 2048"/>
                <a:gd name="T39" fmla="*/ 304 h 2048"/>
                <a:gd name="T40" fmla="*/ 1084 w 2048"/>
                <a:gd name="T41" fmla="*/ 244 h 2048"/>
                <a:gd name="T42" fmla="*/ 1144 w 2048"/>
                <a:gd name="T43" fmla="*/ 364 h 2048"/>
                <a:gd name="T44" fmla="*/ 1204 w 2048"/>
                <a:gd name="T45" fmla="*/ 244 h 2048"/>
                <a:gd name="T46" fmla="*/ 1444 w 2048"/>
                <a:gd name="T47" fmla="*/ 304 h 2048"/>
                <a:gd name="T48" fmla="*/ 1564 w 2048"/>
                <a:gd name="T49" fmla="*/ 304 h 2048"/>
                <a:gd name="T50" fmla="*/ 1808 w 2048"/>
                <a:gd name="T51" fmla="*/ 244 h 2048"/>
                <a:gd name="T52" fmla="*/ 120 w 2048"/>
                <a:gd name="T53" fmla="*/ 484 h 2048"/>
                <a:gd name="T54" fmla="*/ 364 w 2048"/>
                <a:gd name="T55" fmla="*/ 244 h 2048"/>
                <a:gd name="T56" fmla="*/ 120 w 2048"/>
                <a:gd name="T57" fmla="*/ 604 h 2048"/>
                <a:gd name="T58" fmla="*/ 1808 w 2048"/>
                <a:gd name="T59" fmla="*/ 1059 h 2048"/>
                <a:gd name="T60" fmla="*/ 1055 w 2048"/>
                <a:gd name="T61" fmla="*/ 1214 h 2048"/>
                <a:gd name="T62" fmla="*/ 908 w 2048"/>
                <a:gd name="T63" fmla="*/ 1208 h 2048"/>
                <a:gd name="T64" fmla="*/ 908 w 2048"/>
                <a:gd name="T65" fmla="*/ 1328 h 2048"/>
                <a:gd name="T66" fmla="*/ 971 w 2048"/>
                <a:gd name="T67" fmla="*/ 1448 h 2048"/>
                <a:gd name="T68" fmla="*/ 848 w 2048"/>
                <a:gd name="T69" fmla="*/ 1508 h 2048"/>
                <a:gd name="T70" fmla="*/ 971 w 2048"/>
                <a:gd name="T71" fmla="*/ 1568 h 2048"/>
                <a:gd name="T72" fmla="*/ 120 w 2048"/>
                <a:gd name="T73" fmla="*/ 1688 h 2048"/>
                <a:gd name="T74" fmla="*/ 1088 w 2048"/>
                <a:gd name="T75" fmla="*/ 1508 h 2048"/>
                <a:gd name="T76" fmla="*/ 1928 w 2048"/>
                <a:gd name="T77" fmla="*/ 150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8" h="2048">
                  <a:moveTo>
                    <a:pt x="1928" y="1169"/>
                  </a:moveTo>
                  <a:cubicBezTo>
                    <a:pt x="1928" y="184"/>
                    <a:pt x="1928" y="184"/>
                    <a:pt x="1928" y="184"/>
                  </a:cubicBezTo>
                  <a:cubicBezTo>
                    <a:pt x="1928" y="151"/>
                    <a:pt x="1901" y="124"/>
                    <a:pt x="1868" y="124"/>
                  </a:cubicBezTo>
                  <a:cubicBezTo>
                    <a:pt x="1564" y="124"/>
                    <a:pt x="1564" y="124"/>
                    <a:pt x="1564" y="124"/>
                  </a:cubicBezTo>
                  <a:cubicBezTo>
                    <a:pt x="1564" y="60"/>
                    <a:pt x="1564" y="60"/>
                    <a:pt x="1564" y="60"/>
                  </a:cubicBezTo>
                  <a:cubicBezTo>
                    <a:pt x="1564" y="27"/>
                    <a:pt x="1537" y="0"/>
                    <a:pt x="1504" y="0"/>
                  </a:cubicBezTo>
                  <a:cubicBezTo>
                    <a:pt x="1471" y="0"/>
                    <a:pt x="1444" y="27"/>
                    <a:pt x="1444" y="60"/>
                  </a:cubicBezTo>
                  <a:cubicBezTo>
                    <a:pt x="1444" y="124"/>
                    <a:pt x="1444" y="124"/>
                    <a:pt x="1444" y="124"/>
                  </a:cubicBezTo>
                  <a:cubicBezTo>
                    <a:pt x="1204" y="124"/>
                    <a:pt x="1204" y="124"/>
                    <a:pt x="1204" y="124"/>
                  </a:cubicBezTo>
                  <a:cubicBezTo>
                    <a:pt x="1204" y="60"/>
                    <a:pt x="1204" y="60"/>
                    <a:pt x="1204" y="60"/>
                  </a:cubicBezTo>
                  <a:cubicBezTo>
                    <a:pt x="1204" y="27"/>
                    <a:pt x="1177" y="0"/>
                    <a:pt x="1144" y="0"/>
                  </a:cubicBezTo>
                  <a:cubicBezTo>
                    <a:pt x="1111" y="0"/>
                    <a:pt x="1084" y="27"/>
                    <a:pt x="1084" y="60"/>
                  </a:cubicBezTo>
                  <a:cubicBezTo>
                    <a:pt x="1084" y="124"/>
                    <a:pt x="1084" y="124"/>
                    <a:pt x="1084" y="124"/>
                  </a:cubicBezTo>
                  <a:cubicBezTo>
                    <a:pt x="844" y="124"/>
                    <a:pt x="844" y="124"/>
                    <a:pt x="844" y="124"/>
                  </a:cubicBezTo>
                  <a:cubicBezTo>
                    <a:pt x="844" y="60"/>
                    <a:pt x="844" y="60"/>
                    <a:pt x="844" y="60"/>
                  </a:cubicBezTo>
                  <a:cubicBezTo>
                    <a:pt x="844" y="27"/>
                    <a:pt x="817" y="0"/>
                    <a:pt x="784" y="0"/>
                  </a:cubicBezTo>
                  <a:cubicBezTo>
                    <a:pt x="751" y="0"/>
                    <a:pt x="724" y="27"/>
                    <a:pt x="724" y="60"/>
                  </a:cubicBezTo>
                  <a:cubicBezTo>
                    <a:pt x="724" y="124"/>
                    <a:pt x="724" y="124"/>
                    <a:pt x="724" y="124"/>
                  </a:cubicBezTo>
                  <a:cubicBezTo>
                    <a:pt x="484" y="124"/>
                    <a:pt x="484" y="124"/>
                    <a:pt x="484" y="124"/>
                  </a:cubicBezTo>
                  <a:cubicBezTo>
                    <a:pt x="484" y="60"/>
                    <a:pt x="484" y="60"/>
                    <a:pt x="484" y="60"/>
                  </a:cubicBezTo>
                  <a:cubicBezTo>
                    <a:pt x="484" y="27"/>
                    <a:pt x="457" y="0"/>
                    <a:pt x="424" y="0"/>
                  </a:cubicBezTo>
                  <a:cubicBezTo>
                    <a:pt x="391" y="0"/>
                    <a:pt x="364" y="27"/>
                    <a:pt x="364" y="60"/>
                  </a:cubicBezTo>
                  <a:cubicBezTo>
                    <a:pt x="364" y="124"/>
                    <a:pt x="364" y="124"/>
                    <a:pt x="364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27" y="124"/>
                    <a:pt x="0" y="151"/>
                    <a:pt x="0" y="184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81"/>
                    <a:pt x="27" y="1808"/>
                    <a:pt x="60" y="1808"/>
                  </a:cubicBezTo>
                  <a:cubicBezTo>
                    <a:pt x="1059" y="1808"/>
                    <a:pt x="1059" y="1808"/>
                    <a:pt x="1059" y="1808"/>
                  </a:cubicBezTo>
                  <a:cubicBezTo>
                    <a:pt x="1156" y="1953"/>
                    <a:pt x="1321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1380"/>
                    <a:pt x="2003" y="1262"/>
                    <a:pt x="1928" y="1169"/>
                  </a:cubicBezTo>
                  <a:close/>
                  <a:moveTo>
                    <a:pt x="364" y="244"/>
                  </a:moveTo>
                  <a:cubicBezTo>
                    <a:pt x="364" y="304"/>
                    <a:pt x="364" y="304"/>
                    <a:pt x="364" y="304"/>
                  </a:cubicBezTo>
                  <a:cubicBezTo>
                    <a:pt x="364" y="337"/>
                    <a:pt x="391" y="364"/>
                    <a:pt x="424" y="364"/>
                  </a:cubicBezTo>
                  <a:cubicBezTo>
                    <a:pt x="457" y="364"/>
                    <a:pt x="484" y="337"/>
                    <a:pt x="484" y="304"/>
                  </a:cubicBezTo>
                  <a:cubicBezTo>
                    <a:pt x="484" y="244"/>
                    <a:pt x="484" y="244"/>
                    <a:pt x="484" y="244"/>
                  </a:cubicBezTo>
                  <a:cubicBezTo>
                    <a:pt x="724" y="244"/>
                    <a:pt x="724" y="244"/>
                    <a:pt x="724" y="244"/>
                  </a:cubicBezTo>
                  <a:cubicBezTo>
                    <a:pt x="724" y="304"/>
                    <a:pt x="724" y="304"/>
                    <a:pt x="724" y="304"/>
                  </a:cubicBezTo>
                  <a:cubicBezTo>
                    <a:pt x="724" y="337"/>
                    <a:pt x="751" y="364"/>
                    <a:pt x="784" y="364"/>
                  </a:cubicBezTo>
                  <a:cubicBezTo>
                    <a:pt x="817" y="364"/>
                    <a:pt x="844" y="337"/>
                    <a:pt x="844" y="304"/>
                  </a:cubicBezTo>
                  <a:cubicBezTo>
                    <a:pt x="844" y="244"/>
                    <a:pt x="844" y="244"/>
                    <a:pt x="844" y="244"/>
                  </a:cubicBezTo>
                  <a:cubicBezTo>
                    <a:pt x="1084" y="244"/>
                    <a:pt x="1084" y="244"/>
                    <a:pt x="1084" y="244"/>
                  </a:cubicBezTo>
                  <a:cubicBezTo>
                    <a:pt x="1084" y="304"/>
                    <a:pt x="1084" y="304"/>
                    <a:pt x="1084" y="304"/>
                  </a:cubicBezTo>
                  <a:cubicBezTo>
                    <a:pt x="1084" y="337"/>
                    <a:pt x="1111" y="364"/>
                    <a:pt x="1144" y="364"/>
                  </a:cubicBezTo>
                  <a:cubicBezTo>
                    <a:pt x="1177" y="364"/>
                    <a:pt x="1204" y="337"/>
                    <a:pt x="1204" y="304"/>
                  </a:cubicBezTo>
                  <a:cubicBezTo>
                    <a:pt x="1204" y="244"/>
                    <a:pt x="1204" y="244"/>
                    <a:pt x="1204" y="244"/>
                  </a:cubicBezTo>
                  <a:cubicBezTo>
                    <a:pt x="1444" y="244"/>
                    <a:pt x="1444" y="244"/>
                    <a:pt x="1444" y="244"/>
                  </a:cubicBezTo>
                  <a:cubicBezTo>
                    <a:pt x="1444" y="304"/>
                    <a:pt x="1444" y="304"/>
                    <a:pt x="1444" y="304"/>
                  </a:cubicBezTo>
                  <a:cubicBezTo>
                    <a:pt x="1444" y="337"/>
                    <a:pt x="1471" y="364"/>
                    <a:pt x="1504" y="364"/>
                  </a:cubicBezTo>
                  <a:cubicBezTo>
                    <a:pt x="1537" y="364"/>
                    <a:pt x="1564" y="337"/>
                    <a:pt x="1564" y="304"/>
                  </a:cubicBezTo>
                  <a:cubicBezTo>
                    <a:pt x="1564" y="244"/>
                    <a:pt x="1564" y="244"/>
                    <a:pt x="1564" y="244"/>
                  </a:cubicBezTo>
                  <a:cubicBezTo>
                    <a:pt x="1808" y="244"/>
                    <a:pt x="1808" y="244"/>
                    <a:pt x="1808" y="244"/>
                  </a:cubicBezTo>
                  <a:cubicBezTo>
                    <a:pt x="1808" y="484"/>
                    <a:pt x="1808" y="484"/>
                    <a:pt x="1808" y="484"/>
                  </a:cubicBezTo>
                  <a:cubicBezTo>
                    <a:pt x="120" y="484"/>
                    <a:pt x="120" y="484"/>
                    <a:pt x="120" y="484"/>
                  </a:cubicBezTo>
                  <a:cubicBezTo>
                    <a:pt x="120" y="244"/>
                    <a:pt x="120" y="244"/>
                    <a:pt x="120" y="244"/>
                  </a:cubicBezTo>
                  <a:lnTo>
                    <a:pt x="364" y="244"/>
                  </a:lnTo>
                  <a:close/>
                  <a:moveTo>
                    <a:pt x="120" y="1688"/>
                  </a:moveTo>
                  <a:cubicBezTo>
                    <a:pt x="120" y="604"/>
                    <a:pt x="120" y="604"/>
                    <a:pt x="120" y="604"/>
                  </a:cubicBezTo>
                  <a:cubicBezTo>
                    <a:pt x="1808" y="604"/>
                    <a:pt x="1808" y="604"/>
                    <a:pt x="1808" y="604"/>
                  </a:cubicBezTo>
                  <a:cubicBezTo>
                    <a:pt x="1808" y="1059"/>
                    <a:pt x="1808" y="1059"/>
                    <a:pt x="1808" y="1059"/>
                  </a:cubicBezTo>
                  <a:cubicBezTo>
                    <a:pt x="1722" y="1002"/>
                    <a:pt x="1619" y="968"/>
                    <a:pt x="1508" y="968"/>
                  </a:cubicBezTo>
                  <a:cubicBezTo>
                    <a:pt x="1318" y="968"/>
                    <a:pt x="1151" y="1066"/>
                    <a:pt x="1055" y="1214"/>
                  </a:cubicBezTo>
                  <a:cubicBezTo>
                    <a:pt x="1047" y="1210"/>
                    <a:pt x="1038" y="1208"/>
                    <a:pt x="1028" y="1208"/>
                  </a:cubicBezTo>
                  <a:cubicBezTo>
                    <a:pt x="908" y="1208"/>
                    <a:pt x="908" y="1208"/>
                    <a:pt x="908" y="1208"/>
                  </a:cubicBezTo>
                  <a:cubicBezTo>
                    <a:pt x="875" y="1208"/>
                    <a:pt x="848" y="1235"/>
                    <a:pt x="848" y="1268"/>
                  </a:cubicBezTo>
                  <a:cubicBezTo>
                    <a:pt x="848" y="1301"/>
                    <a:pt x="875" y="1328"/>
                    <a:pt x="908" y="1328"/>
                  </a:cubicBezTo>
                  <a:cubicBezTo>
                    <a:pt x="999" y="1328"/>
                    <a:pt x="999" y="1328"/>
                    <a:pt x="999" y="1328"/>
                  </a:cubicBezTo>
                  <a:cubicBezTo>
                    <a:pt x="985" y="1366"/>
                    <a:pt x="976" y="1406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76" y="1610"/>
                    <a:pt x="985" y="1650"/>
                    <a:pt x="999" y="1688"/>
                  </a:cubicBezTo>
                  <a:lnTo>
                    <a:pt x="120" y="1688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773A2D2-53A6-427A-8B23-BD274063A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8" y="4248151"/>
              <a:ext cx="131763" cy="131763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D7C3A67-8143-4124-AA4C-0CD493E47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073526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3E0E2DEC-AB1C-49C9-AA7E-8CB1DDAA2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160838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EF968DB6-3D82-4F1B-A74C-493357005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248151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1CA2489C-9D76-4F87-BDBA-1037D366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EFCBD755-A32E-450E-BEE5-143F6047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160838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AC603C0-A837-4080-8C9F-46B9D4246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335463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5187437F-A709-443C-BCC2-AE070430D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38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E54500-F486-466C-81B2-0AA61B054C65}"/>
              </a:ext>
            </a:extLst>
          </p:cNvPr>
          <p:cNvGrpSpPr/>
          <p:nvPr/>
        </p:nvGrpSpPr>
        <p:grpSpPr>
          <a:xfrm>
            <a:off x="560318" y="3918222"/>
            <a:ext cx="542042" cy="543464"/>
            <a:chOff x="3671888" y="1538288"/>
            <a:chExt cx="604837" cy="606425"/>
          </a:xfrm>
          <a:solidFill>
            <a:schemeClr val="bg1"/>
          </a:solidFill>
        </p:grpSpPr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21557179-ABBA-40CD-92C2-04924FB776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1888" y="1538288"/>
              <a:ext cx="604837" cy="606425"/>
            </a:xfrm>
            <a:custGeom>
              <a:avLst/>
              <a:gdLst>
                <a:gd name="T0" fmla="*/ 1747 w 2048"/>
                <a:gd name="T1" fmla="*/ 301 h 2048"/>
                <a:gd name="T2" fmla="*/ 1024 w 2048"/>
                <a:gd name="T3" fmla="*/ 0 h 2048"/>
                <a:gd name="T4" fmla="*/ 301 w 2048"/>
                <a:gd name="T5" fmla="*/ 301 h 2048"/>
                <a:gd name="T6" fmla="*/ 0 w 2048"/>
                <a:gd name="T7" fmla="*/ 1024 h 2048"/>
                <a:gd name="T8" fmla="*/ 301 w 2048"/>
                <a:gd name="T9" fmla="*/ 1747 h 2048"/>
                <a:gd name="T10" fmla="*/ 1024 w 2048"/>
                <a:gd name="T11" fmla="*/ 2048 h 2048"/>
                <a:gd name="T12" fmla="*/ 1747 w 2048"/>
                <a:gd name="T13" fmla="*/ 1747 h 2048"/>
                <a:gd name="T14" fmla="*/ 2048 w 2048"/>
                <a:gd name="T15" fmla="*/ 1024 h 2048"/>
                <a:gd name="T16" fmla="*/ 1747 w 2048"/>
                <a:gd name="T17" fmla="*/ 301 h 2048"/>
                <a:gd name="T18" fmla="*/ 1024 w 2048"/>
                <a:gd name="T19" fmla="*/ 1928 h 2048"/>
                <a:gd name="T20" fmla="*/ 120 w 2048"/>
                <a:gd name="T21" fmla="*/ 1024 h 2048"/>
                <a:gd name="T22" fmla="*/ 1024 w 2048"/>
                <a:gd name="T23" fmla="*/ 120 h 2048"/>
                <a:gd name="T24" fmla="*/ 1928 w 2048"/>
                <a:gd name="T25" fmla="*/ 1024 h 2048"/>
                <a:gd name="T26" fmla="*/ 1024 w 2048"/>
                <a:gd name="T27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8" h="2048">
                  <a:moveTo>
                    <a:pt x="1747" y="301"/>
                  </a:moveTo>
                  <a:cubicBezTo>
                    <a:pt x="1553" y="107"/>
                    <a:pt x="1296" y="0"/>
                    <a:pt x="1024" y="0"/>
                  </a:cubicBezTo>
                  <a:cubicBezTo>
                    <a:pt x="752" y="0"/>
                    <a:pt x="495" y="107"/>
                    <a:pt x="301" y="301"/>
                  </a:cubicBezTo>
                  <a:cubicBezTo>
                    <a:pt x="107" y="495"/>
                    <a:pt x="0" y="752"/>
                    <a:pt x="0" y="1024"/>
                  </a:cubicBezTo>
                  <a:cubicBezTo>
                    <a:pt x="0" y="1296"/>
                    <a:pt x="107" y="1553"/>
                    <a:pt x="301" y="1747"/>
                  </a:cubicBezTo>
                  <a:cubicBezTo>
                    <a:pt x="495" y="1941"/>
                    <a:pt x="752" y="2048"/>
                    <a:pt x="1024" y="2048"/>
                  </a:cubicBezTo>
                  <a:cubicBezTo>
                    <a:pt x="1296" y="2048"/>
                    <a:pt x="1553" y="1941"/>
                    <a:pt x="1747" y="1747"/>
                  </a:cubicBezTo>
                  <a:cubicBezTo>
                    <a:pt x="1941" y="1553"/>
                    <a:pt x="2048" y="1296"/>
                    <a:pt x="2048" y="1024"/>
                  </a:cubicBezTo>
                  <a:cubicBezTo>
                    <a:pt x="2048" y="752"/>
                    <a:pt x="1941" y="495"/>
                    <a:pt x="1747" y="301"/>
                  </a:cubicBezTo>
                  <a:close/>
                  <a:moveTo>
                    <a:pt x="1024" y="1928"/>
                  </a:moveTo>
                  <a:cubicBezTo>
                    <a:pt x="526" y="1928"/>
                    <a:pt x="120" y="1522"/>
                    <a:pt x="120" y="1024"/>
                  </a:cubicBezTo>
                  <a:cubicBezTo>
                    <a:pt x="120" y="526"/>
                    <a:pt x="526" y="120"/>
                    <a:pt x="1024" y="120"/>
                  </a:cubicBezTo>
                  <a:cubicBezTo>
                    <a:pt x="1522" y="120"/>
                    <a:pt x="1928" y="526"/>
                    <a:pt x="1928" y="1024"/>
                  </a:cubicBezTo>
                  <a:cubicBezTo>
                    <a:pt x="1928" y="1522"/>
                    <a:pt x="1522" y="1928"/>
                    <a:pt x="1024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A80699A9-8D3E-4254-A57D-45A3A1F96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4452" y="1659783"/>
              <a:ext cx="199708" cy="363434"/>
            </a:xfrm>
            <a:custGeom>
              <a:avLst/>
              <a:gdLst>
                <a:gd name="T0" fmla="*/ 480 w 600"/>
                <a:gd name="T1" fmla="*/ 360 h 1081"/>
                <a:gd name="T2" fmla="*/ 540 w 600"/>
                <a:gd name="T3" fmla="*/ 420 h 1081"/>
                <a:gd name="T4" fmla="*/ 600 w 600"/>
                <a:gd name="T5" fmla="*/ 360 h 1081"/>
                <a:gd name="T6" fmla="*/ 506 w 600"/>
                <a:gd name="T7" fmla="*/ 185 h 1081"/>
                <a:gd name="T8" fmla="*/ 360 w 600"/>
                <a:gd name="T9" fmla="*/ 125 h 1081"/>
                <a:gd name="T10" fmla="*/ 360 w 600"/>
                <a:gd name="T11" fmla="*/ 60 h 1081"/>
                <a:gd name="T12" fmla="*/ 300 w 600"/>
                <a:gd name="T13" fmla="*/ 0 h 1081"/>
                <a:gd name="T14" fmla="*/ 240 w 600"/>
                <a:gd name="T15" fmla="*/ 60 h 1081"/>
                <a:gd name="T16" fmla="*/ 240 w 600"/>
                <a:gd name="T17" fmla="*/ 125 h 1081"/>
                <a:gd name="T18" fmla="*/ 94 w 600"/>
                <a:gd name="T19" fmla="*/ 185 h 1081"/>
                <a:gd name="T20" fmla="*/ 0 w 600"/>
                <a:gd name="T21" fmla="*/ 360 h 1081"/>
                <a:gd name="T22" fmla="*/ 94 w 600"/>
                <a:gd name="T23" fmla="*/ 536 h 1081"/>
                <a:gd name="T24" fmla="*/ 240 w 600"/>
                <a:gd name="T25" fmla="*/ 596 h 1081"/>
                <a:gd name="T26" fmla="*/ 240 w 600"/>
                <a:gd name="T27" fmla="*/ 833 h 1081"/>
                <a:gd name="T28" fmla="*/ 120 w 600"/>
                <a:gd name="T29" fmla="*/ 720 h 1081"/>
                <a:gd name="T30" fmla="*/ 60 w 600"/>
                <a:gd name="T31" fmla="*/ 660 h 1081"/>
                <a:gd name="T32" fmla="*/ 0 w 600"/>
                <a:gd name="T33" fmla="*/ 720 h 1081"/>
                <a:gd name="T34" fmla="*/ 94 w 600"/>
                <a:gd name="T35" fmla="*/ 896 h 1081"/>
                <a:gd name="T36" fmla="*/ 240 w 600"/>
                <a:gd name="T37" fmla="*/ 956 h 1081"/>
                <a:gd name="T38" fmla="*/ 240 w 600"/>
                <a:gd name="T39" fmla="*/ 1021 h 1081"/>
                <a:gd name="T40" fmla="*/ 300 w 600"/>
                <a:gd name="T41" fmla="*/ 1081 h 1081"/>
                <a:gd name="T42" fmla="*/ 360 w 600"/>
                <a:gd name="T43" fmla="*/ 1021 h 1081"/>
                <a:gd name="T44" fmla="*/ 360 w 600"/>
                <a:gd name="T45" fmla="*/ 956 h 1081"/>
                <a:gd name="T46" fmla="*/ 506 w 600"/>
                <a:gd name="T47" fmla="*/ 896 h 1081"/>
                <a:gd name="T48" fmla="*/ 600 w 600"/>
                <a:gd name="T49" fmla="*/ 720 h 1081"/>
                <a:gd name="T50" fmla="*/ 506 w 600"/>
                <a:gd name="T51" fmla="*/ 545 h 1081"/>
                <a:gd name="T52" fmla="*/ 360 w 600"/>
                <a:gd name="T53" fmla="*/ 485 h 1081"/>
                <a:gd name="T54" fmla="*/ 360 w 600"/>
                <a:gd name="T55" fmla="*/ 248 h 1081"/>
                <a:gd name="T56" fmla="*/ 480 w 600"/>
                <a:gd name="T57" fmla="*/ 360 h 1081"/>
                <a:gd name="T58" fmla="*/ 120 w 600"/>
                <a:gd name="T59" fmla="*/ 360 h 1081"/>
                <a:gd name="T60" fmla="*/ 240 w 600"/>
                <a:gd name="T61" fmla="*/ 248 h 1081"/>
                <a:gd name="T62" fmla="*/ 240 w 600"/>
                <a:gd name="T63" fmla="*/ 473 h 1081"/>
                <a:gd name="T64" fmla="*/ 120 w 600"/>
                <a:gd name="T65" fmla="*/ 360 h 1081"/>
                <a:gd name="T66" fmla="*/ 480 w 600"/>
                <a:gd name="T67" fmla="*/ 720 h 1081"/>
                <a:gd name="T68" fmla="*/ 360 w 600"/>
                <a:gd name="T69" fmla="*/ 833 h 1081"/>
                <a:gd name="T70" fmla="*/ 360 w 600"/>
                <a:gd name="T71" fmla="*/ 608 h 1081"/>
                <a:gd name="T72" fmla="*/ 480 w 600"/>
                <a:gd name="T73" fmla="*/ 72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0" h="1081">
                  <a:moveTo>
                    <a:pt x="480" y="360"/>
                  </a:moveTo>
                  <a:cubicBezTo>
                    <a:pt x="480" y="394"/>
                    <a:pt x="507" y="420"/>
                    <a:pt x="540" y="420"/>
                  </a:cubicBezTo>
                  <a:cubicBezTo>
                    <a:pt x="573" y="420"/>
                    <a:pt x="600" y="394"/>
                    <a:pt x="600" y="360"/>
                  </a:cubicBezTo>
                  <a:cubicBezTo>
                    <a:pt x="600" y="294"/>
                    <a:pt x="566" y="230"/>
                    <a:pt x="506" y="185"/>
                  </a:cubicBezTo>
                  <a:cubicBezTo>
                    <a:pt x="465" y="154"/>
                    <a:pt x="414" y="134"/>
                    <a:pt x="360" y="125"/>
                  </a:cubicBezTo>
                  <a:cubicBezTo>
                    <a:pt x="360" y="60"/>
                    <a:pt x="360" y="60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ubicBezTo>
                    <a:pt x="267" y="0"/>
                    <a:pt x="240" y="27"/>
                    <a:pt x="240" y="60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186" y="134"/>
                    <a:pt x="135" y="154"/>
                    <a:pt x="94" y="185"/>
                  </a:cubicBezTo>
                  <a:cubicBezTo>
                    <a:pt x="34" y="230"/>
                    <a:pt x="0" y="294"/>
                    <a:pt x="0" y="360"/>
                  </a:cubicBezTo>
                  <a:cubicBezTo>
                    <a:pt x="0" y="427"/>
                    <a:pt x="34" y="491"/>
                    <a:pt x="94" y="536"/>
                  </a:cubicBezTo>
                  <a:cubicBezTo>
                    <a:pt x="135" y="566"/>
                    <a:pt x="186" y="587"/>
                    <a:pt x="240" y="596"/>
                  </a:cubicBezTo>
                  <a:cubicBezTo>
                    <a:pt x="240" y="833"/>
                    <a:pt x="240" y="833"/>
                    <a:pt x="240" y="833"/>
                  </a:cubicBezTo>
                  <a:cubicBezTo>
                    <a:pt x="171" y="816"/>
                    <a:pt x="120" y="771"/>
                    <a:pt x="120" y="720"/>
                  </a:cubicBezTo>
                  <a:cubicBezTo>
                    <a:pt x="120" y="687"/>
                    <a:pt x="93" y="660"/>
                    <a:pt x="60" y="660"/>
                  </a:cubicBezTo>
                  <a:cubicBezTo>
                    <a:pt x="27" y="660"/>
                    <a:pt x="0" y="687"/>
                    <a:pt x="0" y="720"/>
                  </a:cubicBezTo>
                  <a:cubicBezTo>
                    <a:pt x="0" y="787"/>
                    <a:pt x="34" y="851"/>
                    <a:pt x="94" y="896"/>
                  </a:cubicBezTo>
                  <a:cubicBezTo>
                    <a:pt x="135" y="926"/>
                    <a:pt x="186" y="947"/>
                    <a:pt x="240" y="956"/>
                  </a:cubicBezTo>
                  <a:cubicBezTo>
                    <a:pt x="240" y="1021"/>
                    <a:pt x="240" y="1021"/>
                    <a:pt x="240" y="1021"/>
                  </a:cubicBezTo>
                  <a:cubicBezTo>
                    <a:pt x="240" y="1054"/>
                    <a:pt x="267" y="1081"/>
                    <a:pt x="300" y="1081"/>
                  </a:cubicBezTo>
                  <a:cubicBezTo>
                    <a:pt x="333" y="1081"/>
                    <a:pt x="360" y="1054"/>
                    <a:pt x="360" y="1021"/>
                  </a:cubicBezTo>
                  <a:cubicBezTo>
                    <a:pt x="360" y="956"/>
                    <a:pt x="360" y="956"/>
                    <a:pt x="360" y="956"/>
                  </a:cubicBezTo>
                  <a:cubicBezTo>
                    <a:pt x="414" y="947"/>
                    <a:pt x="465" y="926"/>
                    <a:pt x="506" y="896"/>
                  </a:cubicBezTo>
                  <a:cubicBezTo>
                    <a:pt x="566" y="851"/>
                    <a:pt x="600" y="787"/>
                    <a:pt x="600" y="720"/>
                  </a:cubicBezTo>
                  <a:cubicBezTo>
                    <a:pt x="600" y="654"/>
                    <a:pt x="566" y="590"/>
                    <a:pt x="506" y="545"/>
                  </a:cubicBezTo>
                  <a:cubicBezTo>
                    <a:pt x="465" y="514"/>
                    <a:pt x="414" y="494"/>
                    <a:pt x="360" y="485"/>
                  </a:cubicBezTo>
                  <a:cubicBezTo>
                    <a:pt x="360" y="248"/>
                    <a:pt x="360" y="248"/>
                    <a:pt x="360" y="248"/>
                  </a:cubicBezTo>
                  <a:cubicBezTo>
                    <a:pt x="429" y="264"/>
                    <a:pt x="480" y="309"/>
                    <a:pt x="480" y="360"/>
                  </a:cubicBezTo>
                  <a:close/>
                  <a:moveTo>
                    <a:pt x="120" y="360"/>
                  </a:moveTo>
                  <a:cubicBezTo>
                    <a:pt x="120" y="309"/>
                    <a:pt x="171" y="264"/>
                    <a:pt x="240" y="248"/>
                  </a:cubicBezTo>
                  <a:cubicBezTo>
                    <a:pt x="240" y="473"/>
                    <a:pt x="240" y="473"/>
                    <a:pt x="240" y="473"/>
                  </a:cubicBezTo>
                  <a:cubicBezTo>
                    <a:pt x="171" y="456"/>
                    <a:pt x="120" y="411"/>
                    <a:pt x="120" y="360"/>
                  </a:cubicBezTo>
                  <a:close/>
                  <a:moveTo>
                    <a:pt x="480" y="720"/>
                  </a:moveTo>
                  <a:cubicBezTo>
                    <a:pt x="480" y="771"/>
                    <a:pt x="429" y="816"/>
                    <a:pt x="360" y="833"/>
                  </a:cubicBezTo>
                  <a:cubicBezTo>
                    <a:pt x="360" y="608"/>
                    <a:pt x="360" y="608"/>
                    <a:pt x="360" y="608"/>
                  </a:cubicBezTo>
                  <a:cubicBezTo>
                    <a:pt x="429" y="624"/>
                    <a:pt x="480" y="669"/>
                    <a:pt x="480" y="7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CAC33F3-16AA-47F0-BDDB-D723557A556E}"/>
              </a:ext>
            </a:extLst>
          </p:cNvPr>
          <p:cNvGrpSpPr/>
          <p:nvPr/>
        </p:nvGrpSpPr>
        <p:grpSpPr>
          <a:xfrm>
            <a:off x="562390" y="2501349"/>
            <a:ext cx="539970" cy="537614"/>
            <a:chOff x="-1603375" y="3246438"/>
            <a:chExt cx="727075" cy="723901"/>
          </a:xfrm>
          <a:solidFill>
            <a:schemeClr val="bg1"/>
          </a:solidFill>
        </p:grpSpPr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424E8B94-B486-4082-805D-B5E385410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3988" y="3309938"/>
              <a:ext cx="301625" cy="209550"/>
            </a:xfrm>
            <a:custGeom>
              <a:avLst/>
              <a:gdLst>
                <a:gd name="T0" fmla="*/ 70 w 850"/>
                <a:gd name="T1" fmla="*/ 589 h 589"/>
                <a:gd name="T2" fmla="*/ 25 w 850"/>
                <a:gd name="T3" fmla="*/ 570 h 589"/>
                <a:gd name="T4" fmla="*/ 25 w 850"/>
                <a:gd name="T5" fmla="*/ 479 h 589"/>
                <a:gd name="T6" fmla="*/ 281 w 850"/>
                <a:gd name="T7" fmla="*/ 223 h 589"/>
                <a:gd name="T8" fmla="*/ 355 w 850"/>
                <a:gd name="T9" fmla="*/ 211 h 589"/>
                <a:gd name="T10" fmla="*/ 484 w 850"/>
                <a:gd name="T11" fmla="*/ 276 h 589"/>
                <a:gd name="T12" fmla="*/ 735 w 850"/>
                <a:gd name="T13" fmla="*/ 25 h 589"/>
                <a:gd name="T14" fmla="*/ 825 w 850"/>
                <a:gd name="T15" fmla="*/ 25 h 589"/>
                <a:gd name="T16" fmla="*/ 825 w 850"/>
                <a:gd name="T17" fmla="*/ 116 h 589"/>
                <a:gd name="T18" fmla="*/ 542 w 850"/>
                <a:gd name="T19" fmla="*/ 399 h 589"/>
                <a:gd name="T20" fmla="*/ 468 w 850"/>
                <a:gd name="T21" fmla="*/ 411 h 589"/>
                <a:gd name="T22" fmla="*/ 339 w 850"/>
                <a:gd name="T23" fmla="*/ 347 h 589"/>
                <a:gd name="T24" fmla="*/ 115 w 850"/>
                <a:gd name="T25" fmla="*/ 570 h 589"/>
                <a:gd name="T26" fmla="*/ 70 w 850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0" h="589">
                  <a:moveTo>
                    <a:pt x="70" y="589"/>
                  </a:moveTo>
                  <a:cubicBezTo>
                    <a:pt x="54" y="589"/>
                    <a:pt x="37" y="582"/>
                    <a:pt x="25" y="570"/>
                  </a:cubicBezTo>
                  <a:cubicBezTo>
                    <a:pt x="0" y="545"/>
                    <a:pt x="0" y="504"/>
                    <a:pt x="25" y="479"/>
                  </a:cubicBezTo>
                  <a:cubicBezTo>
                    <a:pt x="281" y="223"/>
                    <a:pt x="281" y="223"/>
                    <a:pt x="281" y="223"/>
                  </a:cubicBezTo>
                  <a:cubicBezTo>
                    <a:pt x="300" y="204"/>
                    <a:pt x="330" y="199"/>
                    <a:pt x="355" y="211"/>
                  </a:cubicBezTo>
                  <a:cubicBezTo>
                    <a:pt x="484" y="276"/>
                    <a:pt x="484" y="276"/>
                    <a:pt x="484" y="276"/>
                  </a:cubicBezTo>
                  <a:cubicBezTo>
                    <a:pt x="735" y="25"/>
                    <a:pt x="735" y="25"/>
                    <a:pt x="735" y="25"/>
                  </a:cubicBezTo>
                  <a:cubicBezTo>
                    <a:pt x="760" y="0"/>
                    <a:pt x="800" y="0"/>
                    <a:pt x="825" y="25"/>
                  </a:cubicBezTo>
                  <a:cubicBezTo>
                    <a:pt x="850" y="50"/>
                    <a:pt x="850" y="91"/>
                    <a:pt x="825" y="11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23" y="419"/>
                    <a:pt x="493" y="423"/>
                    <a:pt x="468" y="411"/>
                  </a:cubicBezTo>
                  <a:cubicBezTo>
                    <a:pt x="339" y="347"/>
                    <a:pt x="339" y="347"/>
                    <a:pt x="339" y="347"/>
                  </a:cubicBezTo>
                  <a:cubicBezTo>
                    <a:pt x="115" y="570"/>
                    <a:pt x="115" y="570"/>
                    <a:pt x="115" y="570"/>
                  </a:cubicBezTo>
                  <a:cubicBezTo>
                    <a:pt x="103" y="582"/>
                    <a:pt x="86" y="589"/>
                    <a:pt x="70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53F477AB-7230-472B-A1D1-A44F10333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39838" y="3306763"/>
              <a:ext cx="120650" cy="122238"/>
            </a:xfrm>
            <a:custGeom>
              <a:avLst/>
              <a:gdLst>
                <a:gd name="T0" fmla="*/ 277 w 341"/>
                <a:gd name="T1" fmla="*/ 342 h 342"/>
                <a:gd name="T2" fmla="*/ 213 w 341"/>
                <a:gd name="T3" fmla="*/ 278 h 342"/>
                <a:gd name="T4" fmla="*/ 213 w 341"/>
                <a:gd name="T5" fmla="*/ 128 h 342"/>
                <a:gd name="T6" fmla="*/ 64 w 341"/>
                <a:gd name="T7" fmla="*/ 128 h 342"/>
                <a:gd name="T8" fmla="*/ 0 w 341"/>
                <a:gd name="T9" fmla="*/ 64 h 342"/>
                <a:gd name="T10" fmla="*/ 64 w 341"/>
                <a:gd name="T11" fmla="*/ 0 h 342"/>
                <a:gd name="T12" fmla="*/ 277 w 341"/>
                <a:gd name="T13" fmla="*/ 0 h 342"/>
                <a:gd name="T14" fmla="*/ 341 w 341"/>
                <a:gd name="T15" fmla="*/ 64 h 342"/>
                <a:gd name="T16" fmla="*/ 341 w 341"/>
                <a:gd name="T17" fmla="*/ 278 h 342"/>
                <a:gd name="T18" fmla="*/ 277 w 341"/>
                <a:gd name="T1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" h="342">
                  <a:moveTo>
                    <a:pt x="277" y="342"/>
                  </a:moveTo>
                  <a:cubicBezTo>
                    <a:pt x="242" y="342"/>
                    <a:pt x="213" y="313"/>
                    <a:pt x="213" y="27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313" y="0"/>
                    <a:pt x="341" y="29"/>
                    <a:pt x="341" y="64"/>
                  </a:cubicBezTo>
                  <a:cubicBezTo>
                    <a:pt x="341" y="278"/>
                    <a:pt x="341" y="278"/>
                    <a:pt x="341" y="278"/>
                  </a:cubicBezTo>
                  <a:cubicBezTo>
                    <a:pt x="341" y="313"/>
                    <a:pt x="313" y="342"/>
                    <a:pt x="277" y="3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BEA5DCE1-3136-4512-83BF-F793D7815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0825" y="3246438"/>
              <a:ext cx="644525" cy="546100"/>
            </a:xfrm>
            <a:custGeom>
              <a:avLst/>
              <a:gdLst>
                <a:gd name="T0" fmla="*/ 1268 w 1813"/>
                <a:gd name="T1" fmla="*/ 1536 h 1536"/>
                <a:gd name="T2" fmla="*/ 64 w 1813"/>
                <a:gd name="T3" fmla="*/ 1536 h 1536"/>
                <a:gd name="T4" fmla="*/ 0 w 1813"/>
                <a:gd name="T5" fmla="*/ 1472 h 1536"/>
                <a:gd name="T6" fmla="*/ 64 w 1813"/>
                <a:gd name="T7" fmla="*/ 1408 h 1536"/>
                <a:gd name="T8" fmla="*/ 1268 w 1813"/>
                <a:gd name="T9" fmla="*/ 1408 h 1536"/>
                <a:gd name="T10" fmla="*/ 1289 w 1813"/>
                <a:gd name="T11" fmla="*/ 1389 h 1536"/>
                <a:gd name="T12" fmla="*/ 1442 w 1813"/>
                <a:gd name="T13" fmla="*/ 131 h 1536"/>
                <a:gd name="T14" fmla="*/ 1590 w 1813"/>
                <a:gd name="T15" fmla="*/ 0 h 1536"/>
                <a:gd name="T16" fmla="*/ 1749 w 1813"/>
                <a:gd name="T17" fmla="*/ 0 h 1536"/>
                <a:gd name="T18" fmla="*/ 1813 w 1813"/>
                <a:gd name="T19" fmla="*/ 64 h 1536"/>
                <a:gd name="T20" fmla="*/ 1749 w 1813"/>
                <a:gd name="T21" fmla="*/ 128 h 1536"/>
                <a:gd name="T22" fmla="*/ 1590 w 1813"/>
                <a:gd name="T23" fmla="*/ 128 h 1536"/>
                <a:gd name="T24" fmla="*/ 1569 w 1813"/>
                <a:gd name="T25" fmla="*/ 146 h 1536"/>
                <a:gd name="T26" fmla="*/ 1416 w 1813"/>
                <a:gd name="T27" fmla="*/ 1404 h 1536"/>
                <a:gd name="T28" fmla="*/ 1268 w 1813"/>
                <a:gd name="T29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3" h="1536">
                  <a:moveTo>
                    <a:pt x="1268" y="1536"/>
                  </a:moveTo>
                  <a:cubicBezTo>
                    <a:pt x="64" y="1536"/>
                    <a:pt x="64" y="1536"/>
                    <a:pt x="64" y="1536"/>
                  </a:cubicBezTo>
                  <a:cubicBezTo>
                    <a:pt x="28" y="1536"/>
                    <a:pt x="0" y="1507"/>
                    <a:pt x="0" y="1472"/>
                  </a:cubicBezTo>
                  <a:cubicBezTo>
                    <a:pt x="0" y="1436"/>
                    <a:pt x="28" y="1408"/>
                    <a:pt x="64" y="1408"/>
                  </a:cubicBezTo>
                  <a:cubicBezTo>
                    <a:pt x="1268" y="1408"/>
                    <a:pt x="1268" y="1408"/>
                    <a:pt x="1268" y="1408"/>
                  </a:cubicBezTo>
                  <a:cubicBezTo>
                    <a:pt x="1279" y="1408"/>
                    <a:pt x="1288" y="1400"/>
                    <a:pt x="1289" y="1389"/>
                  </a:cubicBezTo>
                  <a:cubicBezTo>
                    <a:pt x="1442" y="131"/>
                    <a:pt x="1442" y="131"/>
                    <a:pt x="1442" y="131"/>
                  </a:cubicBezTo>
                  <a:cubicBezTo>
                    <a:pt x="1451" y="56"/>
                    <a:pt x="1514" y="0"/>
                    <a:pt x="1590" y="0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784" y="0"/>
                    <a:pt x="1813" y="28"/>
                    <a:pt x="1813" y="64"/>
                  </a:cubicBezTo>
                  <a:cubicBezTo>
                    <a:pt x="1813" y="99"/>
                    <a:pt x="1784" y="128"/>
                    <a:pt x="1749" y="128"/>
                  </a:cubicBezTo>
                  <a:cubicBezTo>
                    <a:pt x="1590" y="128"/>
                    <a:pt x="1590" y="128"/>
                    <a:pt x="1590" y="128"/>
                  </a:cubicBezTo>
                  <a:cubicBezTo>
                    <a:pt x="1579" y="128"/>
                    <a:pt x="1570" y="136"/>
                    <a:pt x="1569" y="146"/>
                  </a:cubicBezTo>
                  <a:cubicBezTo>
                    <a:pt x="1416" y="1404"/>
                    <a:pt x="1416" y="1404"/>
                    <a:pt x="1416" y="1404"/>
                  </a:cubicBezTo>
                  <a:cubicBezTo>
                    <a:pt x="1407" y="1479"/>
                    <a:pt x="1344" y="1536"/>
                    <a:pt x="1268" y="15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F0D1ACE6-0B88-4D79-AFC8-D900FB898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3150" y="3367088"/>
              <a:ext cx="98425" cy="46038"/>
            </a:xfrm>
            <a:custGeom>
              <a:avLst/>
              <a:gdLst>
                <a:gd name="T0" fmla="*/ 215 w 279"/>
                <a:gd name="T1" fmla="*/ 128 h 128"/>
                <a:gd name="T2" fmla="*/ 64 w 279"/>
                <a:gd name="T3" fmla="*/ 128 h 128"/>
                <a:gd name="T4" fmla="*/ 0 w 279"/>
                <a:gd name="T5" fmla="*/ 64 h 128"/>
                <a:gd name="T6" fmla="*/ 64 w 279"/>
                <a:gd name="T7" fmla="*/ 0 h 128"/>
                <a:gd name="T8" fmla="*/ 215 w 279"/>
                <a:gd name="T9" fmla="*/ 0 h 128"/>
                <a:gd name="T10" fmla="*/ 279 w 279"/>
                <a:gd name="T11" fmla="*/ 64 h 128"/>
                <a:gd name="T12" fmla="*/ 215 w 279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28">
                  <a:moveTo>
                    <a:pt x="215" y="128"/>
                  </a:move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0" y="0"/>
                    <a:pt x="279" y="29"/>
                    <a:pt x="279" y="64"/>
                  </a:cubicBezTo>
                  <a:cubicBezTo>
                    <a:pt x="279" y="99"/>
                    <a:pt x="251" y="128"/>
                    <a:pt x="21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95798025-BB4D-47A0-9894-CD46E72D3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03375" y="3367088"/>
              <a:ext cx="593725" cy="334963"/>
            </a:xfrm>
            <a:custGeom>
              <a:avLst/>
              <a:gdLst>
                <a:gd name="T0" fmla="*/ 1604 w 1668"/>
                <a:gd name="T1" fmla="*/ 939 h 939"/>
                <a:gd name="T2" fmla="*/ 358 w 1668"/>
                <a:gd name="T3" fmla="*/ 939 h 939"/>
                <a:gd name="T4" fmla="*/ 216 w 1668"/>
                <a:gd name="T5" fmla="*/ 834 h 939"/>
                <a:gd name="T6" fmla="*/ 14 w 1668"/>
                <a:gd name="T7" fmla="*/ 194 h 939"/>
                <a:gd name="T8" fmla="*/ 35 w 1668"/>
                <a:gd name="T9" fmla="*/ 62 h 939"/>
                <a:gd name="T10" fmla="*/ 156 w 1668"/>
                <a:gd name="T11" fmla="*/ 0 h 939"/>
                <a:gd name="T12" fmla="*/ 509 w 1668"/>
                <a:gd name="T13" fmla="*/ 0 h 939"/>
                <a:gd name="T14" fmla="*/ 573 w 1668"/>
                <a:gd name="T15" fmla="*/ 64 h 939"/>
                <a:gd name="T16" fmla="*/ 509 w 1668"/>
                <a:gd name="T17" fmla="*/ 128 h 939"/>
                <a:gd name="T18" fmla="*/ 156 w 1668"/>
                <a:gd name="T19" fmla="*/ 128 h 939"/>
                <a:gd name="T20" fmla="*/ 139 w 1668"/>
                <a:gd name="T21" fmla="*/ 137 h 939"/>
                <a:gd name="T22" fmla="*/ 136 w 1668"/>
                <a:gd name="T23" fmla="*/ 155 h 939"/>
                <a:gd name="T24" fmla="*/ 338 w 1668"/>
                <a:gd name="T25" fmla="*/ 796 h 939"/>
                <a:gd name="T26" fmla="*/ 358 w 1668"/>
                <a:gd name="T27" fmla="*/ 811 h 939"/>
                <a:gd name="T28" fmla="*/ 1604 w 1668"/>
                <a:gd name="T29" fmla="*/ 811 h 939"/>
                <a:gd name="T30" fmla="*/ 1668 w 1668"/>
                <a:gd name="T31" fmla="*/ 875 h 939"/>
                <a:gd name="T32" fmla="*/ 1604 w 1668"/>
                <a:gd name="T33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8" h="939">
                  <a:moveTo>
                    <a:pt x="1604" y="939"/>
                  </a:moveTo>
                  <a:cubicBezTo>
                    <a:pt x="358" y="939"/>
                    <a:pt x="358" y="939"/>
                    <a:pt x="358" y="939"/>
                  </a:cubicBezTo>
                  <a:cubicBezTo>
                    <a:pt x="292" y="939"/>
                    <a:pt x="235" y="897"/>
                    <a:pt x="216" y="834"/>
                  </a:cubicBezTo>
                  <a:cubicBezTo>
                    <a:pt x="14" y="194"/>
                    <a:pt x="14" y="194"/>
                    <a:pt x="14" y="194"/>
                  </a:cubicBezTo>
                  <a:cubicBezTo>
                    <a:pt x="0" y="150"/>
                    <a:pt x="8" y="100"/>
                    <a:pt x="35" y="62"/>
                  </a:cubicBezTo>
                  <a:cubicBezTo>
                    <a:pt x="63" y="23"/>
                    <a:pt x="109" y="0"/>
                    <a:pt x="156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44" y="0"/>
                    <a:pt x="573" y="29"/>
                    <a:pt x="573" y="64"/>
                  </a:cubicBezTo>
                  <a:cubicBezTo>
                    <a:pt x="573" y="99"/>
                    <a:pt x="544" y="128"/>
                    <a:pt x="509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7" y="128"/>
                    <a:pt x="141" y="133"/>
                    <a:pt x="139" y="137"/>
                  </a:cubicBezTo>
                  <a:cubicBezTo>
                    <a:pt x="137" y="140"/>
                    <a:pt x="133" y="146"/>
                    <a:pt x="136" y="155"/>
                  </a:cubicBezTo>
                  <a:cubicBezTo>
                    <a:pt x="338" y="796"/>
                    <a:pt x="338" y="796"/>
                    <a:pt x="338" y="796"/>
                  </a:cubicBezTo>
                  <a:cubicBezTo>
                    <a:pt x="341" y="805"/>
                    <a:pt x="349" y="811"/>
                    <a:pt x="358" y="811"/>
                  </a:cubicBezTo>
                  <a:cubicBezTo>
                    <a:pt x="1604" y="811"/>
                    <a:pt x="1604" y="811"/>
                    <a:pt x="1604" y="811"/>
                  </a:cubicBezTo>
                  <a:cubicBezTo>
                    <a:pt x="1639" y="811"/>
                    <a:pt x="1668" y="839"/>
                    <a:pt x="1668" y="875"/>
                  </a:cubicBezTo>
                  <a:cubicBezTo>
                    <a:pt x="1668" y="910"/>
                    <a:pt x="1639" y="939"/>
                    <a:pt x="1604" y="9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466682E5-8E01-4136-8719-B089BE0A2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97013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6" y="476"/>
                    <a:pt x="0" y="369"/>
                    <a:pt x="0" y="238"/>
                  </a:cubicBezTo>
                  <a:cubicBezTo>
                    <a:pt x="0" y="107"/>
                    <a:pt x="106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7983B295-2F15-4912-853B-CB4FD18FC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9838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7" y="476"/>
                    <a:pt x="0" y="369"/>
                    <a:pt x="0" y="238"/>
                  </a:cubicBezTo>
                  <a:cubicBezTo>
                    <a:pt x="0" y="107"/>
                    <a:pt x="107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5980A97-013D-4E8C-83B4-6E1290EFF2C1}"/>
              </a:ext>
            </a:extLst>
          </p:cNvPr>
          <p:cNvSpPr/>
          <p:nvPr/>
        </p:nvSpPr>
        <p:spPr>
          <a:xfrm rot="5400000">
            <a:off x="1280261" y="1346494"/>
            <a:ext cx="299631" cy="11985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AA64C50-5E88-4D00-8777-617840ABD07B}"/>
              </a:ext>
            </a:extLst>
          </p:cNvPr>
          <p:cNvSpPr/>
          <p:nvPr/>
        </p:nvSpPr>
        <p:spPr>
          <a:xfrm rot="5400000">
            <a:off x="1280261" y="2734933"/>
            <a:ext cx="299631" cy="11985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85C7110C-ACDD-4F7D-8773-0A3158ACD911}"/>
              </a:ext>
            </a:extLst>
          </p:cNvPr>
          <p:cNvSpPr/>
          <p:nvPr/>
        </p:nvSpPr>
        <p:spPr>
          <a:xfrm rot="5400000">
            <a:off x="1285733" y="4149150"/>
            <a:ext cx="299631" cy="11985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406D6-B54D-27FB-BF73-DEB50632EAE2}"/>
              </a:ext>
            </a:extLst>
          </p:cNvPr>
          <p:cNvSpPr/>
          <p:nvPr/>
        </p:nvSpPr>
        <p:spPr>
          <a:xfrm>
            <a:off x="94325" y="4844514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E0766-B6BF-AB07-DEF5-0866F75B404A}"/>
              </a:ext>
            </a:extLst>
          </p:cNvPr>
          <p:cNvSpPr/>
          <p:nvPr/>
        </p:nvSpPr>
        <p:spPr>
          <a:xfrm>
            <a:off x="5477627" y="4764485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icture containing circle, screenshot, graphics, text&#10;&#10;Description automatically generated">
            <a:extLst>
              <a:ext uri="{FF2B5EF4-FFF2-40B4-BE49-F238E27FC236}">
                <a16:creationId xmlns:a16="http://schemas.microsoft.com/office/drawing/2014/main" id="{48E44D1B-FB60-0884-6B3A-896087DDFB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3350"/>
            <a:ext cx="527653" cy="5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0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2138" y="228027"/>
            <a:ext cx="6276273" cy="495383"/>
          </a:xfrm>
        </p:spPr>
        <p:txBody>
          <a:bodyPr/>
          <a:lstStyle/>
          <a:p>
            <a:r>
              <a:rPr lang="en-US" dirty="0"/>
              <a:t>RFM Customer Segmentation Grid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9CEAD-20E2-FBF5-F14F-EFB71E3C4FC3}"/>
              </a:ext>
            </a:extLst>
          </p:cNvPr>
          <p:cNvSpPr/>
          <p:nvPr/>
        </p:nvSpPr>
        <p:spPr>
          <a:xfrm>
            <a:off x="61730" y="4759781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E09B8D-6625-814C-BCC4-5E9623FE2E21}"/>
              </a:ext>
            </a:extLst>
          </p:cNvPr>
          <p:cNvSpPr/>
          <p:nvPr/>
        </p:nvSpPr>
        <p:spPr>
          <a:xfrm>
            <a:off x="5522732" y="4781037"/>
            <a:ext cx="1050896" cy="210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circle, screenshot, graphics, text&#10;&#10;Description automatically generated">
            <a:extLst>
              <a:ext uri="{FF2B5EF4-FFF2-40B4-BE49-F238E27FC236}">
                <a16:creationId xmlns:a16="http://schemas.microsoft.com/office/drawing/2014/main" id="{D4171DAC-D691-EFF3-15A9-96605082D7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3350"/>
            <a:ext cx="527653" cy="5276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ACFDF1-6FF0-6792-87D6-D120BA4A16F5}"/>
              </a:ext>
            </a:extLst>
          </p:cNvPr>
          <p:cNvSpPr txBox="1"/>
          <p:nvPr/>
        </p:nvSpPr>
        <p:spPr>
          <a:xfrm>
            <a:off x="282138" y="732085"/>
            <a:ext cx="657586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50" b="1" dirty="0">
                <a:solidFill>
                  <a:schemeClr val="accent6"/>
                </a:solidFill>
              </a:rPr>
              <a:t>34% </a:t>
            </a:r>
            <a:r>
              <a:rPr lang="en-US" sz="1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our customers are considered </a:t>
            </a:r>
            <a:r>
              <a:rPr lang="en-US" sz="11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”Champions” </a:t>
            </a:r>
            <a:r>
              <a:rPr lang="en-US" sz="1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en-US" sz="11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“Loyalists”. </a:t>
            </a:r>
            <a:endParaRPr lang="en-US" sz="1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Recommendations: Request product reviews or referrals that contain rewards upon completion.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50" b="1" dirty="0">
                <a:solidFill>
                  <a:schemeClr val="accent6"/>
                </a:solidFill>
              </a:rPr>
              <a:t>28% </a:t>
            </a:r>
            <a:r>
              <a:rPr lang="en-US" sz="1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our customers are categorized as </a:t>
            </a:r>
            <a:r>
              <a:rPr lang="en-US" sz="11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“Cannot Lose” </a:t>
            </a:r>
            <a:r>
              <a:rPr lang="en-US" sz="1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en-US" sz="11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“At Risk”.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Recommendations: Sending customized marketing emails to reconnect, higher coupons for incentive, or recommending new products based on their previous purchasing history.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Chart 1">
            <a:hlinkClick r:id="rId4" action="ppaction://hlinksldjump" tooltip="Champions     Users: 9476 (13.25%)  AMV:   $47.62  "/>
            <a:extLst>
              <a:ext uri="{FF2B5EF4-FFF2-40B4-BE49-F238E27FC236}">
                <a16:creationId xmlns:a16="http://schemas.microsoft.com/office/drawing/2014/main" id="{D88A5D23-EF9C-EE77-3F37-D6328E8AC9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268476"/>
              </p:ext>
            </p:extLst>
          </p:nvPr>
        </p:nvGraphicFramePr>
        <p:xfrm>
          <a:off x="152400" y="2019300"/>
          <a:ext cx="6421228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A459B4-F9FF-62C6-1A3C-EEDA45DC0EE5}"/>
              </a:ext>
            </a:extLst>
          </p:cNvPr>
          <p:cNvSpPr txBox="1"/>
          <p:nvPr/>
        </p:nvSpPr>
        <p:spPr>
          <a:xfrm>
            <a:off x="4800600" y="4838189"/>
            <a:ext cx="2168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2">
                    <a:lumMod val="65000"/>
                  </a:schemeClr>
                </a:solidFill>
              </a:rPr>
              <a:t>*AMV = Average Monetary Value</a:t>
            </a:r>
          </a:p>
        </p:txBody>
      </p:sp>
    </p:spTree>
    <p:extLst>
      <p:ext uri="{BB962C8B-B14F-4D97-AF65-F5344CB8AC3E}">
        <p14:creationId xmlns:p14="http://schemas.microsoft.com/office/powerpoint/2010/main" val="360892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E8DAAD-18F1-ABA4-569E-8413D29C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 on New Trial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059089-4877-D44C-9B93-CF5A84AEBE38}"/>
              </a:ext>
            </a:extLst>
          </p:cNvPr>
          <p:cNvSpPr/>
          <p:nvPr/>
        </p:nvSpPr>
        <p:spPr>
          <a:xfrm>
            <a:off x="94325" y="4844514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BBA33B-8473-53B4-ED90-DAD67C29D6D8}"/>
              </a:ext>
            </a:extLst>
          </p:cNvPr>
          <p:cNvSpPr/>
          <p:nvPr/>
        </p:nvSpPr>
        <p:spPr>
          <a:xfrm>
            <a:off x="5562600" y="4756662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5335F-45BC-F29D-D5E6-D40347B96C41}"/>
              </a:ext>
            </a:extLst>
          </p:cNvPr>
          <p:cNvSpPr txBox="1"/>
          <p:nvPr/>
        </p:nvSpPr>
        <p:spPr>
          <a:xfrm>
            <a:off x="482311" y="2361845"/>
            <a:ext cx="1505876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Test vs. Control Stores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E8523-21DE-A992-8525-4C573551B134}"/>
              </a:ext>
            </a:extLst>
          </p:cNvPr>
          <p:cNvSpPr txBox="1"/>
          <p:nvPr/>
        </p:nvSpPr>
        <p:spPr>
          <a:xfrm>
            <a:off x="2603500" y="2361844"/>
            <a:ext cx="1587500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Success Metrics Definition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99EF7-7E79-AAD1-D035-A92B98605607}"/>
              </a:ext>
            </a:extLst>
          </p:cNvPr>
          <p:cNvSpPr txBox="1"/>
          <p:nvPr/>
        </p:nvSpPr>
        <p:spPr>
          <a:xfrm>
            <a:off x="4724400" y="2361843"/>
            <a:ext cx="1526196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Performance 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9C563-339E-DAEB-7842-9379DB3ECC4C}"/>
              </a:ext>
            </a:extLst>
          </p:cNvPr>
          <p:cNvSpPr txBox="1"/>
          <p:nvPr/>
        </p:nvSpPr>
        <p:spPr>
          <a:xfrm>
            <a:off x="221827" y="826324"/>
            <a:ext cx="6118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Background</a:t>
            </a:r>
            <a:endParaRPr lang="en-US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Client’s Goal: Evaluate impact of New Trial Layout using three selected trial stores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Assisted Client in setting up </a:t>
            </a:r>
            <a:r>
              <a:rPr lang="en-US" sz="1200" b="1" dirty="0">
                <a:solidFill>
                  <a:schemeClr val="accent6"/>
                </a:solidFill>
              </a:rPr>
              <a:t>A/B testing plan</a:t>
            </a:r>
            <a:r>
              <a:rPr lang="en-US" sz="1200" dirty="0">
                <a:solidFill>
                  <a:schemeClr val="accent6"/>
                </a:solidFill>
              </a:rPr>
              <a:t>, </a:t>
            </a:r>
            <a:r>
              <a:rPr lang="en-US" sz="1200" b="1" dirty="0">
                <a:solidFill>
                  <a:schemeClr val="accent6"/>
                </a:solidFill>
              </a:rPr>
              <a:t>select control groups</a:t>
            </a:r>
            <a:r>
              <a:rPr lang="en-US" sz="1200" dirty="0">
                <a:solidFill>
                  <a:schemeClr val="accent6"/>
                </a:solidFill>
              </a:rPr>
              <a:t>, 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and</a:t>
            </a:r>
            <a:r>
              <a:rPr lang="en-US" sz="1200" dirty="0">
                <a:solidFill>
                  <a:schemeClr val="accent6"/>
                </a:solidFill>
              </a:rPr>
              <a:t> </a:t>
            </a:r>
            <a:r>
              <a:rPr lang="en-US" sz="1200" b="1" dirty="0">
                <a:solidFill>
                  <a:schemeClr val="accent6"/>
                </a:solidFill>
              </a:rPr>
              <a:t>evaluate the testing performance</a:t>
            </a:r>
            <a:endParaRPr lang="en-US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BFD19-AAD1-115B-B4B0-39C673154344}"/>
              </a:ext>
            </a:extLst>
          </p:cNvPr>
          <p:cNvSpPr txBox="1"/>
          <p:nvPr/>
        </p:nvSpPr>
        <p:spPr>
          <a:xfrm>
            <a:off x="221827" y="1953297"/>
            <a:ext cx="61186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5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Our Approach</a:t>
            </a:r>
            <a:endParaRPr lang="en-US" sz="15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78E766-D970-B754-99C6-D205A4D31FF5}"/>
              </a:ext>
            </a:extLst>
          </p:cNvPr>
          <p:cNvSpPr txBox="1"/>
          <p:nvPr/>
        </p:nvSpPr>
        <p:spPr>
          <a:xfrm>
            <a:off x="309670" y="2952124"/>
            <a:ext cx="1859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Created a </a:t>
            </a:r>
            <a:r>
              <a:rPr lang="en-US" sz="1200" b="1" dirty="0">
                <a:solidFill>
                  <a:schemeClr val="accent6"/>
                </a:solidFill>
              </a:rPr>
              <a:t>similarity score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by combining </a:t>
            </a:r>
            <a:r>
              <a:rPr lang="en-US" sz="1200" b="1" dirty="0">
                <a:solidFill>
                  <a:schemeClr val="accent6"/>
                </a:solidFill>
              </a:rPr>
              <a:t>Pearson Correlations 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z="1200" b="1" dirty="0">
                <a:solidFill>
                  <a:schemeClr val="accent6"/>
                </a:solidFill>
              </a:rPr>
              <a:t>Magnitude Difference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to identify the most similar control stores with similar moving </a:t>
            </a:r>
            <a:r>
              <a:rPr lang="en-US" sz="1200" b="1" dirty="0">
                <a:solidFill>
                  <a:schemeClr val="accent6"/>
                </a:solidFill>
              </a:rPr>
              <a:t>trends</a:t>
            </a: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and</a:t>
            </a: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6"/>
                </a:solidFill>
              </a:rPr>
              <a:t>volumes</a:t>
            </a: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of</a:t>
            </a: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revenue and customer.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C9871B-048A-B3A1-91DC-8B5A27A84963}"/>
              </a:ext>
            </a:extLst>
          </p:cNvPr>
          <p:cNvSpPr txBox="1"/>
          <p:nvPr/>
        </p:nvSpPr>
        <p:spPr>
          <a:xfrm>
            <a:off x="2402735" y="2952124"/>
            <a:ext cx="1937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Analyzed to accept or reject the hypothesis that there are </a:t>
            </a:r>
            <a:r>
              <a:rPr lang="en-US" sz="1200" b="1" dirty="0">
                <a:solidFill>
                  <a:schemeClr val="accent6"/>
                </a:solidFill>
              </a:rPr>
              <a:t>statistically significant increases 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 </a:t>
            </a:r>
            <a:r>
              <a:rPr lang="en-US" sz="1200" b="1" dirty="0">
                <a:solidFill>
                  <a:schemeClr val="accent6"/>
                </a:solidFill>
              </a:rPr>
              <a:t>Revenue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or </a:t>
            </a:r>
            <a:r>
              <a:rPr lang="en-US" sz="1200" b="1" dirty="0">
                <a:solidFill>
                  <a:schemeClr val="accent6"/>
                </a:solidFill>
              </a:rPr>
              <a:t>Customer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volume during the trial period, as well as to identify </a:t>
            </a:r>
            <a:r>
              <a:rPr lang="en-US" sz="1200" b="1" dirty="0">
                <a:solidFill>
                  <a:schemeClr val="accent6"/>
                </a:solidFill>
              </a:rPr>
              <a:t>successful months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based on predefined metrics.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CAF6D0-F897-DF4E-57A3-D8256753B268}"/>
              </a:ext>
            </a:extLst>
          </p:cNvPr>
          <p:cNvSpPr txBox="1"/>
          <p:nvPr/>
        </p:nvSpPr>
        <p:spPr>
          <a:xfrm>
            <a:off x="4515057" y="3002336"/>
            <a:ext cx="1939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Performed</a:t>
            </a:r>
            <a:r>
              <a:rPr lang="en-US" sz="1200" b="1" dirty="0">
                <a:solidFill>
                  <a:schemeClr val="accent6"/>
                </a:solidFill>
              </a:rPr>
              <a:t> Statistical analysis 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 ensure the comparability between test and control groups, including </a:t>
            </a:r>
            <a:r>
              <a:rPr lang="en-US" sz="1200" b="1" dirty="0">
                <a:solidFill>
                  <a:schemeClr val="accent6"/>
                </a:solidFill>
              </a:rPr>
              <a:t>Re-scaling factors 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 control organic growth, and </a:t>
            </a:r>
            <a:r>
              <a:rPr lang="en-US" sz="1200" b="1" dirty="0">
                <a:solidFill>
                  <a:schemeClr val="accent6"/>
                </a:solidFill>
              </a:rPr>
              <a:t>T-test 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 assess the significance of  performance lift. </a:t>
            </a:r>
          </a:p>
        </p:txBody>
      </p:sp>
    </p:spTree>
    <p:extLst>
      <p:ext uri="{BB962C8B-B14F-4D97-AF65-F5344CB8AC3E}">
        <p14:creationId xmlns:p14="http://schemas.microsoft.com/office/powerpoint/2010/main" val="136028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195F79-E2FF-4084-A0FD-1A82E256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Stores Selection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BDA63E-B126-4EDA-8B60-CFAB50B66BB9}"/>
              </a:ext>
            </a:extLst>
          </p:cNvPr>
          <p:cNvGrpSpPr/>
          <p:nvPr/>
        </p:nvGrpSpPr>
        <p:grpSpPr>
          <a:xfrm>
            <a:off x="560318" y="1103018"/>
            <a:ext cx="542548" cy="541394"/>
            <a:chOff x="-374650" y="3808413"/>
            <a:chExt cx="747713" cy="746125"/>
          </a:xfrm>
          <a:solidFill>
            <a:schemeClr val="bg1"/>
          </a:solidFill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C475B2C7-5E1D-4BAA-AB36-623C2A327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74650" y="3808413"/>
              <a:ext cx="747713" cy="746125"/>
            </a:xfrm>
            <a:custGeom>
              <a:avLst/>
              <a:gdLst>
                <a:gd name="T0" fmla="*/ 1928 w 2048"/>
                <a:gd name="T1" fmla="*/ 184 h 2048"/>
                <a:gd name="T2" fmla="*/ 1564 w 2048"/>
                <a:gd name="T3" fmla="*/ 124 h 2048"/>
                <a:gd name="T4" fmla="*/ 1504 w 2048"/>
                <a:gd name="T5" fmla="*/ 0 h 2048"/>
                <a:gd name="T6" fmla="*/ 1444 w 2048"/>
                <a:gd name="T7" fmla="*/ 124 h 2048"/>
                <a:gd name="T8" fmla="*/ 1204 w 2048"/>
                <a:gd name="T9" fmla="*/ 60 h 2048"/>
                <a:gd name="T10" fmla="*/ 1084 w 2048"/>
                <a:gd name="T11" fmla="*/ 60 h 2048"/>
                <a:gd name="T12" fmla="*/ 844 w 2048"/>
                <a:gd name="T13" fmla="*/ 124 h 2048"/>
                <a:gd name="T14" fmla="*/ 784 w 2048"/>
                <a:gd name="T15" fmla="*/ 0 h 2048"/>
                <a:gd name="T16" fmla="*/ 724 w 2048"/>
                <a:gd name="T17" fmla="*/ 124 h 2048"/>
                <a:gd name="T18" fmla="*/ 484 w 2048"/>
                <a:gd name="T19" fmla="*/ 60 h 2048"/>
                <a:gd name="T20" fmla="*/ 364 w 2048"/>
                <a:gd name="T21" fmla="*/ 60 h 2048"/>
                <a:gd name="T22" fmla="*/ 60 w 2048"/>
                <a:gd name="T23" fmla="*/ 124 h 2048"/>
                <a:gd name="T24" fmla="*/ 0 w 2048"/>
                <a:gd name="T25" fmla="*/ 1748 h 2048"/>
                <a:gd name="T26" fmla="*/ 1059 w 2048"/>
                <a:gd name="T27" fmla="*/ 1808 h 2048"/>
                <a:gd name="T28" fmla="*/ 2048 w 2048"/>
                <a:gd name="T29" fmla="*/ 1508 h 2048"/>
                <a:gd name="T30" fmla="*/ 364 w 2048"/>
                <a:gd name="T31" fmla="*/ 244 h 2048"/>
                <a:gd name="T32" fmla="*/ 424 w 2048"/>
                <a:gd name="T33" fmla="*/ 364 h 2048"/>
                <a:gd name="T34" fmla="*/ 484 w 2048"/>
                <a:gd name="T35" fmla="*/ 244 h 2048"/>
                <a:gd name="T36" fmla="*/ 724 w 2048"/>
                <a:gd name="T37" fmla="*/ 304 h 2048"/>
                <a:gd name="T38" fmla="*/ 844 w 2048"/>
                <a:gd name="T39" fmla="*/ 304 h 2048"/>
                <a:gd name="T40" fmla="*/ 1084 w 2048"/>
                <a:gd name="T41" fmla="*/ 244 h 2048"/>
                <a:gd name="T42" fmla="*/ 1144 w 2048"/>
                <a:gd name="T43" fmla="*/ 364 h 2048"/>
                <a:gd name="T44" fmla="*/ 1204 w 2048"/>
                <a:gd name="T45" fmla="*/ 244 h 2048"/>
                <a:gd name="T46" fmla="*/ 1444 w 2048"/>
                <a:gd name="T47" fmla="*/ 304 h 2048"/>
                <a:gd name="T48" fmla="*/ 1564 w 2048"/>
                <a:gd name="T49" fmla="*/ 304 h 2048"/>
                <a:gd name="T50" fmla="*/ 1808 w 2048"/>
                <a:gd name="T51" fmla="*/ 244 h 2048"/>
                <a:gd name="T52" fmla="*/ 120 w 2048"/>
                <a:gd name="T53" fmla="*/ 484 h 2048"/>
                <a:gd name="T54" fmla="*/ 364 w 2048"/>
                <a:gd name="T55" fmla="*/ 244 h 2048"/>
                <a:gd name="T56" fmla="*/ 120 w 2048"/>
                <a:gd name="T57" fmla="*/ 604 h 2048"/>
                <a:gd name="T58" fmla="*/ 1808 w 2048"/>
                <a:gd name="T59" fmla="*/ 1059 h 2048"/>
                <a:gd name="T60" fmla="*/ 1055 w 2048"/>
                <a:gd name="T61" fmla="*/ 1214 h 2048"/>
                <a:gd name="T62" fmla="*/ 908 w 2048"/>
                <a:gd name="T63" fmla="*/ 1208 h 2048"/>
                <a:gd name="T64" fmla="*/ 908 w 2048"/>
                <a:gd name="T65" fmla="*/ 1328 h 2048"/>
                <a:gd name="T66" fmla="*/ 971 w 2048"/>
                <a:gd name="T67" fmla="*/ 1448 h 2048"/>
                <a:gd name="T68" fmla="*/ 848 w 2048"/>
                <a:gd name="T69" fmla="*/ 1508 h 2048"/>
                <a:gd name="T70" fmla="*/ 971 w 2048"/>
                <a:gd name="T71" fmla="*/ 1568 h 2048"/>
                <a:gd name="T72" fmla="*/ 120 w 2048"/>
                <a:gd name="T73" fmla="*/ 1688 h 2048"/>
                <a:gd name="T74" fmla="*/ 1088 w 2048"/>
                <a:gd name="T75" fmla="*/ 1508 h 2048"/>
                <a:gd name="T76" fmla="*/ 1928 w 2048"/>
                <a:gd name="T77" fmla="*/ 150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8" h="2048">
                  <a:moveTo>
                    <a:pt x="1928" y="1169"/>
                  </a:moveTo>
                  <a:cubicBezTo>
                    <a:pt x="1928" y="184"/>
                    <a:pt x="1928" y="184"/>
                    <a:pt x="1928" y="184"/>
                  </a:cubicBezTo>
                  <a:cubicBezTo>
                    <a:pt x="1928" y="151"/>
                    <a:pt x="1901" y="124"/>
                    <a:pt x="1868" y="124"/>
                  </a:cubicBezTo>
                  <a:cubicBezTo>
                    <a:pt x="1564" y="124"/>
                    <a:pt x="1564" y="124"/>
                    <a:pt x="1564" y="124"/>
                  </a:cubicBezTo>
                  <a:cubicBezTo>
                    <a:pt x="1564" y="60"/>
                    <a:pt x="1564" y="60"/>
                    <a:pt x="1564" y="60"/>
                  </a:cubicBezTo>
                  <a:cubicBezTo>
                    <a:pt x="1564" y="27"/>
                    <a:pt x="1537" y="0"/>
                    <a:pt x="1504" y="0"/>
                  </a:cubicBezTo>
                  <a:cubicBezTo>
                    <a:pt x="1471" y="0"/>
                    <a:pt x="1444" y="27"/>
                    <a:pt x="1444" y="60"/>
                  </a:cubicBezTo>
                  <a:cubicBezTo>
                    <a:pt x="1444" y="124"/>
                    <a:pt x="1444" y="124"/>
                    <a:pt x="1444" y="124"/>
                  </a:cubicBezTo>
                  <a:cubicBezTo>
                    <a:pt x="1204" y="124"/>
                    <a:pt x="1204" y="124"/>
                    <a:pt x="1204" y="124"/>
                  </a:cubicBezTo>
                  <a:cubicBezTo>
                    <a:pt x="1204" y="60"/>
                    <a:pt x="1204" y="60"/>
                    <a:pt x="1204" y="60"/>
                  </a:cubicBezTo>
                  <a:cubicBezTo>
                    <a:pt x="1204" y="27"/>
                    <a:pt x="1177" y="0"/>
                    <a:pt x="1144" y="0"/>
                  </a:cubicBezTo>
                  <a:cubicBezTo>
                    <a:pt x="1111" y="0"/>
                    <a:pt x="1084" y="27"/>
                    <a:pt x="1084" y="60"/>
                  </a:cubicBezTo>
                  <a:cubicBezTo>
                    <a:pt x="1084" y="124"/>
                    <a:pt x="1084" y="124"/>
                    <a:pt x="1084" y="124"/>
                  </a:cubicBezTo>
                  <a:cubicBezTo>
                    <a:pt x="844" y="124"/>
                    <a:pt x="844" y="124"/>
                    <a:pt x="844" y="124"/>
                  </a:cubicBezTo>
                  <a:cubicBezTo>
                    <a:pt x="844" y="60"/>
                    <a:pt x="844" y="60"/>
                    <a:pt x="844" y="60"/>
                  </a:cubicBezTo>
                  <a:cubicBezTo>
                    <a:pt x="844" y="27"/>
                    <a:pt x="817" y="0"/>
                    <a:pt x="784" y="0"/>
                  </a:cubicBezTo>
                  <a:cubicBezTo>
                    <a:pt x="751" y="0"/>
                    <a:pt x="724" y="27"/>
                    <a:pt x="724" y="60"/>
                  </a:cubicBezTo>
                  <a:cubicBezTo>
                    <a:pt x="724" y="124"/>
                    <a:pt x="724" y="124"/>
                    <a:pt x="724" y="124"/>
                  </a:cubicBezTo>
                  <a:cubicBezTo>
                    <a:pt x="484" y="124"/>
                    <a:pt x="484" y="124"/>
                    <a:pt x="484" y="124"/>
                  </a:cubicBezTo>
                  <a:cubicBezTo>
                    <a:pt x="484" y="60"/>
                    <a:pt x="484" y="60"/>
                    <a:pt x="484" y="60"/>
                  </a:cubicBezTo>
                  <a:cubicBezTo>
                    <a:pt x="484" y="27"/>
                    <a:pt x="457" y="0"/>
                    <a:pt x="424" y="0"/>
                  </a:cubicBezTo>
                  <a:cubicBezTo>
                    <a:pt x="391" y="0"/>
                    <a:pt x="364" y="27"/>
                    <a:pt x="364" y="60"/>
                  </a:cubicBezTo>
                  <a:cubicBezTo>
                    <a:pt x="364" y="124"/>
                    <a:pt x="364" y="124"/>
                    <a:pt x="364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27" y="124"/>
                    <a:pt x="0" y="151"/>
                    <a:pt x="0" y="184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781"/>
                    <a:pt x="27" y="1808"/>
                    <a:pt x="60" y="1808"/>
                  </a:cubicBezTo>
                  <a:cubicBezTo>
                    <a:pt x="1059" y="1808"/>
                    <a:pt x="1059" y="1808"/>
                    <a:pt x="1059" y="1808"/>
                  </a:cubicBezTo>
                  <a:cubicBezTo>
                    <a:pt x="1156" y="1953"/>
                    <a:pt x="1321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1380"/>
                    <a:pt x="2003" y="1262"/>
                    <a:pt x="1928" y="1169"/>
                  </a:cubicBezTo>
                  <a:close/>
                  <a:moveTo>
                    <a:pt x="364" y="244"/>
                  </a:moveTo>
                  <a:cubicBezTo>
                    <a:pt x="364" y="304"/>
                    <a:pt x="364" y="304"/>
                    <a:pt x="364" y="304"/>
                  </a:cubicBezTo>
                  <a:cubicBezTo>
                    <a:pt x="364" y="337"/>
                    <a:pt x="391" y="364"/>
                    <a:pt x="424" y="364"/>
                  </a:cubicBezTo>
                  <a:cubicBezTo>
                    <a:pt x="457" y="364"/>
                    <a:pt x="484" y="337"/>
                    <a:pt x="484" y="304"/>
                  </a:cubicBezTo>
                  <a:cubicBezTo>
                    <a:pt x="484" y="244"/>
                    <a:pt x="484" y="244"/>
                    <a:pt x="484" y="244"/>
                  </a:cubicBezTo>
                  <a:cubicBezTo>
                    <a:pt x="724" y="244"/>
                    <a:pt x="724" y="244"/>
                    <a:pt x="724" y="244"/>
                  </a:cubicBezTo>
                  <a:cubicBezTo>
                    <a:pt x="724" y="304"/>
                    <a:pt x="724" y="304"/>
                    <a:pt x="724" y="304"/>
                  </a:cubicBezTo>
                  <a:cubicBezTo>
                    <a:pt x="724" y="337"/>
                    <a:pt x="751" y="364"/>
                    <a:pt x="784" y="364"/>
                  </a:cubicBezTo>
                  <a:cubicBezTo>
                    <a:pt x="817" y="364"/>
                    <a:pt x="844" y="337"/>
                    <a:pt x="844" y="304"/>
                  </a:cubicBezTo>
                  <a:cubicBezTo>
                    <a:pt x="844" y="244"/>
                    <a:pt x="844" y="244"/>
                    <a:pt x="844" y="244"/>
                  </a:cubicBezTo>
                  <a:cubicBezTo>
                    <a:pt x="1084" y="244"/>
                    <a:pt x="1084" y="244"/>
                    <a:pt x="1084" y="244"/>
                  </a:cubicBezTo>
                  <a:cubicBezTo>
                    <a:pt x="1084" y="304"/>
                    <a:pt x="1084" y="304"/>
                    <a:pt x="1084" y="304"/>
                  </a:cubicBezTo>
                  <a:cubicBezTo>
                    <a:pt x="1084" y="337"/>
                    <a:pt x="1111" y="364"/>
                    <a:pt x="1144" y="364"/>
                  </a:cubicBezTo>
                  <a:cubicBezTo>
                    <a:pt x="1177" y="364"/>
                    <a:pt x="1204" y="337"/>
                    <a:pt x="1204" y="304"/>
                  </a:cubicBezTo>
                  <a:cubicBezTo>
                    <a:pt x="1204" y="244"/>
                    <a:pt x="1204" y="244"/>
                    <a:pt x="1204" y="244"/>
                  </a:cubicBezTo>
                  <a:cubicBezTo>
                    <a:pt x="1444" y="244"/>
                    <a:pt x="1444" y="244"/>
                    <a:pt x="1444" y="244"/>
                  </a:cubicBezTo>
                  <a:cubicBezTo>
                    <a:pt x="1444" y="304"/>
                    <a:pt x="1444" y="304"/>
                    <a:pt x="1444" y="304"/>
                  </a:cubicBezTo>
                  <a:cubicBezTo>
                    <a:pt x="1444" y="337"/>
                    <a:pt x="1471" y="364"/>
                    <a:pt x="1504" y="364"/>
                  </a:cubicBezTo>
                  <a:cubicBezTo>
                    <a:pt x="1537" y="364"/>
                    <a:pt x="1564" y="337"/>
                    <a:pt x="1564" y="304"/>
                  </a:cubicBezTo>
                  <a:cubicBezTo>
                    <a:pt x="1564" y="244"/>
                    <a:pt x="1564" y="244"/>
                    <a:pt x="1564" y="244"/>
                  </a:cubicBezTo>
                  <a:cubicBezTo>
                    <a:pt x="1808" y="244"/>
                    <a:pt x="1808" y="244"/>
                    <a:pt x="1808" y="244"/>
                  </a:cubicBezTo>
                  <a:cubicBezTo>
                    <a:pt x="1808" y="484"/>
                    <a:pt x="1808" y="484"/>
                    <a:pt x="1808" y="484"/>
                  </a:cubicBezTo>
                  <a:cubicBezTo>
                    <a:pt x="120" y="484"/>
                    <a:pt x="120" y="484"/>
                    <a:pt x="120" y="484"/>
                  </a:cubicBezTo>
                  <a:cubicBezTo>
                    <a:pt x="120" y="244"/>
                    <a:pt x="120" y="244"/>
                    <a:pt x="120" y="244"/>
                  </a:cubicBezTo>
                  <a:lnTo>
                    <a:pt x="364" y="244"/>
                  </a:lnTo>
                  <a:close/>
                  <a:moveTo>
                    <a:pt x="120" y="1688"/>
                  </a:moveTo>
                  <a:cubicBezTo>
                    <a:pt x="120" y="604"/>
                    <a:pt x="120" y="604"/>
                    <a:pt x="120" y="604"/>
                  </a:cubicBezTo>
                  <a:cubicBezTo>
                    <a:pt x="1808" y="604"/>
                    <a:pt x="1808" y="604"/>
                    <a:pt x="1808" y="604"/>
                  </a:cubicBezTo>
                  <a:cubicBezTo>
                    <a:pt x="1808" y="1059"/>
                    <a:pt x="1808" y="1059"/>
                    <a:pt x="1808" y="1059"/>
                  </a:cubicBezTo>
                  <a:cubicBezTo>
                    <a:pt x="1722" y="1002"/>
                    <a:pt x="1619" y="968"/>
                    <a:pt x="1508" y="968"/>
                  </a:cubicBezTo>
                  <a:cubicBezTo>
                    <a:pt x="1318" y="968"/>
                    <a:pt x="1151" y="1066"/>
                    <a:pt x="1055" y="1214"/>
                  </a:cubicBezTo>
                  <a:cubicBezTo>
                    <a:pt x="1047" y="1210"/>
                    <a:pt x="1038" y="1208"/>
                    <a:pt x="1028" y="1208"/>
                  </a:cubicBezTo>
                  <a:cubicBezTo>
                    <a:pt x="908" y="1208"/>
                    <a:pt x="908" y="1208"/>
                    <a:pt x="908" y="1208"/>
                  </a:cubicBezTo>
                  <a:cubicBezTo>
                    <a:pt x="875" y="1208"/>
                    <a:pt x="848" y="1235"/>
                    <a:pt x="848" y="1268"/>
                  </a:cubicBezTo>
                  <a:cubicBezTo>
                    <a:pt x="848" y="1301"/>
                    <a:pt x="875" y="1328"/>
                    <a:pt x="908" y="1328"/>
                  </a:cubicBezTo>
                  <a:cubicBezTo>
                    <a:pt x="999" y="1328"/>
                    <a:pt x="999" y="1328"/>
                    <a:pt x="999" y="1328"/>
                  </a:cubicBezTo>
                  <a:cubicBezTo>
                    <a:pt x="985" y="1366"/>
                    <a:pt x="976" y="1406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76" y="1610"/>
                    <a:pt x="985" y="1650"/>
                    <a:pt x="999" y="1688"/>
                  </a:cubicBezTo>
                  <a:lnTo>
                    <a:pt x="120" y="1688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773A2D2-53A6-427A-8B23-BD274063A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8" y="4248151"/>
              <a:ext cx="131763" cy="131763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D7C3A67-8143-4124-AA4C-0CD493E47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073526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3E0E2DEC-AB1C-49C9-AA7E-8CB1DDAA2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160838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EF968DB6-3D82-4F1B-A74C-493357005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248151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1CA2489C-9D76-4F87-BDBA-1037D366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EFCBD755-A32E-450E-BEE5-143F6047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087" y="4160838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AC603C0-A837-4080-8C9F-46B9D4246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300" y="4335463"/>
              <a:ext cx="87313" cy="44450"/>
            </a:xfrm>
            <a:custGeom>
              <a:avLst/>
              <a:gdLst>
                <a:gd name="T0" fmla="*/ 180 w 240"/>
                <a:gd name="T1" fmla="*/ 0 h 120"/>
                <a:gd name="T2" fmla="*/ 60 w 240"/>
                <a:gd name="T3" fmla="*/ 0 h 120"/>
                <a:gd name="T4" fmla="*/ 0 w 240"/>
                <a:gd name="T5" fmla="*/ 60 h 120"/>
                <a:gd name="T6" fmla="*/ 60 w 240"/>
                <a:gd name="T7" fmla="*/ 120 h 120"/>
                <a:gd name="T8" fmla="*/ 180 w 240"/>
                <a:gd name="T9" fmla="*/ 120 h 120"/>
                <a:gd name="T10" fmla="*/ 240 w 240"/>
                <a:gd name="T11" fmla="*/ 60 h 120"/>
                <a:gd name="T12" fmla="*/ 180 w 24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18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5187437F-A709-443C-BCC2-AE070430D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38" y="4073526"/>
              <a:ext cx="87313" cy="44450"/>
            </a:xfrm>
            <a:custGeom>
              <a:avLst/>
              <a:gdLst>
                <a:gd name="T0" fmla="*/ 60 w 240"/>
                <a:gd name="T1" fmla="*/ 120 h 120"/>
                <a:gd name="T2" fmla="*/ 180 w 240"/>
                <a:gd name="T3" fmla="*/ 120 h 120"/>
                <a:gd name="T4" fmla="*/ 240 w 240"/>
                <a:gd name="T5" fmla="*/ 60 h 120"/>
                <a:gd name="T6" fmla="*/ 180 w 240"/>
                <a:gd name="T7" fmla="*/ 0 h 120"/>
                <a:gd name="T8" fmla="*/ 60 w 240"/>
                <a:gd name="T9" fmla="*/ 0 h 120"/>
                <a:gd name="T10" fmla="*/ 0 w 240"/>
                <a:gd name="T11" fmla="*/ 60 h 120"/>
                <a:gd name="T12" fmla="*/ 60 w 240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0">
                  <a:moveTo>
                    <a:pt x="60" y="120"/>
                  </a:moveTo>
                  <a:cubicBezTo>
                    <a:pt x="180" y="120"/>
                    <a:pt x="180" y="120"/>
                    <a:pt x="180" y="120"/>
                  </a:cubicBezTo>
                  <a:cubicBezTo>
                    <a:pt x="213" y="120"/>
                    <a:pt x="240" y="93"/>
                    <a:pt x="240" y="60"/>
                  </a:cubicBezTo>
                  <a:cubicBezTo>
                    <a:pt x="240" y="27"/>
                    <a:pt x="213" y="0"/>
                    <a:pt x="18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E54500-F486-466C-81B2-0AA61B054C65}"/>
              </a:ext>
            </a:extLst>
          </p:cNvPr>
          <p:cNvGrpSpPr/>
          <p:nvPr/>
        </p:nvGrpSpPr>
        <p:grpSpPr>
          <a:xfrm>
            <a:off x="560318" y="3918222"/>
            <a:ext cx="542042" cy="543464"/>
            <a:chOff x="3671888" y="1538288"/>
            <a:chExt cx="604837" cy="606425"/>
          </a:xfrm>
          <a:solidFill>
            <a:schemeClr val="bg1"/>
          </a:solidFill>
        </p:grpSpPr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21557179-ABBA-40CD-92C2-04924FB776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1888" y="1538288"/>
              <a:ext cx="604837" cy="606425"/>
            </a:xfrm>
            <a:custGeom>
              <a:avLst/>
              <a:gdLst>
                <a:gd name="T0" fmla="*/ 1747 w 2048"/>
                <a:gd name="T1" fmla="*/ 301 h 2048"/>
                <a:gd name="T2" fmla="*/ 1024 w 2048"/>
                <a:gd name="T3" fmla="*/ 0 h 2048"/>
                <a:gd name="T4" fmla="*/ 301 w 2048"/>
                <a:gd name="T5" fmla="*/ 301 h 2048"/>
                <a:gd name="T6" fmla="*/ 0 w 2048"/>
                <a:gd name="T7" fmla="*/ 1024 h 2048"/>
                <a:gd name="T8" fmla="*/ 301 w 2048"/>
                <a:gd name="T9" fmla="*/ 1747 h 2048"/>
                <a:gd name="T10" fmla="*/ 1024 w 2048"/>
                <a:gd name="T11" fmla="*/ 2048 h 2048"/>
                <a:gd name="T12" fmla="*/ 1747 w 2048"/>
                <a:gd name="T13" fmla="*/ 1747 h 2048"/>
                <a:gd name="T14" fmla="*/ 2048 w 2048"/>
                <a:gd name="T15" fmla="*/ 1024 h 2048"/>
                <a:gd name="T16" fmla="*/ 1747 w 2048"/>
                <a:gd name="T17" fmla="*/ 301 h 2048"/>
                <a:gd name="T18" fmla="*/ 1024 w 2048"/>
                <a:gd name="T19" fmla="*/ 1928 h 2048"/>
                <a:gd name="T20" fmla="*/ 120 w 2048"/>
                <a:gd name="T21" fmla="*/ 1024 h 2048"/>
                <a:gd name="T22" fmla="*/ 1024 w 2048"/>
                <a:gd name="T23" fmla="*/ 120 h 2048"/>
                <a:gd name="T24" fmla="*/ 1928 w 2048"/>
                <a:gd name="T25" fmla="*/ 1024 h 2048"/>
                <a:gd name="T26" fmla="*/ 1024 w 2048"/>
                <a:gd name="T27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48" h="2048">
                  <a:moveTo>
                    <a:pt x="1747" y="301"/>
                  </a:moveTo>
                  <a:cubicBezTo>
                    <a:pt x="1553" y="107"/>
                    <a:pt x="1296" y="0"/>
                    <a:pt x="1024" y="0"/>
                  </a:cubicBezTo>
                  <a:cubicBezTo>
                    <a:pt x="752" y="0"/>
                    <a:pt x="495" y="107"/>
                    <a:pt x="301" y="301"/>
                  </a:cubicBezTo>
                  <a:cubicBezTo>
                    <a:pt x="107" y="495"/>
                    <a:pt x="0" y="752"/>
                    <a:pt x="0" y="1024"/>
                  </a:cubicBezTo>
                  <a:cubicBezTo>
                    <a:pt x="0" y="1296"/>
                    <a:pt x="107" y="1553"/>
                    <a:pt x="301" y="1747"/>
                  </a:cubicBezTo>
                  <a:cubicBezTo>
                    <a:pt x="495" y="1941"/>
                    <a:pt x="752" y="2048"/>
                    <a:pt x="1024" y="2048"/>
                  </a:cubicBezTo>
                  <a:cubicBezTo>
                    <a:pt x="1296" y="2048"/>
                    <a:pt x="1553" y="1941"/>
                    <a:pt x="1747" y="1747"/>
                  </a:cubicBezTo>
                  <a:cubicBezTo>
                    <a:pt x="1941" y="1553"/>
                    <a:pt x="2048" y="1296"/>
                    <a:pt x="2048" y="1024"/>
                  </a:cubicBezTo>
                  <a:cubicBezTo>
                    <a:pt x="2048" y="752"/>
                    <a:pt x="1941" y="495"/>
                    <a:pt x="1747" y="301"/>
                  </a:cubicBezTo>
                  <a:close/>
                  <a:moveTo>
                    <a:pt x="1024" y="1928"/>
                  </a:moveTo>
                  <a:cubicBezTo>
                    <a:pt x="526" y="1928"/>
                    <a:pt x="120" y="1522"/>
                    <a:pt x="120" y="1024"/>
                  </a:cubicBezTo>
                  <a:cubicBezTo>
                    <a:pt x="120" y="526"/>
                    <a:pt x="526" y="120"/>
                    <a:pt x="1024" y="120"/>
                  </a:cubicBezTo>
                  <a:cubicBezTo>
                    <a:pt x="1522" y="120"/>
                    <a:pt x="1928" y="526"/>
                    <a:pt x="1928" y="1024"/>
                  </a:cubicBezTo>
                  <a:cubicBezTo>
                    <a:pt x="1928" y="1522"/>
                    <a:pt x="1522" y="1928"/>
                    <a:pt x="1024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A80699A9-8D3E-4254-A57D-45A3A1F96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4452" y="1659783"/>
              <a:ext cx="199708" cy="363434"/>
            </a:xfrm>
            <a:custGeom>
              <a:avLst/>
              <a:gdLst>
                <a:gd name="T0" fmla="*/ 480 w 600"/>
                <a:gd name="T1" fmla="*/ 360 h 1081"/>
                <a:gd name="T2" fmla="*/ 540 w 600"/>
                <a:gd name="T3" fmla="*/ 420 h 1081"/>
                <a:gd name="T4" fmla="*/ 600 w 600"/>
                <a:gd name="T5" fmla="*/ 360 h 1081"/>
                <a:gd name="T6" fmla="*/ 506 w 600"/>
                <a:gd name="T7" fmla="*/ 185 h 1081"/>
                <a:gd name="T8" fmla="*/ 360 w 600"/>
                <a:gd name="T9" fmla="*/ 125 h 1081"/>
                <a:gd name="T10" fmla="*/ 360 w 600"/>
                <a:gd name="T11" fmla="*/ 60 h 1081"/>
                <a:gd name="T12" fmla="*/ 300 w 600"/>
                <a:gd name="T13" fmla="*/ 0 h 1081"/>
                <a:gd name="T14" fmla="*/ 240 w 600"/>
                <a:gd name="T15" fmla="*/ 60 h 1081"/>
                <a:gd name="T16" fmla="*/ 240 w 600"/>
                <a:gd name="T17" fmla="*/ 125 h 1081"/>
                <a:gd name="T18" fmla="*/ 94 w 600"/>
                <a:gd name="T19" fmla="*/ 185 h 1081"/>
                <a:gd name="T20" fmla="*/ 0 w 600"/>
                <a:gd name="T21" fmla="*/ 360 h 1081"/>
                <a:gd name="T22" fmla="*/ 94 w 600"/>
                <a:gd name="T23" fmla="*/ 536 h 1081"/>
                <a:gd name="T24" fmla="*/ 240 w 600"/>
                <a:gd name="T25" fmla="*/ 596 h 1081"/>
                <a:gd name="T26" fmla="*/ 240 w 600"/>
                <a:gd name="T27" fmla="*/ 833 h 1081"/>
                <a:gd name="T28" fmla="*/ 120 w 600"/>
                <a:gd name="T29" fmla="*/ 720 h 1081"/>
                <a:gd name="T30" fmla="*/ 60 w 600"/>
                <a:gd name="T31" fmla="*/ 660 h 1081"/>
                <a:gd name="T32" fmla="*/ 0 w 600"/>
                <a:gd name="T33" fmla="*/ 720 h 1081"/>
                <a:gd name="T34" fmla="*/ 94 w 600"/>
                <a:gd name="T35" fmla="*/ 896 h 1081"/>
                <a:gd name="T36" fmla="*/ 240 w 600"/>
                <a:gd name="T37" fmla="*/ 956 h 1081"/>
                <a:gd name="T38" fmla="*/ 240 w 600"/>
                <a:gd name="T39" fmla="*/ 1021 h 1081"/>
                <a:gd name="T40" fmla="*/ 300 w 600"/>
                <a:gd name="T41" fmla="*/ 1081 h 1081"/>
                <a:gd name="T42" fmla="*/ 360 w 600"/>
                <a:gd name="T43" fmla="*/ 1021 h 1081"/>
                <a:gd name="T44" fmla="*/ 360 w 600"/>
                <a:gd name="T45" fmla="*/ 956 h 1081"/>
                <a:gd name="T46" fmla="*/ 506 w 600"/>
                <a:gd name="T47" fmla="*/ 896 h 1081"/>
                <a:gd name="T48" fmla="*/ 600 w 600"/>
                <a:gd name="T49" fmla="*/ 720 h 1081"/>
                <a:gd name="T50" fmla="*/ 506 w 600"/>
                <a:gd name="T51" fmla="*/ 545 h 1081"/>
                <a:gd name="T52" fmla="*/ 360 w 600"/>
                <a:gd name="T53" fmla="*/ 485 h 1081"/>
                <a:gd name="T54" fmla="*/ 360 w 600"/>
                <a:gd name="T55" fmla="*/ 248 h 1081"/>
                <a:gd name="T56" fmla="*/ 480 w 600"/>
                <a:gd name="T57" fmla="*/ 360 h 1081"/>
                <a:gd name="T58" fmla="*/ 120 w 600"/>
                <a:gd name="T59" fmla="*/ 360 h 1081"/>
                <a:gd name="T60" fmla="*/ 240 w 600"/>
                <a:gd name="T61" fmla="*/ 248 h 1081"/>
                <a:gd name="T62" fmla="*/ 240 w 600"/>
                <a:gd name="T63" fmla="*/ 473 h 1081"/>
                <a:gd name="T64" fmla="*/ 120 w 600"/>
                <a:gd name="T65" fmla="*/ 360 h 1081"/>
                <a:gd name="T66" fmla="*/ 480 w 600"/>
                <a:gd name="T67" fmla="*/ 720 h 1081"/>
                <a:gd name="T68" fmla="*/ 360 w 600"/>
                <a:gd name="T69" fmla="*/ 833 h 1081"/>
                <a:gd name="T70" fmla="*/ 360 w 600"/>
                <a:gd name="T71" fmla="*/ 608 h 1081"/>
                <a:gd name="T72" fmla="*/ 480 w 600"/>
                <a:gd name="T73" fmla="*/ 72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0" h="1081">
                  <a:moveTo>
                    <a:pt x="480" y="360"/>
                  </a:moveTo>
                  <a:cubicBezTo>
                    <a:pt x="480" y="394"/>
                    <a:pt x="507" y="420"/>
                    <a:pt x="540" y="420"/>
                  </a:cubicBezTo>
                  <a:cubicBezTo>
                    <a:pt x="573" y="420"/>
                    <a:pt x="600" y="394"/>
                    <a:pt x="600" y="360"/>
                  </a:cubicBezTo>
                  <a:cubicBezTo>
                    <a:pt x="600" y="294"/>
                    <a:pt x="566" y="230"/>
                    <a:pt x="506" y="185"/>
                  </a:cubicBezTo>
                  <a:cubicBezTo>
                    <a:pt x="465" y="154"/>
                    <a:pt x="414" y="134"/>
                    <a:pt x="360" y="125"/>
                  </a:cubicBezTo>
                  <a:cubicBezTo>
                    <a:pt x="360" y="60"/>
                    <a:pt x="360" y="60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ubicBezTo>
                    <a:pt x="267" y="0"/>
                    <a:pt x="240" y="27"/>
                    <a:pt x="240" y="60"/>
                  </a:cubicBezTo>
                  <a:cubicBezTo>
                    <a:pt x="240" y="125"/>
                    <a:pt x="240" y="125"/>
                    <a:pt x="240" y="125"/>
                  </a:cubicBezTo>
                  <a:cubicBezTo>
                    <a:pt x="186" y="134"/>
                    <a:pt x="135" y="154"/>
                    <a:pt x="94" y="185"/>
                  </a:cubicBezTo>
                  <a:cubicBezTo>
                    <a:pt x="34" y="230"/>
                    <a:pt x="0" y="294"/>
                    <a:pt x="0" y="360"/>
                  </a:cubicBezTo>
                  <a:cubicBezTo>
                    <a:pt x="0" y="427"/>
                    <a:pt x="34" y="491"/>
                    <a:pt x="94" y="536"/>
                  </a:cubicBezTo>
                  <a:cubicBezTo>
                    <a:pt x="135" y="566"/>
                    <a:pt x="186" y="587"/>
                    <a:pt x="240" y="596"/>
                  </a:cubicBezTo>
                  <a:cubicBezTo>
                    <a:pt x="240" y="833"/>
                    <a:pt x="240" y="833"/>
                    <a:pt x="240" y="833"/>
                  </a:cubicBezTo>
                  <a:cubicBezTo>
                    <a:pt x="171" y="816"/>
                    <a:pt x="120" y="771"/>
                    <a:pt x="120" y="720"/>
                  </a:cubicBezTo>
                  <a:cubicBezTo>
                    <a:pt x="120" y="687"/>
                    <a:pt x="93" y="660"/>
                    <a:pt x="60" y="660"/>
                  </a:cubicBezTo>
                  <a:cubicBezTo>
                    <a:pt x="27" y="660"/>
                    <a:pt x="0" y="687"/>
                    <a:pt x="0" y="720"/>
                  </a:cubicBezTo>
                  <a:cubicBezTo>
                    <a:pt x="0" y="787"/>
                    <a:pt x="34" y="851"/>
                    <a:pt x="94" y="896"/>
                  </a:cubicBezTo>
                  <a:cubicBezTo>
                    <a:pt x="135" y="926"/>
                    <a:pt x="186" y="947"/>
                    <a:pt x="240" y="956"/>
                  </a:cubicBezTo>
                  <a:cubicBezTo>
                    <a:pt x="240" y="1021"/>
                    <a:pt x="240" y="1021"/>
                    <a:pt x="240" y="1021"/>
                  </a:cubicBezTo>
                  <a:cubicBezTo>
                    <a:pt x="240" y="1054"/>
                    <a:pt x="267" y="1081"/>
                    <a:pt x="300" y="1081"/>
                  </a:cubicBezTo>
                  <a:cubicBezTo>
                    <a:pt x="333" y="1081"/>
                    <a:pt x="360" y="1054"/>
                    <a:pt x="360" y="1021"/>
                  </a:cubicBezTo>
                  <a:cubicBezTo>
                    <a:pt x="360" y="956"/>
                    <a:pt x="360" y="956"/>
                    <a:pt x="360" y="956"/>
                  </a:cubicBezTo>
                  <a:cubicBezTo>
                    <a:pt x="414" y="947"/>
                    <a:pt x="465" y="926"/>
                    <a:pt x="506" y="896"/>
                  </a:cubicBezTo>
                  <a:cubicBezTo>
                    <a:pt x="566" y="851"/>
                    <a:pt x="600" y="787"/>
                    <a:pt x="600" y="720"/>
                  </a:cubicBezTo>
                  <a:cubicBezTo>
                    <a:pt x="600" y="654"/>
                    <a:pt x="566" y="590"/>
                    <a:pt x="506" y="545"/>
                  </a:cubicBezTo>
                  <a:cubicBezTo>
                    <a:pt x="465" y="514"/>
                    <a:pt x="414" y="494"/>
                    <a:pt x="360" y="485"/>
                  </a:cubicBezTo>
                  <a:cubicBezTo>
                    <a:pt x="360" y="248"/>
                    <a:pt x="360" y="248"/>
                    <a:pt x="360" y="248"/>
                  </a:cubicBezTo>
                  <a:cubicBezTo>
                    <a:pt x="429" y="264"/>
                    <a:pt x="480" y="309"/>
                    <a:pt x="480" y="360"/>
                  </a:cubicBezTo>
                  <a:close/>
                  <a:moveTo>
                    <a:pt x="120" y="360"/>
                  </a:moveTo>
                  <a:cubicBezTo>
                    <a:pt x="120" y="309"/>
                    <a:pt x="171" y="264"/>
                    <a:pt x="240" y="248"/>
                  </a:cubicBezTo>
                  <a:cubicBezTo>
                    <a:pt x="240" y="473"/>
                    <a:pt x="240" y="473"/>
                    <a:pt x="240" y="473"/>
                  </a:cubicBezTo>
                  <a:cubicBezTo>
                    <a:pt x="171" y="456"/>
                    <a:pt x="120" y="411"/>
                    <a:pt x="120" y="360"/>
                  </a:cubicBezTo>
                  <a:close/>
                  <a:moveTo>
                    <a:pt x="480" y="720"/>
                  </a:moveTo>
                  <a:cubicBezTo>
                    <a:pt x="480" y="771"/>
                    <a:pt x="429" y="816"/>
                    <a:pt x="360" y="833"/>
                  </a:cubicBezTo>
                  <a:cubicBezTo>
                    <a:pt x="360" y="608"/>
                    <a:pt x="360" y="608"/>
                    <a:pt x="360" y="608"/>
                  </a:cubicBezTo>
                  <a:cubicBezTo>
                    <a:pt x="429" y="624"/>
                    <a:pt x="480" y="669"/>
                    <a:pt x="480" y="7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CAC33F3-16AA-47F0-BDDB-D723557A556E}"/>
              </a:ext>
            </a:extLst>
          </p:cNvPr>
          <p:cNvGrpSpPr/>
          <p:nvPr/>
        </p:nvGrpSpPr>
        <p:grpSpPr>
          <a:xfrm>
            <a:off x="562390" y="2501349"/>
            <a:ext cx="539970" cy="537614"/>
            <a:chOff x="-1603375" y="3246438"/>
            <a:chExt cx="727075" cy="723901"/>
          </a:xfrm>
          <a:solidFill>
            <a:schemeClr val="bg1"/>
          </a:solidFill>
        </p:grpSpPr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424E8B94-B486-4082-805D-B5E385410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3988" y="3309938"/>
              <a:ext cx="301625" cy="209550"/>
            </a:xfrm>
            <a:custGeom>
              <a:avLst/>
              <a:gdLst>
                <a:gd name="T0" fmla="*/ 70 w 850"/>
                <a:gd name="T1" fmla="*/ 589 h 589"/>
                <a:gd name="T2" fmla="*/ 25 w 850"/>
                <a:gd name="T3" fmla="*/ 570 h 589"/>
                <a:gd name="T4" fmla="*/ 25 w 850"/>
                <a:gd name="T5" fmla="*/ 479 h 589"/>
                <a:gd name="T6" fmla="*/ 281 w 850"/>
                <a:gd name="T7" fmla="*/ 223 h 589"/>
                <a:gd name="T8" fmla="*/ 355 w 850"/>
                <a:gd name="T9" fmla="*/ 211 h 589"/>
                <a:gd name="T10" fmla="*/ 484 w 850"/>
                <a:gd name="T11" fmla="*/ 276 h 589"/>
                <a:gd name="T12" fmla="*/ 735 w 850"/>
                <a:gd name="T13" fmla="*/ 25 h 589"/>
                <a:gd name="T14" fmla="*/ 825 w 850"/>
                <a:gd name="T15" fmla="*/ 25 h 589"/>
                <a:gd name="T16" fmla="*/ 825 w 850"/>
                <a:gd name="T17" fmla="*/ 116 h 589"/>
                <a:gd name="T18" fmla="*/ 542 w 850"/>
                <a:gd name="T19" fmla="*/ 399 h 589"/>
                <a:gd name="T20" fmla="*/ 468 w 850"/>
                <a:gd name="T21" fmla="*/ 411 h 589"/>
                <a:gd name="T22" fmla="*/ 339 w 850"/>
                <a:gd name="T23" fmla="*/ 347 h 589"/>
                <a:gd name="T24" fmla="*/ 115 w 850"/>
                <a:gd name="T25" fmla="*/ 570 h 589"/>
                <a:gd name="T26" fmla="*/ 70 w 850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0" h="589">
                  <a:moveTo>
                    <a:pt x="70" y="589"/>
                  </a:moveTo>
                  <a:cubicBezTo>
                    <a:pt x="54" y="589"/>
                    <a:pt x="37" y="582"/>
                    <a:pt x="25" y="570"/>
                  </a:cubicBezTo>
                  <a:cubicBezTo>
                    <a:pt x="0" y="545"/>
                    <a:pt x="0" y="504"/>
                    <a:pt x="25" y="479"/>
                  </a:cubicBezTo>
                  <a:cubicBezTo>
                    <a:pt x="281" y="223"/>
                    <a:pt x="281" y="223"/>
                    <a:pt x="281" y="223"/>
                  </a:cubicBezTo>
                  <a:cubicBezTo>
                    <a:pt x="300" y="204"/>
                    <a:pt x="330" y="199"/>
                    <a:pt x="355" y="211"/>
                  </a:cubicBezTo>
                  <a:cubicBezTo>
                    <a:pt x="484" y="276"/>
                    <a:pt x="484" y="276"/>
                    <a:pt x="484" y="276"/>
                  </a:cubicBezTo>
                  <a:cubicBezTo>
                    <a:pt x="735" y="25"/>
                    <a:pt x="735" y="25"/>
                    <a:pt x="735" y="25"/>
                  </a:cubicBezTo>
                  <a:cubicBezTo>
                    <a:pt x="760" y="0"/>
                    <a:pt x="800" y="0"/>
                    <a:pt x="825" y="25"/>
                  </a:cubicBezTo>
                  <a:cubicBezTo>
                    <a:pt x="850" y="50"/>
                    <a:pt x="850" y="91"/>
                    <a:pt x="825" y="116"/>
                  </a:cubicBezTo>
                  <a:cubicBezTo>
                    <a:pt x="542" y="399"/>
                    <a:pt x="542" y="399"/>
                    <a:pt x="542" y="399"/>
                  </a:cubicBezTo>
                  <a:cubicBezTo>
                    <a:pt x="523" y="419"/>
                    <a:pt x="493" y="423"/>
                    <a:pt x="468" y="411"/>
                  </a:cubicBezTo>
                  <a:cubicBezTo>
                    <a:pt x="339" y="347"/>
                    <a:pt x="339" y="347"/>
                    <a:pt x="339" y="347"/>
                  </a:cubicBezTo>
                  <a:cubicBezTo>
                    <a:pt x="115" y="570"/>
                    <a:pt x="115" y="570"/>
                    <a:pt x="115" y="570"/>
                  </a:cubicBezTo>
                  <a:cubicBezTo>
                    <a:pt x="103" y="582"/>
                    <a:pt x="86" y="589"/>
                    <a:pt x="70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53F477AB-7230-472B-A1D1-A44F10333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39838" y="3306763"/>
              <a:ext cx="120650" cy="122238"/>
            </a:xfrm>
            <a:custGeom>
              <a:avLst/>
              <a:gdLst>
                <a:gd name="T0" fmla="*/ 277 w 341"/>
                <a:gd name="T1" fmla="*/ 342 h 342"/>
                <a:gd name="T2" fmla="*/ 213 w 341"/>
                <a:gd name="T3" fmla="*/ 278 h 342"/>
                <a:gd name="T4" fmla="*/ 213 w 341"/>
                <a:gd name="T5" fmla="*/ 128 h 342"/>
                <a:gd name="T6" fmla="*/ 64 w 341"/>
                <a:gd name="T7" fmla="*/ 128 h 342"/>
                <a:gd name="T8" fmla="*/ 0 w 341"/>
                <a:gd name="T9" fmla="*/ 64 h 342"/>
                <a:gd name="T10" fmla="*/ 64 w 341"/>
                <a:gd name="T11" fmla="*/ 0 h 342"/>
                <a:gd name="T12" fmla="*/ 277 w 341"/>
                <a:gd name="T13" fmla="*/ 0 h 342"/>
                <a:gd name="T14" fmla="*/ 341 w 341"/>
                <a:gd name="T15" fmla="*/ 64 h 342"/>
                <a:gd name="T16" fmla="*/ 341 w 341"/>
                <a:gd name="T17" fmla="*/ 278 h 342"/>
                <a:gd name="T18" fmla="*/ 277 w 341"/>
                <a:gd name="T1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" h="342">
                  <a:moveTo>
                    <a:pt x="277" y="342"/>
                  </a:moveTo>
                  <a:cubicBezTo>
                    <a:pt x="242" y="342"/>
                    <a:pt x="213" y="313"/>
                    <a:pt x="213" y="27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313" y="0"/>
                    <a:pt x="341" y="29"/>
                    <a:pt x="341" y="64"/>
                  </a:cubicBezTo>
                  <a:cubicBezTo>
                    <a:pt x="341" y="278"/>
                    <a:pt x="341" y="278"/>
                    <a:pt x="341" y="278"/>
                  </a:cubicBezTo>
                  <a:cubicBezTo>
                    <a:pt x="341" y="313"/>
                    <a:pt x="313" y="342"/>
                    <a:pt x="277" y="3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BEA5DCE1-3136-4512-83BF-F793D7815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0825" y="3246438"/>
              <a:ext cx="644525" cy="546100"/>
            </a:xfrm>
            <a:custGeom>
              <a:avLst/>
              <a:gdLst>
                <a:gd name="T0" fmla="*/ 1268 w 1813"/>
                <a:gd name="T1" fmla="*/ 1536 h 1536"/>
                <a:gd name="T2" fmla="*/ 64 w 1813"/>
                <a:gd name="T3" fmla="*/ 1536 h 1536"/>
                <a:gd name="T4" fmla="*/ 0 w 1813"/>
                <a:gd name="T5" fmla="*/ 1472 h 1536"/>
                <a:gd name="T6" fmla="*/ 64 w 1813"/>
                <a:gd name="T7" fmla="*/ 1408 h 1536"/>
                <a:gd name="T8" fmla="*/ 1268 w 1813"/>
                <a:gd name="T9" fmla="*/ 1408 h 1536"/>
                <a:gd name="T10" fmla="*/ 1289 w 1813"/>
                <a:gd name="T11" fmla="*/ 1389 h 1536"/>
                <a:gd name="T12" fmla="*/ 1442 w 1813"/>
                <a:gd name="T13" fmla="*/ 131 h 1536"/>
                <a:gd name="T14" fmla="*/ 1590 w 1813"/>
                <a:gd name="T15" fmla="*/ 0 h 1536"/>
                <a:gd name="T16" fmla="*/ 1749 w 1813"/>
                <a:gd name="T17" fmla="*/ 0 h 1536"/>
                <a:gd name="T18" fmla="*/ 1813 w 1813"/>
                <a:gd name="T19" fmla="*/ 64 h 1536"/>
                <a:gd name="T20" fmla="*/ 1749 w 1813"/>
                <a:gd name="T21" fmla="*/ 128 h 1536"/>
                <a:gd name="T22" fmla="*/ 1590 w 1813"/>
                <a:gd name="T23" fmla="*/ 128 h 1536"/>
                <a:gd name="T24" fmla="*/ 1569 w 1813"/>
                <a:gd name="T25" fmla="*/ 146 h 1536"/>
                <a:gd name="T26" fmla="*/ 1416 w 1813"/>
                <a:gd name="T27" fmla="*/ 1404 h 1536"/>
                <a:gd name="T28" fmla="*/ 1268 w 1813"/>
                <a:gd name="T29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3" h="1536">
                  <a:moveTo>
                    <a:pt x="1268" y="1536"/>
                  </a:moveTo>
                  <a:cubicBezTo>
                    <a:pt x="64" y="1536"/>
                    <a:pt x="64" y="1536"/>
                    <a:pt x="64" y="1536"/>
                  </a:cubicBezTo>
                  <a:cubicBezTo>
                    <a:pt x="28" y="1536"/>
                    <a:pt x="0" y="1507"/>
                    <a:pt x="0" y="1472"/>
                  </a:cubicBezTo>
                  <a:cubicBezTo>
                    <a:pt x="0" y="1436"/>
                    <a:pt x="28" y="1408"/>
                    <a:pt x="64" y="1408"/>
                  </a:cubicBezTo>
                  <a:cubicBezTo>
                    <a:pt x="1268" y="1408"/>
                    <a:pt x="1268" y="1408"/>
                    <a:pt x="1268" y="1408"/>
                  </a:cubicBezTo>
                  <a:cubicBezTo>
                    <a:pt x="1279" y="1408"/>
                    <a:pt x="1288" y="1400"/>
                    <a:pt x="1289" y="1389"/>
                  </a:cubicBezTo>
                  <a:cubicBezTo>
                    <a:pt x="1442" y="131"/>
                    <a:pt x="1442" y="131"/>
                    <a:pt x="1442" y="131"/>
                  </a:cubicBezTo>
                  <a:cubicBezTo>
                    <a:pt x="1451" y="56"/>
                    <a:pt x="1514" y="0"/>
                    <a:pt x="1590" y="0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784" y="0"/>
                    <a:pt x="1813" y="28"/>
                    <a:pt x="1813" y="64"/>
                  </a:cubicBezTo>
                  <a:cubicBezTo>
                    <a:pt x="1813" y="99"/>
                    <a:pt x="1784" y="128"/>
                    <a:pt x="1749" y="128"/>
                  </a:cubicBezTo>
                  <a:cubicBezTo>
                    <a:pt x="1590" y="128"/>
                    <a:pt x="1590" y="128"/>
                    <a:pt x="1590" y="128"/>
                  </a:cubicBezTo>
                  <a:cubicBezTo>
                    <a:pt x="1579" y="128"/>
                    <a:pt x="1570" y="136"/>
                    <a:pt x="1569" y="146"/>
                  </a:cubicBezTo>
                  <a:cubicBezTo>
                    <a:pt x="1416" y="1404"/>
                    <a:pt x="1416" y="1404"/>
                    <a:pt x="1416" y="1404"/>
                  </a:cubicBezTo>
                  <a:cubicBezTo>
                    <a:pt x="1407" y="1479"/>
                    <a:pt x="1344" y="1536"/>
                    <a:pt x="1268" y="15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F0D1ACE6-0B88-4D79-AFC8-D900FB898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73150" y="3367088"/>
              <a:ext cx="98425" cy="46038"/>
            </a:xfrm>
            <a:custGeom>
              <a:avLst/>
              <a:gdLst>
                <a:gd name="T0" fmla="*/ 215 w 279"/>
                <a:gd name="T1" fmla="*/ 128 h 128"/>
                <a:gd name="T2" fmla="*/ 64 w 279"/>
                <a:gd name="T3" fmla="*/ 128 h 128"/>
                <a:gd name="T4" fmla="*/ 0 w 279"/>
                <a:gd name="T5" fmla="*/ 64 h 128"/>
                <a:gd name="T6" fmla="*/ 64 w 279"/>
                <a:gd name="T7" fmla="*/ 0 h 128"/>
                <a:gd name="T8" fmla="*/ 215 w 279"/>
                <a:gd name="T9" fmla="*/ 0 h 128"/>
                <a:gd name="T10" fmla="*/ 279 w 279"/>
                <a:gd name="T11" fmla="*/ 64 h 128"/>
                <a:gd name="T12" fmla="*/ 215 w 279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28">
                  <a:moveTo>
                    <a:pt x="215" y="128"/>
                  </a:moveTo>
                  <a:cubicBezTo>
                    <a:pt x="64" y="128"/>
                    <a:pt x="64" y="128"/>
                    <a:pt x="64" y="128"/>
                  </a:cubicBez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0" y="0"/>
                    <a:pt x="279" y="29"/>
                    <a:pt x="279" y="64"/>
                  </a:cubicBezTo>
                  <a:cubicBezTo>
                    <a:pt x="279" y="99"/>
                    <a:pt x="251" y="128"/>
                    <a:pt x="215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95798025-BB4D-47A0-9894-CD46E72D3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03375" y="3367088"/>
              <a:ext cx="593725" cy="334963"/>
            </a:xfrm>
            <a:custGeom>
              <a:avLst/>
              <a:gdLst>
                <a:gd name="T0" fmla="*/ 1604 w 1668"/>
                <a:gd name="T1" fmla="*/ 939 h 939"/>
                <a:gd name="T2" fmla="*/ 358 w 1668"/>
                <a:gd name="T3" fmla="*/ 939 h 939"/>
                <a:gd name="T4" fmla="*/ 216 w 1668"/>
                <a:gd name="T5" fmla="*/ 834 h 939"/>
                <a:gd name="T6" fmla="*/ 14 w 1668"/>
                <a:gd name="T7" fmla="*/ 194 h 939"/>
                <a:gd name="T8" fmla="*/ 35 w 1668"/>
                <a:gd name="T9" fmla="*/ 62 h 939"/>
                <a:gd name="T10" fmla="*/ 156 w 1668"/>
                <a:gd name="T11" fmla="*/ 0 h 939"/>
                <a:gd name="T12" fmla="*/ 509 w 1668"/>
                <a:gd name="T13" fmla="*/ 0 h 939"/>
                <a:gd name="T14" fmla="*/ 573 w 1668"/>
                <a:gd name="T15" fmla="*/ 64 h 939"/>
                <a:gd name="T16" fmla="*/ 509 w 1668"/>
                <a:gd name="T17" fmla="*/ 128 h 939"/>
                <a:gd name="T18" fmla="*/ 156 w 1668"/>
                <a:gd name="T19" fmla="*/ 128 h 939"/>
                <a:gd name="T20" fmla="*/ 139 w 1668"/>
                <a:gd name="T21" fmla="*/ 137 h 939"/>
                <a:gd name="T22" fmla="*/ 136 w 1668"/>
                <a:gd name="T23" fmla="*/ 155 h 939"/>
                <a:gd name="T24" fmla="*/ 338 w 1668"/>
                <a:gd name="T25" fmla="*/ 796 h 939"/>
                <a:gd name="T26" fmla="*/ 358 w 1668"/>
                <a:gd name="T27" fmla="*/ 811 h 939"/>
                <a:gd name="T28" fmla="*/ 1604 w 1668"/>
                <a:gd name="T29" fmla="*/ 811 h 939"/>
                <a:gd name="T30" fmla="*/ 1668 w 1668"/>
                <a:gd name="T31" fmla="*/ 875 h 939"/>
                <a:gd name="T32" fmla="*/ 1604 w 1668"/>
                <a:gd name="T33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8" h="939">
                  <a:moveTo>
                    <a:pt x="1604" y="939"/>
                  </a:moveTo>
                  <a:cubicBezTo>
                    <a:pt x="358" y="939"/>
                    <a:pt x="358" y="939"/>
                    <a:pt x="358" y="939"/>
                  </a:cubicBezTo>
                  <a:cubicBezTo>
                    <a:pt x="292" y="939"/>
                    <a:pt x="235" y="897"/>
                    <a:pt x="216" y="834"/>
                  </a:cubicBezTo>
                  <a:cubicBezTo>
                    <a:pt x="14" y="194"/>
                    <a:pt x="14" y="194"/>
                    <a:pt x="14" y="194"/>
                  </a:cubicBezTo>
                  <a:cubicBezTo>
                    <a:pt x="0" y="150"/>
                    <a:pt x="8" y="100"/>
                    <a:pt x="35" y="62"/>
                  </a:cubicBezTo>
                  <a:cubicBezTo>
                    <a:pt x="63" y="23"/>
                    <a:pt x="109" y="0"/>
                    <a:pt x="156" y="0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544" y="0"/>
                    <a:pt x="573" y="29"/>
                    <a:pt x="573" y="64"/>
                  </a:cubicBezTo>
                  <a:cubicBezTo>
                    <a:pt x="573" y="99"/>
                    <a:pt x="544" y="128"/>
                    <a:pt x="509" y="128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7" y="128"/>
                    <a:pt x="141" y="133"/>
                    <a:pt x="139" y="137"/>
                  </a:cubicBezTo>
                  <a:cubicBezTo>
                    <a:pt x="137" y="140"/>
                    <a:pt x="133" y="146"/>
                    <a:pt x="136" y="155"/>
                  </a:cubicBezTo>
                  <a:cubicBezTo>
                    <a:pt x="338" y="796"/>
                    <a:pt x="338" y="796"/>
                    <a:pt x="338" y="796"/>
                  </a:cubicBezTo>
                  <a:cubicBezTo>
                    <a:pt x="341" y="805"/>
                    <a:pt x="349" y="811"/>
                    <a:pt x="358" y="811"/>
                  </a:cubicBezTo>
                  <a:cubicBezTo>
                    <a:pt x="1604" y="811"/>
                    <a:pt x="1604" y="811"/>
                    <a:pt x="1604" y="811"/>
                  </a:cubicBezTo>
                  <a:cubicBezTo>
                    <a:pt x="1639" y="811"/>
                    <a:pt x="1668" y="839"/>
                    <a:pt x="1668" y="875"/>
                  </a:cubicBezTo>
                  <a:cubicBezTo>
                    <a:pt x="1668" y="910"/>
                    <a:pt x="1639" y="939"/>
                    <a:pt x="1604" y="9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466682E5-8E01-4136-8719-B089BE0A2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97013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6" y="476"/>
                    <a:pt x="0" y="369"/>
                    <a:pt x="0" y="238"/>
                  </a:cubicBezTo>
                  <a:cubicBezTo>
                    <a:pt x="0" y="107"/>
                    <a:pt x="106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7983B295-2F15-4912-853B-CB4FD18FC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9838" y="3800476"/>
              <a:ext cx="168275" cy="169863"/>
            </a:xfrm>
            <a:custGeom>
              <a:avLst/>
              <a:gdLst>
                <a:gd name="T0" fmla="*/ 238 w 476"/>
                <a:gd name="T1" fmla="*/ 476 h 476"/>
                <a:gd name="T2" fmla="*/ 0 w 476"/>
                <a:gd name="T3" fmla="*/ 238 h 476"/>
                <a:gd name="T4" fmla="*/ 238 w 476"/>
                <a:gd name="T5" fmla="*/ 0 h 476"/>
                <a:gd name="T6" fmla="*/ 476 w 476"/>
                <a:gd name="T7" fmla="*/ 238 h 476"/>
                <a:gd name="T8" fmla="*/ 238 w 476"/>
                <a:gd name="T9" fmla="*/ 476 h 476"/>
                <a:gd name="T10" fmla="*/ 238 w 476"/>
                <a:gd name="T11" fmla="*/ 104 h 476"/>
                <a:gd name="T12" fmla="*/ 104 w 476"/>
                <a:gd name="T13" fmla="*/ 238 h 476"/>
                <a:gd name="T14" fmla="*/ 238 w 476"/>
                <a:gd name="T15" fmla="*/ 372 h 476"/>
                <a:gd name="T16" fmla="*/ 372 w 476"/>
                <a:gd name="T17" fmla="*/ 238 h 476"/>
                <a:gd name="T18" fmla="*/ 238 w 476"/>
                <a:gd name="T19" fmla="*/ 10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476">
                  <a:moveTo>
                    <a:pt x="238" y="476"/>
                  </a:moveTo>
                  <a:cubicBezTo>
                    <a:pt x="107" y="476"/>
                    <a:pt x="0" y="369"/>
                    <a:pt x="0" y="238"/>
                  </a:cubicBezTo>
                  <a:cubicBezTo>
                    <a:pt x="0" y="107"/>
                    <a:pt x="107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6"/>
                    <a:pt x="238" y="476"/>
                  </a:cubicBezTo>
                  <a:close/>
                  <a:moveTo>
                    <a:pt x="238" y="104"/>
                  </a:moveTo>
                  <a:cubicBezTo>
                    <a:pt x="164" y="104"/>
                    <a:pt x="104" y="164"/>
                    <a:pt x="104" y="238"/>
                  </a:cubicBezTo>
                  <a:cubicBezTo>
                    <a:pt x="104" y="312"/>
                    <a:pt x="164" y="372"/>
                    <a:pt x="238" y="372"/>
                  </a:cubicBezTo>
                  <a:cubicBezTo>
                    <a:pt x="312" y="372"/>
                    <a:pt x="372" y="312"/>
                    <a:pt x="372" y="238"/>
                  </a:cubicBezTo>
                  <a:cubicBezTo>
                    <a:pt x="372" y="164"/>
                    <a:pt x="312" y="104"/>
                    <a:pt x="23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406D6-B54D-27FB-BF73-DEB50632EAE2}"/>
              </a:ext>
            </a:extLst>
          </p:cNvPr>
          <p:cNvSpPr/>
          <p:nvPr/>
        </p:nvSpPr>
        <p:spPr>
          <a:xfrm>
            <a:off x="94325" y="4844514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E0766-B6BF-AB07-DEF5-0866F75B404A}"/>
              </a:ext>
            </a:extLst>
          </p:cNvPr>
          <p:cNvSpPr/>
          <p:nvPr/>
        </p:nvSpPr>
        <p:spPr>
          <a:xfrm>
            <a:off x="5477627" y="4764485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icture containing circle, screenshot, graphics, text&#10;&#10;Description automatically generated">
            <a:extLst>
              <a:ext uri="{FF2B5EF4-FFF2-40B4-BE49-F238E27FC236}">
                <a16:creationId xmlns:a16="http://schemas.microsoft.com/office/drawing/2014/main" id="{48E44D1B-FB60-0884-6B3A-896087DDFB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33350"/>
            <a:ext cx="527653" cy="527653"/>
          </a:xfrm>
          <a:prstGeom prst="rect">
            <a:avLst/>
          </a:prstGeom>
        </p:spPr>
      </p:pic>
      <p:sp>
        <p:nvSpPr>
          <p:cNvPr id="2" name="Inhaltsplatzhalter 4">
            <a:extLst>
              <a:ext uri="{FF2B5EF4-FFF2-40B4-BE49-F238E27FC236}">
                <a16:creationId xmlns:a16="http://schemas.microsoft.com/office/drawing/2014/main" id="{3CC837AC-DB1A-117C-DEBF-2E52ADB2D575}"/>
              </a:ext>
            </a:extLst>
          </p:cNvPr>
          <p:cNvSpPr txBox="1">
            <a:spLocks/>
          </p:cNvSpPr>
          <p:nvPr/>
        </p:nvSpPr>
        <p:spPr>
          <a:xfrm flipH="1">
            <a:off x="285750" y="831764"/>
            <a:ext cx="6414103" cy="163121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new trial layouts were performed on stores </a:t>
            </a:r>
            <a:r>
              <a:rPr lang="en-US" sz="1200" b="1" dirty="0">
                <a:solidFill>
                  <a:schemeClr val="accent6"/>
                </a:solidFill>
                <a:latin typeface="+mn-lt"/>
              </a:rPr>
              <a:t>77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</a:t>
            </a:r>
            <a:r>
              <a:rPr lang="en-US" sz="1200" b="1" dirty="0">
                <a:solidFill>
                  <a:schemeClr val="accent6"/>
                </a:solidFill>
                <a:latin typeface="+mn-lt"/>
              </a:rPr>
              <a:t>86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and </a:t>
            </a:r>
            <a:r>
              <a:rPr lang="en-US" sz="1200" b="1" dirty="0">
                <a:solidFill>
                  <a:schemeClr val="accent6"/>
                </a:solidFill>
                <a:latin typeface="+mn-lt"/>
              </a:rPr>
              <a:t>88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 The trial period is defined as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2/1/2019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to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6/30/2019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Control stores are chosen to reflect pre-trial performance of their paired trial store rather than the average of other stores. The control stores are evaluated based on </a:t>
            </a:r>
            <a:r>
              <a:rPr lang="en-US" sz="1200" b="1" dirty="0">
                <a:solidFill>
                  <a:schemeClr val="accent6"/>
                </a:solidFill>
                <a:latin typeface="+mn-lt"/>
              </a:rPr>
              <a:t>Pearson Correlation (directions)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and </a:t>
            </a:r>
            <a:r>
              <a:rPr lang="en-US" sz="1200" b="1" dirty="0">
                <a:solidFill>
                  <a:schemeClr val="accent6"/>
                </a:solidFill>
                <a:latin typeface="+mn-lt"/>
              </a:rPr>
              <a:t>Magnitude Difference (volume)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to ensure the most similarities between test and control.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Total sales revenue and Total number of customers are the key metrics to calculate the similarity scores.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651A7F7-2469-DBC7-A3B7-05C0FF5FE1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404553"/>
              </p:ext>
            </p:extLst>
          </p:nvPr>
        </p:nvGraphicFramePr>
        <p:xfrm>
          <a:off x="536369" y="2704133"/>
          <a:ext cx="5940631" cy="2198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36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09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CC6D2"/>
      </a:accent1>
      <a:accent2>
        <a:srgbClr val="0DAAE9"/>
      </a:accent2>
      <a:accent3>
        <a:srgbClr val="4CC89F"/>
      </a:accent3>
      <a:accent4>
        <a:srgbClr val="FBB321"/>
      </a:accent4>
      <a:accent5>
        <a:srgbClr val="FA7902"/>
      </a:accent5>
      <a:accent6>
        <a:srgbClr val="E34856"/>
      </a:accent6>
      <a:hlink>
        <a:srgbClr val="FFFFFF"/>
      </a:hlink>
      <a:folHlink>
        <a:srgbClr val="595959"/>
      </a:folHlink>
    </a:clrScheme>
    <a:fontScheme name="Custom 5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89528</TotalTime>
  <Words>1765</Words>
  <Application>Microsoft Macintosh PowerPoint</Application>
  <PresentationFormat>Custom</PresentationFormat>
  <Paragraphs>579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Roboto</vt:lpstr>
      <vt:lpstr>Source Sans Pro</vt:lpstr>
      <vt:lpstr>Symbol</vt:lpstr>
      <vt:lpstr>Wingdings</vt:lpstr>
      <vt:lpstr>Default Theme</vt:lpstr>
      <vt:lpstr>PowerPoint Presentation</vt:lpstr>
      <vt:lpstr>An opportunity to segment customers for targeting strategies</vt:lpstr>
      <vt:lpstr>Customer Overview</vt:lpstr>
      <vt:lpstr>Product Revenue Overview (Chips)</vt:lpstr>
      <vt:lpstr>Top Customers and Brands</vt:lpstr>
      <vt:lpstr>RFM Customer Segmentation Overview</vt:lpstr>
      <vt:lpstr>RFM Customer Segmentation Grid</vt:lpstr>
      <vt:lpstr>A/B Testing on New Trial Layout</vt:lpstr>
      <vt:lpstr>Control Stores Selection</vt:lpstr>
      <vt:lpstr>Trial Stores – Revenue Performance</vt:lpstr>
      <vt:lpstr>Trial Stores – Customer Performance</vt:lpstr>
      <vt:lpstr>PowerPoint Presentation</vt:lpstr>
      <vt:lpstr>Appendix 1 – Store 77 (Revenue)</vt:lpstr>
      <vt:lpstr>Appendix 2 – Store 77 (Total Customers)</vt:lpstr>
      <vt:lpstr>Appendix 3 – Store 86 (Revenue)</vt:lpstr>
      <vt:lpstr>Appendix 4 – Store 86 (Total Customers)</vt:lpstr>
      <vt:lpstr>Appendix 5 – Store 88 (Revenue)</vt:lpstr>
      <vt:lpstr>Appendix 6 – Store 88 (Total Customers)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Paula Rodriguez</cp:lastModifiedBy>
  <cp:revision>1432</cp:revision>
  <dcterms:created xsi:type="dcterms:W3CDTF">2015-09-08T18:46:55Z</dcterms:created>
  <dcterms:modified xsi:type="dcterms:W3CDTF">2023-08-10T00:56:34Z</dcterms:modified>
</cp:coreProperties>
</file>