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323" r:id="rId2"/>
    <p:sldId id="379" r:id="rId3"/>
    <p:sldId id="334" r:id="rId4"/>
    <p:sldId id="335" r:id="rId5"/>
    <p:sldId id="336" r:id="rId6"/>
    <p:sldId id="338" r:id="rId7"/>
    <p:sldId id="362" r:id="rId8"/>
    <p:sldId id="363" r:id="rId9"/>
    <p:sldId id="340" r:id="rId10"/>
    <p:sldId id="342" r:id="rId11"/>
    <p:sldId id="348" r:id="rId12"/>
    <p:sldId id="369" r:id="rId13"/>
    <p:sldId id="364" r:id="rId14"/>
    <p:sldId id="373" r:id="rId15"/>
    <p:sldId id="352" r:id="rId16"/>
    <p:sldId id="365" r:id="rId17"/>
    <p:sldId id="372" r:id="rId18"/>
    <p:sldId id="374" r:id="rId19"/>
    <p:sldId id="377" r:id="rId20"/>
    <p:sldId id="380" r:id="rId21"/>
    <p:sldId id="370" r:id="rId22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A5"/>
    <a:srgbClr val="FFFFFF"/>
    <a:srgbClr val="080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A111915-BE36-4E01-A7E5-04B1672EAD32}" styleName="Estilo claro 2 - Acento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E8034E78-7F5D-4C2E-B375-FC64B27BC917}" styleName="Estilo o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Estilo oscuro 1 - Énfasis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949" autoAdjust="0"/>
  </p:normalViewPr>
  <p:slideViewPr>
    <p:cSldViewPr snapToGrid="0" snapToObjects="1">
      <p:cViewPr varScale="1">
        <p:scale>
          <a:sx n="62" d="100"/>
          <a:sy n="62" d="100"/>
        </p:scale>
        <p:origin x="162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Libro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Libro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Libro1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80" b="0" i="0" u="none" strike="noStrike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pPr>
            <a:r>
              <a:rPr lang="es-CO"/>
              <a:t>Si en la pregunta anterior, la respuesta fue NO; Seleccione una de las siguientes opciones por las cuales no usaria el servicio</a:t>
            </a:r>
            <a:endParaRPr lang="es-CR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80" b="0" i="0" u="none" strike="noStrike" kern="1200" baseline="0">
              <a:solidFill>
                <a:schemeClr val="tx1"/>
              </a:solidFill>
              <a:effectLst/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gradFill>
              <a:gsLst>
                <a:gs pos="0">
                  <a:schemeClr val="accent6"/>
                </a:gs>
                <a:gs pos="100000">
                  <a:schemeClr val="accent6">
                    <a:lumMod val="84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Hoja1!$G$1:$G$3</c:f>
              <c:strCache>
                <c:ptCount val="3"/>
                <c:pt idx="0">
                  <c:v>NO TIENE MANEJO DEL COMPUTADOR </c:v>
                </c:pt>
                <c:pt idx="1">
                  <c:v>NO CUENTA CON UN COMPUTADOR</c:v>
                </c:pt>
                <c:pt idx="2">
                  <c:v>INSEGURIDAD</c:v>
                </c:pt>
              </c:strCache>
            </c:strRef>
          </c:cat>
          <c:val>
            <c:numRef>
              <c:f>Hoja1!$H$1:$H$3</c:f>
              <c:numCache>
                <c:formatCode>0%</c:formatCode>
                <c:ptCount val="3"/>
                <c:pt idx="0">
                  <c:v>0.17</c:v>
                </c:pt>
                <c:pt idx="1">
                  <c:v>0.12</c:v>
                </c:pt>
                <c:pt idx="2">
                  <c:v>0.71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E15-4702-B14F-9530770636E3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41"/>
        <c:axId val="341760176"/>
        <c:axId val="341762528"/>
      </c:barChart>
      <c:catAx>
        <c:axId val="3417601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pPr>
            <a:endParaRPr lang="es-ES"/>
          </a:p>
        </c:txPr>
        <c:crossAx val="341762528"/>
        <c:crosses val="autoZero"/>
        <c:auto val="1"/>
        <c:lblAlgn val="ctr"/>
        <c:lblOffset val="100"/>
        <c:noMultiLvlLbl val="0"/>
      </c:catAx>
      <c:valAx>
        <c:axId val="341762528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3417601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lt1"/>
        </a:gs>
        <a:gs pos="68000">
          <a:schemeClr val="lt1">
            <a:lumMod val="85000"/>
          </a:schemeClr>
        </a:gs>
        <a:gs pos="100000">
          <a:schemeClr val="lt1"/>
        </a:gs>
      </a:gsLst>
      <a:lin ang="5400000" scaled="1"/>
      <a:tileRect/>
    </a:gra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 sz="1400">
          <a:solidFill>
            <a:schemeClr val="tx1"/>
          </a:solidFill>
        </a:defRPr>
      </a:pPr>
      <a:endParaRPr lang="es-E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80" b="0" i="0" u="none" strike="noStrike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pPr>
            <a:r>
              <a:rPr lang="es-CO"/>
              <a:t>¿Cuales de las siguientes dificultades se le presenta a la hora de querer adquirir sus productos?</a:t>
            </a:r>
            <a:endParaRPr lang="es-CR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80" b="0" i="0" u="none" strike="noStrike" kern="1200" baseline="0">
              <a:solidFill>
                <a:schemeClr val="tx1"/>
              </a:solidFill>
              <a:effectLst/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gradFill>
              <a:gsLst>
                <a:gs pos="0">
                  <a:schemeClr val="accent6"/>
                </a:gs>
                <a:gs pos="100000">
                  <a:schemeClr val="accent6">
                    <a:lumMod val="84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Hoja1!$G$6:$G$9</c:f>
              <c:strCache>
                <c:ptCount val="4"/>
                <c:pt idx="0">
                  <c:v>DISPONIBILIDAD DE TRANSPORTE</c:v>
                </c:pt>
                <c:pt idx="1">
                  <c:v>DISPONIBILIDAD DE TIEMPO</c:v>
                </c:pt>
                <c:pt idx="2">
                  <c:v>INCUMPLIMIENTO POR PARTE DE LOS PROVEEDORES</c:v>
                </c:pt>
                <c:pt idx="3">
                  <c:v>DEMORA EN LA SOLICITUD DE PEDIDOS </c:v>
                </c:pt>
              </c:strCache>
            </c:strRef>
          </c:cat>
          <c:val>
            <c:numRef>
              <c:f>Hoja1!$H$6:$H$9</c:f>
              <c:numCache>
                <c:formatCode>0%</c:formatCode>
                <c:ptCount val="4"/>
                <c:pt idx="0">
                  <c:v>0.25</c:v>
                </c:pt>
                <c:pt idx="1">
                  <c:v>0.36</c:v>
                </c:pt>
                <c:pt idx="2">
                  <c:v>0.17</c:v>
                </c:pt>
                <c:pt idx="3">
                  <c:v>0.22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D8D-4F52-9610-131AB3DA451D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41"/>
        <c:axId val="341756256"/>
        <c:axId val="341761744"/>
      </c:barChart>
      <c:catAx>
        <c:axId val="3417562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pPr>
            <a:endParaRPr lang="es-ES"/>
          </a:p>
        </c:txPr>
        <c:crossAx val="341761744"/>
        <c:crosses val="autoZero"/>
        <c:auto val="1"/>
        <c:lblAlgn val="ctr"/>
        <c:lblOffset val="100"/>
        <c:noMultiLvlLbl val="0"/>
      </c:catAx>
      <c:valAx>
        <c:axId val="341761744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3417562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lt1"/>
        </a:gs>
        <a:gs pos="68000">
          <a:schemeClr val="lt1">
            <a:lumMod val="85000"/>
          </a:schemeClr>
        </a:gs>
        <a:gs pos="100000">
          <a:schemeClr val="lt1"/>
        </a:gs>
      </a:gsLst>
      <a:lin ang="5400000" scaled="1"/>
      <a:tileRect/>
    </a:gra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 sz="1400">
          <a:solidFill>
            <a:schemeClr val="tx1"/>
          </a:solidFill>
        </a:defRPr>
      </a:pPr>
      <a:endParaRPr lang="es-E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80" b="0" i="0" u="none" strike="noStrike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pPr>
            <a:r>
              <a:rPr lang="es-CO"/>
              <a:t>¿Qué forma de pago le gustaria utilizar?</a:t>
            </a:r>
            <a:endParaRPr lang="es-CR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80" b="0" i="0" u="none" strike="noStrike" kern="1200" baseline="0">
              <a:solidFill>
                <a:schemeClr val="tx1"/>
              </a:solidFill>
              <a:effectLst/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gradFill>
              <a:gsLst>
                <a:gs pos="0">
                  <a:schemeClr val="accent6"/>
                </a:gs>
                <a:gs pos="100000">
                  <a:schemeClr val="accent6">
                    <a:lumMod val="84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Hoja1!$H$13:$H$17</c:f>
              <c:strCache>
                <c:ptCount val="5"/>
                <c:pt idx="0">
                  <c:v>TARJETA DE CREDITO</c:v>
                </c:pt>
                <c:pt idx="1">
                  <c:v>GIROS DE DINERO</c:v>
                </c:pt>
                <c:pt idx="2">
                  <c:v>TRANSFERENCIA BANCARIA</c:v>
                </c:pt>
                <c:pt idx="3">
                  <c:v>DEPOSITO BANCARIO</c:v>
                </c:pt>
                <c:pt idx="4">
                  <c:v>CONTRA ENTREGA </c:v>
                </c:pt>
              </c:strCache>
            </c:strRef>
          </c:cat>
          <c:val>
            <c:numRef>
              <c:f>Hoja1!$I$13:$I$17</c:f>
              <c:numCache>
                <c:formatCode>0%</c:formatCode>
                <c:ptCount val="5"/>
                <c:pt idx="0">
                  <c:v>0.14000000000000001</c:v>
                </c:pt>
                <c:pt idx="1">
                  <c:v>0.24</c:v>
                </c:pt>
                <c:pt idx="2">
                  <c:v>0.14000000000000001</c:v>
                </c:pt>
                <c:pt idx="3">
                  <c:v>7.0000000000000007E-2</c:v>
                </c:pt>
                <c:pt idx="4">
                  <c:v>0.41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697-46FB-91DA-B57CEFB87928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41"/>
        <c:axId val="341759000"/>
        <c:axId val="265966408"/>
      </c:barChart>
      <c:catAx>
        <c:axId val="3417590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pPr>
            <a:endParaRPr lang="es-ES"/>
          </a:p>
        </c:txPr>
        <c:crossAx val="265966408"/>
        <c:crosses val="autoZero"/>
        <c:auto val="1"/>
        <c:lblAlgn val="ctr"/>
        <c:lblOffset val="100"/>
        <c:noMultiLvlLbl val="0"/>
      </c:catAx>
      <c:valAx>
        <c:axId val="265966408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3417590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lt1"/>
        </a:gs>
        <a:gs pos="68000">
          <a:schemeClr val="lt1">
            <a:lumMod val="85000"/>
          </a:schemeClr>
        </a:gs>
        <a:gs pos="100000">
          <a:schemeClr val="lt1"/>
        </a:gs>
      </a:gsLst>
      <a:lin ang="5400000" scaled="1"/>
      <a:tileRect/>
    </a:gra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 sz="1400">
          <a:solidFill>
            <a:schemeClr val="tx1"/>
          </a:solidFill>
        </a:defRPr>
      </a:pPr>
      <a:endParaRPr lang="es-E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>
      <a:effectLst/>
    </cs:defRPr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68000">
            <a:schemeClr val="lt1">
              <a:lumMod val="85000"/>
            </a:schemeClr>
          </a:gs>
          <a:gs pos="100000">
            <a:schemeClr val="lt1"/>
          </a:gs>
        </a:gsLst>
        <a:lin ang="5400000" scaled="1"/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lt1"/>
    </cs:fontRef>
    <cs:spPr/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gradFill>
          <a:gsLst>
            <a:gs pos="0">
              <a:schemeClr val="phClr"/>
            </a:gs>
            <a:gs pos="100000">
              <a:schemeClr val="phClr">
                <a:lumMod val="84000"/>
              </a:schemeClr>
            </a:gs>
          </a:gsLst>
          <a:lin ang="5400000" scaled="1"/>
        </a:gra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kern="1200">
      <a:effectLst/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dk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>
      <a:effectLst/>
    </cs:defRPr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68000">
            <a:schemeClr val="lt1">
              <a:lumMod val="85000"/>
            </a:schemeClr>
          </a:gs>
          <a:gs pos="100000">
            <a:schemeClr val="lt1"/>
          </a:gs>
        </a:gsLst>
        <a:lin ang="5400000" scaled="1"/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lt1"/>
    </cs:fontRef>
    <cs:spPr/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gradFill>
          <a:gsLst>
            <a:gs pos="0">
              <a:schemeClr val="phClr"/>
            </a:gs>
            <a:gs pos="100000">
              <a:schemeClr val="phClr">
                <a:lumMod val="84000"/>
              </a:schemeClr>
            </a:gs>
          </a:gsLst>
          <a:lin ang="5400000" scaled="1"/>
        </a:gra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kern="1200">
      <a:effectLst/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dk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>
      <a:effectLst/>
    </cs:defRPr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68000">
            <a:schemeClr val="lt1">
              <a:lumMod val="85000"/>
            </a:schemeClr>
          </a:gs>
          <a:gs pos="100000">
            <a:schemeClr val="lt1"/>
          </a:gs>
        </a:gsLst>
        <a:lin ang="5400000" scaled="1"/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lt1"/>
    </cs:fontRef>
    <cs:spPr/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gradFill>
          <a:gsLst>
            <a:gs pos="0">
              <a:schemeClr val="phClr"/>
            </a:gs>
            <a:gs pos="100000">
              <a:schemeClr val="phClr">
                <a:lumMod val="84000"/>
              </a:schemeClr>
            </a:gs>
          </a:gsLst>
          <a:lin ang="5400000" scaled="1"/>
        </a:gra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kern="1200">
      <a:effectLst/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dk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4206E0-8F38-491F-8DD8-9DEF31DAB11E}" type="datetimeFigureOut">
              <a:rPr lang="es-CO" smtClean="0"/>
              <a:t>22/06/2017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A6C985-72EC-4B6C-AB9B-9E37B8ADE95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627655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7E15B5-955E-4B5B-9E1F-B3C4B4C6AE0C}" type="datetimeFigureOut">
              <a:rPr lang="es-CO" smtClean="0"/>
              <a:t>22/06/2017</a:t>
            </a:fld>
            <a:endParaRPr lang="es-CO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DF1DBB-D2B5-4901-B422-57DA6591420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5366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F1DBB-D2B5-4901-B422-57DA65914203}" type="slidenum">
              <a:rPr lang="es-CO" smtClean="0"/>
              <a:t>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41901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F1DBB-D2B5-4901-B422-57DA65914203}" type="slidenum">
              <a:rPr lang="es-CO" smtClean="0"/>
              <a:t>2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800381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F1DBB-D2B5-4901-B422-57DA65914203}" type="slidenum">
              <a:rPr lang="es-CO" smtClean="0"/>
              <a:t>3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0608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F1DBB-D2B5-4901-B422-57DA65914203}" type="slidenum">
              <a:rPr lang="es-CO" smtClean="0"/>
              <a:t>13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936147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F1DBB-D2B5-4901-B422-57DA65914203}" type="slidenum">
              <a:rPr lang="es-CO" smtClean="0"/>
              <a:t>15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238345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F1DBB-D2B5-4901-B422-57DA65914203}" type="slidenum">
              <a:rPr lang="es-CO" smtClean="0"/>
              <a:t>18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195938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2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4.emf"/><Relationship Id="rId4" Type="http://schemas.openxmlformats.org/officeDocument/2006/relationships/image" Target="../media/image7.emf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25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6.emf"/><Relationship Id="rId4" Type="http://schemas.openxmlformats.org/officeDocument/2006/relationships/image" Target="../media/image11.emf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27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8.emf"/><Relationship Id="rId4" Type="http://schemas.openxmlformats.org/officeDocument/2006/relationships/image" Target="../media/image15.emf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8.emf"/><Relationship Id="rId4" Type="http://schemas.openxmlformats.org/officeDocument/2006/relationships/image" Target="../media/image7.em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0.emf"/><Relationship Id="rId4" Type="http://schemas.openxmlformats.org/officeDocument/2006/relationships/image" Target="../media/image11.emf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2.emf"/><Relationship Id="rId4" Type="http://schemas.openxmlformats.org/officeDocument/2006/relationships/image" Target="../media/image15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9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403049" y="3192122"/>
            <a:ext cx="4740951" cy="3665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22/06/2017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8" name="Picture 4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0522" t="17753" r="14498" b="22947"/>
          <a:stretch/>
        </p:blipFill>
        <p:spPr bwMode="auto">
          <a:xfrm>
            <a:off x="0" y="-1"/>
            <a:ext cx="9270122" cy="6858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7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112" y="4525925"/>
            <a:ext cx="2319162" cy="1407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8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80327" y="3357565"/>
            <a:ext cx="2486025" cy="105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6047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ustri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7 Grupo"/>
          <p:cNvGrpSpPr/>
          <p:nvPr userDrawn="1"/>
        </p:nvGrpSpPr>
        <p:grpSpPr>
          <a:xfrm>
            <a:off x="0" y="0"/>
            <a:ext cx="9144001" cy="6858000"/>
            <a:chOff x="0" y="0"/>
            <a:chExt cx="9144001" cy="6858000"/>
          </a:xfrm>
        </p:grpSpPr>
        <p:sp>
          <p:nvSpPr>
            <p:cNvPr id="9" name="8 Rectángulo"/>
            <p:cNvSpPr/>
            <p:nvPr/>
          </p:nvSpPr>
          <p:spPr>
            <a:xfrm>
              <a:off x="590551" y="4808482"/>
              <a:ext cx="8553450" cy="1592317"/>
            </a:xfrm>
            <a:prstGeom prst="rect">
              <a:avLst/>
            </a:prstGeom>
            <a:solidFill>
              <a:srgbClr val="080808">
                <a:alpha val="38824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pic>
          <p:nvPicPr>
            <p:cNvPr id="10" name="Picture 5"/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50000" t="14562" r="-4532" b="14562"/>
            <a:stretch/>
          </p:blipFill>
          <p:spPr bwMode="auto">
            <a:xfrm>
              <a:off x="0" y="0"/>
              <a:ext cx="3209130" cy="6858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11"/>
            <p:cNvPicPr>
              <a:picLocks noChangeAspect="1" noChangeArrowheads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4313" r="17372"/>
            <a:stretch/>
          </p:blipFill>
          <p:spPr bwMode="auto">
            <a:xfrm>
              <a:off x="6788150" y="0"/>
              <a:ext cx="2355851" cy="6400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3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22/06/2017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4098" name="Picture 2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17183" y="2853376"/>
            <a:ext cx="696913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07900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raestructu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22/06/2017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7295" y="-40944"/>
            <a:ext cx="9144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7 Rectángulo"/>
          <p:cNvSpPr/>
          <p:nvPr/>
        </p:nvSpPr>
        <p:spPr>
          <a:xfrm>
            <a:off x="95534" y="137072"/>
            <a:ext cx="9075762" cy="1756900"/>
          </a:xfrm>
          <a:prstGeom prst="rect">
            <a:avLst/>
          </a:prstGeom>
          <a:solidFill>
            <a:srgbClr val="080808">
              <a:alpha val="38824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Marcador de contenido 5"/>
          <p:cNvSpPr txBox="1">
            <a:spLocks/>
          </p:cNvSpPr>
          <p:nvPr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6767" b="14699"/>
          <a:stretch/>
        </p:blipFill>
        <p:spPr bwMode="auto">
          <a:xfrm>
            <a:off x="-1" y="-1270341"/>
            <a:ext cx="3137061" cy="82544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86588" y="-1091939"/>
            <a:ext cx="2996202" cy="7833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19398" y="2620370"/>
            <a:ext cx="821994" cy="709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216495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22/06/2017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 flipH="1">
            <a:off x="207278" y="0"/>
            <a:ext cx="8936719" cy="6898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Rectángulo"/>
          <p:cNvSpPr/>
          <p:nvPr userDrawn="1"/>
        </p:nvSpPr>
        <p:spPr>
          <a:xfrm>
            <a:off x="970893" y="4319752"/>
            <a:ext cx="9639300" cy="1702676"/>
          </a:xfrm>
          <a:prstGeom prst="rect">
            <a:avLst/>
          </a:prstGeom>
          <a:solidFill>
            <a:srgbClr val="080808">
              <a:alpha val="38824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000" t="11629" r="-3743" b="17501"/>
          <a:stretch/>
        </p:blipFill>
        <p:spPr bwMode="auto">
          <a:xfrm>
            <a:off x="1" y="0"/>
            <a:ext cx="3286068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60185" y="-307500"/>
            <a:ext cx="2361171" cy="6137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83740" y="1746912"/>
            <a:ext cx="859810" cy="8598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05719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584" y="452718"/>
            <a:ext cx="7053542" cy="1400530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484" y="2052919"/>
            <a:ext cx="6709906" cy="419548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EDCE1-50EA-4C42-84FD-A6B45A8B4F19}" type="datetimeFigureOut">
              <a:rPr lang="es-CO" smtClean="0"/>
              <a:t>22/06/2017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3EAD2-F9FD-479B-AB15-D73A1036254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82519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EDCE1-50EA-4C42-84FD-A6B45A8B4F19}" type="datetimeFigureOut">
              <a:rPr lang="es-CO" smtClean="0"/>
              <a:t>22/06/2017</a:t>
            </a:fld>
            <a:endParaRPr lang="es-CO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3EAD2-F9FD-479B-AB15-D73A1036254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95176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22/06/2017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sp>
        <p:nvSpPr>
          <p:cNvPr id="17" name="16 Rectángulo"/>
          <p:cNvSpPr/>
          <p:nvPr userDrawn="1"/>
        </p:nvSpPr>
        <p:spPr>
          <a:xfrm rot="20796637">
            <a:off x="-2292201" y="-163131"/>
            <a:ext cx="11941668" cy="1608631"/>
          </a:xfrm>
          <a:prstGeom prst="rect">
            <a:avLst/>
          </a:prstGeom>
          <a:solidFill>
            <a:srgbClr val="0099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17 Rectángulo"/>
          <p:cNvSpPr/>
          <p:nvPr userDrawn="1"/>
        </p:nvSpPr>
        <p:spPr>
          <a:xfrm rot="21241341">
            <a:off x="-1002985" y="180847"/>
            <a:ext cx="10631006" cy="1316776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18 Rectángulo"/>
          <p:cNvSpPr/>
          <p:nvPr userDrawn="1"/>
        </p:nvSpPr>
        <p:spPr>
          <a:xfrm>
            <a:off x="-968311" y="198126"/>
            <a:ext cx="10631006" cy="1425956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70617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22/06/2017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sp>
        <p:nvSpPr>
          <p:cNvPr id="11" name="10 Rectángulo"/>
          <p:cNvSpPr/>
          <p:nvPr userDrawn="1"/>
        </p:nvSpPr>
        <p:spPr>
          <a:xfrm rot="20796637">
            <a:off x="-2292201" y="-163131"/>
            <a:ext cx="11941668" cy="1608631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11 Rectángulo"/>
          <p:cNvSpPr/>
          <p:nvPr userDrawn="1"/>
        </p:nvSpPr>
        <p:spPr>
          <a:xfrm rot="21241341">
            <a:off x="-1002985" y="180847"/>
            <a:ext cx="10631006" cy="1316776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12 Rectángulo"/>
          <p:cNvSpPr/>
          <p:nvPr userDrawn="1"/>
        </p:nvSpPr>
        <p:spPr>
          <a:xfrm>
            <a:off x="-968311" y="198126"/>
            <a:ext cx="10631006" cy="1425956"/>
          </a:xfrm>
          <a:prstGeom prst="rect">
            <a:avLst/>
          </a:prstGeom>
          <a:solidFill>
            <a:srgbClr val="0099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74750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m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D:\2015\_MG_1747.JPG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7 Grupo"/>
          <p:cNvGrpSpPr/>
          <p:nvPr userDrawn="1"/>
        </p:nvGrpSpPr>
        <p:grpSpPr>
          <a:xfrm>
            <a:off x="0" y="0"/>
            <a:ext cx="9144001" cy="6858000"/>
            <a:chOff x="0" y="0"/>
            <a:chExt cx="9144001" cy="6858000"/>
          </a:xfrm>
        </p:grpSpPr>
        <p:sp>
          <p:nvSpPr>
            <p:cNvPr id="9" name="8 Rectángulo"/>
            <p:cNvSpPr/>
            <p:nvPr/>
          </p:nvSpPr>
          <p:spPr>
            <a:xfrm>
              <a:off x="590551" y="4808482"/>
              <a:ext cx="8553450" cy="1592317"/>
            </a:xfrm>
            <a:prstGeom prst="rect">
              <a:avLst/>
            </a:prstGeom>
            <a:solidFill>
              <a:srgbClr val="080808">
                <a:alpha val="38824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pic>
          <p:nvPicPr>
            <p:cNvPr id="10" name="Picture 5"/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50000" t="14562" r="-4532" b="14562"/>
            <a:stretch/>
          </p:blipFill>
          <p:spPr bwMode="auto">
            <a:xfrm>
              <a:off x="0" y="0"/>
              <a:ext cx="3209130" cy="6858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11"/>
            <p:cNvPicPr>
              <a:picLocks noChangeAspect="1" noChangeArrowheads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4313" r="17372"/>
            <a:stretch/>
          </p:blipFill>
          <p:spPr bwMode="auto">
            <a:xfrm>
              <a:off x="6788150" y="0"/>
              <a:ext cx="2355851" cy="6400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" name="Picture 1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61325" y="2782887"/>
              <a:ext cx="573087" cy="5508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3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22/06/2017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35862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l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22/06/2017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grpSp>
        <p:nvGrpSpPr>
          <p:cNvPr id="6" name="5 Grupo"/>
          <p:cNvGrpSpPr/>
          <p:nvPr userDrawn="1"/>
        </p:nvGrpSpPr>
        <p:grpSpPr>
          <a:xfrm>
            <a:off x="-495300" y="-1270341"/>
            <a:ext cx="10278090" cy="9017494"/>
            <a:chOff x="-495300" y="-1270341"/>
            <a:chExt cx="10278090" cy="9017494"/>
          </a:xfrm>
        </p:grpSpPr>
        <p:pic>
          <p:nvPicPr>
            <p:cNvPr id="7" name="Picture 5" descr="D:\Fotos\Empleo\10 Final_22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-10827"/>
            <a:stretch/>
          </p:blipFill>
          <p:spPr bwMode="auto">
            <a:xfrm>
              <a:off x="0" y="-611035"/>
              <a:ext cx="9144000" cy="83581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7 Rectángulo"/>
            <p:cNvSpPr/>
            <p:nvPr/>
          </p:nvSpPr>
          <p:spPr>
            <a:xfrm>
              <a:off x="-495300" y="137072"/>
              <a:ext cx="9639300" cy="1756900"/>
            </a:xfrm>
            <a:prstGeom prst="rect">
              <a:avLst/>
            </a:prstGeom>
            <a:solidFill>
              <a:srgbClr val="080808">
                <a:alpha val="38824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9" name="Marcador de contenido 5"/>
            <p:cNvSpPr txBox="1">
              <a:spLocks/>
            </p:cNvSpPr>
            <p:nvPr/>
          </p:nvSpPr>
          <p:spPr>
            <a:xfrm>
              <a:off x="0" y="0"/>
              <a:ext cx="9144000" cy="685799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s-ES" dirty="0"/>
            </a:p>
          </p:txBody>
        </p:sp>
        <p:pic>
          <p:nvPicPr>
            <p:cNvPr id="10" name="Picture 2"/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46767" b="14699"/>
            <a:stretch/>
          </p:blipFill>
          <p:spPr bwMode="auto">
            <a:xfrm>
              <a:off x="-1" y="-1270341"/>
              <a:ext cx="3137061" cy="82544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3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86588" y="-1091939"/>
              <a:ext cx="2996202" cy="78339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" name="Picture 4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57812" y="2627565"/>
              <a:ext cx="817200" cy="81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58682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rendimi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22/06/2017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6" name="Picture 2" descr="D:\Fotos\Fondo Emprender\emprendedores\_MG_4258.jpg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" y="-1"/>
            <a:ext cx="9143999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Rectángulo"/>
          <p:cNvSpPr/>
          <p:nvPr userDrawn="1"/>
        </p:nvSpPr>
        <p:spPr>
          <a:xfrm>
            <a:off x="970893" y="4319752"/>
            <a:ext cx="9639300" cy="1702676"/>
          </a:xfrm>
          <a:prstGeom prst="rect">
            <a:avLst/>
          </a:prstGeom>
          <a:solidFill>
            <a:srgbClr val="080808">
              <a:alpha val="38824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000" t="11629" r="-3743" b="17501"/>
          <a:stretch/>
        </p:blipFill>
        <p:spPr bwMode="auto">
          <a:xfrm>
            <a:off x="1" y="0"/>
            <a:ext cx="3286068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60185" y="-307500"/>
            <a:ext cx="2361171" cy="6137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5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59987" y="1859884"/>
            <a:ext cx="706907" cy="696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3115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ld Skil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" y="-1"/>
            <a:ext cx="9144001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7 Grupo"/>
          <p:cNvGrpSpPr/>
          <p:nvPr userDrawn="1"/>
        </p:nvGrpSpPr>
        <p:grpSpPr>
          <a:xfrm>
            <a:off x="0" y="0"/>
            <a:ext cx="9144001" cy="6858000"/>
            <a:chOff x="0" y="0"/>
            <a:chExt cx="9144001" cy="6858000"/>
          </a:xfrm>
        </p:grpSpPr>
        <p:sp>
          <p:nvSpPr>
            <p:cNvPr id="9" name="8 Rectángulo"/>
            <p:cNvSpPr/>
            <p:nvPr/>
          </p:nvSpPr>
          <p:spPr>
            <a:xfrm>
              <a:off x="590551" y="4808482"/>
              <a:ext cx="8553450" cy="1592317"/>
            </a:xfrm>
            <a:prstGeom prst="rect">
              <a:avLst/>
            </a:prstGeom>
            <a:solidFill>
              <a:srgbClr val="080808">
                <a:alpha val="38824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pic>
          <p:nvPicPr>
            <p:cNvPr id="10" name="Picture 5"/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50000" t="14562" r="-4532" b="14562"/>
            <a:stretch/>
          </p:blipFill>
          <p:spPr bwMode="auto">
            <a:xfrm>
              <a:off x="0" y="0"/>
              <a:ext cx="3209130" cy="6858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11"/>
            <p:cNvPicPr>
              <a:picLocks noChangeAspect="1" noChangeArrowheads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4313" r="17372"/>
            <a:stretch/>
          </p:blipFill>
          <p:spPr bwMode="auto">
            <a:xfrm>
              <a:off x="6788150" y="0"/>
              <a:ext cx="2355851" cy="6400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3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22/06/2017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97186" y="2762866"/>
            <a:ext cx="689614" cy="645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23288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ustr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22/06/2017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935"/>
          <a:stretch/>
        </p:blipFill>
        <p:spPr bwMode="auto">
          <a:xfrm>
            <a:off x="-1" y="0"/>
            <a:ext cx="9144001" cy="6984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7 Rectángulo"/>
          <p:cNvSpPr/>
          <p:nvPr/>
        </p:nvSpPr>
        <p:spPr>
          <a:xfrm>
            <a:off x="95534" y="137072"/>
            <a:ext cx="9048466" cy="1756900"/>
          </a:xfrm>
          <a:prstGeom prst="rect">
            <a:avLst/>
          </a:prstGeom>
          <a:solidFill>
            <a:srgbClr val="080808">
              <a:alpha val="38824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Marcador de contenido 5"/>
          <p:cNvSpPr txBox="1">
            <a:spLocks/>
          </p:cNvSpPr>
          <p:nvPr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6767" b="14699"/>
          <a:stretch/>
        </p:blipFill>
        <p:spPr bwMode="auto">
          <a:xfrm>
            <a:off x="-1" y="-1270341"/>
            <a:ext cx="3137061" cy="82544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86588" y="-1091939"/>
            <a:ext cx="2996202" cy="7833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16521" y="2641599"/>
            <a:ext cx="811224" cy="7096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7124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mació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22/06/2017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 flipH="1"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Rectángulo"/>
          <p:cNvSpPr/>
          <p:nvPr userDrawn="1"/>
        </p:nvSpPr>
        <p:spPr>
          <a:xfrm>
            <a:off x="970893" y="4319752"/>
            <a:ext cx="9639300" cy="1702676"/>
          </a:xfrm>
          <a:prstGeom prst="rect">
            <a:avLst/>
          </a:prstGeom>
          <a:solidFill>
            <a:srgbClr val="080808">
              <a:alpha val="38824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000" t="11629" r="-3743" b="17501"/>
          <a:stretch/>
        </p:blipFill>
        <p:spPr bwMode="auto">
          <a:xfrm>
            <a:off x="1" y="0"/>
            <a:ext cx="3286068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60185" y="-307500"/>
            <a:ext cx="2361171" cy="6137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25335" y="1847763"/>
            <a:ext cx="765563" cy="720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89638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3D03DC-5ED8-7A42-A55E-C10C004AFC42}" type="datetimeFigureOut">
              <a:rPr lang="es-ES" smtClean="0"/>
              <a:t>22/06/2017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88586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9" r:id="rId3"/>
    <p:sldLayoutId id="2147483658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Requerimientos%20Funcionales%20Y%20No%20Funcionales.docx" TargetMode="External"/><Relationship Id="rId7" Type="http://schemas.openxmlformats.org/officeDocument/2006/relationships/hyperlink" Target="INFORME%20IEEE.docx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hyperlink" Target="informe%20(iee).doc" TargetMode="External"/><Relationship Id="rId5" Type="http://schemas.openxmlformats.org/officeDocument/2006/relationships/hyperlink" Target="Requerimientos%20Funcionales%20Y%20No%20Funcionales(segundo%20trimestre).docx" TargetMode="External"/><Relationship Id="rId4" Type="http://schemas.openxmlformats.org/officeDocument/2006/relationships/hyperlink" Target="PRESUPUESTO/DISTRIANDINA.mpp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CASO%20DE%20USO%20EXTENDIDO%20CORREGIDO.docx" TargetMode="External"/><Relationship Id="rId2" Type="http://schemas.openxmlformats.org/officeDocument/2006/relationships/hyperlink" Target="CASO%20DE%20USO.jpg" TargetMode="Externa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../DIAGRAMAS/Diagrama%20Relacional%20Distri.jpg" TargetMode="External"/><Relationship Id="rId2" Type="http://schemas.openxmlformats.org/officeDocument/2006/relationships/hyperlink" Target="../DIAGRAMAS/DIAGRAMA%20ENTIDAD%20RELACION.jpg" TargetMode="Externa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DICCIONARIO%20DE%20DATOS.pdf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../NUEVO%20PROTOTIPO/index.php" TargetMode="External"/><Relationship Id="rId2" Type="http://schemas.openxmlformats.org/officeDocument/2006/relationships/hyperlink" Target="../DIAGRAMAS/DIAGRAMA%20DE%20DISTRIBUCION.jpg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../DIAGRAMAS/DIAGRAMA%20DE%20CLASES.jpg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MANUAL%20DE%20USUARIO_21%20(1).docx" TargetMode="External"/><Relationship Id="rId2" Type="http://schemas.openxmlformats.org/officeDocument/2006/relationships/hyperlink" Target="manual%20tecnico%20distriandina.docx" TargetMode="Externa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ENCUESTA%20ADMINISTRADO.docx" TargetMode="External"/><Relationship Id="rId2" Type="http://schemas.openxmlformats.org/officeDocument/2006/relationships/hyperlink" Target="ENCUESTA.docx" TargetMode="Externa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0" y="570357"/>
            <a:ext cx="6289951" cy="10740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288000"/>
            <a:r>
              <a:rPr lang="es-CO" sz="4000" b="1" dirty="0">
                <a:ln w="28575">
                  <a:solidFill>
                    <a:schemeClr val="tx1"/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SISTEMA DE INFORMACIÓN PARA DISTRIBUIDORAS DE PAPELERÍAS</a:t>
            </a:r>
          </a:p>
        </p:txBody>
      </p:sp>
    </p:spTree>
    <p:extLst>
      <p:ext uri="{BB962C8B-B14F-4D97-AF65-F5344CB8AC3E}">
        <p14:creationId xmlns:p14="http://schemas.microsoft.com/office/powerpoint/2010/main" val="3756015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áfic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17806271"/>
              </p:ext>
            </p:extLst>
          </p:nvPr>
        </p:nvGraphicFramePr>
        <p:xfrm>
          <a:off x="206828" y="293914"/>
          <a:ext cx="8537122" cy="59735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994492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áfic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45185002"/>
              </p:ext>
            </p:extLst>
          </p:nvPr>
        </p:nvGraphicFramePr>
        <p:xfrm>
          <a:off x="457200" y="312963"/>
          <a:ext cx="8191500" cy="61449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948304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CuadroTexto"/>
          <p:cNvSpPr txBox="1"/>
          <p:nvPr/>
        </p:nvSpPr>
        <p:spPr>
          <a:xfrm>
            <a:off x="642619" y="2181216"/>
            <a:ext cx="7720331" cy="440436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CO" sz="2400" dirty="0">
                <a:latin typeface="Segoe UI" panose="020B0502040204020203" pitchFamily="34" charset="0"/>
                <a:cs typeface="Segoe UI" panose="020B0502040204020203" pitchFamily="34" charset="0"/>
              </a:rPr>
              <a:t>Se implementaran tres (3) formas de pago: Tarjeta de crédito, Contra entrega y Giros de dinero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CO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CO" sz="2400" dirty="0">
                <a:latin typeface="Segoe UI" panose="020B0502040204020203" pitchFamily="34" charset="0"/>
                <a:cs typeface="Segoe UI" panose="020B0502040204020203" pitchFamily="34" charset="0"/>
              </a:rPr>
              <a:t>El sistema contara con una seguridad de calidad para la protección de datos personales.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CO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CO" sz="2400" dirty="0">
                <a:latin typeface="Segoe UI" panose="020B0502040204020203" pitchFamily="34" charset="0"/>
                <a:cs typeface="Segoe UI" panose="020B0502040204020203" pitchFamily="34" charset="0"/>
              </a:rPr>
              <a:t>Mejora continua implementando productos de otras líneas en la tienda virtual.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CO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CO" sz="2400" dirty="0">
                <a:latin typeface="Segoe UI" panose="020B0502040204020203" pitchFamily="34" charset="0"/>
                <a:cs typeface="Segoe UI" panose="020B0502040204020203" pitchFamily="34" charset="0"/>
              </a:rPr>
              <a:t>El sistema es viable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CO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CO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1602635" y="188324"/>
            <a:ext cx="580029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4000" b="1" dirty="0">
                <a:ln w="38100">
                  <a:solidFill>
                    <a:schemeClr val="tx1"/>
                  </a:solidFill>
                </a:ln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CONCLUSIONES DE LA ENCUESTA </a:t>
            </a:r>
          </a:p>
        </p:txBody>
      </p:sp>
    </p:spTree>
    <p:extLst>
      <p:ext uri="{BB962C8B-B14F-4D97-AF65-F5344CB8AC3E}">
        <p14:creationId xmlns:p14="http://schemas.microsoft.com/office/powerpoint/2010/main" val="26343078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3 CuadroTexto"/>
          <p:cNvSpPr txBox="1"/>
          <p:nvPr/>
        </p:nvSpPr>
        <p:spPr>
          <a:xfrm>
            <a:off x="362267" y="406400"/>
            <a:ext cx="8330565" cy="109074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s-CO" sz="4800" b="1" dirty="0">
                <a:ln w="38100">
                  <a:solidFill>
                    <a:schemeClr val="tx1"/>
                  </a:solidFill>
                </a:ln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MAPA DE PROCESOS DEL PROYECTO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863" y="171450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5281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CuadroTexto"/>
          <p:cNvSpPr txBox="1"/>
          <p:nvPr/>
        </p:nvSpPr>
        <p:spPr>
          <a:xfrm>
            <a:off x="362267" y="270458"/>
            <a:ext cx="8330565" cy="109074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s-CO" sz="4800" b="1" dirty="0">
                <a:ln w="38100">
                  <a:solidFill>
                    <a:schemeClr val="tx1"/>
                  </a:solidFill>
                </a:ln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HARDWARE – SOFTWARE</a:t>
            </a:r>
          </a:p>
          <a:p>
            <a:pPr algn="ctr"/>
            <a:r>
              <a:rPr lang="es-CO" sz="4800" b="1" dirty="0">
                <a:ln w="38100">
                  <a:solidFill>
                    <a:schemeClr val="tx1"/>
                  </a:solidFill>
                </a:ln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DEL CLIENTE</a:t>
            </a:r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8290900"/>
              </p:ext>
            </p:extLst>
          </p:nvPr>
        </p:nvGraphicFramePr>
        <p:xfrm>
          <a:off x="1292323" y="2913270"/>
          <a:ext cx="5899785" cy="3189867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33508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488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409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HARDWARE</a:t>
                      </a:r>
                      <a:endParaRPr lang="es-C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SOFTWARE </a:t>
                      </a:r>
                      <a:endParaRPr lang="es-C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059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Procesador: Intel (R)</a:t>
                      </a:r>
                      <a:endParaRPr lang="es-CO" sz="11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 err="1">
                          <a:effectLst/>
                        </a:rPr>
                        <a:t>Atom</a:t>
                      </a:r>
                      <a:r>
                        <a:rPr lang="es-ES" sz="1100" dirty="0">
                          <a:effectLst/>
                        </a:rPr>
                        <a:t>(TM) CPU N2600 @1.600GHz</a:t>
                      </a:r>
                      <a:endParaRPr lang="es-CO" sz="11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 </a:t>
                      </a:r>
                      <a:endParaRPr lang="es-C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Cuenta con Microsoft office 2010  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45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Memoria Ram:2,00 GB</a:t>
                      </a:r>
                      <a:endParaRPr lang="es-C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Skype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409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Sistema Operativo:  32 bits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Adobe Acrobat 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054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 </a:t>
                      </a:r>
                      <a:endParaRPr lang="es-C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Antivirus: Avast Free Antivirus  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409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 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Windows 7 Ultímate </a:t>
                      </a:r>
                      <a:endParaRPr lang="es-C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045506" y="2319473"/>
            <a:ext cx="4160422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C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Portátil: Acer</a:t>
            </a:r>
            <a:r>
              <a:rPr kumimoji="0" lang="es-ES" altLang="es-CO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Aspire One</a:t>
            </a:r>
            <a:r>
              <a:rPr kumimoji="0" lang="es-ES" altLang="es-C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Modelo </a:t>
            </a:r>
            <a:r>
              <a:rPr kumimoji="0" lang="es-ES" altLang="es-CO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ZE7 </a:t>
            </a:r>
            <a:endParaRPr kumimoji="0" lang="es-CO" altLang="es-CO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81603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3 CuadroTexto">
            <a:hlinkClick r:id="rId3" action="ppaction://hlinkfile"/>
          </p:cNvPr>
          <p:cNvSpPr txBox="1"/>
          <p:nvPr/>
        </p:nvSpPr>
        <p:spPr>
          <a:xfrm>
            <a:off x="410453" y="2073415"/>
            <a:ext cx="8614118" cy="377566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s-CO" sz="4000" b="1" dirty="0">
                <a:ln w="38100">
                  <a:noFill/>
                </a:ln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4" action="ppaction://hlinkfile"/>
              </a:rPr>
              <a:t>PRESUPUESTO</a:t>
            </a:r>
            <a:endParaRPr lang="es-CO" sz="4000" b="1" dirty="0">
              <a:ln w="38100">
                <a:noFill/>
              </a:ln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  <a:hlinkClick r:id="rId5" action="ppaction://hlinkfile"/>
            </a:endParaRPr>
          </a:p>
          <a:p>
            <a:pPr algn="ctr"/>
            <a:endParaRPr lang="es-CO" sz="4000" b="1" dirty="0">
              <a:ln w="38100">
                <a:noFill/>
              </a:ln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  <a:hlinkClick r:id="rId5" action="ppaction://hlinkfile"/>
            </a:endParaRPr>
          </a:p>
          <a:p>
            <a:pPr algn="ctr"/>
            <a:r>
              <a:rPr lang="es-CO" sz="4000" b="1" dirty="0">
                <a:ln w="38100">
                  <a:noFill/>
                </a:ln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3" action="ppaction://hlinkfile"/>
              </a:rPr>
              <a:t>REQUERIMIENTOS FUNCIONALES Y NO FUNCIONALES</a:t>
            </a:r>
            <a:endParaRPr lang="es-CO" sz="4000" b="1" dirty="0">
              <a:ln w="38100">
                <a:noFill/>
              </a:ln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Elipse 1">
            <a:hlinkClick r:id="rId6" action="ppaction://hlinkfile"/>
          </p:cNvPr>
          <p:cNvSpPr/>
          <p:nvPr/>
        </p:nvSpPr>
        <p:spPr>
          <a:xfrm>
            <a:off x="7197489" y="5953125"/>
            <a:ext cx="1827082" cy="74295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i="1" dirty="0">
                <a:hlinkClick r:id="rId7" action="ppaction://hlinkfile"/>
              </a:rPr>
              <a:t>INFORME IEEE</a:t>
            </a:r>
            <a:endParaRPr lang="es-CR" i="1" dirty="0"/>
          </a:p>
        </p:txBody>
      </p:sp>
    </p:spTree>
    <p:extLst>
      <p:ext uri="{BB962C8B-B14F-4D97-AF65-F5344CB8AC3E}">
        <p14:creationId xmlns:p14="http://schemas.microsoft.com/office/powerpoint/2010/main" val="35672922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3 CuadroTexto"/>
          <p:cNvSpPr txBox="1"/>
          <p:nvPr/>
        </p:nvSpPr>
        <p:spPr>
          <a:xfrm>
            <a:off x="248528" y="2283365"/>
            <a:ext cx="8614118" cy="377566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s-CO" sz="4800" b="1" dirty="0">
                <a:ln w="38100">
                  <a:noFill/>
                </a:ln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 action="ppaction://hlinkfile"/>
              </a:rPr>
              <a:t>DIAGRAMA DE CASO DE USO</a:t>
            </a:r>
            <a:endParaRPr lang="es-CO" sz="4800" b="1" dirty="0">
              <a:ln w="38100">
                <a:noFill/>
              </a:ln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endParaRPr lang="es-CO" sz="4800" b="1" dirty="0">
              <a:ln w="38100">
                <a:noFill/>
              </a:ln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s-CO" sz="4800" b="1" dirty="0">
                <a:ln w="38100">
                  <a:noFill/>
                </a:ln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3" action="ppaction://hlinkfile"/>
              </a:rPr>
              <a:t>CASO DE USO EXTENDIDO</a:t>
            </a:r>
            <a:endParaRPr lang="es-CO" sz="4800" b="1" dirty="0">
              <a:ln w="38100">
                <a:noFill/>
              </a:ln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endParaRPr lang="es-CO" sz="4800" b="1" dirty="0">
              <a:ln w="38100">
                <a:noFill/>
              </a:ln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endParaRPr lang="es-CO" sz="4800" b="1" dirty="0">
              <a:ln w="38100">
                <a:noFill/>
              </a:ln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98334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CuadroTexto"/>
          <p:cNvSpPr txBox="1"/>
          <p:nvPr/>
        </p:nvSpPr>
        <p:spPr>
          <a:xfrm>
            <a:off x="406717" y="2883625"/>
            <a:ext cx="8330565" cy="109074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>
            <a:defPPr>
              <a:defRPr lang="es-E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CO" sz="4800" b="1" dirty="0">
              <a:ln w="38100">
                <a:solidFill>
                  <a:schemeClr val="tx1"/>
                </a:solidFill>
              </a:ln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1051542" y="2906417"/>
            <a:ext cx="7400424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4000" b="1" dirty="0">
                <a:latin typeface="Segoe UI" panose="020B0502040204020203" pitchFamily="34" charset="0"/>
                <a:cs typeface="Segoe UI" panose="020B0502040204020203" pitchFamily="34" charset="0"/>
                <a:hlinkClick r:id="rId2" action="ppaction://hlinkfile"/>
              </a:rPr>
              <a:t>MODELO ENTIDAD RELACIÓN</a:t>
            </a:r>
            <a:endParaRPr lang="es-CO" sz="4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s-CO" sz="4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s-CO" sz="4000" b="1" dirty="0">
                <a:latin typeface="Segoe UI" panose="020B0502040204020203" pitchFamily="34" charset="0"/>
                <a:cs typeface="Segoe UI" panose="020B0502040204020203" pitchFamily="34" charset="0"/>
                <a:hlinkClick r:id="rId3" action="ppaction://hlinkfile"/>
              </a:rPr>
              <a:t>MODELO RELACIONAL</a:t>
            </a:r>
            <a:endParaRPr lang="es-CO" sz="4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6777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2286000" y="3108122"/>
            <a:ext cx="532366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4000" b="1" dirty="0">
                <a:ln w="38100">
                  <a:noFill/>
                </a:ln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3" action="ppaction://hlinkfile"/>
              </a:rPr>
              <a:t>DICCIONARIO DE DATOS </a:t>
            </a:r>
            <a:endParaRPr lang="es-CO" sz="4000" b="1" dirty="0">
              <a:ln w="38100">
                <a:noFill/>
              </a:ln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69480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842489" y="3191258"/>
            <a:ext cx="766889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CO" sz="4000" b="1" dirty="0">
                <a:ln w="38100">
                  <a:noFill/>
                </a:ln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 action="ppaction://hlinkfile"/>
              </a:rPr>
              <a:t>DIAGRAMA DE DISTRIBUCION </a:t>
            </a:r>
            <a:endParaRPr lang="es-CO" sz="4000" b="1" dirty="0">
              <a:ln w="38100">
                <a:noFill/>
              </a:ln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3167230" y="4077750"/>
            <a:ext cx="301941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CO" sz="4000" b="1" dirty="0">
                <a:ln w="38100">
                  <a:noFill/>
                </a:ln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3" action="ppaction://hlinkfile"/>
              </a:rPr>
              <a:t>PROTOTIPO</a:t>
            </a:r>
            <a:endParaRPr lang="es-CO" sz="4000" b="1" dirty="0">
              <a:ln w="38100">
                <a:noFill/>
              </a:ln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1894945" y="2304766"/>
            <a:ext cx="586878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CO" sz="4000" b="1" dirty="0">
                <a:ln w="38100">
                  <a:noFill/>
                </a:ln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4" action="ppaction://hlinkfile"/>
              </a:rPr>
              <a:t>DIAGRAMA DE CLASES </a:t>
            </a:r>
            <a:endParaRPr lang="es-CO" sz="4000" b="1" dirty="0">
              <a:ln w="38100">
                <a:noFill/>
              </a:ln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0044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857372" y="0"/>
            <a:ext cx="7661787" cy="187452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s-CO" sz="5400" b="1" dirty="0">
                <a:ln w="38100">
                  <a:solidFill>
                    <a:schemeClr val="tx1"/>
                  </a:solidFill>
                </a:ln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INTRODUCTION</a:t>
            </a:r>
          </a:p>
        </p:txBody>
      </p:sp>
      <p:sp>
        <p:nvSpPr>
          <p:cNvPr id="6" name="3 CuadroTexto"/>
          <p:cNvSpPr txBox="1"/>
          <p:nvPr/>
        </p:nvSpPr>
        <p:spPr>
          <a:xfrm>
            <a:off x="710626" y="1722120"/>
            <a:ext cx="7955280" cy="440436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just"/>
            <a:r>
              <a:rPr lang="es-CO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The</a:t>
            </a:r>
            <a:r>
              <a:rPr lang="es-CO" sz="2400" dirty="0">
                <a:latin typeface="Segoe UI" panose="020B0502040204020203" pitchFamily="34" charset="0"/>
                <a:cs typeface="Segoe UI" panose="020B0502040204020203" pitchFamily="34" charset="0"/>
              </a:rPr>
              <a:t> online store </a:t>
            </a:r>
            <a:r>
              <a:rPr lang="es-CO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it</a:t>
            </a:r>
            <a:r>
              <a:rPr lang="es-CO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s-CO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is</a:t>
            </a:r>
            <a:r>
              <a:rPr lang="es-CO" sz="2400" dirty="0">
                <a:latin typeface="Segoe UI" panose="020B0502040204020203" pitchFamily="34" charset="0"/>
                <a:cs typeface="Segoe UI" panose="020B0502040204020203" pitchFamily="34" charset="0"/>
              </a:rPr>
              <a:t> a </a:t>
            </a:r>
            <a:r>
              <a:rPr lang="es-CO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space</a:t>
            </a:r>
            <a:r>
              <a:rPr lang="es-CO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s-CO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where</a:t>
            </a:r>
            <a:r>
              <a:rPr lang="es-CO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s-CO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the</a:t>
            </a:r>
            <a:r>
              <a:rPr lang="es-CO" sz="2400" dirty="0">
                <a:latin typeface="Segoe UI" panose="020B0502040204020203" pitchFamily="34" charset="0"/>
                <a:cs typeface="Segoe UI" panose="020B0502040204020203" pitchFamily="34" charset="0"/>
              </a:rPr>
              <a:t> Company can </a:t>
            </a:r>
            <a:r>
              <a:rPr lang="es-CO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expand</a:t>
            </a:r>
            <a:r>
              <a:rPr lang="es-CO" sz="2400" dirty="0">
                <a:latin typeface="Segoe UI" panose="020B0502040204020203" pitchFamily="34" charset="0"/>
                <a:cs typeface="Segoe UI" panose="020B0502040204020203" pitchFamily="34" charset="0"/>
              </a:rPr>
              <a:t> sales </a:t>
            </a:r>
            <a:r>
              <a:rPr lang="es-CO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througth</a:t>
            </a:r>
            <a:r>
              <a:rPr lang="es-CO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s-CO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electronic</a:t>
            </a:r>
            <a:r>
              <a:rPr lang="es-CO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s-CO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commerce</a:t>
            </a:r>
            <a:r>
              <a:rPr lang="es-CO" sz="2400" dirty="0"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</a:p>
          <a:p>
            <a:pPr algn="just"/>
            <a:endParaRPr lang="es-CO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just"/>
            <a:r>
              <a:rPr lang="es-CO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The</a:t>
            </a:r>
            <a:r>
              <a:rPr lang="es-CO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s-CO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main</a:t>
            </a:r>
            <a:r>
              <a:rPr lang="es-CO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s-CO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reason</a:t>
            </a:r>
            <a:r>
              <a:rPr lang="es-CO" sz="2400" dirty="0">
                <a:latin typeface="Segoe UI" panose="020B0502040204020203" pitchFamily="34" charset="0"/>
                <a:cs typeface="Segoe UI" panose="020B0502040204020203" pitchFamily="34" charset="0"/>
              </a:rPr>
              <a:t> he has </a:t>
            </a:r>
            <a:r>
              <a:rPr lang="es-CO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been</a:t>
            </a:r>
            <a:r>
              <a:rPr lang="es-CO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s-CO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entering</a:t>
            </a:r>
            <a:r>
              <a:rPr lang="es-CO" sz="2400" dirty="0">
                <a:latin typeface="Segoe UI" panose="020B0502040204020203" pitchFamily="34" charset="0"/>
                <a:cs typeface="Segoe UI" panose="020B0502040204020203" pitchFamily="34" charset="0"/>
              </a:rPr>
              <a:t> a </a:t>
            </a:r>
            <a:r>
              <a:rPr lang="es-CO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very</a:t>
            </a:r>
            <a:r>
              <a:rPr lang="es-CO" sz="2400" dirty="0">
                <a:latin typeface="Segoe UI" panose="020B0502040204020203" pitchFamily="34" charset="0"/>
                <a:cs typeface="Segoe UI" panose="020B0502040204020203" pitchFamily="34" charset="0"/>
              </a:rPr>
              <a:t> comercial </a:t>
            </a:r>
            <a:r>
              <a:rPr lang="es-CO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field</a:t>
            </a:r>
            <a:r>
              <a:rPr lang="es-CO" sz="2400" dirty="0">
                <a:latin typeface="Segoe UI" panose="020B0502040204020203" pitchFamily="34" charset="0"/>
                <a:cs typeface="Segoe UI" panose="020B0502040204020203" pitchFamily="34" charset="0"/>
              </a:rPr>
              <a:t> as are </a:t>
            </a:r>
            <a:r>
              <a:rPr lang="es-CO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the</a:t>
            </a:r>
            <a:r>
              <a:rPr lang="es-CO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s-CO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stationers</a:t>
            </a:r>
            <a:r>
              <a:rPr lang="es-CO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s-CO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whether</a:t>
            </a:r>
            <a:r>
              <a:rPr lang="es-CO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s-CO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they</a:t>
            </a:r>
            <a:r>
              <a:rPr lang="es-CO" sz="2400" dirty="0">
                <a:latin typeface="Segoe UI" panose="020B0502040204020203" pitchFamily="34" charset="0"/>
                <a:cs typeface="Segoe UI" panose="020B0502040204020203" pitchFamily="34" charset="0"/>
              </a:rPr>
              <a:t> are </a:t>
            </a:r>
            <a:r>
              <a:rPr lang="es-CO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large</a:t>
            </a:r>
            <a:r>
              <a:rPr lang="es-CO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s-CO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or</a:t>
            </a:r>
            <a:r>
              <a:rPr lang="es-CO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s-CO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small</a:t>
            </a:r>
            <a:r>
              <a:rPr lang="es-CO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s-CO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which</a:t>
            </a:r>
            <a:r>
              <a:rPr lang="es-CO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s-CO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they</a:t>
            </a:r>
            <a:r>
              <a:rPr lang="es-CO" sz="2400" dirty="0">
                <a:latin typeface="Segoe UI" panose="020B0502040204020203" pitchFamily="34" charset="0"/>
                <a:cs typeface="Segoe UI" panose="020B0502040204020203" pitchFamily="34" charset="0"/>
              </a:rPr>
              <a:t> can </a:t>
            </a:r>
            <a:r>
              <a:rPr lang="es-CO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fill</a:t>
            </a:r>
            <a:r>
              <a:rPr lang="es-CO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s-CO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your</a:t>
            </a:r>
            <a:r>
              <a:rPr lang="es-CO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s-CO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business</a:t>
            </a:r>
            <a:r>
              <a:rPr lang="es-CO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s-CO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entering</a:t>
            </a:r>
            <a:r>
              <a:rPr lang="es-CO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s-CO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the</a:t>
            </a:r>
            <a:r>
              <a:rPr lang="es-CO" sz="2400" dirty="0">
                <a:latin typeface="Segoe UI" panose="020B0502040204020203" pitchFamily="34" charset="0"/>
                <a:cs typeface="Segoe UI" panose="020B0502040204020203" pitchFamily="34" charset="0"/>
              </a:rPr>
              <a:t> virtual </a:t>
            </a:r>
            <a:r>
              <a:rPr lang="es-CO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world</a:t>
            </a:r>
            <a:endParaRPr lang="es-CO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8229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FAC8B91B-6665-4452-AD23-E9F0E973F05E}"/>
              </a:ext>
            </a:extLst>
          </p:cNvPr>
          <p:cNvSpPr/>
          <p:nvPr/>
        </p:nvSpPr>
        <p:spPr>
          <a:xfrm>
            <a:off x="2463917" y="2304766"/>
            <a:ext cx="473084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CO" sz="4000" b="1" dirty="0">
                <a:ln w="38100">
                  <a:noFill/>
                </a:ln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 action="ppaction://hlinkfile"/>
              </a:rPr>
              <a:t>MANUAL TECNICO</a:t>
            </a:r>
            <a:endParaRPr lang="es-CO" sz="4000" b="1" dirty="0">
              <a:ln w="38100">
                <a:noFill/>
              </a:ln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366D6CF3-7675-4459-A4E8-152CCCBF2395}"/>
              </a:ext>
            </a:extLst>
          </p:cNvPr>
          <p:cNvSpPr/>
          <p:nvPr/>
        </p:nvSpPr>
        <p:spPr>
          <a:xfrm>
            <a:off x="2019185" y="3697030"/>
            <a:ext cx="562032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CO" sz="4000" b="1" dirty="0">
                <a:ln w="38100">
                  <a:noFill/>
                </a:ln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3" action="ppaction://hlinkfile"/>
              </a:rPr>
              <a:t>MANUAL DE USUARIO</a:t>
            </a:r>
            <a:endParaRPr lang="es-CO" sz="4000" b="1" dirty="0">
              <a:ln w="38100">
                <a:noFill/>
              </a:ln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10338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821088" y="3408206"/>
            <a:ext cx="5501827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9600" b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¡GRACIAS!</a:t>
            </a:r>
            <a:endParaRPr lang="es-ES" sz="96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7245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857372" y="0"/>
            <a:ext cx="7661787" cy="187452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s-CO" sz="5400" b="1" dirty="0">
                <a:ln w="38100">
                  <a:solidFill>
                    <a:schemeClr val="tx1"/>
                  </a:solidFill>
                </a:ln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OBJETIVO GENERAL </a:t>
            </a:r>
          </a:p>
        </p:txBody>
      </p:sp>
      <p:sp>
        <p:nvSpPr>
          <p:cNvPr id="6" name="3 CuadroTexto"/>
          <p:cNvSpPr txBox="1"/>
          <p:nvPr/>
        </p:nvSpPr>
        <p:spPr>
          <a:xfrm>
            <a:off x="710626" y="1722120"/>
            <a:ext cx="7955280" cy="440436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just"/>
            <a:r>
              <a:rPr lang="es-CO" sz="4000" dirty="0">
                <a:latin typeface="Segoe UI" panose="020B0502040204020203" pitchFamily="34" charset="0"/>
                <a:cs typeface="Segoe UI" panose="020B0502040204020203" pitchFamily="34" charset="0"/>
              </a:rPr>
              <a:t>Crear una tienda online donde se adquieran productos para surtir papelerías </a:t>
            </a:r>
          </a:p>
        </p:txBody>
      </p:sp>
    </p:spTree>
    <p:extLst>
      <p:ext uri="{BB962C8B-B14F-4D97-AF65-F5344CB8AC3E}">
        <p14:creationId xmlns:p14="http://schemas.microsoft.com/office/powerpoint/2010/main" val="2241041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3 CuadroTexto"/>
          <p:cNvSpPr txBox="1"/>
          <p:nvPr/>
        </p:nvSpPr>
        <p:spPr>
          <a:xfrm>
            <a:off x="339196" y="-17780"/>
            <a:ext cx="8111156" cy="187452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s-CO" sz="5400" b="1" dirty="0">
                <a:ln w="38100">
                  <a:solidFill>
                    <a:schemeClr val="tx1"/>
                  </a:solidFill>
                </a:ln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OBJETIVOS ESPECIFICOS</a:t>
            </a:r>
          </a:p>
        </p:txBody>
      </p:sp>
      <p:sp>
        <p:nvSpPr>
          <p:cNvPr id="6" name="3 CuadroTexto"/>
          <p:cNvSpPr txBox="1"/>
          <p:nvPr/>
        </p:nvSpPr>
        <p:spPr>
          <a:xfrm>
            <a:off x="417134" y="2061755"/>
            <a:ext cx="7955280" cy="440436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s-CO" sz="2400" dirty="0">
                <a:latin typeface="Segoe UI" panose="020B0502040204020203" pitchFamily="34" charset="0"/>
                <a:cs typeface="Segoe UI" panose="020B0502040204020203" pitchFamily="34" charset="0"/>
              </a:rPr>
              <a:t>Crear un sistema practico, manejable y entendible para el cliente. </a:t>
            </a:r>
          </a:p>
          <a:p>
            <a:pPr marL="514350" indent="-514350" algn="just">
              <a:buFont typeface="+mj-lt"/>
              <a:buAutoNum type="arabicPeriod"/>
            </a:pPr>
            <a:endParaRPr lang="es-CO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s-CO" sz="2400">
                <a:latin typeface="Segoe UI" panose="020B0502040204020203" pitchFamily="34" charset="0"/>
                <a:cs typeface="Segoe UI" panose="020B0502040204020203" pitchFamily="34" charset="0"/>
              </a:rPr>
              <a:t>Diseñar una interfaz </a:t>
            </a:r>
            <a:r>
              <a:rPr lang="es-CO" sz="2400" dirty="0">
                <a:latin typeface="Segoe UI" panose="020B0502040204020203" pitchFamily="34" charset="0"/>
                <a:cs typeface="Segoe UI" panose="020B0502040204020203" pitchFamily="34" charset="0"/>
              </a:rPr>
              <a:t>segura para la consulta de información, además de contar con imágenes para que los clientes puedan ver la variedad de productos. </a:t>
            </a:r>
          </a:p>
          <a:p>
            <a:pPr marL="514350" indent="-514350" algn="just">
              <a:buFont typeface="+mj-lt"/>
              <a:buAutoNum type="arabicPeriod"/>
            </a:pPr>
            <a:endParaRPr lang="es-CO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s-CO" sz="2400" dirty="0">
                <a:latin typeface="Segoe UI" panose="020B0502040204020203" pitchFamily="34" charset="0"/>
                <a:cs typeface="Segoe UI" panose="020B0502040204020203" pitchFamily="34" charset="0"/>
              </a:rPr>
              <a:t>Permitir al usuario adquirir sus pedidos mediante un proceso de inscripción la sitio. </a:t>
            </a:r>
          </a:p>
        </p:txBody>
      </p:sp>
    </p:spTree>
    <p:extLst>
      <p:ext uri="{BB962C8B-B14F-4D97-AF65-F5344CB8AC3E}">
        <p14:creationId xmlns:p14="http://schemas.microsoft.com/office/powerpoint/2010/main" val="2782583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731520" y="1759826"/>
            <a:ext cx="7955280" cy="440436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marL="457200" indent="-457200" algn="just">
              <a:buFont typeface="Wingdings" panose="05000000000000000000" pitchFamily="2" charset="2"/>
              <a:buChar char="v"/>
            </a:pPr>
            <a:r>
              <a:rPr lang="es-CO" sz="2800" dirty="0">
                <a:latin typeface="Segoe UI" panose="020B0502040204020203" pitchFamily="34" charset="0"/>
                <a:cs typeface="Segoe UI" panose="020B0502040204020203" pitchFamily="34" charset="0"/>
              </a:rPr>
              <a:t>Alta limitación en solicitudes y pedidos. </a:t>
            </a:r>
          </a:p>
          <a:p>
            <a:pPr marL="457200" indent="-457200" algn="just">
              <a:buFont typeface="Wingdings" panose="05000000000000000000" pitchFamily="2" charset="2"/>
              <a:buChar char="v"/>
            </a:pPr>
            <a:endParaRPr lang="es-CO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algn="just">
              <a:buFont typeface="Wingdings" panose="05000000000000000000" pitchFamily="2" charset="2"/>
              <a:buChar char="v"/>
            </a:pPr>
            <a:r>
              <a:rPr lang="es-CO" sz="2800" dirty="0">
                <a:latin typeface="Segoe UI" panose="020B0502040204020203" pitchFamily="34" charset="0"/>
                <a:cs typeface="Segoe UI" panose="020B0502040204020203" pitchFamily="34" charset="0"/>
              </a:rPr>
              <a:t>No hay disponibilidad para transporte.</a:t>
            </a:r>
          </a:p>
          <a:p>
            <a:pPr marL="457200" indent="-457200" algn="just">
              <a:buFont typeface="Wingdings" panose="05000000000000000000" pitchFamily="2" charset="2"/>
              <a:buChar char="v"/>
            </a:pPr>
            <a:endParaRPr lang="es-CO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algn="just">
              <a:buFont typeface="Wingdings" panose="05000000000000000000" pitchFamily="2" charset="2"/>
              <a:buChar char="v"/>
            </a:pPr>
            <a:r>
              <a:rPr lang="es-CO" sz="2800" dirty="0">
                <a:latin typeface="Segoe UI" panose="020B0502040204020203" pitchFamily="34" charset="0"/>
                <a:cs typeface="Segoe UI" panose="020B0502040204020203" pitchFamily="34" charset="0"/>
              </a:rPr>
              <a:t>Se utiliza demasiado tiempo al momento de querer surtir su negocio.</a:t>
            </a:r>
          </a:p>
        </p:txBody>
      </p:sp>
      <p:sp>
        <p:nvSpPr>
          <p:cNvPr id="5" name="3 CuadroTexto"/>
          <p:cNvSpPr txBox="1"/>
          <p:nvPr/>
        </p:nvSpPr>
        <p:spPr>
          <a:xfrm>
            <a:off x="1127760" y="391886"/>
            <a:ext cx="7162799" cy="109074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s-CO" sz="6000" b="1" dirty="0">
                <a:ln w="38100">
                  <a:solidFill>
                    <a:schemeClr val="tx1"/>
                  </a:solidFill>
                </a:ln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PROBLEMA</a:t>
            </a:r>
          </a:p>
        </p:txBody>
      </p:sp>
    </p:spTree>
    <p:extLst>
      <p:ext uri="{BB962C8B-B14F-4D97-AF65-F5344CB8AC3E}">
        <p14:creationId xmlns:p14="http://schemas.microsoft.com/office/powerpoint/2010/main" val="2342658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502920" y="1899526"/>
            <a:ext cx="7955280" cy="440436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s-CO" sz="2800" dirty="0">
                <a:latin typeface="Segoe UI" panose="020B0502040204020203" pitchFamily="34" charset="0"/>
                <a:cs typeface="Segoe UI" panose="020B0502040204020203" pitchFamily="34" charset="0"/>
              </a:rPr>
              <a:t>El sistema es diseñado para la Distribuidora de Papelería “DISTRI ANDINA”, ubicada en la calle 53 #10 – 30, la cual surte a las papelerías de la zona de Bosa.  </a:t>
            </a:r>
          </a:p>
        </p:txBody>
      </p:sp>
      <p:sp>
        <p:nvSpPr>
          <p:cNvPr id="5" name="3 CuadroTexto"/>
          <p:cNvSpPr txBox="1"/>
          <p:nvPr/>
        </p:nvSpPr>
        <p:spPr>
          <a:xfrm>
            <a:off x="899160" y="391886"/>
            <a:ext cx="7162799" cy="109074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s-CO" sz="6600" b="1" dirty="0">
                <a:ln w="38100">
                  <a:solidFill>
                    <a:schemeClr val="tx1"/>
                  </a:solidFill>
                </a:ln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ALCANCE </a:t>
            </a:r>
          </a:p>
        </p:txBody>
      </p:sp>
    </p:spTree>
    <p:extLst>
      <p:ext uri="{BB962C8B-B14F-4D97-AF65-F5344CB8AC3E}">
        <p14:creationId xmlns:p14="http://schemas.microsoft.com/office/powerpoint/2010/main" val="3682532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642619" y="1899526"/>
            <a:ext cx="7955280" cy="440436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just"/>
            <a:r>
              <a:rPr lang="es-CO" sz="2800" dirty="0">
                <a:latin typeface="Segoe UI" panose="020B0502040204020203" pitchFamily="34" charset="0"/>
                <a:cs typeface="Segoe UI" panose="020B0502040204020203" pitchFamily="34" charset="0"/>
              </a:rPr>
              <a:t>Viendo que el mercado día a día se hace mas versátil se ve la necesidad de utilizar las tics, para ello diseñamos la tienda online donde se puedan adquirir productos de papelería de manera fácil rápida y segura sin necesidad de salir de su negocio. </a:t>
            </a:r>
          </a:p>
        </p:txBody>
      </p:sp>
      <p:sp>
        <p:nvSpPr>
          <p:cNvPr id="5" name="3 CuadroTexto"/>
          <p:cNvSpPr txBox="1"/>
          <p:nvPr/>
        </p:nvSpPr>
        <p:spPr>
          <a:xfrm>
            <a:off x="1038860" y="439421"/>
            <a:ext cx="7162799" cy="109074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s-CO" sz="6000" b="1" dirty="0">
                <a:ln w="38100">
                  <a:solidFill>
                    <a:schemeClr val="tx1"/>
                  </a:solidFill>
                </a:ln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JUSTIFICACIÓN</a:t>
            </a:r>
          </a:p>
        </p:txBody>
      </p:sp>
    </p:spTree>
    <p:extLst>
      <p:ext uri="{BB962C8B-B14F-4D97-AF65-F5344CB8AC3E}">
        <p14:creationId xmlns:p14="http://schemas.microsoft.com/office/powerpoint/2010/main" val="16566948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3 CuadroTexto"/>
          <p:cNvSpPr txBox="1"/>
          <p:nvPr/>
        </p:nvSpPr>
        <p:spPr>
          <a:xfrm>
            <a:off x="263233" y="1631908"/>
            <a:ext cx="8614118" cy="377566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s-CO" sz="6600" b="1" dirty="0">
                <a:ln w="38100">
                  <a:solidFill>
                    <a:schemeClr val="tx1"/>
                  </a:solidFill>
                </a:ln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LEVANTAMIENTO DE INFORMACIÓN </a:t>
            </a:r>
          </a:p>
        </p:txBody>
      </p:sp>
      <p:sp>
        <p:nvSpPr>
          <p:cNvPr id="2" name="Elipse 1">
            <a:hlinkClick r:id="rId2" action="ppaction://hlinkfile"/>
          </p:cNvPr>
          <p:cNvSpPr/>
          <p:nvPr/>
        </p:nvSpPr>
        <p:spPr>
          <a:xfrm>
            <a:off x="6831450" y="5878990"/>
            <a:ext cx="1907210" cy="60319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hlinkClick r:id="rId2" action="ppaction://hlinkfile"/>
              </a:rPr>
              <a:t>ENCUESTA</a:t>
            </a:r>
            <a:endParaRPr lang="es-CR" b="1" dirty="0"/>
          </a:p>
        </p:txBody>
      </p:sp>
      <p:sp>
        <p:nvSpPr>
          <p:cNvPr id="3" name="Elipse 2"/>
          <p:cNvSpPr/>
          <p:nvPr/>
        </p:nvSpPr>
        <p:spPr>
          <a:xfrm>
            <a:off x="696685" y="5810473"/>
            <a:ext cx="2751909" cy="74022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>
                <a:hlinkClick r:id="rId3" action="ppaction://hlinkfile"/>
              </a:rPr>
              <a:t>ENCUESTA ADMINISTRADOR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305588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274320" y="381000"/>
            <a:ext cx="7345680" cy="102108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endParaRPr lang="es-CO" sz="8000" b="1" dirty="0">
              <a:solidFill>
                <a:srgbClr val="92D050"/>
              </a:solidFill>
            </a:endParaRPr>
          </a:p>
        </p:txBody>
      </p:sp>
      <p:sp>
        <p:nvSpPr>
          <p:cNvPr id="7" name="3 CuadroTexto"/>
          <p:cNvSpPr txBox="1"/>
          <p:nvPr/>
        </p:nvSpPr>
        <p:spPr>
          <a:xfrm>
            <a:off x="274320" y="391886"/>
            <a:ext cx="8272780" cy="109074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s-CO" sz="3200" b="1" dirty="0">
                <a:ln w="38100">
                  <a:noFill/>
                </a:ln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ENCUESTA DIRIGIDA A LOS ADMINISTRADORES DE LAS PAPELERIAS 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/>
          <a:srcRect l="61291" t="37142" r="15783" b="4867"/>
          <a:stretch/>
        </p:blipFill>
        <p:spPr>
          <a:xfrm>
            <a:off x="274320" y="2338465"/>
            <a:ext cx="2982887" cy="4242218"/>
          </a:xfrm>
          <a:prstGeom prst="rect">
            <a:avLst/>
          </a:prstGeom>
        </p:spPr>
      </p:pic>
      <p:graphicFrame>
        <p:nvGraphicFramePr>
          <p:cNvPr id="8" name="Gráfico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88231916"/>
              </p:ext>
            </p:extLst>
          </p:nvPr>
        </p:nvGraphicFramePr>
        <p:xfrm>
          <a:off x="3507699" y="1948722"/>
          <a:ext cx="5501389" cy="46319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67574939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 anchor="ctr">
        <a:noAutofit/>
      </a:bodyPr>
      <a:lstStyle>
        <a:defPPr algn="l">
          <a:defRPr sz="8000" b="1" dirty="0" smtClean="0">
            <a:solidFill>
              <a:srgbClr val="92D050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1880</TotalTime>
  <Words>459</Words>
  <Application>Microsoft Office PowerPoint</Application>
  <PresentationFormat>Presentación en pantalla (4:3)</PresentationFormat>
  <Paragraphs>79</Paragraphs>
  <Slides>21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7" baseType="lpstr">
      <vt:lpstr>Arial</vt:lpstr>
      <vt:lpstr>Calibri</vt:lpstr>
      <vt:lpstr>Segoe UI</vt:lpstr>
      <vt:lpstr>Times New Roman</vt:lpstr>
      <vt:lpstr>Wingdings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DIANA GARZON SUAREZ</dc:creator>
  <cp:lastModifiedBy>Toshiba</cp:lastModifiedBy>
  <cp:revision>238</cp:revision>
  <dcterms:created xsi:type="dcterms:W3CDTF">2014-06-25T16:18:26Z</dcterms:created>
  <dcterms:modified xsi:type="dcterms:W3CDTF">2017-06-22T11:33:20Z</dcterms:modified>
</cp:coreProperties>
</file>