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12732F2-A91D-4266-9123-DC214BEAB74F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2732F2-A91D-4266-9123-DC214BEAB74F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12732F2-A91D-4266-9123-DC214BEAB74F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12732F2-A91D-4266-9123-DC214BEAB74F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undoeducacao.bol.uol.com.br/quimica/solucao-saturada.htm" TargetMode="External"/><Relationship Id="rId2" Type="http://schemas.openxmlformats.org/officeDocument/2006/relationships/hyperlink" Target="https://www.coladaweb.com/quimica/fisico-quimica/soluco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odamateria.com.br/diluicao-de-solucoes/" TargetMode="External"/><Relationship Id="rId4" Type="http://schemas.openxmlformats.org/officeDocument/2006/relationships/hyperlink" Target="https://mundoeducacao.bol.uol.com.br/quimica/solubilidade-saturacao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1600" dirty="0" smtClean="0"/>
              <a:t>Escola Estadual Desembargador Floriano Cavalcanti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Trabalho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dirty="0" smtClean="0"/>
              <a:t>de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Química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4149080"/>
            <a:ext cx="6400800" cy="1991072"/>
          </a:xfrm>
        </p:spPr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tx1"/>
                </a:solidFill>
              </a:rPr>
              <a:t>Alunos: Paula </a:t>
            </a:r>
            <a:r>
              <a:rPr lang="pt-BR" sz="1200" dirty="0" err="1" smtClean="0">
                <a:solidFill>
                  <a:schemeClr val="tx1"/>
                </a:solidFill>
              </a:rPr>
              <a:t>Thaylane</a:t>
            </a:r>
            <a:r>
              <a:rPr lang="pt-BR" sz="1200" dirty="0" smtClean="0">
                <a:solidFill>
                  <a:schemeClr val="tx1"/>
                </a:solidFill>
              </a:rPr>
              <a:t> e Alisson </a:t>
            </a:r>
            <a:r>
              <a:rPr lang="pt-BR" sz="1200" dirty="0" smtClean="0">
                <a:solidFill>
                  <a:schemeClr val="tx1"/>
                </a:solidFill>
              </a:rPr>
              <a:t>Arruda;</a:t>
            </a:r>
          </a:p>
          <a:p>
            <a:r>
              <a:rPr lang="pt-BR" sz="1200" b="1" dirty="0" smtClean="0">
                <a:solidFill>
                  <a:schemeClr val="tx1"/>
                </a:solidFill>
              </a:rPr>
              <a:t>Prof. </a:t>
            </a:r>
            <a:r>
              <a:rPr lang="pt-BR" sz="1200" dirty="0" smtClean="0">
                <a:solidFill>
                  <a:schemeClr val="tx1"/>
                </a:solidFill>
              </a:rPr>
              <a:t>Alexandre</a:t>
            </a:r>
          </a:p>
          <a:p>
            <a:r>
              <a:rPr lang="pt-BR" sz="1200" b="1" dirty="0" smtClean="0">
                <a:solidFill>
                  <a:schemeClr val="tx1"/>
                </a:solidFill>
              </a:rPr>
              <a:t>Série: </a:t>
            </a:r>
            <a:r>
              <a:rPr lang="pt-BR" sz="1200" dirty="0" smtClean="0">
                <a:solidFill>
                  <a:schemeClr val="tx1"/>
                </a:solidFill>
              </a:rPr>
              <a:t>2 ANO   Turma: ‘C’	  Turno: </a:t>
            </a:r>
            <a:r>
              <a:rPr lang="pt-BR" sz="1200" dirty="0" smtClean="0">
                <a:solidFill>
                  <a:schemeClr val="tx1"/>
                </a:solidFill>
              </a:rPr>
              <a:t>Matutino</a:t>
            </a:r>
            <a:endParaRPr lang="pt-BR" sz="1200" dirty="0" smtClean="0">
              <a:solidFill>
                <a:schemeClr val="tx1"/>
              </a:solidFill>
            </a:endParaRPr>
          </a:p>
          <a:p>
            <a:r>
              <a:rPr lang="pt-BR" sz="1200" dirty="0" smtClean="0">
                <a:solidFill>
                  <a:schemeClr val="tx1"/>
                </a:solidFill>
              </a:rPr>
              <a:t>Disciplina: </a:t>
            </a:r>
            <a:r>
              <a:rPr lang="pt-BR" sz="1200" dirty="0" smtClean="0">
                <a:solidFill>
                  <a:schemeClr val="tx1"/>
                </a:solidFill>
              </a:rPr>
              <a:t>Química</a:t>
            </a:r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12 </a:t>
            </a:r>
            <a:r>
              <a:rPr lang="pt-BR" sz="1200" dirty="0" smtClean="0">
                <a:solidFill>
                  <a:schemeClr val="tx1"/>
                </a:solidFill>
              </a:rPr>
              <a:t>de Setembro de </a:t>
            </a:r>
            <a:r>
              <a:rPr lang="pt-BR" sz="1200" dirty="0" smtClean="0">
                <a:solidFill>
                  <a:schemeClr val="tx1"/>
                </a:solidFill>
              </a:rPr>
              <a:t>2018.</a:t>
            </a:r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2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484784"/>
            <a:ext cx="8458200" cy="1470025"/>
          </a:xfrm>
        </p:spPr>
        <p:txBody>
          <a:bodyPr/>
          <a:lstStyle/>
          <a:p>
            <a:r>
              <a:rPr lang="pt-BR" dirty="0" smtClean="0"/>
              <a:t>Tipos de Soluções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4077072"/>
            <a:ext cx="6480720" cy="2425824"/>
          </a:xfrm>
        </p:spPr>
        <p:txBody>
          <a:bodyPr>
            <a:normAutofit fontScale="47500" lnSpcReduction="20000"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pt-BR" sz="3000" dirty="0" smtClean="0">
                <a:solidFill>
                  <a:schemeClr val="tx1"/>
                </a:solidFill>
              </a:rPr>
              <a:t>Tipos de soluções: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tx1"/>
                </a:solidFill>
              </a:rPr>
              <a:t>In</a:t>
            </a:r>
            <a:r>
              <a:rPr lang="pt-BR" sz="3000" dirty="0" smtClean="0">
                <a:solidFill>
                  <a:schemeClr val="tx1"/>
                </a:solidFill>
              </a:rPr>
              <a:t>saturada</a:t>
            </a:r>
            <a:r>
              <a:rPr lang="pt-BR" sz="3000" dirty="0">
                <a:solidFill>
                  <a:schemeClr val="tx1"/>
                </a:solidFill>
              </a:rPr>
              <a:t>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1"/>
                </a:solidFill>
              </a:rPr>
              <a:t>saturada</a:t>
            </a:r>
            <a:r>
              <a:rPr lang="pt-BR" sz="3000" dirty="0">
                <a:solidFill>
                  <a:schemeClr val="tx1"/>
                </a:solidFill>
              </a:rPr>
              <a:t>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1"/>
                </a:solidFill>
              </a:rPr>
              <a:t>Super</a:t>
            </a:r>
            <a:r>
              <a:rPr lang="pt-BR" sz="3000" dirty="0">
                <a:solidFill>
                  <a:schemeClr val="tx1"/>
                </a:solidFill>
              </a:rPr>
              <a:t>s</a:t>
            </a:r>
            <a:r>
              <a:rPr lang="pt-BR" sz="3000" dirty="0" smtClean="0">
                <a:solidFill>
                  <a:schemeClr val="tx1"/>
                </a:solidFill>
              </a:rPr>
              <a:t>aturada</a:t>
            </a:r>
            <a:r>
              <a:rPr lang="pt-BR" sz="3000" dirty="0">
                <a:solidFill>
                  <a:schemeClr val="tx1"/>
                </a:solidFill>
              </a:rPr>
              <a:t>;</a:t>
            </a:r>
            <a:endParaRPr lang="pt-BR" sz="30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tx1"/>
                </a:solidFill>
              </a:rPr>
              <a:t>Diluída;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1"/>
                </a:solidFill>
              </a:rPr>
              <a:t>Concentrada.</a:t>
            </a:r>
          </a:p>
          <a:p>
            <a:pPr marL="628650" lvl="1" indent="-171450" algn="l">
              <a:buFont typeface="Courier New" panose="02070309020205020404" pitchFamily="49" charset="0"/>
              <a:buChar char="o"/>
            </a:pPr>
            <a:endParaRPr lang="pt-BR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pt-BR" sz="3000" dirty="0" smtClean="0">
                <a:solidFill>
                  <a:schemeClr val="tx1"/>
                </a:solidFill>
              </a:rPr>
              <a:t>Conceitos</a:t>
            </a:r>
            <a:r>
              <a:rPr lang="pt-BR" sz="3000" dirty="0" smtClean="0">
                <a:solidFill>
                  <a:schemeClr val="tx1"/>
                </a:solidFill>
              </a:rPr>
              <a:t>;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pt-BR" sz="3000" dirty="0" smtClean="0">
                <a:solidFill>
                  <a:schemeClr val="tx1"/>
                </a:solidFill>
              </a:rPr>
              <a:t>Exemplos;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pt-BR" sz="3000" dirty="0" smtClean="0">
                <a:solidFill>
                  <a:schemeClr val="tx1"/>
                </a:solidFill>
              </a:rPr>
              <a:t>Aplicação Pratica.</a:t>
            </a:r>
          </a:p>
          <a:p>
            <a:pPr algn="l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6430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O que são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---------------------------------------------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As soluções são misturas homogêneas onde o componente que aparece em menor quantidade é denominado soluto e o componente que aparece em maior quantidade é denominado solvente. Em uma solução, as partículas do soluto possuem as seguintes características:</a:t>
            </a:r>
          </a:p>
          <a:p>
            <a:endParaRPr lang="pt-BR" sz="1600" dirty="0" smtClean="0"/>
          </a:p>
          <a:p>
            <a:r>
              <a:rPr lang="pt-BR" sz="1600" dirty="0" smtClean="0"/>
              <a:t>São</a:t>
            </a:r>
            <a:r>
              <a:rPr lang="pt-BR" sz="1600" dirty="0"/>
              <a:t> </a:t>
            </a:r>
            <a:r>
              <a:rPr lang="pt-BR" sz="1600" dirty="0" smtClean="0"/>
              <a:t>átomos, íons</a:t>
            </a:r>
            <a:r>
              <a:rPr lang="pt-BR" sz="1600" dirty="0"/>
              <a:t> ou moléculas pequenas.</a:t>
            </a:r>
          </a:p>
          <a:p>
            <a:r>
              <a:rPr lang="pt-BR" sz="1600" dirty="0"/>
              <a:t>Possuem diâmetro menor que Å.</a:t>
            </a:r>
          </a:p>
          <a:p>
            <a:r>
              <a:rPr lang="pt-BR" sz="1600" dirty="0"/>
              <a:t>Não sofrem sedimentação.</a:t>
            </a:r>
          </a:p>
          <a:p>
            <a:r>
              <a:rPr lang="pt-BR" sz="1600" dirty="0"/>
              <a:t>Não podem ser separadas do solvente por filtração.</a:t>
            </a:r>
          </a:p>
          <a:p>
            <a:r>
              <a:rPr lang="pt-BR" sz="1600" dirty="0"/>
              <a:t>Não podem ser observadas em solução por nenhum aparelho conhecido.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As</a:t>
            </a:r>
            <a:r>
              <a:rPr lang="pt-BR" sz="1600" dirty="0"/>
              <a:t> soluções químicas se diferenciam inicialmente quanto a dois fatores principais: fase de agregação e condutibilidade elétrica. Elas também podem ser classificadas segundo a relação existente entre a quantidade de solvente quanto insaturadas, saturadas e supersaturadas. E ainda é comum, classificar as soluções em diluídas ou concentradas, considerando a proporção entre soluto e solvente.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40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Solução Insaturada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---------------------------------------------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1392" y="191683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Uma </a:t>
            </a:r>
            <a:r>
              <a:rPr lang="pt-BR" sz="1600" b="1" dirty="0" smtClean="0"/>
              <a:t>solução Insaturada </a:t>
            </a:r>
            <a:r>
              <a:rPr lang="pt-BR" sz="1600" dirty="0" smtClean="0"/>
              <a:t>são </a:t>
            </a:r>
            <a:r>
              <a:rPr lang="pt-BR" sz="1600" dirty="0"/>
              <a:t>aquelas em que a quantidade de soluto dissolvido ainda não atingiu o coeficiente de solubilidade. Isso significa que se quisermos dissolver mais soluto, isso será possível.</a:t>
            </a:r>
          </a:p>
          <a:p>
            <a:pPr marL="0" indent="0">
              <a:buNone/>
            </a:pPr>
            <a:endParaRPr lang="pt-BR" sz="1600" dirty="0"/>
          </a:p>
          <a:p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Por </a:t>
            </a:r>
            <a:r>
              <a:rPr lang="pt-BR" sz="1600" dirty="0"/>
              <a:t>exemplo, se dissolvermos apenas 15 g de sal em 100 g de água a 20ºC, teremos uma solução insaturada, pois ainda faltam 21 g para atingir a quantidade máxima de soluto a ser dissolvido nessas condições.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4700017" y="198884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Por exemplo, se dissolvermos apenas 15 g de sal em 100 g de água a 20ºC, teremos uma solução insaturada, pois ainda faltam 21 g para atingir a quantidade máxima de soluto a ser dissolvido nessas condições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437112"/>
            <a:ext cx="4438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9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108" y="692696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Solução Saturada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---------------------------------------------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7544" y="1784046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Uma </a:t>
            </a:r>
            <a:r>
              <a:rPr lang="pt-BR" sz="1600" b="1" dirty="0" smtClean="0"/>
              <a:t>solução</a:t>
            </a:r>
            <a:r>
              <a:rPr lang="pt-BR" sz="1600" b="1" dirty="0"/>
              <a:t> saturada</a:t>
            </a:r>
            <a:r>
              <a:rPr lang="pt-BR" sz="1600" dirty="0"/>
              <a:t> ocorre quando um determinado solvente (material que dissolve outro) dissolve o máximo de soluto que é capaz de dissolver, e seu aspecto pode ser homogêneo ou heterogêneo.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Para </a:t>
            </a:r>
            <a:r>
              <a:rPr lang="pt-BR" sz="1600" dirty="0"/>
              <a:t>determinar se a </a:t>
            </a:r>
            <a:r>
              <a:rPr lang="pt-BR" sz="1600" b="1" dirty="0"/>
              <a:t>solução é saturada</a:t>
            </a:r>
            <a:r>
              <a:rPr lang="pt-BR" sz="1600" dirty="0"/>
              <a:t>, é fundamental conhecer o </a:t>
            </a:r>
            <a:r>
              <a:rPr lang="pt-BR" sz="1600" b="1" dirty="0" smtClean="0"/>
              <a:t>coeficiente de solubilidade</a:t>
            </a:r>
            <a:r>
              <a:rPr lang="pt-BR" sz="1600" dirty="0" smtClean="0"/>
              <a:t>, </a:t>
            </a:r>
            <a:r>
              <a:rPr lang="pt-BR" sz="1600" dirty="0"/>
              <a:t>ou seja, a quantidade máxima de soluto que um solvente consegue dissolver a uma determinada temperatura.</a:t>
            </a:r>
          </a:p>
          <a:p>
            <a:pPr marL="0" indent="0">
              <a:buNone/>
            </a:pPr>
            <a:endParaRPr lang="pt-BR" sz="2100" dirty="0" smtClean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/>
              <a:t>Exemplo: Se misturarmos 50g de sal em 100 g de água a 20ºC, veremos que os 36g irão se dissolver e o restante (14g) irá precipitar, formando corpo de fundo. Nesse caso teremos então uma solução saturada com corpo de fundo. Porém, se quisermos apenas a solução saturada, basta realizar uma filtração simples para separar o precipitado da solução saturada.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 smtClean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047028"/>
            <a:ext cx="40767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2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Solução </a:t>
            </a:r>
            <a:r>
              <a:rPr lang="pt-BR" dirty="0" smtClean="0"/>
              <a:t>Supersaturada: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---------------------------------------------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528" y="1700808"/>
            <a:ext cx="4038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smtClean="0"/>
              <a:t>    Uma </a:t>
            </a:r>
            <a:r>
              <a:rPr lang="pt-BR" sz="1400" b="1" dirty="0"/>
              <a:t>solução</a:t>
            </a:r>
            <a:r>
              <a:rPr lang="pt-BR" sz="1400" dirty="0"/>
              <a:t> é dita </a:t>
            </a:r>
            <a:r>
              <a:rPr lang="pt-BR" sz="1400" b="1" dirty="0"/>
              <a:t>supersaturada</a:t>
            </a:r>
            <a:r>
              <a:rPr lang="pt-BR" sz="1400" dirty="0"/>
              <a:t> quando contém, a uma determinada temperatura, uma quantidade de soluto dissolvido superior ao coeficiente de solubilidade da substância nessa temperatura. A </a:t>
            </a:r>
            <a:r>
              <a:rPr lang="pt-BR" sz="1400" b="1" dirty="0"/>
              <a:t>solução supersaturada </a:t>
            </a:r>
            <a:r>
              <a:rPr lang="pt-BR" sz="1400" dirty="0"/>
              <a:t>é instável e a mínima perturbação do sistema faz com que ela se torne uma solução saturada com a presença de precipitado</a:t>
            </a:r>
            <a:r>
              <a:rPr lang="pt-BR" sz="1400" dirty="0" smtClean="0"/>
              <a:t>.</a:t>
            </a:r>
            <a:endParaRPr lang="pt-BR" sz="1400" u="sng" dirty="0"/>
          </a:p>
          <a:p>
            <a:pPr marL="0" indent="0">
              <a:buNone/>
            </a:pPr>
            <a:r>
              <a:rPr lang="pt-BR" sz="1400" dirty="0" smtClean="0"/>
              <a:t>    </a:t>
            </a:r>
          </a:p>
          <a:p>
            <a:pPr marL="0" indent="0">
              <a:buNone/>
            </a:pPr>
            <a:r>
              <a:rPr lang="pt-BR" sz="1400" dirty="0" smtClean="0"/>
              <a:t> Por exemplo: </a:t>
            </a:r>
            <a:r>
              <a:rPr lang="pt-BR" sz="1400" dirty="0"/>
              <a:t>se pegarmos a solução saturada com corpo de fundo, citada anteriormente, que possui 36g de sal dissolvidos e 14 g no corpo de fundo, e a aquecermos, notaremos que os 14 g que estavam precipitados irão se dissolver. Isso acontece porque com o aumento da temperatura o coeficiente de solubilidade, nesse e na maioria dos casos, também aumenta. Posteriormente, deixamos essa solução em repouso para que volte à temperatura inicial, que era de 20°C. 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4708355" y="1448780"/>
            <a:ext cx="4028256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400" dirty="0" smtClean="0"/>
              <a:t>Ao </a:t>
            </a:r>
            <a:r>
              <a:rPr lang="pt-BR" sz="1400" dirty="0" smtClean="0"/>
              <a:t>fazermos isso, os 50g continuam dissolvidos na água. Desse modo, haverá mais soluto dissolvido (50g) do que deveria ter (36g) naquela temperatura e pressão. É, portanto, um caso de solução supersaturada</a:t>
            </a:r>
            <a:r>
              <a:rPr lang="pt-BR" sz="1400" dirty="0" smtClean="0"/>
              <a:t>.</a:t>
            </a:r>
            <a:endParaRPr lang="pt-BR" sz="1400" dirty="0" smtClean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200" dirty="0" smtClean="0"/>
              <a:t>    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 smtClean="0"/>
              <a:t>    </a:t>
            </a:r>
            <a:r>
              <a:rPr lang="pt-BR" sz="1400" dirty="0" smtClean="0"/>
              <a:t>No </a:t>
            </a:r>
            <a:r>
              <a:rPr lang="pt-BR" sz="1400" dirty="0"/>
              <a:t>entanto, esse tipo de solução é muito instável. Agitando-a ou adicionando a ela um pequeno cristal de </a:t>
            </a:r>
            <a:r>
              <a:rPr lang="pt-BR" sz="1400" dirty="0" err="1"/>
              <a:t>NaCl</a:t>
            </a:r>
            <a:r>
              <a:rPr lang="pt-BR" sz="1400" dirty="0"/>
              <a:t>, ocorrerá a precipitação dos 14 g de sal.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61" y="2924944"/>
            <a:ext cx="355904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706016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Soluções Diluídas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---------------------------------------------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sz="1400" dirty="0" smtClean="0"/>
          </a:p>
          <a:p>
            <a:pPr marL="0" indent="0" fontAlgn="base">
              <a:buNone/>
            </a:pPr>
            <a:r>
              <a:rPr lang="pt-BR" sz="1600" dirty="0" smtClean="0"/>
              <a:t> </a:t>
            </a:r>
            <a:r>
              <a:rPr lang="pt-BR" sz="1600" dirty="0"/>
              <a:t>A diluição consiste em adicionar solvente a uma solução, sem modificar a quantidade de soluto.</a:t>
            </a:r>
          </a:p>
          <a:p>
            <a:pPr marL="0" indent="0" fontAlgn="base">
              <a:buNone/>
            </a:pPr>
            <a:r>
              <a:rPr lang="pt-BR" sz="1600" dirty="0"/>
              <a:t>Em uma diluição, a quantidade de solvente e o volume da solução aumentam, enquanto a quantidade de soluto permanece igual. Como resultado, a concentração da solução diminui.</a:t>
            </a:r>
          </a:p>
          <a:p>
            <a:pPr marL="0" indent="0" fontAlgn="base">
              <a:buNone/>
            </a:pPr>
            <a:r>
              <a:rPr lang="pt-BR" sz="1600" dirty="0"/>
              <a:t>Lembre-se que a solução é uma mistura homogênea formada por solvente e soluto.</a:t>
            </a:r>
          </a:p>
          <a:p>
            <a:pPr marL="0" indent="0" fontAlgn="base">
              <a:buNone/>
            </a:pPr>
            <a:r>
              <a:rPr lang="pt-BR" sz="1600" dirty="0"/>
              <a:t>A diluição é um processo comum no dia a dia. Por exemplo, ao adicionarmos água a algum produto de limpeza, como desinfetantes, para torná-lo menos concentrado.</a:t>
            </a:r>
          </a:p>
          <a:p>
            <a:pPr marL="0" indent="0" fontAlgn="base">
              <a:buNone/>
            </a:pPr>
            <a:r>
              <a:rPr lang="pt-BR" sz="1600" dirty="0"/>
              <a:t>Outro exemplo é a preparação de sucos a partir de concentrados industrializados. É indicado no rótulo do produto a quantidade de água que deve ser adicionada, tornando o suco menos concentrado.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>
          <a:xfrm>
            <a:off x="4644008" y="2349317"/>
            <a:ext cx="4038600" cy="4525963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pt-BR" sz="1500" dirty="0" smtClean="0"/>
          </a:p>
          <a:p>
            <a:pPr marL="0" indent="0" fontAlgn="base">
              <a:buNone/>
            </a:pPr>
            <a:endParaRPr lang="pt-BR" sz="1500" dirty="0"/>
          </a:p>
          <a:p>
            <a:pPr marL="0" indent="0" fontAlgn="base">
              <a:buNone/>
            </a:pPr>
            <a:endParaRPr lang="pt-BR" sz="1500" dirty="0" smtClean="0"/>
          </a:p>
          <a:p>
            <a:pPr marL="0" indent="0" fontAlgn="base">
              <a:buNone/>
            </a:pPr>
            <a:endParaRPr lang="pt-BR" sz="1500" dirty="0"/>
          </a:p>
          <a:p>
            <a:pPr marL="0" indent="0" fontAlgn="base">
              <a:buNone/>
            </a:pPr>
            <a:endParaRPr lang="pt-BR" sz="1500" dirty="0" smtClean="0"/>
          </a:p>
          <a:p>
            <a:pPr marL="0" indent="0" fontAlgn="base">
              <a:buNone/>
            </a:pPr>
            <a:endParaRPr lang="pt-BR" sz="1500" dirty="0"/>
          </a:p>
          <a:p>
            <a:pPr marL="0" indent="0" fontAlgn="base">
              <a:buNone/>
            </a:pPr>
            <a:r>
              <a:rPr lang="pt-BR" sz="1500" dirty="0" smtClean="0"/>
              <a:t>Para </a:t>
            </a:r>
            <a:r>
              <a:rPr lang="pt-BR" sz="1500" dirty="0"/>
              <a:t>entender o processo de diluição devemos conhecer a solução em seu momento inicial e após a adição de solvente:</a:t>
            </a:r>
          </a:p>
          <a:p>
            <a:pPr fontAlgn="base"/>
            <a:r>
              <a:rPr lang="pt-BR" sz="1500" dirty="0"/>
              <a:t>Concentração inicial: </a:t>
            </a:r>
            <a:r>
              <a:rPr lang="pt-BR" sz="1500" dirty="0" err="1"/>
              <a:t>Ci</a:t>
            </a:r>
            <a:r>
              <a:rPr lang="pt-BR" sz="1500" dirty="0"/>
              <a:t> = m1 / Vi</a:t>
            </a:r>
          </a:p>
          <a:p>
            <a:pPr fontAlgn="base"/>
            <a:r>
              <a:rPr lang="pt-BR" sz="1500" dirty="0"/>
              <a:t>Concentração final: </a:t>
            </a:r>
            <a:r>
              <a:rPr lang="pt-BR" sz="1500" dirty="0" err="1"/>
              <a:t>Cf</a:t>
            </a:r>
            <a:r>
              <a:rPr lang="pt-BR" sz="1500" dirty="0"/>
              <a:t> = m1 / </a:t>
            </a:r>
            <a:r>
              <a:rPr lang="pt-BR" sz="1500" dirty="0" err="1"/>
              <a:t>Vf</a:t>
            </a:r>
            <a:endParaRPr lang="pt-BR" sz="1500" dirty="0"/>
          </a:p>
          <a:p>
            <a:pPr fontAlgn="base"/>
            <a:r>
              <a:rPr lang="pt-BR" sz="1500" dirty="0"/>
              <a:t>Onde:</a:t>
            </a:r>
          </a:p>
          <a:p>
            <a:pPr marL="0" indent="0" fontAlgn="base">
              <a:buNone/>
            </a:pPr>
            <a:r>
              <a:rPr lang="pt-BR" sz="1500" dirty="0" err="1"/>
              <a:t>Ci</a:t>
            </a:r>
            <a:r>
              <a:rPr lang="pt-BR" sz="1500" dirty="0"/>
              <a:t> / </a:t>
            </a:r>
            <a:r>
              <a:rPr lang="pt-BR" sz="1500" dirty="0" err="1"/>
              <a:t>Cf</a:t>
            </a:r>
            <a:r>
              <a:rPr lang="pt-BR" sz="1500" dirty="0"/>
              <a:t> = concentração inicial / concentração final</a:t>
            </a:r>
            <a:br>
              <a:rPr lang="pt-BR" sz="1500" dirty="0"/>
            </a:br>
            <a:r>
              <a:rPr lang="pt-BR" sz="1500" dirty="0"/>
              <a:t>m1 = massa de soluto</a:t>
            </a:r>
            <a:br>
              <a:rPr lang="pt-BR" sz="1500" dirty="0"/>
            </a:br>
            <a:r>
              <a:rPr lang="pt-BR" sz="1500" dirty="0"/>
              <a:t>Vi / </a:t>
            </a:r>
            <a:r>
              <a:rPr lang="pt-BR" sz="1500" dirty="0" err="1"/>
              <a:t>Vf</a:t>
            </a:r>
            <a:r>
              <a:rPr lang="pt-BR" sz="1500" dirty="0"/>
              <a:t> = volume inicial / volume final</a:t>
            </a:r>
          </a:p>
          <a:p>
            <a:pPr marL="0" indent="0" fontAlgn="base">
              <a:buNone/>
            </a:pPr>
            <a:r>
              <a:rPr lang="pt-BR" sz="1500" dirty="0"/>
              <a:t>Considerando que a massa de soluto não é alterada durante a diluição, temos a seguinte equação: </a:t>
            </a:r>
            <a:r>
              <a:rPr lang="pt-BR" sz="1500" b="1" dirty="0" err="1"/>
              <a:t>Ci</a:t>
            </a:r>
            <a:r>
              <a:rPr lang="pt-BR" sz="1500" b="1" dirty="0"/>
              <a:t> . Vi = </a:t>
            </a:r>
            <a:r>
              <a:rPr lang="pt-BR" sz="1500" b="1" dirty="0" err="1"/>
              <a:t>Cf</a:t>
            </a:r>
            <a:r>
              <a:rPr lang="pt-BR" sz="1500" b="1" dirty="0"/>
              <a:t> . </a:t>
            </a:r>
            <a:r>
              <a:rPr lang="pt-BR" sz="1500" b="1" dirty="0" err="1"/>
              <a:t>Vf</a:t>
            </a:r>
            <a:endParaRPr lang="pt-BR" sz="1500" dirty="0"/>
          </a:p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93" y="1700808"/>
            <a:ext cx="3810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2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concentrada: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    Nessa </a:t>
            </a:r>
            <a:r>
              <a:rPr lang="pt-BR" sz="1600" dirty="0"/>
              <a:t>solução a quantidade de soluto na solução é considerada grande. Tem-se como parâmetro que as soluções diluídas são aquelas que possuem mais que um décimo de mol de soluto por litro de solução.</a:t>
            </a:r>
          </a:p>
          <a:p>
            <a:pPr marL="0" indent="0">
              <a:buNone/>
            </a:pPr>
            <a:endParaRPr lang="pt-BR" sz="1600" u="sng" dirty="0" smtClean="0"/>
          </a:p>
          <a:p>
            <a:pPr marL="0" indent="0">
              <a:buNone/>
            </a:pPr>
            <a:r>
              <a:rPr lang="pt-BR" sz="1600" dirty="0" smtClean="0"/>
              <a:t>    Exemplo</a:t>
            </a:r>
            <a:r>
              <a:rPr lang="pt-BR" sz="1600" dirty="0"/>
              <a:t>: Soluções aquosas de  </a:t>
            </a:r>
            <a:r>
              <a:rPr lang="pt-BR" sz="1600" dirty="0" err="1"/>
              <a:t>NaCl</a:t>
            </a:r>
            <a:r>
              <a:rPr lang="pt-BR" sz="1600" dirty="0"/>
              <a:t> que apresentam mais de 5,85 g de </a:t>
            </a:r>
            <a:r>
              <a:rPr lang="pt-BR" sz="1600" dirty="0" err="1"/>
              <a:t>NaCl</a:t>
            </a:r>
            <a:r>
              <a:rPr lang="pt-BR" sz="1600" dirty="0"/>
              <a:t>  por litro de solução ou menos são consideradas concentradas.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05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Bibliografias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---------------------------------------------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 smtClean="0">
                <a:hlinkClick r:id="rId2"/>
              </a:rPr>
              <a:t>https://www.coladaweb.com/quimica/fisico-quimica/solucoes</a:t>
            </a:r>
            <a:endParaRPr lang="pt-BR" sz="1600" dirty="0" smtClean="0"/>
          </a:p>
          <a:p>
            <a:r>
              <a:rPr lang="pt-BR" sz="1600" dirty="0" smtClean="0">
                <a:hlinkClick r:id="rId3"/>
              </a:rPr>
              <a:t>https://mundoeducacao.bol.uol.com.br/quimica/solucao-saturada.htm</a:t>
            </a:r>
            <a:endParaRPr lang="pt-BR" sz="1600" dirty="0"/>
          </a:p>
          <a:p>
            <a:r>
              <a:rPr lang="pt-BR" sz="1600" dirty="0" smtClean="0">
                <a:hlinkClick r:id="rId4"/>
              </a:rPr>
              <a:t>https://</a:t>
            </a:r>
            <a:r>
              <a:rPr lang="pt-BR" sz="1600" dirty="0" smtClean="0">
                <a:hlinkClick r:id="rId4"/>
              </a:rPr>
              <a:t>mundoeducacao.bol.uol.com.br/quimica/solubilidade-saturacao.htm</a:t>
            </a:r>
            <a:endParaRPr lang="pt-BR" sz="1600" dirty="0" smtClean="0"/>
          </a:p>
          <a:p>
            <a:r>
              <a:rPr lang="pt-BR" sz="1600" dirty="0">
                <a:hlinkClick r:id="rId5"/>
              </a:rPr>
              <a:t>https://www.todamateria.com.br/diluicao-de-solucoes</a:t>
            </a:r>
            <a:r>
              <a:rPr lang="pt-BR" sz="1600" dirty="0" smtClean="0">
                <a:hlinkClick r:id="rId5"/>
              </a:rPr>
              <a:t>/</a:t>
            </a:r>
            <a:endParaRPr lang="pt-BR" sz="1600" dirty="0" smtClean="0"/>
          </a:p>
          <a:p>
            <a:pPr marL="109728" indent="0">
              <a:buNone/>
            </a:pPr>
            <a:endParaRPr lang="pt-BR" sz="16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268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321</TotalTime>
  <Words>711</Words>
  <Application>Microsoft Office PowerPoint</Application>
  <PresentationFormat>Apresentação na tela (4:3)</PresentationFormat>
  <Paragraphs>94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Urbano</vt:lpstr>
      <vt:lpstr>Escola Estadual Desembargador Floriano Cavalcanti  Trabalho  de  Química</vt:lpstr>
      <vt:lpstr>Tipos de Soluções</vt:lpstr>
      <vt:lpstr>O que são: --------------------------------------------- </vt:lpstr>
      <vt:lpstr>Solução Insaturada: --------------------------------------------- </vt:lpstr>
      <vt:lpstr>Solução Saturada: ---------------------------------------------</vt:lpstr>
      <vt:lpstr>Solução Supersaturada: --------------------------------------------- </vt:lpstr>
      <vt:lpstr>Soluções Diluídas: ---------------------------------------------</vt:lpstr>
      <vt:lpstr>Solução concentrada:</vt:lpstr>
      <vt:lpstr>Bibliografias: ---------------------------------------------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 Estadual Desembargador Floriano Cavalcanti  Trabalho de Química</dc:title>
  <dc:creator>Aluno</dc:creator>
  <cp:lastModifiedBy>Aluno</cp:lastModifiedBy>
  <cp:revision>17</cp:revision>
  <dcterms:created xsi:type="dcterms:W3CDTF">2018-09-13T17:40:01Z</dcterms:created>
  <dcterms:modified xsi:type="dcterms:W3CDTF">2018-09-19T19:58:42Z</dcterms:modified>
</cp:coreProperties>
</file>