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9" r:id="rId3"/>
    <p:sldId id="257" r:id="rId4"/>
    <p:sldId id="258" r:id="rId5"/>
    <p:sldId id="262" r:id="rId6"/>
    <p:sldId id="261" r:id="rId7"/>
    <p:sldId id="263" r:id="rId8"/>
    <p:sldId id="260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BDB2A08-1EA6-40E9-BB4D-9486CD37C824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A27FBD5-4F83-4358-B94D-7CC75FF71CB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B2A08-1EA6-40E9-BB4D-9486CD37C824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FBD5-4F83-4358-B94D-7CC75FF71CB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B2A08-1EA6-40E9-BB4D-9486CD37C824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FBD5-4F83-4358-B94D-7CC75FF71CB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B2A08-1EA6-40E9-BB4D-9486CD37C824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FBD5-4F83-4358-B94D-7CC75FF71CB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B2A08-1EA6-40E9-BB4D-9486CD37C824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FBD5-4F83-4358-B94D-7CC75FF71CB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B2A08-1EA6-40E9-BB4D-9486CD37C824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FBD5-4F83-4358-B94D-7CC75FF71CB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BDB2A08-1EA6-40E9-BB4D-9486CD37C824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A27FBD5-4F83-4358-B94D-7CC75FF71CBA}" type="slidenum">
              <a:rPr lang="pt-BR" smtClean="0"/>
              <a:t>‹nº›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BDB2A08-1EA6-40E9-BB4D-9486CD37C824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A27FBD5-4F83-4358-B94D-7CC75FF71CB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B2A08-1EA6-40E9-BB4D-9486CD37C824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FBD5-4F83-4358-B94D-7CC75FF71CB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B2A08-1EA6-40E9-BB4D-9486CD37C824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FBD5-4F83-4358-B94D-7CC75FF71CB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B2A08-1EA6-40E9-BB4D-9486CD37C824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FBD5-4F83-4358-B94D-7CC75FF71CB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BDB2A08-1EA6-40E9-BB4D-9486CD37C824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A27FBD5-4F83-4358-B94D-7CC75FF71CBA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t.scribd.com/doc/98838236/Analise-Do-Poema-ANOITECER-Raimundo-Correia" TargetMode="External"/><Relationship Id="rId2" Type="http://schemas.openxmlformats.org/officeDocument/2006/relationships/hyperlink" Target="https://www.escritas.org/pt/raimundo-correi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vistalieterariacnsa.wordpress.com/2012/11/17/leitura-de-as-pombas-de-raimundo-correia/" TargetMode="External"/><Relationship Id="rId4" Type="http://schemas.openxmlformats.org/officeDocument/2006/relationships/hyperlink" Target="https://www.blogodorium.com.br/biografia-e-obras-do-escritor-raimundo-correia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95736" y="1844824"/>
            <a:ext cx="4419600" cy="1600327"/>
          </a:xfrm>
        </p:spPr>
        <p:txBody>
          <a:bodyPr>
            <a:normAutofit fontScale="90000"/>
          </a:bodyPr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Escola estadual Desembargador Floriano Cavalcanti</a:t>
            </a:r>
            <a:r>
              <a:rPr lang="pt-BR" dirty="0" smtClean="0">
                <a:solidFill>
                  <a:schemeClr val="tx1"/>
                </a:solidFill>
              </a:rPr>
              <a:t/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Trabalho </a:t>
            </a:r>
            <a:br>
              <a:rPr lang="pt-BR" dirty="0" smtClean="0"/>
            </a:br>
            <a:r>
              <a:rPr lang="pt-BR" dirty="0" smtClean="0"/>
              <a:t>de </a:t>
            </a:r>
            <a:br>
              <a:rPr lang="pt-BR" dirty="0" smtClean="0"/>
            </a:br>
            <a:r>
              <a:rPr lang="pt-BR" dirty="0" smtClean="0"/>
              <a:t>Português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568" y="4149080"/>
            <a:ext cx="6400800" cy="2567136"/>
          </a:xfrm>
        </p:spPr>
        <p:txBody>
          <a:bodyPr>
            <a:normAutofit/>
          </a:bodyPr>
          <a:lstStyle/>
          <a:p>
            <a:pPr algn="l"/>
            <a:r>
              <a:rPr lang="pt-BR" sz="1200" b="1" dirty="0" smtClean="0">
                <a:solidFill>
                  <a:schemeClr val="tx1"/>
                </a:solidFill>
              </a:rPr>
              <a:t>Alunos: </a:t>
            </a:r>
            <a:r>
              <a:rPr lang="pt-BR" sz="1200" dirty="0" smtClean="0">
                <a:solidFill>
                  <a:schemeClr val="tx1"/>
                </a:solidFill>
              </a:rPr>
              <a:t>Paula Thaylane</a:t>
            </a:r>
            <a:r>
              <a:rPr lang="pt-BR" sz="1200" dirty="0">
                <a:solidFill>
                  <a:schemeClr val="tx1"/>
                </a:solidFill>
              </a:rPr>
              <a:t> </a:t>
            </a:r>
            <a:r>
              <a:rPr lang="pt-BR" sz="1200" dirty="0" smtClean="0">
                <a:solidFill>
                  <a:schemeClr val="tx1"/>
                </a:solidFill>
              </a:rPr>
              <a:t>da Cunha Souza;</a:t>
            </a:r>
          </a:p>
          <a:p>
            <a:pPr algn="l"/>
            <a:r>
              <a:rPr lang="pt-BR" sz="1200" b="1" dirty="0" smtClean="0">
                <a:solidFill>
                  <a:schemeClr val="tx1"/>
                </a:solidFill>
              </a:rPr>
              <a:t>Prof.ª</a:t>
            </a:r>
            <a:r>
              <a:rPr lang="pt-BR" sz="1200" dirty="0" smtClean="0">
                <a:solidFill>
                  <a:schemeClr val="tx1"/>
                </a:solidFill>
              </a:rPr>
              <a:t> Ângela </a:t>
            </a:r>
          </a:p>
          <a:p>
            <a:pPr algn="l"/>
            <a:r>
              <a:rPr lang="pt-BR" sz="1200" b="1" dirty="0" smtClean="0">
                <a:solidFill>
                  <a:schemeClr val="tx1"/>
                </a:solidFill>
              </a:rPr>
              <a:t>Série</a:t>
            </a:r>
            <a:r>
              <a:rPr lang="pt-BR" sz="1200" b="1" dirty="0" smtClean="0">
                <a:solidFill>
                  <a:schemeClr val="tx1"/>
                </a:solidFill>
              </a:rPr>
              <a:t>:</a:t>
            </a:r>
            <a:r>
              <a:rPr lang="pt-BR" sz="1200" dirty="0" smtClean="0">
                <a:solidFill>
                  <a:schemeClr val="tx1"/>
                </a:solidFill>
              </a:rPr>
              <a:t>  2º ANO  </a:t>
            </a:r>
            <a:r>
              <a:rPr lang="pt-BR" sz="1200" dirty="0" smtClean="0">
                <a:solidFill>
                  <a:schemeClr val="tx1"/>
                </a:solidFill>
              </a:rPr>
              <a:t>      </a:t>
            </a:r>
            <a:r>
              <a:rPr lang="pt-BR" sz="1200" b="1" dirty="0" smtClean="0">
                <a:solidFill>
                  <a:schemeClr val="tx1"/>
                </a:solidFill>
              </a:rPr>
              <a:t>Turma:</a:t>
            </a:r>
            <a:r>
              <a:rPr lang="pt-BR" sz="1200" dirty="0" smtClean="0">
                <a:solidFill>
                  <a:schemeClr val="tx1"/>
                </a:solidFill>
              </a:rPr>
              <a:t>  ‘C’	</a:t>
            </a:r>
            <a:r>
              <a:rPr lang="pt-BR" sz="1200" b="1" dirty="0" smtClean="0">
                <a:solidFill>
                  <a:schemeClr val="tx1"/>
                </a:solidFill>
              </a:rPr>
              <a:t>turno:</a:t>
            </a:r>
            <a:r>
              <a:rPr lang="pt-BR" sz="1200" dirty="0">
                <a:solidFill>
                  <a:schemeClr val="tx1"/>
                </a:solidFill>
              </a:rPr>
              <a:t> 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smtClean="0">
                <a:solidFill>
                  <a:schemeClr val="tx1"/>
                </a:solidFill>
              </a:rPr>
              <a:t>Matutino</a:t>
            </a:r>
            <a:endParaRPr lang="pt-BR" sz="1200" dirty="0" smtClean="0">
              <a:solidFill>
                <a:schemeClr val="tx1"/>
              </a:solidFill>
            </a:endParaRPr>
          </a:p>
          <a:p>
            <a:pPr algn="l"/>
            <a:endParaRPr lang="pt-BR" sz="1200" dirty="0">
              <a:solidFill>
                <a:schemeClr val="tx1"/>
              </a:solidFill>
            </a:endParaRPr>
          </a:p>
          <a:p>
            <a:r>
              <a:rPr lang="pt-BR" sz="1200" dirty="0">
                <a:solidFill>
                  <a:schemeClr val="tx1"/>
                </a:solidFill>
              </a:rPr>
              <a:t>	</a:t>
            </a:r>
            <a:endParaRPr lang="pt-BR" sz="1200" dirty="0" smtClean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pPr algn="ctr"/>
            <a:endParaRPr lang="pt-BR" sz="1200" dirty="0" smtClean="0">
              <a:solidFill>
                <a:schemeClr val="tx1"/>
              </a:solidFill>
            </a:endParaRPr>
          </a:p>
          <a:p>
            <a:pPr algn="ctr"/>
            <a:endParaRPr lang="pt-BR" sz="1200" dirty="0">
              <a:solidFill>
                <a:schemeClr val="tx1"/>
              </a:solidFill>
            </a:endParaRPr>
          </a:p>
          <a:p>
            <a:pPr algn="ctr"/>
            <a:endParaRPr lang="pt-BR" sz="1200" dirty="0" smtClean="0">
              <a:solidFill>
                <a:schemeClr val="tx1"/>
              </a:solidFill>
            </a:endParaRPr>
          </a:p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12 de Setembro de 2018.</a:t>
            </a:r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757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5643736" cy="1600327"/>
          </a:xfrm>
        </p:spPr>
        <p:txBody>
          <a:bodyPr>
            <a:normAutofit/>
          </a:bodyPr>
          <a:lstStyle/>
          <a:p>
            <a:r>
              <a:rPr lang="pt-BR" dirty="0" smtClean="0"/>
              <a:t>Raimundo Correia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0" y="4653136"/>
            <a:ext cx="6781800" cy="762000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pt-BR" sz="1400" dirty="0" smtClean="0">
                <a:solidFill>
                  <a:schemeClr val="tx1"/>
                </a:solidFill>
              </a:rPr>
              <a:t>Quem foi;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pt-BR" sz="1400" dirty="0" smtClean="0">
                <a:solidFill>
                  <a:schemeClr val="tx1"/>
                </a:solidFill>
              </a:rPr>
              <a:t>Obra principal;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pt-BR" sz="1400" dirty="0" smtClean="0">
                <a:solidFill>
                  <a:schemeClr val="tx1"/>
                </a:solidFill>
              </a:rPr>
              <a:t>Analise dos poemas.</a:t>
            </a:r>
            <a:endParaRPr lang="pt-BR" sz="1400" dirty="0">
              <a:solidFill>
                <a:schemeClr val="tx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88640"/>
            <a:ext cx="2232248" cy="352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00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/>
              <a:t>Quem foi?</a:t>
            </a:r>
            <a:br>
              <a:rPr lang="pt-BR" dirty="0" smtClean="0"/>
            </a:br>
            <a:r>
              <a:rPr lang="pt-BR" dirty="0" smtClean="0"/>
              <a:t>-----------------------------------------------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400" dirty="0" smtClean="0"/>
          </a:p>
          <a:p>
            <a:endParaRPr lang="pt-BR" sz="2400" dirty="0"/>
          </a:p>
          <a:p>
            <a:pPr algn="just"/>
            <a:r>
              <a:rPr lang="pt-BR" sz="2400" dirty="0" smtClean="0"/>
              <a:t>Raimundo Correia, cujo o nome completo é Raimundo da Motta de Azevedo Correia, Foi juiz e um dos poetas mais renomados do Brasil.</a:t>
            </a:r>
            <a:endParaRPr lang="pt-BR" sz="2400" dirty="0"/>
          </a:p>
          <a:p>
            <a:endParaRPr lang="pt-BR" sz="2400" dirty="0" smtClean="0"/>
          </a:p>
          <a:p>
            <a:pPr algn="just"/>
            <a:r>
              <a:rPr lang="pt-BR" sz="2400" dirty="0" smtClean="0"/>
              <a:t>Nasceu no dia 13 de Maio de 1859 a bordo de um navio no litoral do Maranhão e morreu no dia 13 de setembro de 1911 em Paris, França.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19140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/>
              <a:t>Principal obra</a:t>
            </a:r>
            <a:r>
              <a:rPr lang="pt-BR" dirty="0"/>
              <a:t>:</a:t>
            </a:r>
            <a:br>
              <a:rPr lang="pt-BR" dirty="0"/>
            </a:br>
            <a:r>
              <a:rPr lang="pt-BR" dirty="0"/>
              <a:t>-----------------------------------------------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1400" dirty="0" smtClean="0"/>
              <a:t>A principal obra de Raimundo Correia foi o poema chamado “As Pombas” que se encontra no livro </a:t>
            </a:r>
            <a:r>
              <a:rPr lang="pt-BR" sz="1400" b="1" dirty="0" smtClean="0"/>
              <a:t>Sinfonias </a:t>
            </a:r>
            <a:r>
              <a:rPr lang="pt-BR" sz="1400" dirty="0" smtClean="0"/>
              <a:t>e por causa deste poema Raimundo ficou conhecido por todo Brasil.</a:t>
            </a:r>
          </a:p>
          <a:p>
            <a:pPr marL="0" indent="0" algn="ctr">
              <a:buNone/>
            </a:pPr>
            <a:endParaRPr lang="pt-BR" sz="1400" dirty="0" smtClean="0"/>
          </a:p>
          <a:p>
            <a:pPr marL="0" indent="0" algn="ctr">
              <a:buNone/>
            </a:pPr>
            <a:r>
              <a:rPr lang="pt-BR" sz="1400" dirty="0" smtClean="0"/>
              <a:t>As Pombas:</a:t>
            </a:r>
          </a:p>
          <a:p>
            <a:pPr marL="0" indent="0" algn="ctr">
              <a:buNone/>
            </a:pPr>
            <a:r>
              <a:rPr lang="pt-BR" sz="1200" b="1" i="1" dirty="0"/>
              <a:t>Raimundo </a:t>
            </a:r>
            <a:r>
              <a:rPr lang="pt-BR" sz="1200" b="1" i="1" dirty="0" smtClean="0"/>
              <a:t>Correia</a:t>
            </a:r>
          </a:p>
          <a:p>
            <a:pPr marL="0" indent="0" algn="ctr">
              <a:buNone/>
            </a:pPr>
            <a:endParaRPr lang="pt-BR" sz="1200" i="1" dirty="0" smtClean="0"/>
          </a:p>
          <a:p>
            <a:pPr marL="0" indent="0" algn="ctr">
              <a:buNone/>
            </a:pPr>
            <a:r>
              <a:rPr lang="pt-BR" sz="1400" dirty="0" smtClean="0"/>
              <a:t>“</a:t>
            </a:r>
            <a:r>
              <a:rPr lang="pt-BR" sz="1400" dirty="0"/>
              <a:t>Vai-se a primeira pomba despertada …</a:t>
            </a:r>
            <a:r>
              <a:rPr lang="pt-BR" sz="1400" dirty="0" smtClean="0"/>
              <a:t/>
            </a:r>
            <a:br>
              <a:rPr lang="pt-BR" sz="1400" dirty="0" smtClean="0"/>
            </a:br>
            <a:r>
              <a:rPr lang="pt-BR" sz="1400" dirty="0"/>
              <a:t>Vai-se outra mais … mais outra … enfim dezenas</a:t>
            </a:r>
            <a:r>
              <a:rPr lang="pt-BR" sz="1400" dirty="0" smtClean="0"/>
              <a:t/>
            </a:r>
            <a:br>
              <a:rPr lang="pt-BR" sz="1400" dirty="0" smtClean="0"/>
            </a:br>
            <a:r>
              <a:rPr lang="pt-BR" sz="1400" dirty="0"/>
              <a:t>De pombas vão-se dos pombais, apenas</a:t>
            </a:r>
            <a:r>
              <a:rPr lang="pt-BR" sz="1400" dirty="0" smtClean="0"/>
              <a:t/>
            </a:r>
            <a:br>
              <a:rPr lang="pt-BR" sz="1400" dirty="0" smtClean="0"/>
            </a:br>
            <a:r>
              <a:rPr lang="pt-BR" sz="1400" dirty="0"/>
              <a:t>Raia sanguínea e fresca a madrugada …</a:t>
            </a:r>
            <a:r>
              <a:rPr lang="pt-BR" sz="1400" dirty="0" smtClean="0"/>
              <a:t/>
            </a:r>
            <a:br>
              <a:rPr lang="pt-BR" sz="1400" dirty="0" smtClean="0"/>
            </a:br>
            <a:endParaRPr lang="pt-BR" sz="1400" dirty="0" smtClean="0"/>
          </a:p>
          <a:p>
            <a:pPr marL="0" indent="0" algn="ctr">
              <a:buNone/>
            </a:pPr>
            <a:r>
              <a:rPr lang="pt-BR" sz="1400" dirty="0" smtClean="0"/>
              <a:t>E </a:t>
            </a:r>
            <a:r>
              <a:rPr lang="pt-BR" sz="1400" dirty="0"/>
              <a:t>à tarde, quando a rígida nortada</a:t>
            </a:r>
            <a:r>
              <a:rPr lang="pt-BR" sz="1400" dirty="0" smtClean="0"/>
              <a:t/>
            </a:r>
            <a:br>
              <a:rPr lang="pt-BR" sz="1400" dirty="0" smtClean="0"/>
            </a:br>
            <a:r>
              <a:rPr lang="pt-BR" sz="1400" dirty="0"/>
              <a:t>Sopra, aos pombais de novo elas, serenas,</a:t>
            </a:r>
            <a:r>
              <a:rPr lang="pt-BR" sz="1400" dirty="0" smtClean="0"/>
              <a:t/>
            </a:r>
            <a:br>
              <a:rPr lang="pt-BR" sz="1400" dirty="0" smtClean="0"/>
            </a:br>
            <a:r>
              <a:rPr lang="pt-BR" sz="1400" dirty="0"/>
              <a:t>Ruflando as asas, sacudindo as penas,</a:t>
            </a:r>
            <a:r>
              <a:rPr lang="pt-BR" sz="1400" dirty="0" smtClean="0"/>
              <a:t/>
            </a:r>
            <a:br>
              <a:rPr lang="pt-BR" sz="1400" dirty="0" smtClean="0"/>
            </a:br>
            <a:r>
              <a:rPr lang="pt-BR" sz="1400" dirty="0"/>
              <a:t>Voltam todas em bando e em revoada…</a:t>
            </a:r>
            <a:r>
              <a:rPr lang="pt-BR" sz="1400" dirty="0" smtClean="0"/>
              <a:t/>
            </a:r>
            <a:br>
              <a:rPr lang="pt-BR" sz="1400" dirty="0" smtClean="0"/>
            </a:br>
            <a:endParaRPr lang="pt-BR" sz="1400" dirty="0" smtClean="0"/>
          </a:p>
          <a:p>
            <a:pPr marL="0" indent="0" algn="ctr">
              <a:buNone/>
            </a:pPr>
            <a:r>
              <a:rPr lang="pt-BR" sz="1400" dirty="0" smtClean="0"/>
              <a:t>Também </a:t>
            </a:r>
            <a:r>
              <a:rPr lang="pt-BR" sz="1400" dirty="0"/>
              <a:t>dos corações onde abotoam,</a:t>
            </a:r>
            <a:r>
              <a:rPr lang="pt-BR" sz="1400" dirty="0" smtClean="0"/>
              <a:t/>
            </a:r>
            <a:br>
              <a:rPr lang="pt-BR" sz="1400" dirty="0" smtClean="0"/>
            </a:br>
            <a:r>
              <a:rPr lang="pt-BR" sz="1400" dirty="0"/>
              <a:t>Os sonhos, um por um, céleres voam</a:t>
            </a:r>
            <a:r>
              <a:rPr lang="pt-BR" sz="1400" dirty="0" smtClean="0"/>
              <a:t>,</a:t>
            </a:r>
          </a:p>
          <a:p>
            <a:pPr marL="0" indent="0" algn="ctr">
              <a:buNone/>
            </a:pPr>
            <a:r>
              <a:rPr lang="pt-BR" sz="1400" dirty="0" smtClean="0"/>
              <a:t>Como </a:t>
            </a:r>
            <a:r>
              <a:rPr lang="pt-BR" sz="1400" dirty="0"/>
              <a:t>voam as pombas dos pombais;</a:t>
            </a:r>
            <a:r>
              <a:rPr lang="pt-BR" sz="1400" dirty="0" smtClean="0"/>
              <a:t/>
            </a:r>
            <a:br>
              <a:rPr lang="pt-BR" sz="1400" dirty="0" smtClean="0"/>
            </a:br>
            <a:endParaRPr lang="pt-BR" sz="1400" dirty="0" smtClean="0"/>
          </a:p>
          <a:p>
            <a:pPr marL="0" indent="0" algn="ctr">
              <a:buNone/>
            </a:pPr>
            <a:r>
              <a:rPr lang="pt-BR" sz="1400" dirty="0" smtClean="0"/>
              <a:t>No </a:t>
            </a:r>
            <a:r>
              <a:rPr lang="pt-BR" sz="1400" dirty="0"/>
              <a:t>azul da adolescência as asas soltam,</a:t>
            </a:r>
            <a:r>
              <a:rPr lang="pt-BR" sz="1400" dirty="0" smtClean="0"/>
              <a:t/>
            </a:r>
            <a:br>
              <a:rPr lang="pt-BR" sz="1400" dirty="0" smtClean="0"/>
            </a:br>
            <a:r>
              <a:rPr lang="pt-BR" sz="1400" dirty="0"/>
              <a:t>Fogem… Mas aos pombais as pombas voltam,</a:t>
            </a:r>
            <a:r>
              <a:rPr lang="pt-BR" sz="1400" dirty="0" smtClean="0"/>
              <a:t/>
            </a:r>
            <a:br>
              <a:rPr lang="pt-BR" sz="1400" dirty="0" smtClean="0"/>
            </a:br>
            <a:r>
              <a:rPr lang="pt-BR" sz="1400" dirty="0"/>
              <a:t>E eles aos corações não voltam mais…”</a:t>
            </a:r>
            <a:endParaRPr lang="pt-BR" sz="1400" b="1" dirty="0"/>
          </a:p>
        </p:txBody>
      </p:sp>
    </p:spTree>
    <p:extLst>
      <p:ext uri="{BB962C8B-B14F-4D97-AF65-F5344CB8AC3E}">
        <p14:creationId xmlns:p14="http://schemas.microsoft.com/office/powerpoint/2010/main" val="342118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/>
              <a:t>Analise do 1º poema: 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-----------------------------------------------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b="1" dirty="0" smtClean="0"/>
              <a:t>Poema </a:t>
            </a:r>
            <a:r>
              <a:rPr lang="pt-BR" sz="1800" b="1" u="sng" dirty="0" smtClean="0"/>
              <a:t>As Pombas</a:t>
            </a:r>
            <a:r>
              <a:rPr lang="pt-BR" sz="1800" b="1" dirty="0" smtClean="0"/>
              <a:t>:</a:t>
            </a:r>
          </a:p>
          <a:p>
            <a:pPr marL="0" indent="0" algn="just">
              <a:buNone/>
            </a:pPr>
            <a:r>
              <a:rPr lang="pt-BR" sz="1400" dirty="0" smtClean="0"/>
              <a:t>    Este é um poema que tem o foco principal na natureza, com uma rima rica, com palavras de classe gramaticais diferentes.</a:t>
            </a:r>
          </a:p>
          <a:p>
            <a:pPr marL="0" indent="0">
              <a:buNone/>
            </a:pPr>
            <a:r>
              <a:rPr lang="pt-BR" sz="1400" dirty="0"/>
              <a:t> </a:t>
            </a:r>
            <a:r>
              <a:rPr lang="pt-BR" sz="1400" dirty="0" smtClean="0"/>
              <a:t>   </a:t>
            </a:r>
          </a:p>
          <a:p>
            <a:pPr marL="0" indent="0" algn="just">
              <a:buNone/>
            </a:pPr>
            <a:r>
              <a:rPr lang="pt-BR" sz="1400" dirty="0" smtClean="0"/>
              <a:t>     O </a:t>
            </a:r>
            <a:r>
              <a:rPr lang="pt-BR" sz="1400" dirty="0"/>
              <a:t>eu-lírico faz a alusão aos sonhos dos adolescentes, que também voam, mas ao contrário das pombas que retornam todos os dias aos pombais, os sonhos não voltam, quando o jovem cresce e vai descobrindo as realidades da vida, e por conta disso muitas vezes não se há mais nem se quer tempo de sonhar ou concretizar os sonhos, por isso ele diz “ aos corações não voltam mais</a:t>
            </a:r>
            <a:r>
              <a:rPr lang="pt-BR" sz="1400" dirty="0" smtClean="0"/>
              <a:t>”.</a:t>
            </a:r>
          </a:p>
          <a:p>
            <a:pPr marL="0" indent="0">
              <a:buNone/>
            </a:pPr>
            <a:r>
              <a:rPr lang="pt-BR" sz="1400" dirty="0" smtClean="0"/>
              <a:t>    </a:t>
            </a:r>
          </a:p>
          <a:p>
            <a:pPr marL="0" indent="0" algn="just">
              <a:buNone/>
            </a:pPr>
            <a:r>
              <a:rPr lang="pt-BR" sz="1400" dirty="0" smtClean="0"/>
              <a:t>    Na </a:t>
            </a:r>
            <a:r>
              <a:rPr lang="pt-BR" sz="1400" dirty="0"/>
              <a:t>primeira estrofe o autor se refere do auge da vida adolescente, onde se há tempo para os sonhos. Na segunda já está se referindo à uma idade mais madura. E nos tercetos o poeta deixa claro o passar dos </a:t>
            </a:r>
            <a:r>
              <a:rPr lang="pt-BR" sz="1400" dirty="0" smtClean="0"/>
              <a:t>anos. Entende-se no </a:t>
            </a:r>
            <a:r>
              <a:rPr lang="pt-BR" sz="1400" dirty="0"/>
              <a:t>poema que o pombal são as pessoas</a:t>
            </a:r>
            <a:r>
              <a:rPr lang="pt-BR" sz="1400" dirty="0" smtClean="0"/>
              <a:t>, adolescentes </a:t>
            </a:r>
            <a:r>
              <a:rPr lang="pt-BR" sz="1400" dirty="0"/>
              <a:t>em especial e as pombas os sonhos destes jovens. O coração no caso representa as coisas boas, as paixões, os desejos, os sonhos, e o autor demonstra que isso fica para trás. A movimentação é constante, percebe-se que as pombas vão e vem, e isto indica que existem vários sentimentos, pois a juventude é uma época de descobertas novas e muito senso para as novas escolhas.</a:t>
            </a:r>
            <a:endParaRPr lang="pt-BR" sz="1400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517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/>
              <a:t>Anoitecer (Raimundo Correia</a:t>
            </a:r>
            <a:r>
              <a:rPr lang="pt-BR" dirty="0"/>
              <a:t>)</a:t>
            </a:r>
            <a:br>
              <a:rPr lang="pt-BR" dirty="0"/>
            </a:br>
            <a:r>
              <a:rPr lang="pt-BR" dirty="0"/>
              <a:t>-----------------------------------------------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2348880"/>
            <a:ext cx="8229600" cy="4144963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endParaRPr lang="pt-BR" sz="2900" dirty="0" smtClean="0"/>
          </a:p>
          <a:p>
            <a:pPr marL="0" indent="0" algn="ctr">
              <a:buNone/>
            </a:pPr>
            <a:r>
              <a:rPr lang="pt-BR" sz="5200" dirty="0" smtClean="0"/>
              <a:t>Anoitecer:</a:t>
            </a:r>
          </a:p>
          <a:p>
            <a:pPr marL="0" indent="0" algn="ctr">
              <a:buNone/>
            </a:pPr>
            <a:r>
              <a:rPr lang="pt-BR" sz="3600" b="1" i="1" dirty="0"/>
              <a:t>Raimundo </a:t>
            </a:r>
            <a:r>
              <a:rPr lang="pt-BR" sz="3600" b="1" i="1" dirty="0" smtClean="0"/>
              <a:t>Correia</a:t>
            </a:r>
          </a:p>
          <a:p>
            <a:pPr marL="0" indent="0" algn="ctr">
              <a:buNone/>
            </a:pPr>
            <a:endParaRPr lang="pt-BR" sz="3600" dirty="0" smtClean="0"/>
          </a:p>
          <a:p>
            <a:pPr marL="0" indent="0" algn="ctr">
              <a:buNone/>
            </a:pPr>
            <a:r>
              <a:rPr lang="pt-BR" sz="5200" dirty="0" smtClean="0"/>
              <a:t>Esbraseia </a:t>
            </a:r>
            <a:r>
              <a:rPr lang="pt-BR" sz="5200" dirty="0"/>
              <a:t>o Ocidente na agonia </a:t>
            </a:r>
          </a:p>
          <a:p>
            <a:pPr marL="0" indent="0" algn="ctr">
              <a:buNone/>
            </a:pPr>
            <a:r>
              <a:rPr lang="pt-BR" sz="5200" dirty="0"/>
              <a:t>O Sol... Aves em bandos destacados</a:t>
            </a:r>
            <a:r>
              <a:rPr lang="pt-BR" sz="5200" dirty="0" smtClean="0"/>
              <a:t>,</a:t>
            </a:r>
            <a:r>
              <a:rPr lang="pt-BR" sz="5200" dirty="0"/>
              <a:t> </a:t>
            </a:r>
          </a:p>
          <a:p>
            <a:pPr marL="0" indent="0" algn="ctr">
              <a:buNone/>
            </a:pPr>
            <a:r>
              <a:rPr lang="pt-BR" sz="5200" dirty="0"/>
              <a:t>Por céus de oiro e de púrpura raiados</a:t>
            </a:r>
            <a:r>
              <a:rPr lang="pt-BR" sz="5200" dirty="0" smtClean="0"/>
              <a:t>,</a:t>
            </a:r>
            <a:endParaRPr lang="pt-BR" sz="5200" dirty="0"/>
          </a:p>
          <a:p>
            <a:pPr marL="0" indent="0" algn="ctr">
              <a:buNone/>
            </a:pPr>
            <a:r>
              <a:rPr lang="pt-BR" sz="5200" dirty="0" smtClean="0"/>
              <a:t>Fogem</a:t>
            </a:r>
            <a:r>
              <a:rPr lang="pt-BR" sz="5200" dirty="0"/>
              <a:t>... Fecha-se a pálpebra do dia</a:t>
            </a:r>
            <a:r>
              <a:rPr lang="pt-BR" sz="5200" dirty="0" smtClean="0"/>
              <a:t>...</a:t>
            </a:r>
            <a:r>
              <a:rPr lang="pt-BR" sz="5200" dirty="0"/>
              <a:t> </a:t>
            </a:r>
          </a:p>
          <a:p>
            <a:pPr marL="0" indent="0" algn="ctr">
              <a:buNone/>
            </a:pPr>
            <a:endParaRPr lang="pt-BR" sz="5200" dirty="0" smtClean="0"/>
          </a:p>
          <a:p>
            <a:pPr marL="0" indent="0" algn="ctr">
              <a:buNone/>
            </a:pPr>
            <a:r>
              <a:rPr lang="pt-BR" sz="5200" dirty="0" smtClean="0"/>
              <a:t>Delineiam-se</a:t>
            </a:r>
            <a:r>
              <a:rPr lang="pt-BR" sz="5200" dirty="0"/>
              <a:t>, além, da serrania </a:t>
            </a:r>
            <a:endParaRPr lang="pt-BR" sz="5200" dirty="0" smtClean="0"/>
          </a:p>
          <a:p>
            <a:pPr marL="0" indent="0" algn="ctr">
              <a:buNone/>
            </a:pPr>
            <a:r>
              <a:rPr lang="pt-BR" sz="5200" dirty="0" smtClean="0"/>
              <a:t>Os </a:t>
            </a:r>
            <a:r>
              <a:rPr lang="pt-BR" sz="5200" dirty="0"/>
              <a:t>vértices de chama aureolados</a:t>
            </a:r>
            <a:r>
              <a:rPr lang="pt-BR" sz="5200" dirty="0" smtClean="0"/>
              <a:t>,</a:t>
            </a:r>
            <a:endParaRPr lang="pt-BR" sz="5200" dirty="0"/>
          </a:p>
          <a:p>
            <a:pPr marL="0" indent="0" algn="ctr">
              <a:buNone/>
            </a:pPr>
            <a:r>
              <a:rPr lang="pt-BR" sz="5200" dirty="0"/>
              <a:t>E em tudo, em torno, esbatem derramados </a:t>
            </a:r>
          </a:p>
          <a:p>
            <a:pPr marL="0" indent="0" algn="ctr">
              <a:buNone/>
            </a:pPr>
            <a:endParaRPr lang="pt-BR" sz="5200" dirty="0" smtClean="0"/>
          </a:p>
          <a:p>
            <a:pPr marL="0" indent="0" algn="ctr">
              <a:buNone/>
            </a:pPr>
            <a:r>
              <a:rPr lang="pt-BR" sz="5200" dirty="0" smtClean="0"/>
              <a:t>Uns </a:t>
            </a:r>
            <a:r>
              <a:rPr lang="pt-BR" sz="5200" dirty="0"/>
              <a:t>tons suaves de melancolia</a:t>
            </a:r>
            <a:r>
              <a:rPr lang="pt-BR" sz="5200" dirty="0" smtClean="0"/>
              <a:t>...</a:t>
            </a:r>
            <a:endParaRPr lang="pt-BR" sz="5200" dirty="0"/>
          </a:p>
          <a:p>
            <a:pPr marL="0" indent="0" algn="ctr">
              <a:buNone/>
            </a:pPr>
            <a:r>
              <a:rPr lang="pt-BR" sz="5200" dirty="0"/>
              <a:t>Um mundo de vapores no ar flutua</a:t>
            </a:r>
            <a:r>
              <a:rPr lang="pt-BR" sz="5200" dirty="0" smtClean="0"/>
              <a:t>...</a:t>
            </a:r>
            <a:endParaRPr lang="pt-BR" sz="5200" dirty="0"/>
          </a:p>
          <a:p>
            <a:pPr marL="0" indent="0" algn="ctr">
              <a:buNone/>
            </a:pPr>
            <a:r>
              <a:rPr lang="pt-BR" sz="5200" dirty="0"/>
              <a:t>Como uma informe nódoa, avulta e cresce </a:t>
            </a:r>
          </a:p>
          <a:p>
            <a:pPr marL="0" indent="0" algn="ctr">
              <a:buNone/>
            </a:pPr>
            <a:r>
              <a:rPr lang="pt-BR" sz="5200" dirty="0"/>
              <a:t>A sombra à proporção que a luz recua</a:t>
            </a:r>
            <a:r>
              <a:rPr lang="pt-BR" sz="5200" dirty="0" smtClean="0"/>
              <a:t>...</a:t>
            </a:r>
            <a:endParaRPr lang="pt-BR" sz="5200" dirty="0"/>
          </a:p>
          <a:p>
            <a:pPr marL="0" indent="0" algn="ctr">
              <a:buNone/>
            </a:pPr>
            <a:endParaRPr lang="pt-BR" sz="5200" dirty="0" smtClean="0"/>
          </a:p>
          <a:p>
            <a:pPr marL="0" indent="0" algn="ctr">
              <a:buNone/>
            </a:pPr>
            <a:r>
              <a:rPr lang="pt-BR" sz="5200" dirty="0" smtClean="0"/>
              <a:t>A </a:t>
            </a:r>
            <a:r>
              <a:rPr lang="pt-BR" sz="5200" dirty="0"/>
              <a:t>natureza apática esmaece</a:t>
            </a:r>
            <a:r>
              <a:rPr lang="pt-BR" sz="5200" dirty="0" smtClean="0"/>
              <a:t>...</a:t>
            </a:r>
            <a:endParaRPr lang="pt-BR" sz="5200" dirty="0"/>
          </a:p>
          <a:p>
            <a:pPr marL="0" indent="0" algn="ctr">
              <a:buNone/>
            </a:pPr>
            <a:r>
              <a:rPr lang="pt-BR" sz="5200" dirty="0"/>
              <a:t>Pouco a pouco, entre as árvores, a lua </a:t>
            </a:r>
          </a:p>
          <a:p>
            <a:pPr marL="0" indent="0" algn="ctr">
              <a:buNone/>
            </a:pPr>
            <a:r>
              <a:rPr lang="pt-BR" sz="5200" dirty="0"/>
              <a:t>Surge trêmula, trêmula... Anoitece</a:t>
            </a:r>
            <a:r>
              <a:rPr lang="pt-BR" sz="2900" dirty="0"/>
              <a:t>.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555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/>
              <a:t>Analise do 2º poema</a:t>
            </a:r>
            <a:r>
              <a:rPr lang="pt-BR" dirty="0"/>
              <a:t>:</a:t>
            </a:r>
            <a:br>
              <a:rPr lang="pt-BR" dirty="0"/>
            </a:br>
            <a:r>
              <a:rPr lang="pt-BR" dirty="0"/>
              <a:t>-----------------------------------------------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b="1" dirty="0" smtClean="0"/>
              <a:t>Poema </a:t>
            </a:r>
            <a:r>
              <a:rPr lang="pt-BR" sz="1800" b="1" u="sng" dirty="0" smtClean="0"/>
              <a:t>Anoitecer</a:t>
            </a:r>
            <a:r>
              <a:rPr lang="pt-BR" sz="1800" b="1" dirty="0" smtClean="0"/>
              <a:t>:</a:t>
            </a:r>
            <a:endParaRPr lang="pt-BR" sz="4000" b="1" dirty="0" smtClean="0"/>
          </a:p>
          <a:p>
            <a:pPr marL="0" indent="0" algn="just">
              <a:buNone/>
            </a:pPr>
            <a:r>
              <a:rPr lang="pt-BR" sz="1400" dirty="0"/>
              <a:t> </a:t>
            </a:r>
            <a:r>
              <a:rPr lang="pt-BR" sz="1400" dirty="0" smtClean="0"/>
              <a:t>   O poema tem</a:t>
            </a:r>
            <a:r>
              <a:rPr lang="pt-BR" sz="1400" dirty="0"/>
              <a:t> como uma de suas características a descrição </a:t>
            </a:r>
            <a:r>
              <a:rPr lang="pt-BR" sz="1400" dirty="0" smtClean="0"/>
              <a:t>de algo </a:t>
            </a:r>
            <a:r>
              <a:rPr lang="pt-BR" sz="1400" dirty="0"/>
              <a:t>(um objeto, um acontecimento, um fenômeno da natureza, uma paisagem, etc.), e </a:t>
            </a:r>
            <a:r>
              <a:rPr lang="pt-BR" sz="1400" dirty="0" smtClean="0"/>
              <a:t>no presente </a:t>
            </a:r>
            <a:r>
              <a:rPr lang="pt-BR" sz="1400" dirty="0"/>
              <a:t>poema podemos facilmente observar essa característica na medida em que </a:t>
            </a:r>
            <a:r>
              <a:rPr lang="pt-BR" sz="1400" dirty="0" smtClean="0"/>
              <a:t>o poeta </a:t>
            </a:r>
            <a:r>
              <a:rPr lang="pt-BR" sz="1400" dirty="0"/>
              <a:t>descreve (sempre de forma poética) o anoitecer de um dia. Também </a:t>
            </a:r>
            <a:r>
              <a:rPr lang="pt-BR" sz="1400" dirty="0" smtClean="0"/>
              <a:t>podemos observar </a:t>
            </a:r>
            <a:r>
              <a:rPr lang="pt-BR" sz="1400" dirty="0"/>
              <a:t>no poema um recurso poético extremante popular e utilizado por poetas </a:t>
            </a:r>
            <a:r>
              <a:rPr lang="pt-BR" sz="1400" dirty="0" smtClean="0"/>
              <a:t>deste estilo</a:t>
            </a:r>
            <a:r>
              <a:rPr lang="pt-BR" sz="1400" dirty="0"/>
              <a:t>, a inversão de frases, colocando o sujeito da oração no fim da mesma ao invés </a:t>
            </a:r>
            <a:r>
              <a:rPr lang="pt-BR" sz="1400" dirty="0" smtClean="0"/>
              <a:t>de posicioná-lo </a:t>
            </a:r>
            <a:r>
              <a:rPr lang="pt-BR" sz="1400" dirty="0"/>
              <a:t>no início, como seria de costume</a:t>
            </a:r>
            <a:r>
              <a:rPr lang="pt-BR" sz="1400" dirty="0" smtClean="0"/>
              <a:t>.</a:t>
            </a:r>
          </a:p>
          <a:p>
            <a:pPr marL="0" indent="0">
              <a:buNone/>
            </a:pPr>
            <a:r>
              <a:rPr lang="pt-BR" sz="1400" dirty="0"/>
              <a:t> </a:t>
            </a:r>
            <a:r>
              <a:rPr lang="pt-BR" sz="1400" dirty="0" smtClean="0"/>
              <a:t>   No verso:</a:t>
            </a:r>
          </a:p>
          <a:p>
            <a:pPr marL="0" indent="0">
              <a:buNone/>
            </a:pPr>
            <a:r>
              <a:rPr lang="pt-BR" sz="1200" dirty="0" smtClean="0"/>
              <a:t>“</a:t>
            </a:r>
            <a:r>
              <a:rPr lang="pt-BR" sz="1200" i="1" dirty="0" smtClean="0"/>
              <a:t>Esbraseia o Ocidente na agonia</a:t>
            </a:r>
          </a:p>
          <a:p>
            <a:pPr marL="0" indent="0">
              <a:buNone/>
            </a:pPr>
            <a:r>
              <a:rPr lang="pt-BR" sz="1200" i="1" dirty="0" smtClean="0"/>
              <a:t>O Sol (…)” </a:t>
            </a:r>
          </a:p>
          <a:p>
            <a:pPr marL="0" indent="0">
              <a:buNone/>
            </a:pPr>
            <a:r>
              <a:rPr lang="pt-BR" sz="1400" dirty="0" smtClean="0"/>
              <a:t>   </a:t>
            </a:r>
          </a:p>
          <a:p>
            <a:pPr marL="0" indent="0" algn="just">
              <a:buNone/>
            </a:pPr>
            <a:r>
              <a:rPr lang="pt-BR" sz="1400" dirty="0" smtClean="0"/>
              <a:t>    Ele poderia ter dito </a:t>
            </a:r>
            <a:r>
              <a:rPr lang="pt-BR" sz="1400" i="1" dirty="0" smtClean="0"/>
              <a:t>“O Sol esbraseia o Ocidente na agonia”</a:t>
            </a:r>
            <a:r>
              <a:rPr lang="pt-BR" sz="1400" dirty="0" smtClean="0"/>
              <a:t>, ao invés de </a:t>
            </a:r>
            <a:r>
              <a:rPr lang="pt-BR" sz="1400" i="1" dirty="0" smtClean="0"/>
              <a:t>“Esbraseia o Ocidente na agonia O Sol”</a:t>
            </a:r>
            <a:r>
              <a:rPr lang="pt-BR" sz="1400" dirty="0" smtClean="0"/>
              <a:t>. Da forma original o poema fica mais enriquecido pois é um recurso que torna a frase mais bela poeticamente. </a:t>
            </a:r>
          </a:p>
          <a:p>
            <a:pPr marL="0" indent="0" algn="just">
              <a:buNone/>
            </a:pPr>
            <a:r>
              <a:rPr lang="pt-BR" sz="1400" dirty="0"/>
              <a:t> </a:t>
            </a:r>
            <a:r>
              <a:rPr lang="pt-BR" sz="1400" dirty="0" smtClean="0"/>
              <a:t>   O mesmo ocorre com outras palavras como </a:t>
            </a:r>
            <a:r>
              <a:rPr lang="pt-BR" sz="1400" i="1" dirty="0" smtClean="0"/>
              <a:t>Flutua/recua,</a:t>
            </a:r>
            <a:r>
              <a:rPr lang="pt-BR" sz="1400" dirty="0" smtClean="0"/>
              <a:t> </a:t>
            </a:r>
            <a:r>
              <a:rPr lang="pt-BR" sz="1400" i="1" dirty="0" smtClean="0"/>
              <a:t>esmaece/anoitece, destacados/raiados, aureolados/derramados. </a:t>
            </a:r>
            <a:r>
              <a:rPr lang="pt-BR" sz="1400" dirty="0" smtClean="0"/>
              <a:t>Também se pode observar o emprego de palavras com terminações que dão rimas fáceis de serem ditas, existem muitas palavras que terminam </a:t>
            </a:r>
            <a:r>
              <a:rPr lang="pt-BR" sz="1400" i="1" dirty="0" smtClean="0"/>
              <a:t>com –ar, </a:t>
            </a:r>
            <a:r>
              <a:rPr lang="pt-BR" sz="1400" i="1" dirty="0"/>
              <a:t>– er </a:t>
            </a:r>
            <a:r>
              <a:rPr lang="pt-BR" sz="1400" dirty="0" smtClean="0"/>
              <a:t>ou</a:t>
            </a:r>
            <a:r>
              <a:rPr lang="pt-BR" sz="1400" i="1" dirty="0" smtClean="0"/>
              <a:t> –ir </a:t>
            </a:r>
            <a:r>
              <a:rPr lang="pt-BR" sz="1400" dirty="0" smtClean="0"/>
              <a:t>e</a:t>
            </a:r>
            <a:r>
              <a:rPr lang="pt-BR" sz="1400" i="1" dirty="0" smtClean="0"/>
              <a:t> –ão</a:t>
            </a:r>
            <a:r>
              <a:rPr lang="pt-BR" sz="1400" dirty="0" smtClean="0"/>
              <a:t> por exemplo, o que, em teoria, deixaria o poema mais “pobre”.</a:t>
            </a:r>
          </a:p>
        </p:txBody>
      </p:sp>
    </p:spTree>
    <p:extLst>
      <p:ext uri="{BB962C8B-B14F-4D97-AF65-F5344CB8AC3E}">
        <p14:creationId xmlns:p14="http://schemas.microsoft.com/office/powerpoint/2010/main" val="34167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/>
              <a:t>Bibliografias</a:t>
            </a:r>
            <a:r>
              <a:rPr lang="pt-BR" dirty="0"/>
              <a:t>:</a:t>
            </a:r>
            <a:br>
              <a:rPr lang="pt-BR" dirty="0"/>
            </a:br>
            <a:r>
              <a:rPr lang="pt-BR" dirty="0"/>
              <a:t>-----------------------------------------------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400" dirty="0" smtClean="0">
                <a:hlinkClick r:id="rId2"/>
              </a:rPr>
              <a:t>https://www.escritas.org/pt/raimundo-correia</a:t>
            </a:r>
            <a:endParaRPr lang="pt-BR" sz="1400" dirty="0" smtClean="0"/>
          </a:p>
          <a:p>
            <a:r>
              <a:rPr lang="pt-BR" sz="1400" dirty="0" smtClean="0">
                <a:hlinkClick r:id="rId3"/>
              </a:rPr>
              <a:t>https://pt.scribd.com/doc/98838236/Analise-Do-Poema-ANOITECER-Raimundo-Correia</a:t>
            </a:r>
            <a:endParaRPr lang="pt-BR" sz="1400" dirty="0" smtClean="0"/>
          </a:p>
          <a:p>
            <a:r>
              <a:rPr lang="pt-BR" sz="1400" dirty="0" smtClean="0">
                <a:hlinkClick r:id="rId4"/>
              </a:rPr>
              <a:t>https://www.blogodorium.com.br/biografia-e-obras-do-escritor-raimundo-correia/</a:t>
            </a:r>
            <a:endParaRPr lang="pt-BR" sz="1400" dirty="0" smtClean="0"/>
          </a:p>
          <a:p>
            <a:r>
              <a:rPr lang="pt-BR" sz="1400" dirty="0" smtClean="0">
                <a:hlinkClick r:id="rId5"/>
              </a:rPr>
              <a:t>https://revistalieterariacnsa.wordpress.com/2012/11/17/leitura-de-as-pombas-de-raimundo-correia/</a:t>
            </a:r>
            <a:endParaRPr lang="pt-BR" sz="1400" dirty="0" smtClean="0"/>
          </a:p>
          <a:p>
            <a:pPr marL="0" indent="0">
              <a:buNone/>
            </a:pP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95531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272</TotalTime>
  <Words>431</Words>
  <Application>Microsoft Office PowerPoint</Application>
  <PresentationFormat>Apresentação na tela (4:3)</PresentationFormat>
  <Paragraphs>76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Urbano</vt:lpstr>
      <vt:lpstr>Escola estadual Desembargador Floriano Cavalcanti  Trabalho  de  Português </vt:lpstr>
      <vt:lpstr>Raimundo Correia</vt:lpstr>
      <vt:lpstr>Quem foi? -----------------------------------------------</vt:lpstr>
      <vt:lpstr>Principal obra: -----------------------------------------------</vt:lpstr>
      <vt:lpstr>Analise do 1º poema:  -----------------------------------------------</vt:lpstr>
      <vt:lpstr>Anoitecer (Raimundo Correia) -----------------------------------------------</vt:lpstr>
      <vt:lpstr>Analise do 2º poema: -----------------------------------------------</vt:lpstr>
      <vt:lpstr>Bibliografias: -----------------------------------------------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de Português</dc:title>
  <dc:creator>Aluno</dc:creator>
  <cp:lastModifiedBy>Aluno</cp:lastModifiedBy>
  <cp:revision>14</cp:revision>
  <dcterms:created xsi:type="dcterms:W3CDTF">2018-09-12T17:53:31Z</dcterms:created>
  <dcterms:modified xsi:type="dcterms:W3CDTF">2018-09-19T18:30:38Z</dcterms:modified>
</cp:coreProperties>
</file>