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2" r:id="rId8"/>
    <p:sldId id="263" r:id="rId9"/>
    <p:sldId id="267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12732F2-A91D-4266-9123-DC214BEAB74F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A4565C-8846-4D57-A5C7-513DB904ED6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educacao.bol.uol.com.br/quimica/solucao-saturada.htm" TargetMode="External"/><Relationship Id="rId7" Type="http://schemas.openxmlformats.org/officeDocument/2006/relationships/hyperlink" Target="https://www.todamateria.com.br/solucoes-quimicas/" TargetMode="External"/><Relationship Id="rId2" Type="http://schemas.openxmlformats.org/officeDocument/2006/relationships/hyperlink" Target="https://www.coladaweb.com/quimica/fisico-quimica/solu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ndoeducacao.bol.uol.com.br/quimica/classificacao-das-solucoes-quanto-solubilidade.htm" TargetMode="External"/><Relationship Id="rId5" Type="http://schemas.openxmlformats.org/officeDocument/2006/relationships/hyperlink" Target="https://www.todamateria.com.br/diluicao-de-solucoes/" TargetMode="External"/><Relationship Id="rId4" Type="http://schemas.openxmlformats.org/officeDocument/2006/relationships/hyperlink" Target="https://mundoeducacao.bol.uol.com.br/quimica/solubilidade-saturacao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600" dirty="0" smtClean="0"/>
              <a:t>Escola Estadual Desembargador Floriano Cavalcanti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Trabalho</a:t>
            </a:r>
            <a:br>
              <a:rPr lang="pt-BR" dirty="0" smtClean="0"/>
            </a:br>
            <a:r>
              <a:rPr lang="pt-BR" dirty="0" smtClean="0"/>
              <a:t> de </a:t>
            </a:r>
            <a:br>
              <a:rPr lang="pt-BR" dirty="0" smtClean="0"/>
            </a:br>
            <a:r>
              <a:rPr lang="pt-BR" dirty="0" smtClean="0"/>
              <a:t>Química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6400800" cy="1991072"/>
          </a:xfrm>
        </p:spPr>
        <p:txBody>
          <a:bodyPr>
            <a:normAutofit lnSpcReduction="10000"/>
          </a:bodyPr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Alunos:</a:t>
            </a:r>
            <a:r>
              <a:rPr lang="pt-BR" sz="1200" dirty="0" smtClean="0">
                <a:solidFill>
                  <a:schemeClr val="tx1"/>
                </a:solidFill>
              </a:rPr>
              <a:t> Paula </a:t>
            </a:r>
            <a:r>
              <a:rPr lang="pt-BR" sz="1200" dirty="0" err="1" smtClean="0">
                <a:solidFill>
                  <a:schemeClr val="tx1"/>
                </a:solidFill>
              </a:rPr>
              <a:t>Thaylane</a:t>
            </a:r>
            <a:r>
              <a:rPr lang="pt-BR" sz="1200" dirty="0" smtClean="0">
                <a:solidFill>
                  <a:schemeClr val="tx1"/>
                </a:solidFill>
              </a:rPr>
              <a:t> e Alisson Arruda;</a:t>
            </a:r>
          </a:p>
          <a:p>
            <a:endParaRPr lang="pt-BR" sz="1200" b="1" dirty="0" smtClean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tx1"/>
                </a:solidFill>
              </a:rPr>
              <a:t>Prof</a:t>
            </a:r>
            <a:r>
              <a:rPr lang="pt-BR" sz="1200" b="1" dirty="0" smtClean="0">
                <a:solidFill>
                  <a:schemeClr val="tx1"/>
                </a:solidFill>
              </a:rPr>
              <a:t>. </a:t>
            </a:r>
            <a:r>
              <a:rPr lang="pt-BR" sz="1200" dirty="0" smtClean="0">
                <a:solidFill>
                  <a:schemeClr val="tx1"/>
                </a:solidFill>
              </a:rPr>
              <a:t>Alexandre</a:t>
            </a:r>
          </a:p>
          <a:p>
            <a:endParaRPr lang="pt-BR" sz="1200" b="1" dirty="0" smtClean="0">
              <a:solidFill>
                <a:schemeClr val="tx1"/>
              </a:solidFill>
            </a:endParaRPr>
          </a:p>
          <a:p>
            <a:r>
              <a:rPr lang="pt-BR" sz="1200" b="1" dirty="0" smtClean="0">
                <a:solidFill>
                  <a:schemeClr val="tx1"/>
                </a:solidFill>
              </a:rPr>
              <a:t>Série</a:t>
            </a:r>
            <a:r>
              <a:rPr lang="pt-BR" sz="1200" b="1" dirty="0" smtClean="0">
                <a:solidFill>
                  <a:schemeClr val="tx1"/>
                </a:solidFill>
              </a:rPr>
              <a:t>: </a:t>
            </a:r>
            <a:r>
              <a:rPr lang="pt-BR" sz="1200" dirty="0" smtClean="0">
                <a:solidFill>
                  <a:schemeClr val="tx1"/>
                </a:solidFill>
              </a:rPr>
              <a:t>2 ANO   </a:t>
            </a:r>
            <a:r>
              <a:rPr lang="pt-BR" sz="1200" dirty="0" smtClean="0">
                <a:solidFill>
                  <a:schemeClr val="tx1"/>
                </a:solidFill>
              </a:rPr>
              <a:t>          </a:t>
            </a:r>
            <a:r>
              <a:rPr lang="pt-BR" sz="1200" b="1" dirty="0" smtClean="0">
                <a:solidFill>
                  <a:schemeClr val="tx1"/>
                </a:solidFill>
              </a:rPr>
              <a:t>Turma</a:t>
            </a:r>
            <a:r>
              <a:rPr lang="pt-BR" sz="1200" b="1" dirty="0" smtClean="0">
                <a:solidFill>
                  <a:schemeClr val="tx1"/>
                </a:solidFill>
              </a:rPr>
              <a:t>:</a:t>
            </a:r>
            <a:r>
              <a:rPr lang="pt-BR" sz="1200" dirty="0" smtClean="0">
                <a:solidFill>
                  <a:schemeClr val="tx1"/>
                </a:solidFill>
              </a:rPr>
              <a:t> ‘C’	</a:t>
            </a:r>
            <a:r>
              <a:rPr lang="pt-BR" sz="1200" b="1" dirty="0" smtClean="0">
                <a:solidFill>
                  <a:schemeClr val="tx1"/>
                </a:solidFill>
              </a:rPr>
              <a:t>  Turno: </a:t>
            </a:r>
            <a:r>
              <a:rPr lang="pt-BR" sz="1200" dirty="0" smtClean="0">
                <a:solidFill>
                  <a:schemeClr val="tx1"/>
                </a:solidFill>
              </a:rPr>
              <a:t>Matutino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12 de Setembro de 2018.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2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2º </a:t>
            </a:r>
            <a:r>
              <a:rPr lang="pt-BR" dirty="0"/>
              <a:t>Exercício:</a:t>
            </a:r>
            <a:br>
              <a:rPr lang="pt-BR" dirty="0"/>
            </a:br>
            <a:r>
              <a:rPr lang="pt-BR" dirty="0"/>
              <a:t>---------------------------------------------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endParaRPr lang="pt-BR" sz="2000" b="1" dirty="0" smtClean="0"/>
          </a:p>
          <a:p>
            <a:pPr marL="109728" indent="0" fontAlgn="base">
              <a:buNone/>
            </a:pPr>
            <a:r>
              <a:rPr lang="pt-BR" sz="2000" b="1" dirty="0" smtClean="0"/>
              <a:t>2</a:t>
            </a:r>
            <a:r>
              <a:rPr lang="pt-BR" sz="2000" dirty="0" smtClean="0"/>
              <a:t>. </a:t>
            </a:r>
            <a:r>
              <a:rPr lang="pt-BR" sz="2000" dirty="0"/>
              <a:t>(U. Anhembi Morumbi-SP) Se dissolvermos totalmente uma certa quantidade de sal em solvente e por qualquer perturbação uma parte do sal se depositar, qual a solução que teremos no final?</a:t>
            </a:r>
          </a:p>
          <a:p>
            <a:pPr marL="109728" indent="0" fontAlgn="base">
              <a:buNone/>
            </a:pP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a</a:t>
            </a:r>
            <a:r>
              <a:rPr lang="pt-BR" sz="2000" dirty="0"/>
              <a:t>) saturada com corpo de fundo.</a:t>
            </a:r>
            <a:br>
              <a:rPr lang="pt-BR" sz="2000" dirty="0"/>
            </a:br>
            <a:r>
              <a:rPr lang="pt-BR" sz="2000" dirty="0"/>
              <a:t>b) supersaturada com corpo de fundo.</a:t>
            </a:r>
            <a:br>
              <a:rPr lang="pt-BR" sz="2000" dirty="0"/>
            </a:br>
            <a:r>
              <a:rPr lang="pt-BR" sz="2000" dirty="0"/>
              <a:t>c) insaturada.</a:t>
            </a:r>
            <a:br>
              <a:rPr lang="pt-BR" sz="2000" dirty="0"/>
            </a:br>
            <a:r>
              <a:rPr lang="pt-BR" sz="2000" dirty="0"/>
              <a:t>d) supersaturada sem corpo de fundo.</a:t>
            </a:r>
            <a:br>
              <a:rPr lang="pt-BR" sz="2000" dirty="0"/>
            </a:br>
            <a:r>
              <a:rPr lang="pt-BR" sz="2000" dirty="0"/>
              <a:t>e) saturada sem corpo de fundo.</a:t>
            </a:r>
          </a:p>
          <a:p>
            <a:pPr marL="109728" indent="0">
              <a:buNone/>
            </a:pP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b="1" u="sng" dirty="0" smtClean="0"/>
              <a:t>R:</a:t>
            </a:r>
            <a:r>
              <a:rPr lang="pt-BR" sz="2000" b="1" dirty="0" smtClean="0"/>
              <a:t> Alternativa </a:t>
            </a:r>
            <a:r>
              <a:rPr lang="pt-BR" sz="2000" i="1" u="sng" dirty="0" smtClean="0"/>
              <a:t>a)</a:t>
            </a:r>
            <a:r>
              <a:rPr lang="pt-BR" sz="2000" dirty="0" smtClean="0"/>
              <a:t> </a:t>
            </a:r>
            <a:r>
              <a:rPr lang="pt-BR" sz="2000" b="1" dirty="0" smtClean="0"/>
              <a:t>saturada </a:t>
            </a:r>
            <a:r>
              <a:rPr lang="pt-BR" sz="2000" b="1" dirty="0"/>
              <a:t>com corpo de fundo</a:t>
            </a:r>
            <a:r>
              <a:rPr lang="pt-BR" sz="2000" b="1" dirty="0" smtClean="0"/>
              <a:t>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6492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3º </a:t>
            </a:r>
            <a:r>
              <a:rPr lang="pt-BR" dirty="0"/>
              <a:t>Exercício:</a:t>
            </a:r>
            <a:br>
              <a:rPr lang="pt-BR" dirty="0"/>
            </a:br>
            <a:r>
              <a:rPr lang="pt-BR" dirty="0"/>
              <a:t>---------------------------------------------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t-BR" sz="2000" b="1" dirty="0" smtClean="0"/>
              <a:t>3.  </a:t>
            </a:r>
            <a:r>
              <a:rPr lang="pt-BR" sz="2000" dirty="0" smtClean="0"/>
              <a:t>Assinale </a:t>
            </a:r>
            <a:r>
              <a:rPr lang="pt-BR" sz="2000" dirty="0"/>
              <a:t>a alternativa que contém exemplos de soluções:</a:t>
            </a:r>
          </a:p>
          <a:p>
            <a:pPr marL="109728" indent="0">
              <a:buNone/>
            </a:pPr>
            <a:endParaRPr lang="pt-BR" sz="2000" dirty="0" smtClean="0"/>
          </a:p>
          <a:p>
            <a:pPr marL="109728" indent="0">
              <a:buNone/>
            </a:pPr>
            <a:r>
              <a:rPr lang="pt-BR" sz="2000" dirty="0" smtClean="0"/>
              <a:t>a) água </a:t>
            </a:r>
            <a:r>
              <a:rPr lang="pt-BR" sz="2000" dirty="0"/>
              <a:t>de torneira, mar, </a:t>
            </a:r>
            <a:r>
              <a:rPr lang="pt-BR" sz="2000" dirty="0" smtClean="0"/>
              <a:t>granito.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 smtClean="0"/>
              <a:t>o </a:t>
            </a:r>
            <a:r>
              <a:rPr lang="pt-BR" sz="1800" dirty="0"/>
              <a:t>granito é uma mistura heterogênea</a:t>
            </a:r>
            <a:r>
              <a:rPr lang="pt-BR" sz="1800" dirty="0" smtClean="0"/>
              <a:t>.</a:t>
            </a:r>
            <a:endParaRPr lang="pt-BR" sz="1800" dirty="0"/>
          </a:p>
          <a:p>
            <a:pPr marL="109728" indent="0">
              <a:buNone/>
            </a:pPr>
            <a:r>
              <a:rPr lang="pt-BR" sz="2000" dirty="0"/>
              <a:t>b) granito, mistura de água e óleo, ar</a:t>
            </a:r>
            <a:r>
              <a:rPr lang="pt-B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o granito e a mistura de água e óleo são sistemas heterogêneos.</a:t>
            </a:r>
          </a:p>
          <a:p>
            <a:pPr marL="109728" indent="0">
              <a:buNone/>
            </a:pPr>
            <a:r>
              <a:rPr lang="pt-BR" sz="2000" dirty="0"/>
              <a:t>c) petróleo no mar, granito, água destilada</a:t>
            </a:r>
            <a:r>
              <a:rPr lang="pt-B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 smtClean="0"/>
              <a:t>o </a:t>
            </a:r>
            <a:r>
              <a:rPr lang="pt-BR" sz="1800" dirty="0"/>
              <a:t>granito é uma mistura heterogênea, e a água destilada é uma substância pura.</a:t>
            </a:r>
          </a:p>
          <a:p>
            <a:pPr marL="109728" indent="0">
              <a:buNone/>
            </a:pPr>
            <a:r>
              <a:rPr lang="pt-BR" sz="2000" dirty="0"/>
              <a:t>d) água pura, gás nitrogênio, ouro puro</a:t>
            </a:r>
            <a:r>
              <a:rPr lang="pt-B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todas (água pura, gás nitrogênio e ouro puro) são substâncias puras.</a:t>
            </a:r>
          </a:p>
          <a:p>
            <a:pPr marL="109728" indent="0">
              <a:buNone/>
            </a:pPr>
            <a:r>
              <a:rPr lang="pt-BR" sz="2000" dirty="0"/>
              <a:t>e) ar, água de torneira, ouro 18 quilates.</a:t>
            </a:r>
          </a:p>
          <a:p>
            <a:pPr marL="109728" indent="0">
              <a:buNone/>
            </a:pPr>
            <a:endParaRPr lang="pt-BR" sz="2000" dirty="0" smtClean="0"/>
          </a:p>
          <a:p>
            <a:pPr marL="109728" indent="0">
              <a:buNone/>
            </a:pPr>
            <a:endParaRPr lang="pt-BR" sz="2000" dirty="0" smtClean="0"/>
          </a:p>
          <a:p>
            <a:pPr marL="109728" indent="0">
              <a:buNone/>
            </a:pPr>
            <a:r>
              <a:rPr lang="pt-BR" sz="2000" b="1" u="sng" dirty="0" smtClean="0"/>
              <a:t>R:</a:t>
            </a:r>
            <a:r>
              <a:rPr lang="pt-BR" sz="2000" b="1" dirty="0" smtClean="0"/>
              <a:t> Alternativa </a:t>
            </a:r>
            <a:r>
              <a:rPr lang="pt-BR" sz="2000" i="1" u="sng" dirty="0" smtClean="0"/>
              <a:t>e)</a:t>
            </a:r>
            <a:r>
              <a:rPr lang="pt-BR" sz="2000" i="1" dirty="0" smtClean="0"/>
              <a:t> </a:t>
            </a:r>
            <a:r>
              <a:rPr lang="pt-BR" sz="2000" b="1" dirty="0" smtClean="0"/>
              <a:t>ar, água de torneira, ouro 18 quilates.</a:t>
            </a:r>
            <a:endParaRPr lang="pt-BR" sz="2000" i="1" u="sng" dirty="0"/>
          </a:p>
        </p:txBody>
      </p:sp>
    </p:spTree>
    <p:extLst>
      <p:ext uri="{BB962C8B-B14F-4D97-AF65-F5344CB8AC3E}">
        <p14:creationId xmlns:p14="http://schemas.microsoft.com/office/powerpoint/2010/main" val="36464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Bibliografias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>
                <a:hlinkClick r:id="rId2"/>
              </a:rPr>
              <a:t>https://www.coladaweb.com/quimica/fisico-quimica/solucoes</a:t>
            </a:r>
            <a:endParaRPr lang="pt-BR" sz="1600" dirty="0" smtClean="0"/>
          </a:p>
          <a:p>
            <a:r>
              <a:rPr lang="pt-BR" sz="1600" dirty="0" smtClean="0">
                <a:hlinkClick r:id="rId3"/>
              </a:rPr>
              <a:t>https://mundoeducacao.bol.uol.com.br/quimica/solucao-saturada.htm</a:t>
            </a:r>
            <a:endParaRPr lang="pt-BR" sz="1600" dirty="0"/>
          </a:p>
          <a:p>
            <a:r>
              <a:rPr lang="pt-BR" sz="1600" dirty="0" smtClean="0">
                <a:hlinkClick r:id="rId4"/>
              </a:rPr>
              <a:t>https://mundoeducacao.bol.uol.com.br/quimica/solubilidade-saturacao.htm</a:t>
            </a:r>
            <a:endParaRPr lang="pt-BR" sz="1600" dirty="0" smtClean="0"/>
          </a:p>
          <a:p>
            <a:r>
              <a:rPr lang="pt-BR" sz="1600" dirty="0">
                <a:hlinkClick r:id="rId5"/>
              </a:rPr>
              <a:t>https://www.todamateria.com.br/diluicao-de-solucoes</a:t>
            </a:r>
            <a:r>
              <a:rPr lang="pt-BR" sz="1600" dirty="0" smtClean="0">
                <a:hlinkClick r:id="rId5"/>
              </a:rPr>
              <a:t>/</a:t>
            </a:r>
            <a:endParaRPr lang="pt-BR" sz="1600" dirty="0" smtClean="0"/>
          </a:p>
          <a:p>
            <a:r>
              <a:rPr lang="pt-BR" sz="1600" dirty="0">
                <a:hlinkClick r:id="rId6"/>
              </a:rPr>
              <a:t>https://</a:t>
            </a:r>
            <a:r>
              <a:rPr lang="pt-BR" sz="1600" dirty="0" smtClean="0">
                <a:hlinkClick r:id="rId6"/>
              </a:rPr>
              <a:t>mundoeducacao.bol.uol.com.br/quimica/classificacao-das-solucoes-quanto-solubilidade.htm</a:t>
            </a:r>
            <a:endParaRPr lang="pt-BR" sz="1600" dirty="0" smtClean="0"/>
          </a:p>
          <a:p>
            <a:r>
              <a:rPr lang="pt-BR" sz="1600" dirty="0">
                <a:hlinkClick r:id="rId7"/>
              </a:rPr>
              <a:t>https://www.todamateria.com.br/solucoes-quimicas</a:t>
            </a:r>
            <a:r>
              <a:rPr lang="pt-BR" sz="1600" dirty="0" smtClean="0">
                <a:hlinkClick r:id="rId7"/>
              </a:rPr>
              <a:t>/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pPr marL="109728" indent="0">
              <a:buNone/>
            </a:pP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2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458200" cy="1470025"/>
          </a:xfrm>
        </p:spPr>
        <p:txBody>
          <a:bodyPr/>
          <a:lstStyle/>
          <a:p>
            <a:r>
              <a:rPr lang="pt-BR" dirty="0" smtClean="0"/>
              <a:t>Tipos de Soluções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6480720" cy="2425824"/>
          </a:xfrm>
        </p:spPr>
        <p:txBody>
          <a:bodyPr>
            <a:normAutofit fontScale="47500" lnSpcReduction="20000"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Tipos de soluções:</a:t>
            </a:r>
          </a:p>
          <a:p>
            <a:pPr marL="914400" lvl="1" indent="-457200" algn="l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In</a:t>
            </a:r>
            <a:r>
              <a:rPr lang="pt-BR" sz="3000" dirty="0" smtClean="0">
                <a:solidFill>
                  <a:schemeClr val="tx1"/>
                </a:solidFill>
              </a:rPr>
              <a:t>saturada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</a:p>
          <a:p>
            <a:pPr marL="914400" lvl="1" indent="-457200" algn="l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</a:rPr>
              <a:t>saturada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</a:p>
          <a:p>
            <a:pPr marL="914400" lvl="1" indent="-457200" algn="l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</a:rPr>
              <a:t>Super</a:t>
            </a:r>
            <a:r>
              <a:rPr lang="pt-BR" sz="3000" dirty="0">
                <a:solidFill>
                  <a:schemeClr val="tx1"/>
                </a:solidFill>
              </a:rPr>
              <a:t>s</a:t>
            </a:r>
            <a:r>
              <a:rPr lang="pt-BR" sz="3000" dirty="0" smtClean="0">
                <a:solidFill>
                  <a:schemeClr val="tx1"/>
                </a:solidFill>
              </a:rPr>
              <a:t>aturada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  <a:endParaRPr lang="pt-BR" sz="3000" dirty="0" smtClean="0">
              <a:solidFill>
                <a:schemeClr val="tx1"/>
              </a:solidFill>
            </a:endParaRPr>
          </a:p>
          <a:p>
            <a:pPr marL="914400" lvl="1" indent="-457200" algn="l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tx1"/>
                </a:solidFill>
              </a:rPr>
              <a:t>Diluída;</a:t>
            </a:r>
          </a:p>
          <a:p>
            <a:pPr marL="914400" lvl="1" indent="-457200" algn="l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</a:rPr>
              <a:t>Concentrada</a:t>
            </a:r>
            <a:r>
              <a:rPr lang="pt-BR" sz="30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Conceitos;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Exemplos;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pt-BR" sz="3000" dirty="0" smtClean="0">
                <a:solidFill>
                  <a:schemeClr val="tx1"/>
                </a:solidFill>
              </a:rPr>
              <a:t>Aplicação Pratica.</a:t>
            </a:r>
          </a:p>
          <a:p>
            <a:pPr algn="l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643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O que são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As soluções são misturas homogêneas onde o componente que aparece em menor quantidade é denominado soluto e o componente que aparece em maior quantidade é denominado solvente. Em uma solução, as partículas do soluto possuem as seguintes características:</a:t>
            </a:r>
          </a:p>
          <a:p>
            <a:endParaRPr lang="pt-BR" sz="1600" dirty="0" smtClean="0"/>
          </a:p>
          <a:p>
            <a:r>
              <a:rPr lang="pt-BR" sz="1600" dirty="0" smtClean="0"/>
              <a:t>São</a:t>
            </a:r>
            <a:r>
              <a:rPr lang="pt-BR" sz="1600" dirty="0"/>
              <a:t> </a:t>
            </a:r>
            <a:r>
              <a:rPr lang="pt-BR" sz="1600" dirty="0" smtClean="0"/>
              <a:t>átomos, íons</a:t>
            </a:r>
            <a:r>
              <a:rPr lang="pt-BR" sz="1600" dirty="0"/>
              <a:t> ou moléculas pequenas.</a:t>
            </a:r>
          </a:p>
          <a:p>
            <a:r>
              <a:rPr lang="pt-BR" sz="1600" dirty="0"/>
              <a:t>Possuem diâmetro menor que Å.</a:t>
            </a:r>
          </a:p>
          <a:p>
            <a:r>
              <a:rPr lang="pt-BR" sz="1600" dirty="0"/>
              <a:t>Não sofrem sedimentação.</a:t>
            </a:r>
          </a:p>
          <a:p>
            <a:r>
              <a:rPr lang="pt-BR" sz="1600" dirty="0"/>
              <a:t>Não podem ser separadas do solvente por filtração.</a:t>
            </a:r>
          </a:p>
          <a:p>
            <a:r>
              <a:rPr lang="pt-BR" sz="1600" dirty="0"/>
              <a:t>Não podem ser observadas em solução por nenhum aparelho conhecido.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As</a:t>
            </a:r>
            <a:r>
              <a:rPr lang="pt-BR" sz="1600" dirty="0"/>
              <a:t> soluções químicas se diferenciam inicialmente quanto a dois fatores principais: fase de agregação e condutibilidade elétrica. Elas também podem ser classificadas segundo a relação existente entre a quantidade de solvente quanto insaturadas, saturadas e supersaturadas. E ainda é comum, classificar as soluções em diluídas ou concentradas, considerando a proporção entre soluto e solvente.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4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Solução Insaturada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---------------------------------------------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5368" y="1916832"/>
            <a:ext cx="43266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Uma </a:t>
            </a:r>
            <a:r>
              <a:rPr lang="pt-BR" sz="1600" b="1" dirty="0" smtClean="0"/>
              <a:t>solução Insaturada </a:t>
            </a:r>
            <a:r>
              <a:rPr lang="pt-BR" sz="1600" dirty="0" smtClean="0"/>
              <a:t>são </a:t>
            </a:r>
            <a:r>
              <a:rPr lang="pt-BR" sz="1600" dirty="0"/>
              <a:t>aquelas em que a quantidade de soluto dissolvido ainda não atingiu o </a:t>
            </a:r>
            <a:r>
              <a:rPr lang="pt-BR" sz="1600" dirty="0" smtClean="0"/>
              <a:t>coeficiente de solubilidade</a:t>
            </a:r>
            <a:r>
              <a:rPr lang="pt-BR" sz="1600" dirty="0"/>
              <a:t>. Isso significa que se quisermos dissolver mais soluto, isso será possível.</a:t>
            </a:r>
          </a:p>
          <a:p>
            <a:pPr marL="0" indent="0">
              <a:buNone/>
            </a:pPr>
            <a:endParaRPr lang="pt-BR" sz="1600" dirty="0"/>
          </a:p>
          <a:p>
            <a:endParaRPr lang="pt-BR" sz="1600" dirty="0" smtClean="0"/>
          </a:p>
          <a:p>
            <a:pPr marL="0" indent="0" algn="just">
              <a:buNone/>
            </a:pPr>
            <a:r>
              <a:rPr lang="pt-BR" sz="1600" dirty="0" smtClean="0"/>
              <a:t>Por </a:t>
            </a:r>
            <a:r>
              <a:rPr lang="pt-BR" sz="1600" dirty="0"/>
              <a:t>exemplo, se dissolvermos apenas 15 g de sal em 100 g de água a 20ºC, teremos uma solução insaturada, pois ainda faltam 21 g para atingir a quantidade máxima de soluto a ser dissolvido nessas condições.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4700017" y="198884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Porém</a:t>
            </a:r>
            <a:r>
              <a:rPr lang="pt-BR" sz="1600" dirty="0"/>
              <a:t>, a solução insaturada pode ser classificada em diluída ou concentrada, de acordo com o seguinte critério:</a:t>
            </a:r>
            <a:endParaRPr lang="pt-BR" sz="1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438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Diluída:</a:t>
            </a:r>
            <a:br>
              <a:rPr lang="pt-BR" dirty="0" smtClean="0"/>
            </a:br>
            <a:r>
              <a:rPr lang="pt-BR" dirty="0"/>
              <a:t>---------------------------------------------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1600" y="2132856"/>
            <a:ext cx="4038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pt-BR" sz="1600" dirty="0" smtClean="0"/>
          </a:p>
          <a:p>
            <a:pPr marL="109728" indent="0">
              <a:buNone/>
            </a:pPr>
            <a:endParaRPr lang="pt-BR" sz="1600" dirty="0" smtClean="0"/>
          </a:p>
          <a:p>
            <a:pPr marL="109728" indent="0">
              <a:buNone/>
            </a:pPr>
            <a:r>
              <a:rPr lang="pt-BR" dirty="0" smtClean="0"/>
              <a:t>solução </a:t>
            </a:r>
            <a:r>
              <a:rPr lang="pt-BR" dirty="0"/>
              <a:t>insaturada cuja quantidade de soluto dissolvida não chega nem a 50% da quantidade especificada no coeficiente de solubilidade. </a:t>
            </a: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Assim</a:t>
            </a:r>
            <a:r>
              <a:rPr lang="pt-BR" dirty="0"/>
              <a:t>, no caso da solução de </a:t>
            </a:r>
            <a:r>
              <a:rPr lang="pt-BR" dirty="0" err="1"/>
              <a:t>NaCl</a:t>
            </a:r>
            <a:r>
              <a:rPr lang="pt-BR" dirty="0"/>
              <a:t>, seria aquela preparada com 10 g de </a:t>
            </a:r>
            <a:r>
              <a:rPr lang="pt-BR" dirty="0" err="1"/>
              <a:t>NaCl</a:t>
            </a:r>
            <a:r>
              <a:rPr lang="pt-BR" dirty="0"/>
              <a:t> em 100 g de H</a:t>
            </a:r>
            <a:r>
              <a:rPr lang="pt-BR" baseline="-25000" dirty="0"/>
              <a:t>2</a:t>
            </a:r>
            <a:r>
              <a:rPr lang="pt-BR" dirty="0"/>
              <a:t>O, a 20 </a:t>
            </a:r>
            <a:r>
              <a:rPr lang="pt-BR" baseline="30000" dirty="0" err="1"/>
              <a:t>o</a:t>
            </a:r>
            <a:r>
              <a:rPr lang="pt-BR" dirty="0" err="1"/>
              <a:t>C.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64904"/>
            <a:ext cx="2413000" cy="3175000"/>
          </a:xfrm>
        </p:spPr>
      </p:pic>
    </p:spTree>
    <p:extLst>
      <p:ext uri="{BB962C8B-B14F-4D97-AF65-F5344CB8AC3E}">
        <p14:creationId xmlns:p14="http://schemas.microsoft.com/office/powerpoint/2010/main" val="19328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Concentrada: </a:t>
            </a:r>
            <a:br>
              <a:rPr lang="pt-BR" dirty="0" smtClean="0"/>
            </a:br>
            <a:r>
              <a:rPr lang="pt-BR" dirty="0"/>
              <a:t>---------------------------------------------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solução </a:t>
            </a:r>
            <a:r>
              <a:rPr lang="pt-BR" dirty="0"/>
              <a:t>insaturada cuja quantidade de soluto de soluto dissolvida é maior ou igual a 50% da quantidade especificada no coeficiente de solubilidade. </a:t>
            </a:r>
            <a:endParaRPr lang="pt-BR" dirty="0" smtClean="0"/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Por exemplo: no </a:t>
            </a:r>
            <a:r>
              <a:rPr lang="pt-BR" dirty="0"/>
              <a:t>caso da solução de </a:t>
            </a:r>
            <a:r>
              <a:rPr lang="pt-BR" dirty="0" err="1"/>
              <a:t>NaCl</a:t>
            </a:r>
            <a:r>
              <a:rPr lang="pt-BR" dirty="0"/>
              <a:t>, seria aquela preparada com 20 g de </a:t>
            </a:r>
            <a:r>
              <a:rPr lang="pt-BR" dirty="0" err="1"/>
              <a:t>NaCl</a:t>
            </a:r>
            <a:r>
              <a:rPr lang="pt-BR" dirty="0"/>
              <a:t> em 100 g de H</a:t>
            </a:r>
            <a:r>
              <a:rPr lang="pt-BR" baseline="-25000" dirty="0"/>
              <a:t>2</a:t>
            </a:r>
            <a:r>
              <a:rPr lang="pt-BR" dirty="0"/>
              <a:t>O, a 20 </a:t>
            </a:r>
            <a:r>
              <a:rPr lang="pt-BR" baseline="30000" dirty="0" err="1"/>
              <a:t>o</a:t>
            </a:r>
            <a:r>
              <a:rPr lang="pt-BR" dirty="0" err="1"/>
              <a:t>C.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08920"/>
            <a:ext cx="2476500" cy="3378200"/>
          </a:xfrm>
        </p:spPr>
      </p:pic>
    </p:spTree>
    <p:extLst>
      <p:ext uri="{BB962C8B-B14F-4D97-AF65-F5344CB8AC3E}">
        <p14:creationId xmlns:p14="http://schemas.microsoft.com/office/powerpoint/2010/main" val="37562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108" y="69269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Solução Saturada:</a:t>
            </a:r>
            <a:br>
              <a:rPr lang="pt-BR" dirty="0" smtClean="0"/>
            </a:br>
            <a:r>
              <a:rPr lang="pt-BR" dirty="0" smtClean="0"/>
              <a:t>---------------------------------------------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7544" y="1784046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Uma </a:t>
            </a:r>
            <a:r>
              <a:rPr lang="pt-BR" sz="1600" b="1" dirty="0" smtClean="0"/>
              <a:t>solução</a:t>
            </a:r>
            <a:r>
              <a:rPr lang="pt-BR" sz="1600" b="1" dirty="0"/>
              <a:t> saturada</a:t>
            </a:r>
            <a:r>
              <a:rPr lang="pt-BR" sz="1600" dirty="0"/>
              <a:t> ocorre quando um determinado solvente (material que dissolve outro) dissolve o máximo de soluto que é capaz de dissolver, e seu aspecto pode ser homogêneo ou heterogêneo.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Para </a:t>
            </a:r>
            <a:r>
              <a:rPr lang="pt-BR" sz="1600" dirty="0"/>
              <a:t>determinar se a </a:t>
            </a:r>
            <a:r>
              <a:rPr lang="pt-BR" sz="1600" b="1" dirty="0"/>
              <a:t>solução é saturada</a:t>
            </a:r>
            <a:r>
              <a:rPr lang="pt-BR" sz="1600" dirty="0"/>
              <a:t>, é fundamental conhecer o </a:t>
            </a:r>
            <a:r>
              <a:rPr lang="pt-BR" sz="1600" b="1" dirty="0" smtClean="0"/>
              <a:t>coeficiente de solubilidade</a:t>
            </a:r>
            <a:r>
              <a:rPr lang="pt-BR" sz="1600" dirty="0" smtClean="0"/>
              <a:t>, </a:t>
            </a:r>
            <a:r>
              <a:rPr lang="pt-BR" sz="1600" dirty="0"/>
              <a:t>ou seja, a quantidade máxima de soluto que um solvente consegue dissolver a uma determinada temperatura.</a:t>
            </a:r>
          </a:p>
          <a:p>
            <a:pPr marL="0" indent="0">
              <a:buNone/>
            </a:pPr>
            <a:endParaRPr lang="pt-BR" sz="2100" dirty="0" smtClean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Exemplo: Se misturarmos 50g de sal em 100 g de água a 20ºC, veremos que os 36g irão se dissolver e o restante (14g) irá precipitar, formando corpo de fundo. Nesse caso teremos então uma solução saturada com corpo de fundo. Porém, se quisermos apenas a solução saturada, basta realizar uma filtração simples para separar o precipitado da solução saturada.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47028"/>
            <a:ext cx="4076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Solução Supersaturada: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---------------------------------------------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700808"/>
            <a:ext cx="4038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    Uma </a:t>
            </a:r>
            <a:r>
              <a:rPr lang="pt-BR" sz="1400" b="1" dirty="0"/>
              <a:t>solução</a:t>
            </a:r>
            <a:r>
              <a:rPr lang="pt-BR" sz="1400" dirty="0"/>
              <a:t> é dita </a:t>
            </a:r>
            <a:r>
              <a:rPr lang="pt-BR" sz="1400" b="1" dirty="0"/>
              <a:t>supersaturada</a:t>
            </a:r>
            <a:r>
              <a:rPr lang="pt-BR" sz="1400" dirty="0"/>
              <a:t> quando contém, a uma determinada temperatura, uma quantidade de soluto dissolvido superior ao coeficiente de solubilidade da substância nessa temperatura. A </a:t>
            </a:r>
            <a:r>
              <a:rPr lang="pt-BR" sz="1400" b="1" dirty="0"/>
              <a:t>solução supersaturada </a:t>
            </a:r>
            <a:r>
              <a:rPr lang="pt-BR" sz="1400" dirty="0"/>
              <a:t>é instável e a mínima perturbação do sistema faz com que ela se torne uma solução saturada com a presença de precipitado</a:t>
            </a:r>
            <a:r>
              <a:rPr lang="pt-BR" sz="1400" dirty="0" smtClean="0"/>
              <a:t>.</a:t>
            </a:r>
            <a:endParaRPr lang="pt-BR" sz="1400" u="sng" dirty="0"/>
          </a:p>
          <a:p>
            <a:pPr marL="0" indent="0">
              <a:buNone/>
            </a:pPr>
            <a:r>
              <a:rPr lang="pt-BR" sz="1400" dirty="0" smtClean="0"/>
              <a:t>    </a:t>
            </a:r>
          </a:p>
          <a:p>
            <a:pPr marL="0" indent="0">
              <a:buNone/>
            </a:pPr>
            <a:r>
              <a:rPr lang="pt-BR" sz="1400" dirty="0" smtClean="0"/>
              <a:t> Por exemplo: </a:t>
            </a:r>
            <a:r>
              <a:rPr lang="pt-BR" sz="1400" dirty="0"/>
              <a:t>se pegarmos a solução saturada com corpo de fundo, citada anteriormente, que possui 36g de sal dissolvidos e 14 g no corpo de fundo, e a aquecermos, notaremos que os 14 g que estavam precipitados irão se dissolver. Isso acontece porque com o aumento da temperatura o coeficiente de solubilidade, nesse e na maioria dos casos, também aumenta. Posteriormente, deixamos essa solução em repouso para que volte à temperatura inicial, que era de 20°C.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708355" y="1448780"/>
            <a:ext cx="402825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400" dirty="0" smtClean="0"/>
              <a:t>Ao fazermos isso, os 50g continuam dissolvidos na água. Desse modo, haverá mais soluto dissolvido (50g) do que deveria ter (36g) naquela temperatura e pressão. É, portanto, um caso de solução supersaturada.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200" dirty="0" smtClean="0"/>
              <a:t>    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 smtClean="0"/>
              <a:t>    </a:t>
            </a:r>
            <a:r>
              <a:rPr lang="pt-BR" sz="1400" dirty="0" smtClean="0"/>
              <a:t>No </a:t>
            </a:r>
            <a:r>
              <a:rPr lang="pt-BR" sz="1400" dirty="0"/>
              <a:t>entanto, esse tipo de solução é muito instável. Agitando-a ou adicionando a ela um pequeno cristal de </a:t>
            </a:r>
            <a:r>
              <a:rPr lang="pt-BR" sz="1400" dirty="0" err="1"/>
              <a:t>NaCl</a:t>
            </a:r>
            <a:r>
              <a:rPr lang="pt-BR" sz="1400" dirty="0"/>
              <a:t>, ocorrerá a precipitação dos 14 g de sal.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61" y="2924944"/>
            <a:ext cx="355904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1º Exercício:</a:t>
            </a:r>
            <a:br>
              <a:rPr lang="pt-BR" dirty="0" smtClean="0"/>
            </a:br>
            <a:r>
              <a:rPr lang="pt-BR" dirty="0"/>
              <a:t>---------------------------------------------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endParaRPr lang="pt-BR" sz="2000" b="1" dirty="0" smtClean="0"/>
          </a:p>
          <a:p>
            <a:pPr marL="109728" indent="0" fontAlgn="base">
              <a:buNone/>
            </a:pPr>
            <a:endParaRPr lang="pt-BR" sz="2000" b="1" dirty="0"/>
          </a:p>
          <a:p>
            <a:pPr marL="109728" indent="0" fontAlgn="base">
              <a:buNone/>
            </a:pPr>
            <a:r>
              <a:rPr lang="pt-BR" sz="2000" b="1" dirty="0" smtClean="0"/>
              <a:t>1</a:t>
            </a:r>
            <a:r>
              <a:rPr lang="pt-BR" sz="2000" dirty="0"/>
              <a:t>. (Mackenzie-SP) Um exemplo típico de solução supersaturada é:</a:t>
            </a:r>
          </a:p>
          <a:p>
            <a:pPr marL="109728" indent="0" fontAlgn="base">
              <a:buNone/>
            </a:pPr>
            <a:endParaRPr lang="pt-BR" sz="2000" dirty="0" smtClean="0"/>
          </a:p>
          <a:p>
            <a:pPr marL="109728" indent="0" fontAlgn="base">
              <a:buNone/>
            </a:pPr>
            <a:r>
              <a:rPr lang="pt-BR" sz="2000" dirty="0" smtClean="0"/>
              <a:t>a</a:t>
            </a:r>
            <a:r>
              <a:rPr lang="pt-BR" sz="2000" dirty="0"/>
              <a:t>) água mineral natural.</a:t>
            </a:r>
            <a:br>
              <a:rPr lang="pt-BR" sz="2000" dirty="0"/>
            </a:br>
            <a:r>
              <a:rPr lang="pt-BR" sz="2000" dirty="0"/>
              <a:t>b) soro caseiro.</a:t>
            </a:r>
            <a:br>
              <a:rPr lang="pt-BR" sz="2000" dirty="0"/>
            </a:br>
            <a:r>
              <a:rPr lang="pt-BR" sz="2000" dirty="0"/>
              <a:t>c) refrigerante em recipiente fechado.</a:t>
            </a:r>
            <a:br>
              <a:rPr lang="pt-BR" sz="2000" dirty="0"/>
            </a:br>
            <a:r>
              <a:rPr lang="pt-BR" sz="2000" dirty="0"/>
              <a:t>d) álcool 46 </a:t>
            </a:r>
            <a:r>
              <a:rPr lang="pt-BR" sz="2000" dirty="0" err="1"/>
              <a:t>°GL</a:t>
            </a:r>
            <a:r>
              <a:rPr lang="pt-BR" sz="2000" dirty="0"/>
              <a:t>.</a:t>
            </a:r>
            <a:br>
              <a:rPr lang="pt-BR" sz="2000" dirty="0"/>
            </a:br>
            <a:r>
              <a:rPr lang="pt-BR" sz="2000" dirty="0"/>
              <a:t>e) vinagre.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sz="1800" b="1" u="sng" dirty="0" smtClean="0"/>
              <a:t>R:</a:t>
            </a:r>
            <a:r>
              <a:rPr lang="pt-BR" sz="1800" b="1" dirty="0" smtClean="0"/>
              <a:t>  Alternativa </a:t>
            </a:r>
            <a:r>
              <a:rPr lang="pt-BR" sz="1800" b="1" dirty="0"/>
              <a:t>c) refrigerante em recipiente fechado.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53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504</TotalTime>
  <Words>777</Words>
  <Application>Microsoft Office PowerPoint</Application>
  <PresentationFormat>Apresentação na tela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Urbano</vt:lpstr>
      <vt:lpstr>Escola Estadual Desembargador Floriano Cavalcanti  Trabalho  de  Química</vt:lpstr>
      <vt:lpstr>Tipos de Soluções</vt:lpstr>
      <vt:lpstr>O que são: --------------------------------------------- </vt:lpstr>
      <vt:lpstr>Solução Insaturada: --------------------------------------------- </vt:lpstr>
      <vt:lpstr>Diluída: --------------------------------------------- </vt:lpstr>
      <vt:lpstr>Concentrada:  --------------------------------------------- </vt:lpstr>
      <vt:lpstr>Solução Saturada: ---------------------------------------------</vt:lpstr>
      <vt:lpstr>Solução Supersaturada: --------------------------------------------- </vt:lpstr>
      <vt:lpstr>1º Exercício: --------------------------------------------- </vt:lpstr>
      <vt:lpstr>2º Exercício: --------------------------------------------- </vt:lpstr>
      <vt:lpstr>3º Exercício: --------------------------------------------- </vt:lpstr>
      <vt:lpstr>Bibliografias: ---------------------------------------------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Estadual Desembargador Floriano Cavalcanti  Trabalho de Química</dc:title>
  <dc:creator>Aluno</dc:creator>
  <cp:lastModifiedBy>Aluno</cp:lastModifiedBy>
  <cp:revision>25</cp:revision>
  <dcterms:created xsi:type="dcterms:W3CDTF">2018-09-13T17:40:01Z</dcterms:created>
  <dcterms:modified xsi:type="dcterms:W3CDTF">2018-09-20T19:55:19Z</dcterms:modified>
</cp:coreProperties>
</file>