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Lst>
  <p:sldSz cx="42808525" cy="30279975"/>
  <p:notesSz cx="7099300" cy="10234613"/>
  <p:defaultText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634" userDrawn="1">
          <p15:clr>
            <a:srgbClr val="A4A3A4"/>
          </p15:clr>
        </p15:guide>
        <p15:guide id="3" pos="133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3" autoAdjust="0"/>
    <p:restoredTop sz="93563" autoAdjust="0"/>
  </p:normalViewPr>
  <p:slideViewPr>
    <p:cSldViewPr>
      <p:cViewPr>
        <p:scale>
          <a:sx n="23" d="100"/>
          <a:sy n="23" d="100"/>
        </p:scale>
        <p:origin x="1048" y="-560"/>
      </p:cViewPr>
      <p:guideLst>
        <p:guide orient="horz" pos="9537"/>
        <p:guide pos="6634"/>
        <p:guide pos="1339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ariante_01">
    <p:spTree>
      <p:nvGrpSpPr>
        <p:cNvPr id="1" name=""/>
        <p:cNvGrpSpPr/>
        <p:nvPr/>
      </p:nvGrpSpPr>
      <p:grpSpPr>
        <a:xfrm>
          <a:off x="0" y="0"/>
          <a:ext cx="0" cy="0"/>
          <a:chOff x="0" y="0"/>
          <a:chExt cx="0" cy="0"/>
        </a:xfrm>
      </p:grpSpPr>
      <p:sp>
        <p:nvSpPr>
          <p:cNvPr id="8"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11"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3"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5"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7" name="Ellipse 16"/>
          <p:cNvSpPr/>
          <p:nvPr userDrawn="1"/>
        </p:nvSpPr>
        <p:spPr>
          <a:xfrm>
            <a:off x="34222566" y="-1997917"/>
            <a:ext cx="10512288" cy="105122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19" name="Ellipse 18"/>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12"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400504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ariante_02">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bg1"/>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accent3"/>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2"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24"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5"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259980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ariante_03">
    <p:spTree>
      <p:nvGrpSpPr>
        <p:cNvPr id="1" name=""/>
        <p:cNvGrpSpPr/>
        <p:nvPr/>
      </p:nvGrpSpPr>
      <p:grpSpPr>
        <a:xfrm>
          <a:off x="0" y="0"/>
          <a:ext cx="0" cy="0"/>
          <a:chOff x="0" y="0"/>
          <a:chExt cx="0" cy="0"/>
        </a:xfrm>
      </p:grpSpPr>
      <p:sp>
        <p:nvSpPr>
          <p:cNvPr id="18" name="Ellipse 17"/>
          <p:cNvSpPr/>
          <p:nvPr userDrawn="1"/>
        </p:nvSpPr>
        <p:spPr>
          <a:xfrm>
            <a:off x="34222566" y="-1997917"/>
            <a:ext cx="10512288" cy="10512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5"/>
          <p:cNvSpPr>
            <a:spLocks noGrp="1"/>
          </p:cNvSpPr>
          <p:nvPr>
            <p:ph type="body" sz="quarter" idx="15" hasCustomPrompt="1"/>
          </p:nvPr>
        </p:nvSpPr>
        <p:spPr>
          <a:xfrm>
            <a:off x="34869758" y="2106539"/>
            <a:ext cx="7056784" cy="4248472"/>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pPr lvl="0"/>
            <a:r>
              <a:rPr lang="de-DE" dirty="0"/>
              <a:t>Ich bin eine </a:t>
            </a:r>
            <a:r>
              <a:rPr lang="de-DE" dirty="0" err="1"/>
              <a:t>headline</a:t>
            </a:r>
            <a:endParaRPr lang="de-DE" dirty="0"/>
          </a:p>
        </p:txBody>
      </p:sp>
      <p:sp>
        <p:nvSpPr>
          <p:cNvPr id="20" name="Ellipse 19"/>
          <p:cNvSpPr/>
          <p:nvPr userDrawn="1"/>
        </p:nvSpPr>
        <p:spPr>
          <a:xfrm>
            <a:off x="32672770" y="5562923"/>
            <a:ext cx="4860000" cy="48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5"/>
          <p:cNvSpPr>
            <a:spLocks noGrp="1"/>
          </p:cNvSpPr>
          <p:nvPr>
            <p:ph type="body" sz="quarter" idx="16" hasCustomPrompt="1"/>
          </p:nvPr>
        </p:nvSpPr>
        <p:spPr>
          <a:xfrm>
            <a:off x="33440286" y="6661153"/>
            <a:ext cx="4401503" cy="3312368"/>
          </a:xfrm>
          <a:prstGeom prst="rect">
            <a:avLst/>
          </a:prstGeom>
        </p:spPr>
        <p:txBody>
          <a:bodyPr lIns="129351" tIns="64676" rIns="129351" bIns="64676"/>
          <a:lstStyle>
            <a:lvl1pPr marL="0" indent="0">
              <a:buFontTx/>
              <a:buNone/>
              <a:defRPr sz="3200" b="0" baseline="0">
                <a:solidFill>
                  <a:schemeClr val="bg1"/>
                </a:solidFill>
                <a:latin typeface="Univers for UniS 65 Bold Rg" panose="020B0703030502020204" pitchFamily="34" charset="0"/>
                <a:cs typeface="Arial" panose="020B0604020202020204" pitchFamily="34" charset="0"/>
              </a:defRPr>
            </a:lvl1pPr>
          </a:lstStyle>
          <a:p>
            <a:pPr lvl="0"/>
            <a:r>
              <a:rPr lang="de-DE" dirty="0"/>
              <a:t>VORNAME - NAME</a:t>
            </a:r>
          </a:p>
        </p:txBody>
      </p:sp>
      <p:sp>
        <p:nvSpPr>
          <p:cNvPr id="23" name="Textplatzhalter 11"/>
          <p:cNvSpPr>
            <a:spLocks noGrp="1"/>
          </p:cNvSpPr>
          <p:nvPr>
            <p:ph type="body" sz="quarter" idx="14" hasCustomPrompt="1"/>
          </p:nvPr>
        </p:nvSpPr>
        <p:spPr>
          <a:xfrm>
            <a:off x="20376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52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marL="0" marR="0" lvl="0" indent="0" algn="l" defTabSz="3986269" rtl="0" eaLnBrk="1" fontAlgn="auto" latinLnBrk="0" hangingPunct="1">
              <a:lnSpc>
                <a:spcPct val="100000"/>
              </a:lnSpc>
              <a:spcBef>
                <a:spcPct val="20000"/>
              </a:spcBef>
              <a:spcAft>
                <a:spcPts val="0"/>
              </a:spcAft>
              <a:buClrTx/>
              <a:buSzTx/>
              <a:buFontTx/>
              <a:buNone/>
              <a:tabLst/>
              <a:defRPr/>
            </a:pPr>
            <a:r>
              <a:rPr lang="de-DE" dirty="0"/>
              <a:t>Headline</a:t>
            </a:r>
          </a:p>
          <a:p>
            <a:endParaRPr lang="de-DE" sz="4200" dirty="0">
              <a:solidFill>
                <a:schemeClr val="accent3"/>
              </a:solidFill>
              <a:latin typeface="Arial" panose="020B0604020202020204" pitchFamily="34" charset="0"/>
              <a:cs typeface="Arial" panose="020B0604020202020204" pitchFamily="34" charset="0"/>
            </a:endParaRPr>
          </a:p>
          <a:p>
            <a:r>
              <a:rPr lang="de-DE" sz="4200" dirty="0">
                <a:solidFill>
                  <a:schemeClr val="accent3"/>
                </a:solidFill>
                <a:latin typeface="Arial" panose="020B0604020202020204" pitchFamily="34" charset="0"/>
                <a:cs typeface="Arial" panose="020B0604020202020204" pitchFamily="34" charset="0"/>
              </a:rPr>
              <a:t>Fließtext</a:t>
            </a:r>
          </a:p>
          <a:p>
            <a:endParaRPr lang="de-DE" sz="4200" b="1" dirty="0">
              <a:solidFill>
                <a:schemeClr val="accent3"/>
              </a:solidFill>
              <a:latin typeface="Arial" panose="020B0604020202020204" pitchFamily="34" charset="0"/>
              <a:cs typeface="Arial" panose="020B0604020202020204" pitchFamily="34" charset="0"/>
            </a:endParaRPr>
          </a:p>
        </p:txBody>
      </p:sp>
      <p:sp>
        <p:nvSpPr>
          <p:cNvPr id="24" name="Textplatzhalter 3"/>
          <p:cNvSpPr>
            <a:spLocks noGrp="1"/>
          </p:cNvSpPr>
          <p:nvPr>
            <p:ph type="body" sz="quarter" idx="19" hasCustomPrompt="1"/>
          </p:nvPr>
        </p:nvSpPr>
        <p:spPr>
          <a:xfrm>
            <a:off x="2037600" y="27373871"/>
            <a:ext cx="17966023" cy="1569174"/>
          </a:xfrm>
          <a:prstGeom prst="rect">
            <a:avLst/>
          </a:prstGeom>
        </p:spPr>
        <p:txBody>
          <a:bodyPr lIns="129351" tIns="64676" rIns="129351" bIns="64676"/>
          <a:lstStyle>
            <a:lvl1pPr marL="0" indent="0">
              <a:buFontTx/>
              <a:buNone/>
              <a:defRPr sz="5200" b="0">
                <a:solidFill>
                  <a:schemeClr val="accent3"/>
                </a:solidFill>
                <a:latin typeface="Univers for UniS 65 Bold Rg" panose="020B0703030502020204" pitchFamily="34" charset="0"/>
                <a:cs typeface="Arial" panose="020B0604020202020204" pitchFamily="34" charset="0"/>
              </a:defRPr>
            </a:lvl1pPr>
          </a:lstStyle>
          <a:p>
            <a:r>
              <a:rPr lang="de-DE" dirty="0"/>
              <a:t>www.uni-stuttgart.de</a:t>
            </a:r>
          </a:p>
        </p:txBody>
      </p:sp>
      <p:sp>
        <p:nvSpPr>
          <p:cNvPr id="25" name="Textplatzhalter 3"/>
          <p:cNvSpPr>
            <a:spLocks noGrp="1"/>
          </p:cNvSpPr>
          <p:nvPr>
            <p:ph type="body" sz="quarter" idx="17" hasCustomPrompt="1"/>
          </p:nvPr>
        </p:nvSpPr>
        <p:spPr>
          <a:xfrm>
            <a:off x="4586765" y="3638724"/>
            <a:ext cx="15599259" cy="2544763"/>
          </a:xfrm>
          <a:prstGeom prst="rect">
            <a:avLst/>
          </a:prstGeom>
        </p:spPr>
        <p:txBody>
          <a:bodyPr lIns="129351" tIns="64676" rIns="129351" bIns="64676"/>
          <a:lstStyle>
            <a:lvl1pPr marL="0" indent="0">
              <a:buFontTx/>
              <a:buNone/>
              <a:defRPr sz="5200">
                <a:solidFill>
                  <a:schemeClr val="accent3"/>
                </a:solidFill>
                <a:latin typeface="Univers for UniS 55 Roman Rg" panose="020B0603020202020204" pitchFamily="34" charset="0"/>
                <a:cs typeface="Arial" panose="020B0604020202020204" pitchFamily="34" charset="0"/>
              </a:defRPr>
            </a:lvl1pPr>
          </a:lstStyle>
          <a:p>
            <a:r>
              <a:rPr lang="de-DE" dirty="0"/>
              <a:t>Institutsname bitte hier Klicken und überschreiben</a:t>
            </a:r>
          </a:p>
        </p:txBody>
      </p:sp>
      <p:sp>
        <p:nvSpPr>
          <p:cNvPr id="12" name="Textplatzhalter 11"/>
          <p:cNvSpPr>
            <a:spLocks noGrp="1"/>
          </p:cNvSpPr>
          <p:nvPr>
            <p:ph type="body" sz="quarter" idx="18" hasCustomPrompt="1"/>
          </p:nvPr>
        </p:nvSpPr>
        <p:spPr>
          <a:xfrm>
            <a:off x="22680000" y="7384579"/>
            <a:ext cx="17966023" cy="19861971"/>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baseline="0">
                <a:solidFill>
                  <a:schemeClr val="accent3"/>
                </a:solidFill>
                <a:latin typeface="Univers for UniS 65 Bold Rg" panose="020B0703030502020204" pitchFamily="34" charset="0"/>
                <a:cs typeface="Arial" panose="020B0604020202020204" pitchFamily="34" charset="0"/>
              </a:defRPr>
            </a:lvl1pPr>
            <a:lvl2pPr marL="1993132" indent="0">
              <a:buFontTx/>
              <a:buNone/>
              <a:defRPr sz="5000">
                <a:latin typeface="Arial" panose="020B0604020202020204" pitchFamily="34" charset="0"/>
                <a:cs typeface="Arial" panose="020B0604020202020204" pitchFamily="34" charset="0"/>
              </a:defRPr>
            </a:lvl2pPr>
            <a:lvl3pPr marL="3986269" indent="0">
              <a:buFontTx/>
              <a:buNone/>
              <a:defRPr sz="5000">
                <a:latin typeface="Arial" panose="020B0604020202020204" pitchFamily="34" charset="0"/>
                <a:cs typeface="Arial" panose="020B0604020202020204" pitchFamily="34" charset="0"/>
              </a:defRPr>
            </a:lvl3pPr>
            <a:lvl4pPr marL="5979402" indent="0">
              <a:buFontTx/>
              <a:buNone/>
              <a:defRPr sz="5000">
                <a:latin typeface="Arial" panose="020B0604020202020204" pitchFamily="34" charset="0"/>
                <a:cs typeface="Arial" panose="020B0604020202020204" pitchFamily="34" charset="0"/>
              </a:defRPr>
            </a:lvl4pPr>
            <a:lvl5pPr marL="7972538" indent="0">
              <a:buFontTx/>
              <a:buNone/>
              <a:defRPr sz="5000">
                <a:latin typeface="Arial" panose="020B0604020202020204" pitchFamily="34" charset="0"/>
                <a:cs typeface="Arial" panose="020B0604020202020204" pitchFamily="34" charset="0"/>
              </a:defRPr>
            </a:lvl5pPr>
          </a:lstStyle>
          <a:p>
            <a:pPr lvl="0"/>
            <a:r>
              <a:rPr lang="de-DE" dirty="0"/>
              <a:t>Headline</a:t>
            </a:r>
          </a:p>
          <a:p>
            <a:pPr lvl="0"/>
            <a:endParaRPr lang="de-DE" dirty="0"/>
          </a:p>
        </p:txBody>
      </p:sp>
      <p:sp>
        <p:nvSpPr>
          <p:cNvPr id="13" name="Textplatzhalter 3"/>
          <p:cNvSpPr>
            <a:spLocks noGrp="1"/>
          </p:cNvSpPr>
          <p:nvPr>
            <p:ph type="body" sz="quarter" idx="12" hasCustomPrompt="1"/>
          </p:nvPr>
        </p:nvSpPr>
        <p:spPr>
          <a:xfrm>
            <a:off x="22680000" y="3639600"/>
            <a:ext cx="15599259" cy="2544763"/>
          </a:xfrm>
          <a:prstGeom prst="rect">
            <a:avLst/>
          </a:prstGeom>
        </p:spPr>
        <p:txBody>
          <a:bodyPr lIns="129351" tIns="64676" rIns="129351" bIns="64676"/>
          <a:lstStyle>
            <a:lvl1pPr marL="0" indent="0">
              <a:buFontTx/>
              <a:buNone/>
              <a:defRPr sz="3200" baseline="0">
                <a:solidFill>
                  <a:schemeClr val="accent3"/>
                </a:solidFill>
                <a:latin typeface="Univers for UniS 55 Roman Rg" panose="020B0603020202020204" pitchFamily="34" charset="0"/>
                <a:cs typeface="Arial" panose="020B0604020202020204" pitchFamily="34" charset="0"/>
              </a:defRPr>
            </a:lvl1pPr>
          </a:lstStyle>
          <a:p>
            <a:r>
              <a:rPr lang="de-DE" dirty="0"/>
              <a:t>Dr. Anna Beispiel</a:t>
            </a:r>
            <a:br>
              <a:rPr lang="de-DE" dirty="0"/>
            </a:br>
            <a:r>
              <a:rPr lang="de-DE" dirty="0"/>
              <a:t>anna.beispiel@iws.uni-stuttgart.de</a:t>
            </a:r>
            <a:br>
              <a:rPr lang="de-DE" dirty="0"/>
            </a:br>
            <a:r>
              <a:rPr lang="de-DE" dirty="0"/>
              <a:t>Institut für Wasser- und Umweltsystemmodellierung</a:t>
            </a:r>
            <a:br>
              <a:rPr lang="de-DE" dirty="0"/>
            </a:br>
            <a:r>
              <a:rPr lang="de-DE" dirty="0"/>
              <a:t>Pfaffenwaldring 61, D-70569 Stuttgart, Germany</a:t>
            </a:r>
          </a:p>
        </p:txBody>
      </p:sp>
      <p:sp>
        <p:nvSpPr>
          <p:cNvPr id="14" name="Bildplatzhalter 6"/>
          <p:cNvSpPr>
            <a:spLocks noGrp="1"/>
          </p:cNvSpPr>
          <p:nvPr>
            <p:ph type="pic" sz="quarter" idx="13" hasCustomPrompt="1"/>
          </p:nvPr>
        </p:nvSpPr>
        <p:spPr>
          <a:xfrm>
            <a:off x="34653734" y="27309339"/>
            <a:ext cx="6116366" cy="2035810"/>
          </a:xfrm>
          <a:prstGeom prst="rect">
            <a:avLst/>
          </a:prstGeom>
        </p:spPr>
        <p:txBody>
          <a:bodyPr lIns="129351" tIns="64676" rIns="129351" bIns="64676"/>
          <a:lstStyle>
            <a:lvl1pPr marL="0" indent="0" algn="ctr">
              <a:buNone/>
              <a:defRPr sz="5200" baseline="0">
                <a:latin typeface="Arial" panose="020B0604020202020204" pitchFamily="34" charset="0"/>
                <a:cs typeface="Arial" panose="020B0604020202020204" pitchFamily="34" charset="0"/>
              </a:defRPr>
            </a:lvl1pPr>
          </a:lstStyle>
          <a:p>
            <a:r>
              <a:rPr lang="de-DE" dirty="0" err="1"/>
              <a:t>Sublogo</a:t>
            </a:r>
            <a:r>
              <a:rPr lang="de-DE" dirty="0"/>
              <a:t> durch Klicken hinzufügen</a:t>
            </a:r>
          </a:p>
        </p:txBody>
      </p:sp>
    </p:spTree>
    <p:extLst>
      <p:ext uri="{BB962C8B-B14F-4D97-AF65-F5344CB8AC3E}">
        <p14:creationId xmlns:p14="http://schemas.microsoft.com/office/powerpoint/2010/main" val="1209061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74632" y="2043602"/>
            <a:ext cx="10003661" cy="2023805"/>
          </a:xfrm>
          <a:prstGeom prst="rect">
            <a:avLst/>
          </a:prstGeom>
        </p:spPr>
      </p:pic>
    </p:spTree>
    <p:extLst>
      <p:ext uri="{BB962C8B-B14F-4D97-AF65-F5344CB8AC3E}">
        <p14:creationId xmlns:p14="http://schemas.microsoft.com/office/powerpoint/2010/main" val="143099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986269" rtl="0" eaLnBrk="1" latinLnBrk="0" hangingPunct="1">
        <a:spcBef>
          <a:spcPct val="0"/>
        </a:spcBef>
        <a:buNone/>
        <a:defRPr sz="19200" kern="1200">
          <a:solidFill>
            <a:schemeClr val="tx1"/>
          </a:solidFill>
          <a:latin typeface="+mj-lt"/>
          <a:ea typeface="+mj-ea"/>
          <a:cs typeface="+mj-cs"/>
        </a:defRPr>
      </a:lvl1pPr>
    </p:titleStyle>
    <p:bodyStyle>
      <a:lvl1pPr marL="1494853" indent="-1494853" algn="l" defTabSz="3986269" rtl="0" eaLnBrk="1" latinLnBrk="0" hangingPunct="1">
        <a:spcBef>
          <a:spcPct val="20000"/>
        </a:spcBef>
        <a:buFont typeface="Arial" panose="020B0604020202020204" pitchFamily="34" charset="0"/>
        <a:buChar char="•"/>
        <a:defRPr sz="13900" kern="1200">
          <a:solidFill>
            <a:schemeClr val="tx1"/>
          </a:solidFill>
          <a:latin typeface="+mn-lt"/>
          <a:ea typeface="+mn-ea"/>
          <a:cs typeface="+mn-cs"/>
        </a:defRPr>
      </a:lvl1pPr>
      <a:lvl2pPr marL="3238843" indent="-1245711" algn="l" defTabSz="3986269" rtl="0" eaLnBrk="1" latinLnBrk="0" hangingPunct="1">
        <a:spcBef>
          <a:spcPct val="20000"/>
        </a:spcBef>
        <a:buFont typeface="Arial" panose="020B0604020202020204" pitchFamily="34" charset="0"/>
        <a:buChar char="–"/>
        <a:defRPr sz="11700" kern="1200">
          <a:solidFill>
            <a:schemeClr val="tx1"/>
          </a:solidFill>
          <a:latin typeface="+mn-lt"/>
          <a:ea typeface="+mn-ea"/>
          <a:cs typeface="+mn-cs"/>
        </a:defRPr>
      </a:lvl2pPr>
      <a:lvl3pPr marL="4982839" indent="-996570" algn="l" defTabSz="3986269"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3pPr>
      <a:lvl4pPr marL="6975973"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4pPr>
      <a:lvl5pPr marL="8969109"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p:bodyStyle>
    <p:otherStyle>
      <a:defPPr>
        <a:defRPr lang="de-DE"/>
      </a:defPPr>
      <a:lvl1pPr marL="0" algn="l" defTabSz="3986269" rtl="0" eaLnBrk="1" latinLnBrk="0" hangingPunct="1">
        <a:defRPr sz="8100" kern="1200">
          <a:solidFill>
            <a:schemeClr val="tx1"/>
          </a:solidFill>
          <a:latin typeface="+mn-lt"/>
          <a:ea typeface="+mn-ea"/>
          <a:cs typeface="+mn-cs"/>
        </a:defRPr>
      </a:lvl1pPr>
      <a:lvl2pPr marL="1993133" algn="l" defTabSz="3986269" rtl="0" eaLnBrk="1" latinLnBrk="0" hangingPunct="1">
        <a:defRPr sz="8100" kern="1200">
          <a:solidFill>
            <a:schemeClr val="tx1"/>
          </a:solidFill>
          <a:latin typeface="+mn-lt"/>
          <a:ea typeface="+mn-ea"/>
          <a:cs typeface="+mn-cs"/>
        </a:defRPr>
      </a:lvl2pPr>
      <a:lvl3pPr marL="3986269" algn="l" defTabSz="3986269" rtl="0" eaLnBrk="1" latinLnBrk="0" hangingPunct="1">
        <a:defRPr sz="8100" kern="1200">
          <a:solidFill>
            <a:schemeClr val="tx1"/>
          </a:solidFill>
          <a:latin typeface="+mn-lt"/>
          <a:ea typeface="+mn-ea"/>
          <a:cs typeface="+mn-cs"/>
        </a:defRPr>
      </a:lvl3pPr>
      <a:lvl4pPr marL="5979402" algn="l" defTabSz="3986269" rtl="0" eaLnBrk="1" latinLnBrk="0" hangingPunct="1">
        <a:defRPr sz="8100" kern="1200">
          <a:solidFill>
            <a:schemeClr val="tx1"/>
          </a:solidFill>
          <a:latin typeface="+mn-lt"/>
          <a:ea typeface="+mn-ea"/>
          <a:cs typeface="+mn-cs"/>
        </a:defRPr>
      </a:lvl4pPr>
      <a:lvl5pPr marL="7972538" algn="l" defTabSz="3986269" rtl="0" eaLnBrk="1" latinLnBrk="0" hangingPunct="1">
        <a:defRPr sz="8100" kern="1200">
          <a:solidFill>
            <a:schemeClr val="tx1"/>
          </a:solidFill>
          <a:latin typeface="+mn-lt"/>
          <a:ea typeface="+mn-ea"/>
          <a:cs typeface="+mn-cs"/>
        </a:defRPr>
      </a:lvl5pPr>
      <a:lvl6pPr marL="9965673" algn="l" defTabSz="3986269" rtl="0" eaLnBrk="1" latinLnBrk="0" hangingPunct="1">
        <a:defRPr sz="8100" kern="1200">
          <a:solidFill>
            <a:schemeClr val="tx1"/>
          </a:solidFill>
          <a:latin typeface="+mn-lt"/>
          <a:ea typeface="+mn-ea"/>
          <a:cs typeface="+mn-cs"/>
        </a:defRPr>
      </a:lvl6pPr>
      <a:lvl7pPr marL="11958806" algn="l" defTabSz="3986269" rtl="0" eaLnBrk="1" latinLnBrk="0" hangingPunct="1">
        <a:defRPr sz="8100" kern="1200">
          <a:solidFill>
            <a:schemeClr val="tx1"/>
          </a:solidFill>
          <a:latin typeface="+mn-lt"/>
          <a:ea typeface="+mn-ea"/>
          <a:cs typeface="+mn-cs"/>
        </a:defRPr>
      </a:lvl7pPr>
      <a:lvl8pPr marL="13951945" algn="l" defTabSz="3986269" rtl="0" eaLnBrk="1" latinLnBrk="0" hangingPunct="1">
        <a:defRPr sz="8100" kern="1200">
          <a:solidFill>
            <a:schemeClr val="tx1"/>
          </a:solidFill>
          <a:latin typeface="+mn-lt"/>
          <a:ea typeface="+mn-ea"/>
          <a:cs typeface="+mn-cs"/>
        </a:defRPr>
      </a:lvl8pPr>
      <a:lvl9pPr marL="15945081" algn="l" defTabSz="3986269"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C9C06776-F805-44B8-9CEA-8A07FD0137EA}"/>
              </a:ext>
            </a:extLst>
          </p:cNvPr>
          <p:cNvSpPr>
            <a:spLocks noGrp="1"/>
          </p:cNvSpPr>
          <p:nvPr>
            <p:ph type="title" idx="4294967295"/>
          </p:nvPr>
        </p:nvSpPr>
        <p:spPr>
          <a:xfrm>
            <a:off x="2943225" y="-5851525"/>
            <a:ext cx="36922075" cy="5851525"/>
          </a:xfrm>
          <a:prstGeom prst="rect">
            <a:avLst/>
          </a:prstGeom>
        </p:spPr>
        <p:txBody>
          <a:bodyPr anchor="b"/>
          <a:lstStyle/>
          <a:p>
            <a:endParaRPr lang="de-DE" dirty="0"/>
          </a:p>
        </p:txBody>
      </p:sp>
      <p:sp>
        <p:nvSpPr>
          <p:cNvPr id="5" name="Textplatzhalter 4"/>
          <p:cNvSpPr>
            <a:spLocks noGrp="1"/>
          </p:cNvSpPr>
          <p:nvPr>
            <p:ph type="body" sz="quarter" idx="17"/>
          </p:nvPr>
        </p:nvSpPr>
        <p:spPr/>
        <p:txBody>
          <a:bodyPr/>
          <a:lstStyle/>
          <a:p>
            <a:r>
              <a:rPr lang="de-DE" dirty="0"/>
              <a:t>Institut für maschinelle Sprachverarbeitung</a:t>
            </a:r>
          </a:p>
        </p:txBody>
      </p:sp>
      <p:sp>
        <p:nvSpPr>
          <p:cNvPr id="6" name="Textplatzhalter 5"/>
          <p:cNvSpPr>
            <a:spLocks noGrp="1"/>
          </p:cNvSpPr>
          <p:nvPr>
            <p:ph type="body" sz="quarter" idx="12"/>
          </p:nvPr>
        </p:nvSpPr>
        <p:spPr/>
        <p:txBody>
          <a:bodyPr/>
          <a:lstStyle/>
          <a:p>
            <a:r>
              <a:rPr lang="de-DE" sz="3600" dirty="0"/>
              <a:t>Karan </a:t>
            </a:r>
            <a:r>
              <a:rPr lang="de-DE" sz="3600" dirty="0" err="1"/>
              <a:t>Bhanusheli</a:t>
            </a:r>
            <a:endParaRPr lang="de-DE" sz="3600" dirty="0"/>
          </a:p>
          <a:p>
            <a:r>
              <a:rPr lang="de-DE" sz="3600" dirty="0"/>
              <a:t>Christine </a:t>
            </a:r>
            <a:r>
              <a:rPr lang="de-DE" sz="3600" dirty="0" err="1"/>
              <a:t>Oellbrunner</a:t>
            </a:r>
            <a:endParaRPr lang="de-DE" sz="3600" dirty="0"/>
          </a:p>
          <a:p>
            <a:r>
              <a:rPr lang="de-DE" sz="3600" dirty="0"/>
              <a:t>Paula Villavecchia Skrebba</a:t>
            </a:r>
          </a:p>
        </p:txBody>
      </p:sp>
      <p:sp>
        <p:nvSpPr>
          <p:cNvPr id="7" name="Textplatzhalter 6"/>
          <p:cNvSpPr>
            <a:spLocks noGrp="1"/>
          </p:cNvSpPr>
          <p:nvPr>
            <p:ph type="body" sz="quarter" idx="15"/>
          </p:nvPr>
        </p:nvSpPr>
        <p:spPr/>
        <p:txBody>
          <a:bodyPr/>
          <a:lstStyle/>
          <a:p>
            <a:r>
              <a:rPr lang="de-DE" dirty="0"/>
              <a:t>Spoken </a:t>
            </a:r>
            <a:r>
              <a:rPr lang="de-DE" dirty="0" err="1"/>
              <a:t>Dialogue</a:t>
            </a:r>
            <a:r>
              <a:rPr lang="de-DE" dirty="0"/>
              <a:t> Systems</a:t>
            </a:r>
          </a:p>
          <a:p>
            <a:r>
              <a:rPr lang="de-DE" dirty="0" err="1"/>
              <a:t>SoSe</a:t>
            </a:r>
            <a:r>
              <a:rPr lang="de-DE" dirty="0"/>
              <a:t> 2023</a:t>
            </a:r>
          </a:p>
        </p:txBody>
      </p:sp>
      <p:sp>
        <p:nvSpPr>
          <p:cNvPr id="2" name="Textplatzhalter 1"/>
          <p:cNvSpPr>
            <a:spLocks noGrp="1"/>
          </p:cNvSpPr>
          <p:nvPr>
            <p:ph type="body" sz="quarter" idx="14"/>
          </p:nvPr>
        </p:nvSpPr>
        <p:spPr>
          <a:xfrm>
            <a:off x="2037600" y="6183487"/>
            <a:ext cx="17966023" cy="21063063"/>
          </a:xfrm>
        </p:spPr>
        <p:txBody>
          <a:bodyPr/>
          <a:lstStyle/>
          <a:p>
            <a:pPr algn="ctr">
              <a:spcBef>
                <a:spcPts val="0"/>
              </a:spcBef>
            </a:pPr>
            <a:r>
              <a:rPr lang="en-US" b="1" dirty="0"/>
              <a:t>Motivation and description</a:t>
            </a:r>
            <a:endParaRPr lang="en-US" dirty="0"/>
          </a:p>
          <a:p>
            <a:pPr>
              <a:spcBef>
                <a:spcPts val="0"/>
              </a:spcBef>
            </a:pPr>
            <a:r>
              <a:rPr lang="en-US" sz="4500" dirty="0"/>
              <a:t>Calling all bar enthusiasts! Get ready to explore the vibrant bar scene in Stuttgart with our cutting-edge dialog system! </a:t>
            </a:r>
          </a:p>
          <a:p>
            <a:pPr>
              <a:spcBef>
                <a:spcPts val="48"/>
              </a:spcBef>
            </a:pPr>
            <a:endParaRPr lang="en-US" sz="4500" dirty="0"/>
          </a:p>
          <a:p>
            <a:pPr>
              <a:spcBef>
                <a:spcPts val="48"/>
              </a:spcBef>
            </a:pPr>
            <a:r>
              <a:rPr lang="en-US" sz="4500" dirty="0"/>
              <a:t>Our aim is to provide you with relevant information and personalized recommendations from about 123 amazing bars in Stuttgart, ensuring you have all the details you need to make an informed choice. Additionally, our system also offers a convenient reservation service, allowing you to secure a table effortlessly for you and your friends. Cheers!</a:t>
            </a:r>
          </a:p>
        </p:txBody>
      </p:sp>
      <p:sp>
        <p:nvSpPr>
          <p:cNvPr id="3" name="Textplatzhalter 2"/>
          <p:cNvSpPr>
            <a:spLocks noGrp="1"/>
          </p:cNvSpPr>
          <p:nvPr>
            <p:ph type="body" sz="quarter" idx="18"/>
          </p:nvPr>
        </p:nvSpPr>
        <p:spPr>
          <a:xfrm>
            <a:off x="2079084" y="13676679"/>
            <a:ext cx="18410208" cy="15028216"/>
          </a:xfrm>
        </p:spPr>
        <p:txBody>
          <a:bodyPr/>
          <a:lstStyle/>
          <a:p>
            <a:pPr algn="ctr"/>
            <a:r>
              <a:rPr lang="en-US" sz="5200" b="1" dirty="0"/>
              <a:t>Implementation details</a:t>
            </a:r>
          </a:p>
          <a:p>
            <a:r>
              <a:rPr lang="en-US" u="sng" dirty="0"/>
              <a:t>System acts</a:t>
            </a:r>
            <a:r>
              <a:rPr lang="en-US" dirty="0"/>
              <a:t>: welcome, </a:t>
            </a:r>
            <a:r>
              <a:rPr lang="en-US" dirty="0" err="1"/>
              <a:t>inform_byname</a:t>
            </a:r>
            <a:r>
              <a:rPr lang="en-US" dirty="0"/>
              <a:t>, </a:t>
            </a:r>
            <a:r>
              <a:rPr lang="en-US" dirty="0" err="1"/>
              <a:t>inform_alternatives</a:t>
            </a:r>
            <a:r>
              <a:rPr lang="en-US" dirty="0"/>
              <a:t>, request, confirm, select, </a:t>
            </a:r>
            <a:r>
              <a:rPr lang="en-US" dirty="0" err="1"/>
              <a:t>reqmore</a:t>
            </a:r>
            <a:r>
              <a:rPr lang="en-US" dirty="0"/>
              <a:t>, bad, </a:t>
            </a:r>
            <a:r>
              <a:rPr lang="en-US" dirty="0" err="1"/>
              <a:t>closingmsg</a:t>
            </a:r>
            <a:r>
              <a:rPr lang="en-US" dirty="0"/>
              <a:t>, </a:t>
            </a:r>
            <a:r>
              <a:rPr lang="en-US" b="1" dirty="0" err="1"/>
              <a:t>confreq</a:t>
            </a:r>
            <a:r>
              <a:rPr lang="en-US" b="1" dirty="0"/>
              <a:t>, </a:t>
            </a:r>
            <a:r>
              <a:rPr lang="en-US" b="1" dirty="0" err="1"/>
              <a:t>declinereq</a:t>
            </a:r>
            <a:r>
              <a:rPr lang="en-US" b="1" dirty="0"/>
              <a:t>, </a:t>
            </a:r>
            <a:r>
              <a:rPr lang="en-US" b="1" dirty="0" err="1"/>
              <a:t>makereservation</a:t>
            </a:r>
            <a:endParaRPr lang="en-US" b="1" dirty="0"/>
          </a:p>
          <a:p>
            <a:endParaRPr lang="en-US" dirty="0"/>
          </a:p>
          <a:p>
            <a:r>
              <a:rPr lang="en-US" u="sng" dirty="0"/>
              <a:t>User acts</a:t>
            </a:r>
            <a:r>
              <a:rPr lang="en-US" dirty="0"/>
              <a:t>: inform, </a:t>
            </a:r>
            <a:r>
              <a:rPr lang="en-US" dirty="0" err="1"/>
              <a:t>negativeinform</a:t>
            </a:r>
            <a:r>
              <a:rPr lang="en-US" dirty="0"/>
              <a:t>, request, hello, bye, thanks, affirm, deny, </a:t>
            </a:r>
            <a:r>
              <a:rPr lang="en-US" dirty="0" err="1"/>
              <a:t>reqalts</a:t>
            </a:r>
            <a:r>
              <a:rPr lang="en-US" dirty="0"/>
              <a:t>, ack, bad, confirm, </a:t>
            </a:r>
            <a:r>
              <a:rPr lang="en-US" dirty="0" err="1"/>
              <a:t>selectdomain</a:t>
            </a:r>
            <a:r>
              <a:rPr lang="en-US" dirty="0"/>
              <a:t>, </a:t>
            </a:r>
            <a:r>
              <a:rPr lang="en-US" b="1" dirty="0" err="1"/>
              <a:t>makereservation</a:t>
            </a:r>
            <a:endParaRPr lang="en-US" b="1" dirty="0"/>
          </a:p>
          <a:p>
            <a:endParaRPr lang="en-US" b="1" dirty="0"/>
          </a:p>
          <a:p>
            <a:endParaRPr lang="en-US" b="1" dirty="0"/>
          </a:p>
          <a:p>
            <a:endParaRPr lang="en-US" b="1" dirty="0"/>
          </a:p>
          <a:p>
            <a:endParaRPr lang="en-US" b="1" dirty="0"/>
          </a:p>
        </p:txBody>
      </p:sp>
      <p:sp>
        <p:nvSpPr>
          <p:cNvPr id="8" name="Textplatzhalter 7"/>
          <p:cNvSpPr>
            <a:spLocks noGrp="1"/>
          </p:cNvSpPr>
          <p:nvPr>
            <p:ph type="body" sz="quarter" idx="16"/>
          </p:nvPr>
        </p:nvSpPr>
        <p:spPr/>
        <p:txBody>
          <a:bodyPr/>
          <a:lstStyle/>
          <a:p>
            <a:r>
              <a:rPr lang="en-GB" dirty="0"/>
              <a:t>Ngoc Thang Vu,</a:t>
            </a:r>
          </a:p>
          <a:p>
            <a:r>
              <a:rPr lang="en-GB" dirty="0"/>
              <a:t>Dirk </a:t>
            </a:r>
            <a:r>
              <a:rPr lang="en-GB" dirty="0" err="1"/>
              <a:t>Väth</a:t>
            </a:r>
            <a:r>
              <a:rPr lang="en-GB" dirty="0"/>
              <a:t>,</a:t>
            </a:r>
          </a:p>
          <a:p>
            <a:r>
              <a:rPr lang="en-GB" dirty="0"/>
              <a:t>Lindsey Vanderlyn</a:t>
            </a:r>
            <a:endParaRPr lang="de-DE" dirty="0"/>
          </a:p>
        </p:txBody>
      </p:sp>
      <p:pic>
        <p:nvPicPr>
          <p:cNvPr id="54" name="Picture 53" descr="A pair of yellow mugs with foamy bubbles&#10;&#10;Description automatically generated">
            <a:extLst>
              <a:ext uri="{FF2B5EF4-FFF2-40B4-BE49-F238E27FC236}">
                <a16:creationId xmlns:a16="http://schemas.microsoft.com/office/drawing/2014/main" id="{2CA8FFA8-8CEE-8E7D-C931-69D0F9FD8C05}"/>
              </a:ext>
            </a:extLst>
          </p:cNvPr>
          <p:cNvPicPr>
            <a:picLocks noChangeAspect="1"/>
          </p:cNvPicPr>
          <p:nvPr/>
        </p:nvPicPr>
        <p:blipFill>
          <a:blip r:embed="rId2"/>
          <a:stretch>
            <a:fillRect/>
          </a:stretch>
        </p:blipFill>
        <p:spPr>
          <a:xfrm>
            <a:off x="18146042" y="4750025"/>
            <a:ext cx="1923388" cy="1923388"/>
          </a:xfrm>
          <a:prstGeom prst="rect">
            <a:avLst/>
          </a:prstGeom>
        </p:spPr>
      </p:pic>
      <p:grpSp>
        <p:nvGrpSpPr>
          <p:cNvPr id="101" name="Group 100">
            <a:extLst>
              <a:ext uri="{FF2B5EF4-FFF2-40B4-BE49-F238E27FC236}">
                <a16:creationId xmlns:a16="http://schemas.microsoft.com/office/drawing/2014/main" id="{410C41EE-F910-EC07-C377-F878E96425D2}"/>
              </a:ext>
            </a:extLst>
          </p:cNvPr>
          <p:cNvGrpSpPr/>
          <p:nvPr/>
        </p:nvGrpSpPr>
        <p:grpSpPr>
          <a:xfrm>
            <a:off x="27763097" y="21878815"/>
            <a:ext cx="13806857" cy="4874400"/>
            <a:chOff x="25288207" y="22825843"/>
            <a:chExt cx="13806857" cy="4874400"/>
          </a:xfrm>
        </p:grpSpPr>
        <p:grpSp>
          <p:nvGrpSpPr>
            <p:cNvPr id="85" name="Group 84">
              <a:extLst>
                <a:ext uri="{FF2B5EF4-FFF2-40B4-BE49-F238E27FC236}">
                  <a16:creationId xmlns:a16="http://schemas.microsoft.com/office/drawing/2014/main" id="{00E61856-D18D-9F27-F99B-6BE50354465C}"/>
                </a:ext>
              </a:extLst>
            </p:cNvPr>
            <p:cNvGrpSpPr/>
            <p:nvPr/>
          </p:nvGrpSpPr>
          <p:grpSpPr>
            <a:xfrm>
              <a:off x="25288207" y="22825843"/>
              <a:ext cx="13806857" cy="4874400"/>
              <a:chOff x="23413783" y="22889754"/>
              <a:chExt cx="13806857" cy="4876911"/>
            </a:xfrm>
          </p:grpSpPr>
          <p:sp>
            <p:nvSpPr>
              <p:cNvPr id="79" name="Oval Callout 78">
                <a:extLst>
                  <a:ext uri="{FF2B5EF4-FFF2-40B4-BE49-F238E27FC236}">
                    <a16:creationId xmlns:a16="http://schemas.microsoft.com/office/drawing/2014/main" id="{034F9F57-CB7D-38A4-9D6A-3E774AA67DDF}"/>
                  </a:ext>
                </a:extLst>
              </p:cNvPr>
              <p:cNvSpPr/>
              <p:nvPr/>
            </p:nvSpPr>
            <p:spPr>
              <a:xfrm>
                <a:off x="23413783" y="22953665"/>
                <a:ext cx="3466215" cy="1923388"/>
              </a:xfrm>
              <a:prstGeom prst="wedgeEllipseCallout">
                <a:avLst>
                  <a:gd name="adj1" fmla="val 7013"/>
                  <a:gd name="adj2" fmla="val 75706"/>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Monday 7pm</a:t>
                </a:r>
              </a:p>
            </p:txBody>
          </p:sp>
          <p:pic>
            <p:nvPicPr>
              <p:cNvPr id="80" name="Picture 79" descr="A person with a mustache and beard&#10;&#10;Description automatically generated">
                <a:extLst>
                  <a:ext uri="{FF2B5EF4-FFF2-40B4-BE49-F238E27FC236}">
                    <a16:creationId xmlns:a16="http://schemas.microsoft.com/office/drawing/2014/main" id="{0878FEDC-E9EB-F4E7-C6D2-5FE837E0135D}"/>
                  </a:ext>
                </a:extLst>
              </p:cNvPr>
              <p:cNvPicPr>
                <a:picLocks noChangeAspect="1"/>
              </p:cNvPicPr>
              <p:nvPr/>
            </p:nvPicPr>
            <p:blipFill>
              <a:blip r:embed="rId3"/>
              <a:stretch>
                <a:fillRect/>
              </a:stretch>
            </p:blipFill>
            <p:spPr>
              <a:xfrm>
                <a:off x="24478377" y="25365044"/>
                <a:ext cx="2401621" cy="2401621"/>
              </a:xfrm>
              <a:prstGeom prst="rect">
                <a:avLst/>
              </a:prstGeom>
            </p:spPr>
          </p:pic>
          <p:sp>
            <p:nvSpPr>
              <p:cNvPr id="81" name="Oval Callout 80">
                <a:extLst>
                  <a:ext uri="{FF2B5EF4-FFF2-40B4-BE49-F238E27FC236}">
                    <a16:creationId xmlns:a16="http://schemas.microsoft.com/office/drawing/2014/main" id="{F6EAF1E8-2516-DC29-59F4-4C76915758D0}"/>
                  </a:ext>
                </a:extLst>
              </p:cNvPr>
              <p:cNvSpPr/>
              <p:nvPr/>
            </p:nvSpPr>
            <p:spPr>
              <a:xfrm>
                <a:off x="30596562" y="22889754"/>
                <a:ext cx="6624078" cy="1923388"/>
              </a:xfrm>
              <a:prstGeom prst="wedgeEllipseCallout">
                <a:avLst>
                  <a:gd name="adj1" fmla="val -36578"/>
                  <a:gd name="adj2" fmla="val 77831"/>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0" i="0" dirty="0">
                    <a:solidFill>
                      <a:srgbClr val="212529"/>
                    </a:solidFill>
                    <a:effectLst/>
                    <a:latin typeface="-apple-system"/>
                  </a:rPr>
                  <a:t>Booking </a:t>
                </a:r>
                <a:r>
                  <a:rPr lang="en-US" sz="2800" b="0" i="0" dirty="0" err="1">
                    <a:solidFill>
                      <a:srgbClr val="212529"/>
                    </a:solidFill>
                    <a:effectLst/>
                    <a:latin typeface="-apple-system"/>
                  </a:rPr>
                  <a:t>confimed</a:t>
                </a:r>
                <a:r>
                  <a:rPr lang="en-US" sz="2800" b="0" i="0" dirty="0">
                    <a:solidFill>
                      <a:srgbClr val="212529"/>
                    </a:solidFill>
                    <a:effectLst/>
                    <a:latin typeface="-apple-system"/>
                  </a:rPr>
                  <a:t> for Biddy </a:t>
                </a:r>
                <a:r>
                  <a:rPr lang="en-US" sz="2800" b="0" i="0" dirty="0" err="1">
                    <a:solidFill>
                      <a:srgbClr val="212529"/>
                    </a:solidFill>
                    <a:effectLst/>
                    <a:latin typeface="-apple-system"/>
                  </a:rPr>
                  <a:t>Earlys</a:t>
                </a:r>
                <a:r>
                  <a:rPr lang="en-US" sz="2800" b="0" i="0" dirty="0">
                    <a:solidFill>
                      <a:srgbClr val="212529"/>
                    </a:solidFill>
                    <a:effectLst/>
                    <a:latin typeface="-apple-system"/>
                  </a:rPr>
                  <a:t> Irish Pub at </a:t>
                </a:r>
                <a:r>
                  <a:rPr lang="en-US" sz="2800" b="0" i="0" dirty="0" err="1">
                    <a:solidFill>
                      <a:srgbClr val="212529"/>
                    </a:solidFill>
                    <a:effectLst/>
                    <a:latin typeface="-apple-system"/>
                  </a:rPr>
                  <a:t>monday</a:t>
                </a:r>
                <a:r>
                  <a:rPr lang="en-US" sz="2800" b="0" i="0" dirty="0">
                    <a:solidFill>
                      <a:srgbClr val="212529"/>
                    </a:solidFill>
                    <a:effectLst/>
                    <a:latin typeface="-apple-system"/>
                  </a:rPr>
                  <a:t> 7pm</a:t>
                </a:r>
                <a:endParaRPr lang="en-US" sz="2800" dirty="0">
                  <a:solidFill>
                    <a:schemeClr val="accent4">
                      <a:lumMod val="10000"/>
                    </a:schemeClr>
                  </a:solidFill>
                </a:endParaRPr>
              </a:p>
            </p:txBody>
          </p:sp>
          <p:pic>
            <p:nvPicPr>
              <p:cNvPr id="83" name="Picture 82" descr="A yellow mug with white foam and bubbles&#10;&#10;Description automatically generated">
                <a:extLst>
                  <a:ext uri="{FF2B5EF4-FFF2-40B4-BE49-F238E27FC236}">
                    <a16:creationId xmlns:a16="http://schemas.microsoft.com/office/drawing/2014/main" id="{D9E42D93-AFAF-4073-C464-7DC943C1A053}"/>
                  </a:ext>
                </a:extLst>
              </p:cNvPr>
              <p:cNvPicPr>
                <a:picLocks noChangeAspect="1"/>
              </p:cNvPicPr>
              <p:nvPr/>
            </p:nvPicPr>
            <p:blipFill>
              <a:blip r:embed="rId4"/>
              <a:stretch>
                <a:fillRect/>
              </a:stretch>
            </p:blipFill>
            <p:spPr>
              <a:xfrm rot="1007357" flipH="1">
                <a:off x="31981023" y="25714060"/>
                <a:ext cx="1923388" cy="1923388"/>
              </a:xfrm>
              <a:prstGeom prst="rect">
                <a:avLst/>
              </a:prstGeom>
            </p:spPr>
          </p:pic>
        </p:grpSp>
        <p:sp>
          <p:nvSpPr>
            <p:cNvPr id="86" name="Right Arrow 85">
              <a:extLst>
                <a:ext uri="{FF2B5EF4-FFF2-40B4-BE49-F238E27FC236}">
                  <a16:creationId xmlns:a16="http://schemas.microsoft.com/office/drawing/2014/main" id="{A837240A-E662-3C33-82EB-798614702AE9}"/>
                </a:ext>
              </a:extLst>
            </p:cNvPr>
            <p:cNvSpPr/>
            <p:nvPr/>
          </p:nvSpPr>
          <p:spPr>
            <a:xfrm>
              <a:off x="29194763" y="26285858"/>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descr="A black background with a black square&#10;&#10;Description automatically generated">
              <a:extLst>
                <a:ext uri="{FF2B5EF4-FFF2-40B4-BE49-F238E27FC236}">
                  <a16:creationId xmlns:a16="http://schemas.microsoft.com/office/drawing/2014/main" id="{D8DA9738-A411-0ECC-6C13-682FF67CC1AC}"/>
                </a:ext>
              </a:extLst>
            </p:cNvPr>
            <p:cNvPicPr>
              <a:picLocks noChangeAspect="1"/>
            </p:cNvPicPr>
            <p:nvPr/>
          </p:nvPicPr>
          <p:blipFill>
            <a:blip r:embed="rId5"/>
            <a:stretch>
              <a:fillRect/>
            </a:stretch>
          </p:blipFill>
          <p:spPr>
            <a:xfrm>
              <a:off x="31436756" y="25185326"/>
              <a:ext cx="2439988" cy="2439988"/>
            </a:xfrm>
            <a:prstGeom prst="rect">
              <a:avLst/>
            </a:prstGeom>
          </p:spPr>
        </p:pic>
      </p:grpSp>
      <p:grpSp>
        <p:nvGrpSpPr>
          <p:cNvPr id="95" name="Group 94">
            <a:extLst>
              <a:ext uri="{FF2B5EF4-FFF2-40B4-BE49-F238E27FC236}">
                <a16:creationId xmlns:a16="http://schemas.microsoft.com/office/drawing/2014/main" id="{3882381D-6597-56B5-D77C-5DF007478AB2}"/>
              </a:ext>
            </a:extLst>
          </p:cNvPr>
          <p:cNvGrpSpPr/>
          <p:nvPr/>
        </p:nvGrpSpPr>
        <p:grpSpPr>
          <a:xfrm>
            <a:off x="1875206" y="21446018"/>
            <a:ext cx="11684967" cy="5231203"/>
            <a:chOff x="1923343" y="15207127"/>
            <a:chExt cx="11684967" cy="5231203"/>
          </a:xfrm>
        </p:grpSpPr>
        <p:grpSp>
          <p:nvGrpSpPr>
            <p:cNvPr id="52" name="Group 51">
              <a:extLst>
                <a:ext uri="{FF2B5EF4-FFF2-40B4-BE49-F238E27FC236}">
                  <a16:creationId xmlns:a16="http://schemas.microsoft.com/office/drawing/2014/main" id="{A6A955A6-B712-A0FF-D1D0-62BCA8EBCFF6}"/>
                </a:ext>
              </a:extLst>
            </p:cNvPr>
            <p:cNvGrpSpPr/>
            <p:nvPr/>
          </p:nvGrpSpPr>
          <p:grpSpPr>
            <a:xfrm>
              <a:off x="4672858" y="15207127"/>
              <a:ext cx="8935452" cy="4269510"/>
              <a:chOff x="5025649" y="16278312"/>
              <a:chExt cx="8935452" cy="4269510"/>
            </a:xfrm>
          </p:grpSpPr>
          <p:sp>
            <p:nvSpPr>
              <p:cNvPr id="48" name="Oval Callout 47">
                <a:extLst>
                  <a:ext uri="{FF2B5EF4-FFF2-40B4-BE49-F238E27FC236}">
                    <a16:creationId xmlns:a16="http://schemas.microsoft.com/office/drawing/2014/main" id="{10EEB0C6-0179-A9D3-6937-148F676F086C}"/>
                  </a:ext>
                </a:extLst>
              </p:cNvPr>
              <p:cNvSpPr/>
              <p:nvPr/>
            </p:nvSpPr>
            <p:spPr>
              <a:xfrm>
                <a:off x="7872032" y="16278312"/>
                <a:ext cx="6089069" cy="192338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2800" b="0" i="0" dirty="0">
                    <a:solidFill>
                      <a:srgbClr val="212529"/>
                    </a:solidFill>
                    <a:effectLst/>
                    <a:latin typeface="-apple-system"/>
                  </a:rPr>
                  <a:t>There is a bar called Biddy </a:t>
                </a:r>
                <a:r>
                  <a:rPr lang="en-GB" sz="2800" b="0" i="0" dirty="0" err="1">
                    <a:solidFill>
                      <a:srgbClr val="212529"/>
                    </a:solidFill>
                    <a:effectLst/>
                    <a:latin typeface="-apple-system"/>
                  </a:rPr>
                  <a:t>Earlys</a:t>
                </a:r>
                <a:r>
                  <a:rPr lang="en-GB" sz="2800" b="0" i="0" dirty="0">
                    <a:solidFill>
                      <a:srgbClr val="212529"/>
                    </a:solidFill>
                    <a:effectLst/>
                    <a:latin typeface="-apple-system"/>
                  </a:rPr>
                  <a:t> Irish Pub. What do you want to know about it?</a:t>
                </a:r>
              </a:p>
            </p:txBody>
          </p:sp>
          <p:sp>
            <p:nvSpPr>
              <p:cNvPr id="50" name="Right Arrow 49">
                <a:extLst>
                  <a:ext uri="{FF2B5EF4-FFF2-40B4-BE49-F238E27FC236}">
                    <a16:creationId xmlns:a16="http://schemas.microsoft.com/office/drawing/2014/main" id="{1DC9138B-32F9-82C9-4A63-9A11D4865464}"/>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8" name="Picture 57" descr="A yellow mug with white foam and bubbles&#10;&#10;Description automatically generated">
              <a:extLst>
                <a:ext uri="{FF2B5EF4-FFF2-40B4-BE49-F238E27FC236}">
                  <a16:creationId xmlns:a16="http://schemas.microsoft.com/office/drawing/2014/main" id="{D40E8B70-77BA-A75B-98DE-4E480B268C80}"/>
                </a:ext>
              </a:extLst>
            </p:cNvPr>
            <p:cNvPicPr>
              <a:picLocks noChangeAspect="1"/>
            </p:cNvPicPr>
            <p:nvPr/>
          </p:nvPicPr>
          <p:blipFill>
            <a:blip r:embed="rId4"/>
            <a:stretch>
              <a:fillRect/>
            </a:stretch>
          </p:blipFill>
          <p:spPr>
            <a:xfrm rot="1007357" flipH="1">
              <a:off x="8883113" y="18514942"/>
              <a:ext cx="1923388" cy="1923388"/>
            </a:xfrm>
            <a:prstGeom prst="rect">
              <a:avLst/>
            </a:prstGeom>
          </p:spPr>
        </p:pic>
        <p:pic>
          <p:nvPicPr>
            <p:cNvPr id="88" name="Picture 87" descr="A black background with a black square&#10;&#10;Description automatically generated">
              <a:extLst>
                <a:ext uri="{FF2B5EF4-FFF2-40B4-BE49-F238E27FC236}">
                  <a16:creationId xmlns:a16="http://schemas.microsoft.com/office/drawing/2014/main" id="{0F0FFA53-C1AA-E78C-463B-A39986E3A4F6}"/>
                </a:ext>
              </a:extLst>
            </p:cNvPr>
            <p:cNvPicPr>
              <a:picLocks noChangeAspect="1"/>
            </p:cNvPicPr>
            <p:nvPr/>
          </p:nvPicPr>
          <p:blipFill>
            <a:blip r:embed="rId5"/>
            <a:stretch>
              <a:fillRect/>
            </a:stretch>
          </p:blipFill>
          <p:spPr>
            <a:xfrm>
              <a:off x="6822404" y="17682826"/>
              <a:ext cx="2439988" cy="2439988"/>
            </a:xfrm>
            <a:prstGeom prst="rect">
              <a:avLst/>
            </a:prstGeom>
          </p:spPr>
        </p:pic>
        <p:pic>
          <p:nvPicPr>
            <p:cNvPr id="91" name="Picture 90" descr="A person with a mustache and beard&#10;&#10;Description automatically generated">
              <a:extLst>
                <a:ext uri="{FF2B5EF4-FFF2-40B4-BE49-F238E27FC236}">
                  <a16:creationId xmlns:a16="http://schemas.microsoft.com/office/drawing/2014/main" id="{129E54D8-70B8-B662-6F78-ED6D1FB0A106}"/>
                </a:ext>
              </a:extLst>
            </p:cNvPr>
            <p:cNvPicPr>
              <a:picLocks noChangeAspect="1"/>
            </p:cNvPicPr>
            <p:nvPr/>
          </p:nvPicPr>
          <p:blipFill>
            <a:blip r:embed="rId3"/>
            <a:stretch>
              <a:fillRect/>
            </a:stretch>
          </p:blipFill>
          <p:spPr>
            <a:xfrm>
              <a:off x="1923343" y="17919157"/>
              <a:ext cx="2401621" cy="2401621"/>
            </a:xfrm>
            <a:prstGeom prst="rect">
              <a:avLst/>
            </a:prstGeom>
          </p:spPr>
        </p:pic>
        <p:sp>
          <p:nvSpPr>
            <p:cNvPr id="92" name="Oval Callout 91">
              <a:extLst>
                <a:ext uri="{FF2B5EF4-FFF2-40B4-BE49-F238E27FC236}">
                  <a16:creationId xmlns:a16="http://schemas.microsoft.com/office/drawing/2014/main" id="{DF5D8738-5759-7D76-E411-8FEE7EED3EDA}"/>
                </a:ext>
              </a:extLst>
            </p:cNvPr>
            <p:cNvSpPr/>
            <p:nvPr/>
          </p:nvSpPr>
          <p:spPr>
            <a:xfrm>
              <a:off x="2281431" y="15653119"/>
              <a:ext cx="3037320"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4">
                      <a:lumMod val="10000"/>
                    </a:schemeClr>
                  </a:solidFill>
                </a:rPr>
                <a:t>Biddy </a:t>
              </a:r>
              <a:r>
                <a:rPr lang="en-US" sz="2800" dirty="0" err="1">
                  <a:solidFill>
                    <a:schemeClr val="accent4">
                      <a:lumMod val="10000"/>
                    </a:schemeClr>
                  </a:solidFill>
                </a:rPr>
                <a:t>Earlys</a:t>
              </a:r>
              <a:r>
                <a:rPr lang="en-US" sz="2800" dirty="0">
                  <a:solidFill>
                    <a:schemeClr val="accent4">
                      <a:lumMod val="10000"/>
                    </a:schemeClr>
                  </a:solidFill>
                </a:rPr>
                <a:t> Irish Pub</a:t>
              </a:r>
            </a:p>
          </p:txBody>
        </p:sp>
      </p:grpSp>
      <p:grpSp>
        <p:nvGrpSpPr>
          <p:cNvPr id="100" name="Group 99">
            <a:extLst>
              <a:ext uri="{FF2B5EF4-FFF2-40B4-BE49-F238E27FC236}">
                <a16:creationId xmlns:a16="http://schemas.microsoft.com/office/drawing/2014/main" id="{5DD8CA33-204E-45AC-31ED-9C4070FD8CB4}"/>
              </a:ext>
            </a:extLst>
          </p:cNvPr>
          <p:cNvGrpSpPr/>
          <p:nvPr/>
        </p:nvGrpSpPr>
        <p:grpSpPr>
          <a:xfrm>
            <a:off x="968028" y="28177188"/>
            <a:ext cx="12363038" cy="1123028"/>
            <a:chOff x="25479152" y="17598732"/>
            <a:chExt cx="14888012" cy="1296144"/>
          </a:xfrm>
        </p:grpSpPr>
        <p:sp>
          <p:nvSpPr>
            <p:cNvPr id="13" name="Rounded Rectangle 12">
              <a:extLst>
                <a:ext uri="{FF2B5EF4-FFF2-40B4-BE49-F238E27FC236}">
                  <a16:creationId xmlns:a16="http://schemas.microsoft.com/office/drawing/2014/main" id="{1137A48C-0FEF-27E3-4358-5E60CEF5001E}"/>
                </a:ext>
              </a:extLst>
            </p:cNvPr>
            <p:cNvSpPr/>
            <p:nvPr/>
          </p:nvSpPr>
          <p:spPr>
            <a:xfrm>
              <a:off x="25479152" y="17598732"/>
              <a:ext cx="3158522"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NLU</a:t>
              </a:r>
            </a:p>
          </p:txBody>
        </p:sp>
        <p:grpSp>
          <p:nvGrpSpPr>
            <p:cNvPr id="99" name="Group 98">
              <a:extLst>
                <a:ext uri="{FF2B5EF4-FFF2-40B4-BE49-F238E27FC236}">
                  <a16:creationId xmlns:a16="http://schemas.microsoft.com/office/drawing/2014/main" id="{642EB43B-BBA5-3371-3A4D-A5195A2419B0}"/>
                </a:ext>
              </a:extLst>
            </p:cNvPr>
            <p:cNvGrpSpPr/>
            <p:nvPr/>
          </p:nvGrpSpPr>
          <p:grpSpPr>
            <a:xfrm>
              <a:off x="28757220" y="17598732"/>
              <a:ext cx="11609944" cy="1296144"/>
              <a:chOff x="28757220" y="17598732"/>
              <a:chExt cx="11609944" cy="1296144"/>
            </a:xfrm>
          </p:grpSpPr>
          <p:sp>
            <p:nvSpPr>
              <p:cNvPr id="12" name="Rounded Rectangle 11">
                <a:extLst>
                  <a:ext uri="{FF2B5EF4-FFF2-40B4-BE49-F238E27FC236}">
                    <a16:creationId xmlns:a16="http://schemas.microsoft.com/office/drawing/2014/main" id="{DB8998AC-8982-422D-B06B-71697C525593}"/>
                  </a:ext>
                </a:extLst>
              </p:cNvPr>
              <p:cNvSpPr/>
              <p:nvPr/>
            </p:nvSpPr>
            <p:spPr>
              <a:xfrm>
                <a:off x="29427175" y="17598732"/>
                <a:ext cx="3158523"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err="1">
                    <a:solidFill>
                      <a:schemeClr val="accent4">
                        <a:lumMod val="10000"/>
                      </a:schemeClr>
                    </a:solidFill>
                  </a:rPr>
                  <a:t>Beliefstate</a:t>
                </a:r>
                <a:endParaRPr lang="en-US" sz="4000" dirty="0">
                  <a:solidFill>
                    <a:schemeClr val="accent4">
                      <a:lumMod val="10000"/>
                    </a:schemeClr>
                  </a:solidFill>
                </a:endParaRPr>
              </a:p>
            </p:txBody>
          </p:sp>
          <p:sp>
            <p:nvSpPr>
              <p:cNvPr id="15" name="Rounded Rectangle 14">
                <a:extLst>
                  <a:ext uri="{FF2B5EF4-FFF2-40B4-BE49-F238E27FC236}">
                    <a16:creationId xmlns:a16="http://schemas.microsoft.com/office/drawing/2014/main" id="{D8D90B36-2EA0-9047-2671-78D631BA4485}"/>
                  </a:ext>
                </a:extLst>
              </p:cNvPr>
              <p:cNvSpPr/>
              <p:nvPr/>
            </p:nvSpPr>
            <p:spPr>
              <a:xfrm>
                <a:off x="33317907"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Policy</a:t>
                </a:r>
              </a:p>
            </p:txBody>
          </p:sp>
          <p:sp>
            <p:nvSpPr>
              <p:cNvPr id="16" name="Rounded Rectangle 15">
                <a:extLst>
                  <a:ext uri="{FF2B5EF4-FFF2-40B4-BE49-F238E27FC236}">
                    <a16:creationId xmlns:a16="http://schemas.microsoft.com/office/drawing/2014/main" id="{4E5FEE59-1CEC-56C9-2420-EE360B06D9F7}"/>
                  </a:ext>
                </a:extLst>
              </p:cNvPr>
              <p:cNvSpPr/>
              <p:nvPr/>
            </p:nvSpPr>
            <p:spPr>
              <a:xfrm>
                <a:off x="37208640" y="17598732"/>
                <a:ext cx="3158524" cy="1296144"/>
              </a:xfrm>
              <a:prstGeom prst="roundRect">
                <a:avLst/>
              </a:prstGeom>
              <a:solidFill>
                <a:schemeClr val="bg2">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accent4">
                        <a:lumMod val="10000"/>
                      </a:schemeClr>
                    </a:solidFill>
                  </a:rPr>
                  <a:t>NLG</a:t>
                </a:r>
              </a:p>
            </p:txBody>
          </p:sp>
          <p:sp>
            <p:nvSpPr>
              <p:cNvPr id="34" name="Right Arrow 33">
                <a:extLst>
                  <a:ext uri="{FF2B5EF4-FFF2-40B4-BE49-F238E27FC236}">
                    <a16:creationId xmlns:a16="http://schemas.microsoft.com/office/drawing/2014/main" id="{D4E94D4D-3AA7-A005-2036-911D30AD4FF8}"/>
                  </a:ext>
                </a:extLst>
              </p:cNvPr>
              <p:cNvSpPr/>
              <p:nvPr/>
            </p:nvSpPr>
            <p:spPr>
              <a:xfrm>
                <a:off x="28757220"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1E235B6F-51C8-D434-7205-4BD39956C6A8}"/>
                  </a:ext>
                </a:extLst>
              </p:cNvPr>
              <p:cNvSpPr/>
              <p:nvPr/>
            </p:nvSpPr>
            <p:spPr>
              <a:xfrm>
                <a:off x="32647952"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660E977F-AEFC-25A3-8718-FF45F2B1BFF4}"/>
                  </a:ext>
                </a:extLst>
              </p:cNvPr>
              <p:cNvSpPr/>
              <p:nvPr/>
            </p:nvSpPr>
            <p:spPr>
              <a:xfrm>
                <a:off x="36538685" y="18051161"/>
                <a:ext cx="607701"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101">
            <a:extLst>
              <a:ext uri="{FF2B5EF4-FFF2-40B4-BE49-F238E27FC236}">
                <a16:creationId xmlns:a16="http://schemas.microsoft.com/office/drawing/2014/main" id="{C9C55E93-E8F1-E876-3B67-F03481EE2D9C}"/>
              </a:ext>
            </a:extLst>
          </p:cNvPr>
          <p:cNvGrpSpPr/>
          <p:nvPr/>
        </p:nvGrpSpPr>
        <p:grpSpPr>
          <a:xfrm>
            <a:off x="14264432" y="21327933"/>
            <a:ext cx="12404753" cy="5711113"/>
            <a:chOff x="10324862" y="14964968"/>
            <a:chExt cx="12404753" cy="5711113"/>
          </a:xfrm>
        </p:grpSpPr>
        <p:pic>
          <p:nvPicPr>
            <p:cNvPr id="59" name="Picture 58" descr="A yellow mug with white foam and bubbles&#10;&#10;Description automatically generated">
              <a:extLst>
                <a:ext uri="{FF2B5EF4-FFF2-40B4-BE49-F238E27FC236}">
                  <a16:creationId xmlns:a16="http://schemas.microsoft.com/office/drawing/2014/main" id="{8685B237-A91B-5612-19FA-CA2B80204766}"/>
                </a:ext>
              </a:extLst>
            </p:cNvPr>
            <p:cNvPicPr>
              <a:picLocks noChangeAspect="1"/>
            </p:cNvPicPr>
            <p:nvPr/>
          </p:nvPicPr>
          <p:blipFill>
            <a:blip r:embed="rId4"/>
            <a:stretch>
              <a:fillRect/>
            </a:stretch>
          </p:blipFill>
          <p:spPr>
            <a:xfrm rot="1007357" flipH="1">
              <a:off x="19905811" y="18752693"/>
              <a:ext cx="1923388" cy="1923388"/>
            </a:xfrm>
            <a:prstGeom prst="rect">
              <a:avLst/>
            </a:prstGeom>
          </p:spPr>
        </p:pic>
        <p:pic>
          <p:nvPicPr>
            <p:cNvPr id="89" name="Picture 88" descr="A black background with a black square&#10;&#10;Description automatically generated">
              <a:extLst>
                <a:ext uri="{FF2B5EF4-FFF2-40B4-BE49-F238E27FC236}">
                  <a16:creationId xmlns:a16="http://schemas.microsoft.com/office/drawing/2014/main" id="{F479EC4A-78AA-9429-EAE9-4C14D9F55F65}"/>
                </a:ext>
              </a:extLst>
            </p:cNvPr>
            <p:cNvPicPr>
              <a:picLocks noChangeAspect="1"/>
            </p:cNvPicPr>
            <p:nvPr/>
          </p:nvPicPr>
          <p:blipFill>
            <a:blip r:embed="rId5"/>
            <a:stretch>
              <a:fillRect/>
            </a:stretch>
          </p:blipFill>
          <p:spPr>
            <a:xfrm>
              <a:off x="17778367" y="17917048"/>
              <a:ext cx="2439988" cy="2439988"/>
            </a:xfrm>
            <a:prstGeom prst="rect">
              <a:avLst/>
            </a:prstGeom>
          </p:spPr>
        </p:pic>
        <p:sp>
          <p:nvSpPr>
            <p:cNvPr id="17" name="Oval Callout 16">
              <a:extLst>
                <a:ext uri="{FF2B5EF4-FFF2-40B4-BE49-F238E27FC236}">
                  <a16:creationId xmlns:a16="http://schemas.microsoft.com/office/drawing/2014/main" id="{707118BC-27BD-5AA5-93D3-7FC9BA610D68}"/>
                </a:ext>
              </a:extLst>
            </p:cNvPr>
            <p:cNvSpPr/>
            <p:nvPr/>
          </p:nvSpPr>
          <p:spPr>
            <a:xfrm>
              <a:off x="10324862" y="15495162"/>
              <a:ext cx="3466215" cy="1923388"/>
            </a:xfrm>
            <a:prstGeom prst="wedgeEllipseCallout">
              <a:avLst>
                <a:gd name="adj1" fmla="val 38963"/>
                <a:gd name="adj2" fmla="val 74385"/>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4">
                      <a:lumMod val="10000"/>
                    </a:schemeClr>
                  </a:solidFill>
                </a:rPr>
                <a:t>Can I make a reservation?</a:t>
              </a:r>
            </a:p>
          </p:txBody>
        </p:sp>
        <p:pic>
          <p:nvPicPr>
            <p:cNvPr id="31" name="Picture 30" descr="A person with a mustache and beard&#10;&#10;Description automatically generated">
              <a:extLst>
                <a:ext uri="{FF2B5EF4-FFF2-40B4-BE49-F238E27FC236}">
                  <a16:creationId xmlns:a16="http://schemas.microsoft.com/office/drawing/2014/main" id="{DCBFE1D1-A20D-EC38-B460-8E64BFBA78B6}"/>
                </a:ext>
              </a:extLst>
            </p:cNvPr>
            <p:cNvPicPr>
              <a:picLocks noChangeAspect="1"/>
            </p:cNvPicPr>
            <p:nvPr/>
          </p:nvPicPr>
          <p:blipFill>
            <a:blip r:embed="rId3"/>
            <a:stretch>
              <a:fillRect/>
            </a:stretch>
          </p:blipFill>
          <p:spPr>
            <a:xfrm>
              <a:off x="12541745" y="17951790"/>
              <a:ext cx="2401621" cy="2401621"/>
            </a:xfrm>
            <a:prstGeom prst="rect">
              <a:avLst/>
            </a:prstGeom>
          </p:spPr>
        </p:pic>
        <p:sp>
          <p:nvSpPr>
            <p:cNvPr id="44" name="Oval Callout 43">
              <a:extLst>
                <a:ext uri="{FF2B5EF4-FFF2-40B4-BE49-F238E27FC236}">
                  <a16:creationId xmlns:a16="http://schemas.microsoft.com/office/drawing/2014/main" id="{B1AE0A6E-A3D6-088A-6194-3167E394B9D6}"/>
                </a:ext>
              </a:extLst>
            </p:cNvPr>
            <p:cNvSpPr/>
            <p:nvPr/>
          </p:nvSpPr>
          <p:spPr>
            <a:xfrm>
              <a:off x="16105537" y="14964968"/>
              <a:ext cx="6624078" cy="1923388"/>
            </a:xfrm>
            <a:prstGeom prst="wedgeEllipseCallout">
              <a:avLst>
                <a:gd name="adj1" fmla="val -14128"/>
                <a:gd name="adj2" fmla="val 105202"/>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0" i="0" dirty="0">
                  <a:solidFill>
                    <a:srgbClr val="212529"/>
                  </a:solidFill>
                  <a:effectLst/>
                  <a:latin typeface="-apple-system"/>
                </a:rPr>
                <a:t>I can reserve a table for you! On which day and time would you like to book a table?</a:t>
              </a:r>
              <a:endParaRPr lang="en-US" sz="2800" dirty="0">
                <a:solidFill>
                  <a:schemeClr val="accent4">
                    <a:lumMod val="10000"/>
                  </a:schemeClr>
                </a:solidFill>
              </a:endParaRPr>
            </a:p>
          </p:txBody>
        </p:sp>
        <p:sp>
          <p:nvSpPr>
            <p:cNvPr id="94" name="Right Arrow 93">
              <a:extLst>
                <a:ext uri="{FF2B5EF4-FFF2-40B4-BE49-F238E27FC236}">
                  <a16:creationId xmlns:a16="http://schemas.microsoft.com/office/drawing/2014/main" id="{3124275C-7385-279D-A303-C0E7D834ECA1}"/>
                </a:ext>
              </a:extLst>
            </p:cNvPr>
            <p:cNvSpPr/>
            <p:nvPr/>
          </p:nvSpPr>
          <p:spPr>
            <a:xfrm>
              <a:off x="15540989" y="18847001"/>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Textplatzhalter 2">
            <a:extLst>
              <a:ext uri="{FF2B5EF4-FFF2-40B4-BE49-F238E27FC236}">
                <a16:creationId xmlns:a16="http://schemas.microsoft.com/office/drawing/2014/main" id="{C323150D-F1D4-05EC-B2FA-16F994C07C75}"/>
              </a:ext>
            </a:extLst>
          </p:cNvPr>
          <p:cNvSpPr txBox="1">
            <a:spLocks/>
          </p:cNvSpPr>
          <p:nvPr/>
        </p:nvSpPr>
        <p:spPr>
          <a:xfrm>
            <a:off x="21484629" y="6256319"/>
            <a:ext cx="19349036" cy="15403954"/>
          </a:xfrm>
          <a:prstGeom prst="rect">
            <a:avLst/>
          </a:prstGeom>
        </p:spPr>
        <p:txBody>
          <a:bodyPr lIns="129351" tIns="64676" rIns="129351" bIns="64676"/>
          <a:lstStyle>
            <a:lvl1pPr marL="0" marR="0" indent="0" algn="l" defTabSz="3986269" rtl="0" eaLnBrk="1" fontAlgn="auto" latinLnBrk="0" hangingPunct="1">
              <a:lnSpc>
                <a:spcPct val="100000"/>
              </a:lnSpc>
              <a:spcBef>
                <a:spcPct val="20000"/>
              </a:spcBef>
              <a:spcAft>
                <a:spcPts val="0"/>
              </a:spcAft>
              <a:buClrTx/>
              <a:buSzTx/>
              <a:buFontTx/>
              <a:buNone/>
              <a:tabLst/>
              <a:defRPr sz="4500" b="0" i="0" kern="1200" baseline="0">
                <a:solidFill>
                  <a:schemeClr val="accent3"/>
                </a:solidFill>
                <a:latin typeface="Univers for UniS 65 Bold Rg" panose="020B0703030502020204" pitchFamily="34" charset="0"/>
                <a:ea typeface="+mn-ea"/>
                <a:cs typeface="Arial" panose="020B0604020202020204" pitchFamily="34" charset="0"/>
              </a:defRPr>
            </a:lvl1pPr>
            <a:lvl2pPr marL="199313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2pPr>
            <a:lvl3pPr marL="3986269"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3pPr>
            <a:lvl4pPr marL="5979402"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4pPr>
            <a:lvl5pPr marL="7972538" indent="0" algn="l" defTabSz="3986269" rtl="0" eaLnBrk="1" latinLnBrk="0" hangingPunct="1">
              <a:spcBef>
                <a:spcPct val="20000"/>
              </a:spcBef>
              <a:buFontTx/>
              <a:buNone/>
              <a:defRPr sz="5000" kern="1200">
                <a:solidFill>
                  <a:schemeClr val="tx1"/>
                </a:solidFill>
                <a:latin typeface="Arial" panose="020B0604020202020204" pitchFamily="34" charset="0"/>
                <a:ea typeface="+mn-ea"/>
                <a:cs typeface="Arial" panose="020B0604020202020204" pitchFamily="34" charset="0"/>
              </a:defRPr>
            </a:lvl5pPr>
            <a:lvl6pPr marL="10962242"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6pPr>
            <a:lvl7pPr marL="12955375"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7pPr>
            <a:lvl8pPr marL="14948511"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8pPr>
            <a:lvl9pPr marL="16941646" indent="-996570" algn="l" defTabSz="3986269" rtl="0" eaLnBrk="1" latinLnBrk="0" hangingPunct="1">
              <a:spcBef>
                <a:spcPct val="20000"/>
              </a:spcBef>
              <a:buFont typeface="Arial" panose="020B0604020202020204" pitchFamily="34" charset="0"/>
              <a:buChar char="•"/>
              <a:defRPr sz="8800" kern="1200">
                <a:solidFill>
                  <a:schemeClr val="tx1"/>
                </a:solidFill>
                <a:latin typeface="+mn-lt"/>
                <a:ea typeface="+mn-ea"/>
                <a:cs typeface="+mn-cs"/>
              </a:defRPr>
            </a:lvl9pPr>
          </a:lstStyle>
          <a:p>
            <a:r>
              <a:rPr lang="en-US" sz="5200" b="1" dirty="0"/>
              <a:t>Problems:</a:t>
            </a:r>
          </a:p>
          <a:p>
            <a:pPr marL="685800" indent="-685800">
              <a:buFont typeface="Arial" panose="020B0604020202020204" pitchFamily="34" charset="0"/>
              <a:buChar char="•"/>
            </a:pPr>
            <a:r>
              <a:rPr lang="en-US" dirty="0"/>
              <a:t>Domains are not constricted, leading to</a:t>
            </a:r>
          </a:p>
          <a:p>
            <a:r>
              <a:rPr lang="en-US" dirty="0"/>
              <a:t>      limited </a:t>
            </a:r>
            <a:r>
              <a:rPr lang="en-US" dirty="0" err="1"/>
              <a:t>textbased</a:t>
            </a:r>
            <a:r>
              <a:rPr lang="en-US" dirty="0"/>
              <a:t> interactions</a:t>
            </a:r>
          </a:p>
          <a:p>
            <a:pPr marL="685800" indent="-685800">
              <a:buFont typeface="Arial" panose="020B0604020202020204" pitchFamily="34" charset="0"/>
              <a:buChar char="•"/>
            </a:pPr>
            <a:r>
              <a:rPr lang="en-US" dirty="0"/>
              <a:t>Add synonyms for all slots without overlap</a:t>
            </a:r>
          </a:p>
          <a:p>
            <a:pPr marL="685800" indent="-685800">
              <a:buFont typeface="Arial" panose="020B0604020202020204" pitchFamily="34" charset="0"/>
              <a:buChar char="•"/>
            </a:pPr>
            <a:r>
              <a:rPr lang="en-US" dirty="0"/>
              <a:t>Implementing new system act in all needed files</a:t>
            </a:r>
          </a:p>
          <a:p>
            <a:pPr marL="685800" indent="-685800">
              <a:buFont typeface="Arial" panose="020B0604020202020204" pitchFamily="34" charset="0"/>
              <a:buChar char="•"/>
            </a:pPr>
            <a:r>
              <a:rPr lang="en-US" dirty="0"/>
              <a:t>System cannot answer everything, e.g.:</a:t>
            </a:r>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5200" b="1" dirty="0"/>
              <a:t>Future work:</a:t>
            </a:r>
          </a:p>
          <a:p>
            <a:pPr marL="685800" indent="-685800">
              <a:buFont typeface="Arial" panose="020B0604020202020204" pitchFamily="34" charset="0"/>
              <a:buChar char="•"/>
            </a:pPr>
            <a:r>
              <a:rPr lang="en-US" dirty="0"/>
              <a:t>Real reservations</a:t>
            </a:r>
          </a:p>
          <a:p>
            <a:pPr marL="685800" indent="-685800">
              <a:buFont typeface="Arial" panose="020B0604020202020204" pitchFamily="34" charset="0"/>
              <a:buChar char="•"/>
            </a:pPr>
            <a:r>
              <a:rPr lang="en-US" dirty="0"/>
              <a:t>Expanding to multiple domains (restaurants, nightlife clubs, tourist highlights)</a:t>
            </a:r>
          </a:p>
          <a:p>
            <a:pPr marL="685800" indent="-685800">
              <a:buFont typeface="Arial" panose="020B0604020202020204" pitchFamily="34" charset="0"/>
              <a:buChar char="•"/>
            </a:pPr>
            <a:r>
              <a:rPr lang="en-US" dirty="0"/>
              <a:t>Adaption to different cities</a:t>
            </a:r>
          </a:p>
        </p:txBody>
      </p:sp>
      <p:sp>
        <p:nvSpPr>
          <p:cNvPr id="106" name="TextBox 105">
            <a:extLst>
              <a:ext uri="{FF2B5EF4-FFF2-40B4-BE49-F238E27FC236}">
                <a16:creationId xmlns:a16="http://schemas.microsoft.com/office/drawing/2014/main" id="{47260B9C-99C9-BB52-9089-073156016B1A}"/>
              </a:ext>
            </a:extLst>
          </p:cNvPr>
          <p:cNvSpPr txBox="1"/>
          <p:nvPr/>
        </p:nvSpPr>
        <p:spPr>
          <a:xfrm>
            <a:off x="669466" y="20259573"/>
            <a:ext cx="3134335" cy="892552"/>
          </a:xfrm>
          <a:prstGeom prst="rect">
            <a:avLst/>
          </a:prstGeom>
          <a:noFill/>
        </p:spPr>
        <p:txBody>
          <a:bodyPr wrap="square" rtlCol="0">
            <a:spAutoFit/>
          </a:bodyPr>
          <a:lstStyle/>
          <a:p>
            <a:pPr marL="0" marR="0" lvl="0" indent="0" algn="l" defTabSz="3986269" rtl="0" eaLnBrk="1" fontAlgn="auto" latinLnBrk="0" hangingPunct="1">
              <a:lnSpc>
                <a:spcPct val="100000"/>
              </a:lnSpc>
              <a:spcBef>
                <a:spcPts val="0"/>
              </a:spcBef>
              <a:spcAft>
                <a:spcPts val="0"/>
              </a:spcAft>
              <a:buClrTx/>
              <a:buSzTx/>
              <a:buFontTx/>
              <a:buNone/>
              <a:tabLst/>
              <a:defRPr/>
            </a:pPr>
            <a:r>
              <a:rPr kumimoji="0" lang="en-US" sz="5200" b="1" i="0" u="none" strike="noStrike" kern="1200" cap="none" spc="0" normalizeH="0" baseline="0" noProof="0" dirty="0">
                <a:ln>
                  <a:noFill/>
                </a:ln>
                <a:solidFill>
                  <a:schemeClr val="accent3"/>
                </a:solidFill>
                <a:effectLst/>
                <a:uLnTx/>
                <a:uFillTx/>
                <a:latin typeface="Calibri"/>
                <a:ea typeface="+mn-ea"/>
                <a:cs typeface="+mn-cs"/>
              </a:rPr>
              <a:t>Example:</a:t>
            </a:r>
          </a:p>
        </p:txBody>
      </p:sp>
      <p:sp>
        <p:nvSpPr>
          <p:cNvPr id="107" name="Left Brace 106">
            <a:extLst>
              <a:ext uri="{FF2B5EF4-FFF2-40B4-BE49-F238E27FC236}">
                <a16:creationId xmlns:a16="http://schemas.microsoft.com/office/drawing/2014/main" id="{86C11A96-F21B-00EC-2580-65A1A2CC4D55}"/>
              </a:ext>
            </a:extLst>
          </p:cNvPr>
          <p:cNvSpPr/>
          <p:nvPr/>
        </p:nvSpPr>
        <p:spPr>
          <a:xfrm rot="5400000">
            <a:off x="5462692" y="20922304"/>
            <a:ext cx="3415177" cy="13001630"/>
          </a:xfrm>
          <a:prstGeom prst="leftBrace">
            <a:avLst>
              <a:gd name="adj1" fmla="val 12690"/>
              <a:gd name="adj2" fmla="val 61878"/>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8" name="Group 107">
            <a:extLst>
              <a:ext uri="{FF2B5EF4-FFF2-40B4-BE49-F238E27FC236}">
                <a16:creationId xmlns:a16="http://schemas.microsoft.com/office/drawing/2014/main" id="{94730ABD-5D3A-2C6F-63CC-A0B36D76FF00}"/>
              </a:ext>
            </a:extLst>
          </p:cNvPr>
          <p:cNvGrpSpPr/>
          <p:nvPr/>
        </p:nvGrpSpPr>
        <p:grpSpPr>
          <a:xfrm>
            <a:off x="24807075" y="11899627"/>
            <a:ext cx="11684968" cy="5231203"/>
            <a:chOff x="1923343" y="15207127"/>
            <a:chExt cx="11684968" cy="5231203"/>
          </a:xfrm>
        </p:grpSpPr>
        <p:grpSp>
          <p:nvGrpSpPr>
            <p:cNvPr id="109" name="Group 108">
              <a:extLst>
                <a:ext uri="{FF2B5EF4-FFF2-40B4-BE49-F238E27FC236}">
                  <a16:creationId xmlns:a16="http://schemas.microsoft.com/office/drawing/2014/main" id="{1A109B9E-C76B-3ACB-4E9A-3D235B2AFF41}"/>
                </a:ext>
              </a:extLst>
            </p:cNvPr>
            <p:cNvGrpSpPr/>
            <p:nvPr/>
          </p:nvGrpSpPr>
          <p:grpSpPr>
            <a:xfrm>
              <a:off x="4672858" y="15207127"/>
              <a:ext cx="8935453" cy="4269510"/>
              <a:chOff x="5025649" y="16278312"/>
              <a:chExt cx="8935453" cy="4269510"/>
            </a:xfrm>
          </p:grpSpPr>
          <p:sp>
            <p:nvSpPr>
              <p:cNvPr id="114" name="Oval Callout 113">
                <a:extLst>
                  <a:ext uri="{FF2B5EF4-FFF2-40B4-BE49-F238E27FC236}">
                    <a16:creationId xmlns:a16="http://schemas.microsoft.com/office/drawing/2014/main" id="{140C8262-85CC-52D0-B57F-D2E2B2C5F70B}"/>
                  </a:ext>
                </a:extLst>
              </p:cNvPr>
              <p:cNvSpPr/>
              <p:nvPr/>
            </p:nvSpPr>
            <p:spPr>
              <a:xfrm>
                <a:off x="7525346" y="16278312"/>
                <a:ext cx="6435756" cy="1923388"/>
              </a:xfrm>
              <a:prstGeom prst="wedgeEllipseCallout">
                <a:avLst>
                  <a:gd name="adj1" fmla="val -37921"/>
                  <a:gd name="adj2" fmla="val 81319"/>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2800" b="0" i="0" dirty="0">
                    <a:solidFill>
                      <a:srgbClr val="212529"/>
                    </a:solidFill>
                    <a:effectLst/>
                    <a:latin typeface="-apple-system"/>
                  </a:rPr>
                  <a:t>The bar offers the following dining options “Has seating”</a:t>
                </a:r>
              </a:p>
            </p:txBody>
          </p:sp>
          <p:sp>
            <p:nvSpPr>
              <p:cNvPr id="115" name="Right Arrow 114">
                <a:extLst>
                  <a:ext uri="{FF2B5EF4-FFF2-40B4-BE49-F238E27FC236}">
                    <a16:creationId xmlns:a16="http://schemas.microsoft.com/office/drawing/2014/main" id="{1FFB1A3B-E03E-42D3-4BF3-B01C10F17442}"/>
                  </a:ext>
                </a:extLst>
              </p:cNvPr>
              <p:cNvSpPr/>
              <p:nvPr/>
            </p:nvSpPr>
            <p:spPr>
              <a:xfrm>
                <a:off x="5025649" y="19899750"/>
                <a:ext cx="1801652" cy="648072"/>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descr="A yellow mug with white foam and bubbles&#10;&#10;Description automatically generated">
              <a:extLst>
                <a:ext uri="{FF2B5EF4-FFF2-40B4-BE49-F238E27FC236}">
                  <a16:creationId xmlns:a16="http://schemas.microsoft.com/office/drawing/2014/main" id="{3A8DA452-77A6-9841-175B-4B84359C089B}"/>
                </a:ext>
              </a:extLst>
            </p:cNvPr>
            <p:cNvPicPr>
              <a:picLocks noChangeAspect="1"/>
            </p:cNvPicPr>
            <p:nvPr/>
          </p:nvPicPr>
          <p:blipFill>
            <a:blip r:embed="rId4"/>
            <a:stretch>
              <a:fillRect/>
            </a:stretch>
          </p:blipFill>
          <p:spPr>
            <a:xfrm rot="1007357" flipH="1">
              <a:off x="8883113" y="18514942"/>
              <a:ext cx="1923388" cy="1923388"/>
            </a:xfrm>
            <a:prstGeom prst="rect">
              <a:avLst/>
            </a:prstGeom>
          </p:spPr>
        </p:pic>
        <p:pic>
          <p:nvPicPr>
            <p:cNvPr id="111" name="Picture 110" descr="A black background with a black square&#10;&#10;Description automatically generated">
              <a:extLst>
                <a:ext uri="{FF2B5EF4-FFF2-40B4-BE49-F238E27FC236}">
                  <a16:creationId xmlns:a16="http://schemas.microsoft.com/office/drawing/2014/main" id="{FA0E925A-9CC8-1AB8-8279-C466AEA98C67}"/>
                </a:ext>
              </a:extLst>
            </p:cNvPr>
            <p:cNvPicPr>
              <a:picLocks noChangeAspect="1"/>
            </p:cNvPicPr>
            <p:nvPr/>
          </p:nvPicPr>
          <p:blipFill>
            <a:blip r:embed="rId5"/>
            <a:stretch>
              <a:fillRect/>
            </a:stretch>
          </p:blipFill>
          <p:spPr>
            <a:xfrm>
              <a:off x="6822404" y="17682826"/>
              <a:ext cx="2439988" cy="2439988"/>
            </a:xfrm>
            <a:prstGeom prst="rect">
              <a:avLst/>
            </a:prstGeom>
          </p:spPr>
        </p:pic>
        <p:pic>
          <p:nvPicPr>
            <p:cNvPr id="112" name="Picture 111" descr="A person with a mustache and beard&#10;&#10;Description automatically generated">
              <a:extLst>
                <a:ext uri="{FF2B5EF4-FFF2-40B4-BE49-F238E27FC236}">
                  <a16:creationId xmlns:a16="http://schemas.microsoft.com/office/drawing/2014/main" id="{E3FECB77-CB51-82C6-7BDC-905F2B42BC29}"/>
                </a:ext>
              </a:extLst>
            </p:cNvPr>
            <p:cNvPicPr>
              <a:picLocks noChangeAspect="1"/>
            </p:cNvPicPr>
            <p:nvPr/>
          </p:nvPicPr>
          <p:blipFill>
            <a:blip r:embed="rId3"/>
            <a:stretch>
              <a:fillRect/>
            </a:stretch>
          </p:blipFill>
          <p:spPr>
            <a:xfrm>
              <a:off x="1923343" y="17919157"/>
              <a:ext cx="2401621" cy="2401621"/>
            </a:xfrm>
            <a:prstGeom prst="rect">
              <a:avLst/>
            </a:prstGeom>
          </p:spPr>
        </p:pic>
        <p:sp>
          <p:nvSpPr>
            <p:cNvPr id="113" name="Oval Callout 112">
              <a:extLst>
                <a:ext uri="{FF2B5EF4-FFF2-40B4-BE49-F238E27FC236}">
                  <a16:creationId xmlns:a16="http://schemas.microsoft.com/office/drawing/2014/main" id="{647C620D-297B-873E-4079-1A0765CFF8D5}"/>
                </a:ext>
              </a:extLst>
            </p:cNvPr>
            <p:cNvSpPr/>
            <p:nvPr/>
          </p:nvSpPr>
          <p:spPr>
            <a:xfrm>
              <a:off x="2281431" y="15653119"/>
              <a:ext cx="3037320" cy="1923388"/>
            </a:xfrm>
            <a:prstGeom prst="wedgeEllipseCallou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4">
                      <a:lumMod val="10000"/>
                    </a:schemeClr>
                  </a:solidFill>
                </a:rPr>
                <a:t>I am hungry.</a:t>
              </a:r>
            </a:p>
          </p:txBody>
        </p:sp>
      </p:grpSp>
    </p:spTree>
    <p:extLst>
      <p:ext uri="{BB962C8B-B14F-4D97-AF65-F5344CB8AC3E}">
        <p14:creationId xmlns:p14="http://schemas.microsoft.com/office/powerpoint/2010/main" val="2300102811"/>
      </p:ext>
    </p:extLst>
  </p:cSld>
  <p:clrMapOvr>
    <a:masterClrMapping/>
  </p:clrMapOvr>
</p:sld>
</file>

<file path=ppt/theme/theme1.xml><?xml version="1.0" encoding="utf-8"?>
<a:theme xmlns:a="http://schemas.openxmlformats.org/drawingml/2006/main" name="Larissa">
  <a:themeElements>
    <a:clrScheme name="Benutzerdefiniert 1">
      <a:dk1>
        <a:srgbClr val="7F7F7F"/>
      </a:dk1>
      <a:lt1>
        <a:srgbClr val="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313</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Univers for UniS 55 Roman Rg</vt:lpstr>
      <vt:lpstr>Univers for UniS 65 Bold Rg</vt:lpstr>
      <vt:lpstr>Larissa</vt:lpstr>
      <vt:lpstr>PowerPoint Presentation</vt:lpstr>
    </vt:vector>
  </TitlesOfParts>
  <Company>Universität Stuttgart / Zentrale Verwaltung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Vera-Garcia, Francisca</dc:creator>
  <cp:lastModifiedBy>Paula Villavecchia</cp:lastModifiedBy>
  <cp:revision>185</cp:revision>
  <cp:lastPrinted>2019-04-02T08:15:46Z</cp:lastPrinted>
  <dcterms:created xsi:type="dcterms:W3CDTF">2015-12-10T06:56:35Z</dcterms:created>
  <dcterms:modified xsi:type="dcterms:W3CDTF">2023-07-19T12:10:55Z</dcterms:modified>
</cp:coreProperties>
</file>