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2808525" cy="30279975"/>
  <p:notesSz cx="7099300" cy="10234613"/>
  <p:defaultText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634" userDrawn="1">
          <p15:clr>
            <a:srgbClr val="A4A3A4"/>
          </p15:clr>
        </p15:guide>
        <p15:guide id="3" pos="133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3" autoAdjust="0"/>
    <p:restoredTop sz="93605" autoAdjust="0"/>
  </p:normalViewPr>
  <p:slideViewPr>
    <p:cSldViewPr>
      <p:cViewPr>
        <p:scale>
          <a:sx n="30" d="100"/>
          <a:sy n="30" d="100"/>
        </p:scale>
        <p:origin x="1504" y="-192"/>
      </p:cViewPr>
      <p:guideLst>
        <p:guide orient="horz" pos="9537"/>
        <p:guide pos="6634"/>
        <p:guide pos="133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5A72C2B9-F223-D740-BE68-ED5F656D5CCD}" type="datetimeFigureOut">
              <a:rPr lang="en-US" smtClean="0"/>
              <a:t>7/26/23</a:t>
            </a:fld>
            <a:endParaRPr lang="en-US"/>
          </a:p>
        </p:txBody>
      </p:sp>
      <p:sp>
        <p:nvSpPr>
          <p:cNvPr id="4" name="Slide Image Placeholder 3"/>
          <p:cNvSpPr>
            <a:spLocks noGrp="1" noRot="1" noChangeAspect="1"/>
          </p:cNvSpPr>
          <p:nvPr>
            <p:ph type="sldImg" idx="2"/>
          </p:nvPr>
        </p:nvSpPr>
        <p:spPr>
          <a:xfrm>
            <a:off x="1108075" y="1279525"/>
            <a:ext cx="48831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691433B-B784-9D4C-9C60-EBB49EC45309}" type="slidenum">
              <a:rPr lang="en-US" smtClean="0"/>
              <a:t>‹#›</a:t>
            </a:fld>
            <a:endParaRPr lang="en-US"/>
          </a:p>
        </p:txBody>
      </p:sp>
    </p:spTree>
    <p:extLst>
      <p:ext uri="{BB962C8B-B14F-4D97-AF65-F5344CB8AC3E}">
        <p14:creationId xmlns:p14="http://schemas.microsoft.com/office/powerpoint/2010/main" val="272266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1433B-B784-9D4C-9C60-EBB49EC45309}" type="slidenum">
              <a:rPr lang="en-US" smtClean="0"/>
              <a:t>1</a:t>
            </a:fld>
            <a:endParaRPr lang="en-US"/>
          </a:p>
        </p:txBody>
      </p:sp>
    </p:spTree>
    <p:extLst>
      <p:ext uri="{BB962C8B-B14F-4D97-AF65-F5344CB8AC3E}">
        <p14:creationId xmlns:p14="http://schemas.microsoft.com/office/powerpoint/2010/main" val="137422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8"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11"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3"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5"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7" name="Ellipse 16"/>
          <p:cNvSpPr/>
          <p:nvPr userDrawn="1"/>
        </p:nvSpPr>
        <p:spPr>
          <a:xfrm>
            <a:off x="34222566" y="-1997917"/>
            <a:ext cx="10512288" cy="105122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9" name="Ellipse 18"/>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12"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accent3"/>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2"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24"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5"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25998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3"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25"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1209061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74632" y="2043602"/>
            <a:ext cx="10003661" cy="2023805"/>
          </a:xfrm>
          <a:prstGeom prst="rect">
            <a:avLst/>
          </a:prstGeom>
        </p:spPr>
      </p:pic>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986269" rtl="0" eaLnBrk="1" latinLnBrk="0" hangingPunct="1">
        <a:spcBef>
          <a:spcPct val="0"/>
        </a:spcBef>
        <a:buNone/>
        <a:defRPr sz="19200" kern="1200">
          <a:solidFill>
            <a:schemeClr val="tx1"/>
          </a:solidFill>
          <a:latin typeface="+mj-lt"/>
          <a:ea typeface="+mj-ea"/>
          <a:cs typeface="+mj-cs"/>
        </a:defRPr>
      </a:lvl1pPr>
    </p:titleStyle>
    <p:bodyStyle>
      <a:lvl1pPr marL="1494853" indent="-1494853" algn="l" defTabSz="3986269"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1pPr>
      <a:lvl2pPr marL="3238843" indent="-1245711" algn="l" defTabSz="3986269" rtl="0" eaLnBrk="1" latinLnBrk="0" hangingPunct="1">
        <a:spcBef>
          <a:spcPct val="20000"/>
        </a:spcBef>
        <a:buFont typeface="Arial" panose="020B0604020202020204" pitchFamily="34" charset="0"/>
        <a:buChar char="–"/>
        <a:defRPr sz="11700" kern="1200">
          <a:solidFill>
            <a:schemeClr val="tx1"/>
          </a:solidFill>
          <a:latin typeface="+mn-lt"/>
          <a:ea typeface="+mn-ea"/>
          <a:cs typeface="+mn-cs"/>
        </a:defRPr>
      </a:lvl2pPr>
      <a:lvl3pPr marL="4982839" indent="-996570" algn="l" defTabSz="3986269"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3pPr>
      <a:lvl4pPr marL="6975973"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4pPr>
      <a:lvl5pPr marL="8969109"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p:bodyStyle>
    <p:other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C9C06776-F805-44B8-9CEA-8A07FD0137EA}"/>
              </a:ext>
            </a:extLst>
          </p:cNvPr>
          <p:cNvSpPr>
            <a:spLocks noGrp="1"/>
          </p:cNvSpPr>
          <p:nvPr>
            <p:ph type="title" idx="4294967295"/>
          </p:nvPr>
        </p:nvSpPr>
        <p:spPr>
          <a:xfrm>
            <a:off x="2943225" y="-5851525"/>
            <a:ext cx="36922075" cy="5851525"/>
          </a:xfrm>
          <a:prstGeom prst="rect">
            <a:avLst/>
          </a:prstGeom>
        </p:spPr>
        <p:txBody>
          <a:bodyPr anchor="b"/>
          <a:lstStyle/>
          <a:p>
            <a:endParaRPr lang="de-DE" dirty="0"/>
          </a:p>
        </p:txBody>
      </p:sp>
      <p:sp>
        <p:nvSpPr>
          <p:cNvPr id="5" name="Textplatzhalter 4"/>
          <p:cNvSpPr>
            <a:spLocks noGrp="1"/>
          </p:cNvSpPr>
          <p:nvPr>
            <p:ph type="body" sz="quarter" idx="17"/>
          </p:nvPr>
        </p:nvSpPr>
        <p:spPr/>
        <p:txBody>
          <a:bodyPr/>
          <a:lstStyle/>
          <a:p>
            <a:r>
              <a:rPr lang="de-DE" dirty="0"/>
              <a:t>Institut für maschinelle Sprachverarbeitung</a:t>
            </a:r>
          </a:p>
        </p:txBody>
      </p:sp>
      <p:sp>
        <p:nvSpPr>
          <p:cNvPr id="6" name="Textplatzhalter 5"/>
          <p:cNvSpPr>
            <a:spLocks noGrp="1"/>
          </p:cNvSpPr>
          <p:nvPr>
            <p:ph type="body" sz="quarter" idx="12"/>
          </p:nvPr>
        </p:nvSpPr>
        <p:spPr>
          <a:xfrm>
            <a:off x="21842091" y="2729696"/>
            <a:ext cx="15599259" cy="2544763"/>
          </a:xfrm>
        </p:spPr>
        <p:txBody>
          <a:bodyPr/>
          <a:lstStyle/>
          <a:p>
            <a:r>
              <a:rPr lang="de-DE" sz="3600" dirty="0"/>
              <a:t>Karan </a:t>
            </a:r>
            <a:r>
              <a:rPr lang="de-DE" sz="3600" dirty="0" err="1"/>
              <a:t>Bhanusheli</a:t>
            </a:r>
            <a:endParaRPr lang="de-DE" sz="3600" dirty="0"/>
          </a:p>
          <a:p>
            <a:r>
              <a:rPr lang="de-DE" sz="3600" dirty="0"/>
              <a:t>Christine </a:t>
            </a:r>
            <a:r>
              <a:rPr lang="de-DE" sz="3600" dirty="0" err="1"/>
              <a:t>Oellbrunner</a:t>
            </a:r>
            <a:endParaRPr lang="de-DE" sz="3600" dirty="0"/>
          </a:p>
          <a:p>
            <a:r>
              <a:rPr lang="de-DE" sz="3600" dirty="0"/>
              <a:t>Paula Villavecchia Skrebba</a:t>
            </a:r>
          </a:p>
        </p:txBody>
      </p:sp>
      <p:sp>
        <p:nvSpPr>
          <p:cNvPr id="7" name="Textplatzhalter 6"/>
          <p:cNvSpPr>
            <a:spLocks noGrp="1"/>
          </p:cNvSpPr>
          <p:nvPr>
            <p:ph type="body" sz="quarter" idx="15"/>
          </p:nvPr>
        </p:nvSpPr>
        <p:spPr/>
        <p:txBody>
          <a:bodyPr/>
          <a:lstStyle/>
          <a:p>
            <a:r>
              <a:rPr lang="de-DE" dirty="0"/>
              <a:t>Spoken </a:t>
            </a:r>
            <a:r>
              <a:rPr lang="de-DE" dirty="0" err="1"/>
              <a:t>Dialogue</a:t>
            </a:r>
            <a:r>
              <a:rPr lang="de-DE" dirty="0"/>
              <a:t> Systems</a:t>
            </a:r>
          </a:p>
          <a:p>
            <a:r>
              <a:rPr lang="de-DE" dirty="0" err="1"/>
              <a:t>SoSe</a:t>
            </a:r>
            <a:r>
              <a:rPr lang="de-DE" dirty="0"/>
              <a:t> 2023</a:t>
            </a:r>
          </a:p>
        </p:txBody>
      </p:sp>
      <p:sp>
        <p:nvSpPr>
          <p:cNvPr id="2" name="Textplatzhalter 1"/>
          <p:cNvSpPr>
            <a:spLocks noGrp="1"/>
          </p:cNvSpPr>
          <p:nvPr>
            <p:ph type="body" sz="quarter" idx="14"/>
          </p:nvPr>
        </p:nvSpPr>
        <p:spPr>
          <a:xfrm>
            <a:off x="2037600" y="6183487"/>
            <a:ext cx="17966023" cy="21063063"/>
          </a:xfrm>
        </p:spPr>
        <p:txBody>
          <a:bodyPr/>
          <a:lstStyle/>
          <a:p>
            <a:pPr algn="ctr">
              <a:lnSpc>
                <a:spcPct val="150000"/>
              </a:lnSpc>
              <a:spcBef>
                <a:spcPts val="0"/>
              </a:spcBef>
            </a:pPr>
            <a:r>
              <a:rPr lang="en-US" b="1" dirty="0"/>
              <a:t>Motivation and description</a:t>
            </a:r>
            <a:endParaRPr lang="en-US" dirty="0"/>
          </a:p>
          <a:p>
            <a:pPr>
              <a:spcBef>
                <a:spcPts val="0"/>
              </a:spcBef>
            </a:pPr>
            <a:r>
              <a:rPr lang="en-US" sz="4500" dirty="0"/>
              <a:t>Calling all bar enthusiasts! Get ready to explore the vibrant </a:t>
            </a:r>
            <a:r>
              <a:rPr lang="en-US" sz="4500" b="1" dirty="0"/>
              <a:t>bar scene in Stuttgart </a:t>
            </a:r>
            <a:r>
              <a:rPr lang="en-US" sz="4500" dirty="0"/>
              <a:t>with our cutting-edge dialog system! Whether you're looking for a cozy spot to relax, a place with live music, or a budget-friendly option that matches your price range, </a:t>
            </a:r>
            <a:r>
              <a:rPr lang="en-US" sz="4500" dirty="0" err="1"/>
              <a:t>BarGPT</a:t>
            </a:r>
            <a:r>
              <a:rPr lang="en-US" sz="4500" dirty="0"/>
              <a:t> is at your service.</a:t>
            </a:r>
          </a:p>
          <a:p>
            <a:pPr>
              <a:spcBef>
                <a:spcPts val="48"/>
              </a:spcBef>
            </a:pPr>
            <a:r>
              <a:rPr lang="en-US" sz="4500" dirty="0"/>
              <a:t>Our aim is to provide you with relevant information and personalized recommendations from about 123 amazing bars in Stuttgart, ensuring you have all the details you need to make an informed choice. Additionally, our system also offers a convenient reservation service, allowing you to secure a table effortlessly for you and your friends. Cheers!</a:t>
            </a:r>
          </a:p>
          <a:p>
            <a:pPr>
              <a:spcBef>
                <a:spcPts val="48"/>
              </a:spcBef>
            </a:pPr>
            <a:endParaRPr lang="en-US" sz="4500" dirty="0"/>
          </a:p>
          <a:p>
            <a:pPr>
              <a:spcBef>
                <a:spcPts val="48"/>
              </a:spcBef>
            </a:pPr>
            <a:endParaRPr lang="en-US" sz="4500" dirty="0"/>
          </a:p>
          <a:p>
            <a:pPr>
              <a:spcBef>
                <a:spcPts val="48"/>
              </a:spcBef>
            </a:pPr>
            <a:endParaRPr lang="en-US" sz="4500" dirty="0"/>
          </a:p>
          <a:p>
            <a:pPr>
              <a:spcBef>
                <a:spcPts val="48"/>
              </a:spcBef>
            </a:pPr>
            <a:endParaRPr lang="en-US" sz="4500" dirty="0"/>
          </a:p>
        </p:txBody>
      </p:sp>
      <p:sp>
        <p:nvSpPr>
          <p:cNvPr id="3" name="Textplatzhalter 2"/>
          <p:cNvSpPr>
            <a:spLocks noGrp="1"/>
          </p:cNvSpPr>
          <p:nvPr>
            <p:ph type="body" sz="quarter" idx="18"/>
          </p:nvPr>
        </p:nvSpPr>
        <p:spPr>
          <a:xfrm>
            <a:off x="2073299" y="14102490"/>
            <a:ext cx="18410208" cy="15028216"/>
          </a:xfrm>
        </p:spPr>
        <p:txBody>
          <a:bodyPr/>
          <a:lstStyle/>
          <a:p>
            <a:pPr algn="ctr"/>
            <a:r>
              <a:rPr lang="en-US" sz="5200" b="1" dirty="0"/>
              <a:t>Implementation details</a:t>
            </a:r>
          </a:p>
          <a:p>
            <a:r>
              <a:rPr lang="en-US" u="sng" dirty="0"/>
              <a:t>System acts</a:t>
            </a:r>
            <a:r>
              <a:rPr lang="en-US" dirty="0"/>
              <a:t>: welcome, </a:t>
            </a:r>
            <a:r>
              <a:rPr lang="en-US" dirty="0" err="1"/>
              <a:t>inform_byname</a:t>
            </a:r>
            <a:r>
              <a:rPr lang="en-US" dirty="0"/>
              <a:t>, </a:t>
            </a:r>
            <a:r>
              <a:rPr lang="en-US" dirty="0" err="1"/>
              <a:t>inform_alternatives</a:t>
            </a:r>
            <a:r>
              <a:rPr lang="en-US" dirty="0"/>
              <a:t>, request, confirm, select, </a:t>
            </a:r>
            <a:r>
              <a:rPr lang="en-US" dirty="0" err="1"/>
              <a:t>reqmore</a:t>
            </a:r>
            <a:r>
              <a:rPr lang="en-US" dirty="0"/>
              <a:t>, bad, </a:t>
            </a:r>
            <a:r>
              <a:rPr lang="en-US" dirty="0" err="1"/>
              <a:t>closingmsg</a:t>
            </a:r>
            <a:r>
              <a:rPr lang="en-US" dirty="0"/>
              <a:t>, </a:t>
            </a:r>
            <a:r>
              <a:rPr lang="en-US" b="1" dirty="0" err="1"/>
              <a:t>confreq</a:t>
            </a:r>
            <a:r>
              <a:rPr lang="en-US" b="1" dirty="0"/>
              <a:t>, </a:t>
            </a:r>
            <a:r>
              <a:rPr lang="en-US" b="1" dirty="0" err="1"/>
              <a:t>declinereq</a:t>
            </a:r>
            <a:r>
              <a:rPr lang="en-US" b="1" dirty="0"/>
              <a:t>, </a:t>
            </a:r>
            <a:r>
              <a:rPr lang="en-US" b="1" dirty="0" err="1"/>
              <a:t>returnSuggestion</a:t>
            </a:r>
            <a:r>
              <a:rPr lang="en-US" b="1" dirty="0"/>
              <a:t>,  </a:t>
            </a:r>
            <a:r>
              <a:rPr lang="en-US" b="1" dirty="0" err="1"/>
              <a:t>makereservation</a:t>
            </a:r>
            <a:endParaRPr lang="en-US" b="1" dirty="0"/>
          </a:p>
          <a:p>
            <a:endParaRPr lang="en-US" dirty="0"/>
          </a:p>
          <a:p>
            <a:r>
              <a:rPr lang="en-US" u="sng" dirty="0"/>
              <a:t>User acts</a:t>
            </a:r>
            <a:r>
              <a:rPr lang="en-US" dirty="0"/>
              <a:t>: inform, </a:t>
            </a:r>
            <a:r>
              <a:rPr lang="en-US" dirty="0" err="1"/>
              <a:t>negativeinform</a:t>
            </a:r>
            <a:r>
              <a:rPr lang="en-US" dirty="0"/>
              <a:t>, request, hello, bye, thanks, affirm, deny, </a:t>
            </a:r>
            <a:r>
              <a:rPr lang="en-US" dirty="0" err="1"/>
              <a:t>reqalts</a:t>
            </a:r>
            <a:r>
              <a:rPr lang="en-US" dirty="0"/>
              <a:t>, ack, bad, confirm, </a:t>
            </a:r>
            <a:r>
              <a:rPr lang="en-US" dirty="0" err="1"/>
              <a:t>selectdomain</a:t>
            </a:r>
            <a:r>
              <a:rPr lang="en-US" dirty="0"/>
              <a:t>, </a:t>
            </a:r>
            <a:r>
              <a:rPr lang="en-US" b="1" dirty="0"/>
              <a:t>suggest, </a:t>
            </a:r>
            <a:r>
              <a:rPr lang="en-US" b="1" dirty="0" err="1"/>
              <a:t>makereservation</a:t>
            </a:r>
            <a:endParaRPr lang="en-US" b="1" dirty="0"/>
          </a:p>
          <a:p>
            <a:endParaRPr lang="en-US" b="1" dirty="0"/>
          </a:p>
          <a:p>
            <a:endParaRPr lang="en-US" b="1" dirty="0"/>
          </a:p>
          <a:p>
            <a:endParaRPr lang="en-US" b="1" dirty="0"/>
          </a:p>
        </p:txBody>
      </p:sp>
      <p:sp>
        <p:nvSpPr>
          <p:cNvPr id="8" name="Textplatzhalter 7"/>
          <p:cNvSpPr>
            <a:spLocks noGrp="1"/>
          </p:cNvSpPr>
          <p:nvPr>
            <p:ph type="body" sz="quarter" idx="16"/>
          </p:nvPr>
        </p:nvSpPr>
        <p:spPr/>
        <p:txBody>
          <a:bodyPr/>
          <a:lstStyle/>
          <a:p>
            <a:r>
              <a:rPr lang="en-GB" dirty="0"/>
              <a:t>Ngoc Thang Vu,</a:t>
            </a:r>
          </a:p>
          <a:p>
            <a:r>
              <a:rPr lang="en-GB" dirty="0"/>
              <a:t>Dirk </a:t>
            </a:r>
            <a:r>
              <a:rPr lang="en-GB" dirty="0" err="1"/>
              <a:t>Väth</a:t>
            </a:r>
            <a:r>
              <a:rPr lang="en-GB" dirty="0"/>
              <a:t>,</a:t>
            </a:r>
          </a:p>
          <a:p>
            <a:r>
              <a:rPr lang="en-GB" dirty="0"/>
              <a:t>Lindsey Vanderlyn</a:t>
            </a:r>
            <a:endParaRPr lang="de-DE" dirty="0"/>
          </a:p>
        </p:txBody>
      </p:sp>
      <p:pic>
        <p:nvPicPr>
          <p:cNvPr id="54" name="Picture 53" descr="A pair of yellow mugs with foamy bubbles&#10;&#10;Description automatically generated">
            <a:extLst>
              <a:ext uri="{FF2B5EF4-FFF2-40B4-BE49-F238E27FC236}">
                <a16:creationId xmlns:a16="http://schemas.microsoft.com/office/drawing/2014/main" id="{2CA8FFA8-8CEE-8E7D-C931-69D0F9FD8C05}"/>
              </a:ext>
            </a:extLst>
          </p:cNvPr>
          <p:cNvPicPr>
            <a:picLocks noChangeAspect="1"/>
          </p:cNvPicPr>
          <p:nvPr/>
        </p:nvPicPr>
        <p:blipFill>
          <a:blip r:embed="rId3"/>
          <a:stretch>
            <a:fillRect/>
          </a:stretch>
        </p:blipFill>
        <p:spPr>
          <a:xfrm>
            <a:off x="18146042" y="4750025"/>
            <a:ext cx="1923388" cy="1923388"/>
          </a:xfrm>
          <a:prstGeom prst="rect">
            <a:avLst/>
          </a:prstGeom>
        </p:spPr>
      </p:pic>
      <p:grpSp>
        <p:nvGrpSpPr>
          <p:cNvPr id="101" name="Group 100">
            <a:extLst>
              <a:ext uri="{FF2B5EF4-FFF2-40B4-BE49-F238E27FC236}">
                <a16:creationId xmlns:a16="http://schemas.microsoft.com/office/drawing/2014/main" id="{410C41EE-F910-EC07-C377-F878E96425D2}"/>
              </a:ext>
            </a:extLst>
          </p:cNvPr>
          <p:cNvGrpSpPr/>
          <p:nvPr/>
        </p:nvGrpSpPr>
        <p:grpSpPr>
          <a:xfrm>
            <a:off x="27867728" y="21117619"/>
            <a:ext cx="13806857" cy="4874400"/>
            <a:chOff x="25288207" y="22825843"/>
            <a:chExt cx="13806857" cy="4874400"/>
          </a:xfrm>
        </p:grpSpPr>
        <p:grpSp>
          <p:nvGrpSpPr>
            <p:cNvPr id="85" name="Group 84">
              <a:extLst>
                <a:ext uri="{FF2B5EF4-FFF2-40B4-BE49-F238E27FC236}">
                  <a16:creationId xmlns:a16="http://schemas.microsoft.com/office/drawing/2014/main" id="{00E61856-D18D-9F27-F99B-6BE50354465C}"/>
                </a:ext>
              </a:extLst>
            </p:cNvPr>
            <p:cNvGrpSpPr/>
            <p:nvPr/>
          </p:nvGrpSpPr>
          <p:grpSpPr>
            <a:xfrm>
              <a:off x="25288207" y="22825843"/>
              <a:ext cx="13806857" cy="4874400"/>
              <a:chOff x="23413783" y="22889754"/>
              <a:chExt cx="13806857" cy="4876911"/>
            </a:xfrm>
          </p:grpSpPr>
          <p:sp>
            <p:nvSpPr>
              <p:cNvPr id="79" name="Oval Callout 78">
                <a:extLst>
                  <a:ext uri="{FF2B5EF4-FFF2-40B4-BE49-F238E27FC236}">
                    <a16:creationId xmlns:a16="http://schemas.microsoft.com/office/drawing/2014/main" id="{034F9F57-CB7D-38A4-9D6A-3E774AA67DDF}"/>
                  </a:ext>
                </a:extLst>
              </p:cNvPr>
              <p:cNvSpPr/>
              <p:nvPr/>
            </p:nvSpPr>
            <p:spPr>
              <a:xfrm>
                <a:off x="23413783" y="22953665"/>
                <a:ext cx="3466215" cy="1923388"/>
              </a:xfrm>
              <a:prstGeom prst="wedgeEllipseCallout">
                <a:avLst>
                  <a:gd name="adj1" fmla="val 7013"/>
                  <a:gd name="adj2" fmla="val 75706"/>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Monday 7pm</a:t>
                </a:r>
              </a:p>
            </p:txBody>
          </p:sp>
          <p:pic>
            <p:nvPicPr>
              <p:cNvPr id="80" name="Picture 79" descr="A person with a mustache and beard&#10;&#10;Description automatically generated">
                <a:extLst>
                  <a:ext uri="{FF2B5EF4-FFF2-40B4-BE49-F238E27FC236}">
                    <a16:creationId xmlns:a16="http://schemas.microsoft.com/office/drawing/2014/main" id="{0878FEDC-E9EB-F4E7-C6D2-5FE837E0135D}"/>
                  </a:ext>
                </a:extLst>
              </p:cNvPr>
              <p:cNvPicPr>
                <a:picLocks noChangeAspect="1"/>
              </p:cNvPicPr>
              <p:nvPr/>
            </p:nvPicPr>
            <p:blipFill>
              <a:blip r:embed="rId4"/>
              <a:stretch>
                <a:fillRect/>
              </a:stretch>
            </p:blipFill>
            <p:spPr>
              <a:xfrm>
                <a:off x="24478377" y="25365044"/>
                <a:ext cx="2401621" cy="2401621"/>
              </a:xfrm>
              <a:prstGeom prst="rect">
                <a:avLst/>
              </a:prstGeom>
            </p:spPr>
          </p:pic>
          <p:sp>
            <p:nvSpPr>
              <p:cNvPr id="81" name="Oval Callout 80">
                <a:extLst>
                  <a:ext uri="{FF2B5EF4-FFF2-40B4-BE49-F238E27FC236}">
                    <a16:creationId xmlns:a16="http://schemas.microsoft.com/office/drawing/2014/main" id="{F6EAF1E8-2516-DC29-59F4-4C76915758D0}"/>
                  </a:ext>
                </a:extLst>
              </p:cNvPr>
              <p:cNvSpPr/>
              <p:nvPr/>
            </p:nvSpPr>
            <p:spPr>
              <a:xfrm>
                <a:off x="30596562" y="22889754"/>
                <a:ext cx="6624078" cy="1923388"/>
              </a:xfrm>
              <a:prstGeom prst="wedgeEllipseCallout">
                <a:avLst>
                  <a:gd name="adj1" fmla="val -36578"/>
                  <a:gd name="adj2" fmla="val 77831"/>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dirty="0">
                    <a:solidFill>
                      <a:srgbClr val="212529"/>
                    </a:solidFill>
                    <a:effectLst/>
                    <a:latin typeface="-apple-system"/>
                  </a:rPr>
                  <a:t>Booking </a:t>
                </a:r>
                <a:r>
                  <a:rPr lang="en-US" sz="2800" b="0" i="0" dirty="0" err="1">
                    <a:solidFill>
                      <a:srgbClr val="212529"/>
                    </a:solidFill>
                    <a:effectLst/>
                    <a:latin typeface="-apple-system"/>
                  </a:rPr>
                  <a:t>confimed</a:t>
                </a:r>
                <a:r>
                  <a:rPr lang="en-US" sz="2800" b="0" i="0" dirty="0">
                    <a:solidFill>
                      <a:srgbClr val="212529"/>
                    </a:solidFill>
                    <a:effectLst/>
                    <a:latin typeface="-apple-system"/>
                  </a:rPr>
                  <a:t> for Biddy </a:t>
                </a:r>
                <a:r>
                  <a:rPr lang="en-US" sz="2800" b="0" i="0" dirty="0" err="1">
                    <a:solidFill>
                      <a:srgbClr val="212529"/>
                    </a:solidFill>
                    <a:effectLst/>
                    <a:latin typeface="-apple-system"/>
                  </a:rPr>
                  <a:t>Earlys</a:t>
                </a:r>
                <a:r>
                  <a:rPr lang="en-US" sz="2800" b="0" i="0" dirty="0">
                    <a:solidFill>
                      <a:srgbClr val="212529"/>
                    </a:solidFill>
                    <a:effectLst/>
                    <a:latin typeface="-apple-system"/>
                  </a:rPr>
                  <a:t> Irish Pub at </a:t>
                </a:r>
                <a:r>
                  <a:rPr lang="en-US" sz="2800" b="0" i="0" dirty="0" err="1">
                    <a:solidFill>
                      <a:srgbClr val="212529"/>
                    </a:solidFill>
                    <a:effectLst/>
                    <a:latin typeface="-apple-system"/>
                  </a:rPr>
                  <a:t>monday</a:t>
                </a:r>
                <a:r>
                  <a:rPr lang="en-US" sz="2800" b="0" i="0" dirty="0">
                    <a:solidFill>
                      <a:srgbClr val="212529"/>
                    </a:solidFill>
                    <a:effectLst/>
                    <a:latin typeface="-apple-system"/>
                  </a:rPr>
                  <a:t> 7pm</a:t>
                </a:r>
                <a:endParaRPr lang="en-US" sz="2800" dirty="0">
                  <a:solidFill>
                    <a:schemeClr val="accent4">
                      <a:lumMod val="10000"/>
                    </a:schemeClr>
                  </a:solidFill>
                </a:endParaRPr>
              </a:p>
            </p:txBody>
          </p:sp>
          <p:pic>
            <p:nvPicPr>
              <p:cNvPr id="83" name="Picture 82" descr="A yellow mug with white foam and bubbles&#10;&#10;Description automatically generated">
                <a:extLst>
                  <a:ext uri="{FF2B5EF4-FFF2-40B4-BE49-F238E27FC236}">
                    <a16:creationId xmlns:a16="http://schemas.microsoft.com/office/drawing/2014/main" id="{D9E42D93-AFAF-4073-C464-7DC943C1A053}"/>
                  </a:ext>
                </a:extLst>
              </p:cNvPr>
              <p:cNvPicPr>
                <a:picLocks noChangeAspect="1"/>
              </p:cNvPicPr>
              <p:nvPr/>
            </p:nvPicPr>
            <p:blipFill>
              <a:blip r:embed="rId5"/>
              <a:stretch>
                <a:fillRect/>
              </a:stretch>
            </p:blipFill>
            <p:spPr>
              <a:xfrm rot="1007357" flipH="1">
                <a:off x="31981023" y="25714060"/>
                <a:ext cx="1923388" cy="1923388"/>
              </a:xfrm>
              <a:prstGeom prst="rect">
                <a:avLst/>
              </a:prstGeom>
            </p:spPr>
          </p:pic>
        </p:grpSp>
        <p:sp>
          <p:nvSpPr>
            <p:cNvPr id="86" name="Right Arrow 85">
              <a:extLst>
                <a:ext uri="{FF2B5EF4-FFF2-40B4-BE49-F238E27FC236}">
                  <a16:creationId xmlns:a16="http://schemas.microsoft.com/office/drawing/2014/main" id="{A837240A-E662-3C33-82EB-798614702AE9}"/>
                </a:ext>
              </a:extLst>
            </p:cNvPr>
            <p:cNvSpPr/>
            <p:nvPr/>
          </p:nvSpPr>
          <p:spPr>
            <a:xfrm>
              <a:off x="29194763" y="26285858"/>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descr="A black background with a black square&#10;&#10;Description automatically generated">
              <a:extLst>
                <a:ext uri="{FF2B5EF4-FFF2-40B4-BE49-F238E27FC236}">
                  <a16:creationId xmlns:a16="http://schemas.microsoft.com/office/drawing/2014/main" id="{D8DA9738-A411-0ECC-6C13-682FF67CC1AC}"/>
                </a:ext>
              </a:extLst>
            </p:cNvPr>
            <p:cNvPicPr>
              <a:picLocks noChangeAspect="1"/>
            </p:cNvPicPr>
            <p:nvPr/>
          </p:nvPicPr>
          <p:blipFill>
            <a:blip r:embed="rId6"/>
            <a:stretch>
              <a:fillRect/>
            </a:stretch>
          </p:blipFill>
          <p:spPr>
            <a:xfrm>
              <a:off x="31436756" y="25185326"/>
              <a:ext cx="2439988" cy="2439988"/>
            </a:xfrm>
            <a:prstGeom prst="rect">
              <a:avLst/>
            </a:prstGeom>
          </p:spPr>
        </p:pic>
      </p:grpSp>
      <p:grpSp>
        <p:nvGrpSpPr>
          <p:cNvPr id="95" name="Group 94">
            <a:extLst>
              <a:ext uri="{FF2B5EF4-FFF2-40B4-BE49-F238E27FC236}">
                <a16:creationId xmlns:a16="http://schemas.microsoft.com/office/drawing/2014/main" id="{3882381D-6597-56B5-D77C-5DF007478AB2}"/>
              </a:ext>
            </a:extLst>
          </p:cNvPr>
          <p:cNvGrpSpPr/>
          <p:nvPr/>
        </p:nvGrpSpPr>
        <p:grpSpPr>
          <a:xfrm>
            <a:off x="1829140" y="21208301"/>
            <a:ext cx="11684967" cy="5231203"/>
            <a:chOff x="1923343" y="15207127"/>
            <a:chExt cx="11684967" cy="5231203"/>
          </a:xfrm>
        </p:grpSpPr>
        <p:grpSp>
          <p:nvGrpSpPr>
            <p:cNvPr id="52" name="Group 51">
              <a:extLst>
                <a:ext uri="{FF2B5EF4-FFF2-40B4-BE49-F238E27FC236}">
                  <a16:creationId xmlns:a16="http://schemas.microsoft.com/office/drawing/2014/main" id="{A6A955A6-B712-A0FF-D1D0-62BCA8EBCFF6}"/>
                </a:ext>
              </a:extLst>
            </p:cNvPr>
            <p:cNvGrpSpPr/>
            <p:nvPr/>
          </p:nvGrpSpPr>
          <p:grpSpPr>
            <a:xfrm>
              <a:off x="4672858" y="15207127"/>
              <a:ext cx="8935452" cy="4269510"/>
              <a:chOff x="5025649" y="16278312"/>
              <a:chExt cx="8935452" cy="4269510"/>
            </a:xfrm>
          </p:grpSpPr>
          <p:sp>
            <p:nvSpPr>
              <p:cNvPr id="48" name="Oval Callout 47">
                <a:extLst>
                  <a:ext uri="{FF2B5EF4-FFF2-40B4-BE49-F238E27FC236}">
                    <a16:creationId xmlns:a16="http://schemas.microsoft.com/office/drawing/2014/main" id="{10EEB0C6-0179-A9D3-6937-148F676F086C}"/>
                  </a:ext>
                </a:extLst>
              </p:cNvPr>
              <p:cNvSpPr/>
              <p:nvPr/>
            </p:nvSpPr>
            <p:spPr>
              <a:xfrm>
                <a:off x="7872032" y="16278312"/>
                <a:ext cx="6089069" cy="192338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2800" b="0" i="0" dirty="0">
                    <a:solidFill>
                      <a:srgbClr val="212529"/>
                    </a:solidFill>
                    <a:effectLst/>
                    <a:latin typeface="-apple-system"/>
                  </a:rPr>
                  <a:t>There is a bar called Biddy </a:t>
                </a:r>
                <a:r>
                  <a:rPr lang="en-GB" sz="2800" b="0" i="0" dirty="0" err="1">
                    <a:solidFill>
                      <a:srgbClr val="212529"/>
                    </a:solidFill>
                    <a:effectLst/>
                    <a:latin typeface="-apple-system"/>
                  </a:rPr>
                  <a:t>Earlys</a:t>
                </a:r>
                <a:r>
                  <a:rPr lang="en-GB" sz="2800" b="0" i="0" dirty="0">
                    <a:solidFill>
                      <a:srgbClr val="212529"/>
                    </a:solidFill>
                    <a:effectLst/>
                    <a:latin typeface="-apple-system"/>
                  </a:rPr>
                  <a:t> Irish Pub. What do you want to know about it?</a:t>
                </a:r>
              </a:p>
            </p:txBody>
          </p:sp>
          <p:sp>
            <p:nvSpPr>
              <p:cNvPr id="50" name="Right Arrow 49">
                <a:extLst>
                  <a:ext uri="{FF2B5EF4-FFF2-40B4-BE49-F238E27FC236}">
                    <a16:creationId xmlns:a16="http://schemas.microsoft.com/office/drawing/2014/main" id="{1DC9138B-32F9-82C9-4A63-9A11D4865464}"/>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Picture 57" descr="A yellow mug with white foam and bubbles&#10;&#10;Description automatically generated">
              <a:extLst>
                <a:ext uri="{FF2B5EF4-FFF2-40B4-BE49-F238E27FC236}">
                  <a16:creationId xmlns:a16="http://schemas.microsoft.com/office/drawing/2014/main" id="{D40E8B70-77BA-A75B-98DE-4E480B268C80}"/>
                </a:ext>
              </a:extLst>
            </p:cNvPr>
            <p:cNvPicPr>
              <a:picLocks noChangeAspect="1"/>
            </p:cNvPicPr>
            <p:nvPr/>
          </p:nvPicPr>
          <p:blipFill>
            <a:blip r:embed="rId5"/>
            <a:stretch>
              <a:fillRect/>
            </a:stretch>
          </p:blipFill>
          <p:spPr>
            <a:xfrm rot="1007357" flipH="1">
              <a:off x="8883113" y="18514942"/>
              <a:ext cx="1923388" cy="1923388"/>
            </a:xfrm>
            <a:prstGeom prst="rect">
              <a:avLst/>
            </a:prstGeom>
          </p:spPr>
        </p:pic>
        <p:pic>
          <p:nvPicPr>
            <p:cNvPr id="88" name="Picture 87" descr="A black background with a black square&#10;&#10;Description automatically generated">
              <a:extLst>
                <a:ext uri="{FF2B5EF4-FFF2-40B4-BE49-F238E27FC236}">
                  <a16:creationId xmlns:a16="http://schemas.microsoft.com/office/drawing/2014/main" id="{0F0FFA53-C1AA-E78C-463B-A39986E3A4F6}"/>
                </a:ext>
              </a:extLst>
            </p:cNvPr>
            <p:cNvPicPr>
              <a:picLocks noChangeAspect="1"/>
            </p:cNvPicPr>
            <p:nvPr/>
          </p:nvPicPr>
          <p:blipFill>
            <a:blip r:embed="rId6"/>
            <a:stretch>
              <a:fillRect/>
            </a:stretch>
          </p:blipFill>
          <p:spPr>
            <a:xfrm>
              <a:off x="6822404" y="17682826"/>
              <a:ext cx="2439988" cy="2439988"/>
            </a:xfrm>
            <a:prstGeom prst="rect">
              <a:avLst/>
            </a:prstGeom>
          </p:spPr>
        </p:pic>
        <p:pic>
          <p:nvPicPr>
            <p:cNvPr id="91" name="Picture 90" descr="A person with a mustache and beard&#10;&#10;Description automatically generated">
              <a:extLst>
                <a:ext uri="{FF2B5EF4-FFF2-40B4-BE49-F238E27FC236}">
                  <a16:creationId xmlns:a16="http://schemas.microsoft.com/office/drawing/2014/main" id="{129E54D8-70B8-B662-6F78-ED6D1FB0A106}"/>
                </a:ext>
              </a:extLst>
            </p:cNvPr>
            <p:cNvPicPr>
              <a:picLocks noChangeAspect="1"/>
            </p:cNvPicPr>
            <p:nvPr/>
          </p:nvPicPr>
          <p:blipFill>
            <a:blip r:embed="rId4"/>
            <a:stretch>
              <a:fillRect/>
            </a:stretch>
          </p:blipFill>
          <p:spPr>
            <a:xfrm>
              <a:off x="1923343" y="17919157"/>
              <a:ext cx="2401621" cy="2401621"/>
            </a:xfrm>
            <a:prstGeom prst="rect">
              <a:avLst/>
            </a:prstGeom>
          </p:spPr>
        </p:pic>
        <p:sp>
          <p:nvSpPr>
            <p:cNvPr id="92" name="Oval Callout 91">
              <a:extLst>
                <a:ext uri="{FF2B5EF4-FFF2-40B4-BE49-F238E27FC236}">
                  <a16:creationId xmlns:a16="http://schemas.microsoft.com/office/drawing/2014/main" id="{DF5D8738-5759-7D76-E411-8FEE7EED3EDA}"/>
                </a:ext>
              </a:extLst>
            </p:cNvPr>
            <p:cNvSpPr/>
            <p:nvPr/>
          </p:nvSpPr>
          <p:spPr>
            <a:xfrm>
              <a:off x="2281431" y="15653119"/>
              <a:ext cx="3037320"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4">
                      <a:lumMod val="10000"/>
                    </a:schemeClr>
                  </a:solidFill>
                </a:rPr>
                <a:t>Biddy </a:t>
              </a:r>
              <a:r>
                <a:rPr lang="en-US" sz="2800" dirty="0" err="1">
                  <a:solidFill>
                    <a:schemeClr val="accent4">
                      <a:lumMod val="10000"/>
                    </a:schemeClr>
                  </a:solidFill>
                </a:rPr>
                <a:t>Earlys</a:t>
              </a:r>
              <a:r>
                <a:rPr lang="en-US" sz="2800" dirty="0">
                  <a:solidFill>
                    <a:schemeClr val="accent4">
                      <a:lumMod val="10000"/>
                    </a:schemeClr>
                  </a:solidFill>
                </a:rPr>
                <a:t> Irish Pub</a:t>
              </a:r>
            </a:p>
          </p:txBody>
        </p:sp>
      </p:grpSp>
      <p:grpSp>
        <p:nvGrpSpPr>
          <p:cNvPr id="100" name="Group 99">
            <a:extLst>
              <a:ext uri="{FF2B5EF4-FFF2-40B4-BE49-F238E27FC236}">
                <a16:creationId xmlns:a16="http://schemas.microsoft.com/office/drawing/2014/main" id="{5DD8CA33-204E-45AC-31ED-9C4070FD8CB4}"/>
              </a:ext>
            </a:extLst>
          </p:cNvPr>
          <p:cNvGrpSpPr/>
          <p:nvPr/>
        </p:nvGrpSpPr>
        <p:grpSpPr>
          <a:xfrm>
            <a:off x="968028" y="28177188"/>
            <a:ext cx="12363038" cy="1123028"/>
            <a:chOff x="25479152" y="17598732"/>
            <a:chExt cx="14888012" cy="1296144"/>
          </a:xfrm>
        </p:grpSpPr>
        <p:sp>
          <p:nvSpPr>
            <p:cNvPr id="13" name="Rounded Rectangle 12">
              <a:extLst>
                <a:ext uri="{FF2B5EF4-FFF2-40B4-BE49-F238E27FC236}">
                  <a16:creationId xmlns:a16="http://schemas.microsoft.com/office/drawing/2014/main" id="{1137A48C-0FEF-27E3-4358-5E60CEF5001E}"/>
                </a:ext>
              </a:extLst>
            </p:cNvPr>
            <p:cNvSpPr/>
            <p:nvPr/>
          </p:nvSpPr>
          <p:spPr>
            <a:xfrm>
              <a:off x="25479152" y="17598732"/>
              <a:ext cx="3158522"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NLU</a:t>
              </a:r>
            </a:p>
          </p:txBody>
        </p:sp>
        <p:grpSp>
          <p:nvGrpSpPr>
            <p:cNvPr id="99" name="Group 98">
              <a:extLst>
                <a:ext uri="{FF2B5EF4-FFF2-40B4-BE49-F238E27FC236}">
                  <a16:creationId xmlns:a16="http://schemas.microsoft.com/office/drawing/2014/main" id="{642EB43B-BBA5-3371-3A4D-A5195A2419B0}"/>
                </a:ext>
              </a:extLst>
            </p:cNvPr>
            <p:cNvGrpSpPr/>
            <p:nvPr/>
          </p:nvGrpSpPr>
          <p:grpSpPr>
            <a:xfrm>
              <a:off x="28757220" y="17598732"/>
              <a:ext cx="11609944" cy="1296144"/>
              <a:chOff x="28757220" y="17598732"/>
              <a:chExt cx="11609944" cy="1296144"/>
            </a:xfrm>
          </p:grpSpPr>
          <p:sp>
            <p:nvSpPr>
              <p:cNvPr id="12" name="Rounded Rectangle 11">
                <a:extLst>
                  <a:ext uri="{FF2B5EF4-FFF2-40B4-BE49-F238E27FC236}">
                    <a16:creationId xmlns:a16="http://schemas.microsoft.com/office/drawing/2014/main" id="{DB8998AC-8982-422D-B06B-71697C525593}"/>
                  </a:ext>
                </a:extLst>
              </p:cNvPr>
              <p:cNvSpPr/>
              <p:nvPr/>
            </p:nvSpPr>
            <p:spPr>
              <a:xfrm>
                <a:off x="29427175" y="17598732"/>
                <a:ext cx="3158523"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accent4">
                        <a:lumMod val="10000"/>
                      </a:schemeClr>
                    </a:solidFill>
                  </a:rPr>
                  <a:t>Beliefstate</a:t>
                </a:r>
                <a:endParaRPr lang="en-US" sz="4000" dirty="0">
                  <a:solidFill>
                    <a:schemeClr val="accent4">
                      <a:lumMod val="10000"/>
                    </a:schemeClr>
                  </a:solidFill>
                </a:endParaRPr>
              </a:p>
            </p:txBody>
          </p:sp>
          <p:sp>
            <p:nvSpPr>
              <p:cNvPr id="15" name="Rounded Rectangle 14">
                <a:extLst>
                  <a:ext uri="{FF2B5EF4-FFF2-40B4-BE49-F238E27FC236}">
                    <a16:creationId xmlns:a16="http://schemas.microsoft.com/office/drawing/2014/main" id="{D8D90B36-2EA0-9047-2671-78D631BA4485}"/>
                  </a:ext>
                </a:extLst>
              </p:cNvPr>
              <p:cNvSpPr/>
              <p:nvPr/>
            </p:nvSpPr>
            <p:spPr>
              <a:xfrm>
                <a:off x="33317907"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Policy</a:t>
                </a:r>
              </a:p>
            </p:txBody>
          </p:sp>
          <p:sp>
            <p:nvSpPr>
              <p:cNvPr id="16" name="Rounded Rectangle 15">
                <a:extLst>
                  <a:ext uri="{FF2B5EF4-FFF2-40B4-BE49-F238E27FC236}">
                    <a16:creationId xmlns:a16="http://schemas.microsoft.com/office/drawing/2014/main" id="{4E5FEE59-1CEC-56C9-2420-EE360B06D9F7}"/>
                  </a:ext>
                </a:extLst>
              </p:cNvPr>
              <p:cNvSpPr/>
              <p:nvPr/>
            </p:nvSpPr>
            <p:spPr>
              <a:xfrm>
                <a:off x="37208640"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NLG</a:t>
                </a:r>
              </a:p>
            </p:txBody>
          </p:sp>
          <p:sp>
            <p:nvSpPr>
              <p:cNvPr id="34" name="Right Arrow 33">
                <a:extLst>
                  <a:ext uri="{FF2B5EF4-FFF2-40B4-BE49-F238E27FC236}">
                    <a16:creationId xmlns:a16="http://schemas.microsoft.com/office/drawing/2014/main" id="{D4E94D4D-3AA7-A005-2036-911D30AD4FF8}"/>
                  </a:ext>
                </a:extLst>
              </p:cNvPr>
              <p:cNvSpPr/>
              <p:nvPr/>
            </p:nvSpPr>
            <p:spPr>
              <a:xfrm>
                <a:off x="28757220"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1E235B6F-51C8-D434-7205-4BD39956C6A8}"/>
                  </a:ext>
                </a:extLst>
              </p:cNvPr>
              <p:cNvSpPr/>
              <p:nvPr/>
            </p:nvSpPr>
            <p:spPr>
              <a:xfrm>
                <a:off x="32647952"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660E977F-AEFC-25A3-8718-FF45F2B1BFF4}"/>
                  </a:ext>
                </a:extLst>
              </p:cNvPr>
              <p:cNvSpPr/>
              <p:nvPr/>
            </p:nvSpPr>
            <p:spPr>
              <a:xfrm>
                <a:off x="36538685"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C9C55E93-E8F1-E876-3B67-F03481EE2D9C}"/>
              </a:ext>
            </a:extLst>
          </p:cNvPr>
          <p:cNvGrpSpPr/>
          <p:nvPr/>
        </p:nvGrpSpPr>
        <p:grpSpPr>
          <a:xfrm>
            <a:off x="14221707" y="20959841"/>
            <a:ext cx="12404753" cy="5711113"/>
            <a:chOff x="10324862" y="14964968"/>
            <a:chExt cx="12404753" cy="5711113"/>
          </a:xfrm>
        </p:grpSpPr>
        <p:pic>
          <p:nvPicPr>
            <p:cNvPr id="59" name="Picture 58" descr="A yellow mug with white foam and bubbles&#10;&#10;Description automatically generated">
              <a:extLst>
                <a:ext uri="{FF2B5EF4-FFF2-40B4-BE49-F238E27FC236}">
                  <a16:creationId xmlns:a16="http://schemas.microsoft.com/office/drawing/2014/main" id="{8685B237-A91B-5612-19FA-CA2B80204766}"/>
                </a:ext>
              </a:extLst>
            </p:cNvPr>
            <p:cNvPicPr>
              <a:picLocks noChangeAspect="1"/>
            </p:cNvPicPr>
            <p:nvPr/>
          </p:nvPicPr>
          <p:blipFill>
            <a:blip r:embed="rId5"/>
            <a:stretch>
              <a:fillRect/>
            </a:stretch>
          </p:blipFill>
          <p:spPr>
            <a:xfrm rot="1007357" flipH="1">
              <a:off x="19905811" y="18752693"/>
              <a:ext cx="1923388" cy="1923388"/>
            </a:xfrm>
            <a:prstGeom prst="rect">
              <a:avLst/>
            </a:prstGeom>
          </p:spPr>
        </p:pic>
        <p:pic>
          <p:nvPicPr>
            <p:cNvPr id="89" name="Picture 88" descr="A black background with a black square&#10;&#10;Description automatically generated">
              <a:extLst>
                <a:ext uri="{FF2B5EF4-FFF2-40B4-BE49-F238E27FC236}">
                  <a16:creationId xmlns:a16="http://schemas.microsoft.com/office/drawing/2014/main" id="{F479EC4A-78AA-9429-EAE9-4C14D9F55F65}"/>
                </a:ext>
              </a:extLst>
            </p:cNvPr>
            <p:cNvPicPr>
              <a:picLocks noChangeAspect="1"/>
            </p:cNvPicPr>
            <p:nvPr/>
          </p:nvPicPr>
          <p:blipFill>
            <a:blip r:embed="rId6"/>
            <a:stretch>
              <a:fillRect/>
            </a:stretch>
          </p:blipFill>
          <p:spPr>
            <a:xfrm>
              <a:off x="17778367" y="17917048"/>
              <a:ext cx="2439988" cy="2439988"/>
            </a:xfrm>
            <a:prstGeom prst="rect">
              <a:avLst/>
            </a:prstGeom>
          </p:spPr>
        </p:pic>
        <p:sp>
          <p:nvSpPr>
            <p:cNvPr id="17" name="Oval Callout 16">
              <a:extLst>
                <a:ext uri="{FF2B5EF4-FFF2-40B4-BE49-F238E27FC236}">
                  <a16:creationId xmlns:a16="http://schemas.microsoft.com/office/drawing/2014/main" id="{707118BC-27BD-5AA5-93D3-7FC9BA610D68}"/>
                </a:ext>
              </a:extLst>
            </p:cNvPr>
            <p:cNvSpPr/>
            <p:nvPr/>
          </p:nvSpPr>
          <p:spPr>
            <a:xfrm>
              <a:off x="10324862" y="15495162"/>
              <a:ext cx="3466215" cy="1923388"/>
            </a:xfrm>
            <a:prstGeom prst="wedgeEllipseCallout">
              <a:avLst>
                <a:gd name="adj1" fmla="val 38963"/>
                <a:gd name="adj2" fmla="val 74385"/>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Can I make a reservation?</a:t>
              </a:r>
            </a:p>
          </p:txBody>
        </p:sp>
        <p:pic>
          <p:nvPicPr>
            <p:cNvPr id="31" name="Picture 30" descr="A person with a mustache and beard&#10;&#10;Description automatically generated">
              <a:extLst>
                <a:ext uri="{FF2B5EF4-FFF2-40B4-BE49-F238E27FC236}">
                  <a16:creationId xmlns:a16="http://schemas.microsoft.com/office/drawing/2014/main" id="{DCBFE1D1-A20D-EC38-B460-8E64BFBA78B6}"/>
                </a:ext>
              </a:extLst>
            </p:cNvPr>
            <p:cNvPicPr>
              <a:picLocks noChangeAspect="1"/>
            </p:cNvPicPr>
            <p:nvPr/>
          </p:nvPicPr>
          <p:blipFill>
            <a:blip r:embed="rId4"/>
            <a:stretch>
              <a:fillRect/>
            </a:stretch>
          </p:blipFill>
          <p:spPr>
            <a:xfrm>
              <a:off x="12541745" y="17951790"/>
              <a:ext cx="2401621" cy="2401621"/>
            </a:xfrm>
            <a:prstGeom prst="rect">
              <a:avLst/>
            </a:prstGeom>
          </p:spPr>
        </p:pic>
        <p:sp>
          <p:nvSpPr>
            <p:cNvPr id="44" name="Oval Callout 43">
              <a:extLst>
                <a:ext uri="{FF2B5EF4-FFF2-40B4-BE49-F238E27FC236}">
                  <a16:creationId xmlns:a16="http://schemas.microsoft.com/office/drawing/2014/main" id="{B1AE0A6E-A3D6-088A-6194-3167E394B9D6}"/>
                </a:ext>
              </a:extLst>
            </p:cNvPr>
            <p:cNvSpPr/>
            <p:nvPr/>
          </p:nvSpPr>
          <p:spPr>
            <a:xfrm>
              <a:off x="16105537" y="14964968"/>
              <a:ext cx="6624078" cy="1923388"/>
            </a:xfrm>
            <a:prstGeom prst="wedgeEllipseCallout">
              <a:avLst>
                <a:gd name="adj1" fmla="val -14128"/>
                <a:gd name="adj2" fmla="val 105202"/>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dirty="0">
                  <a:solidFill>
                    <a:srgbClr val="212529"/>
                  </a:solidFill>
                  <a:effectLst/>
                  <a:latin typeface="-apple-system"/>
                </a:rPr>
                <a:t>I can reserve a table for you! On which day and time would you like to book a table?</a:t>
              </a:r>
              <a:endParaRPr lang="en-US" sz="2800" dirty="0">
                <a:solidFill>
                  <a:schemeClr val="accent4">
                    <a:lumMod val="10000"/>
                  </a:schemeClr>
                </a:solidFill>
              </a:endParaRPr>
            </a:p>
          </p:txBody>
        </p:sp>
        <p:sp>
          <p:nvSpPr>
            <p:cNvPr id="94" name="Right Arrow 93">
              <a:extLst>
                <a:ext uri="{FF2B5EF4-FFF2-40B4-BE49-F238E27FC236}">
                  <a16:creationId xmlns:a16="http://schemas.microsoft.com/office/drawing/2014/main" id="{3124275C-7385-279D-A303-C0E7D834ECA1}"/>
                </a:ext>
              </a:extLst>
            </p:cNvPr>
            <p:cNvSpPr/>
            <p:nvPr/>
          </p:nvSpPr>
          <p:spPr>
            <a:xfrm>
              <a:off x="15540989" y="18847001"/>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platzhalter 2">
            <a:extLst>
              <a:ext uri="{FF2B5EF4-FFF2-40B4-BE49-F238E27FC236}">
                <a16:creationId xmlns:a16="http://schemas.microsoft.com/office/drawing/2014/main" id="{C323150D-F1D4-05EC-B2FA-16F994C07C75}"/>
              </a:ext>
            </a:extLst>
          </p:cNvPr>
          <p:cNvSpPr txBox="1">
            <a:spLocks/>
          </p:cNvSpPr>
          <p:nvPr/>
        </p:nvSpPr>
        <p:spPr>
          <a:xfrm>
            <a:off x="21484629" y="6256319"/>
            <a:ext cx="19349036" cy="15403954"/>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kern="1200" baseline="0">
                <a:solidFill>
                  <a:schemeClr val="accent3"/>
                </a:solidFill>
                <a:latin typeface="Univers for UniS 65 Bold Rg" panose="020B0703030502020204" pitchFamily="34" charset="0"/>
                <a:ea typeface="+mn-ea"/>
                <a:cs typeface="Arial" panose="020B0604020202020204" pitchFamily="34" charset="0"/>
              </a:defRPr>
            </a:lvl1pPr>
            <a:lvl2pPr marL="199313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2pPr>
            <a:lvl3pPr marL="3986269"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3pPr>
            <a:lvl4pPr marL="597940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4pPr>
            <a:lvl5pPr marL="7972538"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a:lstStyle>
          <a:p>
            <a:r>
              <a:rPr lang="en-US" sz="5200" b="1" dirty="0"/>
              <a:t>Problems:</a:t>
            </a:r>
          </a:p>
          <a:p>
            <a:pPr marL="685800" indent="-685800">
              <a:buFont typeface="Arial" panose="020B0604020202020204" pitchFamily="34" charset="0"/>
              <a:buChar char="•"/>
            </a:pPr>
            <a:r>
              <a:rPr lang="en-US" dirty="0"/>
              <a:t>Domains are not constricted, leading to</a:t>
            </a:r>
          </a:p>
          <a:p>
            <a:r>
              <a:rPr lang="en-US" dirty="0"/>
              <a:t>      limited </a:t>
            </a:r>
            <a:r>
              <a:rPr lang="en-US" dirty="0" err="1"/>
              <a:t>textbased</a:t>
            </a:r>
            <a:r>
              <a:rPr lang="en-US" dirty="0"/>
              <a:t> interactions</a:t>
            </a:r>
          </a:p>
          <a:p>
            <a:pPr marL="685800" indent="-685800">
              <a:buFont typeface="Arial" panose="020B0604020202020204" pitchFamily="34" charset="0"/>
              <a:buChar char="•"/>
            </a:pPr>
            <a:r>
              <a:rPr lang="en-US" dirty="0"/>
              <a:t>Add synonyms for all slots without overlap</a:t>
            </a:r>
          </a:p>
          <a:p>
            <a:pPr marL="685800" indent="-685800">
              <a:buFont typeface="Arial" panose="020B0604020202020204" pitchFamily="34" charset="0"/>
              <a:buChar char="•"/>
            </a:pPr>
            <a:r>
              <a:rPr lang="en-US" dirty="0"/>
              <a:t>Implementing new system act in all needed files</a:t>
            </a:r>
          </a:p>
          <a:p>
            <a:pPr marL="685800" indent="-685800">
              <a:buFont typeface="Arial" panose="020B0604020202020204" pitchFamily="34" charset="0"/>
              <a:buChar char="•"/>
            </a:pPr>
            <a:r>
              <a:rPr lang="en-US" dirty="0"/>
              <a:t>System cannot answer everything</a:t>
            </a:r>
          </a:p>
          <a:p>
            <a:pPr marL="685800" indent="-685800">
              <a:buFont typeface="Arial" panose="020B0604020202020204" pitchFamily="34" charset="0"/>
              <a:buChar char="•"/>
            </a:pPr>
            <a:endParaRPr lang="en-US" b="1" dirty="0"/>
          </a:p>
          <a:p>
            <a:endParaRPr lang="en-US" b="1" dirty="0"/>
          </a:p>
          <a:p>
            <a:endParaRPr lang="en-US" b="1" dirty="0"/>
          </a:p>
          <a:p>
            <a:endParaRPr lang="en-US" b="1" dirty="0"/>
          </a:p>
          <a:p>
            <a:endParaRPr lang="en-US" b="1" dirty="0"/>
          </a:p>
          <a:p>
            <a:endParaRPr lang="en-US" b="1" dirty="0"/>
          </a:p>
          <a:p>
            <a:endParaRPr lang="en-US" b="1" dirty="0"/>
          </a:p>
          <a:p>
            <a:r>
              <a:rPr lang="en-US" sz="5200" b="1" dirty="0"/>
              <a:t>Future work:</a:t>
            </a:r>
          </a:p>
          <a:p>
            <a:pPr marL="685800" indent="-685800">
              <a:buFont typeface="Arial" panose="020B0604020202020204" pitchFamily="34" charset="0"/>
              <a:buChar char="•"/>
            </a:pPr>
            <a:r>
              <a:rPr lang="en-US" dirty="0"/>
              <a:t>Real reservations</a:t>
            </a:r>
          </a:p>
          <a:p>
            <a:pPr marL="685800" indent="-685800">
              <a:buFont typeface="Arial" panose="020B0604020202020204" pitchFamily="34" charset="0"/>
              <a:buChar char="•"/>
            </a:pPr>
            <a:r>
              <a:rPr lang="en-US" dirty="0"/>
              <a:t>Expanding to multiple domains (restaurants, nightlife clubs, tourist highlights)</a:t>
            </a:r>
          </a:p>
          <a:p>
            <a:pPr marL="685800" indent="-685800">
              <a:buFont typeface="Arial" panose="020B0604020202020204" pitchFamily="34" charset="0"/>
              <a:buChar char="•"/>
            </a:pPr>
            <a:r>
              <a:rPr lang="en-US" dirty="0"/>
              <a:t>Adaption to different cities</a:t>
            </a:r>
          </a:p>
        </p:txBody>
      </p:sp>
      <p:sp>
        <p:nvSpPr>
          <p:cNvPr id="106" name="TextBox 105">
            <a:extLst>
              <a:ext uri="{FF2B5EF4-FFF2-40B4-BE49-F238E27FC236}">
                <a16:creationId xmlns:a16="http://schemas.microsoft.com/office/drawing/2014/main" id="{47260B9C-99C9-BB52-9089-073156016B1A}"/>
              </a:ext>
            </a:extLst>
          </p:cNvPr>
          <p:cNvSpPr txBox="1"/>
          <p:nvPr/>
        </p:nvSpPr>
        <p:spPr>
          <a:xfrm>
            <a:off x="669466" y="20259573"/>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Example:</a:t>
            </a:r>
          </a:p>
        </p:txBody>
      </p:sp>
      <p:sp>
        <p:nvSpPr>
          <p:cNvPr id="107" name="Left Brace 106">
            <a:extLst>
              <a:ext uri="{FF2B5EF4-FFF2-40B4-BE49-F238E27FC236}">
                <a16:creationId xmlns:a16="http://schemas.microsoft.com/office/drawing/2014/main" id="{86C11A96-F21B-00EC-2580-65A1A2CC4D55}"/>
              </a:ext>
            </a:extLst>
          </p:cNvPr>
          <p:cNvSpPr/>
          <p:nvPr/>
        </p:nvSpPr>
        <p:spPr>
          <a:xfrm rot="5400000">
            <a:off x="5462692" y="20922304"/>
            <a:ext cx="3415177" cy="13001630"/>
          </a:xfrm>
          <a:prstGeom prst="leftBrace">
            <a:avLst>
              <a:gd name="adj1" fmla="val 12690"/>
              <a:gd name="adj2" fmla="val 61878"/>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8" name="Group 107">
            <a:extLst>
              <a:ext uri="{FF2B5EF4-FFF2-40B4-BE49-F238E27FC236}">
                <a16:creationId xmlns:a16="http://schemas.microsoft.com/office/drawing/2014/main" id="{94730ABD-5D3A-2C6F-63CC-A0B36D76FF00}"/>
              </a:ext>
            </a:extLst>
          </p:cNvPr>
          <p:cNvGrpSpPr/>
          <p:nvPr/>
        </p:nvGrpSpPr>
        <p:grpSpPr>
          <a:xfrm>
            <a:off x="26666919" y="10764803"/>
            <a:ext cx="13034714" cy="6731509"/>
            <a:chOff x="1923343" y="13706821"/>
            <a:chExt cx="13034714" cy="6731509"/>
          </a:xfrm>
        </p:grpSpPr>
        <p:grpSp>
          <p:nvGrpSpPr>
            <p:cNvPr id="109" name="Group 108">
              <a:extLst>
                <a:ext uri="{FF2B5EF4-FFF2-40B4-BE49-F238E27FC236}">
                  <a16:creationId xmlns:a16="http://schemas.microsoft.com/office/drawing/2014/main" id="{1A109B9E-C76B-3ACB-4E9A-3D235B2AFF41}"/>
                </a:ext>
              </a:extLst>
            </p:cNvPr>
            <p:cNvGrpSpPr/>
            <p:nvPr/>
          </p:nvGrpSpPr>
          <p:grpSpPr>
            <a:xfrm>
              <a:off x="4672858" y="13706821"/>
              <a:ext cx="10285199" cy="5769816"/>
              <a:chOff x="5025649" y="14778006"/>
              <a:chExt cx="10285199" cy="5769816"/>
            </a:xfrm>
          </p:grpSpPr>
          <p:sp>
            <p:nvSpPr>
              <p:cNvPr id="114" name="Oval Callout 113">
                <a:extLst>
                  <a:ext uri="{FF2B5EF4-FFF2-40B4-BE49-F238E27FC236}">
                    <a16:creationId xmlns:a16="http://schemas.microsoft.com/office/drawing/2014/main" id="{140C8262-85CC-52D0-B57F-D2E2B2C5F70B}"/>
                  </a:ext>
                </a:extLst>
              </p:cNvPr>
              <p:cNvSpPr/>
              <p:nvPr/>
            </p:nvSpPr>
            <p:spPr>
              <a:xfrm>
                <a:off x="7525346" y="14778006"/>
                <a:ext cx="7785502" cy="331236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800" b="0" i="0" dirty="0">
                    <a:solidFill>
                      <a:srgbClr val="212529"/>
                    </a:solidFill>
                    <a:effectLst/>
                  </a:rPr>
                  <a:t>These are some of the bars which match your interests...</a:t>
                </a:r>
              </a:p>
              <a:p>
                <a:pPr marL="457200" indent="-457200">
                  <a:buFont typeface="Arial" panose="020B0604020202020204" pitchFamily="34" charset="0"/>
                  <a:buChar char="•"/>
                </a:pPr>
                <a:r>
                  <a:rPr lang="en-GB" sz="2800" b="0" i="0" dirty="0">
                    <a:solidFill>
                      <a:srgbClr val="212529"/>
                    </a:solidFill>
                    <a:effectLst/>
                  </a:rPr>
                  <a:t>Phoenix Shisha Lounge</a:t>
                </a:r>
              </a:p>
              <a:p>
                <a:pPr marL="457200" indent="-457200">
                  <a:buFont typeface="Arial" panose="020B0604020202020204" pitchFamily="34" charset="0"/>
                  <a:buChar char="•"/>
                </a:pPr>
                <a:r>
                  <a:rPr lang="en-GB" sz="2800" b="0" i="0" dirty="0">
                    <a:solidFill>
                      <a:srgbClr val="212529"/>
                    </a:solidFill>
                    <a:effectLst/>
                  </a:rPr>
                  <a:t>Havana Cafe &amp; Cocktail Stuttgart</a:t>
                </a:r>
              </a:p>
              <a:p>
                <a:pPr marL="457200" indent="-457200">
                  <a:buFont typeface="Arial" panose="020B0604020202020204" pitchFamily="34" charset="0"/>
                  <a:buChar char="•"/>
                </a:pPr>
                <a:r>
                  <a:rPr lang="en-GB" sz="2800" b="0" i="0" dirty="0" err="1">
                    <a:solidFill>
                      <a:srgbClr val="212529"/>
                    </a:solidFill>
                    <a:effectLst/>
                  </a:rPr>
                  <a:t>reBOOTS</a:t>
                </a:r>
                <a:endParaRPr lang="en-GB" sz="2800" dirty="0">
                  <a:solidFill>
                    <a:srgbClr val="212529"/>
                  </a:solidFill>
                </a:endParaRPr>
              </a:p>
              <a:p>
                <a:pPr marL="457200" indent="-457200">
                  <a:buFont typeface="Arial" panose="020B0604020202020204" pitchFamily="34" charset="0"/>
                  <a:buChar char="•"/>
                </a:pPr>
                <a:r>
                  <a:rPr lang="en-GB" sz="2800" b="0" i="0" dirty="0">
                    <a:solidFill>
                      <a:srgbClr val="212529"/>
                    </a:solidFill>
                    <a:effectLst/>
                  </a:rPr>
                  <a:t>…</a:t>
                </a:r>
              </a:p>
            </p:txBody>
          </p:sp>
          <p:sp>
            <p:nvSpPr>
              <p:cNvPr id="115" name="Right Arrow 114">
                <a:extLst>
                  <a:ext uri="{FF2B5EF4-FFF2-40B4-BE49-F238E27FC236}">
                    <a16:creationId xmlns:a16="http://schemas.microsoft.com/office/drawing/2014/main" id="{1FFB1A3B-E03E-42D3-4BF3-B01C10F17442}"/>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yellow mug with white foam and bubbles&#10;&#10;Description automatically generated">
              <a:extLst>
                <a:ext uri="{FF2B5EF4-FFF2-40B4-BE49-F238E27FC236}">
                  <a16:creationId xmlns:a16="http://schemas.microsoft.com/office/drawing/2014/main" id="{3A8DA452-77A6-9841-175B-4B84359C089B}"/>
                </a:ext>
              </a:extLst>
            </p:cNvPr>
            <p:cNvPicPr>
              <a:picLocks noChangeAspect="1"/>
            </p:cNvPicPr>
            <p:nvPr/>
          </p:nvPicPr>
          <p:blipFill>
            <a:blip r:embed="rId5"/>
            <a:stretch>
              <a:fillRect/>
            </a:stretch>
          </p:blipFill>
          <p:spPr>
            <a:xfrm rot="1007357" flipH="1">
              <a:off x="8883113" y="18514942"/>
              <a:ext cx="1923388" cy="1923388"/>
            </a:xfrm>
            <a:prstGeom prst="rect">
              <a:avLst/>
            </a:prstGeom>
          </p:spPr>
        </p:pic>
        <p:pic>
          <p:nvPicPr>
            <p:cNvPr id="111" name="Picture 110" descr="A black background with a black square&#10;&#10;Description automatically generated">
              <a:extLst>
                <a:ext uri="{FF2B5EF4-FFF2-40B4-BE49-F238E27FC236}">
                  <a16:creationId xmlns:a16="http://schemas.microsoft.com/office/drawing/2014/main" id="{FA0E925A-9CC8-1AB8-8279-C466AEA98C67}"/>
                </a:ext>
              </a:extLst>
            </p:cNvPr>
            <p:cNvPicPr>
              <a:picLocks noChangeAspect="1"/>
            </p:cNvPicPr>
            <p:nvPr/>
          </p:nvPicPr>
          <p:blipFill>
            <a:blip r:embed="rId6"/>
            <a:stretch>
              <a:fillRect/>
            </a:stretch>
          </p:blipFill>
          <p:spPr>
            <a:xfrm>
              <a:off x="6822404" y="17682826"/>
              <a:ext cx="2439988" cy="2439988"/>
            </a:xfrm>
            <a:prstGeom prst="rect">
              <a:avLst/>
            </a:prstGeom>
          </p:spPr>
        </p:pic>
        <p:pic>
          <p:nvPicPr>
            <p:cNvPr id="112" name="Picture 111" descr="A person with a mustache and beard&#10;&#10;Description automatically generated">
              <a:extLst>
                <a:ext uri="{FF2B5EF4-FFF2-40B4-BE49-F238E27FC236}">
                  <a16:creationId xmlns:a16="http://schemas.microsoft.com/office/drawing/2014/main" id="{E3FECB77-CB51-82C6-7BDC-905F2B42BC29}"/>
                </a:ext>
              </a:extLst>
            </p:cNvPr>
            <p:cNvPicPr>
              <a:picLocks noChangeAspect="1"/>
            </p:cNvPicPr>
            <p:nvPr/>
          </p:nvPicPr>
          <p:blipFill>
            <a:blip r:embed="rId4"/>
            <a:stretch>
              <a:fillRect/>
            </a:stretch>
          </p:blipFill>
          <p:spPr>
            <a:xfrm>
              <a:off x="1923343" y="17919157"/>
              <a:ext cx="2401621" cy="2401621"/>
            </a:xfrm>
            <a:prstGeom prst="rect">
              <a:avLst/>
            </a:prstGeom>
          </p:spPr>
        </p:pic>
        <p:sp>
          <p:nvSpPr>
            <p:cNvPr id="113" name="Oval Callout 112">
              <a:extLst>
                <a:ext uri="{FF2B5EF4-FFF2-40B4-BE49-F238E27FC236}">
                  <a16:creationId xmlns:a16="http://schemas.microsoft.com/office/drawing/2014/main" id="{647C620D-297B-873E-4079-1A0765CFF8D5}"/>
                </a:ext>
              </a:extLst>
            </p:cNvPr>
            <p:cNvSpPr/>
            <p:nvPr/>
          </p:nvSpPr>
          <p:spPr>
            <a:xfrm>
              <a:off x="1923343" y="15653119"/>
              <a:ext cx="3395408"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Can you suggest me a bar with live music?</a:t>
              </a:r>
            </a:p>
          </p:txBody>
        </p:sp>
      </p:grpSp>
      <p:sp>
        <p:nvSpPr>
          <p:cNvPr id="4" name="TextBox 3">
            <a:extLst>
              <a:ext uri="{FF2B5EF4-FFF2-40B4-BE49-F238E27FC236}">
                <a16:creationId xmlns:a16="http://schemas.microsoft.com/office/drawing/2014/main" id="{78FEFB95-3559-9963-A587-43E4D7F23877}"/>
              </a:ext>
            </a:extLst>
          </p:cNvPr>
          <p:cNvSpPr txBox="1"/>
          <p:nvPr/>
        </p:nvSpPr>
        <p:spPr>
          <a:xfrm>
            <a:off x="21323896" y="11663725"/>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Example:</a:t>
            </a:r>
          </a:p>
        </p:txBody>
      </p:sp>
      <p:pic>
        <p:nvPicPr>
          <p:cNvPr id="20" name="Picture 19" descr="A couple of people sitting at a table&#10;&#10;Description automatically generated">
            <a:extLst>
              <a:ext uri="{FF2B5EF4-FFF2-40B4-BE49-F238E27FC236}">
                <a16:creationId xmlns:a16="http://schemas.microsoft.com/office/drawing/2014/main" id="{8524DE28-C7AC-7AB8-1EE4-CB61CA0230E4}"/>
              </a:ext>
            </a:extLst>
          </p:cNvPr>
          <p:cNvPicPr>
            <a:picLocks noChangeAspect="1"/>
          </p:cNvPicPr>
          <p:nvPr/>
        </p:nvPicPr>
        <p:blipFill>
          <a:blip r:embed="rId7"/>
          <a:stretch>
            <a:fillRect/>
          </a:stretch>
        </p:blipFill>
        <p:spPr>
          <a:xfrm>
            <a:off x="32980665" y="27198905"/>
            <a:ext cx="2626135" cy="2626135"/>
          </a:xfrm>
          <a:prstGeom prst="rect">
            <a:avLst/>
          </a:prstGeom>
        </p:spPr>
      </p:pic>
      <p:pic>
        <p:nvPicPr>
          <p:cNvPr id="22" name="Picture 21" descr="A black background with a black square&#10;&#10;Description automatically generated">
            <a:extLst>
              <a:ext uri="{FF2B5EF4-FFF2-40B4-BE49-F238E27FC236}">
                <a16:creationId xmlns:a16="http://schemas.microsoft.com/office/drawing/2014/main" id="{A1BD0B25-7EA6-6002-537C-7A8B4B2115E2}"/>
              </a:ext>
            </a:extLst>
          </p:cNvPr>
          <p:cNvPicPr>
            <a:picLocks noChangeAspect="1"/>
          </p:cNvPicPr>
          <p:nvPr/>
        </p:nvPicPr>
        <p:blipFill>
          <a:blip r:embed="rId8"/>
          <a:stretch>
            <a:fillRect/>
          </a:stretch>
        </p:blipFill>
        <p:spPr>
          <a:xfrm>
            <a:off x="30197453" y="26906632"/>
            <a:ext cx="1923388" cy="1923388"/>
          </a:xfrm>
          <a:prstGeom prst="rect">
            <a:avLst/>
          </a:prstGeom>
        </p:spPr>
      </p:pic>
      <p:sp>
        <p:nvSpPr>
          <p:cNvPr id="23" name="TextBox 22">
            <a:extLst>
              <a:ext uri="{FF2B5EF4-FFF2-40B4-BE49-F238E27FC236}">
                <a16:creationId xmlns:a16="http://schemas.microsoft.com/office/drawing/2014/main" id="{6C5087C1-3405-6073-87BE-0592B385D99D}"/>
              </a:ext>
            </a:extLst>
          </p:cNvPr>
          <p:cNvSpPr txBox="1"/>
          <p:nvPr/>
        </p:nvSpPr>
        <p:spPr>
          <a:xfrm>
            <a:off x="25249212" y="27374842"/>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Conclusion:</a:t>
            </a:r>
          </a:p>
        </p:txBody>
      </p:sp>
    </p:spTree>
    <p:extLst>
      <p:ext uri="{BB962C8B-B14F-4D97-AF65-F5344CB8AC3E}">
        <p14:creationId xmlns:p14="http://schemas.microsoft.com/office/powerpoint/2010/main" val="2300102811"/>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365</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Univers for UniS 55 Roman Rg</vt:lpstr>
      <vt:lpstr>Univers for UniS 65 Bold Rg</vt:lpstr>
      <vt:lpstr>Larissa</vt:lpstr>
      <vt:lpstr>PowerPoint Presentation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Vera-Garcia, Francisca</dc:creator>
  <cp:lastModifiedBy>Paula Villavecchia</cp:lastModifiedBy>
  <cp:revision>197</cp:revision>
  <cp:lastPrinted>2019-04-02T08:15:46Z</cp:lastPrinted>
  <dcterms:created xsi:type="dcterms:W3CDTF">2015-12-10T06:56:35Z</dcterms:created>
  <dcterms:modified xsi:type="dcterms:W3CDTF">2023-07-26T07:50:45Z</dcterms:modified>
</cp:coreProperties>
</file>