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1" r:id="rId3"/>
    <p:sldId id="282" r:id="rId4"/>
    <p:sldId id="283" r:id="rId5"/>
    <p:sldId id="287" r:id="rId6"/>
    <p:sldId id="289" r:id="rId7"/>
    <p:sldId id="288" r:id="rId8"/>
    <p:sldId id="285"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48"/>
  </p:normalViewPr>
  <p:slideViewPr>
    <p:cSldViewPr snapToGrid="0">
      <p:cViewPr>
        <p:scale>
          <a:sx n="79" d="100"/>
          <a:sy n="79" d="100"/>
        </p:scale>
        <p:origin x="1664"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4BFE-2A13-7EF8-1953-96FC858BA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D9D2B1-3611-0FBB-EFC1-FBC16CA1B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A4FBEB-0786-5809-3CC9-190D85865516}"/>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5" name="Footer Placeholder 4">
            <a:extLst>
              <a:ext uri="{FF2B5EF4-FFF2-40B4-BE49-F238E27FC236}">
                <a16:creationId xmlns:a16="http://schemas.microsoft.com/office/drawing/2014/main" id="{E43176BC-E317-7F31-8515-A6F0BC6A3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95035-14B0-F1FC-0DB2-C114B292F745}"/>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14777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F8BA-1BB8-5C08-1D48-57819B6ACD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CE9206-4AA8-6F87-C602-FDF359F9A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9976D-C8C0-E0F8-A028-75E027ADF7D4}"/>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5" name="Footer Placeholder 4">
            <a:extLst>
              <a:ext uri="{FF2B5EF4-FFF2-40B4-BE49-F238E27FC236}">
                <a16:creationId xmlns:a16="http://schemas.microsoft.com/office/drawing/2014/main" id="{B2C3B88D-8CB1-AA59-AC11-B8886C37F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0A526-B9B8-38CD-A248-FC1B12AF3E0C}"/>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745074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A3EF1C-048E-3BA6-CAF8-DDCA52556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D6B464-F515-48C3-168D-5EDF7A58A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037E4-EC71-E649-CB2F-60EB1B1B5696}"/>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5" name="Footer Placeholder 4">
            <a:extLst>
              <a:ext uri="{FF2B5EF4-FFF2-40B4-BE49-F238E27FC236}">
                <a16:creationId xmlns:a16="http://schemas.microsoft.com/office/drawing/2014/main" id="{35941E95-5897-7AE9-74B6-3C8EF7712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5B3C0-041B-62D1-AEA4-2DF562668B7D}"/>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327182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13C8-8A7B-34D8-CD35-539F6DBEAE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95BC3-C7C3-3FF8-7EBA-6783ECF184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A7759-EA48-C33C-C088-B075E9ABB7C2}"/>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5" name="Footer Placeholder 4">
            <a:extLst>
              <a:ext uri="{FF2B5EF4-FFF2-40B4-BE49-F238E27FC236}">
                <a16:creationId xmlns:a16="http://schemas.microsoft.com/office/drawing/2014/main" id="{6A94AA36-B40E-E723-24A7-18BB0DC64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B3B2C-41BC-BC16-9C7D-A3A638299E3B}"/>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08789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3596-C614-54A2-2B9A-44E8BE71D3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783CC3-0002-6F09-0205-F9C4FFFDA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ED8B8C-94AB-06D8-11BD-D999BE630DA8}"/>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5" name="Footer Placeholder 4">
            <a:extLst>
              <a:ext uri="{FF2B5EF4-FFF2-40B4-BE49-F238E27FC236}">
                <a16:creationId xmlns:a16="http://schemas.microsoft.com/office/drawing/2014/main" id="{E2FF79C1-F0B1-52A1-C863-63431313B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062A4-0F25-E715-26CA-D64772156517}"/>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29987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6C70-031F-D4A4-5B22-D16F420B6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BE56E-D277-991E-F020-63EC46354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32509C-4F74-CEF0-603B-C813C21FD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68E85A-3595-4EB3-F7D9-5E542FB919AF}"/>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6" name="Footer Placeholder 5">
            <a:extLst>
              <a:ext uri="{FF2B5EF4-FFF2-40B4-BE49-F238E27FC236}">
                <a16:creationId xmlns:a16="http://schemas.microsoft.com/office/drawing/2014/main" id="{A800FFCB-45C2-166E-8C6C-C4378B194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65FE2-A2AA-F700-E42F-9F304A152D3B}"/>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47745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25DB-BD97-00EB-92AC-C90F7DF801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9E608E-5F3D-BD09-0231-EAEF71C8B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3C859-8795-5923-A182-D290A68B02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418E23-A509-BD24-0D11-D1704593C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5AC95C-AAF8-B623-77CA-68E9A12B39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C6CBE2-7443-5280-E385-F0C992835C16}"/>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8" name="Footer Placeholder 7">
            <a:extLst>
              <a:ext uri="{FF2B5EF4-FFF2-40B4-BE49-F238E27FC236}">
                <a16:creationId xmlns:a16="http://schemas.microsoft.com/office/drawing/2014/main" id="{8A11619B-563B-4C96-3427-BD2CD9F06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6CC116-D5FF-4889-F390-6B22C3AE5ECB}"/>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29331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1EF9-EB33-48B1-EE79-288CAF0798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6FEC95-E3C2-B693-817F-BBBF5A1B7A8D}"/>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4" name="Footer Placeholder 3">
            <a:extLst>
              <a:ext uri="{FF2B5EF4-FFF2-40B4-BE49-F238E27FC236}">
                <a16:creationId xmlns:a16="http://schemas.microsoft.com/office/drawing/2014/main" id="{BB929DE8-3251-00F7-AE96-F663775A04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67FE6-C36A-8C9D-9FF5-434B52EC7230}"/>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388094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24864-9317-C486-F73C-72E026FC879B}"/>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3" name="Footer Placeholder 2">
            <a:extLst>
              <a:ext uri="{FF2B5EF4-FFF2-40B4-BE49-F238E27FC236}">
                <a16:creationId xmlns:a16="http://schemas.microsoft.com/office/drawing/2014/main" id="{536423FF-0787-8142-EF5A-0AAC75412F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ACCA1B-7A53-2397-E82D-11594D3F624E}"/>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274406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EB01-735F-85DB-5817-8C2A081D77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A582FA-4810-766A-93C2-E9CAD2011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99487B-A8C9-009A-0E0C-CB70FEDF6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D7E1A-592B-6A7B-32C3-10C4C3CBEBF7}"/>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6" name="Footer Placeholder 5">
            <a:extLst>
              <a:ext uri="{FF2B5EF4-FFF2-40B4-BE49-F238E27FC236}">
                <a16:creationId xmlns:a16="http://schemas.microsoft.com/office/drawing/2014/main" id="{F354944C-C716-20FB-78DA-2F3B8FCB1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EB637-A4A7-2D0E-D694-511839907C4F}"/>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389112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7711-06E2-C394-80BF-9C0CF6ADC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22B81-8F22-AFC1-51D4-32455BAB1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6883FE-1F7D-520E-C441-5E2AC86FF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12EF2-BB14-F9B9-F660-0E84DDDF55FF}"/>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6" name="Footer Placeholder 5">
            <a:extLst>
              <a:ext uri="{FF2B5EF4-FFF2-40B4-BE49-F238E27FC236}">
                <a16:creationId xmlns:a16="http://schemas.microsoft.com/office/drawing/2014/main" id="{5E374B9B-51B6-3963-052B-F88D8C78A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EB3FD-ED0C-3049-C0D4-0B537B22A16D}"/>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426522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68C5C-F2B3-BE2B-4613-F6AC898F4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685AE-17BE-BA6D-621B-092B8C115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795B0-C4D8-5B62-18C7-946209C74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D4718-F915-004B-9F09-68AAF001912E}" type="datetimeFigureOut">
              <a:rPr lang="en-US" smtClean="0"/>
              <a:t>2/5/24</a:t>
            </a:fld>
            <a:endParaRPr lang="en-US"/>
          </a:p>
        </p:txBody>
      </p:sp>
      <p:sp>
        <p:nvSpPr>
          <p:cNvPr id="5" name="Footer Placeholder 4">
            <a:extLst>
              <a:ext uri="{FF2B5EF4-FFF2-40B4-BE49-F238E27FC236}">
                <a16:creationId xmlns:a16="http://schemas.microsoft.com/office/drawing/2014/main" id="{5F16F3D0-E31F-1B24-0D82-D615C9BDCC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E0DB97-4A52-7822-AB53-FEF70BD75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32CC7-A9D6-F14F-826A-68AEE145AB69}" type="slidenum">
              <a:rPr lang="en-US" smtClean="0"/>
              <a:t>‹#›</a:t>
            </a:fld>
            <a:endParaRPr lang="en-US"/>
          </a:p>
        </p:txBody>
      </p:sp>
    </p:spTree>
    <p:extLst>
      <p:ext uri="{BB962C8B-B14F-4D97-AF65-F5344CB8AC3E}">
        <p14:creationId xmlns:p14="http://schemas.microsoft.com/office/powerpoint/2010/main" val="48095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CBD1-B4C1-934C-C716-7E9FD2200BE7}"/>
              </a:ext>
            </a:extLst>
          </p:cNvPr>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hi</a:t>
            </a:r>
          </a:p>
        </p:txBody>
      </p:sp>
      <p:sp>
        <p:nvSpPr>
          <p:cNvPr id="3" name="Subtitle 2">
            <a:extLst>
              <a:ext uri="{FF2B5EF4-FFF2-40B4-BE49-F238E27FC236}">
                <a16:creationId xmlns:a16="http://schemas.microsoft.com/office/drawing/2014/main" id="{87EB0B92-659D-6E0B-41B3-F350110A51E6}"/>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hi</a:t>
            </a:r>
          </a:p>
        </p:txBody>
      </p:sp>
    </p:spTree>
    <p:extLst>
      <p:ext uri="{BB962C8B-B14F-4D97-AF65-F5344CB8AC3E}">
        <p14:creationId xmlns:p14="http://schemas.microsoft.com/office/powerpoint/2010/main" val="79166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ANM7 Second Threshold Aligned Movements</a:t>
            </a:r>
          </a:p>
        </p:txBody>
      </p:sp>
      <p:pic>
        <p:nvPicPr>
          <p:cNvPr id="3" name="Picture 2">
            <a:extLst>
              <a:ext uri="{FF2B5EF4-FFF2-40B4-BE49-F238E27FC236}">
                <a16:creationId xmlns:a16="http://schemas.microsoft.com/office/drawing/2014/main" id="{B9769111-2DCF-B011-2345-BDC1E2331DEE}"/>
              </a:ext>
            </a:extLst>
          </p:cNvPr>
          <p:cNvPicPr>
            <a:picLocks noChangeAspect="1"/>
          </p:cNvPicPr>
          <p:nvPr/>
        </p:nvPicPr>
        <p:blipFill>
          <a:blip r:embed="rId2"/>
          <a:stretch>
            <a:fillRect/>
          </a:stretch>
        </p:blipFill>
        <p:spPr>
          <a:xfrm>
            <a:off x="8339958" y="691702"/>
            <a:ext cx="3314700" cy="2400300"/>
          </a:xfrm>
          <a:prstGeom prst="rect">
            <a:avLst/>
          </a:prstGeom>
        </p:spPr>
      </p:pic>
      <p:pic>
        <p:nvPicPr>
          <p:cNvPr id="4" name="Picture 3">
            <a:extLst>
              <a:ext uri="{FF2B5EF4-FFF2-40B4-BE49-F238E27FC236}">
                <a16:creationId xmlns:a16="http://schemas.microsoft.com/office/drawing/2014/main" id="{7B0EC68C-EBBD-823C-FBAE-19FF526F56FD}"/>
              </a:ext>
            </a:extLst>
          </p:cNvPr>
          <p:cNvPicPr>
            <a:picLocks noChangeAspect="1"/>
          </p:cNvPicPr>
          <p:nvPr/>
        </p:nvPicPr>
        <p:blipFill>
          <a:blip r:embed="rId3"/>
          <a:stretch>
            <a:fillRect/>
          </a:stretch>
        </p:blipFill>
        <p:spPr>
          <a:xfrm>
            <a:off x="8244710" y="3667643"/>
            <a:ext cx="3314700" cy="2400300"/>
          </a:xfrm>
          <a:prstGeom prst="rect">
            <a:avLst/>
          </a:prstGeom>
        </p:spPr>
      </p:pic>
      <p:pic>
        <p:nvPicPr>
          <p:cNvPr id="5" name="Picture 4">
            <a:extLst>
              <a:ext uri="{FF2B5EF4-FFF2-40B4-BE49-F238E27FC236}">
                <a16:creationId xmlns:a16="http://schemas.microsoft.com/office/drawing/2014/main" id="{D80E4B0B-BE76-8DD8-0AD7-975C31E856CD}"/>
              </a:ext>
            </a:extLst>
          </p:cNvPr>
          <p:cNvPicPr>
            <a:picLocks noChangeAspect="1"/>
          </p:cNvPicPr>
          <p:nvPr/>
        </p:nvPicPr>
        <p:blipFill>
          <a:blip r:embed="rId4"/>
          <a:stretch>
            <a:fillRect/>
          </a:stretch>
        </p:blipFill>
        <p:spPr>
          <a:xfrm>
            <a:off x="128752" y="588848"/>
            <a:ext cx="7772400" cy="2503154"/>
          </a:xfrm>
          <a:prstGeom prst="rect">
            <a:avLst/>
          </a:prstGeom>
        </p:spPr>
      </p:pic>
      <p:pic>
        <p:nvPicPr>
          <p:cNvPr id="6" name="Picture 5">
            <a:extLst>
              <a:ext uri="{FF2B5EF4-FFF2-40B4-BE49-F238E27FC236}">
                <a16:creationId xmlns:a16="http://schemas.microsoft.com/office/drawing/2014/main" id="{B0C1B67A-5C1B-18F3-4EAE-C7129A548389}"/>
              </a:ext>
            </a:extLst>
          </p:cNvPr>
          <p:cNvPicPr>
            <a:picLocks noChangeAspect="1"/>
          </p:cNvPicPr>
          <p:nvPr/>
        </p:nvPicPr>
        <p:blipFill>
          <a:blip r:embed="rId5"/>
          <a:stretch>
            <a:fillRect/>
          </a:stretch>
        </p:blipFill>
        <p:spPr>
          <a:xfrm>
            <a:off x="128752" y="3564789"/>
            <a:ext cx="7772400" cy="2503154"/>
          </a:xfrm>
          <a:prstGeom prst="rect">
            <a:avLst/>
          </a:prstGeom>
        </p:spPr>
      </p:pic>
      <p:sp>
        <p:nvSpPr>
          <p:cNvPr id="7" name="TextBox 6">
            <a:extLst>
              <a:ext uri="{FF2B5EF4-FFF2-40B4-BE49-F238E27FC236}">
                <a16:creationId xmlns:a16="http://schemas.microsoft.com/office/drawing/2014/main" id="{33DCA85C-CC0D-FD59-C01D-305E0B0FFD48}"/>
              </a:ext>
            </a:extLst>
          </p:cNvPr>
          <p:cNvSpPr txBox="1"/>
          <p:nvPr/>
        </p:nvSpPr>
        <p:spPr>
          <a:xfrm>
            <a:off x="11842280" y="-201039"/>
            <a:ext cx="3699575" cy="2585323"/>
          </a:xfrm>
          <a:prstGeom prst="rect">
            <a:avLst/>
          </a:prstGeom>
          <a:noFill/>
        </p:spPr>
        <p:txBody>
          <a:bodyPr wrap="square" rtlCol="0">
            <a:spAutoFit/>
          </a:bodyPr>
          <a:lstStyle/>
          <a:p>
            <a:r>
              <a:rPr lang="en-US" dirty="0"/>
              <a:t>From only 2 days, it problematically looks like mice are learning to keep the lever closer during the threshold calculation—I want to plot the voltage baseline across days at some point to make sure this isn’t the case (and avoid all of our analysis trends being due to higher baseline/thresholds)</a:t>
            </a:r>
          </a:p>
        </p:txBody>
      </p:sp>
    </p:spTree>
    <p:extLst>
      <p:ext uri="{BB962C8B-B14F-4D97-AF65-F5344CB8AC3E}">
        <p14:creationId xmlns:p14="http://schemas.microsoft.com/office/powerpoint/2010/main" val="418466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ANM8 Second Threshold Aligned Movements</a:t>
            </a:r>
          </a:p>
        </p:txBody>
      </p:sp>
      <p:pic>
        <p:nvPicPr>
          <p:cNvPr id="4" name="Picture 3">
            <a:extLst>
              <a:ext uri="{FF2B5EF4-FFF2-40B4-BE49-F238E27FC236}">
                <a16:creationId xmlns:a16="http://schemas.microsoft.com/office/drawing/2014/main" id="{B5AAD66E-ABBB-C8C6-71C2-D193F11E15C1}"/>
              </a:ext>
            </a:extLst>
          </p:cNvPr>
          <p:cNvPicPr>
            <a:picLocks noChangeAspect="1"/>
          </p:cNvPicPr>
          <p:nvPr/>
        </p:nvPicPr>
        <p:blipFill>
          <a:blip r:embed="rId2"/>
          <a:stretch>
            <a:fillRect/>
          </a:stretch>
        </p:blipFill>
        <p:spPr>
          <a:xfrm>
            <a:off x="8179019" y="544356"/>
            <a:ext cx="3314700" cy="2400300"/>
          </a:xfrm>
          <a:prstGeom prst="rect">
            <a:avLst/>
          </a:prstGeom>
        </p:spPr>
      </p:pic>
      <p:pic>
        <p:nvPicPr>
          <p:cNvPr id="5" name="Picture 4">
            <a:extLst>
              <a:ext uri="{FF2B5EF4-FFF2-40B4-BE49-F238E27FC236}">
                <a16:creationId xmlns:a16="http://schemas.microsoft.com/office/drawing/2014/main" id="{95D3AB80-2467-7A00-73C6-78F30EA8F29F}"/>
              </a:ext>
            </a:extLst>
          </p:cNvPr>
          <p:cNvPicPr>
            <a:picLocks noChangeAspect="1"/>
          </p:cNvPicPr>
          <p:nvPr/>
        </p:nvPicPr>
        <p:blipFill>
          <a:blip r:embed="rId3"/>
          <a:stretch>
            <a:fillRect/>
          </a:stretch>
        </p:blipFill>
        <p:spPr>
          <a:xfrm>
            <a:off x="8394483" y="3674137"/>
            <a:ext cx="3352800" cy="2400300"/>
          </a:xfrm>
          <a:prstGeom prst="rect">
            <a:avLst/>
          </a:prstGeom>
        </p:spPr>
      </p:pic>
      <p:pic>
        <p:nvPicPr>
          <p:cNvPr id="6" name="Picture 5">
            <a:extLst>
              <a:ext uri="{FF2B5EF4-FFF2-40B4-BE49-F238E27FC236}">
                <a16:creationId xmlns:a16="http://schemas.microsoft.com/office/drawing/2014/main" id="{3B6918A0-C2D1-2331-7FFC-3D6690DB0991}"/>
              </a:ext>
            </a:extLst>
          </p:cNvPr>
          <p:cNvPicPr>
            <a:picLocks noChangeAspect="1"/>
          </p:cNvPicPr>
          <p:nvPr/>
        </p:nvPicPr>
        <p:blipFill>
          <a:blip r:embed="rId4"/>
          <a:stretch>
            <a:fillRect/>
          </a:stretch>
        </p:blipFill>
        <p:spPr>
          <a:xfrm>
            <a:off x="0" y="800900"/>
            <a:ext cx="7772400" cy="2503154"/>
          </a:xfrm>
          <a:prstGeom prst="rect">
            <a:avLst/>
          </a:prstGeom>
        </p:spPr>
      </p:pic>
      <p:sp>
        <p:nvSpPr>
          <p:cNvPr id="7" name="TextBox 6">
            <a:extLst>
              <a:ext uri="{FF2B5EF4-FFF2-40B4-BE49-F238E27FC236}">
                <a16:creationId xmlns:a16="http://schemas.microsoft.com/office/drawing/2014/main" id="{E51C8047-7264-6A75-9CAF-F3B31A6BE440}"/>
              </a:ext>
            </a:extLst>
          </p:cNvPr>
          <p:cNvSpPr txBox="1"/>
          <p:nvPr/>
        </p:nvSpPr>
        <p:spPr>
          <a:xfrm>
            <a:off x="10695214" y="1077686"/>
            <a:ext cx="627095" cy="369332"/>
          </a:xfrm>
          <a:prstGeom prst="rect">
            <a:avLst/>
          </a:prstGeom>
          <a:noFill/>
        </p:spPr>
        <p:txBody>
          <a:bodyPr wrap="none" rtlCol="0">
            <a:spAutoFit/>
          </a:bodyPr>
          <a:lstStyle/>
          <a:p>
            <a:r>
              <a:rPr lang="en-US" dirty="0"/>
              <a:t>Uh...</a:t>
            </a:r>
          </a:p>
        </p:txBody>
      </p:sp>
      <p:pic>
        <p:nvPicPr>
          <p:cNvPr id="10" name="Picture 9">
            <a:extLst>
              <a:ext uri="{FF2B5EF4-FFF2-40B4-BE49-F238E27FC236}">
                <a16:creationId xmlns:a16="http://schemas.microsoft.com/office/drawing/2014/main" id="{A3A3C37E-D8E9-78AE-99AB-67C221DE496B}"/>
              </a:ext>
            </a:extLst>
          </p:cNvPr>
          <p:cNvPicPr>
            <a:picLocks noChangeAspect="1"/>
          </p:cNvPicPr>
          <p:nvPr/>
        </p:nvPicPr>
        <p:blipFill>
          <a:blip r:embed="rId5"/>
          <a:stretch>
            <a:fillRect/>
          </a:stretch>
        </p:blipFill>
        <p:spPr>
          <a:xfrm>
            <a:off x="201386" y="3674137"/>
            <a:ext cx="7772400" cy="2503154"/>
          </a:xfrm>
          <a:prstGeom prst="rect">
            <a:avLst/>
          </a:prstGeom>
        </p:spPr>
      </p:pic>
    </p:spTree>
    <p:extLst>
      <p:ext uri="{BB962C8B-B14F-4D97-AF65-F5344CB8AC3E}">
        <p14:creationId xmlns:p14="http://schemas.microsoft.com/office/powerpoint/2010/main" val="148102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ANM1 Second Threshold Aligned Movements</a:t>
            </a:r>
          </a:p>
        </p:txBody>
      </p:sp>
      <p:pic>
        <p:nvPicPr>
          <p:cNvPr id="3" name="Picture 2">
            <a:extLst>
              <a:ext uri="{FF2B5EF4-FFF2-40B4-BE49-F238E27FC236}">
                <a16:creationId xmlns:a16="http://schemas.microsoft.com/office/drawing/2014/main" id="{79F2308F-DEE3-ACA4-F51F-2CAD5E3C5516}"/>
              </a:ext>
            </a:extLst>
          </p:cNvPr>
          <p:cNvPicPr>
            <a:picLocks noChangeAspect="1"/>
          </p:cNvPicPr>
          <p:nvPr/>
        </p:nvPicPr>
        <p:blipFill>
          <a:blip r:embed="rId2"/>
          <a:stretch>
            <a:fillRect/>
          </a:stretch>
        </p:blipFill>
        <p:spPr>
          <a:xfrm>
            <a:off x="8382000" y="544356"/>
            <a:ext cx="3314700" cy="2400300"/>
          </a:xfrm>
          <a:prstGeom prst="rect">
            <a:avLst/>
          </a:prstGeom>
        </p:spPr>
      </p:pic>
      <p:pic>
        <p:nvPicPr>
          <p:cNvPr id="4" name="Picture 3">
            <a:extLst>
              <a:ext uri="{FF2B5EF4-FFF2-40B4-BE49-F238E27FC236}">
                <a16:creationId xmlns:a16="http://schemas.microsoft.com/office/drawing/2014/main" id="{28C726E7-7831-DE34-55CF-2EDD84BF7468}"/>
              </a:ext>
            </a:extLst>
          </p:cNvPr>
          <p:cNvPicPr>
            <a:picLocks noChangeAspect="1"/>
          </p:cNvPicPr>
          <p:nvPr/>
        </p:nvPicPr>
        <p:blipFill>
          <a:blip r:embed="rId3"/>
          <a:stretch>
            <a:fillRect/>
          </a:stretch>
        </p:blipFill>
        <p:spPr>
          <a:xfrm>
            <a:off x="8643257" y="3745660"/>
            <a:ext cx="3314700" cy="2400300"/>
          </a:xfrm>
          <a:prstGeom prst="rect">
            <a:avLst/>
          </a:prstGeom>
        </p:spPr>
      </p:pic>
      <p:pic>
        <p:nvPicPr>
          <p:cNvPr id="5" name="Picture 4">
            <a:extLst>
              <a:ext uri="{FF2B5EF4-FFF2-40B4-BE49-F238E27FC236}">
                <a16:creationId xmlns:a16="http://schemas.microsoft.com/office/drawing/2014/main" id="{571E7FC7-4BF7-BA1F-9D19-E5A41BD9DF99}"/>
              </a:ext>
            </a:extLst>
          </p:cNvPr>
          <p:cNvPicPr>
            <a:picLocks noChangeAspect="1"/>
          </p:cNvPicPr>
          <p:nvPr/>
        </p:nvPicPr>
        <p:blipFill>
          <a:blip r:embed="rId4"/>
          <a:stretch>
            <a:fillRect/>
          </a:stretch>
        </p:blipFill>
        <p:spPr>
          <a:xfrm>
            <a:off x="381000" y="544356"/>
            <a:ext cx="7772400" cy="2503154"/>
          </a:xfrm>
          <a:prstGeom prst="rect">
            <a:avLst/>
          </a:prstGeom>
        </p:spPr>
      </p:pic>
      <p:pic>
        <p:nvPicPr>
          <p:cNvPr id="6" name="Picture 5">
            <a:extLst>
              <a:ext uri="{FF2B5EF4-FFF2-40B4-BE49-F238E27FC236}">
                <a16:creationId xmlns:a16="http://schemas.microsoft.com/office/drawing/2014/main" id="{13E98576-FB9D-AA9B-9424-62C99D593FF5}"/>
              </a:ext>
            </a:extLst>
          </p:cNvPr>
          <p:cNvPicPr>
            <a:picLocks noChangeAspect="1"/>
          </p:cNvPicPr>
          <p:nvPr/>
        </p:nvPicPr>
        <p:blipFill>
          <a:blip r:embed="rId5"/>
          <a:stretch>
            <a:fillRect/>
          </a:stretch>
        </p:blipFill>
        <p:spPr>
          <a:xfrm>
            <a:off x="234043" y="3642806"/>
            <a:ext cx="7772400" cy="2503154"/>
          </a:xfrm>
          <a:prstGeom prst="rect">
            <a:avLst/>
          </a:prstGeom>
        </p:spPr>
      </p:pic>
    </p:spTree>
    <p:extLst>
      <p:ext uri="{BB962C8B-B14F-4D97-AF65-F5344CB8AC3E}">
        <p14:creationId xmlns:p14="http://schemas.microsoft.com/office/powerpoint/2010/main" val="232891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1" y="-104932"/>
            <a:ext cx="10837889" cy="970501"/>
          </a:xfrm>
        </p:spPr>
        <p:txBody>
          <a:bodyPr>
            <a:normAutofit/>
          </a:bodyPr>
          <a:lstStyle/>
          <a:p>
            <a:r>
              <a:rPr lang="en-US" sz="2400" b="1" dirty="0">
                <a:latin typeface="Arial" panose="020B0604020202020204" pitchFamily="34" charset="0"/>
                <a:cs typeface="Arial" panose="020B0604020202020204" pitchFamily="34" charset="0"/>
              </a:rPr>
              <a:t>Normalized total jerk (jerk ratio) from first threshold to peak of </a:t>
            </a:r>
            <a:r>
              <a:rPr lang="en-US" sz="2400" b="1" dirty="0" err="1">
                <a:latin typeface="Arial" panose="020B0604020202020204" pitchFamily="34" charset="0"/>
                <a:cs typeface="Arial" panose="020B0604020202020204" pitchFamily="34" charset="0"/>
              </a:rPr>
              <a:t>leverpress</a:t>
            </a:r>
            <a:endParaRPr lang="en-US" sz="2400" b="1" dirty="0">
              <a:latin typeface="Arial" panose="020B0604020202020204" pitchFamily="34" charset="0"/>
              <a:cs typeface="Arial" panose="020B0604020202020204" pitchFamily="34" charset="0"/>
            </a:endParaRPr>
          </a:p>
        </p:txBody>
      </p:sp>
      <p:sp>
        <p:nvSpPr>
          <p:cNvPr id="16" name="Title 1">
            <a:extLst>
              <a:ext uri="{FF2B5EF4-FFF2-40B4-BE49-F238E27FC236}">
                <a16:creationId xmlns:a16="http://schemas.microsoft.com/office/drawing/2014/main" id="{D4D69070-78C9-DDDC-4D5A-A2249931E019}"/>
              </a:ext>
            </a:extLst>
          </p:cNvPr>
          <p:cNvSpPr txBox="1">
            <a:spLocks/>
          </p:cNvSpPr>
          <p:nvPr/>
        </p:nvSpPr>
        <p:spPr>
          <a:xfrm>
            <a:off x="281118" y="1690507"/>
            <a:ext cx="1603948" cy="970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ANM7</a:t>
            </a:r>
          </a:p>
        </p:txBody>
      </p:sp>
      <p:sp>
        <p:nvSpPr>
          <p:cNvPr id="17" name="Title 1">
            <a:extLst>
              <a:ext uri="{FF2B5EF4-FFF2-40B4-BE49-F238E27FC236}">
                <a16:creationId xmlns:a16="http://schemas.microsoft.com/office/drawing/2014/main" id="{FF253B23-5EBF-A342-9B69-A05A2FBD3385}"/>
              </a:ext>
            </a:extLst>
          </p:cNvPr>
          <p:cNvSpPr txBox="1">
            <a:spLocks/>
          </p:cNvSpPr>
          <p:nvPr/>
        </p:nvSpPr>
        <p:spPr>
          <a:xfrm>
            <a:off x="112511" y="4114056"/>
            <a:ext cx="1603948" cy="970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ANA2</a:t>
            </a:r>
          </a:p>
        </p:txBody>
      </p:sp>
      <p:pic>
        <p:nvPicPr>
          <p:cNvPr id="3" name="Picture 2">
            <a:extLst>
              <a:ext uri="{FF2B5EF4-FFF2-40B4-BE49-F238E27FC236}">
                <a16:creationId xmlns:a16="http://schemas.microsoft.com/office/drawing/2014/main" id="{0D3C744D-6CCC-34E4-1F93-54A8BA9B5C0A}"/>
              </a:ext>
            </a:extLst>
          </p:cNvPr>
          <p:cNvPicPr>
            <a:picLocks noChangeAspect="1"/>
          </p:cNvPicPr>
          <p:nvPr/>
        </p:nvPicPr>
        <p:blipFill>
          <a:blip r:embed="rId2"/>
          <a:stretch>
            <a:fillRect/>
          </a:stretch>
        </p:blipFill>
        <p:spPr>
          <a:xfrm>
            <a:off x="2249714" y="865569"/>
            <a:ext cx="3022600" cy="2400300"/>
          </a:xfrm>
          <a:prstGeom prst="rect">
            <a:avLst/>
          </a:prstGeom>
        </p:spPr>
      </p:pic>
    </p:spTree>
    <p:extLst>
      <p:ext uri="{BB962C8B-B14F-4D97-AF65-F5344CB8AC3E}">
        <p14:creationId xmlns:p14="http://schemas.microsoft.com/office/powerpoint/2010/main" val="3999720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1" y="-104932"/>
            <a:ext cx="10837889" cy="970501"/>
          </a:xfrm>
        </p:spPr>
        <p:txBody>
          <a:bodyPr>
            <a:normAutofit/>
          </a:bodyPr>
          <a:lstStyle/>
          <a:p>
            <a:r>
              <a:rPr lang="en-US" sz="2400" b="1" dirty="0">
                <a:latin typeface="Arial" panose="020B0604020202020204" pitchFamily="34" charset="0"/>
                <a:cs typeface="Arial" panose="020B0604020202020204" pitchFamily="34" charset="0"/>
              </a:rPr>
              <a:t>Normalized total jerk (jerk ratio) from first threshold to peak of </a:t>
            </a:r>
            <a:r>
              <a:rPr lang="en-US" sz="2400" b="1" dirty="0" err="1">
                <a:latin typeface="Arial" panose="020B0604020202020204" pitchFamily="34" charset="0"/>
                <a:cs typeface="Arial" panose="020B0604020202020204" pitchFamily="34" charset="0"/>
              </a:rPr>
              <a:t>leverpress</a:t>
            </a:r>
            <a:r>
              <a:rPr lang="en-US" sz="2400" b="1" dirty="0">
                <a:latin typeface="Arial" panose="020B0604020202020204" pitchFamily="34" charset="0"/>
                <a:cs typeface="Arial" panose="020B0604020202020204" pitchFamily="34" charset="0"/>
              </a:rPr>
              <a:t> (not full lever press right now because of weird electrical thing)</a:t>
            </a:r>
          </a:p>
        </p:txBody>
      </p:sp>
      <p:sp>
        <p:nvSpPr>
          <p:cNvPr id="18" name="Title 1">
            <a:extLst>
              <a:ext uri="{FF2B5EF4-FFF2-40B4-BE49-F238E27FC236}">
                <a16:creationId xmlns:a16="http://schemas.microsoft.com/office/drawing/2014/main" id="{55D98E7D-6E43-19D0-73F3-5C9A35F86521}"/>
              </a:ext>
            </a:extLst>
          </p:cNvPr>
          <p:cNvSpPr txBox="1">
            <a:spLocks/>
          </p:cNvSpPr>
          <p:nvPr/>
        </p:nvSpPr>
        <p:spPr>
          <a:xfrm>
            <a:off x="484616" y="1596206"/>
            <a:ext cx="1603948" cy="970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ANB1</a:t>
            </a:r>
          </a:p>
        </p:txBody>
      </p:sp>
      <p:sp>
        <p:nvSpPr>
          <p:cNvPr id="19" name="Title 1">
            <a:extLst>
              <a:ext uri="{FF2B5EF4-FFF2-40B4-BE49-F238E27FC236}">
                <a16:creationId xmlns:a16="http://schemas.microsoft.com/office/drawing/2014/main" id="{DFF1D5B2-E34C-1007-51A4-25C40131E1A4}"/>
              </a:ext>
            </a:extLst>
          </p:cNvPr>
          <p:cNvSpPr txBox="1">
            <a:spLocks/>
          </p:cNvSpPr>
          <p:nvPr/>
        </p:nvSpPr>
        <p:spPr>
          <a:xfrm>
            <a:off x="484616" y="5628312"/>
            <a:ext cx="1603948" cy="970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ANB2</a:t>
            </a:r>
          </a:p>
        </p:txBody>
      </p:sp>
      <p:pic>
        <p:nvPicPr>
          <p:cNvPr id="7" name="Picture 6">
            <a:extLst>
              <a:ext uri="{FF2B5EF4-FFF2-40B4-BE49-F238E27FC236}">
                <a16:creationId xmlns:a16="http://schemas.microsoft.com/office/drawing/2014/main" id="{047E3B3C-3606-1272-F20F-7B9BA76391DC}"/>
              </a:ext>
            </a:extLst>
          </p:cNvPr>
          <p:cNvPicPr>
            <a:picLocks noChangeAspect="1"/>
          </p:cNvPicPr>
          <p:nvPr/>
        </p:nvPicPr>
        <p:blipFill>
          <a:blip r:embed="rId2"/>
          <a:stretch>
            <a:fillRect/>
          </a:stretch>
        </p:blipFill>
        <p:spPr>
          <a:xfrm>
            <a:off x="2235884" y="4581583"/>
            <a:ext cx="2264075" cy="1797942"/>
          </a:xfrm>
          <a:prstGeom prst="rect">
            <a:avLst/>
          </a:prstGeom>
        </p:spPr>
      </p:pic>
      <p:pic>
        <p:nvPicPr>
          <p:cNvPr id="8" name="Picture 7">
            <a:extLst>
              <a:ext uri="{FF2B5EF4-FFF2-40B4-BE49-F238E27FC236}">
                <a16:creationId xmlns:a16="http://schemas.microsoft.com/office/drawing/2014/main" id="{B12695C4-C7D7-F33C-E49E-86CAE90FCAB8}"/>
              </a:ext>
            </a:extLst>
          </p:cNvPr>
          <p:cNvPicPr>
            <a:picLocks noChangeAspect="1"/>
          </p:cNvPicPr>
          <p:nvPr/>
        </p:nvPicPr>
        <p:blipFill>
          <a:blip r:embed="rId3"/>
          <a:stretch>
            <a:fillRect/>
          </a:stretch>
        </p:blipFill>
        <p:spPr>
          <a:xfrm>
            <a:off x="5427968" y="4615457"/>
            <a:ext cx="2264075" cy="1797942"/>
          </a:xfrm>
          <a:prstGeom prst="rect">
            <a:avLst/>
          </a:prstGeom>
        </p:spPr>
      </p:pic>
      <p:pic>
        <p:nvPicPr>
          <p:cNvPr id="9" name="Picture 8">
            <a:extLst>
              <a:ext uri="{FF2B5EF4-FFF2-40B4-BE49-F238E27FC236}">
                <a16:creationId xmlns:a16="http://schemas.microsoft.com/office/drawing/2014/main" id="{F3A0EF95-47D7-57AE-DD9D-A85F6AA22CC2}"/>
              </a:ext>
            </a:extLst>
          </p:cNvPr>
          <p:cNvPicPr>
            <a:picLocks noChangeAspect="1"/>
          </p:cNvPicPr>
          <p:nvPr/>
        </p:nvPicPr>
        <p:blipFill>
          <a:blip r:embed="rId4"/>
          <a:stretch>
            <a:fillRect/>
          </a:stretch>
        </p:blipFill>
        <p:spPr>
          <a:xfrm>
            <a:off x="8962179" y="4800871"/>
            <a:ext cx="2264075" cy="1797942"/>
          </a:xfrm>
          <a:prstGeom prst="rect">
            <a:avLst/>
          </a:prstGeom>
        </p:spPr>
      </p:pic>
    </p:spTree>
    <p:extLst>
      <p:ext uri="{BB962C8B-B14F-4D97-AF65-F5344CB8AC3E}">
        <p14:creationId xmlns:p14="http://schemas.microsoft.com/office/powerpoint/2010/main" val="232148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1" y="104928"/>
            <a:ext cx="10837889" cy="970501"/>
          </a:xfrm>
        </p:spPr>
        <p:txBody>
          <a:bodyPr>
            <a:normAutofit/>
          </a:bodyPr>
          <a:lstStyle/>
          <a:p>
            <a:r>
              <a:rPr lang="en-US" sz="2400" b="1" dirty="0">
                <a:latin typeface="Arial" panose="020B0604020202020204" pitchFamily="34" charset="0"/>
                <a:cs typeface="Arial" panose="020B0604020202020204" pitchFamily="34" charset="0"/>
              </a:rPr>
              <a:t>Normalized total jerk (jerk ratio) from first threshold to peak of </a:t>
            </a:r>
            <a:r>
              <a:rPr lang="en-US" sz="2400" b="1" dirty="0" err="1">
                <a:latin typeface="Arial" panose="020B0604020202020204" pitchFamily="34" charset="0"/>
                <a:cs typeface="Arial" panose="020B0604020202020204" pitchFamily="34" charset="0"/>
              </a:rPr>
              <a:t>leverpress</a:t>
            </a:r>
            <a:r>
              <a:rPr lang="en-US" sz="2400" b="1" dirty="0">
                <a:latin typeface="Arial" panose="020B0604020202020204" pitchFamily="34" charset="0"/>
                <a:cs typeface="Arial" panose="020B0604020202020204" pitchFamily="34" charset="0"/>
              </a:rPr>
              <a:t> (not full lever press right now because of weird electrical thing)</a:t>
            </a:r>
          </a:p>
        </p:txBody>
      </p:sp>
      <p:sp>
        <p:nvSpPr>
          <p:cNvPr id="4" name="TextBox 3">
            <a:extLst>
              <a:ext uri="{FF2B5EF4-FFF2-40B4-BE49-F238E27FC236}">
                <a16:creationId xmlns:a16="http://schemas.microsoft.com/office/drawing/2014/main" id="{9BBF4307-E7B1-D62D-995A-F67A14A17187}"/>
              </a:ext>
            </a:extLst>
          </p:cNvPr>
          <p:cNvSpPr txBox="1"/>
          <p:nvPr/>
        </p:nvSpPr>
        <p:spPr>
          <a:xfrm>
            <a:off x="3291615" y="6202360"/>
            <a:ext cx="8900385" cy="646331"/>
          </a:xfrm>
          <a:prstGeom prst="rect">
            <a:avLst/>
          </a:prstGeom>
          <a:noFill/>
        </p:spPr>
        <p:txBody>
          <a:bodyPr wrap="none" rtlCol="0">
            <a:spAutoFit/>
          </a:bodyPr>
          <a:lstStyle/>
          <a:p>
            <a:r>
              <a:rPr lang="en-US" dirty="0"/>
              <a:t>Because data not ~N, plotting median +/- 95 </a:t>
            </a:r>
            <a:r>
              <a:rPr lang="en-US" dirty="0" err="1"/>
              <a:t>cdf</a:t>
            </a:r>
            <a:r>
              <a:rPr lang="en-US" dirty="0"/>
              <a:t> for now, but might go back to mean not sure</a:t>
            </a:r>
          </a:p>
          <a:p>
            <a:r>
              <a:rPr lang="en-US" dirty="0"/>
              <a:t>Yes, upper outliers are therefore cut off</a:t>
            </a:r>
          </a:p>
        </p:txBody>
      </p:sp>
    </p:spTree>
    <p:extLst>
      <p:ext uri="{BB962C8B-B14F-4D97-AF65-F5344CB8AC3E}">
        <p14:creationId xmlns:p14="http://schemas.microsoft.com/office/powerpoint/2010/main" val="3990869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Temporal compression of the movement?</a:t>
            </a:r>
          </a:p>
        </p:txBody>
      </p:sp>
    </p:spTree>
    <p:extLst>
      <p:ext uri="{BB962C8B-B14F-4D97-AF65-F5344CB8AC3E}">
        <p14:creationId xmlns:p14="http://schemas.microsoft.com/office/powerpoint/2010/main" val="353205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Reaction times</a:t>
            </a:r>
          </a:p>
        </p:txBody>
      </p:sp>
    </p:spTree>
    <p:extLst>
      <p:ext uri="{BB962C8B-B14F-4D97-AF65-F5344CB8AC3E}">
        <p14:creationId xmlns:p14="http://schemas.microsoft.com/office/powerpoint/2010/main" val="3037425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5987</TotalTime>
  <Words>186</Words>
  <Application>Microsoft Macintosh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hi</vt:lpstr>
      <vt:lpstr>ANM7 Second Threshold Aligned Movements</vt:lpstr>
      <vt:lpstr>ANM8 Second Threshold Aligned Movements</vt:lpstr>
      <vt:lpstr>ANM1 Second Threshold Aligned Movements</vt:lpstr>
      <vt:lpstr>Normalized total jerk (jerk ratio) from first threshold to peak of leverpress</vt:lpstr>
      <vt:lpstr>Normalized total jerk (jerk ratio) from first threshold to peak of leverpress (not full lever press right now because of weird electrical thing)</vt:lpstr>
      <vt:lpstr>Normalized total jerk (jerk ratio) from first threshold to peak of leverpress (not full lever press right now because of weird electrical thing)</vt:lpstr>
      <vt:lpstr>Temporal compression of the movement?</vt:lpstr>
      <vt:lpstr>Reaction times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c:title>
  <dc:creator>Zhu, Paula Kaitlyn</dc:creator>
  <cp:lastModifiedBy>Zhu, Paula Kaitlyn</cp:lastModifiedBy>
  <cp:revision>126</cp:revision>
  <dcterms:created xsi:type="dcterms:W3CDTF">2023-11-01T19:46:39Z</dcterms:created>
  <dcterms:modified xsi:type="dcterms:W3CDTF">2024-02-05T19:37:44Z</dcterms:modified>
</cp:coreProperties>
</file>