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aa0a6183e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aa0a6183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aa0a6183e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aa0a6183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aa0a6183e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aa0a6183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aa0a6183e_0_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aa0a6183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aa0a6183e_0_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aa0a6183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aa0a6183e_0_8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aa0a6183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aa0a6183e_0_1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aa0a6183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aa0a6183e_0_1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aa0a6183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6fa3c898_0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baa0a6183e_0_1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baa0a6183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6fa3c898_0_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6fa3c89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fa3c89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6fa3c898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ad24d17c5_0_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ad24d17c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aa0a6183e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aa0a6183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cxnSp>
        <p:nvCxnSpPr>
          <p:cNvPr id="62" name="Google Shape;62;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3" name="Google Shape;63;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4" name="Google Shape;64;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5" name="Google Shape;65;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6" name="Google Shape;66;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6" name="Google Shape;36;p5"/>
          <p:cNvPicPr preferRelativeResize="0"/>
          <p:nvPr/>
        </p:nvPicPr>
        <p:blipFill>
          <a:blip r:embed="rId2">
            <a:alphaModFix/>
          </a:blip>
          <a:stretch>
            <a:fillRect/>
          </a:stretch>
        </p:blipFill>
        <p:spPr>
          <a:xfrm>
            <a:off x="2822877" y="1378925"/>
            <a:ext cx="5832896" cy="3281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 name="Google Shape;3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cxnSp>
        <p:nvCxnSpPr>
          <p:cNvPr id="41" name="Google Shape;41;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2" name="Google Shape;42;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3" name="Google Shape;43;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4" name="Google Shape;4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5"/>
        <p:cNvGrpSpPr/>
        <p:nvPr/>
      </p:nvGrpSpPr>
      <p:grpSpPr>
        <a:xfrm>
          <a:off x="0" y="0"/>
          <a:ext cx="0" cy="0"/>
          <a:chOff x="0" y="0"/>
          <a:chExt cx="0" cy="0"/>
        </a:xfrm>
      </p:grpSpPr>
      <p:cxnSp>
        <p:nvCxnSpPr>
          <p:cNvPr id="46" name="Google Shape;46;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7" name="Google Shape;47;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8" name="Google Shape;48;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2" name="Google Shape;52;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3" name="Google Shape;53;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5" name="Google Shape;55;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cxnSp>
        <p:nvCxnSpPr>
          <p:cNvPr id="57" name="Google Shape;57;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8" name="Google Shape;58;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9" name="Google Shape;59;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0" name="Google Shape;60;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medicalnewstoday.com/articles/7624.php"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964125" y="82367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Predicting Early Diabetes </a:t>
            </a:r>
            <a:endParaRPr/>
          </a:p>
        </p:txBody>
      </p:sp>
      <p:sp>
        <p:nvSpPr>
          <p:cNvPr id="74" name="Google Shape;74;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Baitalik Paul• A20009</a:t>
            </a:r>
            <a:endParaRPr dirty="0"/>
          </a:p>
        </p:txBody>
      </p:sp>
      <p:sp>
        <p:nvSpPr>
          <p:cNvPr id="75" name="Google Shape;75;p13"/>
          <p:cNvSpPr txBox="1"/>
          <p:nvPr/>
        </p:nvSpPr>
        <p:spPr>
          <a:xfrm>
            <a:off x="1053475" y="2405050"/>
            <a:ext cx="3842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Using Machine Learning techniques  with PySpark</a:t>
            </a:r>
            <a:endParaRPr>
              <a:solidFill>
                <a:schemeClr val="lt1"/>
              </a:solidFill>
              <a:latin typeface="Lato"/>
              <a:ea typeface="Lato"/>
              <a:cs typeface="Lato"/>
              <a:sym typeface="Lato"/>
            </a:endParaRPr>
          </a:p>
        </p:txBody>
      </p:sp>
      <p:sp>
        <p:nvSpPr>
          <p:cNvPr id="76" name="Google Shape;76;p13"/>
          <p:cNvSpPr txBox="1"/>
          <p:nvPr/>
        </p:nvSpPr>
        <p:spPr>
          <a:xfrm>
            <a:off x="1840675" y="2885400"/>
            <a:ext cx="3842700" cy="44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311700" y="3181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rPr>
              <a:t>Exploratory Data Analysis </a:t>
            </a:r>
            <a:r>
              <a:rPr lang="en" sz="1800">
                <a:solidFill>
                  <a:schemeClr val="dk1"/>
                </a:solidFill>
              </a:rPr>
              <a:t>(spark.sql)</a:t>
            </a:r>
            <a:endParaRPr sz="3000">
              <a:solidFill>
                <a:schemeClr val="dk1"/>
              </a:solidFill>
            </a:endParaRPr>
          </a:p>
        </p:txBody>
      </p:sp>
      <p:sp>
        <p:nvSpPr>
          <p:cNvPr id="187" name="Google Shape;187;p22"/>
          <p:cNvSpPr txBox="1"/>
          <p:nvPr/>
        </p:nvSpPr>
        <p:spPr>
          <a:xfrm>
            <a:off x="710300" y="1164675"/>
            <a:ext cx="3471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Number of female and male patients having heart disease, we can see that number of male patients having heart disease is more compared to female .</a:t>
            </a:r>
            <a:endParaRPr>
              <a:latin typeface="Lato"/>
              <a:ea typeface="Lato"/>
              <a:cs typeface="Lato"/>
              <a:sym typeface="Lato"/>
            </a:endParaRPr>
          </a:p>
        </p:txBody>
      </p:sp>
      <p:cxnSp>
        <p:nvCxnSpPr>
          <p:cNvPr id="188" name="Google Shape;188;p22"/>
          <p:cNvCxnSpPr/>
          <p:nvPr/>
        </p:nvCxnSpPr>
        <p:spPr>
          <a:xfrm rot="10800000" flipH="1">
            <a:off x="2641225" y="950875"/>
            <a:ext cx="3162300" cy="6900"/>
          </a:xfrm>
          <a:prstGeom prst="straightConnector1">
            <a:avLst/>
          </a:prstGeom>
          <a:noFill/>
          <a:ln w="28575" cap="flat" cmpd="sng">
            <a:solidFill>
              <a:schemeClr val="dk2"/>
            </a:solidFill>
            <a:prstDash val="solid"/>
            <a:round/>
            <a:headEnd type="none" w="med" len="med"/>
            <a:tailEnd type="none" w="med" len="med"/>
          </a:ln>
        </p:spPr>
      </p:cxnSp>
      <p:sp>
        <p:nvSpPr>
          <p:cNvPr id="189" name="Google Shape;189;p22"/>
          <p:cNvSpPr txBox="1"/>
          <p:nvPr/>
        </p:nvSpPr>
        <p:spPr>
          <a:xfrm>
            <a:off x="641000" y="2991425"/>
            <a:ext cx="3610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Number of female and male patients who has hypertension, in this case number of female patients is more compared to male patients , so female patients are having more hypertension issues than male </a:t>
            </a:r>
            <a:endParaRPr>
              <a:latin typeface="Lato"/>
              <a:ea typeface="Lato"/>
              <a:cs typeface="Lato"/>
              <a:sym typeface="Lato"/>
            </a:endParaRPr>
          </a:p>
        </p:txBody>
      </p:sp>
      <p:sp>
        <p:nvSpPr>
          <p:cNvPr id="190" name="Google Shape;190;p22"/>
          <p:cNvSpPr txBox="1"/>
          <p:nvPr/>
        </p:nvSpPr>
        <p:spPr>
          <a:xfrm>
            <a:off x="6100" y="4706625"/>
            <a:ext cx="91440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91" name="Google Shape;191;p22"/>
          <p:cNvPicPr preferRelativeResize="0"/>
          <p:nvPr/>
        </p:nvPicPr>
        <p:blipFill>
          <a:blip r:embed="rId3">
            <a:alphaModFix/>
          </a:blip>
          <a:stretch>
            <a:fillRect/>
          </a:stretch>
        </p:blipFill>
        <p:spPr>
          <a:xfrm>
            <a:off x="4678588" y="1183200"/>
            <a:ext cx="2962275" cy="1009650"/>
          </a:xfrm>
          <a:prstGeom prst="rect">
            <a:avLst/>
          </a:prstGeom>
          <a:noFill/>
          <a:ln>
            <a:noFill/>
          </a:ln>
        </p:spPr>
      </p:pic>
      <p:pic>
        <p:nvPicPr>
          <p:cNvPr id="192" name="Google Shape;192;p22"/>
          <p:cNvPicPr preferRelativeResize="0"/>
          <p:nvPr/>
        </p:nvPicPr>
        <p:blipFill>
          <a:blip r:embed="rId4">
            <a:alphaModFix/>
          </a:blip>
          <a:stretch>
            <a:fillRect/>
          </a:stretch>
        </p:blipFill>
        <p:spPr>
          <a:xfrm>
            <a:off x="4748200" y="3062175"/>
            <a:ext cx="3019425" cy="101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311700" y="3181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rPr>
              <a:t>Exploratory Data Analysis </a:t>
            </a:r>
            <a:r>
              <a:rPr lang="en" sz="1800">
                <a:solidFill>
                  <a:schemeClr val="dk1"/>
                </a:solidFill>
              </a:rPr>
              <a:t>(spark.sql)</a:t>
            </a:r>
            <a:endParaRPr sz="3000">
              <a:solidFill>
                <a:schemeClr val="dk1"/>
              </a:solidFill>
            </a:endParaRPr>
          </a:p>
        </p:txBody>
      </p:sp>
      <p:sp>
        <p:nvSpPr>
          <p:cNvPr id="198" name="Google Shape;198;p23"/>
          <p:cNvSpPr txBox="1"/>
          <p:nvPr/>
        </p:nvSpPr>
        <p:spPr>
          <a:xfrm>
            <a:off x="670275" y="1238075"/>
            <a:ext cx="3471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Count of different types of smoker,this contains a good number of null values we have to deal with it in later stage  </a:t>
            </a:r>
            <a:endParaRPr>
              <a:latin typeface="Lato"/>
              <a:ea typeface="Lato"/>
              <a:cs typeface="Lato"/>
              <a:sym typeface="Lato"/>
            </a:endParaRPr>
          </a:p>
        </p:txBody>
      </p:sp>
      <p:cxnSp>
        <p:nvCxnSpPr>
          <p:cNvPr id="199" name="Google Shape;199;p23"/>
          <p:cNvCxnSpPr/>
          <p:nvPr/>
        </p:nvCxnSpPr>
        <p:spPr>
          <a:xfrm rot="10800000" flipH="1">
            <a:off x="2641225" y="950875"/>
            <a:ext cx="3162300" cy="6900"/>
          </a:xfrm>
          <a:prstGeom prst="straightConnector1">
            <a:avLst/>
          </a:prstGeom>
          <a:noFill/>
          <a:ln w="28575" cap="flat" cmpd="sng">
            <a:solidFill>
              <a:schemeClr val="dk2"/>
            </a:solidFill>
            <a:prstDash val="solid"/>
            <a:round/>
            <a:headEnd type="none" w="med" len="med"/>
            <a:tailEnd type="none" w="med" len="med"/>
          </a:ln>
        </p:spPr>
      </p:cxnSp>
      <p:sp>
        <p:nvSpPr>
          <p:cNvPr id="200" name="Google Shape;200;p23"/>
          <p:cNvSpPr txBox="1"/>
          <p:nvPr/>
        </p:nvSpPr>
        <p:spPr>
          <a:xfrm>
            <a:off x="4414225" y="1238075"/>
            <a:ext cx="28767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Age vs number no patients who has diabetes, from the data we can see that as the age is decreasing the number of diabetic patients is also decreasing ,  age has positive relationship with diabetes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This indicated that older people are more diabetic prone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Out of 7480 diabetes patients 6650 are over 50 age . </a:t>
            </a:r>
            <a:endParaRPr>
              <a:latin typeface="Lato"/>
              <a:ea typeface="Lato"/>
              <a:cs typeface="Lato"/>
              <a:sym typeface="Lato"/>
            </a:endParaRPr>
          </a:p>
        </p:txBody>
      </p:sp>
      <p:sp>
        <p:nvSpPr>
          <p:cNvPr id="201" name="Google Shape;201;p23"/>
          <p:cNvSpPr txBox="1"/>
          <p:nvPr/>
        </p:nvSpPr>
        <p:spPr>
          <a:xfrm>
            <a:off x="6100" y="4706625"/>
            <a:ext cx="91440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02" name="Google Shape;202;p23"/>
          <p:cNvPicPr preferRelativeResize="0"/>
          <p:nvPr/>
        </p:nvPicPr>
        <p:blipFill>
          <a:blip r:embed="rId3">
            <a:alphaModFix/>
          </a:blip>
          <a:stretch>
            <a:fillRect/>
          </a:stretch>
        </p:blipFill>
        <p:spPr>
          <a:xfrm>
            <a:off x="710300" y="2417725"/>
            <a:ext cx="1850950" cy="1642125"/>
          </a:xfrm>
          <a:prstGeom prst="rect">
            <a:avLst/>
          </a:prstGeom>
          <a:noFill/>
          <a:ln>
            <a:noFill/>
          </a:ln>
        </p:spPr>
      </p:pic>
      <p:pic>
        <p:nvPicPr>
          <p:cNvPr id="203" name="Google Shape;203;p23"/>
          <p:cNvPicPr preferRelativeResize="0"/>
          <p:nvPr/>
        </p:nvPicPr>
        <p:blipFill>
          <a:blip r:embed="rId4">
            <a:alphaModFix/>
          </a:blip>
          <a:stretch>
            <a:fillRect/>
          </a:stretch>
        </p:blipFill>
        <p:spPr>
          <a:xfrm>
            <a:off x="7428500" y="1044150"/>
            <a:ext cx="1276350" cy="3492550"/>
          </a:xfrm>
          <a:prstGeom prst="rect">
            <a:avLst/>
          </a:prstGeom>
          <a:noFill/>
          <a:ln>
            <a:noFill/>
          </a:ln>
        </p:spPr>
      </p:pic>
      <p:cxnSp>
        <p:nvCxnSpPr>
          <p:cNvPr id="204" name="Google Shape;204;p23"/>
          <p:cNvCxnSpPr>
            <a:stCxn id="198" idx="3"/>
          </p:cNvCxnSpPr>
          <p:nvPr/>
        </p:nvCxnSpPr>
        <p:spPr>
          <a:xfrm>
            <a:off x="4142175" y="1653725"/>
            <a:ext cx="20100" cy="23391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311700" y="3181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Data Pre-Processing </a:t>
            </a:r>
            <a:r>
              <a:rPr lang="en" sz="1800">
                <a:solidFill>
                  <a:schemeClr val="dk1"/>
                </a:solidFill>
              </a:rPr>
              <a:t>(Null Operation)</a:t>
            </a:r>
            <a:endParaRPr sz="1800">
              <a:solidFill>
                <a:schemeClr val="dk1"/>
              </a:solidFill>
            </a:endParaRPr>
          </a:p>
        </p:txBody>
      </p:sp>
      <p:sp>
        <p:nvSpPr>
          <p:cNvPr id="210" name="Google Shape;210;p24"/>
          <p:cNvSpPr txBox="1"/>
          <p:nvPr/>
        </p:nvSpPr>
        <p:spPr>
          <a:xfrm>
            <a:off x="536850" y="1238075"/>
            <a:ext cx="34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Checking Null values </a:t>
            </a:r>
            <a:endParaRPr>
              <a:latin typeface="Lato"/>
              <a:ea typeface="Lato"/>
              <a:cs typeface="Lato"/>
              <a:sym typeface="Lato"/>
            </a:endParaRPr>
          </a:p>
        </p:txBody>
      </p:sp>
      <p:cxnSp>
        <p:nvCxnSpPr>
          <p:cNvPr id="211" name="Google Shape;211;p24"/>
          <p:cNvCxnSpPr/>
          <p:nvPr/>
        </p:nvCxnSpPr>
        <p:spPr>
          <a:xfrm rot="10800000" flipH="1">
            <a:off x="2641225" y="950875"/>
            <a:ext cx="3162300" cy="6900"/>
          </a:xfrm>
          <a:prstGeom prst="straightConnector1">
            <a:avLst/>
          </a:prstGeom>
          <a:noFill/>
          <a:ln w="28575" cap="flat" cmpd="sng">
            <a:solidFill>
              <a:schemeClr val="dk2"/>
            </a:solidFill>
            <a:prstDash val="solid"/>
            <a:round/>
            <a:headEnd type="none" w="med" len="med"/>
            <a:tailEnd type="none" w="med" len="med"/>
          </a:ln>
        </p:spPr>
      </p:cxnSp>
      <p:sp>
        <p:nvSpPr>
          <p:cNvPr id="212" name="Google Shape;212;p24"/>
          <p:cNvSpPr txBox="1"/>
          <p:nvPr/>
        </p:nvSpPr>
        <p:spPr>
          <a:xfrm>
            <a:off x="4414225" y="1238075"/>
            <a:ext cx="287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13" name="Google Shape;213;p24"/>
          <p:cNvSpPr txBox="1"/>
          <p:nvPr/>
        </p:nvSpPr>
        <p:spPr>
          <a:xfrm>
            <a:off x="6100" y="4706625"/>
            <a:ext cx="91440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14" name="Google Shape;214;p24"/>
          <p:cNvPicPr preferRelativeResize="0"/>
          <p:nvPr/>
        </p:nvPicPr>
        <p:blipFill>
          <a:blip r:embed="rId3">
            <a:alphaModFix/>
          </a:blip>
          <a:stretch>
            <a:fillRect/>
          </a:stretch>
        </p:blipFill>
        <p:spPr>
          <a:xfrm>
            <a:off x="536850" y="1737300"/>
            <a:ext cx="2105025" cy="1438275"/>
          </a:xfrm>
          <a:prstGeom prst="rect">
            <a:avLst/>
          </a:prstGeom>
          <a:noFill/>
          <a:ln>
            <a:noFill/>
          </a:ln>
        </p:spPr>
      </p:pic>
      <p:sp>
        <p:nvSpPr>
          <p:cNvPr id="215" name="Google Shape;215;p24"/>
          <p:cNvSpPr txBox="1"/>
          <p:nvPr/>
        </p:nvSpPr>
        <p:spPr>
          <a:xfrm>
            <a:off x="536850" y="3274600"/>
            <a:ext cx="2401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Only BMI and Heart diseases have null values ,BMI is a numerical variable and Heart Disease in categorical </a:t>
            </a:r>
            <a:endParaRPr>
              <a:latin typeface="Lato"/>
              <a:ea typeface="Lato"/>
              <a:cs typeface="Lato"/>
              <a:sym typeface="Lato"/>
            </a:endParaRPr>
          </a:p>
        </p:txBody>
      </p:sp>
      <p:cxnSp>
        <p:nvCxnSpPr>
          <p:cNvPr id="216" name="Google Shape;216;p24"/>
          <p:cNvCxnSpPr/>
          <p:nvPr/>
        </p:nvCxnSpPr>
        <p:spPr>
          <a:xfrm>
            <a:off x="3520850" y="1238075"/>
            <a:ext cx="14400" cy="2522400"/>
          </a:xfrm>
          <a:prstGeom prst="straightConnector1">
            <a:avLst/>
          </a:prstGeom>
          <a:noFill/>
          <a:ln w="28575" cap="flat" cmpd="sng">
            <a:solidFill>
              <a:schemeClr val="dk2"/>
            </a:solidFill>
            <a:prstDash val="solid"/>
            <a:round/>
            <a:headEnd type="none" w="med" len="med"/>
            <a:tailEnd type="none" w="med" len="med"/>
          </a:ln>
        </p:spPr>
      </p:cxnSp>
      <p:sp>
        <p:nvSpPr>
          <p:cNvPr id="217" name="Google Shape;217;p24"/>
          <p:cNvSpPr txBox="1"/>
          <p:nvPr/>
        </p:nvSpPr>
        <p:spPr>
          <a:xfrm>
            <a:off x="3931225" y="1289100"/>
            <a:ext cx="38427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For Heart diseases we fill the null positions with ‘No Info ’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For BMI we will compute the mean value and replace the null values with the mean </a:t>
            </a:r>
            <a:endParaRPr>
              <a:latin typeface="Lato"/>
              <a:ea typeface="Lato"/>
              <a:cs typeface="Lato"/>
              <a:sym typeface="Lato"/>
            </a:endParaRPr>
          </a:p>
        </p:txBody>
      </p:sp>
      <p:pic>
        <p:nvPicPr>
          <p:cNvPr id="218" name="Google Shape;218;p24"/>
          <p:cNvPicPr preferRelativeResize="0"/>
          <p:nvPr/>
        </p:nvPicPr>
        <p:blipFill>
          <a:blip r:embed="rId4">
            <a:alphaModFix/>
          </a:blip>
          <a:stretch>
            <a:fillRect/>
          </a:stretch>
        </p:blipFill>
        <p:spPr>
          <a:xfrm>
            <a:off x="4008750" y="2882525"/>
            <a:ext cx="4505325" cy="129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311700" y="3181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One Hot Encoding </a:t>
            </a:r>
            <a:r>
              <a:rPr lang="en" sz="1800">
                <a:solidFill>
                  <a:schemeClr val="dk1"/>
                </a:solidFill>
              </a:rPr>
              <a:t>(for categorical variable)</a:t>
            </a:r>
            <a:endParaRPr sz="3000">
              <a:solidFill>
                <a:schemeClr val="dk1"/>
              </a:solidFill>
            </a:endParaRPr>
          </a:p>
        </p:txBody>
      </p:sp>
      <p:sp>
        <p:nvSpPr>
          <p:cNvPr id="224" name="Google Shape;224;p25"/>
          <p:cNvSpPr txBox="1"/>
          <p:nvPr/>
        </p:nvSpPr>
        <p:spPr>
          <a:xfrm>
            <a:off x="710300" y="1164675"/>
            <a:ext cx="7467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rgbClr val="FFFFFF"/>
                </a:highlight>
                <a:latin typeface="Lato"/>
                <a:ea typeface="Lato"/>
                <a:cs typeface="Lato"/>
                <a:sym typeface="Lato"/>
              </a:rPr>
              <a:t>One hot encoding</a:t>
            </a:r>
            <a:r>
              <a:rPr lang="en">
                <a:highlight>
                  <a:srgbClr val="FFFFFF"/>
                </a:highlight>
                <a:latin typeface="Lato"/>
                <a:ea typeface="Lato"/>
                <a:cs typeface="Lato"/>
                <a:sym typeface="Lato"/>
              </a:rPr>
              <a:t> is a process by which categorical variables are converted into a binary form that could be provided to ML algorithms to do a better job in prediction</a:t>
            </a:r>
            <a:endParaRPr>
              <a:highlight>
                <a:srgbClr val="FFFFFF"/>
              </a:highlight>
              <a:latin typeface="Lato"/>
              <a:ea typeface="Lato"/>
              <a:cs typeface="Lato"/>
              <a:sym typeface="Lato"/>
            </a:endParaRPr>
          </a:p>
          <a:p>
            <a:pPr marL="0" lvl="0" indent="0" algn="l" rtl="0">
              <a:spcBef>
                <a:spcPts val="0"/>
              </a:spcBef>
              <a:spcAft>
                <a:spcPts val="0"/>
              </a:spcAft>
              <a:buNone/>
            </a:pPr>
            <a:endParaRPr>
              <a:highlight>
                <a:srgbClr val="FFFFFF"/>
              </a:highlight>
              <a:latin typeface="Lato"/>
              <a:ea typeface="Lato"/>
              <a:cs typeface="Lato"/>
              <a:sym typeface="Lato"/>
            </a:endParaRPr>
          </a:p>
          <a:p>
            <a:pPr marL="0" lvl="0" indent="0" algn="l" rtl="0">
              <a:spcBef>
                <a:spcPts val="0"/>
              </a:spcBef>
              <a:spcAft>
                <a:spcPts val="0"/>
              </a:spcAft>
              <a:buNone/>
            </a:pPr>
            <a:r>
              <a:rPr lang="en">
                <a:highlight>
                  <a:srgbClr val="FFFFFF"/>
                </a:highlight>
                <a:latin typeface="Lato"/>
                <a:ea typeface="Lato"/>
                <a:cs typeface="Lato"/>
                <a:sym typeface="Lato"/>
              </a:rPr>
              <a:t>Gender and smoking history are categorical variables , so we have to encode only these two . we have used </a:t>
            </a:r>
            <a:r>
              <a:rPr lang="en">
                <a:solidFill>
                  <a:schemeClr val="dk2"/>
                </a:solidFill>
                <a:highlight>
                  <a:srgbClr val="FFFFFE"/>
                </a:highlight>
                <a:latin typeface="Lato"/>
                <a:ea typeface="Lato"/>
                <a:cs typeface="Lato"/>
                <a:sym typeface="Lato"/>
              </a:rPr>
              <a:t>VectorAssembler,OneHotEncoder and StringIndexer module from ‘pyspark.ml.feature’ library . </a:t>
            </a:r>
            <a:endParaRPr>
              <a:solidFill>
                <a:schemeClr val="dk2"/>
              </a:solidFill>
              <a:highlight>
                <a:srgbClr val="FFFFFE"/>
              </a:highlight>
              <a:latin typeface="Lato"/>
              <a:ea typeface="Lato"/>
              <a:cs typeface="Lato"/>
              <a:sym typeface="Lato"/>
            </a:endParaRPr>
          </a:p>
          <a:p>
            <a:pPr marL="0" lvl="0" indent="0" algn="l" rtl="0">
              <a:spcBef>
                <a:spcPts val="0"/>
              </a:spcBef>
              <a:spcAft>
                <a:spcPts val="0"/>
              </a:spcAft>
              <a:buNone/>
            </a:pPr>
            <a:endParaRPr>
              <a:highlight>
                <a:srgbClr val="FFFFFF"/>
              </a:highlight>
              <a:latin typeface="Lato"/>
              <a:ea typeface="Lato"/>
              <a:cs typeface="Lato"/>
              <a:sym typeface="Lato"/>
            </a:endParaRPr>
          </a:p>
        </p:txBody>
      </p:sp>
      <p:cxnSp>
        <p:nvCxnSpPr>
          <p:cNvPr id="225" name="Google Shape;225;p25"/>
          <p:cNvCxnSpPr/>
          <p:nvPr/>
        </p:nvCxnSpPr>
        <p:spPr>
          <a:xfrm rot="10800000" flipH="1">
            <a:off x="2641225" y="937375"/>
            <a:ext cx="3696000" cy="20400"/>
          </a:xfrm>
          <a:prstGeom prst="straightConnector1">
            <a:avLst/>
          </a:prstGeom>
          <a:noFill/>
          <a:ln w="28575" cap="flat" cmpd="sng">
            <a:solidFill>
              <a:schemeClr val="dk2"/>
            </a:solidFill>
            <a:prstDash val="solid"/>
            <a:round/>
            <a:headEnd type="none" w="med" len="med"/>
            <a:tailEnd type="none" w="med" len="med"/>
          </a:ln>
        </p:spPr>
      </p:cxnSp>
      <p:sp>
        <p:nvSpPr>
          <p:cNvPr id="226" name="Google Shape;226;p25"/>
          <p:cNvSpPr txBox="1"/>
          <p:nvPr/>
        </p:nvSpPr>
        <p:spPr>
          <a:xfrm>
            <a:off x="641000" y="2991425"/>
            <a:ext cx="361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27" name="Google Shape;227;p25"/>
          <p:cNvSpPr txBox="1"/>
          <p:nvPr/>
        </p:nvSpPr>
        <p:spPr>
          <a:xfrm>
            <a:off x="6100" y="4706625"/>
            <a:ext cx="91440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28" name="Google Shape;228;p25"/>
          <p:cNvPicPr preferRelativeResize="0"/>
          <p:nvPr/>
        </p:nvPicPr>
        <p:blipFill>
          <a:blip r:embed="rId3">
            <a:alphaModFix/>
          </a:blip>
          <a:stretch>
            <a:fillRect/>
          </a:stretch>
        </p:blipFill>
        <p:spPr>
          <a:xfrm>
            <a:off x="793275" y="2624700"/>
            <a:ext cx="6877050" cy="189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title"/>
          </p:nvPr>
        </p:nvSpPr>
        <p:spPr>
          <a:xfrm>
            <a:off x="671950" y="338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Train-Test Split </a:t>
            </a:r>
            <a:endParaRPr sz="3000">
              <a:solidFill>
                <a:schemeClr val="dk1"/>
              </a:solidFill>
            </a:endParaRPr>
          </a:p>
        </p:txBody>
      </p:sp>
      <p:sp>
        <p:nvSpPr>
          <p:cNvPr id="234" name="Google Shape;234;p26"/>
          <p:cNvSpPr txBox="1"/>
          <p:nvPr/>
        </p:nvSpPr>
        <p:spPr>
          <a:xfrm>
            <a:off x="710300" y="1164675"/>
            <a:ext cx="7467900" cy="18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rgbClr val="FFFFFF"/>
                </a:highlight>
                <a:latin typeface="Lato"/>
                <a:ea typeface="Lato"/>
                <a:cs typeface="Lato"/>
                <a:sym typeface="Lato"/>
              </a:rPr>
              <a:t>The </a:t>
            </a:r>
            <a:r>
              <a:rPr lang="en" b="1">
                <a:highlight>
                  <a:srgbClr val="FFFFFF"/>
                </a:highlight>
                <a:latin typeface="Lato"/>
                <a:ea typeface="Lato"/>
                <a:cs typeface="Lato"/>
                <a:sym typeface="Lato"/>
              </a:rPr>
              <a:t>train-test split</a:t>
            </a:r>
            <a:r>
              <a:rPr lang="en">
                <a:highlight>
                  <a:srgbClr val="FFFFFF"/>
                </a:highlight>
                <a:latin typeface="Lato"/>
                <a:ea typeface="Lato"/>
                <a:cs typeface="Lato"/>
                <a:sym typeface="Lato"/>
              </a:rPr>
              <a:t> is a technique for evaluating the performance of a machine learning algorithm.The procedure involves taking a dataset and dividing it into two subsets.</a:t>
            </a:r>
            <a:endParaRPr>
              <a:highlight>
                <a:srgbClr val="FFFFFF"/>
              </a:highlight>
              <a:latin typeface="Lato"/>
              <a:ea typeface="Lato"/>
              <a:cs typeface="Lato"/>
              <a:sym typeface="Lato"/>
            </a:endParaRPr>
          </a:p>
          <a:p>
            <a:pPr marL="457200" lvl="0" indent="-317500" algn="l" rtl="0">
              <a:lnSpc>
                <a:spcPct val="115000"/>
              </a:lnSpc>
              <a:spcBef>
                <a:spcPts val="0"/>
              </a:spcBef>
              <a:spcAft>
                <a:spcPts val="0"/>
              </a:spcAft>
              <a:buClr>
                <a:srgbClr val="000000"/>
              </a:buClr>
              <a:buSzPts val="1400"/>
              <a:buChar char="●"/>
            </a:pPr>
            <a:r>
              <a:rPr lang="en" b="1">
                <a:highlight>
                  <a:srgbClr val="FFFFFF"/>
                </a:highlight>
                <a:latin typeface="Lato"/>
                <a:ea typeface="Lato"/>
                <a:cs typeface="Lato"/>
                <a:sym typeface="Lato"/>
              </a:rPr>
              <a:t>Train Dataset</a:t>
            </a:r>
            <a:r>
              <a:rPr lang="en">
                <a:highlight>
                  <a:srgbClr val="FFFFFF"/>
                </a:highlight>
                <a:latin typeface="Lato"/>
                <a:ea typeface="Lato"/>
                <a:cs typeface="Lato"/>
                <a:sym typeface="Lato"/>
              </a:rPr>
              <a:t>: Used to fit the machine learning model.</a:t>
            </a:r>
            <a:endParaRPr>
              <a:highlight>
                <a:srgbClr val="FFFFFF"/>
              </a:highlight>
              <a:latin typeface="Lato"/>
              <a:ea typeface="Lato"/>
              <a:cs typeface="Lato"/>
              <a:sym typeface="Lato"/>
            </a:endParaRPr>
          </a:p>
          <a:p>
            <a:pPr marL="457200" lvl="0" indent="-317500" algn="l" rtl="0">
              <a:lnSpc>
                <a:spcPct val="115000"/>
              </a:lnSpc>
              <a:spcBef>
                <a:spcPts val="0"/>
              </a:spcBef>
              <a:spcAft>
                <a:spcPts val="0"/>
              </a:spcAft>
              <a:buClr>
                <a:srgbClr val="000000"/>
              </a:buClr>
              <a:buSzPts val="1400"/>
              <a:buChar char="●"/>
            </a:pPr>
            <a:r>
              <a:rPr lang="en" b="1">
                <a:highlight>
                  <a:srgbClr val="FFFFFF"/>
                </a:highlight>
                <a:latin typeface="Lato"/>
                <a:ea typeface="Lato"/>
                <a:cs typeface="Lato"/>
                <a:sym typeface="Lato"/>
              </a:rPr>
              <a:t>Test Dataset</a:t>
            </a:r>
            <a:r>
              <a:rPr lang="en">
                <a:highlight>
                  <a:srgbClr val="FFFFFF"/>
                </a:highlight>
                <a:latin typeface="Lato"/>
                <a:ea typeface="Lato"/>
                <a:cs typeface="Lato"/>
                <a:sym typeface="Lato"/>
              </a:rPr>
              <a:t>: Used to evaluate the fit machine learning model.</a:t>
            </a:r>
            <a:endParaRPr>
              <a:highlight>
                <a:srgbClr val="FFFFFF"/>
              </a:highlight>
              <a:latin typeface="Lato"/>
              <a:ea typeface="Lato"/>
              <a:cs typeface="Lato"/>
              <a:sym typeface="Lato"/>
            </a:endParaRPr>
          </a:p>
          <a:p>
            <a:pPr marL="0" lvl="0" indent="0" algn="l" rtl="0">
              <a:spcBef>
                <a:spcPts val="2200"/>
              </a:spcBef>
              <a:spcAft>
                <a:spcPts val="0"/>
              </a:spcAft>
              <a:buNone/>
            </a:pPr>
            <a:r>
              <a:rPr lang="en">
                <a:highlight>
                  <a:srgbClr val="FFFFFF"/>
                </a:highlight>
                <a:latin typeface="Lato"/>
                <a:ea typeface="Lato"/>
                <a:cs typeface="Lato"/>
                <a:sym typeface="Lato"/>
              </a:rPr>
              <a:t>We have split the data into 7:3 ration so 70 % of the data will be used to train the model (train_data) and 30% of the data will be used to test the model (val_data)</a:t>
            </a:r>
            <a:endParaRPr>
              <a:highlight>
                <a:srgbClr val="FFFFFF"/>
              </a:highlight>
              <a:latin typeface="Lato"/>
              <a:ea typeface="Lato"/>
              <a:cs typeface="Lato"/>
              <a:sym typeface="Lato"/>
            </a:endParaRPr>
          </a:p>
        </p:txBody>
      </p:sp>
      <p:cxnSp>
        <p:nvCxnSpPr>
          <p:cNvPr id="235" name="Google Shape;235;p26"/>
          <p:cNvCxnSpPr/>
          <p:nvPr/>
        </p:nvCxnSpPr>
        <p:spPr>
          <a:xfrm rot="10800000" flipH="1">
            <a:off x="1280300" y="957775"/>
            <a:ext cx="3696000" cy="20400"/>
          </a:xfrm>
          <a:prstGeom prst="straightConnector1">
            <a:avLst/>
          </a:prstGeom>
          <a:noFill/>
          <a:ln w="28575" cap="flat" cmpd="sng">
            <a:solidFill>
              <a:schemeClr val="dk2"/>
            </a:solidFill>
            <a:prstDash val="solid"/>
            <a:round/>
            <a:headEnd type="none" w="med" len="med"/>
            <a:tailEnd type="none" w="med" len="med"/>
          </a:ln>
        </p:spPr>
      </p:cxnSp>
      <p:sp>
        <p:nvSpPr>
          <p:cNvPr id="236" name="Google Shape;236;p26"/>
          <p:cNvSpPr txBox="1"/>
          <p:nvPr/>
        </p:nvSpPr>
        <p:spPr>
          <a:xfrm>
            <a:off x="641000" y="2991425"/>
            <a:ext cx="361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37" name="Google Shape;237;p26"/>
          <p:cNvSpPr txBox="1"/>
          <p:nvPr/>
        </p:nvSpPr>
        <p:spPr>
          <a:xfrm>
            <a:off x="6100" y="4706625"/>
            <a:ext cx="91440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38" name="Google Shape;238;p26"/>
          <p:cNvPicPr preferRelativeResize="0"/>
          <p:nvPr/>
        </p:nvPicPr>
        <p:blipFill>
          <a:blip r:embed="rId3">
            <a:alphaModFix/>
          </a:blip>
          <a:stretch>
            <a:fillRect/>
          </a:stretch>
        </p:blipFill>
        <p:spPr>
          <a:xfrm>
            <a:off x="879575" y="3175775"/>
            <a:ext cx="3860407" cy="101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title"/>
          </p:nvPr>
        </p:nvSpPr>
        <p:spPr>
          <a:xfrm>
            <a:off x="451800" y="3180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Building Machine Learning Model</a:t>
            </a:r>
            <a:endParaRPr sz="3000">
              <a:solidFill>
                <a:schemeClr val="dk1"/>
              </a:solidFill>
            </a:endParaRPr>
          </a:p>
        </p:txBody>
      </p:sp>
      <p:sp>
        <p:nvSpPr>
          <p:cNvPr id="244" name="Google Shape;244;p27"/>
          <p:cNvSpPr txBox="1"/>
          <p:nvPr/>
        </p:nvSpPr>
        <p:spPr>
          <a:xfrm>
            <a:off x="710300" y="1164675"/>
            <a:ext cx="7467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rgbClr val="FFFFFF"/>
                </a:highlight>
                <a:latin typeface="Lato"/>
                <a:ea typeface="Lato"/>
                <a:cs typeface="Lato"/>
                <a:sym typeface="Lato"/>
              </a:rPr>
              <a:t>We have created </a:t>
            </a:r>
            <a:r>
              <a:rPr lang="en" b="1">
                <a:highlight>
                  <a:srgbClr val="FFFFFF"/>
                </a:highlight>
                <a:latin typeface="Lato"/>
                <a:ea typeface="Lato"/>
                <a:cs typeface="Lato"/>
                <a:sym typeface="Lato"/>
              </a:rPr>
              <a:t>pipelines</a:t>
            </a:r>
            <a:r>
              <a:rPr lang="en">
                <a:highlight>
                  <a:srgbClr val="FFFFFF"/>
                </a:highlight>
                <a:latin typeface="Lato"/>
                <a:ea typeface="Lato"/>
                <a:cs typeface="Lato"/>
                <a:sym typeface="Lato"/>
              </a:rPr>
              <a:t> for different models :</a:t>
            </a:r>
            <a:endParaRPr>
              <a:highlight>
                <a:srgbClr val="FFFFFF"/>
              </a:highlight>
              <a:latin typeface="Lato"/>
              <a:ea typeface="Lato"/>
              <a:cs typeface="Lato"/>
              <a:sym typeface="Lato"/>
            </a:endParaRPr>
          </a:p>
          <a:p>
            <a:pPr marL="0" lvl="0" indent="0" algn="l" rtl="0">
              <a:spcBef>
                <a:spcPts val="0"/>
              </a:spcBef>
              <a:spcAft>
                <a:spcPts val="0"/>
              </a:spcAft>
              <a:buNone/>
            </a:pPr>
            <a:r>
              <a:rPr lang="en">
                <a:highlight>
                  <a:srgbClr val="FFFFFF"/>
                </a:highlight>
                <a:latin typeface="Lato"/>
                <a:ea typeface="Lato"/>
                <a:cs typeface="Lato"/>
                <a:sym typeface="Lato"/>
              </a:rPr>
              <a:t>A machine learning </a:t>
            </a:r>
            <a:r>
              <a:rPr lang="en" b="1">
                <a:highlight>
                  <a:srgbClr val="FFFFFF"/>
                </a:highlight>
                <a:latin typeface="Lato"/>
                <a:ea typeface="Lato"/>
                <a:cs typeface="Lato"/>
                <a:sym typeface="Lato"/>
              </a:rPr>
              <a:t>pipeline</a:t>
            </a:r>
            <a:r>
              <a:rPr lang="en">
                <a:highlight>
                  <a:srgbClr val="FFFFFF"/>
                </a:highlight>
                <a:latin typeface="Lato"/>
                <a:ea typeface="Lato"/>
                <a:cs typeface="Lato"/>
                <a:sym typeface="Lato"/>
              </a:rPr>
              <a:t> is used to help automate machine learning workflows. They operate by enabling a sequence of data to be transformed and correlated together in a </a:t>
            </a:r>
            <a:r>
              <a:rPr lang="en" b="1">
                <a:highlight>
                  <a:srgbClr val="FFFFFF"/>
                </a:highlight>
                <a:latin typeface="Lato"/>
                <a:ea typeface="Lato"/>
                <a:cs typeface="Lato"/>
                <a:sym typeface="Lato"/>
              </a:rPr>
              <a:t>model</a:t>
            </a:r>
            <a:r>
              <a:rPr lang="en">
                <a:highlight>
                  <a:srgbClr val="FFFFFF"/>
                </a:highlight>
                <a:latin typeface="Lato"/>
                <a:ea typeface="Lato"/>
                <a:cs typeface="Lato"/>
                <a:sym typeface="Lato"/>
              </a:rPr>
              <a:t> that can be tested and evaluated to achieve an outcome, whether positive or negative.</a:t>
            </a:r>
            <a:endParaRPr>
              <a:highlight>
                <a:srgbClr val="FFFFFF"/>
              </a:highlight>
              <a:latin typeface="Lato"/>
              <a:ea typeface="Lato"/>
              <a:cs typeface="Lato"/>
              <a:sym typeface="Lato"/>
            </a:endParaRPr>
          </a:p>
        </p:txBody>
      </p:sp>
      <p:cxnSp>
        <p:nvCxnSpPr>
          <p:cNvPr id="245" name="Google Shape;245;p27"/>
          <p:cNvCxnSpPr/>
          <p:nvPr/>
        </p:nvCxnSpPr>
        <p:spPr>
          <a:xfrm rot="10800000" flipH="1">
            <a:off x="2941425" y="957625"/>
            <a:ext cx="4289700" cy="19800"/>
          </a:xfrm>
          <a:prstGeom prst="straightConnector1">
            <a:avLst/>
          </a:prstGeom>
          <a:noFill/>
          <a:ln w="28575" cap="flat" cmpd="sng">
            <a:solidFill>
              <a:schemeClr val="dk2"/>
            </a:solidFill>
            <a:prstDash val="solid"/>
            <a:round/>
            <a:headEnd type="none" w="med" len="med"/>
            <a:tailEnd type="none" w="med" len="med"/>
          </a:ln>
        </p:spPr>
      </p:cxnSp>
      <p:sp>
        <p:nvSpPr>
          <p:cNvPr id="246" name="Google Shape;246;p27"/>
          <p:cNvSpPr txBox="1"/>
          <p:nvPr/>
        </p:nvSpPr>
        <p:spPr>
          <a:xfrm>
            <a:off x="710300" y="2289150"/>
            <a:ext cx="72705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We have used below machine learning techniques :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Logistic regression (Linear Model)</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Random Forest (Ensemble Model)</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Gradient Boost  (Ensemble Model)</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b="1">
                <a:highlight>
                  <a:srgbClr val="FFFFFF"/>
                </a:highlight>
                <a:latin typeface="Lato"/>
                <a:ea typeface="Lato"/>
                <a:cs typeface="Lato"/>
                <a:sym typeface="Lato"/>
              </a:rPr>
              <a:t>Ensemble modeling</a:t>
            </a:r>
            <a:r>
              <a:rPr lang="en">
                <a:highlight>
                  <a:srgbClr val="FFFFFF"/>
                </a:highlight>
                <a:latin typeface="Lato"/>
                <a:ea typeface="Lato"/>
                <a:cs typeface="Lato"/>
                <a:sym typeface="Lato"/>
              </a:rPr>
              <a:t> is a process where multiple diverse models are created to predict an outcome, either by using many different modeling algorithms or using different training data sets. The ensemble model then aggregates the prediction of each base model and results in once final prediction for the unseen data.</a:t>
            </a:r>
            <a:endParaRPr>
              <a:latin typeface="Lato"/>
              <a:ea typeface="Lato"/>
              <a:cs typeface="Lato"/>
              <a:sym typeface="Lato"/>
            </a:endParaRPr>
          </a:p>
        </p:txBody>
      </p:sp>
      <p:sp>
        <p:nvSpPr>
          <p:cNvPr id="247" name="Google Shape;247;p27"/>
          <p:cNvSpPr txBox="1"/>
          <p:nvPr/>
        </p:nvSpPr>
        <p:spPr>
          <a:xfrm>
            <a:off x="6100" y="4706625"/>
            <a:ext cx="91440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591900" y="3180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Evaluation Metrics </a:t>
            </a:r>
            <a:endParaRPr sz="3000">
              <a:solidFill>
                <a:schemeClr val="dk1"/>
              </a:solidFill>
            </a:endParaRPr>
          </a:p>
        </p:txBody>
      </p:sp>
      <p:sp>
        <p:nvSpPr>
          <p:cNvPr id="253" name="Google Shape;253;p28"/>
          <p:cNvSpPr txBox="1"/>
          <p:nvPr/>
        </p:nvSpPr>
        <p:spPr>
          <a:xfrm>
            <a:off x="386350" y="1158000"/>
            <a:ext cx="7467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highlight>
                  <a:srgbClr val="FFFFFF"/>
                </a:highlight>
                <a:latin typeface="Lato"/>
                <a:ea typeface="Lato"/>
                <a:cs typeface="Lato"/>
                <a:sym typeface="Lato"/>
              </a:rPr>
              <a:t>We will use two evaluation methods to measure the performance  of our model </a:t>
            </a:r>
            <a:endParaRPr>
              <a:highlight>
                <a:srgbClr val="FFFFFF"/>
              </a:highlight>
              <a:latin typeface="Lato"/>
              <a:ea typeface="Lato"/>
              <a:cs typeface="Lato"/>
              <a:sym typeface="Lato"/>
            </a:endParaRPr>
          </a:p>
          <a:p>
            <a:pPr marL="0" lvl="0" indent="0" algn="l" rtl="0">
              <a:spcBef>
                <a:spcPts val="0"/>
              </a:spcBef>
              <a:spcAft>
                <a:spcPts val="0"/>
              </a:spcAft>
              <a:buNone/>
            </a:pPr>
            <a:endParaRPr>
              <a:highlight>
                <a:srgbClr val="FFFFFF"/>
              </a:highlight>
              <a:latin typeface="Lato"/>
              <a:ea typeface="Lato"/>
              <a:cs typeface="Lato"/>
              <a:sym typeface="Lato"/>
            </a:endParaRPr>
          </a:p>
          <a:p>
            <a:pPr marL="0" lvl="0" indent="0" algn="l" rtl="0">
              <a:spcBef>
                <a:spcPts val="0"/>
              </a:spcBef>
              <a:spcAft>
                <a:spcPts val="0"/>
              </a:spcAft>
              <a:buNone/>
            </a:pPr>
            <a:endParaRPr>
              <a:highlight>
                <a:srgbClr val="FFFFFF"/>
              </a:highlight>
              <a:latin typeface="Lato"/>
              <a:ea typeface="Lato"/>
              <a:cs typeface="Lato"/>
              <a:sym typeface="Lato"/>
            </a:endParaRPr>
          </a:p>
        </p:txBody>
      </p:sp>
      <p:cxnSp>
        <p:nvCxnSpPr>
          <p:cNvPr id="254" name="Google Shape;254;p28"/>
          <p:cNvCxnSpPr/>
          <p:nvPr/>
        </p:nvCxnSpPr>
        <p:spPr>
          <a:xfrm rot="10800000" flipH="1">
            <a:off x="2347675" y="957625"/>
            <a:ext cx="4289700" cy="19800"/>
          </a:xfrm>
          <a:prstGeom prst="straightConnector1">
            <a:avLst/>
          </a:prstGeom>
          <a:noFill/>
          <a:ln w="28575" cap="flat" cmpd="sng">
            <a:solidFill>
              <a:schemeClr val="dk2"/>
            </a:solidFill>
            <a:prstDash val="solid"/>
            <a:round/>
            <a:headEnd type="none" w="med" len="med"/>
            <a:tailEnd type="none" w="med" len="med"/>
          </a:ln>
        </p:spPr>
      </p:cxnSp>
      <p:sp>
        <p:nvSpPr>
          <p:cNvPr id="255" name="Google Shape;255;p28"/>
          <p:cNvSpPr txBox="1"/>
          <p:nvPr/>
        </p:nvSpPr>
        <p:spPr>
          <a:xfrm>
            <a:off x="326325" y="1796300"/>
            <a:ext cx="50034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200" b="1">
                <a:solidFill>
                  <a:schemeClr val="dk2"/>
                </a:solidFill>
                <a:highlight>
                  <a:srgbClr val="FFFFFF"/>
                </a:highlight>
                <a:latin typeface="Lato"/>
                <a:ea typeface="Lato"/>
                <a:cs typeface="Lato"/>
                <a:sym typeface="Lato"/>
              </a:rPr>
              <a:t>Accuracy </a:t>
            </a:r>
            <a:r>
              <a:rPr lang="en" sz="1200">
                <a:solidFill>
                  <a:schemeClr val="dk2"/>
                </a:solidFill>
                <a:highlight>
                  <a:srgbClr val="FFFFFF"/>
                </a:highlight>
                <a:latin typeface="Lato"/>
                <a:ea typeface="Lato"/>
                <a:cs typeface="Lato"/>
                <a:sym typeface="Lato"/>
              </a:rPr>
              <a:t>: </a:t>
            </a:r>
            <a:r>
              <a:rPr lang="en" sz="1200" b="1">
                <a:solidFill>
                  <a:srgbClr val="202124"/>
                </a:solidFill>
                <a:highlight>
                  <a:srgbClr val="FFFFFF"/>
                </a:highlight>
                <a:latin typeface="Lato"/>
                <a:ea typeface="Lato"/>
                <a:cs typeface="Lato"/>
                <a:sym typeface="Lato"/>
              </a:rPr>
              <a:t>Model accuracy</a:t>
            </a:r>
            <a:r>
              <a:rPr lang="en" sz="1200">
                <a:solidFill>
                  <a:srgbClr val="202124"/>
                </a:solidFill>
                <a:highlight>
                  <a:srgbClr val="FFFFFF"/>
                </a:highlight>
                <a:latin typeface="Lato"/>
                <a:ea typeface="Lato"/>
                <a:cs typeface="Lato"/>
                <a:sym typeface="Lato"/>
              </a:rPr>
              <a:t> is defined as the number of classifications a model correctly predicts divided by the total number of predictions made.</a:t>
            </a:r>
            <a:endParaRPr sz="1200">
              <a:solidFill>
                <a:srgbClr val="202124"/>
              </a:solidFill>
              <a:highlight>
                <a:srgbClr val="FFFFFF"/>
              </a:highlight>
              <a:latin typeface="Lato"/>
              <a:ea typeface="Lato"/>
              <a:cs typeface="Lato"/>
              <a:sym typeface="Lato"/>
            </a:endParaRPr>
          </a:p>
          <a:p>
            <a:pPr marL="0" lvl="0" indent="0" algn="l" rtl="0">
              <a:spcBef>
                <a:spcPts val="0"/>
              </a:spcBef>
              <a:spcAft>
                <a:spcPts val="0"/>
              </a:spcAft>
              <a:buClr>
                <a:schemeClr val="dk2"/>
              </a:buClr>
              <a:buSzPts val="1100"/>
              <a:buFont typeface="Arial"/>
              <a:buNone/>
            </a:pPr>
            <a:endParaRPr sz="1200">
              <a:solidFill>
                <a:srgbClr val="202124"/>
              </a:solidFill>
              <a:highlight>
                <a:srgbClr val="FFFFFF"/>
              </a:highlight>
              <a:latin typeface="Lato"/>
              <a:ea typeface="Lato"/>
              <a:cs typeface="Lato"/>
              <a:sym typeface="Lato"/>
            </a:endParaRPr>
          </a:p>
          <a:p>
            <a:pPr marL="0" lvl="0" indent="0" algn="l" rtl="0">
              <a:spcBef>
                <a:spcPts val="0"/>
              </a:spcBef>
              <a:spcAft>
                <a:spcPts val="0"/>
              </a:spcAft>
              <a:buNone/>
            </a:pPr>
            <a:r>
              <a:rPr lang="en" sz="1200" b="1">
                <a:solidFill>
                  <a:schemeClr val="dk2"/>
                </a:solidFill>
                <a:highlight>
                  <a:srgbClr val="FFFFFF"/>
                </a:highlight>
                <a:latin typeface="Lato"/>
                <a:ea typeface="Lato"/>
                <a:cs typeface="Lato"/>
                <a:sym typeface="Lato"/>
              </a:rPr>
              <a:t>AUC</a:t>
            </a:r>
            <a:r>
              <a:rPr lang="en" sz="1200">
                <a:solidFill>
                  <a:schemeClr val="dk2"/>
                </a:solidFill>
                <a:highlight>
                  <a:srgbClr val="FFFFFF"/>
                </a:highlight>
                <a:latin typeface="Lato"/>
                <a:ea typeface="Lato"/>
                <a:cs typeface="Lato"/>
                <a:sym typeface="Lato"/>
              </a:rPr>
              <a:t> : AUC stands for "Area under the ROC Curve."  it measures the entire two-dimensional area underneath the entire ROC curve. AUC provides an aggregate measure of performance across all possible classification thresholds. In the picture a area under the blue curve is AUC score </a:t>
            </a:r>
            <a:endParaRPr sz="1200">
              <a:solidFill>
                <a:schemeClr val="dk2"/>
              </a:solidFill>
              <a:highlight>
                <a:srgbClr val="FFFFFF"/>
              </a:highlight>
              <a:latin typeface="Lato"/>
              <a:ea typeface="Lato"/>
              <a:cs typeface="Lato"/>
              <a:sym typeface="Lato"/>
            </a:endParaRPr>
          </a:p>
          <a:p>
            <a:pPr marL="0" lvl="0" indent="0" algn="l" rtl="0">
              <a:spcBef>
                <a:spcPts val="0"/>
              </a:spcBef>
              <a:spcAft>
                <a:spcPts val="0"/>
              </a:spcAft>
              <a:buNone/>
            </a:pPr>
            <a:endParaRPr sz="1200">
              <a:solidFill>
                <a:schemeClr val="dk2"/>
              </a:solidFill>
              <a:highlight>
                <a:srgbClr val="FFFFFF"/>
              </a:highlight>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a:solidFill>
                  <a:schemeClr val="dk2"/>
                </a:solidFill>
                <a:highlight>
                  <a:srgbClr val="FFFFFF"/>
                </a:highlight>
                <a:latin typeface="Lato"/>
                <a:ea typeface="Lato"/>
                <a:cs typeface="Lato"/>
                <a:sym typeface="Lato"/>
              </a:rPr>
              <a:t>As our data set is imbalance and this is a classification problem  so </a:t>
            </a:r>
            <a:r>
              <a:rPr lang="en" b="1">
                <a:solidFill>
                  <a:schemeClr val="dk2"/>
                </a:solidFill>
                <a:highlight>
                  <a:srgbClr val="FFFFFF"/>
                </a:highlight>
                <a:latin typeface="Lato"/>
                <a:ea typeface="Lato"/>
                <a:cs typeface="Lato"/>
                <a:sym typeface="Lato"/>
              </a:rPr>
              <a:t>we will more focus on AUC score </a:t>
            </a:r>
            <a:endParaRPr b="1">
              <a:solidFill>
                <a:schemeClr val="dk2"/>
              </a:solidFill>
              <a:highlight>
                <a:srgbClr val="FFFFFF"/>
              </a:highlight>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56" name="Google Shape;256;p28"/>
          <p:cNvSpPr txBox="1"/>
          <p:nvPr/>
        </p:nvSpPr>
        <p:spPr>
          <a:xfrm>
            <a:off x="6100" y="4706625"/>
            <a:ext cx="91440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57" name="Google Shape;257;p28"/>
          <p:cNvPicPr preferRelativeResize="0"/>
          <p:nvPr/>
        </p:nvPicPr>
        <p:blipFill>
          <a:blip r:embed="rId3">
            <a:alphaModFix/>
          </a:blip>
          <a:stretch>
            <a:fillRect/>
          </a:stretch>
        </p:blipFill>
        <p:spPr>
          <a:xfrm>
            <a:off x="5417625" y="1671225"/>
            <a:ext cx="3374475" cy="2703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title"/>
          </p:nvPr>
        </p:nvSpPr>
        <p:spPr>
          <a:xfrm>
            <a:off x="752000" y="3513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Model Evaluation</a:t>
            </a:r>
            <a:endParaRPr sz="3000">
              <a:solidFill>
                <a:schemeClr val="dk1"/>
              </a:solidFill>
            </a:endParaRPr>
          </a:p>
        </p:txBody>
      </p:sp>
      <p:sp>
        <p:nvSpPr>
          <p:cNvPr id="263" name="Google Shape;263;p29"/>
          <p:cNvSpPr txBox="1"/>
          <p:nvPr/>
        </p:nvSpPr>
        <p:spPr>
          <a:xfrm>
            <a:off x="710300" y="1253175"/>
            <a:ext cx="1957500" cy="29862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highlight>
                  <a:srgbClr val="FFFFFF"/>
                </a:highlight>
                <a:latin typeface="Lato"/>
                <a:ea typeface="Lato"/>
                <a:cs typeface="Lato"/>
                <a:sym typeface="Lato"/>
              </a:rPr>
              <a:t>Logistic Regression </a:t>
            </a:r>
            <a:endParaRPr b="1">
              <a:solidFill>
                <a:schemeClr val="dk1"/>
              </a:solidFill>
              <a:highlight>
                <a:srgbClr val="FFFFFF"/>
              </a:highlight>
              <a:latin typeface="Lato"/>
              <a:ea typeface="Lato"/>
              <a:cs typeface="Lato"/>
              <a:sym typeface="Lato"/>
            </a:endParaRPr>
          </a:p>
          <a:p>
            <a:pPr marL="0" lvl="0" indent="0" algn="l" rtl="0">
              <a:spcBef>
                <a:spcPts val="0"/>
              </a:spcBef>
              <a:spcAft>
                <a:spcPts val="0"/>
              </a:spcAft>
              <a:buNone/>
            </a:pPr>
            <a:r>
              <a:rPr lang="en">
                <a:highlight>
                  <a:srgbClr val="FFFFFF"/>
                </a:highlight>
                <a:latin typeface="Lato"/>
                <a:ea typeface="Lato"/>
                <a:cs typeface="Lato"/>
                <a:sym typeface="Lato"/>
              </a:rPr>
              <a:t>Accuracy : 91.27 %</a:t>
            </a:r>
            <a:endParaRPr>
              <a:highlight>
                <a:srgbClr val="FFFFFF"/>
              </a:highlight>
              <a:latin typeface="Lato"/>
              <a:ea typeface="Lato"/>
              <a:cs typeface="Lato"/>
              <a:sym typeface="Lato"/>
            </a:endParaRPr>
          </a:p>
          <a:p>
            <a:pPr marL="0" lvl="0" indent="0" algn="l" rtl="0">
              <a:spcBef>
                <a:spcPts val="0"/>
              </a:spcBef>
              <a:spcAft>
                <a:spcPts val="0"/>
              </a:spcAft>
              <a:buNone/>
            </a:pPr>
            <a:r>
              <a:rPr lang="en">
                <a:highlight>
                  <a:srgbClr val="FFFFFF"/>
                </a:highlight>
                <a:latin typeface="Lato"/>
                <a:ea typeface="Lato"/>
                <a:cs typeface="Lato"/>
                <a:sym typeface="Lato"/>
              </a:rPr>
              <a:t>AUC Score : 0.79 %</a:t>
            </a:r>
            <a:endParaRPr>
              <a:highlight>
                <a:srgbClr val="FFFFFF"/>
              </a:highlight>
              <a:latin typeface="Lato"/>
              <a:ea typeface="Lato"/>
              <a:cs typeface="Lato"/>
              <a:sym typeface="Lato"/>
            </a:endParaRPr>
          </a:p>
          <a:p>
            <a:pPr marL="0" lvl="0" indent="0" algn="l" rtl="0">
              <a:spcBef>
                <a:spcPts val="0"/>
              </a:spcBef>
              <a:spcAft>
                <a:spcPts val="0"/>
              </a:spcAft>
              <a:buNone/>
            </a:pPr>
            <a:endParaRPr>
              <a:highlight>
                <a:srgbClr val="FFFFFF"/>
              </a:highlight>
              <a:latin typeface="Lato"/>
              <a:ea typeface="Lato"/>
              <a:cs typeface="Lato"/>
              <a:sym typeface="Lato"/>
            </a:endParaRPr>
          </a:p>
          <a:p>
            <a:pPr marL="0" lvl="0" indent="0" algn="l" rtl="0">
              <a:spcBef>
                <a:spcPts val="0"/>
              </a:spcBef>
              <a:spcAft>
                <a:spcPts val="0"/>
              </a:spcAft>
              <a:buNone/>
            </a:pPr>
            <a:r>
              <a:rPr lang="en" b="1">
                <a:solidFill>
                  <a:schemeClr val="dk1"/>
                </a:solidFill>
                <a:highlight>
                  <a:srgbClr val="FFFFFF"/>
                </a:highlight>
                <a:latin typeface="Lato"/>
                <a:ea typeface="Lato"/>
                <a:cs typeface="Lato"/>
                <a:sym typeface="Lato"/>
              </a:rPr>
              <a:t>Random Forest </a:t>
            </a:r>
            <a:endParaRPr b="1">
              <a:solidFill>
                <a:schemeClr val="dk1"/>
              </a:solidFill>
              <a:highlight>
                <a:srgbClr val="FFFFFF"/>
              </a:highlight>
              <a:latin typeface="Lato"/>
              <a:ea typeface="Lato"/>
              <a:cs typeface="Lato"/>
              <a:sym typeface="Lato"/>
            </a:endParaRPr>
          </a:p>
          <a:p>
            <a:pPr marL="0" lvl="0" indent="0" algn="l" rtl="0">
              <a:spcBef>
                <a:spcPts val="0"/>
              </a:spcBef>
              <a:spcAft>
                <a:spcPts val="0"/>
              </a:spcAft>
              <a:buNone/>
            </a:pPr>
            <a:r>
              <a:rPr lang="en">
                <a:highlight>
                  <a:srgbClr val="FFFFFF"/>
                </a:highlight>
                <a:latin typeface="Lato"/>
                <a:ea typeface="Lato"/>
                <a:cs typeface="Lato"/>
                <a:sym typeface="Lato"/>
              </a:rPr>
              <a:t>Accuracy :  91.27  %</a:t>
            </a:r>
            <a:endParaRPr>
              <a:highlight>
                <a:srgbClr val="FFFFFF"/>
              </a:highlight>
              <a:latin typeface="Lato"/>
              <a:ea typeface="Lato"/>
              <a:cs typeface="Lato"/>
              <a:sym typeface="Lato"/>
            </a:endParaRPr>
          </a:p>
          <a:p>
            <a:pPr marL="0" lvl="0" indent="0" algn="l" rtl="0">
              <a:spcBef>
                <a:spcPts val="0"/>
              </a:spcBef>
              <a:spcAft>
                <a:spcPts val="0"/>
              </a:spcAft>
              <a:buNone/>
            </a:pPr>
            <a:r>
              <a:rPr lang="en">
                <a:highlight>
                  <a:srgbClr val="FFFFFF"/>
                </a:highlight>
                <a:latin typeface="Lato"/>
                <a:ea typeface="Lato"/>
                <a:cs typeface="Lato"/>
                <a:sym typeface="Lato"/>
              </a:rPr>
              <a:t>AUC Score : 0.81%</a:t>
            </a:r>
            <a:endParaRPr>
              <a:highlight>
                <a:srgbClr val="FFFFFF"/>
              </a:highlight>
              <a:latin typeface="Lato"/>
              <a:ea typeface="Lato"/>
              <a:cs typeface="Lato"/>
              <a:sym typeface="Lato"/>
            </a:endParaRPr>
          </a:p>
          <a:p>
            <a:pPr marL="0" lvl="0" indent="0" algn="l" rtl="0">
              <a:spcBef>
                <a:spcPts val="0"/>
              </a:spcBef>
              <a:spcAft>
                <a:spcPts val="0"/>
              </a:spcAft>
              <a:buNone/>
            </a:pPr>
            <a:endParaRPr>
              <a:highlight>
                <a:srgbClr val="FFFFFF"/>
              </a:highlight>
              <a:latin typeface="Lato"/>
              <a:ea typeface="Lato"/>
              <a:cs typeface="Lato"/>
              <a:sym typeface="Lato"/>
            </a:endParaRPr>
          </a:p>
          <a:p>
            <a:pPr marL="0" lvl="0" indent="0" algn="l" rtl="0">
              <a:spcBef>
                <a:spcPts val="0"/>
              </a:spcBef>
              <a:spcAft>
                <a:spcPts val="0"/>
              </a:spcAft>
              <a:buNone/>
            </a:pPr>
            <a:r>
              <a:rPr lang="en" b="1">
                <a:solidFill>
                  <a:schemeClr val="dk1"/>
                </a:solidFill>
                <a:highlight>
                  <a:srgbClr val="FFFFFF"/>
                </a:highlight>
                <a:latin typeface="Lato"/>
                <a:ea typeface="Lato"/>
                <a:cs typeface="Lato"/>
                <a:sym typeface="Lato"/>
              </a:rPr>
              <a:t>Gradient Boost</a:t>
            </a:r>
            <a:endParaRPr b="1">
              <a:solidFill>
                <a:schemeClr val="dk1"/>
              </a:solidFill>
              <a:highlight>
                <a:srgbClr val="FFFFFF"/>
              </a:highlight>
              <a:latin typeface="Lato"/>
              <a:ea typeface="Lato"/>
              <a:cs typeface="Lato"/>
              <a:sym typeface="Lato"/>
            </a:endParaRPr>
          </a:p>
          <a:p>
            <a:pPr marL="0" lvl="0" indent="0" algn="l" rtl="0">
              <a:spcBef>
                <a:spcPts val="0"/>
              </a:spcBef>
              <a:spcAft>
                <a:spcPts val="0"/>
              </a:spcAft>
              <a:buNone/>
            </a:pPr>
            <a:r>
              <a:rPr lang="en">
                <a:solidFill>
                  <a:srgbClr val="202124"/>
                </a:solidFill>
                <a:highlight>
                  <a:srgbClr val="FFFFFF"/>
                </a:highlight>
                <a:latin typeface="Lato"/>
                <a:ea typeface="Lato"/>
                <a:cs typeface="Lato"/>
                <a:sym typeface="Lato"/>
              </a:rPr>
              <a:t>Accuracy : 91.46 %</a:t>
            </a:r>
            <a:endParaRPr>
              <a:solidFill>
                <a:srgbClr val="202124"/>
              </a:solidFill>
              <a:highlight>
                <a:srgbClr val="FFFFFF"/>
              </a:highlight>
              <a:latin typeface="Lato"/>
              <a:ea typeface="Lato"/>
              <a:cs typeface="Lato"/>
              <a:sym typeface="Lato"/>
            </a:endParaRPr>
          </a:p>
          <a:p>
            <a:pPr marL="0" lvl="0" indent="0" algn="l" rtl="0">
              <a:spcBef>
                <a:spcPts val="0"/>
              </a:spcBef>
              <a:spcAft>
                <a:spcPts val="0"/>
              </a:spcAft>
              <a:buNone/>
            </a:pPr>
            <a:r>
              <a:rPr lang="en">
                <a:solidFill>
                  <a:srgbClr val="202124"/>
                </a:solidFill>
                <a:highlight>
                  <a:srgbClr val="FFFFFF"/>
                </a:highlight>
                <a:latin typeface="Lato"/>
                <a:ea typeface="Lato"/>
                <a:cs typeface="Lato"/>
                <a:sym typeface="Lato"/>
              </a:rPr>
              <a:t>AUC Score : 0.83 % </a:t>
            </a:r>
            <a:endParaRPr>
              <a:solidFill>
                <a:srgbClr val="202124"/>
              </a:solidFill>
              <a:highlight>
                <a:srgbClr val="FFFFFF"/>
              </a:highlight>
              <a:latin typeface="Lato"/>
              <a:ea typeface="Lato"/>
              <a:cs typeface="Lato"/>
              <a:sym typeface="Lato"/>
            </a:endParaRPr>
          </a:p>
          <a:p>
            <a:pPr marL="0" lvl="0" indent="0" algn="l" rtl="0">
              <a:spcBef>
                <a:spcPts val="0"/>
              </a:spcBef>
              <a:spcAft>
                <a:spcPts val="0"/>
              </a:spcAft>
              <a:buNone/>
            </a:pPr>
            <a:endParaRPr>
              <a:highlight>
                <a:srgbClr val="FFFFFF"/>
              </a:highlight>
              <a:latin typeface="Lato"/>
              <a:ea typeface="Lato"/>
              <a:cs typeface="Lato"/>
              <a:sym typeface="Lato"/>
            </a:endParaRPr>
          </a:p>
          <a:p>
            <a:pPr marL="0" lvl="0" indent="0" algn="l" rtl="0">
              <a:spcBef>
                <a:spcPts val="0"/>
              </a:spcBef>
              <a:spcAft>
                <a:spcPts val="0"/>
              </a:spcAft>
              <a:buNone/>
            </a:pPr>
            <a:r>
              <a:rPr lang="en">
                <a:highlight>
                  <a:srgbClr val="FFFFFF"/>
                </a:highlight>
                <a:latin typeface="Lato"/>
                <a:ea typeface="Lato"/>
                <a:cs typeface="Lato"/>
                <a:sym typeface="Lato"/>
              </a:rPr>
              <a:t> </a:t>
            </a:r>
            <a:endParaRPr>
              <a:highlight>
                <a:srgbClr val="FFFFFF"/>
              </a:highlight>
              <a:latin typeface="Lato"/>
              <a:ea typeface="Lato"/>
              <a:cs typeface="Lato"/>
              <a:sym typeface="Lato"/>
            </a:endParaRPr>
          </a:p>
        </p:txBody>
      </p:sp>
      <p:cxnSp>
        <p:nvCxnSpPr>
          <p:cNvPr id="264" name="Google Shape;264;p29"/>
          <p:cNvCxnSpPr/>
          <p:nvPr/>
        </p:nvCxnSpPr>
        <p:spPr>
          <a:xfrm rot="10800000" flipH="1">
            <a:off x="2074175" y="984325"/>
            <a:ext cx="3002100" cy="6600"/>
          </a:xfrm>
          <a:prstGeom prst="straightConnector1">
            <a:avLst/>
          </a:prstGeom>
          <a:noFill/>
          <a:ln w="28575" cap="flat" cmpd="sng">
            <a:solidFill>
              <a:schemeClr val="dk2"/>
            </a:solidFill>
            <a:prstDash val="solid"/>
            <a:round/>
            <a:headEnd type="none" w="med" len="med"/>
            <a:tailEnd type="none" w="med" len="med"/>
          </a:ln>
        </p:spPr>
      </p:cxnSp>
      <p:sp>
        <p:nvSpPr>
          <p:cNvPr id="265" name="Google Shape;265;p29"/>
          <p:cNvSpPr txBox="1"/>
          <p:nvPr/>
        </p:nvSpPr>
        <p:spPr>
          <a:xfrm>
            <a:off x="396750" y="4210450"/>
            <a:ext cx="727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66" name="Google Shape;266;p29"/>
          <p:cNvSpPr txBox="1"/>
          <p:nvPr/>
        </p:nvSpPr>
        <p:spPr>
          <a:xfrm>
            <a:off x="6100" y="4706625"/>
            <a:ext cx="91440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cxnSp>
        <p:nvCxnSpPr>
          <p:cNvPr id="267" name="Google Shape;267;p29"/>
          <p:cNvCxnSpPr/>
          <p:nvPr/>
        </p:nvCxnSpPr>
        <p:spPr>
          <a:xfrm>
            <a:off x="2974775" y="1553375"/>
            <a:ext cx="6600" cy="1914600"/>
          </a:xfrm>
          <a:prstGeom prst="straightConnector1">
            <a:avLst/>
          </a:prstGeom>
          <a:noFill/>
          <a:ln w="28575" cap="flat" cmpd="sng">
            <a:solidFill>
              <a:schemeClr val="dk2"/>
            </a:solidFill>
            <a:prstDash val="solid"/>
            <a:round/>
            <a:headEnd type="none" w="med" len="med"/>
            <a:tailEnd type="none" w="med" len="med"/>
          </a:ln>
        </p:spPr>
      </p:cxnSp>
      <p:sp>
        <p:nvSpPr>
          <p:cNvPr id="268" name="Google Shape;268;p29"/>
          <p:cNvSpPr txBox="1"/>
          <p:nvPr/>
        </p:nvSpPr>
        <p:spPr>
          <a:xfrm>
            <a:off x="3815350" y="1448675"/>
            <a:ext cx="49434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If we look at the Accuracy score there is no significant changes happen when we have used ensemble models but look at the AUC Score , a significant change has been observed in case of ensemble techniques and highest for Gradient Boost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This is a classification problem and our dataset is imbalance so we will more rely on AUC Score . We can conclude that the performance of Gradient Boost model is the best among the tested models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 </a:t>
            </a:r>
            <a:endParaRPr/>
          </a:p>
        </p:txBody>
      </p:sp>
      <p:sp>
        <p:nvSpPr>
          <p:cNvPr id="274" name="Google Shape;274;p30"/>
          <p:cNvSpPr txBox="1">
            <a:spLocks noGrp="1"/>
          </p:cNvSpPr>
          <p:nvPr>
            <p:ph type="body" idx="2"/>
          </p:nvPr>
        </p:nvSpPr>
        <p:spPr>
          <a:xfrm>
            <a:off x="4605375" y="477350"/>
            <a:ext cx="45114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accuracy of Gradient boost model is 91.46 % so for 100 cases it can correctly predict 91.46 instances also the AUC score is highest for this , so this model will be our final model </a:t>
            </a:r>
            <a:endParaRPr/>
          </a:p>
          <a:p>
            <a:pPr marL="0" lvl="0" indent="0" algn="l" rtl="0">
              <a:spcBef>
                <a:spcPts val="1600"/>
              </a:spcBef>
              <a:spcAft>
                <a:spcPts val="1600"/>
              </a:spcAft>
              <a:buNone/>
            </a:pPr>
            <a:r>
              <a:rPr lang="en"/>
              <a:t>Our project goal was to build a predictive model to predict future chance of diabetes depending upon individual health factors and it looks like we have successfully created one with a satisfactory performance score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 </a:t>
            </a:r>
            <a:endParaRPr/>
          </a:p>
        </p:txBody>
      </p:sp>
      <p:sp>
        <p:nvSpPr>
          <p:cNvPr id="280" name="Google Shape;280;p31"/>
          <p:cNvSpPr txBox="1">
            <a:spLocks noGrp="1"/>
          </p:cNvSpPr>
          <p:nvPr>
            <p:ph type="body" idx="2"/>
          </p:nvPr>
        </p:nvSpPr>
        <p:spPr>
          <a:xfrm>
            <a:off x="4605375" y="477350"/>
            <a:ext cx="45114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After deploying the model if a person provide his/her health details the model will suggest whether he/she is diabetic prone or not ,this way one can take necessary measures to avoid diseases like diabetes which will eventually increase life expectancy and will save a lot of money</a:t>
            </a:r>
            <a:endParaRPr/>
          </a:p>
          <a:p>
            <a:pPr marL="0" lvl="0" indent="0" algn="l" rtl="0">
              <a:spcBef>
                <a:spcPts val="1600"/>
              </a:spcBef>
              <a:spcAft>
                <a:spcPts val="1600"/>
              </a:spcAft>
              <a:buNone/>
            </a:pPr>
            <a:r>
              <a:rPr lang="en"/>
              <a:t>Overall this project will help to increase health awareness among individuals and  help them to adopt healthy practises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Index</a:t>
            </a:r>
            <a:endParaRPr/>
          </a:p>
        </p:txBody>
      </p:sp>
      <p:sp>
        <p:nvSpPr>
          <p:cNvPr id="82" name="Google Shape;82;p14"/>
          <p:cNvSpPr txBox="1">
            <a:spLocks noGrp="1"/>
          </p:cNvSpPr>
          <p:nvPr>
            <p:ph type="body" idx="2"/>
          </p:nvPr>
        </p:nvSpPr>
        <p:spPr>
          <a:xfrm>
            <a:off x="4999550" y="1084450"/>
            <a:ext cx="3837000" cy="3695100"/>
          </a:xfrm>
          <a:prstGeom prst="rect">
            <a:avLst/>
          </a:prstGeom>
        </p:spPr>
        <p:txBody>
          <a:bodyPr spcFirstLastPara="1" wrap="square" lIns="91425" tIns="91425" rIns="91425" bIns="91425" anchor="ctr" anchorCtr="0">
            <a:noAutofit/>
          </a:bodyPr>
          <a:lstStyle/>
          <a:p>
            <a:pPr marL="457200" lvl="0" indent="-342900" algn="l" rtl="0">
              <a:lnSpc>
                <a:spcPct val="150000"/>
              </a:lnSpc>
              <a:spcBef>
                <a:spcPts val="0"/>
              </a:spcBef>
              <a:spcAft>
                <a:spcPts val="0"/>
              </a:spcAft>
              <a:buSzPts val="1800"/>
              <a:buChar char="●"/>
            </a:pPr>
            <a:r>
              <a:rPr lang="en" b="1" dirty="0"/>
              <a:t>Project Workflow</a:t>
            </a:r>
            <a:endParaRPr b="1" dirty="0"/>
          </a:p>
          <a:p>
            <a:pPr marL="457200" lvl="0" indent="-342900" algn="l" rtl="0">
              <a:lnSpc>
                <a:spcPct val="150000"/>
              </a:lnSpc>
              <a:spcBef>
                <a:spcPts val="0"/>
              </a:spcBef>
              <a:spcAft>
                <a:spcPts val="0"/>
              </a:spcAft>
              <a:buSzPts val="1800"/>
              <a:buChar char="●"/>
            </a:pPr>
            <a:r>
              <a:rPr lang="en" b="1" dirty="0"/>
              <a:t>Problem Definition </a:t>
            </a:r>
            <a:endParaRPr b="1" dirty="0"/>
          </a:p>
          <a:p>
            <a:pPr marL="457200" lvl="0" indent="-342900" algn="l" rtl="0">
              <a:lnSpc>
                <a:spcPct val="150000"/>
              </a:lnSpc>
              <a:spcBef>
                <a:spcPts val="0"/>
              </a:spcBef>
              <a:spcAft>
                <a:spcPts val="0"/>
              </a:spcAft>
              <a:buSzPts val="1800"/>
              <a:buChar char="●"/>
            </a:pPr>
            <a:r>
              <a:rPr lang="en" b="1" dirty="0"/>
              <a:t>Project Goal </a:t>
            </a:r>
            <a:endParaRPr b="1" dirty="0"/>
          </a:p>
          <a:p>
            <a:pPr marL="457200" lvl="0" indent="-342900" algn="l" rtl="0">
              <a:lnSpc>
                <a:spcPct val="150000"/>
              </a:lnSpc>
              <a:spcBef>
                <a:spcPts val="0"/>
              </a:spcBef>
              <a:spcAft>
                <a:spcPts val="0"/>
              </a:spcAft>
              <a:buSzPts val="1800"/>
              <a:buChar char="●"/>
            </a:pPr>
            <a:r>
              <a:rPr lang="en" b="1" dirty="0"/>
              <a:t>Data set Information </a:t>
            </a:r>
            <a:endParaRPr b="1" dirty="0"/>
          </a:p>
          <a:p>
            <a:pPr marL="457200" lvl="0" indent="-342900" algn="l" rtl="0">
              <a:lnSpc>
                <a:spcPct val="150000"/>
              </a:lnSpc>
              <a:spcBef>
                <a:spcPts val="0"/>
              </a:spcBef>
              <a:spcAft>
                <a:spcPts val="0"/>
              </a:spcAft>
              <a:buSzPts val="1800"/>
              <a:buChar char="●"/>
            </a:pPr>
            <a:r>
              <a:rPr lang="en" b="1" dirty="0"/>
              <a:t>EDA</a:t>
            </a:r>
            <a:endParaRPr b="1" dirty="0"/>
          </a:p>
          <a:p>
            <a:pPr marL="457200" lvl="0" indent="-342900" algn="l" rtl="0">
              <a:lnSpc>
                <a:spcPct val="150000"/>
              </a:lnSpc>
              <a:spcBef>
                <a:spcPts val="0"/>
              </a:spcBef>
              <a:spcAft>
                <a:spcPts val="0"/>
              </a:spcAft>
              <a:buSzPts val="1800"/>
              <a:buChar char="●"/>
            </a:pPr>
            <a:r>
              <a:rPr lang="en" b="1" dirty="0"/>
              <a:t>Data Preparation </a:t>
            </a:r>
            <a:endParaRPr b="1" dirty="0"/>
          </a:p>
          <a:p>
            <a:pPr marL="457200" lvl="0" indent="-342900" algn="l" rtl="0">
              <a:lnSpc>
                <a:spcPct val="150000"/>
              </a:lnSpc>
              <a:spcBef>
                <a:spcPts val="0"/>
              </a:spcBef>
              <a:spcAft>
                <a:spcPts val="0"/>
              </a:spcAft>
              <a:buSzPts val="1800"/>
              <a:buChar char="●"/>
            </a:pPr>
            <a:r>
              <a:rPr lang="en" b="1" dirty="0"/>
              <a:t>Model Building</a:t>
            </a:r>
            <a:endParaRPr b="1" dirty="0"/>
          </a:p>
          <a:p>
            <a:pPr marL="457200" lvl="0" indent="-342900" algn="l" rtl="0">
              <a:lnSpc>
                <a:spcPct val="150000"/>
              </a:lnSpc>
              <a:spcBef>
                <a:spcPts val="0"/>
              </a:spcBef>
              <a:spcAft>
                <a:spcPts val="0"/>
              </a:spcAft>
              <a:buSzPts val="1800"/>
              <a:buChar char="●"/>
            </a:pPr>
            <a:r>
              <a:rPr lang="en" b="1" dirty="0"/>
              <a:t>Evaluation </a:t>
            </a:r>
            <a:endParaRPr b="1" dirty="0"/>
          </a:p>
          <a:p>
            <a:pPr marL="0" lvl="0" indent="0" algn="l" rtl="0">
              <a:spcBef>
                <a:spcPts val="1600"/>
              </a:spcBef>
              <a:spcAft>
                <a:spcPts val="0"/>
              </a:spcAft>
              <a:buNone/>
            </a:pPr>
            <a:endParaRPr b="1" dirty="0"/>
          </a:p>
          <a:p>
            <a:pPr marL="0" lvl="0" indent="0" algn="l" rtl="0">
              <a:spcBef>
                <a:spcPts val="1600"/>
              </a:spcBef>
              <a:spcAft>
                <a:spcPts val="1600"/>
              </a:spcAft>
              <a:buNone/>
            </a:pP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88" name="Google Shape;88;p1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lt1"/>
                </a:solidFill>
              </a:rPr>
              <a:t>Problem Definition/Project Goal</a:t>
            </a:r>
            <a:endParaRPr sz="1200" b="1">
              <a:solidFill>
                <a:schemeClr val="lt1"/>
              </a:solidFill>
            </a:endParaRPr>
          </a:p>
        </p:txBody>
      </p:sp>
      <p:grpSp>
        <p:nvGrpSpPr>
          <p:cNvPr id="89" name="Google Shape;89;p15"/>
          <p:cNvGrpSpPr/>
          <p:nvPr/>
        </p:nvGrpSpPr>
        <p:grpSpPr>
          <a:xfrm rot="10800000" flipH="1">
            <a:off x="969275" y="2951219"/>
            <a:ext cx="198900" cy="569138"/>
            <a:chOff x="777447" y="1610215"/>
            <a:chExt cx="198900" cy="593656"/>
          </a:xfrm>
        </p:grpSpPr>
        <p:cxnSp>
          <p:nvCxnSpPr>
            <p:cNvPr id="90" name="Google Shape;90;p1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91" name="Google Shape;91;p1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5"/>
          <p:cNvSpPr txBox="1">
            <a:spLocks noGrp="1"/>
          </p:cNvSpPr>
          <p:nvPr>
            <p:ph type="body" idx="4294967295"/>
          </p:nvPr>
        </p:nvSpPr>
        <p:spPr>
          <a:xfrm>
            <a:off x="483700" y="355075"/>
            <a:ext cx="2814000" cy="110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b="1">
                <a:solidFill>
                  <a:schemeClr val="dk1"/>
                </a:solidFill>
              </a:rPr>
              <a:t>Project Workflow</a:t>
            </a:r>
            <a:endParaRPr sz="3000" b="1">
              <a:solidFill>
                <a:schemeClr val="dk1"/>
              </a:solidFill>
            </a:endParaRPr>
          </a:p>
        </p:txBody>
      </p:sp>
      <p:sp>
        <p:nvSpPr>
          <p:cNvPr id="93" name="Google Shape;93;p1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lt1"/>
                </a:solidFill>
              </a:rPr>
              <a:t>Data collection and exploration</a:t>
            </a:r>
            <a:endParaRPr sz="1200" b="1">
              <a:solidFill>
                <a:schemeClr val="lt1"/>
              </a:solidFill>
            </a:endParaRPr>
          </a:p>
        </p:txBody>
      </p:sp>
      <p:grpSp>
        <p:nvGrpSpPr>
          <p:cNvPr id="95" name="Google Shape;95;p15"/>
          <p:cNvGrpSpPr/>
          <p:nvPr/>
        </p:nvGrpSpPr>
        <p:grpSpPr>
          <a:xfrm>
            <a:off x="2684632" y="2938958"/>
            <a:ext cx="198900" cy="593656"/>
            <a:chOff x="2223534" y="2938958"/>
            <a:chExt cx="198900" cy="593656"/>
          </a:xfrm>
        </p:grpSpPr>
        <p:cxnSp>
          <p:nvCxnSpPr>
            <p:cNvPr id="96" name="Google Shape;96;p1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97" name="Google Shape;97;p1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5"/>
          <p:cNvSpPr txBox="1">
            <a:spLocks noGrp="1"/>
          </p:cNvSpPr>
          <p:nvPr>
            <p:ph type="body" idx="4294967295"/>
          </p:nvPr>
        </p:nvSpPr>
        <p:spPr>
          <a:xfrm>
            <a:off x="374828" y="3635250"/>
            <a:ext cx="16629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The first phase of the workflow includes defining the problem  and setting up project goal</a:t>
            </a:r>
            <a:endParaRPr sz="1200"/>
          </a:p>
        </p:txBody>
      </p:sp>
      <p:sp>
        <p:nvSpPr>
          <p:cNvPr id="99" name="Google Shape;99;p1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0" name="Google Shape;100;p15"/>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lt1"/>
                </a:solidFill>
              </a:rPr>
              <a:t>Data preparation </a:t>
            </a:r>
            <a:endParaRPr sz="1200" b="1">
              <a:solidFill>
                <a:schemeClr val="lt1"/>
              </a:solidFill>
            </a:endParaRPr>
          </a:p>
        </p:txBody>
      </p:sp>
      <p:grpSp>
        <p:nvGrpSpPr>
          <p:cNvPr id="101" name="Google Shape;101;p15"/>
          <p:cNvGrpSpPr/>
          <p:nvPr/>
        </p:nvGrpSpPr>
        <p:grpSpPr>
          <a:xfrm>
            <a:off x="4319545" y="1610215"/>
            <a:ext cx="198900" cy="593656"/>
            <a:chOff x="3918084" y="1610215"/>
            <a:chExt cx="198900" cy="593656"/>
          </a:xfrm>
        </p:grpSpPr>
        <p:cxnSp>
          <p:nvCxnSpPr>
            <p:cNvPr id="102" name="Google Shape;102;p1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03" name="Google Shape;103;p1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lt1"/>
                </a:solidFill>
              </a:rPr>
              <a:t>Model building</a:t>
            </a:r>
            <a:endParaRPr sz="1200" b="1">
              <a:solidFill>
                <a:schemeClr val="lt1"/>
              </a:solidFill>
            </a:endParaRPr>
          </a:p>
        </p:txBody>
      </p:sp>
      <p:grpSp>
        <p:nvGrpSpPr>
          <p:cNvPr id="106" name="Google Shape;106;p15"/>
          <p:cNvGrpSpPr/>
          <p:nvPr/>
        </p:nvGrpSpPr>
        <p:grpSpPr>
          <a:xfrm>
            <a:off x="5973070" y="2938958"/>
            <a:ext cx="198900" cy="593656"/>
            <a:chOff x="5958946" y="2938958"/>
            <a:chExt cx="198900" cy="593656"/>
          </a:xfrm>
        </p:grpSpPr>
        <p:cxnSp>
          <p:nvCxnSpPr>
            <p:cNvPr id="107" name="Google Shape;107;p1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08" name="Google Shape;108;p1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5"/>
          <p:cNvSpPr txBox="1">
            <a:spLocks noGrp="1"/>
          </p:cNvSpPr>
          <p:nvPr>
            <p:ph type="body" idx="4294967295"/>
          </p:nvPr>
        </p:nvSpPr>
        <p:spPr>
          <a:xfrm>
            <a:off x="5126902" y="3664625"/>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Building different machine learning model using different techniques </a:t>
            </a:r>
            <a:endParaRPr sz="1200"/>
          </a:p>
        </p:txBody>
      </p:sp>
      <p:sp>
        <p:nvSpPr>
          <p:cNvPr id="110" name="Google Shape;110;p1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1" name="Google Shape;111;p1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lt1"/>
                </a:solidFill>
              </a:rPr>
              <a:t>Model evaluation/Conclusion</a:t>
            </a:r>
            <a:endParaRPr sz="1200" b="1">
              <a:solidFill>
                <a:schemeClr val="lt1"/>
              </a:solidFill>
            </a:endParaRPr>
          </a:p>
        </p:txBody>
      </p:sp>
      <p:grpSp>
        <p:nvGrpSpPr>
          <p:cNvPr id="112" name="Google Shape;112;p15"/>
          <p:cNvGrpSpPr/>
          <p:nvPr/>
        </p:nvGrpSpPr>
        <p:grpSpPr>
          <a:xfrm>
            <a:off x="7669807" y="1610215"/>
            <a:ext cx="198900" cy="593656"/>
            <a:chOff x="3918084" y="1610215"/>
            <a:chExt cx="198900" cy="593656"/>
          </a:xfrm>
        </p:grpSpPr>
        <p:cxnSp>
          <p:nvCxnSpPr>
            <p:cNvPr id="113" name="Google Shape;113;p1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14" name="Google Shape;114;p1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5"/>
          <p:cNvSpPr txBox="1">
            <a:spLocks noGrp="1"/>
          </p:cNvSpPr>
          <p:nvPr>
            <p:ph type="body" idx="4294967295"/>
          </p:nvPr>
        </p:nvSpPr>
        <p:spPr>
          <a:xfrm>
            <a:off x="7030075" y="520400"/>
            <a:ext cx="15546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Evaluating performance of the model and selecting the best model</a:t>
            </a:r>
            <a:endParaRPr sz="1200"/>
          </a:p>
        </p:txBody>
      </p:sp>
      <p:sp>
        <p:nvSpPr>
          <p:cNvPr id="116" name="Google Shape;116;p15"/>
          <p:cNvSpPr txBox="1"/>
          <p:nvPr/>
        </p:nvSpPr>
        <p:spPr>
          <a:xfrm>
            <a:off x="2213225" y="3635250"/>
            <a:ext cx="1399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Collection of data and checking for validity with EDA</a:t>
            </a:r>
            <a:endParaRPr sz="1200">
              <a:latin typeface="Lato"/>
              <a:ea typeface="Lato"/>
              <a:cs typeface="Lato"/>
              <a:sym typeface="Lato"/>
            </a:endParaRPr>
          </a:p>
        </p:txBody>
      </p:sp>
      <p:sp>
        <p:nvSpPr>
          <p:cNvPr id="117" name="Google Shape;117;p15"/>
          <p:cNvSpPr txBox="1"/>
          <p:nvPr/>
        </p:nvSpPr>
        <p:spPr>
          <a:xfrm>
            <a:off x="3817850" y="771875"/>
            <a:ext cx="1265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Preparing data for model building </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Problem Definition</a:t>
            </a:r>
            <a:r>
              <a:rPr lang="en" dirty="0"/>
              <a:t> </a:t>
            </a:r>
            <a:endParaRPr dirty="0"/>
          </a:p>
        </p:txBody>
      </p:sp>
      <p:sp>
        <p:nvSpPr>
          <p:cNvPr id="123" name="Google Shape;123;p16"/>
          <p:cNvSpPr txBox="1"/>
          <p:nvPr/>
        </p:nvSpPr>
        <p:spPr>
          <a:xfrm>
            <a:off x="-400850" y="930725"/>
            <a:ext cx="3842700" cy="44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Lato"/>
              <a:ea typeface="Lato"/>
              <a:cs typeface="Lato"/>
              <a:sym typeface="Lato"/>
            </a:endParaRPr>
          </a:p>
        </p:txBody>
      </p:sp>
      <p:sp>
        <p:nvSpPr>
          <p:cNvPr id="124" name="Google Shape;124;p16"/>
          <p:cNvSpPr txBox="1"/>
          <p:nvPr/>
        </p:nvSpPr>
        <p:spPr>
          <a:xfrm>
            <a:off x="2407725" y="1457750"/>
            <a:ext cx="5497200" cy="111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25" name="Google Shape;125;p16"/>
          <p:cNvSpPr txBox="1">
            <a:spLocks noGrp="1"/>
          </p:cNvSpPr>
          <p:nvPr>
            <p:ph type="body" idx="1"/>
          </p:nvPr>
        </p:nvSpPr>
        <p:spPr>
          <a:xfrm>
            <a:off x="1396750" y="1302475"/>
            <a:ext cx="73251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350">
                <a:solidFill>
                  <a:srgbClr val="231F20"/>
                </a:solidFill>
                <a:latin typeface="Arial"/>
                <a:ea typeface="Arial"/>
                <a:cs typeface="Arial"/>
                <a:sym typeface="Arial"/>
              </a:rPr>
              <a:t>Diabetes mellitus, commonly known as diabetes, is a metabolic disease that causes high blood sugar,</a:t>
            </a:r>
            <a:r>
              <a:rPr lang="en" sz="1350">
                <a:solidFill>
                  <a:srgbClr val="231F20"/>
                </a:solidFill>
                <a:latin typeface="Roboto"/>
                <a:ea typeface="Roboto"/>
                <a:cs typeface="Roboto"/>
                <a:sym typeface="Roboto"/>
              </a:rPr>
              <a:t>which can increase the risk of dangerous complications, including </a:t>
            </a:r>
            <a:r>
              <a:rPr lang="en" sz="1350">
                <a:uFill>
                  <a:noFill/>
                </a:uFill>
                <a:latin typeface="Roboto"/>
                <a:ea typeface="Roboto"/>
                <a:cs typeface="Roboto"/>
                <a:sym typeface="Roboto"/>
                <a:hlinkClick r:id="rId3"/>
              </a:rPr>
              <a:t>stroke</a:t>
            </a:r>
            <a:r>
              <a:rPr lang="en" sz="1350">
                <a:solidFill>
                  <a:srgbClr val="231F20"/>
                </a:solidFill>
                <a:latin typeface="Roboto"/>
                <a:ea typeface="Roboto"/>
                <a:cs typeface="Roboto"/>
                <a:sym typeface="Roboto"/>
              </a:rPr>
              <a:t>.</a:t>
            </a:r>
            <a:r>
              <a:rPr lang="en" sz="1350">
                <a:solidFill>
                  <a:srgbClr val="231F20"/>
                </a:solidFill>
                <a:latin typeface="Arial"/>
                <a:ea typeface="Arial"/>
                <a:cs typeface="Arial"/>
                <a:sym typeface="Arial"/>
              </a:rPr>
              <a:t> The hormone insulin moves sugar from the blood into your cells to be stored or used for energy. With diabetes, your body either doesn’t make enough insulin or can’t effectively use the insulin it does make. </a:t>
            </a:r>
            <a:endParaRPr sz="1350">
              <a:solidFill>
                <a:srgbClr val="231F2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350">
                <a:solidFill>
                  <a:srgbClr val="231F20"/>
                </a:solidFill>
                <a:latin typeface="Arial"/>
                <a:ea typeface="Arial"/>
                <a:cs typeface="Arial"/>
                <a:sym typeface="Arial"/>
              </a:rPr>
              <a:t>There are several factors associated with diabetes apart from family history :</a:t>
            </a:r>
            <a:endParaRPr sz="1350">
              <a:solidFill>
                <a:srgbClr val="231F20"/>
              </a:solidFill>
              <a:latin typeface="Arial"/>
              <a:ea typeface="Arial"/>
              <a:cs typeface="Arial"/>
              <a:sym typeface="Arial"/>
            </a:endParaRPr>
          </a:p>
          <a:p>
            <a:pPr marL="457200" lvl="0" indent="-314325" algn="l" rtl="0">
              <a:spcBef>
                <a:spcPts val="0"/>
              </a:spcBef>
              <a:spcAft>
                <a:spcPts val="0"/>
              </a:spcAft>
              <a:buClr>
                <a:srgbClr val="231F20"/>
              </a:buClr>
              <a:buSzPts val="1350"/>
              <a:buFont typeface="Arial"/>
              <a:buChar char="●"/>
            </a:pPr>
            <a:r>
              <a:rPr lang="en" sz="1350">
                <a:solidFill>
                  <a:srgbClr val="231F20"/>
                </a:solidFill>
                <a:latin typeface="Arial"/>
                <a:ea typeface="Arial"/>
                <a:cs typeface="Arial"/>
                <a:sym typeface="Arial"/>
              </a:rPr>
              <a:t>Smoking</a:t>
            </a:r>
            <a:endParaRPr sz="1350">
              <a:solidFill>
                <a:srgbClr val="231F20"/>
              </a:solidFill>
              <a:latin typeface="Arial"/>
              <a:ea typeface="Arial"/>
              <a:cs typeface="Arial"/>
              <a:sym typeface="Arial"/>
            </a:endParaRPr>
          </a:p>
          <a:p>
            <a:pPr marL="457200" lvl="0" indent="-314325" algn="l" rtl="0">
              <a:spcBef>
                <a:spcPts val="0"/>
              </a:spcBef>
              <a:spcAft>
                <a:spcPts val="0"/>
              </a:spcAft>
              <a:buClr>
                <a:srgbClr val="231F20"/>
              </a:buClr>
              <a:buSzPts val="1350"/>
              <a:buFont typeface="Arial"/>
              <a:buChar char="●"/>
            </a:pPr>
            <a:r>
              <a:rPr lang="en" sz="1350">
                <a:solidFill>
                  <a:srgbClr val="231F20"/>
                </a:solidFill>
                <a:latin typeface="Arial"/>
                <a:ea typeface="Arial"/>
                <a:cs typeface="Arial"/>
                <a:sym typeface="Arial"/>
              </a:rPr>
              <a:t>Hypertension </a:t>
            </a:r>
            <a:endParaRPr sz="1350">
              <a:solidFill>
                <a:srgbClr val="231F20"/>
              </a:solidFill>
              <a:latin typeface="Arial"/>
              <a:ea typeface="Arial"/>
              <a:cs typeface="Arial"/>
              <a:sym typeface="Arial"/>
            </a:endParaRPr>
          </a:p>
          <a:p>
            <a:pPr marL="457200" lvl="0" indent="-314325" algn="l" rtl="0">
              <a:spcBef>
                <a:spcPts val="0"/>
              </a:spcBef>
              <a:spcAft>
                <a:spcPts val="0"/>
              </a:spcAft>
              <a:buClr>
                <a:srgbClr val="231F20"/>
              </a:buClr>
              <a:buSzPts val="1350"/>
              <a:buFont typeface="Arial"/>
              <a:buChar char="●"/>
            </a:pPr>
            <a:r>
              <a:rPr lang="en" sz="1350">
                <a:solidFill>
                  <a:srgbClr val="231F20"/>
                </a:solidFill>
                <a:latin typeface="Arial"/>
                <a:ea typeface="Arial"/>
                <a:cs typeface="Arial"/>
                <a:sym typeface="Arial"/>
              </a:rPr>
              <a:t>Age </a:t>
            </a:r>
            <a:endParaRPr sz="1350">
              <a:solidFill>
                <a:srgbClr val="231F20"/>
              </a:solidFill>
              <a:latin typeface="Arial"/>
              <a:ea typeface="Arial"/>
              <a:cs typeface="Arial"/>
              <a:sym typeface="Arial"/>
            </a:endParaRPr>
          </a:p>
          <a:p>
            <a:pPr marL="457200" lvl="0" indent="-314325" algn="l" rtl="0">
              <a:spcBef>
                <a:spcPts val="0"/>
              </a:spcBef>
              <a:spcAft>
                <a:spcPts val="0"/>
              </a:spcAft>
              <a:buClr>
                <a:srgbClr val="231F20"/>
              </a:buClr>
              <a:buSzPts val="1350"/>
              <a:buFont typeface="Arial"/>
              <a:buChar char="●"/>
            </a:pPr>
            <a:r>
              <a:rPr lang="en" sz="1350">
                <a:solidFill>
                  <a:srgbClr val="231F20"/>
                </a:solidFill>
                <a:latin typeface="Arial"/>
                <a:ea typeface="Arial"/>
                <a:cs typeface="Arial"/>
                <a:sym typeface="Arial"/>
              </a:rPr>
              <a:t>High BMI etc.</a:t>
            </a:r>
            <a:endParaRPr sz="1350">
              <a:solidFill>
                <a:srgbClr val="231F2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350">
                <a:solidFill>
                  <a:srgbClr val="231F20"/>
                </a:solidFill>
                <a:latin typeface="Arial"/>
                <a:ea typeface="Arial"/>
                <a:cs typeface="Arial"/>
                <a:sym typeface="Arial"/>
              </a:rPr>
              <a:t>In this project we will try to predict chances of Diabetes considering few health factors. </a:t>
            </a:r>
            <a:endParaRPr sz="1350">
              <a:solidFill>
                <a:srgbClr val="231F20"/>
              </a:solidFill>
              <a:latin typeface="Arial"/>
              <a:ea typeface="Arial"/>
              <a:cs typeface="Arial"/>
              <a:sym typeface="Arial"/>
            </a:endParaRPr>
          </a:p>
          <a:p>
            <a:pPr marL="0" lvl="0" indent="0" algn="l" rtl="0">
              <a:spcBef>
                <a:spcPts val="0"/>
              </a:spcBef>
              <a:spcAft>
                <a:spcPts val="1200"/>
              </a:spcAft>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Project Goal</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131" name="Google Shape;131;p17"/>
          <p:cNvSpPr txBox="1">
            <a:spLocks noGrp="1"/>
          </p:cNvSpPr>
          <p:nvPr>
            <p:ph type="body" idx="4294967295"/>
          </p:nvPr>
        </p:nvSpPr>
        <p:spPr>
          <a:xfrm>
            <a:off x="739150" y="1297650"/>
            <a:ext cx="5211000" cy="32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202124"/>
                </a:solidFill>
                <a:highlight>
                  <a:srgbClr val="FFFFFF"/>
                </a:highlight>
                <a:latin typeface="Arial"/>
                <a:ea typeface="Arial"/>
                <a:cs typeface="Arial"/>
                <a:sym typeface="Arial"/>
              </a:rPr>
              <a:t>We will consider Diabetes as our target variable</a:t>
            </a:r>
            <a:endParaRPr sz="1600">
              <a:solidFill>
                <a:srgbClr val="202124"/>
              </a:solidFill>
              <a:highlight>
                <a:srgbClr val="FFFFFF"/>
              </a:highlight>
              <a:latin typeface="Arial"/>
              <a:ea typeface="Arial"/>
              <a:cs typeface="Arial"/>
              <a:sym typeface="Arial"/>
            </a:endParaRPr>
          </a:p>
          <a:p>
            <a:pPr marL="0" lvl="0" indent="0" algn="l" rtl="0">
              <a:spcBef>
                <a:spcPts val="1200"/>
              </a:spcBef>
              <a:spcAft>
                <a:spcPts val="0"/>
              </a:spcAft>
              <a:buNone/>
            </a:pPr>
            <a:r>
              <a:rPr lang="en" sz="1600"/>
              <a:t>We have a historic dataset containing Diabetic and non-Diabetic patients with their individual health parameters . We will build predictive models using  machine learning technique using the data set.</a:t>
            </a:r>
            <a:endParaRPr sz="1600"/>
          </a:p>
          <a:p>
            <a:pPr marL="0" lvl="0" indent="0" algn="l" rtl="0">
              <a:spcBef>
                <a:spcPts val="1200"/>
              </a:spcBef>
              <a:spcAft>
                <a:spcPts val="0"/>
              </a:spcAft>
              <a:buNone/>
            </a:pPr>
            <a:r>
              <a:rPr lang="en" sz="1600"/>
              <a:t>Find the best model among the test models  </a:t>
            </a:r>
            <a:r>
              <a:rPr lang="en" sz="1650">
                <a:solidFill>
                  <a:srgbClr val="231F20"/>
                </a:solidFill>
                <a:latin typeface="Arial"/>
                <a:ea typeface="Arial"/>
                <a:cs typeface="Arial"/>
                <a:sym typeface="Arial"/>
              </a:rPr>
              <a:t>which will help us to predict whether a person is dibetic prone or not by considering few individual health factors so that the person can take proper measures to avoid future Diabetes. </a:t>
            </a:r>
            <a:endParaRPr sz="1650">
              <a:solidFill>
                <a:srgbClr val="231F20"/>
              </a:solidFill>
              <a:latin typeface="Arial"/>
              <a:ea typeface="Arial"/>
              <a:cs typeface="Arial"/>
              <a:sym typeface="Arial"/>
            </a:endParaRPr>
          </a:p>
          <a:p>
            <a:pPr marL="457200" lvl="0" indent="0" algn="l" rtl="0">
              <a:spcBef>
                <a:spcPts val="1200"/>
              </a:spcBef>
              <a:spcAft>
                <a:spcPts val="1200"/>
              </a:spcAft>
              <a:buNone/>
            </a:pPr>
            <a:endParaRPr sz="1600"/>
          </a:p>
        </p:txBody>
      </p:sp>
      <p:cxnSp>
        <p:nvCxnSpPr>
          <p:cNvPr id="132" name="Google Shape;132;p17"/>
          <p:cNvCxnSpPr/>
          <p:nvPr/>
        </p:nvCxnSpPr>
        <p:spPr>
          <a:xfrm rot="10800000" flipH="1">
            <a:off x="833325" y="1051175"/>
            <a:ext cx="3635700" cy="300"/>
          </a:xfrm>
          <a:prstGeom prst="straightConnector1">
            <a:avLst/>
          </a:prstGeom>
          <a:noFill/>
          <a:ln w="28575" cap="flat" cmpd="sng">
            <a:solidFill>
              <a:schemeClr val="dk2"/>
            </a:solidFill>
            <a:prstDash val="solid"/>
            <a:round/>
            <a:headEnd type="none" w="med" len="med"/>
            <a:tailEnd type="none" w="med" len="med"/>
          </a:ln>
        </p:spPr>
      </p:cxnSp>
      <p:sp>
        <p:nvSpPr>
          <p:cNvPr id="133" name="Google Shape;133;p17"/>
          <p:cNvSpPr/>
          <p:nvPr/>
        </p:nvSpPr>
        <p:spPr>
          <a:xfrm>
            <a:off x="519775" y="1437750"/>
            <a:ext cx="219300" cy="180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519775" y="1870350"/>
            <a:ext cx="219300" cy="180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519775" y="3130150"/>
            <a:ext cx="219300" cy="180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17"/>
          <p:cNvCxnSpPr>
            <a:stCxn id="131" idx="2"/>
          </p:cNvCxnSpPr>
          <p:nvPr/>
        </p:nvCxnSpPr>
        <p:spPr>
          <a:xfrm>
            <a:off x="3344650" y="4586550"/>
            <a:ext cx="3019200" cy="6600"/>
          </a:xfrm>
          <a:prstGeom prst="straightConnector1">
            <a:avLst/>
          </a:prstGeom>
          <a:noFill/>
          <a:ln w="28575" cap="flat" cmpd="sng">
            <a:solidFill>
              <a:schemeClr val="dk2"/>
            </a:solidFill>
            <a:prstDash val="solid"/>
            <a:round/>
            <a:headEnd type="none" w="med" len="med"/>
            <a:tailEnd type="none" w="med" len="med"/>
          </a:ln>
        </p:spPr>
      </p:cxnSp>
      <p:pic>
        <p:nvPicPr>
          <p:cNvPr id="137" name="Google Shape;137;p17"/>
          <p:cNvPicPr preferRelativeResize="0"/>
          <p:nvPr/>
        </p:nvPicPr>
        <p:blipFill>
          <a:blip r:embed="rId3">
            <a:alphaModFix/>
          </a:blip>
          <a:stretch>
            <a:fillRect/>
          </a:stretch>
        </p:blipFill>
        <p:spPr>
          <a:xfrm>
            <a:off x="5950150" y="1437750"/>
            <a:ext cx="3028099" cy="3019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311700" y="324850"/>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1"/>
                </a:solidFill>
              </a:rPr>
              <a:t>Data Set Information</a:t>
            </a:r>
            <a:endParaRPr sz="2800">
              <a:solidFill>
                <a:schemeClr val="dk1"/>
              </a:solidFill>
            </a:endParaRPr>
          </a:p>
        </p:txBody>
      </p:sp>
      <p:sp>
        <p:nvSpPr>
          <p:cNvPr id="143" name="Google Shape;143;p18"/>
          <p:cNvSpPr txBox="1">
            <a:spLocks noGrp="1"/>
          </p:cNvSpPr>
          <p:nvPr>
            <p:ph type="body" idx="4294967295"/>
          </p:nvPr>
        </p:nvSpPr>
        <p:spPr>
          <a:xfrm>
            <a:off x="511225" y="1051175"/>
            <a:ext cx="4446000" cy="23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rPr>
              <a:t>Independent Variables </a:t>
            </a:r>
            <a:endParaRPr sz="2000" b="1">
              <a:solidFill>
                <a:schemeClr val="dk1"/>
              </a:solidFill>
            </a:endParaRPr>
          </a:p>
          <a:p>
            <a:pPr marL="457200" lvl="0" indent="-304800" algn="l" rtl="0">
              <a:spcBef>
                <a:spcPts val="1600"/>
              </a:spcBef>
              <a:spcAft>
                <a:spcPts val="0"/>
              </a:spcAft>
              <a:buClr>
                <a:srgbClr val="231F20"/>
              </a:buClr>
              <a:buSzPts val="1200"/>
              <a:buFont typeface="Arial"/>
              <a:buChar char="●"/>
            </a:pPr>
            <a:r>
              <a:rPr lang="en" sz="1200">
                <a:solidFill>
                  <a:srgbClr val="231F20"/>
                </a:solidFill>
                <a:latin typeface="Arial"/>
                <a:ea typeface="Arial"/>
                <a:cs typeface="Arial"/>
                <a:sym typeface="Arial"/>
              </a:rPr>
              <a:t>Age   </a:t>
            </a:r>
            <a:endParaRPr sz="1200">
              <a:solidFill>
                <a:srgbClr val="231F20"/>
              </a:solidFill>
              <a:latin typeface="Arial"/>
              <a:ea typeface="Arial"/>
              <a:cs typeface="Arial"/>
              <a:sym typeface="Arial"/>
            </a:endParaRPr>
          </a:p>
          <a:p>
            <a:pPr marL="457200" lvl="0" indent="-304800" algn="l" rtl="0">
              <a:spcBef>
                <a:spcPts val="0"/>
              </a:spcBef>
              <a:spcAft>
                <a:spcPts val="0"/>
              </a:spcAft>
              <a:buClr>
                <a:srgbClr val="231F20"/>
              </a:buClr>
              <a:buSzPts val="1200"/>
              <a:buFont typeface="Arial"/>
              <a:buChar char="●"/>
            </a:pPr>
            <a:r>
              <a:rPr lang="en" sz="1200">
                <a:solidFill>
                  <a:srgbClr val="231F20"/>
                </a:solidFill>
                <a:latin typeface="Arial"/>
                <a:ea typeface="Arial"/>
                <a:cs typeface="Arial"/>
                <a:sym typeface="Arial"/>
              </a:rPr>
              <a:t>Gender : Male,Female,Other</a:t>
            </a:r>
            <a:endParaRPr sz="1200">
              <a:solidFill>
                <a:srgbClr val="231F20"/>
              </a:solidFill>
              <a:latin typeface="Arial"/>
              <a:ea typeface="Arial"/>
              <a:cs typeface="Arial"/>
              <a:sym typeface="Arial"/>
            </a:endParaRPr>
          </a:p>
          <a:p>
            <a:pPr marL="457200" lvl="0" indent="-304800" algn="l" rtl="0">
              <a:spcBef>
                <a:spcPts val="0"/>
              </a:spcBef>
              <a:spcAft>
                <a:spcPts val="0"/>
              </a:spcAft>
              <a:buClr>
                <a:srgbClr val="231F20"/>
              </a:buClr>
              <a:buSzPts val="1200"/>
              <a:buFont typeface="Arial"/>
              <a:buChar char="●"/>
            </a:pPr>
            <a:r>
              <a:rPr lang="en" sz="1200">
                <a:solidFill>
                  <a:srgbClr val="231F20"/>
                </a:solidFill>
                <a:latin typeface="Arial"/>
                <a:ea typeface="Arial"/>
                <a:cs typeface="Arial"/>
                <a:sym typeface="Arial"/>
              </a:rPr>
              <a:t>Hypertension : ‘1’ for yes ‘0’ for no</a:t>
            </a:r>
            <a:endParaRPr sz="1200">
              <a:solidFill>
                <a:srgbClr val="231F20"/>
              </a:solidFill>
              <a:latin typeface="Arial"/>
              <a:ea typeface="Arial"/>
              <a:cs typeface="Arial"/>
              <a:sym typeface="Arial"/>
            </a:endParaRPr>
          </a:p>
          <a:p>
            <a:pPr marL="457200" lvl="0" indent="-304800" algn="l" rtl="0">
              <a:spcBef>
                <a:spcPts val="0"/>
              </a:spcBef>
              <a:spcAft>
                <a:spcPts val="0"/>
              </a:spcAft>
              <a:buClr>
                <a:srgbClr val="231F20"/>
              </a:buClr>
              <a:buSzPts val="1200"/>
              <a:buFont typeface="Arial"/>
              <a:buChar char="●"/>
            </a:pPr>
            <a:r>
              <a:rPr lang="en" sz="1200">
                <a:solidFill>
                  <a:srgbClr val="231F20"/>
                </a:solidFill>
                <a:latin typeface="Arial"/>
                <a:ea typeface="Arial"/>
                <a:cs typeface="Arial"/>
                <a:sym typeface="Arial"/>
              </a:rPr>
              <a:t>Heart Disease History : ‘1’ for yes ‘0’ for no</a:t>
            </a:r>
            <a:endParaRPr sz="1200">
              <a:solidFill>
                <a:srgbClr val="231F20"/>
              </a:solidFill>
              <a:latin typeface="Arial"/>
              <a:ea typeface="Arial"/>
              <a:cs typeface="Arial"/>
              <a:sym typeface="Arial"/>
            </a:endParaRPr>
          </a:p>
          <a:p>
            <a:pPr marL="457200" lvl="0" indent="-304800" algn="l" rtl="0">
              <a:spcBef>
                <a:spcPts val="0"/>
              </a:spcBef>
              <a:spcAft>
                <a:spcPts val="0"/>
              </a:spcAft>
              <a:buClr>
                <a:srgbClr val="231F20"/>
              </a:buClr>
              <a:buSzPts val="1200"/>
              <a:buFont typeface="Arial"/>
              <a:buChar char="●"/>
            </a:pPr>
            <a:r>
              <a:rPr lang="en" sz="1200">
                <a:solidFill>
                  <a:srgbClr val="231F20"/>
                </a:solidFill>
                <a:latin typeface="Arial"/>
                <a:ea typeface="Arial"/>
                <a:cs typeface="Arial"/>
                <a:sym typeface="Arial"/>
              </a:rPr>
              <a:t>BMI : </a:t>
            </a:r>
            <a:r>
              <a:rPr lang="en" sz="1200">
                <a:solidFill>
                  <a:srgbClr val="000000"/>
                </a:solidFill>
                <a:highlight>
                  <a:srgbClr val="FFFFFF"/>
                </a:highlight>
                <a:latin typeface="Arial"/>
                <a:ea typeface="Arial"/>
                <a:cs typeface="Arial"/>
                <a:sym typeface="Arial"/>
              </a:rPr>
              <a:t>Body Mass Index is a person's weight in kilograms divided by the square of height in meters. High BMI indicates overweight and low BMI  indicates underweight </a:t>
            </a:r>
            <a:endParaRPr sz="1200">
              <a:solidFill>
                <a:srgbClr val="000000"/>
              </a:solidFill>
              <a:highlight>
                <a:srgbClr val="FFFFFF"/>
              </a:highlight>
              <a:latin typeface="Arial"/>
              <a:ea typeface="Arial"/>
              <a:cs typeface="Arial"/>
              <a:sym typeface="Arial"/>
            </a:endParaRPr>
          </a:p>
          <a:p>
            <a:pPr marL="457200" lvl="0" indent="-304800" algn="l" rtl="0">
              <a:spcBef>
                <a:spcPts val="0"/>
              </a:spcBef>
              <a:spcAft>
                <a:spcPts val="0"/>
              </a:spcAft>
              <a:buClr>
                <a:srgbClr val="231F20"/>
              </a:buClr>
              <a:buSzPts val="1200"/>
              <a:buFont typeface="Arial"/>
              <a:buChar char="●"/>
            </a:pPr>
            <a:r>
              <a:rPr lang="en" sz="1200">
                <a:solidFill>
                  <a:srgbClr val="231F20"/>
                </a:solidFill>
                <a:latin typeface="Arial"/>
                <a:ea typeface="Arial"/>
                <a:cs typeface="Arial"/>
                <a:sym typeface="Arial"/>
              </a:rPr>
              <a:t>Smoking History : Not current , Current , Former , Ever , Never </a:t>
            </a:r>
            <a:endParaRPr sz="1200">
              <a:solidFill>
                <a:srgbClr val="231F20"/>
              </a:solidFill>
              <a:latin typeface="Arial"/>
              <a:ea typeface="Arial"/>
              <a:cs typeface="Arial"/>
              <a:sym typeface="Arial"/>
            </a:endParaRPr>
          </a:p>
          <a:p>
            <a:pPr marL="457200" lvl="0" indent="0" algn="l" rtl="0">
              <a:spcBef>
                <a:spcPts val="0"/>
              </a:spcBef>
              <a:spcAft>
                <a:spcPts val="1200"/>
              </a:spcAft>
              <a:buNone/>
            </a:pPr>
            <a:endParaRPr sz="1200"/>
          </a:p>
        </p:txBody>
      </p:sp>
      <p:sp>
        <p:nvSpPr>
          <p:cNvPr id="144" name="Google Shape;144;p18"/>
          <p:cNvSpPr txBox="1">
            <a:spLocks noGrp="1"/>
          </p:cNvSpPr>
          <p:nvPr>
            <p:ph type="body" idx="4294967295"/>
          </p:nvPr>
        </p:nvSpPr>
        <p:spPr>
          <a:xfrm>
            <a:off x="465000" y="3739200"/>
            <a:ext cx="3071400" cy="11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rPr>
              <a:t>Target Variable </a:t>
            </a:r>
            <a:endParaRPr sz="2000" b="1">
              <a:solidFill>
                <a:schemeClr val="dk1"/>
              </a:solidFill>
            </a:endParaRPr>
          </a:p>
          <a:p>
            <a:pPr marL="457200" lvl="0" indent="-304800" algn="l" rtl="0">
              <a:spcBef>
                <a:spcPts val="1600"/>
              </a:spcBef>
              <a:spcAft>
                <a:spcPts val="0"/>
              </a:spcAft>
              <a:buSzPts val="1200"/>
              <a:buChar char="●"/>
            </a:pPr>
            <a:r>
              <a:rPr lang="en" sz="1200"/>
              <a:t>Diabetes : </a:t>
            </a:r>
            <a:r>
              <a:rPr lang="en" sz="1200">
                <a:solidFill>
                  <a:srgbClr val="231F20"/>
                </a:solidFill>
                <a:latin typeface="Arial"/>
                <a:ea typeface="Arial"/>
                <a:cs typeface="Arial"/>
                <a:sym typeface="Arial"/>
              </a:rPr>
              <a:t>‘1’ for yes ‘0’ for no</a:t>
            </a:r>
            <a:endParaRPr sz="1200"/>
          </a:p>
        </p:txBody>
      </p:sp>
      <p:cxnSp>
        <p:nvCxnSpPr>
          <p:cNvPr id="145" name="Google Shape;145;p18"/>
          <p:cNvCxnSpPr/>
          <p:nvPr/>
        </p:nvCxnSpPr>
        <p:spPr>
          <a:xfrm>
            <a:off x="5096225" y="1284300"/>
            <a:ext cx="0" cy="2454900"/>
          </a:xfrm>
          <a:prstGeom prst="straightConnector1">
            <a:avLst/>
          </a:prstGeom>
          <a:noFill/>
          <a:ln w="28575" cap="flat" cmpd="sng">
            <a:solidFill>
              <a:schemeClr val="dk2"/>
            </a:solidFill>
            <a:prstDash val="solid"/>
            <a:round/>
            <a:headEnd type="none" w="med" len="med"/>
            <a:tailEnd type="none" w="med" len="med"/>
          </a:ln>
        </p:spPr>
      </p:cxnSp>
      <p:cxnSp>
        <p:nvCxnSpPr>
          <p:cNvPr id="146" name="Google Shape;146;p18"/>
          <p:cNvCxnSpPr/>
          <p:nvPr/>
        </p:nvCxnSpPr>
        <p:spPr>
          <a:xfrm>
            <a:off x="1974100" y="964450"/>
            <a:ext cx="2381700" cy="0"/>
          </a:xfrm>
          <a:prstGeom prst="straightConnector1">
            <a:avLst/>
          </a:prstGeom>
          <a:noFill/>
          <a:ln w="28575" cap="flat" cmpd="sng">
            <a:solidFill>
              <a:schemeClr val="dk2"/>
            </a:solidFill>
            <a:prstDash val="solid"/>
            <a:round/>
            <a:headEnd type="none" w="med" len="med"/>
            <a:tailEnd type="none" w="med" len="med"/>
          </a:ln>
        </p:spPr>
      </p:cxnSp>
      <p:pic>
        <p:nvPicPr>
          <p:cNvPr id="147" name="Google Shape;147;p18"/>
          <p:cNvPicPr preferRelativeResize="0"/>
          <p:nvPr/>
        </p:nvPicPr>
        <p:blipFill>
          <a:blip r:embed="rId3">
            <a:alphaModFix/>
          </a:blip>
          <a:stretch>
            <a:fillRect/>
          </a:stretch>
        </p:blipFill>
        <p:spPr>
          <a:xfrm>
            <a:off x="5368700" y="1590750"/>
            <a:ext cx="3516750" cy="1962000"/>
          </a:xfrm>
          <a:prstGeom prst="rect">
            <a:avLst/>
          </a:prstGeom>
          <a:noFill/>
          <a:ln>
            <a:noFill/>
          </a:ln>
        </p:spPr>
      </p:pic>
      <p:sp>
        <p:nvSpPr>
          <p:cNvPr id="148" name="Google Shape;148;p18"/>
          <p:cNvSpPr txBox="1"/>
          <p:nvPr/>
        </p:nvSpPr>
        <p:spPr>
          <a:xfrm>
            <a:off x="5042850" y="163525"/>
            <a:ext cx="4002600" cy="769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800">
              <a:latin typeface="Lato"/>
              <a:ea typeface="Lato"/>
              <a:cs typeface="Lato"/>
              <a:sym typeface="Lato"/>
            </a:endParaRPr>
          </a:p>
        </p:txBody>
      </p:sp>
      <p:sp>
        <p:nvSpPr>
          <p:cNvPr id="149" name="Google Shape;149;p18"/>
          <p:cNvSpPr txBox="1"/>
          <p:nvPr/>
        </p:nvSpPr>
        <p:spPr>
          <a:xfrm>
            <a:off x="5302225" y="3972800"/>
            <a:ext cx="419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50" name="Google Shape;150;p18"/>
          <p:cNvSpPr txBox="1"/>
          <p:nvPr/>
        </p:nvSpPr>
        <p:spPr>
          <a:xfrm>
            <a:off x="5036175" y="4132900"/>
            <a:ext cx="4002600" cy="8004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a:off x="311700" y="3181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rPr>
              <a:t>Exploratory Data Analysis </a:t>
            </a:r>
            <a:r>
              <a:rPr lang="en" sz="1800">
                <a:solidFill>
                  <a:schemeClr val="dk1"/>
                </a:solidFill>
              </a:rPr>
              <a:t>(descriptive)</a:t>
            </a:r>
            <a:endParaRPr sz="3000">
              <a:solidFill>
                <a:schemeClr val="dk1"/>
              </a:solidFill>
            </a:endParaRPr>
          </a:p>
        </p:txBody>
      </p:sp>
      <p:cxnSp>
        <p:nvCxnSpPr>
          <p:cNvPr id="156" name="Google Shape;156;p19"/>
          <p:cNvCxnSpPr/>
          <p:nvPr/>
        </p:nvCxnSpPr>
        <p:spPr>
          <a:xfrm rot="10800000" flipH="1">
            <a:off x="2641225" y="950875"/>
            <a:ext cx="3162300" cy="6900"/>
          </a:xfrm>
          <a:prstGeom prst="straightConnector1">
            <a:avLst/>
          </a:prstGeom>
          <a:noFill/>
          <a:ln w="28575" cap="flat" cmpd="sng">
            <a:solidFill>
              <a:schemeClr val="dk2"/>
            </a:solidFill>
            <a:prstDash val="solid"/>
            <a:round/>
            <a:headEnd type="none" w="med" len="med"/>
            <a:tailEnd type="none" w="med" len="med"/>
          </a:ln>
        </p:spPr>
      </p:cxnSp>
      <p:sp>
        <p:nvSpPr>
          <p:cNvPr id="157" name="Google Shape;157;p19"/>
          <p:cNvSpPr txBox="1"/>
          <p:nvPr/>
        </p:nvSpPr>
        <p:spPr>
          <a:xfrm>
            <a:off x="6100" y="4786675"/>
            <a:ext cx="4509600" cy="3567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58" name="Google Shape;158;p19"/>
          <p:cNvPicPr preferRelativeResize="0"/>
          <p:nvPr/>
        </p:nvPicPr>
        <p:blipFill>
          <a:blip r:embed="rId3">
            <a:alphaModFix/>
          </a:blip>
          <a:stretch>
            <a:fillRect/>
          </a:stretch>
        </p:blipFill>
        <p:spPr>
          <a:xfrm>
            <a:off x="533525" y="3157025"/>
            <a:ext cx="7056450" cy="1418200"/>
          </a:xfrm>
          <a:prstGeom prst="rect">
            <a:avLst/>
          </a:prstGeom>
          <a:noFill/>
          <a:ln>
            <a:noFill/>
          </a:ln>
        </p:spPr>
      </p:pic>
      <p:sp>
        <p:nvSpPr>
          <p:cNvPr id="159" name="Google Shape;159;p19"/>
          <p:cNvSpPr txBox="1"/>
          <p:nvPr/>
        </p:nvSpPr>
        <p:spPr>
          <a:xfrm>
            <a:off x="533525" y="1103088"/>
            <a:ext cx="6450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This is helpful for numeric variables mainly , we can see from the output that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For AGE : mean age is around 41 with standard deviation 22 so mainly we have aged people here with maximum age 80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Hypertension ,Heart Disease and Diabetes  are in binary format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BMI : mean value is around 27 which is slightly more than the normal (</a:t>
            </a:r>
            <a:r>
              <a:rPr lang="en" sz="1050">
                <a:solidFill>
                  <a:srgbClr val="202124"/>
                </a:solidFill>
                <a:highlight>
                  <a:srgbClr val="FFFFFF"/>
                </a:highlight>
              </a:rPr>
              <a:t>18.5 – 24.9</a:t>
            </a:r>
            <a:r>
              <a:rPr lang="en">
                <a:latin typeface="Lato"/>
                <a:ea typeface="Lato"/>
                <a:cs typeface="Lato"/>
                <a:sym typeface="Lato"/>
              </a:rPr>
              <a:t>)with standard deviation 7 .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Gender and Smoking History are categorical so we can not interpret them here properly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311700" y="3181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rPr>
              <a:t>Exploratory Data Analysis </a:t>
            </a:r>
            <a:r>
              <a:rPr lang="en" sz="1800">
                <a:solidFill>
                  <a:schemeClr val="dk1"/>
                </a:solidFill>
              </a:rPr>
              <a:t>(spark.sql)</a:t>
            </a:r>
            <a:endParaRPr sz="3000">
              <a:solidFill>
                <a:schemeClr val="dk1"/>
              </a:solidFill>
            </a:endParaRPr>
          </a:p>
        </p:txBody>
      </p:sp>
      <p:sp>
        <p:nvSpPr>
          <p:cNvPr id="165" name="Google Shape;165;p20"/>
          <p:cNvSpPr txBox="1"/>
          <p:nvPr/>
        </p:nvSpPr>
        <p:spPr>
          <a:xfrm>
            <a:off x="523500" y="1104700"/>
            <a:ext cx="2879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The data set has 100000 row and 7 columns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Number diabetic and non-diabetic </a:t>
            </a:r>
            <a:endParaRPr>
              <a:latin typeface="Lato"/>
              <a:ea typeface="Lato"/>
              <a:cs typeface="Lato"/>
              <a:sym typeface="Lato"/>
            </a:endParaRPr>
          </a:p>
        </p:txBody>
      </p:sp>
      <p:pic>
        <p:nvPicPr>
          <p:cNvPr id="166" name="Google Shape;166;p20"/>
          <p:cNvPicPr preferRelativeResize="0"/>
          <p:nvPr/>
        </p:nvPicPr>
        <p:blipFill>
          <a:blip r:embed="rId3">
            <a:alphaModFix/>
          </a:blip>
          <a:stretch>
            <a:fillRect/>
          </a:stretch>
        </p:blipFill>
        <p:spPr>
          <a:xfrm>
            <a:off x="579350" y="2444913"/>
            <a:ext cx="1362075" cy="990600"/>
          </a:xfrm>
          <a:prstGeom prst="rect">
            <a:avLst/>
          </a:prstGeom>
          <a:noFill/>
          <a:ln>
            <a:noFill/>
          </a:ln>
        </p:spPr>
      </p:pic>
      <p:pic>
        <p:nvPicPr>
          <p:cNvPr id="167" name="Google Shape;167;p20"/>
          <p:cNvPicPr preferRelativeResize="0"/>
          <p:nvPr/>
        </p:nvPicPr>
        <p:blipFill>
          <a:blip r:embed="rId4">
            <a:alphaModFix/>
          </a:blip>
          <a:stretch>
            <a:fillRect/>
          </a:stretch>
        </p:blipFill>
        <p:spPr>
          <a:xfrm>
            <a:off x="3735125" y="1137875"/>
            <a:ext cx="4643324" cy="3604674"/>
          </a:xfrm>
          <a:prstGeom prst="rect">
            <a:avLst/>
          </a:prstGeom>
          <a:noFill/>
          <a:ln>
            <a:noFill/>
          </a:ln>
        </p:spPr>
      </p:pic>
      <p:cxnSp>
        <p:nvCxnSpPr>
          <p:cNvPr id="168" name="Google Shape;168;p20"/>
          <p:cNvCxnSpPr/>
          <p:nvPr/>
        </p:nvCxnSpPr>
        <p:spPr>
          <a:xfrm rot="10800000" flipH="1">
            <a:off x="2641225" y="950875"/>
            <a:ext cx="3162300" cy="6900"/>
          </a:xfrm>
          <a:prstGeom prst="straightConnector1">
            <a:avLst/>
          </a:prstGeom>
          <a:noFill/>
          <a:ln w="28575" cap="flat" cmpd="sng">
            <a:solidFill>
              <a:schemeClr val="dk2"/>
            </a:solidFill>
            <a:prstDash val="solid"/>
            <a:round/>
            <a:headEnd type="none" w="med" len="med"/>
            <a:tailEnd type="none" w="med" len="med"/>
          </a:ln>
        </p:spPr>
      </p:cxnSp>
      <p:sp>
        <p:nvSpPr>
          <p:cNvPr id="169" name="Google Shape;169;p20"/>
          <p:cNvSpPr txBox="1"/>
          <p:nvPr/>
        </p:nvSpPr>
        <p:spPr>
          <a:xfrm>
            <a:off x="579350" y="3605875"/>
            <a:ext cx="2922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So number of  non-diabetic patients (‘0’) in more compared to diabetic patient (‘1’) </a:t>
            </a:r>
            <a:endParaRPr>
              <a:latin typeface="Lato"/>
              <a:ea typeface="Lato"/>
              <a:cs typeface="Lato"/>
              <a:sym typeface="Lato"/>
            </a:endParaRPr>
          </a:p>
        </p:txBody>
      </p:sp>
      <p:sp>
        <p:nvSpPr>
          <p:cNvPr id="170" name="Google Shape;170;p20"/>
          <p:cNvSpPr txBox="1"/>
          <p:nvPr/>
        </p:nvSpPr>
        <p:spPr>
          <a:xfrm>
            <a:off x="6100" y="4786675"/>
            <a:ext cx="4509600" cy="3567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311700" y="3181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rPr>
              <a:t>Exploratory Data Analysis </a:t>
            </a:r>
            <a:r>
              <a:rPr lang="en" sz="1800">
                <a:solidFill>
                  <a:schemeClr val="dk1"/>
                </a:solidFill>
              </a:rPr>
              <a:t>(spark.sql)</a:t>
            </a:r>
            <a:endParaRPr sz="1800">
              <a:solidFill>
                <a:schemeClr val="dk1"/>
              </a:solidFill>
            </a:endParaRPr>
          </a:p>
        </p:txBody>
      </p:sp>
      <p:sp>
        <p:nvSpPr>
          <p:cNvPr id="176" name="Google Shape;176;p21"/>
          <p:cNvSpPr txBox="1"/>
          <p:nvPr/>
        </p:nvSpPr>
        <p:spPr>
          <a:xfrm>
            <a:off x="710300" y="1164675"/>
            <a:ext cx="3471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Number of female and male patients in the dataset , there are few instances with gender as other as well </a:t>
            </a:r>
            <a:endParaRPr>
              <a:latin typeface="Lato"/>
              <a:ea typeface="Lato"/>
              <a:cs typeface="Lato"/>
              <a:sym typeface="Lato"/>
            </a:endParaRPr>
          </a:p>
        </p:txBody>
      </p:sp>
      <p:cxnSp>
        <p:nvCxnSpPr>
          <p:cNvPr id="177" name="Google Shape;177;p21"/>
          <p:cNvCxnSpPr/>
          <p:nvPr/>
        </p:nvCxnSpPr>
        <p:spPr>
          <a:xfrm rot="10800000" flipH="1">
            <a:off x="2641225" y="950875"/>
            <a:ext cx="3162300" cy="6900"/>
          </a:xfrm>
          <a:prstGeom prst="straightConnector1">
            <a:avLst/>
          </a:prstGeom>
          <a:noFill/>
          <a:ln w="28575" cap="flat" cmpd="sng">
            <a:solidFill>
              <a:schemeClr val="dk2"/>
            </a:solidFill>
            <a:prstDash val="solid"/>
            <a:round/>
            <a:headEnd type="none" w="med" len="med"/>
            <a:tailEnd type="none" w="med" len="med"/>
          </a:ln>
        </p:spPr>
      </p:cxnSp>
      <p:sp>
        <p:nvSpPr>
          <p:cNvPr id="178" name="Google Shape;178;p21"/>
          <p:cNvSpPr txBox="1"/>
          <p:nvPr/>
        </p:nvSpPr>
        <p:spPr>
          <a:xfrm>
            <a:off x="631675" y="2904700"/>
            <a:ext cx="4251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Number of female and male patients who has diabetes ,almost same number of female and male has diabetes , so we can conclude that this disease has no connection with gender </a:t>
            </a:r>
            <a:endParaRPr>
              <a:latin typeface="Lato"/>
              <a:ea typeface="Lato"/>
              <a:cs typeface="Lato"/>
              <a:sym typeface="Lato"/>
            </a:endParaRPr>
          </a:p>
        </p:txBody>
      </p:sp>
      <p:pic>
        <p:nvPicPr>
          <p:cNvPr id="179" name="Google Shape;179;p21"/>
          <p:cNvPicPr preferRelativeResize="0"/>
          <p:nvPr/>
        </p:nvPicPr>
        <p:blipFill>
          <a:blip r:embed="rId3">
            <a:alphaModFix/>
          </a:blip>
          <a:stretch>
            <a:fillRect/>
          </a:stretch>
        </p:blipFill>
        <p:spPr>
          <a:xfrm>
            <a:off x="4882675" y="1164675"/>
            <a:ext cx="2812175" cy="1193700"/>
          </a:xfrm>
          <a:prstGeom prst="rect">
            <a:avLst/>
          </a:prstGeom>
          <a:noFill/>
          <a:ln>
            <a:noFill/>
          </a:ln>
        </p:spPr>
      </p:pic>
      <p:pic>
        <p:nvPicPr>
          <p:cNvPr id="180" name="Google Shape;180;p21"/>
          <p:cNvPicPr preferRelativeResize="0"/>
          <p:nvPr/>
        </p:nvPicPr>
        <p:blipFill>
          <a:blip r:embed="rId4">
            <a:alphaModFix/>
          </a:blip>
          <a:stretch>
            <a:fillRect/>
          </a:stretch>
        </p:blipFill>
        <p:spPr>
          <a:xfrm>
            <a:off x="4741150" y="2904700"/>
            <a:ext cx="3512425" cy="1241550"/>
          </a:xfrm>
          <a:prstGeom prst="rect">
            <a:avLst/>
          </a:prstGeom>
          <a:noFill/>
          <a:ln>
            <a:noFill/>
          </a:ln>
        </p:spPr>
      </p:pic>
      <p:sp>
        <p:nvSpPr>
          <p:cNvPr id="181" name="Google Shape;181;p21"/>
          <p:cNvSpPr txBox="1"/>
          <p:nvPr/>
        </p:nvSpPr>
        <p:spPr>
          <a:xfrm>
            <a:off x="6100" y="4706625"/>
            <a:ext cx="91440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1458</Words>
  <Application>Microsoft Office PowerPoint</Application>
  <PresentationFormat>On-screen Show (16:9)</PresentationFormat>
  <Paragraphs>125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Lato</vt:lpstr>
      <vt:lpstr>Raleway</vt:lpstr>
      <vt:lpstr>Arial</vt:lpstr>
      <vt:lpstr>Roboto</vt:lpstr>
      <vt:lpstr>Swiss</vt:lpstr>
      <vt:lpstr>Predicting Early Diabetes </vt:lpstr>
      <vt:lpstr>Index</vt:lpstr>
      <vt:lpstr>PowerPoint Presentation</vt:lpstr>
      <vt:lpstr>Problem Definition </vt:lpstr>
      <vt:lpstr>Project Goal   </vt:lpstr>
      <vt:lpstr>Data Set Information</vt:lpstr>
      <vt:lpstr>Exploratory Data Analysis (descriptive)</vt:lpstr>
      <vt:lpstr>Exploratory Data Analysis (spark.sql)</vt:lpstr>
      <vt:lpstr>Exploratory Data Analysis (spark.sql)</vt:lpstr>
      <vt:lpstr>Exploratory Data Analysis (spark.sql)</vt:lpstr>
      <vt:lpstr>Exploratory Data Analysis (spark.sql)</vt:lpstr>
      <vt:lpstr>Data Pre-Processing (Null Operation)</vt:lpstr>
      <vt:lpstr>One Hot Encoding (for categorical variable)</vt:lpstr>
      <vt:lpstr>Train-Test Split </vt:lpstr>
      <vt:lpstr>Building Machine Learning Model</vt:lpstr>
      <vt:lpstr>Evaluation Metrics </vt:lpstr>
      <vt:lpstr>Model Evaluation</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Early Diabetes </dc:title>
  <cp:lastModifiedBy>Baitalik Paul</cp:lastModifiedBy>
  <cp:revision>2</cp:revision>
  <dcterms:modified xsi:type="dcterms:W3CDTF">2022-03-04T17:49:51Z</dcterms:modified>
</cp:coreProperties>
</file>