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Maven Pro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32618C-BD7F-4356-A9C8-B6D0943DE295}">
  <a:tblStyle styleId="{D132618C-BD7F-4356-A9C8-B6D0943DE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MavenPro-bold.fntdata"/><Relationship Id="rId14" Type="http://schemas.openxmlformats.org/officeDocument/2006/relationships/slide" Target="slides/slide8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a55bce6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a55bce6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22e94d8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22e94d8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bbd2506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bbd2506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22e94d8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22e94d8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22e94d8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22e94d8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a3e72c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a3e72c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a3e72c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9a3e72c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a55bce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a55bce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22e94d8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22e94d8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22e94d8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22e94d8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bbd25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bbd25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2759b11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2759b11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a1c27e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a1c27e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22e94d8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22e94d8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a1c27e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a1c27e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22e94d8d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22e94d8d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index - a measure of inflation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22e94d8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22e94d8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22e94d8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22e94d8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622e94d8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622e94d8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a55bce6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a55bce6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bbd2506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bbd2506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22e94d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22e94d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22e94d8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22e94d8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Quarterly US GDP - Gross Domestic Product - Produs Intern Brut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22e94d8d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22e94d8d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22e94d8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22e94d8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22e94d8d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22e94d8d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1" name="Google Shape;11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" name="Google Shape;13;p2"/>
          <p:cNvGrpSpPr/>
          <p:nvPr/>
        </p:nvGrpSpPr>
        <p:grpSpPr>
          <a:xfrm>
            <a:off x="1004151" y="2749900"/>
            <a:ext cx="7136668" cy="152400"/>
            <a:chOff x="1346435" y="3969088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212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067250" y="285575"/>
            <a:ext cx="7009500" cy="26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Forecasting electricity consumption and production 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ARIMA time series models</a:t>
            </a:r>
            <a:endParaRPr sz="36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943675" y="3617250"/>
            <a:ext cx="7133100" cy="1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Barbu Paul – Gheorghe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Advanced Computing Systems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COORDINATOR: Conf. dr. ing. Árpád GELLÉRT					Sibiu, 2019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	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35675"/>
            <a:ext cx="85206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- external regressors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beta - external regressors coefficient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External regressors: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Seasonal dummies: quarter, month, events,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Dummies: trend, </a:t>
            </a:r>
            <a:r>
              <a:rPr b="1" lang="en"/>
              <a:t>time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Fourier terms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50" y="109925"/>
            <a:ext cx="716334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ph1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0" y="771425"/>
            <a:ext cx="29244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training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forecast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ARIMA(1, 0, 0)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Fourier terms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11:00 - 12:00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 = 218.04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25" y="0"/>
            <a:ext cx="6822477" cy="4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5min	vs subsampled data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98" y="771425"/>
            <a:ext cx="7892404" cy="427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ph2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0" y="771425"/>
            <a:ext cx="2858700" cy="4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</a:t>
            </a:r>
            <a:r>
              <a:rPr lang="en"/>
              <a:t> training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forecast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ARIMA(1, 0,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Fourier terms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08:00 - 11:00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MAE=161.40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600" y="0"/>
            <a:ext cx="6793399" cy="48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0" y="771425"/>
            <a:ext cx="27687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training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forecast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ARIMA(1, 0,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Fourier terms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09:00 - 11:00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 = 183.96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50" y="0"/>
            <a:ext cx="6852451" cy="48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75" y="0"/>
            <a:ext cx="6837926" cy="4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0" y="771425"/>
            <a:ext cx="23940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</a:t>
            </a:r>
            <a:r>
              <a:rPr lang="en"/>
              <a:t> training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forecast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ARIMA(1, 0,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Fourier terms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11:00 - 17:00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 = 225.91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PV2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148" y="0"/>
            <a:ext cx="6850848" cy="48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0" y="771425"/>
            <a:ext cx="24162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</a:t>
            </a:r>
            <a:r>
              <a:rPr lang="en"/>
              <a:t> training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forecast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ARIMA(1, 0,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Fourier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 = 220.00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0" y="0"/>
            <a:ext cx="52506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ARIMA vs Markov vs Neural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63" y="666750"/>
            <a:ext cx="7120474" cy="44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946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vs ARIMA on the ph3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4650" y="7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{D132618C-BD7F-4356-A9C8-B6D0943DE295}</a:tableStyleId>
              </a:tblPr>
              <a:tblGrid>
                <a:gridCol w="1133675"/>
                <a:gridCol w="781500"/>
                <a:gridCol w="796550"/>
                <a:gridCol w="974925"/>
                <a:gridCol w="1528825"/>
                <a:gridCol w="2696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meanf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snaive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(1, 0, 0)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Fourier terms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(1, 0, 0)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Fourier terms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09:00 to 11:00 dummies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218.67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187.96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183.96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8" name="Google Shape;178;p30"/>
          <p:cNvGraphicFramePr/>
          <p:nvPr/>
        </p:nvGraphicFramePr>
        <p:xfrm>
          <a:off x="94650" y="304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{D132618C-BD7F-4356-A9C8-B6D0943DE295}</a:tableStyleId>
              </a:tblPr>
              <a:tblGrid>
                <a:gridCol w="825300"/>
                <a:gridCol w="772200"/>
                <a:gridCol w="805925"/>
                <a:gridCol w="818650"/>
                <a:gridCol w="1427075"/>
                <a:gridCol w="2152450"/>
                <a:gridCol w="2105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meanf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snaive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(1, 0, 0)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Fourier terms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(1, 0, 0)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Fourier terms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16:00 to 20:00 dummies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(1, 0, 0)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Fourier terms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11:00 to 17:00 dummies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445.33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516.38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262.57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238.26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237.10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225.91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30"/>
          <p:cNvSpPr txBox="1"/>
          <p:nvPr>
            <p:ph type="title"/>
          </p:nvPr>
        </p:nvSpPr>
        <p:spPr>
          <a:xfrm>
            <a:off x="94650" y="2336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vs ARIMA on the </a:t>
            </a:r>
            <a:r>
              <a:rPr lang="en"/>
              <a:t>PV1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3281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short periods of time can be predicted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PV1, PV2 data sets are time-of-day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is time consuming, simpler methods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 models are not very suited for high frequency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Furthering previous research (Feilmeier, Antonescu, Gellert)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electrical en. consumption &amp; production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88" y="2067551"/>
            <a:ext cx="6091225" cy="23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476450"/>
            <a:ext cx="85206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Downsampling with interval averages instead of snapshots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Automating the predictions for industry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algorithms: bats, tbats, ETS.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values for ACF &amp; PACF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distribution and p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95% confidence interval - Z=1.96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(P)ACF critical value                           (two std. dev. - assume an almost stationary series)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34"/>
          <p:cNvGrpSpPr/>
          <p:nvPr/>
        </p:nvGrpSpPr>
        <p:grpSpPr>
          <a:xfrm>
            <a:off x="1242400" y="3447650"/>
            <a:ext cx="7153275" cy="1152225"/>
            <a:chOff x="1604975" y="3848400"/>
            <a:chExt cx="7153275" cy="1152225"/>
          </a:xfrm>
        </p:grpSpPr>
        <p:pic>
          <p:nvPicPr>
            <p:cNvPr id="205" name="Google Shape;205;p34"/>
            <p:cNvPicPr preferRelativeResize="0"/>
            <p:nvPr/>
          </p:nvPicPr>
          <p:blipFill rotWithShape="1">
            <a:blip r:embed="rId3">
              <a:alphaModFix/>
            </a:blip>
            <a:srcRect b="78552" l="0" r="0" t="0"/>
            <a:stretch/>
          </p:blipFill>
          <p:spPr>
            <a:xfrm>
              <a:off x="1604975" y="3848400"/>
              <a:ext cx="7153275" cy="78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34"/>
            <p:cNvPicPr preferRelativeResize="0"/>
            <p:nvPr/>
          </p:nvPicPr>
          <p:blipFill rotWithShape="1">
            <a:blip r:embed="rId4">
              <a:alphaModFix/>
            </a:blip>
            <a:srcRect b="0" l="0" r="0" t="87110"/>
            <a:stretch/>
          </p:blipFill>
          <p:spPr>
            <a:xfrm>
              <a:off x="1604975" y="4531650"/>
              <a:ext cx="7153275" cy="468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34"/>
          <p:cNvSpPr/>
          <p:nvPr/>
        </p:nvSpPr>
        <p:spPr>
          <a:xfrm>
            <a:off x="5877425" y="3388025"/>
            <a:ext cx="437100" cy="31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1242400" y="4285775"/>
            <a:ext cx="437100" cy="31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5802875" y="4335200"/>
            <a:ext cx="586200" cy="26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100" y="2043775"/>
            <a:ext cx="937600" cy="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163320"/>
            <a:ext cx="7030501" cy="4816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Quaterly data</a:t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375" y="1445425"/>
            <a:ext cx="70485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625" y="3036975"/>
            <a:ext cx="70580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133600" y="1799425"/>
            <a:ext cx="69945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=1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133600" y="3457650"/>
            <a:ext cx="69945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D=1 &amp; d=1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1343688"/>
            <a:ext cx="72866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212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AR(2)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MA(1) </a:t>
            </a:r>
            <a:r>
              <a:rPr b="0" lang="en" sz="2400"/>
              <a:t>and </a:t>
            </a:r>
            <a:r>
              <a:rPr b="0" lang="en" sz="2400"/>
              <a:t>SMA(1)</a:t>
            </a:r>
            <a:endParaRPr b="0" sz="2400"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850" y="1255075"/>
            <a:ext cx="6724300" cy="37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43" y="0"/>
            <a:ext cx="66737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16" y="919950"/>
            <a:ext cx="5912968" cy="42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2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10 days of ph1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64025"/>
            <a:ext cx="869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Integrated Moving Average (ARIMA)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67275" y="864975"/>
            <a:ext cx="8402700" cy="4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has to be stationary (statistical properties constant over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ARIMA(p, d, q)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ARIMA(p, d, q)(P, D, Q)[m]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AutoCorrelation Function (ACF)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AutoCorrelation Function (PACF)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 - AR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theta - MA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epsilon - errors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50" y="3089225"/>
            <a:ext cx="5219851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6810300" y="0"/>
            <a:ext cx="2333700" cy="177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86" y="0"/>
            <a:ext cx="65112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I(d)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- the opposite of differencing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differences the data, hence it has to be “integrated” when we start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886825"/>
            <a:ext cx="1732409" cy="4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301275"/>
            <a:ext cx="3893575" cy="1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AR(p)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- how many previous values affect this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 - in what proportion does the previous value affect the present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ACF - decaying or sinusoidal - we do have correlation between several lags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PACF - critical at lag p - up to which lag the correlation is significant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450" y="264200"/>
            <a:ext cx="5219851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MA(q)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</a:t>
            </a:r>
            <a:r>
              <a:rPr lang="en"/>
              <a:t> - how many previous errors affect this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epsilon - in what proportion does the previous errors affect the present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ACF - critical at lag q - up to which lag the correlation is significant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PACF - decaying or sinusoidal - we do have correlation between several lags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450" y="264200"/>
            <a:ext cx="5219851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