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a3d1cf3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a3d1cf3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0a3d1cf3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0a3d1cf3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01925ba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01925b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01925ba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01925ba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01925ba6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01925ba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01925ba6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01925ba6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501925ba6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501925ba6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01925ba6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01925ba6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01925ba6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01925ba6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501925ba6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501925ba6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501925ba6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501925ba6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1925ba6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1925ba6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501925ba6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501925ba6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501925ba6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501925ba6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501925ba6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501925ba6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01925ba6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01925ba6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a3d1cf3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a3d1cf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0a3d1cf3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0a3d1cf3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a3d1cf3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a3d1cf3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0a3d1cf3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a3d1cf3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0a3d1cf3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0a3d1cf3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0a3d1cf3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0a3d1cf3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0a3d1cf33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0a3d1cf3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a:stCxn id="55" idx="6"/>
            <a:endCxn id="56"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62" name="Google Shape;62;p13"/>
          <p:cNvCxnSpPr>
            <a:stCxn id="55" idx="6"/>
            <a:endCxn id="57"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63" name="Google Shape;63;p13"/>
          <p:cNvCxnSpPr>
            <a:stCxn id="55" idx="6"/>
            <a:endCxn id="58"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64" name="Google Shape;64;p13"/>
          <p:cNvCxnSpPr>
            <a:stCxn id="55" idx="6"/>
            <a:endCxn id="59"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65" name="Google Shape;65;p13"/>
          <p:cNvCxnSpPr>
            <a:stCxn id="56" idx="6"/>
            <a:endCxn id="60"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13"/>
          <p:cNvCxnSpPr>
            <a:stCxn id="57" idx="6"/>
            <a:endCxn id="60"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3"/>
          <p:cNvCxnSpPr>
            <a:stCxn id="58" idx="6"/>
            <a:endCxn id="60"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3"/>
          <p:cNvCxnSpPr>
            <a:stCxn id="59" idx="6"/>
            <a:endCxn id="60"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3"/>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FF"/>
              </a:solidFill>
              <a:highlight>
                <a:srgbClr val="FFFF00"/>
              </a:highlight>
            </a:endParaRPr>
          </a:p>
        </p:txBody>
      </p:sp>
      <p:sp>
        <p:nvSpPr>
          <p:cNvPr id="72" name="Google Shape;72;p13"/>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73" name="Google Shape;73;p13"/>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74" name="Google Shape;74;p13"/>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75" name="Google Shape;75;p13"/>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76" name="Google Shape;76;p13"/>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77" name="Google Shape;77;p13"/>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rgbClr val="FFFF00"/>
              </a:highlight>
            </a:endParaRPr>
          </a:p>
        </p:txBody>
      </p:sp>
      <p:sp>
        <p:nvSpPr>
          <p:cNvPr id="78" name="Google Shape;78;p13"/>
          <p:cNvSpPr txBox="1"/>
          <p:nvPr/>
        </p:nvSpPr>
        <p:spPr>
          <a:xfrm>
            <a:off x="2784725" y="634225"/>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
        <p:nvSpPr>
          <p:cNvPr id="79" name="Google Shape;79;p13"/>
          <p:cNvSpPr txBox="1"/>
          <p:nvPr/>
        </p:nvSpPr>
        <p:spPr>
          <a:xfrm>
            <a:off x="2784725" y="1720975"/>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
        <p:nvSpPr>
          <p:cNvPr id="80" name="Google Shape;80;p13"/>
          <p:cNvSpPr txBox="1"/>
          <p:nvPr/>
        </p:nvSpPr>
        <p:spPr>
          <a:xfrm>
            <a:off x="2784725" y="3016375"/>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
        <p:nvSpPr>
          <p:cNvPr id="81" name="Google Shape;81;p13"/>
          <p:cNvSpPr txBox="1"/>
          <p:nvPr/>
        </p:nvSpPr>
        <p:spPr>
          <a:xfrm>
            <a:off x="2784725" y="4159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
        <p:nvSpPr>
          <p:cNvPr id="82" name="Google Shape;82;p13"/>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Note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The following is a walk through to train a simple neural network on a XOR gate (Exclusive-OR) for one round of training (out of, typically, 1000s). In this illustration the inputs will be 0 and 1, which should equal 1 for a XOR gate.</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The network has 2 input nodes (1 for each input value), 4 nodes in 1 hidden layer, and 1 output node (for the 1 output value required).</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Node values are typically restricted to the range of 0 to 1, so problem sets are designed in such a manner to be compatible with this constraint.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Typically you want integer 0's or 1's as inputs, with the goal of an output of 0 or 1 as well (ie: don't try to have a network aim for 0.0-&gt;0.3 have one meaning, 0.3 to 0.7 have another etc, instead add additional output nodes for each desired meaning).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Every calculation is provided so that it (hopefully) doesn't matter if you don't understand sample code applying abstract mathematical methods (such occurs with Tensorflow, PyTorch or even Numpy). Tracing every step should allow you to see how the network tweaks its values as a result of training data and the amount of error in its predictions.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Paul Baumgarten</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February 2019</a:t>
            </a:r>
            <a:endParaRPr sz="1000">
              <a:solidFill>
                <a:schemeClr val="accent3"/>
              </a:solidFill>
              <a:latin typeface="Consolas"/>
              <a:ea typeface="Consolas"/>
              <a:cs typeface="Consolas"/>
              <a:sym typeface="Consolas"/>
            </a:endParaRPr>
          </a:p>
        </p:txBody>
      </p:sp>
      <p:cxnSp>
        <p:nvCxnSpPr>
          <p:cNvPr id="83" name="Google Shape;83;p13"/>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84" name="Google Shape;84;p13"/>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85" name="Google Shape;85;p13"/>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86" name="Google Shape;86;p13"/>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
        <p:nvSpPr>
          <p:cNvPr id="87" name="Google Shape;87;p13"/>
          <p:cNvSpPr txBox="1"/>
          <p:nvPr/>
        </p:nvSpPr>
        <p:spPr>
          <a:xfrm>
            <a:off x="243475" y="5450"/>
            <a:ext cx="4427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Input                        Hidden                      Output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2"/>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 name="Google Shape;401;p22"/>
          <p:cNvCxnSpPr>
            <a:stCxn id="395" idx="6"/>
            <a:endCxn id="396"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402" name="Google Shape;402;p22"/>
          <p:cNvCxnSpPr>
            <a:stCxn id="395" idx="6"/>
            <a:endCxn id="397"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403" name="Google Shape;403;p22"/>
          <p:cNvCxnSpPr>
            <a:stCxn id="395" idx="6"/>
            <a:endCxn id="398"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404" name="Google Shape;404;p22"/>
          <p:cNvCxnSpPr>
            <a:stCxn id="395" idx="6"/>
            <a:endCxn id="399"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405" name="Google Shape;405;p22"/>
          <p:cNvCxnSpPr>
            <a:stCxn id="396" idx="6"/>
            <a:endCxn id="400"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22"/>
          <p:cNvCxnSpPr>
            <a:stCxn id="397" idx="6"/>
            <a:endCxn id="400"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22"/>
          <p:cNvCxnSpPr>
            <a:stCxn id="398" idx="6"/>
            <a:endCxn id="400"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22"/>
          <p:cNvCxnSpPr>
            <a:stCxn id="399" idx="6"/>
            <a:endCxn id="400"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409" name="Google Shape;409;p22"/>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410" name="Google Shape;410;p22"/>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411" name="Google Shape;411;p22"/>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412" name="Google Shape;412;p22"/>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13" name="Google Shape;413;p22"/>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14" name="Google Shape;414;p22"/>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15" name="Google Shape;415;p22"/>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rPr lang="en-GB">
                <a:solidFill>
                  <a:srgbClr val="B7B7B7"/>
                </a:solidFill>
              </a:rPr>
              <a:t>0.207</a:t>
            </a:r>
            <a:endParaRPr>
              <a:solidFill>
                <a:srgbClr val="B7B7B7"/>
              </a:solidFill>
            </a:endParaRPr>
          </a:p>
          <a:p>
            <a:pPr indent="0" lvl="0" marL="0" rtl="0" algn="l">
              <a:spcBef>
                <a:spcPts val="0"/>
              </a:spcBef>
              <a:spcAft>
                <a:spcPts val="0"/>
              </a:spcAft>
              <a:buNone/>
            </a:pPr>
            <a:r>
              <a:rPr lang="en-GB">
                <a:solidFill>
                  <a:srgbClr val="B7B7B7"/>
                </a:solidFill>
              </a:rPr>
              <a:t>deriv</a:t>
            </a:r>
            <a:endParaRPr>
              <a:solidFill>
                <a:srgbClr val="B7B7B7"/>
              </a:solidFill>
            </a:endParaRPr>
          </a:p>
          <a:p>
            <a:pPr indent="0" lvl="0" marL="0" rtl="0" algn="l">
              <a:spcBef>
                <a:spcPts val="0"/>
              </a:spcBef>
              <a:spcAft>
                <a:spcPts val="0"/>
              </a:spcAft>
              <a:buNone/>
            </a:pPr>
            <a:r>
              <a:rPr lang="en-GB">
                <a:solidFill>
                  <a:srgbClr val="B7B7B7"/>
                </a:solidFill>
                <a:highlight>
                  <a:srgbClr val="FFFF00"/>
                </a:highlight>
              </a:rPr>
              <a:t>0.06</a:t>
            </a:r>
            <a:endParaRPr>
              <a:solidFill>
                <a:srgbClr val="B7B7B7"/>
              </a:solidFill>
              <a:highlight>
                <a:srgbClr val="FFFF00"/>
              </a:highlight>
            </a:endParaRPr>
          </a:p>
          <a:p>
            <a:pPr indent="0" lvl="0" marL="0" rtl="0" algn="l">
              <a:spcBef>
                <a:spcPts val="0"/>
              </a:spcBef>
              <a:spcAft>
                <a:spcPts val="0"/>
              </a:spcAft>
              <a:buNone/>
            </a:pPr>
            <a:r>
              <a:rPr lang="en-GB">
                <a:solidFill>
                  <a:srgbClr val="B7B7B7"/>
                </a:solidFill>
                <a:highlight>
                  <a:srgbClr val="FFFF00"/>
                </a:highlight>
              </a:rPr>
              <a:t>adjust</a:t>
            </a:r>
            <a:endParaRPr>
              <a:solidFill>
                <a:srgbClr val="B7B7B7"/>
              </a:solidFill>
              <a:highlight>
                <a:srgbClr val="FFFF00"/>
              </a:highlight>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None/>
            </a:pPr>
            <a:r>
              <a:t/>
            </a:r>
            <a:endParaRPr/>
          </a:p>
        </p:txBody>
      </p:sp>
      <p:sp>
        <p:nvSpPr>
          <p:cNvPr id="416" name="Google Shape;416;p22"/>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17" name="Google Shape;417;p22"/>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418" name="Google Shape;418;p22"/>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Apply the gradient to influence how much error correction we wish to apply for this round</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output_errors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[ 0.2920 ]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gradients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[ 0.2067 ]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adjustments_h2o_weights = gradients.multiply(output_errors);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adjustments_h2o_weights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[ 0.0603 ]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419" name="Google Shape;419;p22"/>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420" name="Google Shape;420;p22"/>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421" name="Google Shape;421;p22"/>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422" name="Google Shape;422;p22"/>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423" name="Google Shape;423;p22"/>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424" name="Google Shape;424;p22"/>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425" name="Google Shape;425;p22"/>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426" name="Google Shape;426;p22"/>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cxnSp>
        <p:nvCxnSpPr>
          <p:cNvPr id="427" name="Google Shape;427;p22"/>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428" name="Google Shape;428;p22"/>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429" name="Google Shape;429;p22"/>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430" name="Google Shape;430;p22"/>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3"/>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23"/>
          <p:cNvCxnSpPr>
            <a:stCxn id="436" idx="6"/>
            <a:endCxn id="437"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443" name="Google Shape;443;p23"/>
          <p:cNvCxnSpPr>
            <a:stCxn id="436" idx="6"/>
            <a:endCxn id="438"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444" name="Google Shape;444;p23"/>
          <p:cNvCxnSpPr>
            <a:stCxn id="436" idx="6"/>
            <a:endCxn id="439"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445" name="Google Shape;445;p23"/>
          <p:cNvCxnSpPr>
            <a:stCxn id="436" idx="6"/>
            <a:endCxn id="440"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446" name="Google Shape;446;p23"/>
          <p:cNvCxnSpPr>
            <a:stCxn id="437" idx="6"/>
            <a:endCxn id="441"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23"/>
          <p:cNvCxnSpPr>
            <a:stCxn id="438" idx="6"/>
            <a:endCxn id="441"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23"/>
          <p:cNvCxnSpPr>
            <a:stCxn id="439" idx="6"/>
            <a:endCxn id="441"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23"/>
          <p:cNvCxnSpPr>
            <a:stCxn id="440" idx="6"/>
            <a:endCxn id="441"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450" name="Google Shape;450;p23"/>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451" name="Google Shape;451;p23"/>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452" name="Google Shape;452;p23"/>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453" name="Google Shape;453;p23"/>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54" name="Google Shape;454;p23"/>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55" name="Google Shape;455;p23"/>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56" name="Google Shape;456;p23"/>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rPr lang="en-GB">
                <a:solidFill>
                  <a:srgbClr val="B7B7B7"/>
                </a:solidFill>
              </a:rPr>
              <a:t>0.207</a:t>
            </a:r>
            <a:endParaRPr>
              <a:solidFill>
                <a:srgbClr val="B7B7B7"/>
              </a:solidFill>
            </a:endParaRPr>
          </a:p>
          <a:p>
            <a:pPr indent="0" lvl="0" marL="0" rtl="0" algn="l">
              <a:spcBef>
                <a:spcPts val="0"/>
              </a:spcBef>
              <a:spcAft>
                <a:spcPts val="0"/>
              </a:spcAft>
              <a:buNone/>
            </a:pPr>
            <a:r>
              <a:rPr lang="en-GB">
                <a:solidFill>
                  <a:srgbClr val="B7B7B7"/>
                </a:solidFill>
              </a:rPr>
              <a:t>deriv</a:t>
            </a:r>
            <a:endParaRPr>
              <a:solidFill>
                <a:srgbClr val="FF0000"/>
              </a:solidFill>
            </a:endParaRPr>
          </a:p>
          <a:p>
            <a:pPr indent="0" lvl="0" marL="0" rtl="0" algn="l">
              <a:spcBef>
                <a:spcPts val="0"/>
              </a:spcBef>
              <a:spcAft>
                <a:spcPts val="0"/>
              </a:spcAft>
              <a:buNone/>
            </a:pPr>
            <a:r>
              <a:rPr lang="en-GB">
                <a:solidFill>
                  <a:srgbClr val="B7B7B7"/>
                </a:solidFill>
                <a:highlight>
                  <a:srgbClr val="FFFF00"/>
                </a:highlight>
              </a:rPr>
              <a:t>0.006</a:t>
            </a:r>
            <a:endParaRPr>
              <a:solidFill>
                <a:srgbClr val="B7B7B7"/>
              </a:solidFill>
              <a:highlight>
                <a:srgbClr val="FFFF00"/>
              </a:highlight>
            </a:endParaRPr>
          </a:p>
          <a:p>
            <a:pPr indent="0" lvl="0" marL="0" rtl="0" algn="l">
              <a:spcBef>
                <a:spcPts val="0"/>
              </a:spcBef>
              <a:spcAft>
                <a:spcPts val="0"/>
              </a:spcAft>
              <a:buClr>
                <a:schemeClr val="dk1"/>
              </a:buClr>
              <a:buSzPts val="1100"/>
              <a:buFont typeface="Arial"/>
              <a:buNone/>
            </a:pPr>
            <a:r>
              <a:rPr lang="en-GB">
                <a:solidFill>
                  <a:srgbClr val="B7B7B7"/>
                </a:solidFill>
                <a:highlight>
                  <a:srgbClr val="FFFF00"/>
                </a:highlight>
              </a:rPr>
              <a:t>adjust</a:t>
            </a:r>
            <a:endParaRPr>
              <a:solidFill>
                <a:srgbClr val="B7B7B7"/>
              </a:solidFill>
              <a:highlight>
                <a:srgbClr val="FFFF00"/>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457" name="Google Shape;457;p23"/>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58" name="Google Shape;458;p23"/>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459" name="Google Shape;459;p23"/>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Apply the learning rate to influence how much error correction we wish to apply for this round. We don't want any individual training datum to over-influence the NN and cause wild variations.</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adjustments_h2o_weights = [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[ 0.0603 ]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adjustments_h2o_weights</a:t>
            </a:r>
            <a:r>
              <a:rPr lang="en-GB" sz="1000">
                <a:solidFill>
                  <a:schemeClr val="accent3"/>
                </a:solidFill>
                <a:latin typeface="Consolas"/>
                <a:ea typeface="Consolas"/>
                <a:cs typeface="Consolas"/>
                <a:sym typeface="Consolas"/>
              </a:rPr>
              <a:t> = </a:t>
            </a:r>
            <a:r>
              <a:rPr lang="en-GB" sz="1000">
                <a:solidFill>
                  <a:schemeClr val="accent3"/>
                </a:solidFill>
                <a:latin typeface="Consolas"/>
                <a:ea typeface="Consolas"/>
                <a:cs typeface="Consolas"/>
                <a:sym typeface="Consolas"/>
              </a:rPr>
              <a:t>adjustments_h2o_weights</a:t>
            </a:r>
            <a:r>
              <a:rPr lang="en-GB" sz="1000">
                <a:solidFill>
                  <a:schemeClr val="accent3"/>
                </a:solidFill>
                <a:latin typeface="Consolas"/>
                <a:ea typeface="Consolas"/>
                <a:cs typeface="Consolas"/>
                <a:sym typeface="Consolas"/>
              </a:rPr>
              <a:t>.</a:t>
            </a:r>
            <a:r>
              <a:rPr lang="en-GB" sz="1000">
                <a:solidFill>
                  <a:schemeClr val="accent3"/>
                </a:solidFill>
                <a:latin typeface="Consolas"/>
                <a:ea typeface="Consolas"/>
                <a:cs typeface="Consolas"/>
                <a:sym typeface="Consolas"/>
              </a:rPr>
              <a:t>multiply(learning_rate);</a:t>
            </a: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adjustments_h2o_weights</a:t>
            </a:r>
            <a:r>
              <a:rPr lang="en-GB" sz="1000">
                <a:solidFill>
                  <a:schemeClr val="accent3"/>
                </a:solidFill>
                <a:latin typeface="Consolas"/>
                <a:ea typeface="Consolas"/>
                <a:cs typeface="Consolas"/>
                <a:sym typeface="Consolas"/>
              </a:rPr>
              <a:t> = </a:t>
            </a:r>
            <a:r>
              <a:rPr lang="en-GB" sz="1000">
                <a:solidFill>
                  <a:schemeClr val="accent3"/>
                </a:solidFill>
                <a:latin typeface="Consolas"/>
                <a:ea typeface="Consolas"/>
                <a:cs typeface="Consolas"/>
                <a:sym typeface="Consolas"/>
              </a:rPr>
              <a:t>[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[ 0.0060 ]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460" name="Google Shape;460;p23"/>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461" name="Google Shape;461;p23"/>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462" name="Google Shape;462;p23"/>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463" name="Google Shape;463;p23"/>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464" name="Google Shape;464;p23"/>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465" name="Google Shape;465;p23"/>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466" name="Google Shape;466;p23"/>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467" name="Google Shape;467;p23"/>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cxnSp>
        <p:nvCxnSpPr>
          <p:cNvPr id="468" name="Google Shape;468;p23"/>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469" name="Google Shape;469;p23"/>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470" name="Google Shape;470;p23"/>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471" name="Google Shape;471;p23"/>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24"/>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24"/>
          <p:cNvCxnSpPr>
            <a:stCxn id="477" idx="6"/>
            <a:endCxn id="478"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484" name="Google Shape;484;p24"/>
          <p:cNvCxnSpPr>
            <a:stCxn id="477" idx="6"/>
            <a:endCxn id="479"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485" name="Google Shape;485;p24"/>
          <p:cNvCxnSpPr>
            <a:stCxn id="477" idx="6"/>
            <a:endCxn id="480"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486" name="Google Shape;486;p24"/>
          <p:cNvCxnSpPr>
            <a:stCxn id="477" idx="6"/>
            <a:endCxn id="481"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487" name="Google Shape;487;p24"/>
          <p:cNvCxnSpPr>
            <a:stCxn id="478" idx="6"/>
            <a:endCxn id="482"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24"/>
          <p:cNvCxnSpPr>
            <a:stCxn id="479" idx="6"/>
            <a:endCxn id="482"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24"/>
          <p:cNvCxnSpPr>
            <a:stCxn id="480" idx="6"/>
            <a:endCxn id="482"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24"/>
          <p:cNvCxnSpPr>
            <a:stCxn id="481" idx="6"/>
            <a:endCxn id="482"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491" name="Google Shape;491;p24"/>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492" name="Google Shape;492;p24"/>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493" name="Google Shape;493;p24"/>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494" name="Google Shape;494;p24"/>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95" name="Google Shape;495;p24"/>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96" name="Google Shape;496;p24"/>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97" name="Google Shape;497;p24"/>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rPr lang="en-GB">
                <a:solidFill>
                  <a:srgbClr val="B7B7B7"/>
                </a:solidFill>
              </a:rPr>
              <a:t>0.207</a:t>
            </a:r>
            <a:endParaRPr>
              <a:solidFill>
                <a:srgbClr val="B7B7B7"/>
              </a:solidFill>
            </a:endParaRPr>
          </a:p>
          <a:p>
            <a:pPr indent="0" lvl="0" marL="0" rtl="0" algn="l">
              <a:spcBef>
                <a:spcPts val="0"/>
              </a:spcBef>
              <a:spcAft>
                <a:spcPts val="0"/>
              </a:spcAft>
              <a:buNone/>
            </a:pPr>
            <a:r>
              <a:rPr lang="en-GB">
                <a:solidFill>
                  <a:srgbClr val="B7B7B7"/>
                </a:solidFill>
              </a:rPr>
              <a:t>deriv</a:t>
            </a:r>
            <a:endParaRPr>
              <a:solidFill>
                <a:srgbClr val="FF0000"/>
              </a:solidFill>
            </a:endParaRPr>
          </a:p>
          <a:p>
            <a:pPr indent="0" lvl="0" marL="0" rtl="0" algn="l">
              <a:spcBef>
                <a:spcPts val="0"/>
              </a:spcBef>
              <a:spcAft>
                <a:spcPts val="0"/>
              </a:spcAft>
              <a:buNone/>
            </a:pPr>
            <a:r>
              <a:rPr lang="en-GB">
                <a:solidFill>
                  <a:srgbClr val="B7B7B7"/>
                </a:solidFill>
              </a:rPr>
              <a:t>0.006</a:t>
            </a:r>
            <a:endParaRPr>
              <a:solidFill>
                <a:srgbClr val="B7B7B7"/>
              </a:solidFill>
            </a:endParaRPr>
          </a:p>
          <a:p>
            <a:pPr indent="0" lvl="0" marL="0" rtl="0" algn="l">
              <a:spcBef>
                <a:spcPts val="0"/>
              </a:spcBef>
              <a:spcAft>
                <a:spcPts val="0"/>
              </a:spcAft>
              <a:buNone/>
            </a:pPr>
            <a:r>
              <a:rPr lang="en-GB">
                <a:solidFill>
                  <a:srgbClr val="B7B7B7"/>
                </a:solidFill>
              </a:rPr>
              <a:t>adjust</a:t>
            </a:r>
            <a:endParaRPr>
              <a:solidFill>
                <a:srgbClr val="B7B7B7"/>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498" name="Google Shape;498;p24"/>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499" name="Google Shape;499;p24"/>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500" name="Google Shape;500;p24"/>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Transpose the hidden layer so it is correctly orientated for later calculations</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[ 0.5984 ],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[ 0.7105 ],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[ 0.6327 ],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[ 0.5328 ]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hidden_transposed = Matrix.transpose(hidden);</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hidden_transposed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[ 0.5984, 0.7105, 0.6327, 0.5328 ]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501" name="Google Shape;501;p24"/>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502" name="Google Shape;502;p24"/>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503" name="Google Shape;503;p24"/>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504" name="Google Shape;504;p24"/>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505" name="Google Shape;505;p24"/>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506" name="Google Shape;506;p24"/>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507" name="Google Shape;507;p24"/>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508" name="Google Shape;508;p24"/>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cxnSp>
        <p:nvCxnSpPr>
          <p:cNvPr id="509" name="Google Shape;509;p24"/>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510" name="Google Shape;510;p24"/>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511" name="Google Shape;511;p24"/>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512" name="Google Shape;512;p24"/>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25"/>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25"/>
          <p:cNvCxnSpPr>
            <a:stCxn id="518" idx="6"/>
            <a:endCxn id="519"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525" name="Google Shape;525;p25"/>
          <p:cNvCxnSpPr>
            <a:stCxn id="518" idx="6"/>
            <a:endCxn id="520"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526" name="Google Shape;526;p25"/>
          <p:cNvCxnSpPr>
            <a:stCxn id="518" idx="6"/>
            <a:endCxn id="521"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527" name="Google Shape;527;p25"/>
          <p:cNvCxnSpPr>
            <a:stCxn id="518" idx="6"/>
            <a:endCxn id="522"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528" name="Google Shape;528;p25"/>
          <p:cNvCxnSpPr>
            <a:stCxn id="519" idx="6"/>
            <a:endCxn id="523"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25"/>
          <p:cNvCxnSpPr>
            <a:stCxn id="520" idx="6"/>
            <a:endCxn id="523"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25"/>
          <p:cNvCxnSpPr>
            <a:stCxn id="521" idx="6"/>
            <a:endCxn id="523"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25"/>
          <p:cNvCxnSpPr>
            <a:stCxn id="522" idx="6"/>
            <a:endCxn id="523"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532" name="Google Shape;532;p25"/>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533" name="Google Shape;533;p25"/>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534" name="Google Shape;534;p25"/>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535" name="Google Shape;535;p25"/>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36" name="Google Shape;536;p25"/>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37" name="Google Shape;537;p25"/>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38" name="Google Shape;538;p25"/>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rPr lang="en-GB">
                <a:solidFill>
                  <a:srgbClr val="B7B7B7"/>
                </a:solidFill>
              </a:rPr>
              <a:t>0.207</a:t>
            </a:r>
            <a:endParaRPr>
              <a:solidFill>
                <a:srgbClr val="B7B7B7"/>
              </a:solidFill>
            </a:endParaRPr>
          </a:p>
          <a:p>
            <a:pPr indent="0" lvl="0" marL="0" rtl="0" algn="l">
              <a:spcBef>
                <a:spcPts val="0"/>
              </a:spcBef>
              <a:spcAft>
                <a:spcPts val="0"/>
              </a:spcAft>
              <a:buNone/>
            </a:pPr>
            <a:r>
              <a:rPr lang="en-GB">
                <a:solidFill>
                  <a:srgbClr val="B7B7B7"/>
                </a:solidFill>
              </a:rPr>
              <a:t>deriv</a:t>
            </a:r>
            <a:endParaRPr>
              <a:solidFill>
                <a:srgbClr val="FF0000"/>
              </a:solidFill>
            </a:endParaRPr>
          </a:p>
          <a:p>
            <a:pPr indent="0" lvl="0" marL="0" rtl="0" algn="l">
              <a:spcBef>
                <a:spcPts val="0"/>
              </a:spcBef>
              <a:spcAft>
                <a:spcPts val="0"/>
              </a:spcAft>
              <a:buNone/>
            </a:pPr>
            <a:r>
              <a:rPr lang="en-GB">
                <a:solidFill>
                  <a:srgbClr val="B7B7B7"/>
                </a:solidFill>
              </a:rPr>
              <a:t>0.006</a:t>
            </a:r>
            <a:endParaRPr>
              <a:solidFill>
                <a:srgbClr val="B7B7B7"/>
              </a:solidFill>
            </a:endParaRPr>
          </a:p>
          <a:p>
            <a:pPr indent="0" lvl="0" marL="0" rtl="0" algn="l">
              <a:spcBef>
                <a:spcPts val="0"/>
              </a:spcBef>
              <a:spcAft>
                <a:spcPts val="0"/>
              </a:spcAft>
              <a:buNone/>
            </a:pPr>
            <a:r>
              <a:rPr lang="en-GB">
                <a:solidFill>
                  <a:srgbClr val="B7B7B7"/>
                </a:solidFill>
              </a:rPr>
              <a:t>adjust</a:t>
            </a:r>
            <a:endParaRPr>
              <a:solidFill>
                <a:srgbClr val="B7B7B7"/>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539" name="Google Shape;539;p25"/>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40" name="Google Shape;540;p25"/>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FF9900"/>
                </a:solidFill>
              </a:rPr>
              <a:t>0.399</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0.898</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0.544</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541" name="Google Shape;541;p25"/>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Calculate changes to hidden-&gt;output weights by multiplying:</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the post-sigmoid predicted values in the hidden layer by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the adjustment number we produced that was based on the error in the overall result.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adjustments_h2o_weights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[ 0.0060 ]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hidden_transposed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[ 0.5984, 0.7105, 0.6327, 0.5328 ]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weight_h2o_deltas = Matrix.multiply(adjustments_h2o_weights, hidden_transposed);</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weight_h2o_deltas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[ 0.0036, 0.0042, 0.0038, 0.0032 ]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542" name="Google Shape;542;p25"/>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543" name="Google Shape;543;p25"/>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544" name="Google Shape;544;p25"/>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545" name="Google Shape;545;p25"/>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546" name="Google Shape;546;p25"/>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547" name="Google Shape;547;p25"/>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548" name="Google Shape;548;p25"/>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549" name="Google Shape;549;p25"/>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550" name="Google Shape;550;p25"/>
          <p:cNvSpPr txBox="1"/>
          <p:nvPr/>
        </p:nvSpPr>
        <p:spPr>
          <a:xfrm>
            <a:off x="2784725" y="8628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B7B7B7"/>
                </a:solidFill>
                <a:highlight>
                  <a:srgbClr val="FFFF00"/>
                </a:highlight>
              </a:rPr>
              <a:t>0.0036</a:t>
            </a:r>
            <a:endParaRPr>
              <a:solidFill>
                <a:srgbClr val="B7B7B7"/>
              </a:solidFill>
              <a:highlight>
                <a:srgbClr val="FFFF00"/>
              </a:highlight>
            </a:endParaRPr>
          </a:p>
        </p:txBody>
      </p:sp>
      <p:sp>
        <p:nvSpPr>
          <p:cNvPr id="551" name="Google Shape;551;p25"/>
          <p:cNvSpPr txBox="1"/>
          <p:nvPr/>
        </p:nvSpPr>
        <p:spPr>
          <a:xfrm>
            <a:off x="2784725" y="19495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B7B7B7"/>
                </a:solidFill>
                <a:highlight>
                  <a:srgbClr val="FFFF00"/>
                </a:highlight>
              </a:rPr>
              <a:t>0.0042</a:t>
            </a:r>
            <a:endParaRPr>
              <a:solidFill>
                <a:srgbClr val="B7B7B7"/>
              </a:solidFill>
              <a:highlight>
                <a:srgbClr val="FFFF00"/>
              </a:highlight>
            </a:endParaRPr>
          </a:p>
        </p:txBody>
      </p:sp>
      <p:sp>
        <p:nvSpPr>
          <p:cNvPr id="552" name="Google Shape;552;p25"/>
          <p:cNvSpPr txBox="1"/>
          <p:nvPr/>
        </p:nvSpPr>
        <p:spPr>
          <a:xfrm>
            <a:off x="2784725" y="32449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B7B7B7"/>
                </a:solidFill>
                <a:highlight>
                  <a:srgbClr val="FFFF00"/>
                </a:highlight>
              </a:rPr>
              <a:t>0.0038</a:t>
            </a:r>
            <a:endParaRPr>
              <a:solidFill>
                <a:srgbClr val="B7B7B7"/>
              </a:solidFill>
              <a:highlight>
                <a:srgbClr val="FFFF00"/>
              </a:highlight>
            </a:endParaRPr>
          </a:p>
        </p:txBody>
      </p:sp>
      <p:sp>
        <p:nvSpPr>
          <p:cNvPr id="553" name="Google Shape;553;p25"/>
          <p:cNvSpPr txBox="1"/>
          <p:nvPr/>
        </p:nvSpPr>
        <p:spPr>
          <a:xfrm>
            <a:off x="2784725" y="43879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highlight>
                  <a:srgbClr val="FFFF00"/>
                </a:highlight>
              </a:rPr>
              <a:t> </a:t>
            </a:r>
            <a:r>
              <a:rPr lang="en-GB">
                <a:solidFill>
                  <a:srgbClr val="B7B7B7"/>
                </a:solidFill>
                <a:highlight>
                  <a:srgbClr val="FFFF00"/>
                </a:highlight>
              </a:rPr>
              <a:t>0.0032</a:t>
            </a:r>
            <a:endParaRPr>
              <a:solidFill>
                <a:srgbClr val="B7B7B7"/>
              </a:solidFill>
              <a:highlight>
                <a:srgbClr val="FFFF00"/>
              </a:highlight>
            </a:endParaRPr>
          </a:p>
        </p:txBody>
      </p:sp>
      <p:sp>
        <p:nvSpPr>
          <p:cNvPr id="554" name="Google Shape;554;p25"/>
          <p:cNvSpPr/>
          <p:nvPr/>
        </p:nvSpPr>
        <p:spPr>
          <a:xfrm>
            <a:off x="2428875" y="1010325"/>
            <a:ext cx="459250" cy="337625"/>
          </a:xfrm>
          <a:custGeom>
            <a:rect b="b" l="l" r="r" t="t"/>
            <a:pathLst>
              <a:path extrusionOk="0" h="13505" w="18370">
                <a:moveTo>
                  <a:pt x="0" y="0"/>
                </a:moveTo>
                <a:cubicBezTo>
                  <a:pt x="1429" y="2177"/>
                  <a:pt x="5511" y="11430"/>
                  <a:pt x="8573" y="13063"/>
                </a:cubicBezTo>
                <a:cubicBezTo>
                  <a:pt x="11635" y="14696"/>
                  <a:pt x="16737" y="10341"/>
                  <a:pt x="18370" y="9797"/>
                </a:cubicBezTo>
              </a:path>
            </a:pathLst>
          </a:custGeom>
          <a:noFill/>
          <a:ln cap="flat" cmpd="sng" w="9525">
            <a:solidFill>
              <a:srgbClr val="4A86E8"/>
            </a:solidFill>
            <a:prstDash val="dash"/>
            <a:round/>
            <a:headEnd len="med" w="med" type="none"/>
            <a:tailEnd len="med" w="med" type="none"/>
          </a:ln>
        </p:spPr>
      </p:sp>
      <p:sp>
        <p:nvSpPr>
          <p:cNvPr id="555" name="Google Shape;555;p25"/>
          <p:cNvSpPr/>
          <p:nvPr/>
        </p:nvSpPr>
        <p:spPr>
          <a:xfrm>
            <a:off x="2352675" y="3296325"/>
            <a:ext cx="459250" cy="337625"/>
          </a:xfrm>
          <a:custGeom>
            <a:rect b="b" l="l" r="r" t="t"/>
            <a:pathLst>
              <a:path extrusionOk="0" h="13505" w="18370">
                <a:moveTo>
                  <a:pt x="0" y="0"/>
                </a:moveTo>
                <a:cubicBezTo>
                  <a:pt x="1429" y="2177"/>
                  <a:pt x="5511" y="11430"/>
                  <a:pt x="8573" y="13063"/>
                </a:cubicBezTo>
                <a:cubicBezTo>
                  <a:pt x="11635" y="14696"/>
                  <a:pt x="16737" y="10341"/>
                  <a:pt x="18370" y="9797"/>
                </a:cubicBezTo>
              </a:path>
            </a:pathLst>
          </a:custGeom>
          <a:noFill/>
          <a:ln cap="flat" cmpd="sng" w="9525">
            <a:solidFill>
              <a:srgbClr val="4A86E8"/>
            </a:solidFill>
            <a:prstDash val="dash"/>
            <a:round/>
            <a:headEnd len="med" w="med" type="none"/>
            <a:tailEnd len="med" w="med" type="none"/>
          </a:ln>
        </p:spPr>
      </p:sp>
      <p:sp>
        <p:nvSpPr>
          <p:cNvPr id="556" name="Google Shape;556;p25"/>
          <p:cNvSpPr/>
          <p:nvPr/>
        </p:nvSpPr>
        <p:spPr>
          <a:xfrm>
            <a:off x="2428875" y="4515525"/>
            <a:ext cx="459250" cy="337625"/>
          </a:xfrm>
          <a:custGeom>
            <a:rect b="b" l="l" r="r" t="t"/>
            <a:pathLst>
              <a:path extrusionOk="0" h="13505" w="18370">
                <a:moveTo>
                  <a:pt x="0" y="0"/>
                </a:moveTo>
                <a:cubicBezTo>
                  <a:pt x="1429" y="2177"/>
                  <a:pt x="5511" y="11430"/>
                  <a:pt x="8573" y="13063"/>
                </a:cubicBezTo>
                <a:cubicBezTo>
                  <a:pt x="11635" y="14696"/>
                  <a:pt x="16737" y="10341"/>
                  <a:pt x="18370" y="9797"/>
                </a:cubicBezTo>
              </a:path>
            </a:pathLst>
          </a:custGeom>
          <a:noFill/>
          <a:ln cap="flat" cmpd="sng" w="9525">
            <a:solidFill>
              <a:srgbClr val="4A86E8"/>
            </a:solidFill>
            <a:prstDash val="dash"/>
            <a:round/>
            <a:headEnd len="med" w="med" type="none"/>
            <a:tailEnd len="med" w="med" type="none"/>
          </a:ln>
        </p:spPr>
      </p:sp>
      <p:sp>
        <p:nvSpPr>
          <p:cNvPr id="557" name="Google Shape;557;p25"/>
          <p:cNvSpPr/>
          <p:nvPr/>
        </p:nvSpPr>
        <p:spPr>
          <a:xfrm>
            <a:off x="2398250" y="2214575"/>
            <a:ext cx="561300" cy="379925"/>
          </a:xfrm>
          <a:custGeom>
            <a:rect b="b" l="l" r="r" t="t"/>
            <a:pathLst>
              <a:path extrusionOk="0" h="15197" w="22452">
                <a:moveTo>
                  <a:pt x="0" y="0"/>
                </a:moveTo>
                <a:cubicBezTo>
                  <a:pt x="1293" y="2517"/>
                  <a:pt x="4014" y="14355"/>
                  <a:pt x="7756" y="15103"/>
                </a:cubicBezTo>
                <a:cubicBezTo>
                  <a:pt x="11498" y="15851"/>
                  <a:pt x="20003" y="6259"/>
                  <a:pt x="22452" y="4490"/>
                </a:cubicBezTo>
              </a:path>
            </a:pathLst>
          </a:custGeom>
          <a:noFill/>
          <a:ln cap="flat" cmpd="sng" w="9525">
            <a:solidFill>
              <a:srgbClr val="4A86E8"/>
            </a:solidFill>
            <a:prstDash val="dash"/>
            <a:round/>
            <a:headEnd len="med" w="med" type="none"/>
            <a:tailEnd len="med" w="med" type="none"/>
          </a:ln>
        </p:spPr>
      </p:sp>
      <p:sp>
        <p:nvSpPr>
          <p:cNvPr id="558" name="Google Shape;558;p25"/>
          <p:cNvSpPr/>
          <p:nvPr/>
        </p:nvSpPr>
        <p:spPr>
          <a:xfrm>
            <a:off x="3163650" y="3929075"/>
            <a:ext cx="683775" cy="1046000"/>
          </a:xfrm>
          <a:custGeom>
            <a:rect b="b" l="l" r="r" t="t"/>
            <a:pathLst>
              <a:path extrusionOk="0" h="41840" w="27351">
                <a:moveTo>
                  <a:pt x="27351" y="0"/>
                </a:moveTo>
                <a:cubicBezTo>
                  <a:pt x="25650" y="6736"/>
                  <a:pt x="21704" y="35038"/>
                  <a:pt x="17145" y="40413"/>
                </a:cubicBezTo>
                <a:cubicBezTo>
                  <a:pt x="12587" y="45788"/>
                  <a:pt x="2858" y="33609"/>
                  <a:pt x="0" y="32248"/>
                </a:cubicBezTo>
              </a:path>
            </a:pathLst>
          </a:custGeom>
          <a:noFill/>
          <a:ln cap="flat" cmpd="sng" w="9525">
            <a:solidFill>
              <a:srgbClr val="4A86E8"/>
            </a:solidFill>
            <a:prstDash val="dash"/>
            <a:round/>
            <a:headEnd len="med" w="med" type="none"/>
            <a:tailEnd len="med" w="med" type="none"/>
          </a:ln>
        </p:spPr>
      </p:sp>
      <p:sp>
        <p:nvSpPr>
          <p:cNvPr id="559" name="Google Shape;559;p25"/>
          <p:cNvSpPr/>
          <p:nvPr/>
        </p:nvSpPr>
        <p:spPr>
          <a:xfrm>
            <a:off x="3249978" y="3622900"/>
            <a:ext cx="628050" cy="360100"/>
          </a:xfrm>
          <a:custGeom>
            <a:rect b="b" l="l" r="r" t="t"/>
            <a:pathLst>
              <a:path extrusionOk="0" h="14404" w="25122">
                <a:moveTo>
                  <a:pt x="25122" y="13063"/>
                </a:moveTo>
                <a:cubicBezTo>
                  <a:pt x="21380" y="13131"/>
                  <a:pt x="6821" y="15648"/>
                  <a:pt x="2671" y="13471"/>
                </a:cubicBezTo>
                <a:cubicBezTo>
                  <a:pt x="-1479" y="11294"/>
                  <a:pt x="629" y="2245"/>
                  <a:pt x="221" y="0"/>
                </a:cubicBezTo>
              </a:path>
            </a:pathLst>
          </a:custGeom>
          <a:noFill/>
          <a:ln cap="flat" cmpd="sng" w="9525">
            <a:solidFill>
              <a:srgbClr val="4A86E8"/>
            </a:solidFill>
            <a:prstDash val="dash"/>
            <a:round/>
            <a:headEnd len="med" w="med" type="none"/>
            <a:tailEnd len="med" w="med" type="none"/>
          </a:ln>
        </p:spPr>
      </p:sp>
      <p:sp>
        <p:nvSpPr>
          <p:cNvPr id="560" name="Google Shape;560;p25"/>
          <p:cNvSpPr/>
          <p:nvPr/>
        </p:nvSpPr>
        <p:spPr>
          <a:xfrm>
            <a:off x="3173875" y="2316625"/>
            <a:ext cx="663350" cy="1602225"/>
          </a:xfrm>
          <a:custGeom>
            <a:rect b="b" l="l" r="r" t="t"/>
            <a:pathLst>
              <a:path extrusionOk="0" h="64089" w="26534">
                <a:moveTo>
                  <a:pt x="0" y="0"/>
                </a:moveTo>
                <a:cubicBezTo>
                  <a:pt x="3198" y="8845"/>
                  <a:pt x="14764" y="42387"/>
                  <a:pt x="19186" y="53068"/>
                </a:cubicBezTo>
                <a:cubicBezTo>
                  <a:pt x="23608" y="63750"/>
                  <a:pt x="25309" y="62252"/>
                  <a:pt x="26534" y="64089"/>
                </a:cubicBezTo>
              </a:path>
            </a:pathLst>
          </a:custGeom>
          <a:noFill/>
          <a:ln cap="flat" cmpd="sng" w="9525">
            <a:solidFill>
              <a:srgbClr val="4A86E8"/>
            </a:solidFill>
            <a:prstDash val="dash"/>
            <a:round/>
            <a:headEnd len="med" w="med" type="none"/>
            <a:tailEnd len="med" w="med" type="none"/>
          </a:ln>
        </p:spPr>
      </p:sp>
      <p:sp>
        <p:nvSpPr>
          <p:cNvPr id="561" name="Google Shape;561;p25"/>
          <p:cNvSpPr/>
          <p:nvPr/>
        </p:nvSpPr>
        <p:spPr>
          <a:xfrm>
            <a:off x="3296325" y="1234850"/>
            <a:ext cx="561300" cy="2673800"/>
          </a:xfrm>
          <a:custGeom>
            <a:rect b="b" l="l" r="r" t="t"/>
            <a:pathLst>
              <a:path extrusionOk="0" h="106952" w="22452">
                <a:moveTo>
                  <a:pt x="0" y="0"/>
                </a:moveTo>
                <a:cubicBezTo>
                  <a:pt x="2790" y="14832"/>
                  <a:pt x="12995" y="71166"/>
                  <a:pt x="16737" y="88991"/>
                </a:cubicBezTo>
                <a:cubicBezTo>
                  <a:pt x="20479" y="106816"/>
                  <a:pt x="21500" y="103959"/>
                  <a:pt x="22452" y="106952"/>
                </a:cubicBezTo>
              </a:path>
            </a:pathLst>
          </a:custGeom>
          <a:noFill/>
          <a:ln cap="flat" cmpd="sng" w="9525">
            <a:solidFill>
              <a:srgbClr val="4A86E8"/>
            </a:solidFill>
            <a:prstDash val="dash"/>
            <a:round/>
            <a:headEnd len="med" w="med" type="none"/>
            <a:tailEnd len="med" w="med" type="none"/>
          </a:ln>
        </p:spPr>
      </p:sp>
      <p:cxnSp>
        <p:nvCxnSpPr>
          <p:cNvPr id="562" name="Google Shape;562;p25"/>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563" name="Google Shape;563;p25"/>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564" name="Google Shape;564;p25"/>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565" name="Google Shape;565;p25"/>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26"/>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26"/>
          <p:cNvCxnSpPr>
            <a:stCxn id="571" idx="6"/>
            <a:endCxn id="572"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578" name="Google Shape;578;p26"/>
          <p:cNvCxnSpPr>
            <a:stCxn id="571" idx="6"/>
            <a:endCxn id="573"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579" name="Google Shape;579;p26"/>
          <p:cNvCxnSpPr>
            <a:stCxn id="571" idx="6"/>
            <a:endCxn id="574"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580" name="Google Shape;580;p26"/>
          <p:cNvCxnSpPr>
            <a:stCxn id="571" idx="6"/>
            <a:endCxn id="575"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581" name="Google Shape;581;p26"/>
          <p:cNvCxnSpPr>
            <a:stCxn id="572" idx="6"/>
            <a:endCxn id="576"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26"/>
          <p:cNvCxnSpPr>
            <a:stCxn id="573" idx="6"/>
            <a:endCxn id="576"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26"/>
          <p:cNvCxnSpPr>
            <a:stCxn id="574" idx="6"/>
            <a:endCxn id="576"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26"/>
          <p:cNvCxnSpPr>
            <a:stCxn id="575" idx="6"/>
            <a:endCxn id="576"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585" name="Google Shape;585;p26"/>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586" name="Google Shape;586;p26"/>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587" name="Google Shape;587;p26"/>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588" name="Google Shape;588;p26"/>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89" name="Google Shape;589;p26"/>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90" name="Google Shape;590;p26"/>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91" name="Google Shape;591;p26"/>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Clr>
                <a:schemeClr val="dk1"/>
              </a:buClr>
              <a:buSzPts val="1100"/>
              <a:buFont typeface="Arial"/>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592" name="Google Shape;592;p26"/>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593" name="Google Shape;593;p26"/>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FF9900"/>
                </a:solidFill>
              </a:rPr>
              <a:t>0.399</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0.898</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0.544</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594" name="Google Shape;594;p26"/>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0.888</a:t>
            </a:r>
            <a:endParaRPr>
              <a:highlight>
                <a:srgbClr val="FFFF00"/>
              </a:highlight>
            </a:endParaRPr>
          </a:p>
        </p:txBody>
      </p:sp>
      <p:sp>
        <p:nvSpPr>
          <p:cNvPr id="595" name="Google Shape;595;p26"/>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0.354</a:t>
            </a:r>
            <a:endParaRPr>
              <a:highlight>
                <a:srgbClr val="FFFF00"/>
              </a:highlight>
            </a:endParaRPr>
          </a:p>
        </p:txBody>
      </p:sp>
      <p:sp>
        <p:nvSpPr>
          <p:cNvPr id="596" name="Google Shape;596;p26"/>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0.513</a:t>
            </a:r>
            <a:endParaRPr>
              <a:highlight>
                <a:srgbClr val="FFFF00"/>
              </a:highlight>
            </a:endParaRPr>
          </a:p>
        </p:txBody>
      </p:sp>
      <p:sp>
        <p:nvSpPr>
          <p:cNvPr id="597" name="Google Shape;597;p26"/>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-0.399</a:t>
            </a:r>
            <a:endParaRPr>
              <a:highlight>
                <a:srgbClr val="FFFF00"/>
              </a:highlight>
            </a:endParaRPr>
          </a:p>
        </p:txBody>
      </p:sp>
      <p:sp>
        <p:nvSpPr>
          <p:cNvPr id="598" name="Google Shape;598;p26"/>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Apply changes to the hidden-&gt;output weights</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[ 0.8839, 0.3500, 0.5093, -0.4023 ]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weight_h2o_deltas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[ 0.0036, 0.0042, 0.0038, 0.0032 ]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 = </a:t>
            </a:r>
            <a:r>
              <a:rPr lang="en-GB" sz="1000">
                <a:solidFill>
                  <a:schemeClr val="accent3"/>
                </a:solidFill>
                <a:latin typeface="Consolas"/>
                <a:ea typeface="Consolas"/>
                <a:cs typeface="Consolas"/>
                <a:sym typeface="Consolas"/>
              </a:rPr>
              <a:t>weights_h2o.add(weight_h2o_deltas);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[ 0.8875, 0.3543, 0.5131, -0.3991 ]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599" name="Google Shape;599;p26"/>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600" name="Google Shape;600;p26"/>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601" name="Google Shape;601;p26"/>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602" name="Google Shape;602;p26"/>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cxnSp>
        <p:nvCxnSpPr>
          <p:cNvPr id="603" name="Google Shape;603;p26"/>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604" name="Google Shape;604;p26"/>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605" name="Google Shape;605;p26"/>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606" name="Google Shape;606;p26"/>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27"/>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8" name="Google Shape;618;p27"/>
          <p:cNvCxnSpPr>
            <a:stCxn id="612" idx="6"/>
            <a:endCxn id="613"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619" name="Google Shape;619;p27"/>
          <p:cNvCxnSpPr>
            <a:stCxn id="612" idx="6"/>
            <a:endCxn id="614"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620" name="Google Shape;620;p27"/>
          <p:cNvCxnSpPr>
            <a:stCxn id="612" idx="6"/>
            <a:endCxn id="615"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621" name="Google Shape;621;p27"/>
          <p:cNvCxnSpPr>
            <a:stCxn id="612" idx="6"/>
            <a:endCxn id="616"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622" name="Google Shape;622;p27"/>
          <p:cNvCxnSpPr>
            <a:stCxn id="613" idx="6"/>
            <a:endCxn id="617"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27"/>
          <p:cNvCxnSpPr>
            <a:stCxn id="614" idx="6"/>
            <a:endCxn id="617"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27"/>
          <p:cNvCxnSpPr>
            <a:stCxn id="615" idx="6"/>
            <a:endCxn id="617"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27"/>
          <p:cNvCxnSpPr>
            <a:stCxn id="616" idx="6"/>
            <a:endCxn id="617"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626" name="Google Shape;626;p27"/>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627" name="Google Shape;627;p27"/>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628" name="Google Shape;628;p27"/>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629" name="Google Shape;629;p27"/>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630" name="Google Shape;630;p27"/>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631" name="Google Shape;631;p27"/>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632" name="Google Shape;632;p27"/>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Clr>
                <a:schemeClr val="dk1"/>
              </a:buClr>
              <a:buSzPts val="1100"/>
              <a:buFont typeface="Arial"/>
              <a:buNone/>
            </a:pPr>
            <a:r>
              <a:rPr lang="en-GB">
                <a:solidFill>
                  <a:srgbClr val="FF0000"/>
                </a:solidFill>
              </a:rPr>
              <a:t>0.29 error</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633" name="Google Shape;633;p27"/>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634" name="Google Shape;634;p27"/>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635" name="Google Shape;635;p27"/>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Transpose the new hidden-&gt;output weights for use in later calculations</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[ 0.8875, 0.3543, 0.5131, -0.3991 ]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weights_h2o_transposed = Matrix.transpose(weights_h2o);</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weights_h2o_transposed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[ 0.8875 ],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[ 0.3543 ],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[ 0.5131 ],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-0.3991 ]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636" name="Google Shape;636;p27"/>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637" name="Google Shape;637;p27"/>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638" name="Google Shape;638;p27"/>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639" name="Google Shape;639;p27"/>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640" name="Google Shape;640;p27"/>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641" name="Google Shape;641;p27"/>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642" name="Google Shape;642;p27"/>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643" name="Google Shape;643;p27"/>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644" name="Google Shape;644;p27"/>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645" name="Google Shape;645;p27"/>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646" name="Google Shape;646;p27"/>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647" name="Google Shape;647;p27"/>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28"/>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28"/>
          <p:cNvCxnSpPr>
            <a:stCxn id="653" idx="6"/>
            <a:endCxn id="654"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660" name="Google Shape;660;p28"/>
          <p:cNvCxnSpPr>
            <a:stCxn id="653" idx="6"/>
            <a:endCxn id="655"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661" name="Google Shape;661;p28"/>
          <p:cNvCxnSpPr>
            <a:stCxn id="653" idx="6"/>
            <a:endCxn id="656"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662" name="Google Shape;662;p28"/>
          <p:cNvCxnSpPr>
            <a:stCxn id="653" idx="6"/>
            <a:endCxn id="657"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663" name="Google Shape;663;p28"/>
          <p:cNvCxnSpPr>
            <a:stCxn id="654" idx="6"/>
            <a:endCxn id="658"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28"/>
          <p:cNvCxnSpPr>
            <a:stCxn id="655" idx="6"/>
            <a:endCxn id="658"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28"/>
          <p:cNvCxnSpPr>
            <a:stCxn id="656" idx="6"/>
            <a:endCxn id="658"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28"/>
          <p:cNvCxnSpPr>
            <a:stCxn id="657" idx="6"/>
            <a:endCxn id="658"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667" name="Google Shape;667;p28"/>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668" name="Google Shape;668;p28"/>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669" name="Google Shape;669;p28"/>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670" name="Google Shape;670;p28"/>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Clr>
                <a:schemeClr val="dk1"/>
              </a:buClr>
              <a:buSzPts val="1100"/>
              <a:buFont typeface="Arial"/>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671" name="Google Shape;671;p28"/>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672" name="Google Shape;672;p28"/>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layer error for each node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that node's weighting toward the output multiplied by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the error of the output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weights_h2o_transposed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[ 0.8875 ],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[ 0.3543 ],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[ 0.5131 ],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-0.3991 ]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output_errors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[ 0.2920 ]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hidden_errors = Matrix.multiply(weights_h2o_transposed, output_errors);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hidden_errors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[ 0.2591 ],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[ 0.1034 ],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[ 0.1498 ],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-0.1165 ]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673" name="Google Shape;673;p28"/>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sz="1800">
              <a:solidFill>
                <a:srgbClr val="FF0000"/>
              </a:solidFill>
            </a:endParaRPr>
          </a:p>
          <a:p>
            <a:pPr indent="0" lvl="0" marL="0" rtl="0" algn="l">
              <a:spcBef>
                <a:spcPts val="0"/>
              </a:spcBef>
              <a:spcAft>
                <a:spcPts val="0"/>
              </a:spcAft>
              <a:buNone/>
            </a:pPr>
            <a:r>
              <a:rPr lang="en-GB">
                <a:solidFill>
                  <a:srgbClr val="FF0000"/>
                </a:solidFill>
                <a:highlight>
                  <a:srgbClr val="FFFF00"/>
                </a:highlight>
              </a:rPr>
              <a:t>-0.12 error</a:t>
            </a:r>
            <a:endParaRPr>
              <a:solidFill>
                <a:srgbClr val="FF0000"/>
              </a:solidFill>
              <a:highlight>
                <a:srgbClr val="FFFF00"/>
              </a:highlight>
            </a:endParaRPr>
          </a:p>
          <a:p>
            <a:pPr indent="0" lvl="0" marL="0" rtl="0" algn="l">
              <a:spcBef>
                <a:spcPts val="0"/>
              </a:spcBef>
              <a:spcAft>
                <a:spcPts val="0"/>
              </a:spcAft>
              <a:buNone/>
            </a:pPr>
            <a:r>
              <a:t/>
            </a:r>
            <a:endParaRPr>
              <a:solidFill>
                <a:srgbClr val="FF00FF"/>
              </a:solidFill>
            </a:endParaRPr>
          </a:p>
        </p:txBody>
      </p:sp>
      <p:sp>
        <p:nvSpPr>
          <p:cNvPr id="674" name="Google Shape;674;p28"/>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highlight>
                  <a:srgbClr val="FFFF00"/>
                </a:highlight>
              </a:rPr>
              <a:t>0.10 error</a:t>
            </a:r>
            <a:endParaRPr>
              <a:solidFill>
                <a:srgbClr val="FF0000"/>
              </a:solidFill>
              <a:highlight>
                <a:srgbClr val="FFFF00"/>
              </a:highlight>
            </a:endParaRPr>
          </a:p>
          <a:p>
            <a:pPr indent="0" lvl="0" marL="0" rtl="0" algn="l">
              <a:spcBef>
                <a:spcPts val="0"/>
              </a:spcBef>
              <a:spcAft>
                <a:spcPts val="0"/>
              </a:spcAft>
              <a:buNone/>
            </a:pPr>
            <a:r>
              <a:t/>
            </a:r>
            <a:endParaRPr>
              <a:solidFill>
                <a:srgbClr val="FF00FF"/>
              </a:solidFill>
            </a:endParaRPr>
          </a:p>
        </p:txBody>
      </p:sp>
      <p:sp>
        <p:nvSpPr>
          <p:cNvPr id="675" name="Google Shape;675;p28"/>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highlight>
                  <a:srgbClr val="FFFF00"/>
                </a:highlight>
              </a:rPr>
              <a:t>0.15 error</a:t>
            </a:r>
            <a:endParaRPr>
              <a:solidFill>
                <a:srgbClr val="FF0000"/>
              </a:solidFill>
              <a:highlight>
                <a:srgbClr val="FFFF00"/>
              </a:highlight>
            </a:endParaRPr>
          </a:p>
          <a:p>
            <a:pPr indent="0" lvl="0" marL="0" rtl="0" algn="l">
              <a:spcBef>
                <a:spcPts val="0"/>
              </a:spcBef>
              <a:spcAft>
                <a:spcPts val="0"/>
              </a:spcAft>
              <a:buNone/>
            </a:pPr>
            <a:r>
              <a:t/>
            </a:r>
            <a:endParaRPr>
              <a:solidFill>
                <a:srgbClr val="FF00FF"/>
              </a:solidFill>
            </a:endParaRPr>
          </a:p>
        </p:txBody>
      </p:sp>
      <p:sp>
        <p:nvSpPr>
          <p:cNvPr id="676" name="Google Shape;676;p28"/>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highlight>
                  <a:srgbClr val="FFFF00"/>
                </a:highlight>
              </a:rPr>
              <a:t>0.26 error</a:t>
            </a:r>
            <a:endParaRPr>
              <a:solidFill>
                <a:srgbClr val="FF0000"/>
              </a:solidFill>
              <a:highlight>
                <a:srgbClr val="FFFF00"/>
              </a:highlight>
            </a:endParaRPr>
          </a:p>
          <a:p>
            <a:pPr indent="0" lvl="0" marL="0" rtl="0" algn="l">
              <a:spcBef>
                <a:spcPts val="0"/>
              </a:spcBef>
              <a:spcAft>
                <a:spcPts val="0"/>
              </a:spcAft>
              <a:buNone/>
            </a:pPr>
            <a:r>
              <a:t/>
            </a:r>
            <a:endParaRPr>
              <a:solidFill>
                <a:srgbClr val="FF00FF"/>
              </a:solidFill>
            </a:endParaRPr>
          </a:p>
        </p:txBody>
      </p:sp>
      <p:sp>
        <p:nvSpPr>
          <p:cNvPr id="677" name="Google Shape;677;p28"/>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678" name="Google Shape;678;p28"/>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679" name="Google Shape;679;p28"/>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680" name="Google Shape;680;p28"/>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681" name="Google Shape;681;p28"/>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682" name="Google Shape;682;p28"/>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683" name="Google Shape;683;p28"/>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684" name="Google Shape;684;p28"/>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29"/>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6" name="Google Shape;696;p29"/>
          <p:cNvCxnSpPr>
            <a:stCxn id="690" idx="6"/>
            <a:endCxn id="691"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697" name="Google Shape;697;p29"/>
          <p:cNvCxnSpPr>
            <a:stCxn id="690" idx="6"/>
            <a:endCxn id="692"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698" name="Google Shape;698;p29"/>
          <p:cNvCxnSpPr>
            <a:stCxn id="690" idx="6"/>
            <a:endCxn id="693"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699" name="Google Shape;699;p29"/>
          <p:cNvCxnSpPr>
            <a:stCxn id="690" idx="6"/>
            <a:endCxn id="694"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700" name="Google Shape;700;p29"/>
          <p:cNvCxnSpPr>
            <a:stCxn id="691" idx="6"/>
            <a:endCxn id="695"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29"/>
          <p:cNvCxnSpPr>
            <a:stCxn id="692" idx="6"/>
            <a:endCxn id="695"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29"/>
          <p:cNvCxnSpPr>
            <a:stCxn id="693" idx="6"/>
            <a:endCxn id="695"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29"/>
          <p:cNvCxnSpPr>
            <a:stCxn id="694" idx="6"/>
            <a:endCxn id="695"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704" name="Google Shape;704;p29"/>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705" name="Google Shape;705;p29"/>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706" name="Google Shape;706;p29"/>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707" name="Google Shape;707;p29"/>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0.13</a:t>
            </a:r>
            <a:endParaRPr>
              <a:solidFill>
                <a:schemeClr val="dk1"/>
              </a:solidFill>
            </a:endParaRPr>
          </a:p>
          <a:p>
            <a:pPr indent="0" lvl="0" marL="0" rtl="0" algn="l">
              <a:spcBef>
                <a:spcPts val="0"/>
              </a:spcBef>
              <a:spcAft>
                <a:spcPts val="0"/>
              </a:spcAft>
              <a:buNone/>
            </a:pPr>
            <a:r>
              <a:rPr lang="en-GB">
                <a:solidFill>
                  <a:srgbClr val="FF00FF"/>
                </a:solidFill>
              </a:rPr>
              <a:t>0.53</a:t>
            </a:r>
            <a:endParaRPr/>
          </a:p>
          <a:p>
            <a:pPr indent="0" lvl="0" marL="0" rtl="0" algn="l">
              <a:spcBef>
                <a:spcPts val="0"/>
              </a:spcBef>
              <a:spcAft>
                <a:spcPts val="0"/>
              </a:spcAft>
              <a:buNone/>
            </a:pPr>
            <a:r>
              <a:rPr lang="en-GB">
                <a:solidFill>
                  <a:srgbClr val="FF0000"/>
                </a:solidFill>
              </a:rPr>
              <a:t>-0.12 error</a:t>
            </a:r>
            <a:endParaRPr>
              <a:solidFill>
                <a:srgbClr val="FF0000"/>
              </a:solidFill>
            </a:endParaRPr>
          </a:p>
          <a:p>
            <a:pPr indent="0" lvl="0" marL="0" rtl="0" algn="l">
              <a:spcBef>
                <a:spcPts val="0"/>
              </a:spcBef>
              <a:spcAft>
                <a:spcPts val="0"/>
              </a:spcAft>
              <a:buClr>
                <a:schemeClr val="dk1"/>
              </a:buClr>
              <a:buSzPts val="1100"/>
              <a:buFont typeface="Arial"/>
              <a:buNone/>
            </a:pPr>
            <a:r>
              <a:rPr lang="en-GB">
                <a:solidFill>
                  <a:srgbClr val="B7B7B7"/>
                </a:solidFill>
                <a:highlight>
                  <a:srgbClr val="FFFF00"/>
                </a:highlight>
              </a:rPr>
              <a:t>0.25 deriv</a:t>
            </a:r>
            <a:endParaRPr>
              <a:solidFill>
                <a:srgbClr val="FF00FF"/>
              </a:solidFill>
            </a:endParaRPr>
          </a:p>
        </p:txBody>
      </p:sp>
      <p:sp>
        <p:nvSpPr>
          <p:cNvPr id="708" name="Google Shape;708;p29"/>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0.90</a:t>
            </a:r>
            <a:endParaRPr>
              <a:solidFill>
                <a:schemeClr val="dk1"/>
              </a:solidFill>
            </a:endParaRPr>
          </a:p>
          <a:p>
            <a:pPr indent="0" lvl="0" marL="0" rtl="0" algn="l">
              <a:spcBef>
                <a:spcPts val="0"/>
              </a:spcBef>
              <a:spcAft>
                <a:spcPts val="0"/>
              </a:spcAft>
              <a:buNone/>
            </a:pPr>
            <a:r>
              <a:rPr lang="en-GB">
                <a:solidFill>
                  <a:srgbClr val="FF00FF"/>
                </a:solidFill>
              </a:rPr>
              <a:t>0.71</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rPr>
              <a:t>0.10 error</a:t>
            </a:r>
            <a:endParaRPr>
              <a:solidFill>
                <a:srgbClr val="FF0000"/>
              </a:solidFill>
            </a:endParaRPr>
          </a:p>
          <a:p>
            <a:pPr indent="0" lvl="0" marL="0" rtl="0" algn="l">
              <a:spcBef>
                <a:spcPts val="0"/>
              </a:spcBef>
              <a:spcAft>
                <a:spcPts val="0"/>
              </a:spcAft>
              <a:buNone/>
            </a:pPr>
            <a:r>
              <a:rPr lang="en-GB">
                <a:solidFill>
                  <a:srgbClr val="B7B7B7"/>
                </a:solidFill>
                <a:highlight>
                  <a:srgbClr val="FFFF00"/>
                </a:highlight>
              </a:rPr>
              <a:t>0.21 deriv</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09" name="Google Shape;709;p29"/>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0.54</a:t>
            </a:r>
            <a:endParaRPr>
              <a:solidFill>
                <a:schemeClr val="dk1"/>
              </a:solidFill>
            </a:endParaRPr>
          </a:p>
          <a:p>
            <a:pPr indent="0" lvl="0" marL="0" rtl="0" algn="l">
              <a:spcBef>
                <a:spcPts val="0"/>
              </a:spcBef>
              <a:spcAft>
                <a:spcPts val="0"/>
              </a:spcAft>
              <a:buNone/>
            </a:pPr>
            <a:r>
              <a:rPr lang="en-GB">
                <a:solidFill>
                  <a:srgbClr val="FF00FF"/>
                </a:solidFill>
              </a:rPr>
              <a:t>0.63</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0.15 error</a:t>
            </a:r>
            <a:endParaRPr>
              <a:solidFill>
                <a:srgbClr val="FF0000"/>
              </a:solidFill>
            </a:endParaRPr>
          </a:p>
          <a:p>
            <a:pPr indent="0" lvl="0" marL="0" rtl="0" algn="l">
              <a:spcBef>
                <a:spcPts val="0"/>
              </a:spcBef>
              <a:spcAft>
                <a:spcPts val="0"/>
              </a:spcAft>
              <a:buNone/>
            </a:pPr>
            <a:r>
              <a:rPr lang="en-GB">
                <a:solidFill>
                  <a:srgbClr val="B7B7B7"/>
                </a:solidFill>
                <a:highlight>
                  <a:srgbClr val="FFFF00"/>
                </a:highlight>
              </a:rPr>
              <a:t>0.23 deriv</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10" name="Google Shape;710;p29"/>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711" name="Google Shape;711;p29"/>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0.40</a:t>
            </a:r>
            <a:endParaRPr>
              <a:solidFill>
                <a:schemeClr val="dk1"/>
              </a:solidFill>
            </a:endParaRPr>
          </a:p>
          <a:p>
            <a:pPr indent="0" lvl="0" marL="0" rtl="0" algn="l">
              <a:spcBef>
                <a:spcPts val="0"/>
              </a:spcBef>
              <a:spcAft>
                <a:spcPts val="0"/>
              </a:spcAft>
              <a:buNone/>
            </a:pPr>
            <a:r>
              <a:rPr lang="en-GB">
                <a:solidFill>
                  <a:srgbClr val="FF00FF"/>
                </a:solidFill>
              </a:rPr>
              <a:t>0.59</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0.26 error</a:t>
            </a:r>
            <a:endParaRPr>
              <a:solidFill>
                <a:srgbClr val="FF0000"/>
              </a:solidFill>
            </a:endParaRPr>
          </a:p>
          <a:p>
            <a:pPr indent="0" lvl="0" marL="0" rtl="0" algn="l">
              <a:spcBef>
                <a:spcPts val="0"/>
              </a:spcBef>
              <a:spcAft>
                <a:spcPts val="0"/>
              </a:spcAft>
              <a:buNone/>
            </a:pPr>
            <a:r>
              <a:rPr lang="en-GB">
                <a:solidFill>
                  <a:srgbClr val="B7B7B7"/>
                </a:solidFill>
                <a:highlight>
                  <a:srgbClr val="FFFF00"/>
                </a:highlight>
              </a:rPr>
              <a:t>0.24 deriv</a:t>
            </a:r>
            <a:endParaRPr>
              <a:solidFill>
                <a:srgbClr val="B7B7B7"/>
              </a:solidFill>
              <a:highlight>
                <a:srgbClr val="FFFF00"/>
              </a:highlight>
            </a:endParaRPr>
          </a:p>
          <a:p>
            <a:pPr indent="0" lvl="0" marL="0" rtl="0" algn="l">
              <a:spcBef>
                <a:spcPts val="0"/>
              </a:spcBef>
              <a:spcAft>
                <a:spcPts val="0"/>
              </a:spcAft>
              <a:buNone/>
            </a:pPr>
            <a:r>
              <a:t/>
            </a:r>
            <a:endParaRPr>
              <a:solidFill>
                <a:srgbClr val="FF00FF"/>
              </a:solidFill>
            </a:endParaRPr>
          </a:p>
        </p:txBody>
      </p:sp>
      <p:sp>
        <p:nvSpPr>
          <p:cNvPr id="712" name="Google Shape;712;p29"/>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713" name="Google Shape;713;p29"/>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Find the gradient for each hidden-node value (again, to determine degree of shifting we should enforce)</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[ 0.5984 ],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[ 0.7105 ],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[ 0.6327 ],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[ 0.5328 ]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hidden_gradients = Matrix.map(hidden, sigmoid_derivative);</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hidden_gradients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[ 0.2403 ],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[ 0.2056 ],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[ 0.2323 ],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[ 0.2489 ]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714" name="Google Shape;714;p29"/>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715" name="Google Shape;715;p29"/>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716" name="Google Shape;716;p29"/>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717" name="Google Shape;717;p29"/>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718" name="Google Shape;718;p29"/>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719" name="Google Shape;719;p29"/>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720" name="Google Shape;720;p29"/>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721" name="Google Shape;721;p29"/>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30"/>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30"/>
          <p:cNvCxnSpPr>
            <a:stCxn id="727" idx="6"/>
            <a:endCxn id="728"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734" name="Google Shape;734;p30"/>
          <p:cNvCxnSpPr>
            <a:stCxn id="727" idx="6"/>
            <a:endCxn id="729"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735" name="Google Shape;735;p30"/>
          <p:cNvCxnSpPr>
            <a:stCxn id="727" idx="6"/>
            <a:endCxn id="730"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736" name="Google Shape;736;p30"/>
          <p:cNvCxnSpPr>
            <a:stCxn id="727" idx="6"/>
            <a:endCxn id="731"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737" name="Google Shape;737;p30"/>
          <p:cNvCxnSpPr>
            <a:stCxn id="728" idx="6"/>
            <a:endCxn id="732"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30"/>
          <p:cNvCxnSpPr>
            <a:stCxn id="729" idx="6"/>
            <a:endCxn id="732"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30"/>
          <p:cNvCxnSpPr>
            <a:stCxn id="730" idx="6"/>
            <a:endCxn id="732"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30"/>
          <p:cNvCxnSpPr>
            <a:stCxn id="731" idx="6"/>
            <a:endCxn id="732"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741" name="Google Shape;741;p30"/>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742" name="Google Shape;742;p30"/>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743" name="Google Shape;743;p30"/>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744" name="Google Shape;744;p30"/>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-0.12 error</a:t>
            </a:r>
            <a:endParaRPr>
              <a:solidFill>
                <a:srgbClr val="FF0000"/>
              </a:solidFill>
            </a:endParaRPr>
          </a:p>
          <a:p>
            <a:pPr indent="0" lvl="0" marL="0" rtl="0" algn="l">
              <a:spcBef>
                <a:spcPts val="0"/>
              </a:spcBef>
              <a:spcAft>
                <a:spcPts val="0"/>
              </a:spcAft>
              <a:buNone/>
            </a:pPr>
            <a:r>
              <a:rPr lang="en-GB">
                <a:solidFill>
                  <a:srgbClr val="B7B7B7"/>
                </a:solidFill>
              </a:rPr>
              <a:t>0.25 deriv</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45" name="Google Shape;745;p30"/>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rPr>
              <a:t>0.10 error</a:t>
            </a:r>
            <a:endParaRPr>
              <a:solidFill>
                <a:srgbClr val="FF0000"/>
              </a:solidFill>
            </a:endParaRPr>
          </a:p>
          <a:p>
            <a:pPr indent="0" lvl="0" marL="0" rtl="0" algn="l">
              <a:spcBef>
                <a:spcPts val="0"/>
              </a:spcBef>
              <a:spcAft>
                <a:spcPts val="0"/>
              </a:spcAft>
              <a:buNone/>
            </a:pPr>
            <a:r>
              <a:rPr lang="en-GB">
                <a:solidFill>
                  <a:srgbClr val="B7B7B7"/>
                </a:solidFill>
              </a:rPr>
              <a:t>0.21 deriv</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46" name="Google Shape;746;p30"/>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0.15 error</a:t>
            </a:r>
            <a:endParaRPr>
              <a:solidFill>
                <a:srgbClr val="FF0000"/>
              </a:solidFill>
            </a:endParaRPr>
          </a:p>
          <a:p>
            <a:pPr indent="0" lvl="0" marL="0" rtl="0" algn="l">
              <a:spcBef>
                <a:spcPts val="0"/>
              </a:spcBef>
              <a:spcAft>
                <a:spcPts val="0"/>
              </a:spcAft>
              <a:buNone/>
            </a:pPr>
            <a:r>
              <a:rPr lang="en-GB">
                <a:solidFill>
                  <a:srgbClr val="B7B7B7"/>
                </a:solidFill>
              </a:rPr>
              <a:t>0.23 deriv</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47" name="Google Shape;747;p30"/>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748" name="Google Shape;748;p30"/>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0.26 error</a:t>
            </a:r>
            <a:endParaRPr>
              <a:solidFill>
                <a:srgbClr val="FF0000"/>
              </a:solidFill>
            </a:endParaRPr>
          </a:p>
          <a:p>
            <a:pPr indent="0" lvl="0" marL="0" rtl="0" algn="l">
              <a:spcBef>
                <a:spcPts val="0"/>
              </a:spcBef>
              <a:spcAft>
                <a:spcPts val="0"/>
              </a:spcAft>
              <a:buNone/>
            </a:pPr>
            <a:r>
              <a:rPr lang="en-GB">
                <a:solidFill>
                  <a:srgbClr val="B7B7B7"/>
                </a:solidFill>
              </a:rPr>
              <a:t>0.24 deriv</a:t>
            </a:r>
            <a:endParaRPr>
              <a:solidFill>
                <a:srgbClr val="B7B7B7"/>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49" name="Google Shape;749;p30"/>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750" name="Google Shape;750;p30"/>
          <p:cNvSpPr txBox="1"/>
          <p:nvPr/>
        </p:nvSpPr>
        <p:spPr>
          <a:xfrm>
            <a:off x="4671075" y="81650"/>
            <a:ext cx="4758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Multiply "hidden layer errors" by the "gradients" to find adjustment factor required for each incoming path weighting.</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hidden_gradient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[ 0.2403 ],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[ 0.2056 ],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[ 0.2323 ],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[ 0.2489 ]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hidden_errors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[ 0.2591 ],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[ 0.1034 ],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[ 0.1498 ],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-0.1165 ]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adjustment_i2h_weights= </a:t>
            </a:r>
            <a:r>
              <a:rPr lang="en-GB" sz="1000">
                <a:solidFill>
                  <a:schemeClr val="accent3"/>
                </a:solidFill>
                <a:latin typeface="Consolas"/>
                <a:ea typeface="Consolas"/>
                <a:cs typeface="Consolas"/>
                <a:sym typeface="Consolas"/>
              </a:rPr>
              <a:t>hidden_gradient.multiply(hidden_errors);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adjustment_i2h_weights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[ 0.0622 ],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[ 0.0212 ],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[ 0.0348 ],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-0.0290 ]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751" name="Google Shape;751;p30"/>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752" name="Google Shape;752;p30"/>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753" name="Google Shape;753;p30"/>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754" name="Google Shape;754;p30"/>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755" name="Google Shape;755;p30"/>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756" name="Google Shape;756;p30"/>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757" name="Google Shape;757;p30"/>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758" name="Google Shape;758;p30"/>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31"/>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0" name="Google Shape;770;p31"/>
          <p:cNvCxnSpPr>
            <a:stCxn id="764" idx="6"/>
            <a:endCxn id="765"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771" name="Google Shape;771;p31"/>
          <p:cNvCxnSpPr>
            <a:stCxn id="764" idx="6"/>
            <a:endCxn id="766"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772" name="Google Shape;772;p31"/>
          <p:cNvCxnSpPr>
            <a:stCxn id="764" idx="6"/>
            <a:endCxn id="767"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773" name="Google Shape;773;p31"/>
          <p:cNvCxnSpPr>
            <a:stCxn id="764" idx="6"/>
            <a:endCxn id="768"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774" name="Google Shape;774;p31"/>
          <p:cNvCxnSpPr>
            <a:stCxn id="765" idx="6"/>
            <a:endCxn id="769"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31"/>
          <p:cNvCxnSpPr>
            <a:stCxn id="766" idx="6"/>
            <a:endCxn id="769"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31"/>
          <p:cNvCxnSpPr>
            <a:stCxn id="767" idx="6"/>
            <a:endCxn id="769"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31"/>
          <p:cNvCxnSpPr>
            <a:stCxn id="768" idx="6"/>
            <a:endCxn id="769"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778" name="Google Shape;778;p31"/>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779" name="Google Shape;779;p31"/>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780" name="Google Shape;780;p31"/>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781" name="Google Shape;781;p31"/>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-0.12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82" name="Google Shape;782;p31"/>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rPr>
              <a:t>0.10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83" name="Google Shape;783;p31"/>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0.15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84" name="Google Shape;784;p31"/>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785" name="Google Shape;785;p31"/>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0.26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786" name="Google Shape;786;p31"/>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787" name="Google Shape;787;p31"/>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Apply learning rate (again, so no one individual training dutum has too much influence on the NN)</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adjustment_i2h_weights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[ 0.0622 ],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[ 0.0212 ],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[ 0.0348 ],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-0.0290 ]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adjustment_i2h_weights.multiply(learning_rate);</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adjustment_i2h_weights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[ 0.00622 ],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[ 0.00212 ],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[ 0.00348 ],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-0.00290 ]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788" name="Google Shape;788;p31"/>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789" name="Google Shape;789;p31"/>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790" name="Google Shape;790;p31"/>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791" name="Google Shape;791;p31"/>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792" name="Google Shape;792;p31"/>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793" name="Google Shape;793;p31"/>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794" name="Google Shape;794;p31"/>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795" name="Google Shape;795;p31"/>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4"/>
          <p:cNvCxnSpPr>
            <a:stCxn id="93" idx="6"/>
            <a:endCxn id="94"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100" name="Google Shape;100;p14"/>
          <p:cNvCxnSpPr>
            <a:stCxn id="93" idx="6"/>
            <a:endCxn id="95"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101" name="Google Shape;101;p14"/>
          <p:cNvCxnSpPr>
            <a:stCxn id="93" idx="6"/>
            <a:endCxn id="96"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102" name="Google Shape;102;p14"/>
          <p:cNvCxnSpPr>
            <a:stCxn id="93" idx="6"/>
            <a:endCxn id="97"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103" name="Google Shape;103;p14"/>
          <p:cNvCxnSpPr>
            <a:stCxn id="94" idx="6"/>
            <a:endCxn id="98"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4"/>
          <p:cNvCxnSpPr>
            <a:stCxn id="95" idx="6"/>
            <a:endCxn id="98"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4"/>
          <p:cNvCxnSpPr>
            <a:stCxn id="96" idx="6"/>
            <a:endCxn id="98"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4"/>
          <p:cNvCxnSpPr>
            <a:stCxn id="97" idx="6"/>
            <a:endCxn id="98"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4"/>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highlight>
                  <a:srgbClr val="FFFF00"/>
                </a:highlight>
              </a:rPr>
              <a:t>-0.678</a:t>
            </a:r>
            <a:endParaRPr>
              <a:solidFill>
                <a:srgbClr val="0000FF"/>
              </a:solidFill>
              <a:highlight>
                <a:srgbClr val="FFFF00"/>
              </a:highlight>
            </a:endParaRPr>
          </a:p>
          <a:p>
            <a:pPr indent="0" lvl="0" marL="0" rtl="0" algn="l">
              <a:spcBef>
                <a:spcPts val="0"/>
              </a:spcBef>
              <a:spcAft>
                <a:spcPts val="0"/>
              </a:spcAft>
              <a:buNone/>
            </a:pPr>
            <a:r>
              <a:rPr lang="en-GB">
                <a:solidFill>
                  <a:srgbClr val="0000FF"/>
                </a:solidFill>
                <a:highlight>
                  <a:srgbClr val="FFFF00"/>
                </a:highlight>
              </a:rPr>
              <a:t>0.365</a:t>
            </a:r>
            <a:endParaRPr>
              <a:solidFill>
                <a:srgbClr val="0000FF"/>
              </a:solidFill>
              <a:highlight>
                <a:srgbClr val="FFFF00"/>
              </a:highlight>
            </a:endParaRPr>
          </a:p>
          <a:p>
            <a:pPr indent="0" lvl="0" marL="0" rtl="0" algn="l">
              <a:spcBef>
                <a:spcPts val="0"/>
              </a:spcBef>
              <a:spcAft>
                <a:spcPts val="0"/>
              </a:spcAft>
              <a:buNone/>
            </a:pPr>
            <a:r>
              <a:rPr lang="en-GB">
                <a:solidFill>
                  <a:srgbClr val="0000FF"/>
                </a:solidFill>
                <a:highlight>
                  <a:srgbClr val="FFFF00"/>
                </a:highlight>
              </a:rPr>
              <a:t>0.984</a:t>
            </a:r>
            <a:endParaRPr>
              <a:solidFill>
                <a:srgbClr val="0000FF"/>
              </a:solidFill>
              <a:highlight>
                <a:srgbClr val="FFFF00"/>
              </a:highlight>
            </a:endParaRPr>
          </a:p>
          <a:p>
            <a:pPr indent="0" lvl="0" marL="0" rtl="0" algn="l">
              <a:spcBef>
                <a:spcPts val="0"/>
              </a:spcBef>
              <a:spcAft>
                <a:spcPts val="0"/>
              </a:spcAft>
              <a:buNone/>
            </a:pPr>
            <a:r>
              <a:rPr lang="en-GB">
                <a:solidFill>
                  <a:srgbClr val="0000FF"/>
                </a:solidFill>
                <a:highlight>
                  <a:srgbClr val="FFFF00"/>
                </a:highlight>
              </a:rPr>
              <a:t>0.819</a:t>
            </a:r>
            <a:endParaRPr>
              <a:solidFill>
                <a:srgbClr val="0000FF"/>
              </a:solidFill>
              <a:highlight>
                <a:srgbClr val="FFFF00"/>
              </a:highlight>
            </a:endParaRPr>
          </a:p>
          <a:p>
            <a:pPr indent="0" lvl="0" marL="0" rtl="0" algn="l">
              <a:spcBef>
                <a:spcPts val="0"/>
              </a:spcBef>
              <a:spcAft>
                <a:spcPts val="0"/>
              </a:spcAft>
              <a:buNone/>
            </a:pPr>
            <a:r>
              <a:t/>
            </a:r>
            <a:endParaRPr>
              <a:solidFill>
                <a:srgbClr val="0000FF"/>
              </a:solidFill>
              <a:highlight>
                <a:srgbClr val="FFFF00"/>
              </a:highlight>
            </a:endParaRPr>
          </a:p>
        </p:txBody>
      </p:sp>
      <p:sp>
        <p:nvSpPr>
          <p:cNvPr id="110" name="Google Shape;110;p14"/>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111" name="Google Shape;111;p14"/>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112" name="Google Shape;112;p14"/>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113" name="Google Shape;113;p14"/>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114" name="Google Shape;114;p14"/>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115" name="Google Shape;115;p14"/>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highlight>
                  <a:srgbClr val="FFFF00"/>
                </a:highlight>
              </a:rPr>
              <a:t>0.399</a:t>
            </a:r>
            <a:endParaRPr>
              <a:solidFill>
                <a:srgbClr val="FF9900"/>
              </a:solidFill>
              <a:highlight>
                <a:srgbClr val="FFFF00"/>
              </a:highlight>
            </a:endParaRPr>
          </a:p>
          <a:p>
            <a:pPr indent="0" lvl="0" marL="0" rtl="0" algn="l">
              <a:spcBef>
                <a:spcPts val="0"/>
              </a:spcBef>
              <a:spcAft>
                <a:spcPts val="0"/>
              </a:spcAft>
              <a:buNone/>
            </a:pPr>
            <a:r>
              <a:rPr lang="en-GB">
                <a:solidFill>
                  <a:srgbClr val="FF9900"/>
                </a:solidFill>
                <a:highlight>
                  <a:srgbClr val="FFFF00"/>
                </a:highlight>
              </a:rPr>
              <a:t>0.898</a:t>
            </a:r>
            <a:endParaRPr>
              <a:solidFill>
                <a:srgbClr val="FF9900"/>
              </a:solidFill>
              <a:highlight>
                <a:srgbClr val="FFFF00"/>
              </a:highlight>
            </a:endParaRPr>
          </a:p>
          <a:p>
            <a:pPr indent="0" lvl="0" marL="0" rtl="0" algn="l">
              <a:spcBef>
                <a:spcPts val="0"/>
              </a:spcBef>
              <a:spcAft>
                <a:spcPts val="0"/>
              </a:spcAft>
              <a:buNone/>
            </a:pPr>
            <a:r>
              <a:rPr lang="en-GB">
                <a:solidFill>
                  <a:srgbClr val="FF9900"/>
                </a:solidFill>
                <a:highlight>
                  <a:srgbClr val="FFFF00"/>
                </a:highlight>
              </a:rPr>
              <a:t>0.544</a:t>
            </a:r>
            <a:endParaRPr>
              <a:solidFill>
                <a:srgbClr val="FF9900"/>
              </a:solidFill>
              <a:highlight>
                <a:srgbClr val="FFFF00"/>
              </a:highlight>
            </a:endParaRPr>
          </a:p>
          <a:p>
            <a:pPr indent="0" lvl="0" marL="0" rtl="0" algn="l">
              <a:spcBef>
                <a:spcPts val="0"/>
              </a:spcBef>
              <a:spcAft>
                <a:spcPts val="0"/>
              </a:spcAft>
              <a:buNone/>
            </a:pPr>
            <a:r>
              <a:rPr lang="en-GB">
                <a:solidFill>
                  <a:srgbClr val="FF9900"/>
                </a:solidFill>
                <a:highlight>
                  <a:srgbClr val="FFFF00"/>
                </a:highlight>
              </a:rPr>
              <a:t>0.132</a:t>
            </a:r>
            <a:endParaRPr>
              <a:solidFill>
                <a:srgbClr val="FF0000"/>
              </a:solidFill>
              <a:highlight>
                <a:srgbClr val="FFFF00"/>
              </a:highlight>
            </a:endParaRPr>
          </a:p>
          <a:p>
            <a:pPr indent="0" lvl="0" marL="0" rtl="0" algn="l">
              <a:spcBef>
                <a:spcPts val="0"/>
              </a:spcBef>
              <a:spcAft>
                <a:spcPts val="0"/>
              </a:spcAft>
              <a:buNone/>
            </a:pPr>
            <a:r>
              <a:t/>
            </a:r>
            <a:endParaRPr>
              <a:solidFill>
                <a:srgbClr val="FF9900"/>
              </a:solidFill>
              <a:highlight>
                <a:srgbClr val="FFFF00"/>
              </a:highlight>
            </a:endParaRPr>
          </a:p>
        </p:txBody>
      </p:sp>
      <p:sp>
        <p:nvSpPr>
          <p:cNvPr id="116" name="Google Shape;116;p14"/>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0.884</a:t>
            </a:r>
            <a:endParaRPr>
              <a:highlight>
                <a:srgbClr val="FFFF00"/>
              </a:highlight>
            </a:endParaRPr>
          </a:p>
        </p:txBody>
      </p:sp>
      <p:sp>
        <p:nvSpPr>
          <p:cNvPr id="117" name="Google Shape;117;p14"/>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0.350</a:t>
            </a:r>
            <a:endParaRPr>
              <a:highlight>
                <a:srgbClr val="FFFF00"/>
              </a:highlight>
            </a:endParaRPr>
          </a:p>
        </p:txBody>
      </p:sp>
      <p:sp>
        <p:nvSpPr>
          <p:cNvPr id="118" name="Google Shape;118;p14"/>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0.509</a:t>
            </a:r>
            <a:endParaRPr>
              <a:highlight>
                <a:srgbClr val="FFFF00"/>
              </a:highlight>
            </a:endParaRPr>
          </a:p>
        </p:txBody>
      </p:sp>
      <p:sp>
        <p:nvSpPr>
          <p:cNvPr id="119" name="Google Shape;119;p14"/>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-0.402</a:t>
            </a:r>
            <a:endParaRPr>
              <a:highlight>
                <a:srgbClr val="FFFF00"/>
              </a:highlight>
            </a:endParaRPr>
          </a:p>
        </p:txBody>
      </p:sp>
      <p:sp>
        <p:nvSpPr>
          <p:cNvPr id="120" name="Google Shape;120;p14"/>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Before beginning any training rounds, initialise the network with randomly assigned weights for each pathway.</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Use random numbers between -1.0 and 1.0</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weights_i2h = [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-0.6784, 0.3990 ],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[ 0.3645, 0.8981 ],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[ 0.9840, 0.5440 ],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[ 0.8190, 0.1316 ]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[ 0.8839, 0.3500, 0.5093, -0.4023 ]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121" name="Google Shape;121;p14"/>
          <p:cNvSpPr txBox="1"/>
          <p:nvPr/>
        </p:nvSpPr>
        <p:spPr>
          <a:xfrm>
            <a:off x="243475" y="5450"/>
            <a:ext cx="4427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Input                        Hidden                      Output     </a:t>
            </a:r>
            <a:endParaRPr/>
          </a:p>
        </p:txBody>
      </p:sp>
      <p:cxnSp>
        <p:nvCxnSpPr>
          <p:cNvPr id="122" name="Google Shape;122;p14"/>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123" name="Google Shape;123;p14"/>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124" name="Google Shape;124;p14"/>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125" name="Google Shape;125;p14"/>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32"/>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32"/>
          <p:cNvCxnSpPr>
            <a:stCxn id="801" idx="6"/>
            <a:endCxn id="802"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808" name="Google Shape;808;p32"/>
          <p:cNvCxnSpPr>
            <a:stCxn id="801" idx="6"/>
            <a:endCxn id="803"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809" name="Google Shape;809;p32"/>
          <p:cNvCxnSpPr>
            <a:stCxn id="801" idx="6"/>
            <a:endCxn id="804"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810" name="Google Shape;810;p32"/>
          <p:cNvCxnSpPr>
            <a:stCxn id="801" idx="6"/>
            <a:endCxn id="805"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811" name="Google Shape;811;p32"/>
          <p:cNvCxnSpPr>
            <a:stCxn id="802" idx="6"/>
            <a:endCxn id="806"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32"/>
          <p:cNvCxnSpPr>
            <a:stCxn id="803" idx="6"/>
            <a:endCxn id="806"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32"/>
          <p:cNvCxnSpPr>
            <a:stCxn id="804" idx="6"/>
            <a:endCxn id="806"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32"/>
          <p:cNvCxnSpPr>
            <a:stCxn id="805" idx="6"/>
            <a:endCxn id="806"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815" name="Google Shape;815;p32"/>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816" name="Google Shape;816;p32"/>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817" name="Google Shape;817;p32"/>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818" name="Google Shape;818;p32"/>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-0.12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19" name="Google Shape;819;p32"/>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rPr>
              <a:t>0.10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20" name="Google Shape;820;p32"/>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0.15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21" name="Google Shape;821;p32"/>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822" name="Google Shape;822;p32"/>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0.26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23" name="Google Shape;823;p32"/>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824" name="Google Shape;824;p32"/>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Transpose the inputs so we can use them on the next step</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inputs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inputs_transposed = Matrix.transpose(inputs);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inputs_transposed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825" name="Google Shape;825;p32"/>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826" name="Google Shape;826;p32"/>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827" name="Google Shape;827;p32"/>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828" name="Google Shape;828;p32"/>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829" name="Google Shape;829;p32"/>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830" name="Google Shape;830;p32"/>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831" name="Google Shape;831;p32"/>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832" name="Google Shape;832;p32"/>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33"/>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4" name="Google Shape;844;p33"/>
          <p:cNvCxnSpPr>
            <a:stCxn id="838" idx="6"/>
            <a:endCxn id="839"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845" name="Google Shape;845;p33"/>
          <p:cNvCxnSpPr>
            <a:stCxn id="838" idx="6"/>
            <a:endCxn id="840"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846" name="Google Shape;846;p33"/>
          <p:cNvCxnSpPr>
            <a:stCxn id="838" idx="6"/>
            <a:endCxn id="841"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847" name="Google Shape;847;p33"/>
          <p:cNvCxnSpPr>
            <a:stCxn id="838" idx="6"/>
            <a:endCxn id="842"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848" name="Google Shape;848;p33"/>
          <p:cNvCxnSpPr>
            <a:stCxn id="839" idx="6"/>
            <a:endCxn id="843"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33"/>
          <p:cNvCxnSpPr>
            <a:stCxn id="840" idx="6"/>
            <a:endCxn id="843"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33"/>
          <p:cNvCxnSpPr>
            <a:stCxn id="841" idx="6"/>
            <a:endCxn id="843"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33"/>
          <p:cNvCxnSpPr>
            <a:stCxn id="842" idx="6"/>
            <a:endCxn id="843"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852" name="Google Shape;852;p33"/>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853" name="Google Shape;853;p33"/>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854" name="Google Shape;854;p33"/>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855" name="Google Shape;855;p33"/>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-0.12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56" name="Google Shape;856;p33"/>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rPr>
              <a:t>0.10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57" name="Google Shape;857;p33"/>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0.15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58" name="Google Shape;858;p33"/>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859" name="Google Shape;859;p33"/>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0.26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60" name="Google Shape;860;p33"/>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861" name="Google Shape;861;p33"/>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Calculate amount of change that should apply to each input-&gt;hidden weight.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adjustment_i2h_weights</a:t>
            </a:r>
            <a:r>
              <a:rPr lang="en-GB" sz="1000">
                <a:solidFill>
                  <a:schemeClr val="accent3"/>
                </a:solidFill>
                <a:latin typeface="Consolas"/>
                <a:ea typeface="Consolas"/>
                <a:cs typeface="Consolas"/>
                <a:sym typeface="Consolas"/>
              </a:rPr>
              <a:t>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[ 0.00622 ],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[ 0.00212 ],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[ 0.00348 ],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-0.00290 ]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inputs_transposed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weight_i2h_deltas = Matrix.multiply(adjustment, inputs_transposed);</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weight_i2h_deltas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0.00622 ],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0.00212 ],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0.00348 ],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-0.00290 ]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862" name="Google Shape;862;p33"/>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863" name="Google Shape;863;p33"/>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864" name="Google Shape;864;p33"/>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865" name="Google Shape;865;p33"/>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866" name="Google Shape;866;p33"/>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867" name="Google Shape;867;p33"/>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868" name="Google Shape;868;p33"/>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869" name="Google Shape;869;p33"/>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34"/>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1" name="Google Shape;881;p34"/>
          <p:cNvCxnSpPr>
            <a:stCxn id="875" idx="6"/>
            <a:endCxn id="876"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882" name="Google Shape;882;p34"/>
          <p:cNvCxnSpPr>
            <a:stCxn id="875" idx="6"/>
            <a:endCxn id="877"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883" name="Google Shape;883;p34"/>
          <p:cNvCxnSpPr>
            <a:stCxn id="875" idx="6"/>
            <a:endCxn id="878"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884" name="Google Shape;884;p34"/>
          <p:cNvCxnSpPr>
            <a:stCxn id="875" idx="6"/>
            <a:endCxn id="879"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885" name="Google Shape;885;p34"/>
          <p:cNvCxnSpPr>
            <a:stCxn id="876" idx="6"/>
            <a:endCxn id="880"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34"/>
          <p:cNvCxnSpPr>
            <a:stCxn id="877" idx="6"/>
            <a:endCxn id="880"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34"/>
          <p:cNvCxnSpPr>
            <a:stCxn id="878" idx="6"/>
            <a:endCxn id="880"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34"/>
          <p:cNvCxnSpPr>
            <a:stCxn id="879" idx="6"/>
            <a:endCxn id="880"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889" name="Google Shape;889;p34"/>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highlight>
                  <a:srgbClr val="FFFF00"/>
                </a:highlight>
              </a:rPr>
              <a:t>-0.678</a:t>
            </a:r>
            <a:endParaRPr>
              <a:solidFill>
                <a:srgbClr val="0000FF"/>
              </a:solidFill>
              <a:highlight>
                <a:srgbClr val="FFFF00"/>
              </a:highlight>
            </a:endParaRPr>
          </a:p>
          <a:p>
            <a:pPr indent="0" lvl="0" marL="0" rtl="0" algn="l">
              <a:spcBef>
                <a:spcPts val="0"/>
              </a:spcBef>
              <a:spcAft>
                <a:spcPts val="0"/>
              </a:spcAft>
              <a:buNone/>
            </a:pPr>
            <a:r>
              <a:rPr lang="en-GB">
                <a:solidFill>
                  <a:srgbClr val="0000FF"/>
                </a:solidFill>
                <a:highlight>
                  <a:srgbClr val="FFFF00"/>
                </a:highlight>
              </a:rPr>
              <a:t>0.365</a:t>
            </a:r>
            <a:endParaRPr>
              <a:solidFill>
                <a:srgbClr val="0000FF"/>
              </a:solidFill>
              <a:highlight>
                <a:srgbClr val="FFFF00"/>
              </a:highlight>
            </a:endParaRPr>
          </a:p>
          <a:p>
            <a:pPr indent="0" lvl="0" marL="0" rtl="0" algn="l">
              <a:spcBef>
                <a:spcPts val="0"/>
              </a:spcBef>
              <a:spcAft>
                <a:spcPts val="0"/>
              </a:spcAft>
              <a:buNone/>
            </a:pPr>
            <a:r>
              <a:rPr lang="en-GB">
                <a:solidFill>
                  <a:srgbClr val="0000FF"/>
                </a:solidFill>
                <a:highlight>
                  <a:srgbClr val="FFFF00"/>
                </a:highlight>
              </a:rPr>
              <a:t>0.984</a:t>
            </a:r>
            <a:endParaRPr>
              <a:solidFill>
                <a:srgbClr val="0000FF"/>
              </a:solidFill>
              <a:highlight>
                <a:srgbClr val="FFFF00"/>
              </a:highlight>
            </a:endParaRPr>
          </a:p>
          <a:p>
            <a:pPr indent="0" lvl="0" marL="0" rtl="0" algn="l">
              <a:spcBef>
                <a:spcPts val="0"/>
              </a:spcBef>
              <a:spcAft>
                <a:spcPts val="0"/>
              </a:spcAft>
              <a:buNone/>
            </a:pPr>
            <a:r>
              <a:rPr lang="en-GB">
                <a:solidFill>
                  <a:srgbClr val="0000FF"/>
                </a:solidFill>
                <a:highlight>
                  <a:srgbClr val="FFFF00"/>
                </a:highlight>
              </a:rPr>
              <a:t>0.819</a:t>
            </a:r>
            <a:endParaRPr>
              <a:solidFill>
                <a:srgbClr val="0000FF"/>
              </a:solidFill>
              <a:highlight>
                <a:srgbClr val="FFFF00"/>
              </a:highlight>
            </a:endParaRPr>
          </a:p>
          <a:p>
            <a:pPr indent="0" lvl="0" marL="0" rtl="0" algn="l">
              <a:spcBef>
                <a:spcPts val="0"/>
              </a:spcBef>
              <a:spcAft>
                <a:spcPts val="0"/>
              </a:spcAft>
              <a:buNone/>
            </a:pPr>
            <a:r>
              <a:t/>
            </a:r>
            <a:endParaRPr>
              <a:solidFill>
                <a:srgbClr val="0000FF"/>
              </a:solidFill>
              <a:highlight>
                <a:srgbClr val="FFFF00"/>
              </a:highlight>
            </a:endParaRPr>
          </a:p>
        </p:txBody>
      </p:sp>
      <p:sp>
        <p:nvSpPr>
          <p:cNvPr id="892" name="Google Shape;892;p34"/>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-0.12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93" name="Google Shape;893;p34"/>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rPr lang="en-GB">
                <a:solidFill>
                  <a:srgbClr val="FF0000"/>
                </a:solidFill>
              </a:rPr>
              <a:t>0.10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94" name="Google Shape;894;p34"/>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0.15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95" name="Google Shape;895;p34"/>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None/>
            </a:pPr>
            <a:r>
              <a:t/>
            </a:r>
            <a:endParaRPr/>
          </a:p>
        </p:txBody>
      </p:sp>
      <p:sp>
        <p:nvSpPr>
          <p:cNvPr id="896" name="Google Shape;896;p34"/>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0.26 error</a:t>
            </a:r>
            <a:endParaRPr>
              <a:solidFill>
                <a:srgbClr val="FF0000"/>
              </a:solidFill>
            </a:endParaRPr>
          </a:p>
          <a:p>
            <a:pPr indent="0" lvl="0" marL="0" rtl="0" algn="l">
              <a:spcBef>
                <a:spcPts val="0"/>
              </a:spcBef>
              <a:spcAft>
                <a:spcPts val="0"/>
              </a:spcAft>
              <a:buNone/>
            </a:pPr>
            <a:r>
              <a:t/>
            </a:r>
            <a:endParaRPr>
              <a:solidFill>
                <a:srgbClr val="FF00FF"/>
              </a:solidFill>
            </a:endParaRPr>
          </a:p>
        </p:txBody>
      </p:sp>
      <p:sp>
        <p:nvSpPr>
          <p:cNvPr id="897" name="Google Shape;897;p34"/>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highlight>
                  <a:srgbClr val="FFFF00"/>
                </a:highlight>
              </a:rPr>
              <a:t>0.405</a:t>
            </a:r>
            <a:endParaRPr>
              <a:solidFill>
                <a:srgbClr val="FF9900"/>
              </a:solidFill>
              <a:highlight>
                <a:srgbClr val="FFFF00"/>
              </a:highlight>
            </a:endParaRPr>
          </a:p>
          <a:p>
            <a:pPr indent="0" lvl="0" marL="0" rtl="0" algn="l">
              <a:spcBef>
                <a:spcPts val="0"/>
              </a:spcBef>
              <a:spcAft>
                <a:spcPts val="0"/>
              </a:spcAft>
              <a:buNone/>
            </a:pPr>
            <a:r>
              <a:rPr lang="en-GB">
                <a:solidFill>
                  <a:srgbClr val="FF9900"/>
                </a:solidFill>
                <a:highlight>
                  <a:srgbClr val="FFFF00"/>
                </a:highlight>
              </a:rPr>
              <a:t>0.900</a:t>
            </a:r>
            <a:endParaRPr>
              <a:solidFill>
                <a:srgbClr val="FF9900"/>
              </a:solidFill>
              <a:highlight>
                <a:srgbClr val="FFFF00"/>
              </a:highlight>
            </a:endParaRPr>
          </a:p>
          <a:p>
            <a:pPr indent="0" lvl="0" marL="0" rtl="0" algn="l">
              <a:spcBef>
                <a:spcPts val="0"/>
              </a:spcBef>
              <a:spcAft>
                <a:spcPts val="0"/>
              </a:spcAft>
              <a:buNone/>
            </a:pPr>
            <a:r>
              <a:rPr lang="en-GB">
                <a:solidFill>
                  <a:srgbClr val="FF9900"/>
                </a:solidFill>
                <a:highlight>
                  <a:srgbClr val="FFFF00"/>
                </a:highlight>
              </a:rPr>
              <a:t>0.548</a:t>
            </a:r>
            <a:endParaRPr>
              <a:solidFill>
                <a:srgbClr val="FF9900"/>
              </a:solidFill>
              <a:highlight>
                <a:srgbClr val="FFFF00"/>
              </a:highlight>
            </a:endParaRPr>
          </a:p>
          <a:p>
            <a:pPr indent="0" lvl="0" marL="0" rtl="0" algn="l">
              <a:spcBef>
                <a:spcPts val="0"/>
              </a:spcBef>
              <a:spcAft>
                <a:spcPts val="0"/>
              </a:spcAft>
              <a:buNone/>
            </a:pPr>
            <a:r>
              <a:rPr lang="en-GB">
                <a:solidFill>
                  <a:srgbClr val="FF9900"/>
                </a:solidFill>
                <a:highlight>
                  <a:srgbClr val="FFFF00"/>
                </a:highlight>
              </a:rPr>
              <a:t>0.129</a:t>
            </a:r>
            <a:endParaRPr>
              <a:solidFill>
                <a:srgbClr val="FF0000"/>
              </a:solidFill>
              <a:highlight>
                <a:srgbClr val="FFFF00"/>
              </a:highlight>
            </a:endParaRPr>
          </a:p>
          <a:p>
            <a:pPr indent="0" lvl="0" marL="0" rtl="0" algn="l">
              <a:spcBef>
                <a:spcPts val="0"/>
              </a:spcBef>
              <a:spcAft>
                <a:spcPts val="0"/>
              </a:spcAft>
              <a:buNone/>
            </a:pPr>
            <a:r>
              <a:t/>
            </a:r>
            <a:endParaRPr>
              <a:solidFill>
                <a:srgbClr val="FF9900"/>
              </a:solidFill>
            </a:endParaRPr>
          </a:p>
        </p:txBody>
      </p:sp>
      <p:sp>
        <p:nvSpPr>
          <p:cNvPr id="898" name="Google Shape;898;p34"/>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Apply changes to input-&gt;hidden weights</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weights_i2h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-0.6784, 0.3990 ],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[ 0.3645, 0.8981 ],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[ 0.9840, 0.5440 ],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[ 0.8190, 0.1316 ]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weight_i2h_deltas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0.0062 ],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0.0021 ],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0.0034 ],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-0.0029 ]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weights_i2h.add(weight_i2h_deltas);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weights_i2h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-0.6784, 0.4052 ],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[ 0.3645, 0.9002 ],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[ 0.9840, 0.5475 ],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[ 0.8190, 0.1287 ]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899" name="Google Shape;899;p34"/>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900" name="Google Shape;900;p34"/>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901" name="Google Shape;901;p34"/>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902" name="Google Shape;902;p34"/>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cxnSp>
        <p:nvCxnSpPr>
          <p:cNvPr id="903" name="Google Shape;903;p34"/>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904" name="Google Shape;904;p34"/>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905" name="Google Shape;905;p34"/>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906" name="Google Shape;906;p34"/>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35"/>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8" name="Google Shape;918;p35"/>
          <p:cNvCxnSpPr>
            <a:stCxn id="912" idx="6"/>
            <a:endCxn id="913"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919" name="Google Shape;919;p35"/>
          <p:cNvCxnSpPr>
            <a:stCxn id="912" idx="6"/>
            <a:endCxn id="914"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920" name="Google Shape;920;p35"/>
          <p:cNvCxnSpPr>
            <a:stCxn id="912" idx="6"/>
            <a:endCxn id="915"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921" name="Google Shape;921;p35"/>
          <p:cNvCxnSpPr>
            <a:stCxn id="912" idx="6"/>
            <a:endCxn id="916"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922" name="Google Shape;922;p35"/>
          <p:cNvCxnSpPr>
            <a:stCxn id="911" idx="6"/>
            <a:endCxn id="913" idx="2"/>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923" name="Google Shape;923;p35"/>
          <p:cNvCxnSpPr>
            <a:stCxn id="911" idx="6"/>
            <a:endCxn id="914" idx="2"/>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924" name="Google Shape;924;p35"/>
          <p:cNvCxnSpPr>
            <a:stCxn id="911" idx="6"/>
            <a:endCxn id="915" idx="2"/>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925" name="Google Shape;925;p35"/>
          <p:cNvCxnSpPr>
            <a:stCxn id="911" idx="6"/>
            <a:endCxn id="916" idx="2"/>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cxnSp>
        <p:nvCxnSpPr>
          <p:cNvPr id="926" name="Google Shape;926;p35"/>
          <p:cNvCxnSpPr>
            <a:stCxn id="913" idx="6"/>
            <a:endCxn id="917"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35"/>
          <p:cNvCxnSpPr>
            <a:stCxn id="914" idx="6"/>
            <a:endCxn id="917"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35"/>
          <p:cNvCxnSpPr>
            <a:stCxn id="915" idx="6"/>
            <a:endCxn id="917"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929" name="Google Shape;929;p35"/>
          <p:cNvCxnSpPr>
            <a:stCxn id="916" idx="6"/>
            <a:endCxn id="917"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930" name="Google Shape;930;p35"/>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933" name="Google Shape;933;p35"/>
          <p:cNvSpPr txBox="1"/>
          <p:nvPr/>
        </p:nvSpPr>
        <p:spPr>
          <a:xfrm>
            <a:off x="2126325" y="3906625"/>
            <a:ext cx="1189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a:solidFill>
                <a:srgbClr val="FF00FF"/>
              </a:solidFill>
            </a:endParaRPr>
          </a:p>
        </p:txBody>
      </p:sp>
      <p:sp>
        <p:nvSpPr>
          <p:cNvPr id="934" name="Google Shape;934;p35"/>
          <p:cNvSpPr txBox="1"/>
          <p:nvPr/>
        </p:nvSpPr>
        <p:spPr>
          <a:xfrm>
            <a:off x="2126325" y="1644775"/>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00FF"/>
              </a:solidFill>
            </a:endParaRPr>
          </a:p>
          <a:p>
            <a:pPr indent="0" lvl="0" marL="0" rtl="0" algn="l">
              <a:spcBef>
                <a:spcPts val="0"/>
              </a:spcBef>
              <a:spcAft>
                <a:spcPts val="0"/>
              </a:spcAft>
              <a:buNone/>
            </a:pPr>
            <a:r>
              <a:t/>
            </a:r>
            <a:endParaRPr>
              <a:solidFill>
                <a:srgbClr val="FF00FF"/>
              </a:solidFill>
            </a:endParaRPr>
          </a:p>
        </p:txBody>
      </p:sp>
      <p:sp>
        <p:nvSpPr>
          <p:cNvPr id="935" name="Google Shape;935;p35"/>
          <p:cNvSpPr txBox="1"/>
          <p:nvPr/>
        </p:nvSpPr>
        <p:spPr>
          <a:xfrm>
            <a:off x="2126348" y="2775700"/>
            <a:ext cx="108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a:solidFill>
                <a:srgbClr val="FF00FF"/>
              </a:solidFill>
            </a:endParaRPr>
          </a:p>
        </p:txBody>
      </p:sp>
      <p:sp>
        <p:nvSpPr>
          <p:cNvPr id="936" name="Google Shape;936;p35"/>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a:p>
        </p:txBody>
      </p:sp>
      <p:sp>
        <p:nvSpPr>
          <p:cNvPr id="937" name="Google Shape;937;p35"/>
          <p:cNvSpPr txBox="1"/>
          <p:nvPr/>
        </p:nvSpPr>
        <p:spPr>
          <a:xfrm>
            <a:off x="2126400" y="437650"/>
            <a:ext cx="1139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a:solidFill>
                <a:srgbClr val="FF00FF"/>
              </a:solidFill>
            </a:endParaRPr>
          </a:p>
        </p:txBody>
      </p:sp>
      <p:sp>
        <p:nvSpPr>
          <p:cNvPr id="938" name="Google Shape;938;p35"/>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0.405</a:t>
            </a:r>
            <a:endParaRPr>
              <a:solidFill>
                <a:srgbClr val="FF9900"/>
              </a:solidFill>
            </a:endParaRPr>
          </a:p>
          <a:p>
            <a:pPr indent="0" lvl="0" marL="0" rtl="0" algn="l">
              <a:spcBef>
                <a:spcPts val="0"/>
              </a:spcBef>
              <a:spcAft>
                <a:spcPts val="0"/>
              </a:spcAft>
              <a:buNone/>
            </a:pPr>
            <a:r>
              <a:rPr lang="en-GB">
                <a:solidFill>
                  <a:srgbClr val="FF9900"/>
                </a:solidFill>
              </a:rPr>
              <a:t>0.900</a:t>
            </a:r>
            <a:endParaRPr>
              <a:solidFill>
                <a:srgbClr val="FF9900"/>
              </a:solidFill>
            </a:endParaRPr>
          </a:p>
          <a:p>
            <a:pPr indent="0" lvl="0" marL="0" rtl="0" algn="l">
              <a:spcBef>
                <a:spcPts val="0"/>
              </a:spcBef>
              <a:spcAft>
                <a:spcPts val="0"/>
              </a:spcAft>
              <a:buNone/>
            </a:pPr>
            <a:r>
              <a:rPr lang="en-GB">
                <a:solidFill>
                  <a:srgbClr val="FF9900"/>
                </a:solidFill>
              </a:rPr>
              <a:t>0.548</a:t>
            </a:r>
            <a:endParaRPr>
              <a:solidFill>
                <a:srgbClr val="FF9900"/>
              </a:solidFill>
            </a:endParaRPr>
          </a:p>
          <a:p>
            <a:pPr indent="0" lvl="0" marL="0" rtl="0" algn="l">
              <a:spcBef>
                <a:spcPts val="0"/>
              </a:spcBef>
              <a:spcAft>
                <a:spcPts val="0"/>
              </a:spcAft>
              <a:buNone/>
            </a:pPr>
            <a:r>
              <a:rPr lang="en-GB">
                <a:solidFill>
                  <a:srgbClr val="FF9900"/>
                </a:solidFill>
              </a:rPr>
              <a:t>0.129</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939" name="Google Shape;939;p35"/>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Note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Ready to perform more training!</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940" name="Google Shape;940;p35"/>
          <p:cNvSpPr txBox="1"/>
          <p:nvPr/>
        </p:nvSpPr>
        <p:spPr>
          <a:xfrm>
            <a:off x="2784725" y="63422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0.888</a:t>
            </a:r>
            <a:endParaRPr/>
          </a:p>
        </p:txBody>
      </p:sp>
      <p:sp>
        <p:nvSpPr>
          <p:cNvPr id="941" name="Google Shape;941;p35"/>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0.354</a:t>
            </a:r>
            <a:endParaRPr/>
          </a:p>
        </p:txBody>
      </p:sp>
      <p:sp>
        <p:nvSpPr>
          <p:cNvPr id="942" name="Google Shape;942;p35"/>
          <p:cNvSpPr txBox="1"/>
          <p:nvPr/>
        </p:nvSpPr>
        <p:spPr>
          <a:xfrm>
            <a:off x="2784725" y="3016375"/>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0.513</a:t>
            </a:r>
            <a:endParaRPr/>
          </a:p>
        </p:txBody>
      </p:sp>
      <p:sp>
        <p:nvSpPr>
          <p:cNvPr id="943" name="Google Shape;943;p35"/>
          <p:cNvSpPr txBox="1"/>
          <p:nvPr/>
        </p:nvSpPr>
        <p:spPr>
          <a:xfrm>
            <a:off x="2784725" y="4159375"/>
            <a:ext cx="8382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-0.399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5"/>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5"/>
          <p:cNvCxnSpPr>
            <a:stCxn id="131" idx="6"/>
            <a:endCxn id="132"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138" name="Google Shape;138;p15"/>
          <p:cNvCxnSpPr>
            <a:stCxn id="131" idx="6"/>
            <a:endCxn id="133"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139" name="Google Shape;139;p15"/>
          <p:cNvCxnSpPr>
            <a:stCxn id="131" idx="6"/>
            <a:endCxn id="134"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140" name="Google Shape;140;p15"/>
          <p:cNvCxnSpPr>
            <a:stCxn id="131" idx="6"/>
            <a:endCxn id="135"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141" name="Google Shape;141;p15"/>
          <p:cNvCxnSpPr>
            <a:stCxn id="132" idx="6"/>
            <a:endCxn id="136"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5"/>
          <p:cNvCxnSpPr>
            <a:stCxn id="133" idx="6"/>
            <a:endCxn id="136"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5"/>
          <p:cNvCxnSpPr>
            <a:stCxn id="134" idx="6"/>
            <a:endCxn id="136"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5"/>
          <p:cNvCxnSpPr>
            <a:stCxn id="135" idx="6"/>
            <a:endCxn id="136"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15"/>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a:t>
            </a:r>
            <a:endParaRPr>
              <a:highlight>
                <a:srgbClr val="FFFF00"/>
              </a:highlight>
            </a:endParaRPr>
          </a:p>
        </p:txBody>
      </p:sp>
      <p:sp>
        <p:nvSpPr>
          <p:cNvPr id="146" name="Google Shape;146;p15"/>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1</a:t>
            </a:r>
            <a:endParaRPr>
              <a:highlight>
                <a:srgbClr val="FFFF00"/>
              </a:highlight>
            </a:endParaRPr>
          </a:p>
        </p:txBody>
      </p:sp>
      <p:sp>
        <p:nvSpPr>
          <p:cNvPr id="147" name="Google Shape;147;p15"/>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a:t>
            </a:r>
            <a:r>
              <a:rPr lang="en-GB">
                <a:solidFill>
                  <a:srgbClr val="0000FF"/>
                </a:solidFill>
              </a:rPr>
              <a:t>0.678</a:t>
            </a:r>
            <a:endParaRPr>
              <a:solidFill>
                <a:srgbClr val="0000FF"/>
              </a:solidFill>
            </a:endParaRPr>
          </a:p>
          <a:p>
            <a:pPr indent="0" lvl="0" marL="0" rtl="0" algn="l">
              <a:spcBef>
                <a:spcPts val="0"/>
              </a:spcBef>
              <a:spcAft>
                <a:spcPts val="0"/>
              </a:spcAft>
              <a:buNone/>
            </a:pPr>
            <a:r>
              <a:rPr lang="en-GB">
                <a:solidFill>
                  <a:srgbClr val="0000FF"/>
                </a:solidFill>
              </a:rPr>
              <a:t>0.365</a:t>
            </a:r>
            <a:endParaRPr>
              <a:solidFill>
                <a:srgbClr val="0000FF"/>
              </a:solidFill>
            </a:endParaRPr>
          </a:p>
          <a:p>
            <a:pPr indent="0" lvl="0" marL="0" rtl="0" algn="l">
              <a:spcBef>
                <a:spcPts val="0"/>
              </a:spcBef>
              <a:spcAft>
                <a:spcPts val="0"/>
              </a:spcAft>
              <a:buNone/>
            </a:pPr>
            <a:r>
              <a:rPr lang="en-GB">
                <a:solidFill>
                  <a:srgbClr val="0000FF"/>
                </a:solidFill>
              </a:rPr>
              <a:t>0.984</a:t>
            </a:r>
            <a:endParaRPr>
              <a:solidFill>
                <a:srgbClr val="0000FF"/>
              </a:solidFill>
            </a:endParaRPr>
          </a:p>
          <a:p>
            <a:pPr indent="0" lvl="0" marL="0" rtl="0" algn="l">
              <a:spcBef>
                <a:spcPts val="0"/>
              </a:spcBef>
              <a:spcAft>
                <a:spcPts val="0"/>
              </a:spcAft>
              <a:buNone/>
            </a:pPr>
            <a:r>
              <a:rPr lang="en-GB">
                <a:solidFill>
                  <a:srgbClr val="0000FF"/>
                </a:solidFill>
              </a:rPr>
              <a:t>0.819</a:t>
            </a:r>
            <a:endParaRPr>
              <a:solidFill>
                <a:srgbClr val="0000FF"/>
              </a:solidFill>
            </a:endParaRPr>
          </a:p>
        </p:txBody>
      </p:sp>
      <p:sp>
        <p:nvSpPr>
          <p:cNvPr id="148" name="Google Shape;148;p15"/>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FF9900"/>
                </a:solidFill>
              </a:rPr>
              <a:t>0.399</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0.898</a:t>
            </a:r>
            <a:endParaRPr>
              <a:solidFill>
                <a:srgbClr val="FF9900"/>
              </a:solidFill>
            </a:endParaRPr>
          </a:p>
          <a:p>
            <a:pPr indent="0" lvl="0" marL="0" rtl="0" algn="l">
              <a:spcBef>
                <a:spcPts val="0"/>
              </a:spcBef>
              <a:spcAft>
                <a:spcPts val="0"/>
              </a:spcAft>
              <a:buClr>
                <a:schemeClr val="dk1"/>
              </a:buClr>
              <a:buSzPts val="1100"/>
              <a:buFont typeface="Arial"/>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p:txBody>
      </p:sp>
      <p:sp>
        <p:nvSpPr>
          <p:cNvPr id="149" name="Google Shape;149;p15"/>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Obtain training inputs and target data</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inputs = [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[ 0 ],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[ 1 ]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targets = [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   [ 1 ]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150" name="Google Shape;150;p15"/>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151" name="Google Shape;151;p15"/>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152" name="Google Shape;152;p15"/>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153" name="Google Shape;153;p15"/>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154" name="Google Shape;154;p15"/>
          <p:cNvSpPr txBox="1"/>
          <p:nvPr/>
        </p:nvSpPr>
        <p:spPr>
          <a:xfrm>
            <a:off x="38089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highlight>
                  <a:srgbClr val="FFFF00"/>
                </a:highlight>
              </a:rPr>
              <a:t>target</a:t>
            </a:r>
            <a:endParaRPr>
              <a:solidFill>
                <a:srgbClr val="6AA84F"/>
              </a:solidFill>
              <a:highlight>
                <a:srgbClr val="FFFF00"/>
              </a:highlight>
            </a:endParaRPr>
          </a:p>
          <a:p>
            <a:pPr indent="0" lvl="0" marL="0" rtl="0" algn="l">
              <a:spcBef>
                <a:spcPts val="0"/>
              </a:spcBef>
              <a:spcAft>
                <a:spcPts val="0"/>
              </a:spcAft>
              <a:buNone/>
            </a:pPr>
            <a:r>
              <a:rPr lang="en-GB">
                <a:solidFill>
                  <a:srgbClr val="6AA84F"/>
                </a:solidFill>
                <a:highlight>
                  <a:srgbClr val="FFFF00"/>
                </a:highlight>
              </a:rPr>
              <a:t>1.0</a:t>
            </a:r>
            <a:endParaRPr>
              <a:solidFill>
                <a:srgbClr val="6AA84F"/>
              </a:solidFill>
              <a:highlight>
                <a:srgbClr val="FFFF00"/>
              </a:highlight>
            </a:endParaRPr>
          </a:p>
        </p:txBody>
      </p:sp>
      <p:cxnSp>
        <p:nvCxnSpPr>
          <p:cNvPr id="155" name="Google Shape;155;p15"/>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156" name="Google Shape;156;p15"/>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157" name="Google Shape;157;p15"/>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158" name="Google Shape;158;p15"/>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6"/>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6"/>
          <p:cNvCxnSpPr>
            <a:stCxn id="164" idx="6"/>
            <a:endCxn id="165"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171" name="Google Shape;171;p16"/>
          <p:cNvCxnSpPr>
            <a:stCxn id="164" idx="6"/>
            <a:endCxn id="166"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172" name="Google Shape;172;p16"/>
          <p:cNvCxnSpPr>
            <a:stCxn id="164" idx="6"/>
            <a:endCxn id="167"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173" name="Google Shape;173;p16"/>
          <p:cNvCxnSpPr>
            <a:stCxn id="164" idx="6"/>
            <a:endCxn id="168"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174" name="Google Shape;174;p16"/>
          <p:cNvCxnSpPr>
            <a:stCxn id="165" idx="6"/>
            <a:endCxn id="169"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6"/>
          <p:cNvCxnSpPr>
            <a:stCxn id="166" idx="6"/>
            <a:endCxn id="169"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6"/>
          <p:cNvCxnSpPr>
            <a:stCxn id="167" idx="6"/>
            <a:endCxn id="169"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6"/>
          <p:cNvCxnSpPr>
            <a:stCxn id="168" idx="6"/>
            <a:endCxn id="169"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16"/>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179" name="Google Shape;179;p16"/>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80" name="Google Shape;180;p16"/>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181" name="Google Shape;181;p16"/>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GB">
                <a:highlight>
                  <a:srgbClr val="FFFF00"/>
                </a:highlight>
              </a:rPr>
              <a:t>0.13</a:t>
            </a:r>
            <a:endParaRPr>
              <a:highlight>
                <a:srgbClr val="FFFF00"/>
              </a:highlight>
            </a:endParaRPr>
          </a:p>
          <a:p>
            <a:pPr indent="0" lvl="0" marL="0" rtl="0" algn="l">
              <a:spcBef>
                <a:spcPts val="0"/>
              </a:spcBef>
              <a:spcAft>
                <a:spcPts val="0"/>
              </a:spcAft>
              <a:buNone/>
            </a:pPr>
            <a:r>
              <a:t/>
            </a:r>
            <a:endParaRPr>
              <a:solidFill>
                <a:srgbClr val="FF00FF"/>
              </a:solidFill>
            </a:endParaRPr>
          </a:p>
        </p:txBody>
      </p:sp>
      <p:sp>
        <p:nvSpPr>
          <p:cNvPr id="182" name="Google Shape;182;p16"/>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0.90</a:t>
            </a:r>
            <a:endParaRPr>
              <a:highlight>
                <a:srgbClr val="FFFF00"/>
              </a:highlight>
            </a:endParaRPr>
          </a:p>
          <a:p>
            <a:pPr indent="0" lvl="0" marL="0" rtl="0" algn="l">
              <a:spcBef>
                <a:spcPts val="0"/>
              </a:spcBef>
              <a:spcAft>
                <a:spcPts val="0"/>
              </a:spcAft>
              <a:buNone/>
            </a:pPr>
            <a:r>
              <a:t/>
            </a:r>
            <a:endParaRPr>
              <a:solidFill>
                <a:srgbClr val="FF00FF"/>
              </a:solidFill>
            </a:endParaRPr>
          </a:p>
        </p:txBody>
      </p:sp>
      <p:sp>
        <p:nvSpPr>
          <p:cNvPr id="183" name="Google Shape;183;p16"/>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0.54</a:t>
            </a:r>
            <a:endParaRPr>
              <a:highlight>
                <a:srgbClr val="FFFF00"/>
              </a:highlight>
            </a:endParaRPr>
          </a:p>
          <a:p>
            <a:pPr indent="0" lvl="0" marL="0" rtl="0" algn="l">
              <a:spcBef>
                <a:spcPts val="0"/>
              </a:spcBef>
              <a:spcAft>
                <a:spcPts val="0"/>
              </a:spcAft>
              <a:buNone/>
            </a:pPr>
            <a:r>
              <a:t/>
            </a:r>
            <a:endParaRPr>
              <a:solidFill>
                <a:srgbClr val="FF00FF"/>
              </a:solidFill>
            </a:endParaRPr>
          </a:p>
        </p:txBody>
      </p:sp>
      <p:sp>
        <p:nvSpPr>
          <p:cNvPr id="184" name="Google Shape;184;p16"/>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0.40</a:t>
            </a:r>
            <a:endParaRPr>
              <a:highlight>
                <a:srgbClr val="FFFF00"/>
              </a:highlight>
            </a:endParaRPr>
          </a:p>
          <a:p>
            <a:pPr indent="0" lvl="0" marL="0" rtl="0" algn="l">
              <a:spcBef>
                <a:spcPts val="0"/>
              </a:spcBef>
              <a:spcAft>
                <a:spcPts val="0"/>
              </a:spcAft>
              <a:buNone/>
            </a:pPr>
            <a:r>
              <a:t/>
            </a:r>
            <a:endParaRPr>
              <a:solidFill>
                <a:srgbClr val="FF00FF"/>
              </a:solidFill>
            </a:endParaRPr>
          </a:p>
        </p:txBody>
      </p:sp>
      <p:sp>
        <p:nvSpPr>
          <p:cNvPr id="185" name="Google Shape;185;p16"/>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186" name="Google Shape;186;p16"/>
          <p:cNvSpPr txBox="1"/>
          <p:nvPr/>
        </p:nvSpPr>
        <p:spPr>
          <a:xfrm>
            <a:off x="4671075" y="81650"/>
            <a:ext cx="4534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Perform matrix dot product to calculate raw values of hidden layer nodes</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inputs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weights_i2h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-0.6784, 0.3990 ],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[ 0.3645, 0.8981 ],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[ 0.9840, 0.5440 ],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[ 0.8190, 0.1316 ]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 Matrix.multiply(weights_i2h, inputs);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[ 0.3990 ],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[ 0.8981 ],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[ 0.5440 ],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[ 0.1316 ]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187" name="Google Shape;187;p16"/>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188" name="Google Shape;188;p16"/>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189" name="Google Shape;189;p16"/>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190" name="Google Shape;190;p16"/>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191" name="Google Shape;191;p16"/>
          <p:cNvSpPr txBox="1"/>
          <p:nvPr/>
        </p:nvSpPr>
        <p:spPr>
          <a:xfrm>
            <a:off x="38089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target</a:t>
            </a:r>
            <a:endParaRPr>
              <a:solidFill>
                <a:srgbClr val="6AA84F"/>
              </a:solidFill>
            </a:endParaRPr>
          </a:p>
          <a:p>
            <a:pPr indent="0" lvl="0" marL="0" rtl="0" algn="l">
              <a:spcBef>
                <a:spcPts val="0"/>
              </a:spcBef>
              <a:spcAft>
                <a:spcPts val="0"/>
              </a:spcAft>
              <a:buNone/>
            </a:pPr>
            <a:r>
              <a:rPr lang="en-GB">
                <a:solidFill>
                  <a:srgbClr val="6AA84F"/>
                </a:solidFill>
              </a:rPr>
              <a:t>1.0</a:t>
            </a:r>
            <a:endParaRPr>
              <a:solidFill>
                <a:srgbClr val="6AA84F"/>
              </a:solidFill>
              <a:highlight>
                <a:srgbClr val="FFFF00"/>
              </a:highlight>
            </a:endParaRPr>
          </a:p>
        </p:txBody>
      </p:sp>
      <p:cxnSp>
        <p:nvCxnSpPr>
          <p:cNvPr id="192" name="Google Shape;192;p16"/>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193" name="Google Shape;193;p16"/>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194" name="Google Shape;194;p16"/>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195" name="Google Shape;195;p16"/>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7"/>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17"/>
          <p:cNvCxnSpPr>
            <a:stCxn id="201" idx="6"/>
            <a:endCxn id="202"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208" name="Google Shape;208;p17"/>
          <p:cNvCxnSpPr>
            <a:stCxn id="201" idx="6"/>
            <a:endCxn id="203"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209" name="Google Shape;209;p17"/>
          <p:cNvCxnSpPr>
            <a:stCxn id="201" idx="6"/>
            <a:endCxn id="204"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210" name="Google Shape;210;p17"/>
          <p:cNvCxnSpPr>
            <a:stCxn id="201" idx="6"/>
            <a:endCxn id="205"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211" name="Google Shape;211;p17"/>
          <p:cNvCxnSpPr>
            <a:stCxn id="202" idx="6"/>
            <a:endCxn id="206"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7"/>
          <p:cNvCxnSpPr>
            <a:stCxn id="203" idx="6"/>
            <a:endCxn id="206"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17"/>
          <p:cNvCxnSpPr>
            <a:stCxn id="204" idx="6"/>
            <a:endCxn id="206"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17"/>
          <p:cNvCxnSpPr>
            <a:stCxn id="205" idx="6"/>
            <a:endCxn id="206"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215" name="Google Shape;215;p17"/>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216" name="Google Shape;216;p17"/>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217" name="Google Shape;217;p17"/>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218" name="Google Shape;218;p17"/>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highlight>
                  <a:srgbClr val="FFFF00"/>
                </a:highlight>
              </a:rPr>
              <a:t>0.53</a:t>
            </a:r>
            <a:endParaRPr>
              <a:solidFill>
                <a:srgbClr val="FF00FF"/>
              </a:solidFill>
              <a:highlight>
                <a:srgbClr val="FFFF00"/>
              </a:highlight>
            </a:endParaRPr>
          </a:p>
        </p:txBody>
      </p:sp>
      <p:sp>
        <p:nvSpPr>
          <p:cNvPr id="219" name="Google Shape;219;p17"/>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highlight>
                  <a:srgbClr val="FFFF00"/>
                </a:highlight>
              </a:rPr>
              <a:t>0.71</a:t>
            </a:r>
            <a:endParaRPr>
              <a:solidFill>
                <a:srgbClr val="FF00FF"/>
              </a:solidFill>
              <a:highlight>
                <a:srgbClr val="FFFF00"/>
              </a:highlight>
            </a:endParaRPr>
          </a:p>
        </p:txBody>
      </p:sp>
      <p:sp>
        <p:nvSpPr>
          <p:cNvPr id="220" name="Google Shape;220;p17"/>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highlight>
                  <a:srgbClr val="FFFF00"/>
                </a:highlight>
              </a:rPr>
              <a:t>0.63</a:t>
            </a:r>
            <a:endParaRPr>
              <a:solidFill>
                <a:srgbClr val="FF00FF"/>
              </a:solidFill>
              <a:highlight>
                <a:srgbClr val="FFFF00"/>
              </a:highlight>
            </a:endParaRPr>
          </a:p>
        </p:txBody>
      </p:sp>
      <p:sp>
        <p:nvSpPr>
          <p:cNvPr id="221" name="Google Shape;221;p17"/>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highlight>
                  <a:srgbClr val="FFFF00"/>
                </a:highlight>
              </a:rPr>
              <a:t>0.59</a:t>
            </a:r>
            <a:endParaRPr>
              <a:solidFill>
                <a:srgbClr val="FF00FF"/>
              </a:solidFill>
              <a:highlight>
                <a:srgbClr val="FFFF00"/>
              </a:highlight>
            </a:endParaRPr>
          </a:p>
        </p:txBody>
      </p:sp>
      <p:sp>
        <p:nvSpPr>
          <p:cNvPr id="222" name="Google Shape;222;p17"/>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223" name="Google Shape;223;p17"/>
          <p:cNvSpPr txBox="1"/>
          <p:nvPr/>
        </p:nvSpPr>
        <p:spPr>
          <a:xfrm>
            <a:off x="2784725" y="3016375"/>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txBox="1"/>
          <p:nvPr/>
        </p:nvSpPr>
        <p:spPr>
          <a:xfrm>
            <a:off x="2784725" y="4159375"/>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Apply activation function to force values into range 0 to 1</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[ 0.3990 ],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[ 0.8981 ],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[ 0.5440 ],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[ 0.1316 ]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hidden.map(sigmoid);</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 </a:t>
            </a:r>
            <a:r>
              <a:rPr lang="en-GB" sz="1000">
                <a:solidFill>
                  <a:schemeClr val="accent3"/>
                </a:solidFill>
                <a:latin typeface="Consolas"/>
                <a:ea typeface="Consolas"/>
                <a:cs typeface="Consolas"/>
                <a:sym typeface="Consolas"/>
              </a:rPr>
              <a:t>[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[ 0.5984 ],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[ 0.7105 ],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[ 0.6327 ],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[ 0.5328 ]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226" name="Google Shape;226;p17"/>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227" name="Google Shape;227;p17"/>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228" name="Google Shape;228;p17"/>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229" name="Google Shape;229;p17"/>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230" name="Google Shape;230;p17"/>
          <p:cNvSpPr txBox="1"/>
          <p:nvPr/>
        </p:nvSpPr>
        <p:spPr>
          <a:xfrm>
            <a:off x="38089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target</a:t>
            </a:r>
            <a:endParaRPr>
              <a:solidFill>
                <a:srgbClr val="6AA84F"/>
              </a:solidFill>
            </a:endParaRPr>
          </a:p>
          <a:p>
            <a:pPr indent="0" lvl="0" marL="0" rtl="0" algn="l">
              <a:spcBef>
                <a:spcPts val="0"/>
              </a:spcBef>
              <a:spcAft>
                <a:spcPts val="0"/>
              </a:spcAft>
              <a:buNone/>
            </a:pPr>
            <a:r>
              <a:rPr lang="en-GB">
                <a:solidFill>
                  <a:srgbClr val="6AA84F"/>
                </a:solidFill>
              </a:rPr>
              <a:t>1.0</a:t>
            </a:r>
            <a:endParaRPr>
              <a:solidFill>
                <a:srgbClr val="6AA84F"/>
              </a:solidFill>
              <a:highlight>
                <a:srgbClr val="FFFF00"/>
              </a:highlight>
            </a:endParaRPr>
          </a:p>
        </p:txBody>
      </p:sp>
      <p:cxnSp>
        <p:nvCxnSpPr>
          <p:cNvPr id="231" name="Google Shape;231;p17"/>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232" name="Google Shape;232;p17"/>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233" name="Google Shape;233;p17"/>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234" name="Google Shape;234;p17"/>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8"/>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18"/>
          <p:cNvCxnSpPr>
            <a:stCxn id="240" idx="6"/>
            <a:endCxn id="241"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247" name="Google Shape;247;p18"/>
          <p:cNvCxnSpPr>
            <a:stCxn id="240" idx="6"/>
            <a:endCxn id="242"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248" name="Google Shape;248;p18"/>
          <p:cNvCxnSpPr>
            <a:stCxn id="240" idx="6"/>
            <a:endCxn id="243"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249" name="Google Shape;249;p18"/>
          <p:cNvCxnSpPr>
            <a:stCxn id="240" idx="6"/>
            <a:endCxn id="244"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250" name="Google Shape;250;p18"/>
          <p:cNvCxnSpPr>
            <a:stCxn id="241" idx="6"/>
            <a:endCxn id="245"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18"/>
          <p:cNvCxnSpPr>
            <a:stCxn id="242" idx="6"/>
            <a:endCxn id="245"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18"/>
          <p:cNvCxnSpPr>
            <a:stCxn id="243" idx="6"/>
            <a:endCxn id="245"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18"/>
          <p:cNvCxnSpPr>
            <a:stCxn id="244" idx="6"/>
            <a:endCxn id="245"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18"/>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255" name="Google Shape;255;p18"/>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256" name="Google Shape;256;p18"/>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257" name="Google Shape;257;p18"/>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258" name="Google Shape;258;p18"/>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259" name="Google Shape;259;p18"/>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260" name="Google Shape;260;p18"/>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0.89</a:t>
            </a:r>
            <a:endParaRPr>
              <a:highlight>
                <a:srgbClr val="FFFF00"/>
              </a:highlight>
            </a:endParaRPr>
          </a:p>
          <a:p>
            <a:pPr indent="0" lvl="0" marL="0" rtl="0" algn="l">
              <a:spcBef>
                <a:spcPts val="0"/>
              </a:spcBef>
              <a:spcAft>
                <a:spcPts val="0"/>
              </a:spcAft>
              <a:buNone/>
            </a:pPr>
            <a:r>
              <a:t/>
            </a:r>
            <a:endParaRPr>
              <a:solidFill>
                <a:srgbClr val="FF00FF"/>
              </a:solidFill>
            </a:endParaRPr>
          </a:p>
        </p:txBody>
      </p:sp>
      <p:sp>
        <p:nvSpPr>
          <p:cNvPr id="261" name="Google Shape;261;p18"/>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262" name="Google Shape;262;p18"/>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263" name="Google Shape;263;p18"/>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Use matrix dot product to calculate raw value of output node</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hidden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[ 0.5984 ],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[ 0.7105 ],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[ 0.6327 ],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[ 0.5328 ]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weights_h2o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[ 0.8839, 0.3500, 0.5093, -0.4023 ]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Matrix.multiply(weights_h2o, hidden);</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[ 0.8856 ]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264" name="Google Shape;264;p18"/>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265" name="Google Shape;265;p18"/>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266" name="Google Shape;266;p18"/>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267" name="Google Shape;267;p18"/>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268" name="Google Shape;268;p18"/>
          <p:cNvSpPr txBox="1"/>
          <p:nvPr/>
        </p:nvSpPr>
        <p:spPr>
          <a:xfrm>
            <a:off x="38089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target</a:t>
            </a:r>
            <a:endParaRPr>
              <a:solidFill>
                <a:srgbClr val="6AA84F"/>
              </a:solidFill>
            </a:endParaRPr>
          </a:p>
          <a:p>
            <a:pPr indent="0" lvl="0" marL="0" rtl="0" algn="l">
              <a:spcBef>
                <a:spcPts val="0"/>
              </a:spcBef>
              <a:spcAft>
                <a:spcPts val="0"/>
              </a:spcAft>
              <a:buNone/>
            </a:pPr>
            <a:r>
              <a:rPr lang="en-GB">
                <a:solidFill>
                  <a:srgbClr val="6AA84F"/>
                </a:solidFill>
              </a:rPr>
              <a:t>1.0</a:t>
            </a:r>
            <a:endParaRPr>
              <a:solidFill>
                <a:srgbClr val="6AA84F"/>
              </a:solidFill>
              <a:highlight>
                <a:srgbClr val="FFFF00"/>
              </a:highlight>
            </a:endParaRPr>
          </a:p>
        </p:txBody>
      </p:sp>
      <p:cxnSp>
        <p:nvCxnSpPr>
          <p:cNvPr id="269" name="Google Shape;269;p18"/>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270" name="Google Shape;270;p18"/>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271" name="Google Shape;271;p18"/>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272" name="Google Shape;272;p18"/>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9"/>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9"/>
          <p:cNvCxnSpPr>
            <a:stCxn id="278" idx="6"/>
            <a:endCxn id="279"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285" name="Google Shape;285;p19"/>
          <p:cNvCxnSpPr>
            <a:stCxn id="278" idx="6"/>
            <a:endCxn id="280"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286" name="Google Shape;286;p19"/>
          <p:cNvCxnSpPr>
            <a:stCxn id="278" idx="6"/>
            <a:endCxn id="281"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287" name="Google Shape;287;p19"/>
          <p:cNvCxnSpPr>
            <a:stCxn id="278" idx="6"/>
            <a:endCxn id="282"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288" name="Google Shape;288;p19"/>
          <p:cNvCxnSpPr>
            <a:stCxn id="279" idx="6"/>
            <a:endCxn id="283"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19"/>
          <p:cNvCxnSpPr>
            <a:stCxn id="280" idx="6"/>
            <a:endCxn id="283"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19"/>
          <p:cNvCxnSpPr>
            <a:stCxn id="281" idx="6"/>
            <a:endCxn id="283"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19"/>
          <p:cNvCxnSpPr>
            <a:stCxn id="282" idx="6"/>
            <a:endCxn id="283"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19"/>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293" name="Google Shape;293;p19"/>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294" name="Google Shape;294;p19"/>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295" name="Google Shape;295;p19"/>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296" name="Google Shape;296;p19"/>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297" name="Google Shape;297;p19"/>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298" name="Google Shape;298;p19"/>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0.89</a:t>
            </a:r>
            <a:endParaRPr/>
          </a:p>
          <a:p>
            <a:pPr indent="0" lvl="0" marL="0" rtl="0" algn="l">
              <a:spcBef>
                <a:spcPts val="0"/>
              </a:spcBef>
              <a:spcAft>
                <a:spcPts val="0"/>
              </a:spcAft>
              <a:buNone/>
            </a:pPr>
            <a:r>
              <a:rPr lang="en-GB">
                <a:solidFill>
                  <a:srgbClr val="FF00FF"/>
                </a:solidFill>
                <a:highlight>
                  <a:srgbClr val="FFFF00"/>
                </a:highlight>
              </a:rPr>
              <a:t>0.71</a:t>
            </a:r>
            <a:endParaRPr>
              <a:solidFill>
                <a:srgbClr val="FF00FF"/>
              </a:solidFill>
              <a:highlight>
                <a:srgbClr val="FFFF00"/>
              </a:highlight>
            </a:endParaRPr>
          </a:p>
        </p:txBody>
      </p:sp>
      <p:sp>
        <p:nvSpPr>
          <p:cNvPr id="299" name="Google Shape;299;p19"/>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300" name="Google Shape;300;p19"/>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301" name="Google Shape;301;p19"/>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Apply activation function to force values to range 0 to 1</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[ 0.8856 ]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a:t>
            </a:r>
            <a:r>
              <a:rPr lang="en-GB" sz="1000">
                <a:solidFill>
                  <a:schemeClr val="accent3"/>
                </a:solidFill>
                <a:latin typeface="Consolas"/>
                <a:ea typeface="Consolas"/>
                <a:cs typeface="Consolas"/>
                <a:sym typeface="Consolas"/>
              </a:rPr>
              <a:t>outputs.map(sigmoid);</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[ 0.7079 ]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302" name="Google Shape;302;p19"/>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303" name="Google Shape;303;p19"/>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304" name="Google Shape;304;p19"/>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305" name="Google Shape;305;p19"/>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306" name="Google Shape;306;p19"/>
          <p:cNvSpPr txBox="1"/>
          <p:nvPr/>
        </p:nvSpPr>
        <p:spPr>
          <a:xfrm>
            <a:off x="38089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target</a:t>
            </a:r>
            <a:endParaRPr>
              <a:solidFill>
                <a:srgbClr val="6AA84F"/>
              </a:solidFill>
            </a:endParaRPr>
          </a:p>
          <a:p>
            <a:pPr indent="0" lvl="0" marL="0" rtl="0" algn="l">
              <a:spcBef>
                <a:spcPts val="0"/>
              </a:spcBef>
              <a:spcAft>
                <a:spcPts val="0"/>
              </a:spcAft>
              <a:buNone/>
            </a:pPr>
            <a:r>
              <a:rPr lang="en-GB">
                <a:solidFill>
                  <a:srgbClr val="6AA84F"/>
                </a:solidFill>
              </a:rPr>
              <a:t>1.0</a:t>
            </a:r>
            <a:endParaRPr>
              <a:solidFill>
                <a:srgbClr val="6AA84F"/>
              </a:solidFill>
              <a:highlight>
                <a:srgbClr val="FFFF00"/>
              </a:highlight>
            </a:endParaRPr>
          </a:p>
        </p:txBody>
      </p:sp>
      <p:cxnSp>
        <p:nvCxnSpPr>
          <p:cNvPr id="307" name="Google Shape;307;p19"/>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308" name="Google Shape;308;p19"/>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309" name="Google Shape;309;p19"/>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310" name="Google Shape;310;p19"/>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0"/>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20"/>
          <p:cNvCxnSpPr>
            <a:stCxn id="316" idx="6"/>
            <a:endCxn id="317"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323" name="Google Shape;323;p20"/>
          <p:cNvCxnSpPr>
            <a:stCxn id="316" idx="6"/>
            <a:endCxn id="318"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324" name="Google Shape;324;p20"/>
          <p:cNvCxnSpPr>
            <a:stCxn id="316" idx="6"/>
            <a:endCxn id="319"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325" name="Google Shape;325;p20"/>
          <p:cNvCxnSpPr>
            <a:stCxn id="316" idx="6"/>
            <a:endCxn id="320"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326" name="Google Shape;326;p20"/>
          <p:cNvCxnSpPr>
            <a:stCxn id="317" idx="6"/>
            <a:endCxn id="321"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20"/>
          <p:cNvCxnSpPr>
            <a:stCxn id="318" idx="6"/>
            <a:endCxn id="321"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20"/>
          <p:cNvCxnSpPr>
            <a:stCxn id="319" idx="6"/>
            <a:endCxn id="321"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20"/>
          <p:cNvCxnSpPr>
            <a:stCxn id="320" idx="6"/>
            <a:endCxn id="321"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20"/>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331" name="Google Shape;331;p20"/>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332" name="Google Shape;332;p20"/>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333" name="Google Shape;333;p20"/>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334" name="Google Shape;334;p20"/>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335" name="Google Shape;335;p20"/>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336" name="Google Shape;336;p20"/>
          <p:cNvSpPr txBox="1"/>
          <p:nvPr/>
        </p:nvSpPr>
        <p:spPr>
          <a:xfrm>
            <a:off x="3808925" y="21789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0.89</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rgbClr val="FF00FF"/>
                </a:solidFill>
              </a:rPr>
              <a:t>0.71</a:t>
            </a:r>
            <a:endParaRPr>
              <a:solidFill>
                <a:srgbClr val="FF00FF"/>
              </a:solidFill>
            </a:endParaRPr>
          </a:p>
          <a:p>
            <a:pPr indent="0" lvl="0" marL="0" rtl="0" algn="l">
              <a:spcBef>
                <a:spcPts val="0"/>
              </a:spcBef>
              <a:spcAft>
                <a:spcPts val="0"/>
              </a:spcAft>
              <a:buClr>
                <a:schemeClr val="dk1"/>
              </a:buClr>
              <a:buSzPts val="1100"/>
              <a:buFont typeface="Arial"/>
              <a:buNone/>
            </a:pPr>
            <a:r>
              <a:t/>
            </a:r>
            <a:endParaRPr sz="1800">
              <a:solidFill>
                <a:srgbClr val="FF0000"/>
              </a:solidFill>
            </a:endParaRPr>
          </a:p>
          <a:p>
            <a:pPr indent="0" lvl="0" marL="0" rtl="0" algn="l">
              <a:spcBef>
                <a:spcPts val="0"/>
              </a:spcBef>
              <a:spcAft>
                <a:spcPts val="0"/>
              </a:spcAft>
              <a:buClr>
                <a:schemeClr val="dk1"/>
              </a:buClr>
              <a:buSzPts val="1100"/>
              <a:buFont typeface="Arial"/>
              <a:buNone/>
            </a:pPr>
            <a:r>
              <a:rPr lang="en-GB">
                <a:solidFill>
                  <a:srgbClr val="FF0000"/>
                </a:solidFill>
                <a:highlight>
                  <a:srgbClr val="FFFF00"/>
                </a:highlight>
              </a:rPr>
              <a:t>0.29 error</a:t>
            </a:r>
            <a:endParaRPr>
              <a:solidFill>
                <a:srgbClr val="FF0000"/>
              </a:solidFill>
              <a:highlight>
                <a:srgbClr val="FFFF00"/>
              </a:highlight>
            </a:endParaRPr>
          </a:p>
          <a:p>
            <a:pPr indent="0" lvl="0" marL="0" rtl="0" algn="l">
              <a:spcBef>
                <a:spcPts val="0"/>
              </a:spcBef>
              <a:spcAft>
                <a:spcPts val="0"/>
              </a:spcAft>
              <a:buNone/>
            </a:pPr>
            <a:r>
              <a:t/>
            </a:r>
            <a:endParaRPr/>
          </a:p>
        </p:txBody>
      </p:sp>
      <p:sp>
        <p:nvSpPr>
          <p:cNvPr id="337" name="Google Shape;337;p20"/>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338" name="Google Shape;338;p20"/>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339" name="Google Shape;339;p20"/>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Calculate raw error of prediction</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[ 0.7079 ]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targets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[ 1 ]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output_errors = Matrix.subtract(targets, outputs);</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output_errors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[ 0.2920 ]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340" name="Google Shape;340;p20"/>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341" name="Google Shape;341;p20"/>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342" name="Google Shape;342;p20"/>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343" name="Google Shape;343;p20"/>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sp>
        <p:nvSpPr>
          <p:cNvPr id="344" name="Google Shape;344;p20"/>
          <p:cNvSpPr txBox="1"/>
          <p:nvPr/>
        </p:nvSpPr>
        <p:spPr>
          <a:xfrm>
            <a:off x="38089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AA84F"/>
                </a:solidFill>
              </a:rPr>
              <a:t>target</a:t>
            </a:r>
            <a:endParaRPr>
              <a:solidFill>
                <a:srgbClr val="6AA84F"/>
              </a:solidFill>
            </a:endParaRPr>
          </a:p>
          <a:p>
            <a:pPr indent="0" lvl="0" marL="0" rtl="0" algn="l">
              <a:spcBef>
                <a:spcPts val="0"/>
              </a:spcBef>
              <a:spcAft>
                <a:spcPts val="0"/>
              </a:spcAft>
              <a:buNone/>
            </a:pPr>
            <a:r>
              <a:rPr lang="en-GB">
                <a:solidFill>
                  <a:srgbClr val="6AA84F"/>
                </a:solidFill>
              </a:rPr>
              <a:t>1.0</a:t>
            </a:r>
            <a:endParaRPr>
              <a:solidFill>
                <a:srgbClr val="6AA84F"/>
              </a:solidFill>
              <a:highlight>
                <a:srgbClr val="FFFF00"/>
              </a:highlight>
            </a:endParaRPr>
          </a:p>
        </p:txBody>
      </p:sp>
      <p:cxnSp>
        <p:nvCxnSpPr>
          <p:cNvPr id="345" name="Google Shape;345;p20"/>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346" name="Google Shape;346;p20"/>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347" name="Google Shape;347;p20"/>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348" name="Google Shape;348;p20"/>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1"/>
          <p:cNvSpPr/>
          <p:nvPr/>
        </p:nvSpPr>
        <p:spPr>
          <a:xfrm>
            <a:off x="316375" y="272963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316375" y="1566913"/>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1998900" y="43585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998900" y="159857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998900" y="2761300"/>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1998900" y="3924025"/>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3681425" y="2178888"/>
            <a:ext cx="785700" cy="78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21"/>
          <p:cNvCxnSpPr>
            <a:stCxn id="354" idx="6"/>
            <a:endCxn id="355" idx="2"/>
          </p:cNvCxnSpPr>
          <p:nvPr/>
        </p:nvCxnSpPr>
        <p:spPr>
          <a:xfrm flipH="1" rot="10800000">
            <a:off x="1102075" y="828763"/>
            <a:ext cx="896700" cy="1131000"/>
          </a:xfrm>
          <a:prstGeom prst="straightConnector1">
            <a:avLst/>
          </a:prstGeom>
          <a:noFill/>
          <a:ln cap="flat" cmpd="sng" w="9525">
            <a:solidFill>
              <a:srgbClr val="0000FF"/>
            </a:solidFill>
            <a:prstDash val="solid"/>
            <a:round/>
            <a:headEnd len="med" w="med" type="none"/>
            <a:tailEnd len="med" w="med" type="none"/>
          </a:ln>
        </p:spPr>
      </p:cxnSp>
      <p:cxnSp>
        <p:nvCxnSpPr>
          <p:cNvPr id="361" name="Google Shape;361;p21"/>
          <p:cNvCxnSpPr>
            <a:stCxn id="354" idx="6"/>
            <a:endCxn id="356" idx="2"/>
          </p:cNvCxnSpPr>
          <p:nvPr/>
        </p:nvCxnSpPr>
        <p:spPr>
          <a:xfrm>
            <a:off x="1102075" y="1959763"/>
            <a:ext cx="896700" cy="31800"/>
          </a:xfrm>
          <a:prstGeom prst="straightConnector1">
            <a:avLst/>
          </a:prstGeom>
          <a:noFill/>
          <a:ln cap="flat" cmpd="sng" w="9525">
            <a:solidFill>
              <a:srgbClr val="0000FF"/>
            </a:solidFill>
            <a:prstDash val="solid"/>
            <a:round/>
            <a:headEnd len="med" w="med" type="none"/>
            <a:tailEnd len="med" w="med" type="none"/>
          </a:ln>
        </p:spPr>
      </p:cxnSp>
      <p:cxnSp>
        <p:nvCxnSpPr>
          <p:cNvPr id="362" name="Google Shape;362;p21"/>
          <p:cNvCxnSpPr>
            <a:stCxn id="354" idx="6"/>
            <a:endCxn id="357" idx="2"/>
          </p:cNvCxnSpPr>
          <p:nvPr/>
        </p:nvCxnSpPr>
        <p:spPr>
          <a:xfrm>
            <a:off x="1102075" y="1959763"/>
            <a:ext cx="896700" cy="1194300"/>
          </a:xfrm>
          <a:prstGeom prst="straightConnector1">
            <a:avLst/>
          </a:prstGeom>
          <a:noFill/>
          <a:ln cap="flat" cmpd="sng" w="9525">
            <a:solidFill>
              <a:srgbClr val="0000FF"/>
            </a:solidFill>
            <a:prstDash val="solid"/>
            <a:round/>
            <a:headEnd len="med" w="med" type="none"/>
            <a:tailEnd len="med" w="med" type="none"/>
          </a:ln>
        </p:spPr>
      </p:cxnSp>
      <p:cxnSp>
        <p:nvCxnSpPr>
          <p:cNvPr id="363" name="Google Shape;363;p21"/>
          <p:cNvCxnSpPr>
            <a:stCxn id="354" idx="6"/>
            <a:endCxn id="358" idx="2"/>
          </p:cNvCxnSpPr>
          <p:nvPr/>
        </p:nvCxnSpPr>
        <p:spPr>
          <a:xfrm>
            <a:off x="1102075" y="1959763"/>
            <a:ext cx="896700" cy="2357100"/>
          </a:xfrm>
          <a:prstGeom prst="straightConnector1">
            <a:avLst/>
          </a:prstGeom>
          <a:noFill/>
          <a:ln cap="flat" cmpd="sng" w="9525">
            <a:solidFill>
              <a:srgbClr val="0000FF"/>
            </a:solidFill>
            <a:prstDash val="solid"/>
            <a:round/>
            <a:headEnd len="med" w="med" type="none"/>
            <a:tailEnd len="med" w="med" type="none"/>
          </a:ln>
        </p:spPr>
      </p:cxnSp>
      <p:cxnSp>
        <p:nvCxnSpPr>
          <p:cNvPr id="364" name="Google Shape;364;p21"/>
          <p:cNvCxnSpPr>
            <a:stCxn id="355" idx="6"/>
            <a:endCxn id="359" idx="2"/>
          </p:cNvCxnSpPr>
          <p:nvPr/>
        </p:nvCxnSpPr>
        <p:spPr>
          <a:xfrm>
            <a:off x="2784600" y="828700"/>
            <a:ext cx="896700" cy="17430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21"/>
          <p:cNvCxnSpPr>
            <a:stCxn id="356" idx="6"/>
            <a:endCxn id="359" idx="2"/>
          </p:cNvCxnSpPr>
          <p:nvPr/>
        </p:nvCxnSpPr>
        <p:spPr>
          <a:xfrm>
            <a:off x="2784600" y="1991425"/>
            <a:ext cx="896700" cy="5802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21"/>
          <p:cNvCxnSpPr>
            <a:stCxn id="357" idx="6"/>
            <a:endCxn id="359" idx="2"/>
          </p:cNvCxnSpPr>
          <p:nvPr/>
        </p:nvCxnSpPr>
        <p:spPr>
          <a:xfrm flipH="1" rot="10800000">
            <a:off x="2784600" y="2571850"/>
            <a:ext cx="896700" cy="5823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21"/>
          <p:cNvCxnSpPr>
            <a:stCxn id="358" idx="6"/>
            <a:endCxn id="359" idx="2"/>
          </p:cNvCxnSpPr>
          <p:nvPr/>
        </p:nvCxnSpPr>
        <p:spPr>
          <a:xfrm flipH="1" rot="10800000">
            <a:off x="2784600" y="2571775"/>
            <a:ext cx="896700" cy="1745100"/>
          </a:xfrm>
          <a:prstGeom prst="straightConnector1">
            <a:avLst/>
          </a:prstGeom>
          <a:noFill/>
          <a:ln cap="flat" cmpd="sng" w="9525">
            <a:solidFill>
              <a:schemeClr val="dk2"/>
            </a:solidFill>
            <a:prstDash val="solid"/>
            <a:round/>
            <a:headEnd len="med" w="med" type="none"/>
            <a:tailEnd len="med" w="med" type="none"/>
          </a:ln>
        </p:spPr>
      </p:cxnSp>
      <p:sp>
        <p:nvSpPr>
          <p:cNvPr id="368" name="Google Shape;368;p21"/>
          <p:cNvSpPr txBox="1"/>
          <p:nvPr/>
        </p:nvSpPr>
        <p:spPr>
          <a:xfrm>
            <a:off x="443875" y="19083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369" name="Google Shape;369;p21"/>
          <p:cNvSpPr txBox="1"/>
          <p:nvPr/>
        </p:nvSpPr>
        <p:spPr>
          <a:xfrm>
            <a:off x="443875" y="3122500"/>
            <a:ext cx="530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370" name="Google Shape;370;p21"/>
          <p:cNvSpPr txBox="1"/>
          <p:nvPr/>
        </p:nvSpPr>
        <p:spPr>
          <a:xfrm>
            <a:off x="898375" y="634450"/>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FF"/>
                </a:solidFill>
              </a:rPr>
              <a:t>-0.678</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0.365</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0.984</a:t>
            </a:r>
            <a:endParaRPr>
              <a:solidFill>
                <a:srgbClr val="0000FF"/>
              </a:solidFill>
            </a:endParaRPr>
          </a:p>
          <a:p>
            <a:pPr indent="0" lvl="0" marL="0" rtl="0" algn="l">
              <a:spcBef>
                <a:spcPts val="0"/>
              </a:spcBef>
              <a:spcAft>
                <a:spcPts val="0"/>
              </a:spcAft>
              <a:buClr>
                <a:schemeClr val="dk1"/>
              </a:buClr>
              <a:buSzPts val="1100"/>
              <a:buFont typeface="Arial"/>
              <a:buNone/>
            </a:pPr>
            <a:r>
              <a:rPr lang="en-GB">
                <a:solidFill>
                  <a:srgbClr val="0000FF"/>
                </a:solidFill>
              </a:rPr>
              <a:t>0.819</a:t>
            </a:r>
            <a:endParaRPr>
              <a:solidFill>
                <a:srgbClr val="0000FF"/>
              </a:solidFill>
            </a:endParaRPr>
          </a:p>
          <a:p>
            <a:pPr indent="0" lvl="0" marL="0" rtl="0" algn="l">
              <a:spcBef>
                <a:spcPts val="0"/>
              </a:spcBef>
              <a:spcAft>
                <a:spcPts val="0"/>
              </a:spcAft>
              <a:buNone/>
            </a:pPr>
            <a:r>
              <a:t/>
            </a:r>
            <a:endParaRPr>
              <a:solidFill>
                <a:srgbClr val="0000FF"/>
              </a:solidFill>
            </a:endParaRPr>
          </a:p>
        </p:txBody>
      </p:sp>
      <p:sp>
        <p:nvSpPr>
          <p:cNvPr id="371" name="Google Shape;371;p21"/>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72" name="Google Shape;372;p21"/>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73" name="Google Shape;373;p21"/>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74" name="Google Shape;374;p21"/>
          <p:cNvSpPr txBox="1"/>
          <p:nvPr/>
        </p:nvSpPr>
        <p:spPr>
          <a:xfrm>
            <a:off x="3808925" y="2178900"/>
            <a:ext cx="785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0.89</a:t>
            </a:r>
            <a:endParaRPr>
              <a:solidFill>
                <a:schemeClr val="dk1"/>
              </a:solidFill>
            </a:endParaRPr>
          </a:p>
          <a:p>
            <a:pPr indent="0" lvl="0" marL="0" rtl="0" algn="l">
              <a:spcBef>
                <a:spcPts val="0"/>
              </a:spcBef>
              <a:spcAft>
                <a:spcPts val="0"/>
              </a:spcAft>
              <a:buNone/>
            </a:pPr>
            <a:r>
              <a:rPr lang="en-GB">
                <a:solidFill>
                  <a:srgbClr val="FF00FF"/>
                </a:solidFill>
              </a:rPr>
              <a:t>0.71</a:t>
            </a:r>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GB">
                <a:solidFill>
                  <a:srgbClr val="FF0000"/>
                </a:solidFill>
              </a:rPr>
              <a:t>0.29 error</a:t>
            </a:r>
            <a:endParaRPr>
              <a:solidFill>
                <a:srgbClr val="FF0000"/>
              </a:solidFill>
            </a:endParaRPr>
          </a:p>
          <a:p>
            <a:pPr indent="0" lvl="0" marL="0" rtl="0" algn="l">
              <a:spcBef>
                <a:spcPts val="0"/>
              </a:spcBef>
              <a:spcAft>
                <a:spcPts val="0"/>
              </a:spcAft>
              <a:buClr>
                <a:schemeClr val="dk1"/>
              </a:buClr>
              <a:buSzPts val="1100"/>
              <a:buFont typeface="Arial"/>
              <a:buNone/>
            </a:pPr>
            <a:r>
              <a:rPr lang="en-GB">
                <a:solidFill>
                  <a:srgbClr val="B7B7B7"/>
                </a:solidFill>
                <a:highlight>
                  <a:srgbClr val="FFFF00"/>
                </a:highlight>
              </a:rPr>
              <a:t>0.207</a:t>
            </a:r>
            <a:endParaRPr>
              <a:solidFill>
                <a:srgbClr val="B7B7B7"/>
              </a:solidFill>
              <a:highlight>
                <a:srgbClr val="FFFF00"/>
              </a:highlight>
            </a:endParaRPr>
          </a:p>
          <a:p>
            <a:pPr indent="0" lvl="0" marL="0" rtl="0" algn="l">
              <a:spcBef>
                <a:spcPts val="0"/>
              </a:spcBef>
              <a:spcAft>
                <a:spcPts val="0"/>
              </a:spcAft>
              <a:buClr>
                <a:schemeClr val="dk1"/>
              </a:buClr>
              <a:buSzPts val="1100"/>
              <a:buFont typeface="Arial"/>
              <a:buNone/>
            </a:pPr>
            <a:r>
              <a:rPr lang="en-GB">
                <a:solidFill>
                  <a:srgbClr val="B7B7B7"/>
                </a:solidFill>
                <a:highlight>
                  <a:srgbClr val="FFFF00"/>
                </a:highlight>
              </a:rPr>
              <a:t>deriv</a:t>
            </a:r>
            <a:endParaRPr>
              <a:solidFill>
                <a:srgbClr val="B7B7B7"/>
              </a:solidFill>
              <a:highlight>
                <a:srgbClr val="FFFF00"/>
              </a:highlight>
            </a:endParaRPr>
          </a:p>
          <a:p>
            <a:pPr indent="0" lvl="0" marL="0" rtl="0" algn="l">
              <a:spcBef>
                <a:spcPts val="0"/>
              </a:spcBef>
              <a:spcAft>
                <a:spcPts val="0"/>
              </a:spcAft>
              <a:buNone/>
            </a:pPr>
            <a:r>
              <a:t/>
            </a:r>
            <a:endParaRPr>
              <a:solidFill>
                <a:srgbClr val="FF0000"/>
              </a:solidFill>
            </a:endParaRPr>
          </a:p>
        </p:txBody>
      </p:sp>
      <p:sp>
        <p:nvSpPr>
          <p:cNvPr id="375" name="Google Shape;375;p21"/>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sp>
        <p:nvSpPr>
          <p:cNvPr id="376" name="Google Shape;376;p21"/>
          <p:cNvSpPr txBox="1"/>
          <p:nvPr/>
        </p:nvSpPr>
        <p:spPr>
          <a:xfrm>
            <a:off x="898375" y="3364975"/>
            <a:ext cx="89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9900"/>
                </a:solidFill>
              </a:rPr>
              <a:t>0.399</a:t>
            </a:r>
            <a:endParaRPr>
              <a:solidFill>
                <a:srgbClr val="FF9900"/>
              </a:solidFill>
            </a:endParaRPr>
          </a:p>
          <a:p>
            <a:pPr indent="0" lvl="0" marL="0" rtl="0" algn="l">
              <a:spcBef>
                <a:spcPts val="0"/>
              </a:spcBef>
              <a:spcAft>
                <a:spcPts val="0"/>
              </a:spcAft>
              <a:buNone/>
            </a:pPr>
            <a:r>
              <a:rPr lang="en-GB">
                <a:solidFill>
                  <a:srgbClr val="FF9900"/>
                </a:solidFill>
              </a:rPr>
              <a:t>0.898</a:t>
            </a:r>
            <a:endParaRPr>
              <a:solidFill>
                <a:srgbClr val="FF9900"/>
              </a:solidFill>
            </a:endParaRPr>
          </a:p>
          <a:p>
            <a:pPr indent="0" lvl="0" marL="0" rtl="0" algn="l">
              <a:spcBef>
                <a:spcPts val="0"/>
              </a:spcBef>
              <a:spcAft>
                <a:spcPts val="0"/>
              </a:spcAft>
              <a:buNone/>
            </a:pPr>
            <a:r>
              <a:rPr lang="en-GB">
                <a:solidFill>
                  <a:srgbClr val="FF9900"/>
                </a:solidFill>
              </a:rPr>
              <a:t>0.544</a:t>
            </a:r>
            <a:endParaRPr>
              <a:solidFill>
                <a:srgbClr val="FF9900"/>
              </a:solidFill>
            </a:endParaRPr>
          </a:p>
          <a:p>
            <a:pPr indent="0" lvl="0" marL="0" rtl="0" algn="l">
              <a:spcBef>
                <a:spcPts val="0"/>
              </a:spcBef>
              <a:spcAft>
                <a:spcPts val="0"/>
              </a:spcAft>
              <a:buNone/>
            </a:pPr>
            <a:r>
              <a:rPr lang="en-GB">
                <a:solidFill>
                  <a:srgbClr val="FF9900"/>
                </a:solidFill>
              </a:rPr>
              <a:t>0.132</a:t>
            </a:r>
            <a:endParaRPr>
              <a:solidFill>
                <a:srgbClr val="FF0000"/>
              </a:solidFill>
            </a:endParaRPr>
          </a:p>
          <a:p>
            <a:pPr indent="0" lvl="0" marL="0" rtl="0" algn="l">
              <a:spcBef>
                <a:spcPts val="0"/>
              </a:spcBef>
              <a:spcAft>
                <a:spcPts val="0"/>
              </a:spcAft>
              <a:buNone/>
            </a:pPr>
            <a:r>
              <a:t/>
            </a:r>
            <a:endParaRPr>
              <a:solidFill>
                <a:srgbClr val="FF9900"/>
              </a:solidFill>
            </a:endParaRPr>
          </a:p>
        </p:txBody>
      </p:sp>
      <p:sp>
        <p:nvSpPr>
          <p:cNvPr id="377" name="Google Shape;377;p21"/>
          <p:cNvSpPr txBox="1"/>
          <p:nvPr/>
        </p:nvSpPr>
        <p:spPr>
          <a:xfrm>
            <a:off x="4671075" y="81650"/>
            <a:ext cx="44016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Note</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To help determine the necessary change in the hidden-&gt;output weights, we look at the derivative (gradient) of the activated predicted output.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000">
                <a:solidFill>
                  <a:schemeClr val="accent3"/>
                </a:solidFill>
                <a:latin typeface="Consolas"/>
                <a:ea typeface="Consolas"/>
                <a:cs typeface="Consolas"/>
                <a:sym typeface="Consolas"/>
              </a:rPr>
              <a:t>Why? The gradient, or slope, is highest at the midpoint of the function. For our NN to be useful, we don't want nodes to be "sitting on the fence", so if they are in the middle, we use this to increase the size of the shift we will apply. If a node is pretty much already one sided, we don't need to bother changing it much.</a:t>
            </a:r>
            <a:endParaRPr sz="1000">
              <a:solidFill>
                <a:schemeClr val="accent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t>Before</a:t>
            </a:r>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outputs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[ 0.7079 ]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Execute</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gradients = Matrix.map(outputs, sigmoid_derivative);</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a:solidFill>
                  <a:schemeClr val="dk1"/>
                </a:solidFill>
              </a:rPr>
              <a:t>After</a:t>
            </a:r>
            <a:endParaRPr>
              <a:solidFill>
                <a:schemeClr val="dk1"/>
              </a:solidFill>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gradients = [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   [ 0.2067 ]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rPr lang="en-GB" sz="1000">
                <a:solidFill>
                  <a:schemeClr val="accent3"/>
                </a:solidFill>
                <a:latin typeface="Consolas"/>
                <a:ea typeface="Consolas"/>
                <a:cs typeface="Consolas"/>
                <a:sym typeface="Consolas"/>
              </a:rPr>
              <a:t>]</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a:p>
            <a:pPr indent="0" lvl="0" marL="0" rtl="0" algn="l">
              <a:spcBef>
                <a:spcPts val="0"/>
              </a:spcBef>
              <a:spcAft>
                <a:spcPts val="0"/>
              </a:spcAft>
              <a:buNone/>
            </a:pPr>
            <a:r>
              <a:t/>
            </a:r>
            <a:endParaRPr sz="1000">
              <a:solidFill>
                <a:schemeClr val="accent3"/>
              </a:solidFill>
              <a:latin typeface="Consolas"/>
              <a:ea typeface="Consolas"/>
              <a:cs typeface="Consolas"/>
              <a:sym typeface="Consolas"/>
            </a:endParaRPr>
          </a:p>
        </p:txBody>
      </p:sp>
      <p:sp>
        <p:nvSpPr>
          <p:cNvPr id="378" name="Google Shape;378;p21"/>
          <p:cNvSpPr txBox="1"/>
          <p:nvPr/>
        </p:nvSpPr>
        <p:spPr>
          <a:xfrm>
            <a:off x="2126325" y="39066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0.13</a:t>
            </a:r>
            <a:endParaRPr/>
          </a:p>
          <a:p>
            <a:pPr indent="0" lvl="0" marL="0" rtl="0" algn="l">
              <a:spcBef>
                <a:spcPts val="0"/>
              </a:spcBef>
              <a:spcAft>
                <a:spcPts val="0"/>
              </a:spcAft>
              <a:buNone/>
            </a:pPr>
            <a:r>
              <a:rPr lang="en-GB">
                <a:solidFill>
                  <a:srgbClr val="FF00FF"/>
                </a:solidFill>
              </a:rPr>
              <a:t>0.53</a:t>
            </a:r>
            <a:endParaRPr>
              <a:solidFill>
                <a:srgbClr val="FF00FF"/>
              </a:solidFill>
            </a:endParaRPr>
          </a:p>
        </p:txBody>
      </p:sp>
      <p:sp>
        <p:nvSpPr>
          <p:cNvPr id="379" name="Google Shape;379;p21"/>
          <p:cNvSpPr txBox="1"/>
          <p:nvPr/>
        </p:nvSpPr>
        <p:spPr>
          <a:xfrm>
            <a:off x="2126325" y="16447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0.90</a:t>
            </a:r>
            <a:endParaRPr/>
          </a:p>
          <a:p>
            <a:pPr indent="0" lvl="0" marL="0" rtl="0" algn="l">
              <a:spcBef>
                <a:spcPts val="0"/>
              </a:spcBef>
              <a:spcAft>
                <a:spcPts val="0"/>
              </a:spcAft>
              <a:buNone/>
            </a:pPr>
            <a:r>
              <a:rPr lang="en-GB">
                <a:solidFill>
                  <a:srgbClr val="FF00FF"/>
                </a:solidFill>
              </a:rPr>
              <a:t>0.71</a:t>
            </a:r>
            <a:endParaRPr>
              <a:solidFill>
                <a:srgbClr val="FF00FF"/>
              </a:solidFill>
            </a:endParaRPr>
          </a:p>
        </p:txBody>
      </p:sp>
      <p:sp>
        <p:nvSpPr>
          <p:cNvPr id="380" name="Google Shape;380;p21"/>
          <p:cNvSpPr txBox="1"/>
          <p:nvPr/>
        </p:nvSpPr>
        <p:spPr>
          <a:xfrm>
            <a:off x="2126355" y="277570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0.54</a:t>
            </a:r>
            <a:endParaRPr/>
          </a:p>
          <a:p>
            <a:pPr indent="0" lvl="0" marL="0" rtl="0" algn="l">
              <a:spcBef>
                <a:spcPts val="0"/>
              </a:spcBef>
              <a:spcAft>
                <a:spcPts val="0"/>
              </a:spcAft>
              <a:buNone/>
            </a:pPr>
            <a:r>
              <a:rPr lang="en-GB">
                <a:solidFill>
                  <a:srgbClr val="FF00FF"/>
                </a:solidFill>
              </a:rPr>
              <a:t>0.63</a:t>
            </a:r>
            <a:endParaRPr>
              <a:solidFill>
                <a:srgbClr val="FF00FF"/>
              </a:solidFill>
            </a:endParaRPr>
          </a:p>
        </p:txBody>
      </p:sp>
      <p:sp>
        <p:nvSpPr>
          <p:cNvPr id="381" name="Google Shape;381;p21"/>
          <p:cNvSpPr txBox="1"/>
          <p:nvPr/>
        </p:nvSpPr>
        <p:spPr>
          <a:xfrm>
            <a:off x="2126400" y="437650"/>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a:t>
            </a:r>
            <a:endParaRPr/>
          </a:p>
          <a:p>
            <a:pPr indent="0" lvl="0" marL="0" rtl="0" algn="l">
              <a:spcBef>
                <a:spcPts val="0"/>
              </a:spcBef>
              <a:spcAft>
                <a:spcPts val="0"/>
              </a:spcAft>
              <a:buNone/>
            </a:pPr>
            <a:r>
              <a:rPr lang="en-GB">
                <a:solidFill>
                  <a:srgbClr val="FF00FF"/>
                </a:solidFill>
              </a:rPr>
              <a:t>0.59</a:t>
            </a:r>
            <a:endParaRPr>
              <a:solidFill>
                <a:srgbClr val="FF00FF"/>
              </a:solidFill>
            </a:endParaRPr>
          </a:p>
        </p:txBody>
      </p:sp>
      <p:sp>
        <p:nvSpPr>
          <p:cNvPr id="382" name="Google Shape;382;p21"/>
          <p:cNvSpPr txBox="1"/>
          <p:nvPr/>
        </p:nvSpPr>
        <p:spPr>
          <a:xfrm>
            <a:off x="2784725" y="63422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0.884</a:t>
            </a:r>
            <a:endParaRPr/>
          </a:p>
        </p:txBody>
      </p:sp>
      <p:sp>
        <p:nvSpPr>
          <p:cNvPr id="383" name="Google Shape;383;p21"/>
          <p:cNvSpPr txBox="1"/>
          <p:nvPr/>
        </p:nvSpPr>
        <p:spPr>
          <a:xfrm>
            <a:off x="2784725" y="1720975"/>
            <a:ext cx="73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0.350</a:t>
            </a:r>
            <a:endParaRPr/>
          </a:p>
        </p:txBody>
      </p:sp>
      <p:sp>
        <p:nvSpPr>
          <p:cNvPr id="384" name="Google Shape;384;p21"/>
          <p:cNvSpPr txBox="1"/>
          <p:nvPr/>
        </p:nvSpPr>
        <p:spPr>
          <a:xfrm>
            <a:off x="2784725" y="3016375"/>
            <a:ext cx="6750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0.509</a:t>
            </a:r>
            <a:endParaRPr/>
          </a:p>
        </p:txBody>
      </p:sp>
      <p:sp>
        <p:nvSpPr>
          <p:cNvPr id="385" name="Google Shape;385;p21"/>
          <p:cNvSpPr txBox="1"/>
          <p:nvPr/>
        </p:nvSpPr>
        <p:spPr>
          <a:xfrm>
            <a:off x="2784725" y="4159375"/>
            <a:ext cx="8484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-0.402</a:t>
            </a:r>
            <a:endParaRPr/>
          </a:p>
        </p:txBody>
      </p:sp>
      <p:cxnSp>
        <p:nvCxnSpPr>
          <p:cNvPr id="386" name="Google Shape;386;p21"/>
          <p:cNvCxnSpPr/>
          <p:nvPr/>
        </p:nvCxnSpPr>
        <p:spPr>
          <a:xfrm flipH="1" rot="10800000">
            <a:off x="1102075" y="828688"/>
            <a:ext cx="896700" cy="2293800"/>
          </a:xfrm>
          <a:prstGeom prst="straightConnector1">
            <a:avLst/>
          </a:prstGeom>
          <a:noFill/>
          <a:ln cap="flat" cmpd="sng" w="9525">
            <a:solidFill>
              <a:srgbClr val="FF9900"/>
            </a:solidFill>
            <a:prstDash val="solid"/>
            <a:round/>
            <a:headEnd len="med" w="med" type="none"/>
            <a:tailEnd len="med" w="med" type="none"/>
          </a:ln>
        </p:spPr>
      </p:cxnSp>
      <p:cxnSp>
        <p:nvCxnSpPr>
          <p:cNvPr id="387" name="Google Shape;387;p21"/>
          <p:cNvCxnSpPr/>
          <p:nvPr/>
        </p:nvCxnSpPr>
        <p:spPr>
          <a:xfrm flipH="1" rot="10800000">
            <a:off x="1102075" y="1991488"/>
            <a:ext cx="896700" cy="1131000"/>
          </a:xfrm>
          <a:prstGeom prst="straightConnector1">
            <a:avLst/>
          </a:prstGeom>
          <a:noFill/>
          <a:ln cap="flat" cmpd="sng" w="9525">
            <a:solidFill>
              <a:srgbClr val="FF9900"/>
            </a:solidFill>
            <a:prstDash val="solid"/>
            <a:round/>
            <a:headEnd len="med" w="med" type="none"/>
            <a:tailEnd len="med" w="med" type="none"/>
          </a:ln>
        </p:spPr>
      </p:cxnSp>
      <p:cxnSp>
        <p:nvCxnSpPr>
          <p:cNvPr id="388" name="Google Shape;388;p21"/>
          <p:cNvCxnSpPr/>
          <p:nvPr/>
        </p:nvCxnSpPr>
        <p:spPr>
          <a:xfrm>
            <a:off x="1102075" y="3122488"/>
            <a:ext cx="896700" cy="31800"/>
          </a:xfrm>
          <a:prstGeom prst="straightConnector1">
            <a:avLst/>
          </a:prstGeom>
          <a:noFill/>
          <a:ln cap="flat" cmpd="sng" w="9525">
            <a:solidFill>
              <a:srgbClr val="FF9900"/>
            </a:solidFill>
            <a:prstDash val="solid"/>
            <a:round/>
            <a:headEnd len="med" w="med" type="none"/>
            <a:tailEnd len="med" w="med" type="none"/>
          </a:ln>
        </p:spPr>
      </p:cxnSp>
      <p:cxnSp>
        <p:nvCxnSpPr>
          <p:cNvPr id="389" name="Google Shape;389;p21"/>
          <p:cNvCxnSpPr/>
          <p:nvPr/>
        </p:nvCxnSpPr>
        <p:spPr>
          <a:xfrm>
            <a:off x="1102075" y="3122488"/>
            <a:ext cx="896700" cy="1194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