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56" r:id="rId2"/>
    <p:sldId id="257" r:id="rId3"/>
    <p:sldId id="258" r:id="rId4"/>
    <p:sldId id="264" r:id="rId5"/>
    <p:sldId id="268" r:id="rId6"/>
    <p:sldId id="300" r:id="rId7"/>
    <p:sldId id="297" r:id="rId8"/>
    <p:sldId id="285" r:id="rId9"/>
    <p:sldId id="287" r:id="rId10"/>
    <p:sldId id="288" r:id="rId11"/>
    <p:sldId id="289" r:id="rId12"/>
    <p:sldId id="290" r:id="rId13"/>
    <p:sldId id="293" r:id="rId14"/>
    <p:sldId id="292" r:id="rId15"/>
    <p:sldId id="294" r:id="rId16"/>
    <p:sldId id="295" r:id="rId17"/>
    <p:sldId id="301" r:id="rId18"/>
    <p:sldId id="304" r:id="rId19"/>
    <p:sldId id="305" r:id="rId20"/>
    <p:sldId id="310" r:id="rId21"/>
    <p:sldId id="312" r:id="rId22"/>
    <p:sldId id="309" r:id="rId23"/>
    <p:sldId id="313" r:id="rId24"/>
    <p:sldId id="314" r:id="rId25"/>
    <p:sldId id="303" r:id="rId26"/>
    <p:sldId id="315" r:id="rId27"/>
    <p:sldId id="318" r:id="rId28"/>
    <p:sldId id="319" r:id="rId29"/>
    <p:sldId id="320" r:id="rId30"/>
    <p:sldId id="322"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Schmidt" initials="PS" lastIdx="1" clrIdx="0">
    <p:extLst>
      <p:ext uri="{19B8F6BF-5375-455C-9EA6-DF929625EA0E}">
        <p15:presenceInfo xmlns:p15="http://schemas.microsoft.com/office/powerpoint/2012/main" userId="2d88059f0b5d04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2"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05T19:49:56.822" idx="1">
    <p:pos x="8648" y="673"/>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258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17965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49674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02111984F56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459729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1168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927727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62727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0135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509A250-FF31-4206-8172-F9D3106AACB1}" type="datetimeFigureOut">
              <a:rPr lang="en-US" smtClean="0"/>
              <a:t>8/5/2019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2230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286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95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749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539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807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09A250-FF31-4206-8172-F9D3106AACB1}" type="datetimeFigureOut">
              <a:rPr lang="en-US" smtClean="0"/>
              <a:t>8/5/2019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1181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574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364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t>8/5/2019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28834285"/>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Footsteps_icon.svg" TargetMode="External"/><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hyperlink" Target="http://pendragon1966.deviantart.com/art/steampunk-victorian-magnifying-glass-icon-mk5-331089780"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ommons.wikimedia.org/wiki/File:Footsteps_icon.svg" TargetMode="Externa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comments" Target="../comments/comment1.xml"/><Relationship Id="rId5" Type="http://schemas.openxmlformats.org/officeDocument/2006/relationships/hyperlink" Target="http://pendragon1966.deviantart.com/art/steampunk-victorian-magnifying-glass-icon-mk5-331089780" TargetMode="Externa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paulbenschmidt/chicago-crim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1EFA-357D-4E81-9786-FF31385760E5}"/>
              </a:ext>
            </a:extLst>
          </p:cNvPr>
          <p:cNvSpPr>
            <a:spLocks noGrp="1"/>
          </p:cNvSpPr>
          <p:nvPr>
            <p:ph type="ctrTitle"/>
          </p:nvPr>
        </p:nvSpPr>
        <p:spPr>
          <a:xfrm>
            <a:off x="680322" y="2733709"/>
            <a:ext cx="8144134" cy="1373070"/>
          </a:xfrm>
        </p:spPr>
        <p:txBody>
          <a:bodyPr/>
          <a:lstStyle/>
          <a:p>
            <a:r>
              <a:rPr lang="en-US" dirty="0"/>
              <a:t>Predicting Chicago Crime</a:t>
            </a:r>
          </a:p>
        </p:txBody>
      </p:sp>
      <p:sp>
        <p:nvSpPr>
          <p:cNvPr id="3" name="Subtitle 2">
            <a:extLst>
              <a:ext uri="{FF2B5EF4-FFF2-40B4-BE49-F238E27FC236}">
                <a16:creationId xmlns:a16="http://schemas.microsoft.com/office/drawing/2014/main" id="{D8643F39-5358-438B-8CD3-1E5C34A7AD01}"/>
              </a:ext>
            </a:extLst>
          </p:cNvPr>
          <p:cNvSpPr>
            <a:spLocks noGrp="1"/>
          </p:cNvSpPr>
          <p:nvPr>
            <p:ph type="subTitle" idx="1"/>
          </p:nvPr>
        </p:nvSpPr>
        <p:spPr/>
        <p:txBody>
          <a:bodyPr/>
          <a:lstStyle/>
          <a:p>
            <a:r>
              <a:rPr lang="en-US" dirty="0"/>
              <a:t>by </a:t>
            </a:r>
            <a:r>
              <a:rPr lang="en-US" b="1" dirty="0"/>
              <a:t>Paul Schmidt</a:t>
            </a:r>
          </a:p>
          <a:p>
            <a:endParaRPr lang="en-US" b="1" dirty="0"/>
          </a:p>
        </p:txBody>
      </p:sp>
      <p:pic>
        <p:nvPicPr>
          <p:cNvPr id="30" name="Picture 29">
            <a:extLst>
              <a:ext uri="{FF2B5EF4-FFF2-40B4-BE49-F238E27FC236}">
                <a16:creationId xmlns:a16="http://schemas.microsoft.com/office/drawing/2014/main" id="{B65EADF8-EC79-4BF6-A2A3-66DA4D4DE2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5958797">
            <a:off x="9183058" y="2595080"/>
            <a:ext cx="581341" cy="581341"/>
          </a:xfrm>
          <a:prstGeom prst="rect">
            <a:avLst/>
          </a:prstGeom>
        </p:spPr>
      </p:pic>
      <p:pic>
        <p:nvPicPr>
          <p:cNvPr id="33" name="Picture 32">
            <a:extLst>
              <a:ext uri="{FF2B5EF4-FFF2-40B4-BE49-F238E27FC236}">
                <a16:creationId xmlns:a16="http://schemas.microsoft.com/office/drawing/2014/main" id="{DE74E4E4-7B01-4E57-B164-BD9962B1A8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4407749">
            <a:off x="9606116" y="2768189"/>
            <a:ext cx="581341" cy="581341"/>
          </a:xfrm>
          <a:prstGeom prst="rect">
            <a:avLst/>
          </a:prstGeom>
        </p:spPr>
      </p:pic>
      <p:pic>
        <p:nvPicPr>
          <p:cNvPr id="34" name="Picture 33">
            <a:extLst>
              <a:ext uri="{FF2B5EF4-FFF2-40B4-BE49-F238E27FC236}">
                <a16:creationId xmlns:a16="http://schemas.microsoft.com/office/drawing/2014/main" id="{145C5DDB-6C2B-403C-AE07-A06F1937ECB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2699848">
            <a:off x="10061456" y="2718503"/>
            <a:ext cx="581341" cy="581341"/>
          </a:xfrm>
          <a:prstGeom prst="rect">
            <a:avLst/>
          </a:prstGeom>
        </p:spPr>
      </p:pic>
      <p:pic>
        <p:nvPicPr>
          <p:cNvPr id="35" name="Picture 34">
            <a:extLst>
              <a:ext uri="{FF2B5EF4-FFF2-40B4-BE49-F238E27FC236}">
                <a16:creationId xmlns:a16="http://schemas.microsoft.com/office/drawing/2014/main" id="{48F33802-3B0D-4126-984A-E55CAAA9A5A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4337333">
            <a:off x="10512860" y="2649321"/>
            <a:ext cx="581341" cy="581341"/>
          </a:xfrm>
          <a:prstGeom prst="rect">
            <a:avLst/>
          </a:prstGeom>
        </p:spPr>
      </p:pic>
      <p:pic>
        <p:nvPicPr>
          <p:cNvPr id="36" name="Picture 35">
            <a:extLst>
              <a:ext uri="{FF2B5EF4-FFF2-40B4-BE49-F238E27FC236}">
                <a16:creationId xmlns:a16="http://schemas.microsoft.com/office/drawing/2014/main" id="{39A3CDFF-E21E-4A12-B255-D13BCCC229F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6266764">
            <a:off x="10928185" y="2797033"/>
            <a:ext cx="581341" cy="581341"/>
          </a:xfrm>
          <a:prstGeom prst="rect">
            <a:avLst/>
          </a:prstGeom>
        </p:spPr>
      </p:pic>
      <p:pic>
        <p:nvPicPr>
          <p:cNvPr id="37" name="Picture 36">
            <a:extLst>
              <a:ext uri="{FF2B5EF4-FFF2-40B4-BE49-F238E27FC236}">
                <a16:creationId xmlns:a16="http://schemas.microsoft.com/office/drawing/2014/main" id="{DB040AB3-D153-420F-8BB3-69E01F344DF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7493615">
            <a:off x="11221008" y="3138330"/>
            <a:ext cx="581341" cy="581341"/>
          </a:xfrm>
          <a:prstGeom prst="rect">
            <a:avLst/>
          </a:prstGeom>
        </p:spPr>
      </p:pic>
      <p:pic>
        <p:nvPicPr>
          <p:cNvPr id="38" name="Picture 37">
            <a:extLst>
              <a:ext uri="{FF2B5EF4-FFF2-40B4-BE49-F238E27FC236}">
                <a16:creationId xmlns:a16="http://schemas.microsoft.com/office/drawing/2014/main" id="{CFC117A5-A52F-4809-AE73-006C1C5A16E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6544454">
            <a:off x="11498125" y="3463918"/>
            <a:ext cx="581341" cy="581341"/>
          </a:xfrm>
          <a:prstGeom prst="rect">
            <a:avLst/>
          </a:prstGeom>
        </p:spPr>
      </p:pic>
      <p:pic>
        <p:nvPicPr>
          <p:cNvPr id="39" name="Picture 38">
            <a:extLst>
              <a:ext uri="{FF2B5EF4-FFF2-40B4-BE49-F238E27FC236}">
                <a16:creationId xmlns:a16="http://schemas.microsoft.com/office/drawing/2014/main" id="{8A465837-78D2-4BB0-9BA6-F5ED895437C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44237"/>
          <a:stretch/>
        </p:blipFill>
        <p:spPr>
          <a:xfrm rot="5400000">
            <a:off x="11739241" y="3855004"/>
            <a:ext cx="581341" cy="324176"/>
          </a:xfrm>
          <a:prstGeom prst="rect">
            <a:avLst/>
          </a:prstGeom>
        </p:spPr>
      </p:pic>
      <p:pic>
        <p:nvPicPr>
          <p:cNvPr id="51" name="Picture 50">
            <a:extLst>
              <a:ext uri="{FF2B5EF4-FFF2-40B4-BE49-F238E27FC236}">
                <a16:creationId xmlns:a16="http://schemas.microsoft.com/office/drawing/2014/main" id="{1DA69984-F682-4EA6-A03E-97FE7C36BB8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rot="15832584">
            <a:off x="8584289" y="2506108"/>
            <a:ext cx="3254167" cy="2440625"/>
          </a:xfrm>
          <a:prstGeom prst="rect">
            <a:avLst/>
          </a:prstGeom>
        </p:spPr>
      </p:pic>
    </p:spTree>
    <p:extLst>
      <p:ext uri="{BB962C8B-B14F-4D97-AF65-F5344CB8AC3E}">
        <p14:creationId xmlns:p14="http://schemas.microsoft.com/office/powerpoint/2010/main" val="335075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91797 -0.04792 L -0.91797 -0.04769 C -0.91706 -0.04445 -0.91602 -0.04074 -0.91536 -0.03704 C -0.91445 -0.0331 -0.91406 -0.02639 -0.91289 -0.02338 C -0.91237 -0.02199 -0.91172 -0.0206 -0.9112 -0.01922 C -0.91081 -0.01783 -0.91094 -0.01621 -0.91029 -0.01505 C -0.90964 -0.01343 -0.90872 -0.01227 -0.90794 -0.01088 C -0.90742 -0.00903 -0.90664 -0.00741 -0.90625 -0.00533 C -0.90508 -0.00047 -0.90612 0.00023 -0.90391 0.00416 C -0.90339 0.00532 -0.90221 0.00602 -0.90143 0.00694 C -0.90078 0.00833 -0.90013 0.00949 -0.89974 0.01111 C -0.89935 0.01227 -0.89935 0.01389 -0.89883 0.01527 C -0.89792 0.01805 -0.89661 0.0206 -0.89557 0.02338 C -0.89479 0.02569 -0.89388 0.02801 -0.8931 0.03032 C -0.89271 0.03171 -0.89193 0.03287 -0.89167 0.03449 C -0.89115 0.03565 -0.89102 0.03727 -0.89076 0.03865 C -0.89023 0.04051 -0.88958 0.04213 -0.88906 0.04398 C -0.88867 0.04537 -0.88867 0.04699 -0.88828 0.04815 C -0.88724 0.05115 -0.88607 0.0537 -0.88503 0.05648 C -0.88438 0.05787 -0.88398 0.05949 -0.88333 0.06065 L -0.88073 0.06458 C -0.8793 0.07268 -0.88125 0.06527 -0.8776 0.07152 C -0.87604 0.07407 -0.87279 0.08333 -0.87174 0.08518 C -0.87109 0.0868 -0.87018 0.08796 -0.86927 0.08935 C -0.86901 0.0912 -0.86914 0.09328 -0.86849 0.0949 C -0.86536 0.10231 -0.86237 0.10463 -0.85872 0.10995 C -0.85599 0.11389 -0.85495 0.11759 -0.85143 0.11967 C -0.85052 0.12014 -0.84961 0.12037 -0.84883 0.12106 C -0.84727 0.12222 -0.84622 0.12407 -0.84466 0.12523 C -0.84375 0.12592 -0.84245 0.12592 -0.84141 0.12662 C -0.84049 0.12685 -0.83971 0.12731 -0.83906 0.12801 C -0.83307 0.13217 -0.83854 0.12963 -0.83164 0.13194 C -0.82044 0.13148 -0.80924 0.13148 -0.79831 0.13055 C -0.79674 0.13055 -0.79414 0.1287 -0.79245 0.12801 C -0.78372 0.12384 -0.79622 0.13032 -0.78437 0.12384 C -0.78346 0.12338 -0.78255 0.12268 -0.78177 0.12245 L -0.77695 0.12106 C -0.77591 0.11967 -0.77539 0.11782 -0.77422 0.1169 C -0.76667 0.10972 -0.77201 0.11875 -0.76615 0.10995 C -0.76458 0.1074 -0.76276 0.10463 -0.7612 0.10185 L -0.75885 0.09768 C -0.75794 0.09629 -0.75742 0.09421 -0.75638 0.09352 L -0.75378 0.09213 C -0.75273 0.09074 -0.75156 0.08981 -0.75052 0.08796 C -0.75 0.08703 -0.75039 0.08495 -0.74961 0.08402 C -0.74883 0.0824 -0.7474 0.08217 -0.74648 0.08125 C -0.74258 0.07754 -0.74466 0.07824 -0.73984 0.07291 C -0.73893 0.07176 -0.73776 0.07106 -0.73646 0.07014 C -0.73568 0.06875 -0.73503 0.06713 -0.73424 0.06597 C -0.73255 0.06412 -0.72917 0.06157 -0.72747 0.05926 C -0.72669 0.05787 -0.72604 0.05625 -0.72513 0.05509 C -0.72409 0.05393 -0.72266 0.0537 -0.72174 0.05231 C -0.71966 0.04953 -0.71797 0.04583 -0.71602 0.04259 C -0.71497 0.04074 -0.71406 0.03865 -0.71276 0.03727 C -0.71198 0.03634 -0.71107 0.03541 -0.71016 0.03449 C -0.70638 0.0287 -0.70951 0.03125 -0.70469 0.02615 C -0.70352 0.025 -0.70247 0.02453 -0.7013 0.02338 C -0.69987 0.02222 -0.69857 0.02083 -0.69714 0.01921 C -0.69596 0.01805 -0.69518 0.0162 -0.69388 0.01527 C -0.69258 0.01435 -0.69115 0.01435 -0.68971 0.01389 C -0.68867 0.0125 -0.68776 0.01088 -0.68646 0.00972 C -0.68581 0.00902 -0.6849 0.00879 -0.68398 0.00833 C -0.68203 0.0074 -0.67969 0.00671 -0.67747 0.00555 C -0.67669 0.00509 -0.67604 0.00463 -0.675 0.00416 C -0.66797 0.00069 -0.67526 0.00486 -0.6694 0.00139 L -0.63086 0.00277 C -0.62839 0.00301 -0.62591 0.00347 -0.62344 0.00416 C -0.62148 0.00486 -0.61953 0.00602 -0.61758 0.00694 C -0.61549 0.00787 -0.61328 0.00879 -0.61107 0.00972 C -0.60859 0.01065 -0.60612 0.01134 -0.60352 0.0125 C -0.60195 0.01319 -0.60039 0.01435 -0.5987 0.01527 L -0.59388 0.01805 L -0.59141 0.01921 C -0.59036 0.0206 -0.58919 0.02222 -0.58815 0.02338 C -0.58724 0.0243 -0.58646 0.02523 -0.58568 0.02615 C -0.58424 0.02801 -0.58294 0.03032 -0.58151 0.03171 C -0.5806 0.03264 -0.5793 0.03264 -0.57812 0.0331 C -0.57734 0.03402 -0.57656 0.03472 -0.57578 0.03588 C -0.57435 0.0375 -0.57331 0.03981 -0.57174 0.0412 C -0.57057 0.04259 -0.56888 0.04282 -0.56771 0.04398 C -0.56641 0.04514 -0.56562 0.04699 -0.56419 0.04815 C -0.55924 0.0537 -0.56016 0.05277 -0.55612 0.05509 L -0.54974 0.06597 C -0.54831 0.06828 -0.54701 0.07106 -0.54557 0.07291 C -0.5444 0.0743 -0.54323 0.07546 -0.54206 0.07708 C -0.5319 0.09213 -0.54505 0.07361 -0.53646 0.08796 C -0.53516 0.09004 -0.53346 0.09166 -0.53229 0.09352 C -0.53125 0.09537 -0.53034 0.09745 -0.52904 0.09907 C -0.52839 0.10023 -0.52721 0.10092 -0.52643 0.10185 C -0.52539 0.10301 -0.52448 0.10463 -0.52331 0.10602 C -0.52161 0.1074 -0.51979 0.10833 -0.51823 0.10995 C -0.51615 0.1125 -0.51458 0.11713 -0.51172 0.11828 C -0.5099 0.11921 -0.50794 0.1199 -0.50612 0.12106 C -0.50104 0.12384 -0.50312 0.12338 -0.49844 0.12662 C -0.4974 0.12754 -0.49596 0.12847 -0.49466 0.12916 C -0.49167 0.13102 -0.49102 0.13078 -0.48789 0.13333 C -0.48711 0.13402 -0.4862 0.13518 -0.48529 0.13611 C -0.48424 0.1375 -0.48346 0.13935 -0.48229 0.14027 C -0.47982 0.14213 -0.47734 0.14305 -0.47474 0.14444 C -0.47396 0.1449 -0.47305 0.14514 -0.47227 0.14583 C -0.47096 0.14676 -0.46953 0.14768 -0.46823 0.14861 C -0.46719 0.14907 -0.46602 0.1493 -0.46497 0.15 C -0.46406 0.15023 -0.46315 0.15092 -0.4625 0.15139 L -0.41641 0.15 C -0.41523 0.14977 -0.40885 0.14606 -0.4082 0.14583 C -0.40729 0.14514 -0.40612 0.1449 -0.40521 0.14444 C -0.39935 0.14166 -0.40677 0.14444 -0.39844 0.14166 C -0.39727 0.14074 -0.39648 0.13981 -0.39518 0.13889 C -0.39245 0.13703 -0.39167 0.1375 -0.38854 0.13611 C -0.38685 0.13541 -0.38477 0.13426 -0.38268 0.13333 C -0.38099 0.1324 -0.37786 0.13032 -0.3763 0.12916 C -0.37526 0.12847 -0.375 0.12708 -0.3737 0.12662 C -0.3724 0.12569 -0.37044 0.12569 -0.36888 0.12523 C -0.36497 0.12199 -0.36562 0.12268 -0.36146 0.11828 C -0.36068 0.11736 -0.3599 0.11666 -0.35898 0.11551 C -0.35495 0.10972 -0.35846 0.1125 -0.35417 0.10995 C -0.35026 0.10023 -0.35521 0.11203 -0.34922 0.10185 C -0.34792 0.09977 -0.34687 0.09722 -0.34583 0.0949 C -0.34128 0.08611 -0.3457 0.09606 -0.33932 0.08518 C -0.33867 0.08402 -0.33841 0.08217 -0.33789 0.08125 C -0.33672 0.07986 -0.33542 0.0794 -0.33437 0.07847 C -0.32995 0.0743 -0.33385 0.07662 -0.32852 0.0743 C -0.32734 0.07291 -0.32591 0.07152 -0.32461 0.07014 C -0.3237 0.06921 -0.32279 0.06805 -0.32214 0.06736 C -0.32122 0.06666 -0.32057 0.06643 -0.31953 0.06597 C -0.31784 0.06296 -0.31693 0.06111 -0.31484 0.05926 C -0.31341 0.0581 -0.31211 0.0574 -0.31068 0.05648 C -0.30977 0.05509 -0.30911 0.05347 -0.30807 0.05231 C -0.30352 0.04629 -0.30339 0.04722 -0.29831 0.04259 C -0.29635 0.04097 -0.2944 0.03889 -0.29258 0.03727 C -0.29036 0.03518 -0.28581 0.03287 -0.28346 0.03171 C -0.28086 0.0287 -0.28086 0.02847 -0.2776 0.02615 C -0.27643 0.02523 -0.27487 0.02453 -0.2737 0.02338 C -0.27253 0.02268 -0.27148 0.02152 -0.27044 0.0206 C -0.26784 0.01921 -0.26289 0.01666 -0.26289 0.0169 C -0.25195 0.01713 -0.24102 0.01713 -0.23021 0.01805 C -0.22917 0.01805 -0.22839 0.01852 -0.2276 0.01921 C -0.22526 0.02176 -0.22331 0.025 -0.22109 0.02754 L -0.21875 0.03032 C -0.21393 0.04213 -0.22031 0.02824 -0.21458 0.03588 C -0.21237 0.03865 -0.21081 0.04259 -0.20885 0.04537 C -0.20716 0.04768 -0.20547 0.05 -0.20378 0.05231 C -0.20312 0.05324 -0.20208 0.05393 -0.20143 0.05509 C -0.19701 0.0625 -0.2013 0.05926 -0.19648 0.06203 C -0.1957 0.06319 -0.19492 0.06504 -0.19401 0.06597 C -0.19336 0.0669 -0.19206 0.06643 -0.19154 0.06736 C -0.1901 0.06967 -0.18932 0.07291 -0.18815 0.07569 L -0.18659 0.07986 C -0.18633 0.08125 -0.18607 0.08264 -0.18581 0.08402 C -0.18503 0.08588 -0.18411 0.0875 -0.18333 0.08935 C -0.18216 0.09213 -0.18125 0.0949 -0.18021 0.09768 L -0.17852 0.10185 C -0.17812 0.10324 -0.17799 0.10463 -0.1776 0.10602 C -0.17578 0.11041 -0.17487 0.10972 -0.17266 0.11273 C -0.17174 0.11412 -0.17122 0.11574 -0.17018 0.1169 C -0.16797 0.1199 -0.16771 0.11967 -0.16523 0.12106 C -0.16419 0.12245 -0.16315 0.12407 -0.16185 0.12523 C -0.16042 0.12639 -0.15716 0.12801 -0.15716 0.12824 C -0.15404 0.13148 -0.15078 0.13495 -0.14714 0.1375 C -0.14596 0.13842 -0.1444 0.13912 -0.1431 0.14027 C -0.14219 0.14097 -0.14141 0.14236 -0.14062 0.14305 C -0.13971 0.14375 -0.13854 0.14375 -0.13724 0.14444 C -0.12943 0.14884 -0.13711 0.14606 -0.12839 0.14861 C -0.11836 0.14815 -0.10859 0.14791 -0.0987 0.14722 C -0.09505 0.14676 -0.09505 0.14444 -0.09141 0.14166 C -0.09023 0.14097 -0.08919 0.14074 -0.08815 0.14027 C -0.08724 0.13935 -0.08659 0.13819 -0.08555 0.1375 C -0.08477 0.1368 -0.08398 0.13703 -0.08307 0.13611 C -0.08203 0.13518 -0.08151 0.1331 -0.08073 0.13194 C -0.07943 0.13078 -0.07786 0.13032 -0.07669 0.12916 C -0.07461 0.12777 -0.07122 0.12245 -0.06992 0.12106 C -0.06914 0.12014 -0.06823 0.11944 -0.06745 0.11828 C -0.0651 0.11435 -0.06289 0.10949 -0.06016 0.10602 C -0.05911 0.10463 -0.05794 0.10324 -0.05677 0.10185 C -0.05599 0.10046 -0.05534 0.09884 -0.05443 0.09768 C -0.05208 0.09421 -0.04961 0.0912 -0.04701 0.08796 C -0.04557 0.08634 -0.04414 0.08472 -0.04284 0.08264 C -0.04128 0.07986 -0.03997 0.07639 -0.03815 0.0743 C -0.03724 0.07338 -0.03633 0.07268 -0.03555 0.07152 C -0.02956 0.06134 -0.03646 0.06967 -0.0306 0.06319 C -0.02526 0.05 -0.03372 0.07037 -0.02565 0.05509 C -0.01758 0.03981 -0.025 0.05254 -0.02148 0.04259 C -0.02083 0.04074 -0.01992 0.03912 -0.01914 0.03727 C -0.01419 0.02569 -0.01771 0.03217 -0.0125 0.02338 C -0.01237 0.02199 -0.01211 0.02037 -0.01172 0.01921 C -0.01029 0.0162 -0.00794 0.01435 -0.00677 0.01111 C -0.0056 0.00833 -0.00534 0.00393 -0.00352 0.00277 C -0.00078 0.00115 -0.00156 0.00254 0 2.96296E-6 " pathEditMode="relative" rAng="0" ptsTypes="AAAAAAAAAAAAAAAAAAAAAAAAAAAAAAAAAAAAAAAAAAAAAAAAAAAAAAAAAAAAAAAAAAAAAAAAAAAAAAAAAAAAAAAAAAAAAAAAAAAAAAAAAAAAAAAAAAAAAAAAAAAAAAAAAAAAAAAAAAAAAAAAAAAAAAAAAAAAAAAAAAAAAAAAAAAAAAAAAAAAAAAAAAAA">
                                      <p:cBhvr>
                                        <p:cTn id="6" dur="3000" fill="hold"/>
                                        <p:tgtEl>
                                          <p:spTgt spid="51"/>
                                        </p:tgtEl>
                                        <p:attrNameLst>
                                          <p:attrName>ppt_x</p:attrName>
                                          <p:attrName>ppt_y</p:attrName>
                                        </p:attrNameLst>
                                      </p:cBhvr>
                                      <p:rCtr x="45898" y="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5C9-DCE6-4969-982D-AE673634C20E}"/>
              </a:ext>
            </a:extLst>
          </p:cNvPr>
          <p:cNvSpPr>
            <a:spLocks noGrp="1"/>
          </p:cNvSpPr>
          <p:nvPr>
            <p:ph type="title"/>
          </p:nvPr>
        </p:nvSpPr>
        <p:spPr/>
        <p:txBody>
          <a:bodyPr>
            <a:normAutofit/>
          </a:bodyPr>
          <a:lstStyle/>
          <a:p>
            <a:r>
              <a:rPr lang="en-US" sz="1800" dirty="0"/>
              <a:t>II. Analysis of Data</a:t>
            </a:r>
            <a:br>
              <a:rPr lang="en-US" dirty="0"/>
            </a:br>
            <a:r>
              <a:rPr lang="en-US" dirty="0"/>
              <a:t>Characteristics of Crime (B)</a:t>
            </a:r>
          </a:p>
        </p:txBody>
      </p:sp>
      <p:sp>
        <p:nvSpPr>
          <p:cNvPr id="3" name="Content Placeholder 2">
            <a:extLst>
              <a:ext uri="{FF2B5EF4-FFF2-40B4-BE49-F238E27FC236}">
                <a16:creationId xmlns:a16="http://schemas.microsoft.com/office/drawing/2014/main" id="{9B4107DF-B25B-485C-B1A5-0901B7FD2CD0}"/>
              </a:ext>
            </a:extLst>
          </p:cNvPr>
          <p:cNvSpPr>
            <a:spLocks noGrp="1"/>
          </p:cNvSpPr>
          <p:nvPr>
            <p:ph idx="1"/>
          </p:nvPr>
        </p:nvSpPr>
        <p:spPr>
          <a:xfrm>
            <a:off x="680320" y="2112797"/>
            <a:ext cx="9613861" cy="4089308"/>
          </a:xfrm>
        </p:spPr>
        <p:txBody>
          <a:bodyPr>
            <a:normAutofit/>
          </a:bodyPr>
          <a:lstStyle/>
          <a:p>
            <a:r>
              <a:rPr lang="en-US" sz="1800" dirty="0"/>
              <a:t>Crime rates across day of month</a:t>
            </a:r>
          </a:p>
          <a:p>
            <a:pPr lvl="1"/>
            <a:r>
              <a:rPr lang="en-US" sz="1400" dirty="0"/>
              <a:t>Decrease in activity on 29</a:t>
            </a:r>
            <a:r>
              <a:rPr lang="en-US" sz="1400" baseline="30000" dirty="0"/>
              <a:t>th</a:t>
            </a:r>
            <a:r>
              <a:rPr lang="en-US" sz="1400" dirty="0"/>
              <a:t>, 30</a:t>
            </a:r>
            <a:r>
              <a:rPr lang="en-US" sz="1400" baseline="30000" dirty="0"/>
              <a:t>th</a:t>
            </a:r>
            <a:r>
              <a:rPr lang="en-US" sz="1400" dirty="0"/>
              <a:t>, and 31</a:t>
            </a:r>
            <a:r>
              <a:rPr lang="en-US" sz="1400" baseline="30000" dirty="0"/>
              <a:t>st</a:t>
            </a:r>
            <a:r>
              <a:rPr lang="en-US" sz="1400" dirty="0"/>
              <a:t> day of month </a:t>
            </a:r>
          </a:p>
          <a:p>
            <a:pPr lvl="1"/>
            <a:r>
              <a:rPr lang="en-US" sz="1400" dirty="0"/>
              <a:t>Increase on 1</a:t>
            </a:r>
            <a:r>
              <a:rPr lang="en-US" sz="1400" baseline="30000" dirty="0"/>
              <a:t>st</a:t>
            </a:r>
            <a:r>
              <a:rPr lang="en-US" sz="1400" dirty="0"/>
              <a:t> day of month</a:t>
            </a:r>
          </a:p>
          <a:p>
            <a:pPr lvl="1"/>
            <a:r>
              <a:rPr lang="en-US" sz="1400" dirty="0"/>
              <a:t>Slight increase on 15</a:t>
            </a:r>
            <a:r>
              <a:rPr lang="en-US" sz="1400" baseline="30000" dirty="0"/>
              <a:t>th</a:t>
            </a:r>
            <a:r>
              <a:rPr lang="en-US" sz="1400" dirty="0"/>
              <a:t> day of month</a:t>
            </a:r>
          </a:p>
          <a:p>
            <a:pPr lvl="2"/>
            <a:r>
              <a:rPr lang="en-US" sz="1200" dirty="0"/>
              <a:t>After assessing the normal distributions of the 15</a:t>
            </a:r>
            <a:r>
              <a:rPr lang="en-US" sz="1200" baseline="30000" dirty="0"/>
              <a:t>th</a:t>
            </a:r>
            <a:r>
              <a:rPr lang="en-US" sz="1200" dirty="0"/>
              <a:t> day against the distributions of all other days, the increase in the 15</a:t>
            </a:r>
            <a:r>
              <a:rPr lang="en-US" sz="1200" baseline="30000" dirty="0"/>
              <a:t>th</a:t>
            </a:r>
            <a:r>
              <a:rPr lang="en-US" sz="1200" dirty="0"/>
              <a:t> day is indeed statistically significant (containing a t-value of 2.527 and p-value of 1.15%)</a:t>
            </a:r>
            <a:endParaRPr lang="en-US" sz="1800" dirty="0"/>
          </a:p>
        </p:txBody>
      </p:sp>
      <p:pic>
        <p:nvPicPr>
          <p:cNvPr id="6" name="Picture 5">
            <a:extLst>
              <a:ext uri="{FF2B5EF4-FFF2-40B4-BE49-F238E27FC236}">
                <a16:creationId xmlns:a16="http://schemas.microsoft.com/office/drawing/2014/main" id="{750A74B8-3B63-4565-85D2-BAB0F8E4FFED}"/>
              </a:ext>
            </a:extLst>
          </p:cNvPr>
          <p:cNvPicPr>
            <a:picLocks noChangeAspect="1"/>
          </p:cNvPicPr>
          <p:nvPr/>
        </p:nvPicPr>
        <p:blipFill>
          <a:blip r:embed="rId2"/>
          <a:stretch>
            <a:fillRect/>
          </a:stretch>
        </p:blipFill>
        <p:spPr>
          <a:xfrm>
            <a:off x="2327686" y="3874259"/>
            <a:ext cx="7536627" cy="2748214"/>
          </a:xfrm>
          <a:prstGeom prst="rect">
            <a:avLst/>
          </a:prstGeom>
          <a:ln>
            <a:solidFill>
              <a:schemeClr val="bg1"/>
            </a:solidFill>
          </a:ln>
        </p:spPr>
      </p:pic>
    </p:spTree>
    <p:extLst>
      <p:ext uri="{BB962C8B-B14F-4D97-AF65-F5344CB8AC3E}">
        <p14:creationId xmlns:p14="http://schemas.microsoft.com/office/powerpoint/2010/main" val="2643401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5C9-DCE6-4969-982D-AE673634C20E}"/>
              </a:ext>
            </a:extLst>
          </p:cNvPr>
          <p:cNvSpPr>
            <a:spLocks noGrp="1"/>
          </p:cNvSpPr>
          <p:nvPr>
            <p:ph type="title"/>
          </p:nvPr>
        </p:nvSpPr>
        <p:spPr/>
        <p:txBody>
          <a:bodyPr>
            <a:normAutofit/>
          </a:bodyPr>
          <a:lstStyle/>
          <a:p>
            <a:r>
              <a:rPr lang="en-US" sz="1800" dirty="0"/>
              <a:t>II. Analysis of Data</a:t>
            </a:r>
            <a:br>
              <a:rPr lang="en-US" dirty="0"/>
            </a:br>
            <a:r>
              <a:rPr lang="en-US" dirty="0"/>
              <a:t>Characteristics of Crime (C)</a:t>
            </a:r>
          </a:p>
        </p:txBody>
      </p:sp>
      <p:sp>
        <p:nvSpPr>
          <p:cNvPr id="3" name="Content Placeholder 2">
            <a:extLst>
              <a:ext uri="{FF2B5EF4-FFF2-40B4-BE49-F238E27FC236}">
                <a16:creationId xmlns:a16="http://schemas.microsoft.com/office/drawing/2014/main" id="{9B4107DF-B25B-485C-B1A5-0901B7FD2CD0}"/>
              </a:ext>
            </a:extLst>
          </p:cNvPr>
          <p:cNvSpPr>
            <a:spLocks noGrp="1"/>
          </p:cNvSpPr>
          <p:nvPr>
            <p:ph idx="1"/>
          </p:nvPr>
        </p:nvSpPr>
        <p:spPr>
          <a:xfrm>
            <a:off x="809629" y="2380665"/>
            <a:ext cx="9613861" cy="4089308"/>
          </a:xfrm>
        </p:spPr>
        <p:txBody>
          <a:bodyPr>
            <a:normAutofit/>
          </a:bodyPr>
          <a:lstStyle/>
          <a:p>
            <a:r>
              <a:rPr lang="en-US" sz="1800" dirty="0"/>
              <a:t>Crime rates across day of week</a:t>
            </a:r>
          </a:p>
          <a:p>
            <a:pPr lvl="1"/>
            <a:r>
              <a:rPr lang="en-US" sz="1400" dirty="0"/>
              <a:t>Polarity in weekends </a:t>
            </a:r>
          </a:p>
          <a:p>
            <a:pPr lvl="2"/>
            <a:r>
              <a:rPr lang="en-US" sz="1200" dirty="0"/>
              <a:t>Decrease in activity on Saturdays </a:t>
            </a:r>
          </a:p>
          <a:p>
            <a:pPr lvl="2"/>
            <a:r>
              <a:rPr lang="en-US" sz="1200" dirty="0"/>
              <a:t>Increase on Sundays</a:t>
            </a:r>
          </a:p>
          <a:p>
            <a:pPr lvl="1"/>
            <a:r>
              <a:rPr lang="en-US" sz="1400" dirty="0"/>
              <a:t>Steady throughout the weekdays</a:t>
            </a:r>
          </a:p>
          <a:p>
            <a:pPr lvl="1"/>
            <a:endParaRPr lang="en-US" sz="1400" dirty="0"/>
          </a:p>
          <a:p>
            <a:pPr lvl="1"/>
            <a:endParaRPr lang="en-US" sz="1400" dirty="0"/>
          </a:p>
          <a:p>
            <a:pPr lvl="1"/>
            <a:endParaRPr lang="en-US" sz="1400" dirty="0"/>
          </a:p>
          <a:p>
            <a:pPr lvl="1"/>
            <a:endParaRPr lang="en-US" sz="1400" dirty="0"/>
          </a:p>
          <a:p>
            <a:r>
              <a:rPr lang="en-US" sz="1800" dirty="0"/>
              <a:t>Crime rates across hours of day</a:t>
            </a:r>
          </a:p>
          <a:p>
            <a:pPr lvl="1"/>
            <a:r>
              <a:rPr lang="en-US" sz="1400" dirty="0"/>
              <a:t>Greater activity in hours after noon</a:t>
            </a:r>
          </a:p>
          <a:p>
            <a:pPr lvl="2"/>
            <a:r>
              <a:rPr lang="en-US" sz="1200" dirty="0"/>
              <a:t>Peaks are at noon and 8:00pm</a:t>
            </a:r>
          </a:p>
          <a:p>
            <a:pPr lvl="1"/>
            <a:r>
              <a:rPr lang="en-US" sz="1400" dirty="0"/>
              <a:t>Low activity during the early mornings</a:t>
            </a:r>
          </a:p>
          <a:p>
            <a:pPr lvl="2"/>
            <a:r>
              <a:rPr lang="en-US" sz="1200" dirty="0"/>
              <a:t>Lowest rate at 5:00am</a:t>
            </a:r>
          </a:p>
        </p:txBody>
      </p:sp>
      <p:pic>
        <p:nvPicPr>
          <p:cNvPr id="4" name="Picture 3">
            <a:extLst>
              <a:ext uri="{FF2B5EF4-FFF2-40B4-BE49-F238E27FC236}">
                <a16:creationId xmlns:a16="http://schemas.microsoft.com/office/drawing/2014/main" id="{9A9C42BD-505A-4170-8DD1-D68D634874D4}"/>
              </a:ext>
            </a:extLst>
          </p:cNvPr>
          <p:cNvPicPr>
            <a:picLocks noChangeAspect="1"/>
          </p:cNvPicPr>
          <p:nvPr/>
        </p:nvPicPr>
        <p:blipFill>
          <a:blip r:embed="rId2"/>
          <a:stretch>
            <a:fillRect/>
          </a:stretch>
        </p:blipFill>
        <p:spPr>
          <a:xfrm>
            <a:off x="5065069" y="2195925"/>
            <a:ext cx="5912747" cy="2113220"/>
          </a:xfrm>
          <a:prstGeom prst="rect">
            <a:avLst/>
          </a:prstGeom>
          <a:ln>
            <a:solidFill>
              <a:schemeClr val="bg1"/>
            </a:solidFill>
          </a:ln>
        </p:spPr>
      </p:pic>
      <p:pic>
        <p:nvPicPr>
          <p:cNvPr id="5" name="Picture 4">
            <a:extLst>
              <a:ext uri="{FF2B5EF4-FFF2-40B4-BE49-F238E27FC236}">
                <a16:creationId xmlns:a16="http://schemas.microsoft.com/office/drawing/2014/main" id="{26717E90-667F-4E07-8008-3DFDEAB18572}"/>
              </a:ext>
            </a:extLst>
          </p:cNvPr>
          <p:cNvPicPr>
            <a:picLocks noChangeAspect="1"/>
          </p:cNvPicPr>
          <p:nvPr/>
        </p:nvPicPr>
        <p:blipFill>
          <a:blip r:embed="rId3"/>
          <a:stretch>
            <a:fillRect/>
          </a:stretch>
        </p:blipFill>
        <p:spPr>
          <a:xfrm>
            <a:off x="5487251" y="4613857"/>
            <a:ext cx="5068385" cy="1856116"/>
          </a:xfrm>
          <a:prstGeom prst="rect">
            <a:avLst/>
          </a:prstGeom>
          <a:ln>
            <a:solidFill>
              <a:schemeClr val="bg1"/>
            </a:solidFill>
          </a:ln>
        </p:spPr>
      </p:pic>
    </p:spTree>
    <p:extLst>
      <p:ext uri="{BB962C8B-B14F-4D97-AF65-F5344CB8AC3E}">
        <p14:creationId xmlns:p14="http://schemas.microsoft.com/office/powerpoint/2010/main" val="72503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5C9-DCE6-4969-982D-AE673634C20E}"/>
              </a:ext>
            </a:extLst>
          </p:cNvPr>
          <p:cNvSpPr>
            <a:spLocks noGrp="1"/>
          </p:cNvSpPr>
          <p:nvPr>
            <p:ph type="title"/>
          </p:nvPr>
        </p:nvSpPr>
        <p:spPr/>
        <p:txBody>
          <a:bodyPr/>
          <a:lstStyle/>
          <a:p>
            <a:r>
              <a:rPr lang="en-US" sz="1800" dirty="0"/>
              <a:t>II. Analysis of Data</a:t>
            </a:r>
            <a:br>
              <a:rPr lang="en-US" dirty="0"/>
            </a:br>
            <a:r>
              <a:rPr lang="en-US" dirty="0"/>
              <a:t>Characteristics of Crime (D)</a:t>
            </a:r>
          </a:p>
        </p:txBody>
      </p:sp>
      <p:sp>
        <p:nvSpPr>
          <p:cNvPr id="3" name="Content Placeholder 2">
            <a:extLst>
              <a:ext uri="{FF2B5EF4-FFF2-40B4-BE49-F238E27FC236}">
                <a16:creationId xmlns:a16="http://schemas.microsoft.com/office/drawing/2014/main" id="{9B4107DF-B25B-485C-B1A5-0901B7FD2CD0}"/>
              </a:ext>
            </a:extLst>
          </p:cNvPr>
          <p:cNvSpPr>
            <a:spLocks noGrp="1"/>
          </p:cNvSpPr>
          <p:nvPr>
            <p:ph idx="1"/>
          </p:nvPr>
        </p:nvSpPr>
        <p:spPr>
          <a:xfrm>
            <a:off x="880751" y="2147438"/>
            <a:ext cx="3863970" cy="1923480"/>
          </a:xfrm>
        </p:spPr>
        <p:txBody>
          <a:bodyPr>
            <a:normAutofit/>
          </a:bodyPr>
          <a:lstStyle/>
          <a:p>
            <a:r>
              <a:rPr lang="en-US" sz="1800" dirty="0"/>
              <a:t>Top 5 Primary Crime Types:</a:t>
            </a:r>
          </a:p>
          <a:p>
            <a:pPr marL="800100" lvl="1" indent="-342900">
              <a:buFont typeface="+mj-lt"/>
              <a:buAutoNum type="arabicPeriod"/>
            </a:pPr>
            <a:r>
              <a:rPr lang="en-US" sz="1400" dirty="0"/>
              <a:t>Theft</a:t>
            </a:r>
          </a:p>
          <a:p>
            <a:pPr marL="800100" lvl="1" indent="-342900">
              <a:buFont typeface="+mj-lt"/>
              <a:buAutoNum type="arabicPeriod"/>
            </a:pPr>
            <a:r>
              <a:rPr lang="en-US" sz="1400" dirty="0"/>
              <a:t>Battery</a:t>
            </a:r>
          </a:p>
          <a:p>
            <a:pPr marL="800100" lvl="1" indent="-342900">
              <a:buFont typeface="+mj-lt"/>
              <a:buAutoNum type="arabicPeriod"/>
            </a:pPr>
            <a:r>
              <a:rPr lang="en-US" sz="1400" dirty="0"/>
              <a:t>Criminal Damage</a:t>
            </a:r>
          </a:p>
          <a:p>
            <a:pPr marL="800100" lvl="1" indent="-342900">
              <a:buFont typeface="+mj-lt"/>
              <a:buAutoNum type="arabicPeriod"/>
            </a:pPr>
            <a:r>
              <a:rPr lang="en-US" sz="1400" dirty="0"/>
              <a:t>Narcotics</a:t>
            </a:r>
          </a:p>
          <a:p>
            <a:pPr marL="800100" lvl="1" indent="-342900">
              <a:buFont typeface="+mj-lt"/>
              <a:buAutoNum type="arabicPeriod"/>
            </a:pPr>
            <a:r>
              <a:rPr lang="en-US" sz="1400" dirty="0"/>
              <a:t>Assault</a:t>
            </a:r>
          </a:p>
          <a:p>
            <a:pPr lvl="1"/>
            <a:endParaRPr lang="en-US" sz="1400" dirty="0"/>
          </a:p>
          <a:p>
            <a:pPr marL="457200" lvl="1" indent="0">
              <a:buNone/>
            </a:pPr>
            <a:endParaRPr lang="en-US" sz="1400" dirty="0"/>
          </a:p>
        </p:txBody>
      </p:sp>
      <p:pic>
        <p:nvPicPr>
          <p:cNvPr id="6" name="Picture 5">
            <a:extLst>
              <a:ext uri="{FF2B5EF4-FFF2-40B4-BE49-F238E27FC236}">
                <a16:creationId xmlns:a16="http://schemas.microsoft.com/office/drawing/2014/main" id="{09EE341F-E930-46DF-92AA-598F04866944}"/>
              </a:ext>
            </a:extLst>
          </p:cNvPr>
          <p:cNvPicPr>
            <a:picLocks noChangeAspect="1"/>
          </p:cNvPicPr>
          <p:nvPr/>
        </p:nvPicPr>
        <p:blipFill rotWithShape="1">
          <a:blip r:embed="rId2"/>
          <a:srcRect b="1807"/>
          <a:stretch/>
        </p:blipFill>
        <p:spPr>
          <a:xfrm>
            <a:off x="880751" y="3827264"/>
            <a:ext cx="4856479" cy="2736273"/>
          </a:xfrm>
          <a:prstGeom prst="rect">
            <a:avLst/>
          </a:prstGeom>
          <a:ln>
            <a:solidFill>
              <a:schemeClr val="bg1"/>
            </a:solidFill>
          </a:ln>
        </p:spPr>
      </p:pic>
      <p:pic>
        <p:nvPicPr>
          <p:cNvPr id="7" name="Picture 6">
            <a:extLst>
              <a:ext uri="{FF2B5EF4-FFF2-40B4-BE49-F238E27FC236}">
                <a16:creationId xmlns:a16="http://schemas.microsoft.com/office/drawing/2014/main" id="{651E2697-05E2-4721-82D0-5CB150BC45E6}"/>
              </a:ext>
            </a:extLst>
          </p:cNvPr>
          <p:cNvPicPr>
            <a:picLocks noChangeAspect="1"/>
          </p:cNvPicPr>
          <p:nvPr/>
        </p:nvPicPr>
        <p:blipFill>
          <a:blip r:embed="rId3"/>
          <a:stretch>
            <a:fillRect/>
          </a:stretch>
        </p:blipFill>
        <p:spPr>
          <a:xfrm>
            <a:off x="5819760" y="3827264"/>
            <a:ext cx="4957968" cy="2746796"/>
          </a:xfrm>
          <a:prstGeom prst="rect">
            <a:avLst/>
          </a:prstGeom>
          <a:ln>
            <a:solidFill>
              <a:schemeClr val="bg1"/>
            </a:solidFill>
          </a:ln>
        </p:spPr>
      </p:pic>
      <p:sp>
        <p:nvSpPr>
          <p:cNvPr id="8" name="Content Placeholder 2">
            <a:extLst>
              <a:ext uri="{FF2B5EF4-FFF2-40B4-BE49-F238E27FC236}">
                <a16:creationId xmlns:a16="http://schemas.microsoft.com/office/drawing/2014/main" id="{B6FF48D4-B48C-4746-8278-2C30C444ADE6}"/>
              </a:ext>
            </a:extLst>
          </p:cNvPr>
          <p:cNvSpPr txBox="1">
            <a:spLocks/>
          </p:cNvSpPr>
          <p:nvPr/>
        </p:nvSpPr>
        <p:spPr>
          <a:xfrm>
            <a:off x="5819760" y="2147438"/>
            <a:ext cx="3258988" cy="1679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800" dirty="0"/>
              <a:t>Top 5 Crime Activity Areas:</a:t>
            </a:r>
          </a:p>
          <a:p>
            <a:pPr lvl="1">
              <a:buFont typeface="+mj-lt"/>
              <a:buAutoNum type="arabicPeriod"/>
            </a:pPr>
            <a:r>
              <a:rPr lang="en-US" sz="1400" dirty="0"/>
              <a:t>Street</a:t>
            </a:r>
          </a:p>
          <a:p>
            <a:pPr lvl="1">
              <a:buFont typeface="+mj-lt"/>
              <a:buAutoNum type="arabicPeriod"/>
            </a:pPr>
            <a:r>
              <a:rPr lang="en-US" sz="1400" dirty="0"/>
              <a:t>Residence</a:t>
            </a:r>
          </a:p>
          <a:p>
            <a:pPr lvl="1">
              <a:buFont typeface="+mj-lt"/>
              <a:buAutoNum type="arabicPeriod"/>
            </a:pPr>
            <a:r>
              <a:rPr lang="en-US" sz="1400" dirty="0"/>
              <a:t>Apartment</a:t>
            </a:r>
          </a:p>
          <a:p>
            <a:pPr lvl="1">
              <a:buFont typeface="+mj-lt"/>
              <a:buAutoNum type="arabicPeriod"/>
            </a:pPr>
            <a:r>
              <a:rPr lang="en-US" sz="1400" dirty="0"/>
              <a:t>Sidewalk</a:t>
            </a:r>
          </a:p>
          <a:p>
            <a:pPr lvl="1">
              <a:buFont typeface="+mj-lt"/>
              <a:buAutoNum type="arabicPeriod"/>
            </a:pPr>
            <a:r>
              <a:rPr lang="en-US" sz="1400" dirty="0"/>
              <a:t>Other</a:t>
            </a:r>
          </a:p>
        </p:txBody>
      </p:sp>
    </p:spTree>
    <p:extLst>
      <p:ext uri="{BB962C8B-B14F-4D97-AF65-F5344CB8AC3E}">
        <p14:creationId xmlns:p14="http://schemas.microsoft.com/office/powerpoint/2010/main" val="23967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5C9-DCE6-4969-982D-AE673634C20E}"/>
              </a:ext>
            </a:extLst>
          </p:cNvPr>
          <p:cNvSpPr>
            <a:spLocks noGrp="1"/>
          </p:cNvSpPr>
          <p:nvPr>
            <p:ph type="title"/>
          </p:nvPr>
        </p:nvSpPr>
        <p:spPr/>
        <p:txBody>
          <a:bodyPr/>
          <a:lstStyle/>
          <a:p>
            <a:r>
              <a:rPr lang="en-US" sz="1800" dirty="0"/>
              <a:t>II. Analysis of Data</a:t>
            </a:r>
            <a:br>
              <a:rPr lang="en-US" dirty="0"/>
            </a:br>
            <a:r>
              <a:rPr lang="en-US" dirty="0"/>
              <a:t>Geography of Crime (A)</a:t>
            </a:r>
          </a:p>
        </p:txBody>
      </p:sp>
      <p:sp>
        <p:nvSpPr>
          <p:cNvPr id="12" name="Content Placeholder 2">
            <a:extLst>
              <a:ext uri="{FF2B5EF4-FFF2-40B4-BE49-F238E27FC236}">
                <a16:creationId xmlns:a16="http://schemas.microsoft.com/office/drawing/2014/main" id="{883E2792-738C-41F0-8465-506109D55A7B}"/>
              </a:ext>
            </a:extLst>
          </p:cNvPr>
          <p:cNvSpPr txBox="1">
            <a:spLocks/>
          </p:cNvSpPr>
          <p:nvPr/>
        </p:nvSpPr>
        <p:spPr>
          <a:xfrm>
            <a:off x="1099542" y="2125556"/>
            <a:ext cx="8561694" cy="1679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800" dirty="0"/>
              <a:t>Visualizing the geographical distribution of crime between 2001 and 2019 </a:t>
            </a:r>
            <a:endParaRPr lang="en-US" sz="1400" dirty="0"/>
          </a:p>
        </p:txBody>
      </p:sp>
      <p:pic>
        <p:nvPicPr>
          <p:cNvPr id="3" name="Picture 2">
            <a:extLst>
              <a:ext uri="{FF2B5EF4-FFF2-40B4-BE49-F238E27FC236}">
                <a16:creationId xmlns:a16="http://schemas.microsoft.com/office/drawing/2014/main" id="{EF093E86-0C7E-4715-911A-D6B51F6C137D}"/>
              </a:ext>
            </a:extLst>
          </p:cNvPr>
          <p:cNvPicPr>
            <a:picLocks noChangeAspect="1"/>
          </p:cNvPicPr>
          <p:nvPr/>
        </p:nvPicPr>
        <p:blipFill>
          <a:blip r:embed="rId2"/>
          <a:stretch>
            <a:fillRect/>
          </a:stretch>
        </p:blipFill>
        <p:spPr>
          <a:xfrm>
            <a:off x="6096000" y="2604965"/>
            <a:ext cx="4498961" cy="4073653"/>
          </a:xfrm>
          <a:prstGeom prst="rect">
            <a:avLst/>
          </a:prstGeom>
          <a:ln>
            <a:solidFill>
              <a:schemeClr val="bg1"/>
            </a:solidFill>
          </a:ln>
        </p:spPr>
      </p:pic>
      <p:pic>
        <p:nvPicPr>
          <p:cNvPr id="4" name="Picture 3">
            <a:extLst>
              <a:ext uri="{FF2B5EF4-FFF2-40B4-BE49-F238E27FC236}">
                <a16:creationId xmlns:a16="http://schemas.microsoft.com/office/drawing/2014/main" id="{E848CF5F-1CCD-4803-ABDA-0A43C035ACE8}"/>
              </a:ext>
            </a:extLst>
          </p:cNvPr>
          <p:cNvPicPr>
            <a:picLocks noChangeAspect="1"/>
          </p:cNvPicPr>
          <p:nvPr/>
        </p:nvPicPr>
        <p:blipFill>
          <a:blip r:embed="rId3"/>
          <a:stretch>
            <a:fillRect/>
          </a:stretch>
        </p:blipFill>
        <p:spPr>
          <a:xfrm>
            <a:off x="998193" y="2604966"/>
            <a:ext cx="4489058" cy="4073653"/>
          </a:xfrm>
          <a:prstGeom prst="rect">
            <a:avLst/>
          </a:prstGeom>
          <a:ln>
            <a:solidFill>
              <a:schemeClr val="bg1"/>
            </a:solidFill>
          </a:ln>
        </p:spPr>
      </p:pic>
    </p:spTree>
    <p:extLst>
      <p:ext uri="{BB962C8B-B14F-4D97-AF65-F5344CB8AC3E}">
        <p14:creationId xmlns:p14="http://schemas.microsoft.com/office/powerpoint/2010/main" val="216713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5C9-DCE6-4969-982D-AE673634C20E}"/>
              </a:ext>
            </a:extLst>
          </p:cNvPr>
          <p:cNvSpPr>
            <a:spLocks noGrp="1"/>
          </p:cNvSpPr>
          <p:nvPr>
            <p:ph type="title"/>
          </p:nvPr>
        </p:nvSpPr>
        <p:spPr/>
        <p:txBody>
          <a:bodyPr/>
          <a:lstStyle/>
          <a:p>
            <a:r>
              <a:rPr lang="en-US" sz="1800" dirty="0"/>
              <a:t>II. Analysis of Data</a:t>
            </a:r>
            <a:br>
              <a:rPr lang="en-US" dirty="0"/>
            </a:br>
            <a:r>
              <a:rPr lang="en-US" dirty="0"/>
              <a:t>Geography of Crime (B)</a:t>
            </a:r>
          </a:p>
        </p:txBody>
      </p:sp>
      <p:sp>
        <p:nvSpPr>
          <p:cNvPr id="3" name="Content Placeholder 2">
            <a:extLst>
              <a:ext uri="{FF2B5EF4-FFF2-40B4-BE49-F238E27FC236}">
                <a16:creationId xmlns:a16="http://schemas.microsoft.com/office/drawing/2014/main" id="{9B4107DF-B25B-485C-B1A5-0901B7FD2CD0}"/>
              </a:ext>
            </a:extLst>
          </p:cNvPr>
          <p:cNvSpPr>
            <a:spLocks noGrp="1"/>
          </p:cNvSpPr>
          <p:nvPr>
            <p:ph idx="1"/>
          </p:nvPr>
        </p:nvSpPr>
        <p:spPr>
          <a:xfrm>
            <a:off x="793202" y="2602492"/>
            <a:ext cx="3863970" cy="1923480"/>
          </a:xfrm>
        </p:spPr>
        <p:txBody>
          <a:bodyPr>
            <a:normAutofit/>
          </a:bodyPr>
          <a:lstStyle/>
          <a:p>
            <a:r>
              <a:rPr lang="en-US" sz="1800" dirty="0"/>
              <a:t>Crime across Neighborhoods:</a:t>
            </a:r>
          </a:p>
          <a:p>
            <a:pPr lvl="1"/>
            <a:r>
              <a:rPr lang="en-US" sz="1400" dirty="0"/>
              <a:t>Austin is considerably more active</a:t>
            </a:r>
            <a:br>
              <a:rPr lang="en-US" sz="1400" dirty="0"/>
            </a:br>
            <a:r>
              <a:rPr lang="en-US" sz="1400" dirty="0"/>
              <a:t>than other neighborhoods</a:t>
            </a:r>
          </a:p>
          <a:p>
            <a:pPr lvl="1"/>
            <a:r>
              <a:rPr lang="en-US" sz="1400" dirty="0"/>
              <a:t>Steady decrease throughout remainder</a:t>
            </a:r>
          </a:p>
          <a:p>
            <a:pPr lvl="1"/>
            <a:endParaRPr lang="en-US" sz="1400" dirty="0"/>
          </a:p>
          <a:p>
            <a:pPr marL="457200" lvl="1" indent="0">
              <a:buNone/>
            </a:pPr>
            <a:endParaRPr lang="en-US" sz="1400" dirty="0"/>
          </a:p>
        </p:txBody>
      </p:sp>
      <p:pic>
        <p:nvPicPr>
          <p:cNvPr id="5" name="Picture 4">
            <a:extLst>
              <a:ext uri="{FF2B5EF4-FFF2-40B4-BE49-F238E27FC236}">
                <a16:creationId xmlns:a16="http://schemas.microsoft.com/office/drawing/2014/main" id="{5B506A6B-F08C-4E65-A285-B74A3F492CC8}"/>
              </a:ext>
            </a:extLst>
          </p:cNvPr>
          <p:cNvPicPr>
            <a:picLocks noChangeAspect="1"/>
          </p:cNvPicPr>
          <p:nvPr/>
        </p:nvPicPr>
        <p:blipFill>
          <a:blip r:embed="rId2"/>
          <a:stretch>
            <a:fillRect/>
          </a:stretch>
        </p:blipFill>
        <p:spPr>
          <a:xfrm>
            <a:off x="4838480" y="2602492"/>
            <a:ext cx="5937458" cy="2566318"/>
          </a:xfrm>
          <a:prstGeom prst="rect">
            <a:avLst/>
          </a:prstGeom>
          <a:ln>
            <a:solidFill>
              <a:schemeClr val="bg1"/>
            </a:solidFill>
          </a:ln>
        </p:spPr>
      </p:pic>
    </p:spTree>
    <p:extLst>
      <p:ext uri="{BB962C8B-B14F-4D97-AF65-F5344CB8AC3E}">
        <p14:creationId xmlns:p14="http://schemas.microsoft.com/office/powerpoint/2010/main" val="329865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5C9-DCE6-4969-982D-AE673634C20E}"/>
              </a:ext>
            </a:extLst>
          </p:cNvPr>
          <p:cNvSpPr>
            <a:spLocks noGrp="1"/>
          </p:cNvSpPr>
          <p:nvPr>
            <p:ph type="title"/>
          </p:nvPr>
        </p:nvSpPr>
        <p:spPr/>
        <p:txBody>
          <a:bodyPr/>
          <a:lstStyle/>
          <a:p>
            <a:r>
              <a:rPr lang="en-US" sz="1800" dirty="0"/>
              <a:t>II. Analysis of Data</a:t>
            </a:r>
            <a:br>
              <a:rPr lang="en-US" dirty="0"/>
            </a:br>
            <a:r>
              <a:rPr lang="en-US" dirty="0"/>
              <a:t>Geography of Crime (C)</a:t>
            </a:r>
          </a:p>
        </p:txBody>
      </p:sp>
      <p:sp>
        <p:nvSpPr>
          <p:cNvPr id="12" name="Content Placeholder 2">
            <a:extLst>
              <a:ext uri="{FF2B5EF4-FFF2-40B4-BE49-F238E27FC236}">
                <a16:creationId xmlns:a16="http://schemas.microsoft.com/office/drawing/2014/main" id="{883E2792-738C-41F0-8465-506109D55A7B}"/>
              </a:ext>
            </a:extLst>
          </p:cNvPr>
          <p:cNvSpPr txBox="1">
            <a:spLocks/>
          </p:cNvSpPr>
          <p:nvPr/>
        </p:nvSpPr>
        <p:spPr>
          <a:xfrm>
            <a:off x="1099542" y="2125556"/>
            <a:ext cx="8561694" cy="1679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800" dirty="0"/>
              <a:t>Visualizing most active sub-locations within Chicago</a:t>
            </a:r>
          </a:p>
          <a:p>
            <a:endParaRPr lang="en-US" sz="1400" dirty="0"/>
          </a:p>
        </p:txBody>
      </p:sp>
      <p:pic>
        <p:nvPicPr>
          <p:cNvPr id="5" name="Picture 4">
            <a:extLst>
              <a:ext uri="{FF2B5EF4-FFF2-40B4-BE49-F238E27FC236}">
                <a16:creationId xmlns:a16="http://schemas.microsoft.com/office/drawing/2014/main" id="{BB03C841-EF38-4BC6-A51A-57E1A86FFA38}"/>
              </a:ext>
            </a:extLst>
          </p:cNvPr>
          <p:cNvPicPr>
            <a:picLocks noChangeAspect="1"/>
          </p:cNvPicPr>
          <p:nvPr/>
        </p:nvPicPr>
        <p:blipFill>
          <a:blip r:embed="rId2"/>
          <a:stretch>
            <a:fillRect/>
          </a:stretch>
        </p:blipFill>
        <p:spPr>
          <a:xfrm>
            <a:off x="932147" y="2604965"/>
            <a:ext cx="4448242" cy="4073653"/>
          </a:xfrm>
          <a:prstGeom prst="rect">
            <a:avLst/>
          </a:prstGeom>
          <a:ln>
            <a:solidFill>
              <a:schemeClr val="bg1"/>
            </a:solidFill>
          </a:ln>
        </p:spPr>
      </p:pic>
      <p:pic>
        <p:nvPicPr>
          <p:cNvPr id="6" name="Picture 5">
            <a:extLst>
              <a:ext uri="{FF2B5EF4-FFF2-40B4-BE49-F238E27FC236}">
                <a16:creationId xmlns:a16="http://schemas.microsoft.com/office/drawing/2014/main" id="{BC61714C-2394-4D12-BE05-1673D45924DE}"/>
              </a:ext>
            </a:extLst>
          </p:cNvPr>
          <p:cNvPicPr>
            <a:picLocks noChangeAspect="1"/>
          </p:cNvPicPr>
          <p:nvPr/>
        </p:nvPicPr>
        <p:blipFill>
          <a:blip r:embed="rId3"/>
          <a:stretch>
            <a:fillRect/>
          </a:stretch>
        </p:blipFill>
        <p:spPr>
          <a:xfrm>
            <a:off x="5775665" y="2604965"/>
            <a:ext cx="4518517" cy="4080806"/>
          </a:xfrm>
          <a:prstGeom prst="rect">
            <a:avLst/>
          </a:prstGeom>
          <a:ln>
            <a:solidFill>
              <a:schemeClr val="bg1"/>
            </a:solidFill>
          </a:ln>
        </p:spPr>
      </p:pic>
    </p:spTree>
    <p:extLst>
      <p:ext uri="{BB962C8B-B14F-4D97-AF65-F5344CB8AC3E}">
        <p14:creationId xmlns:p14="http://schemas.microsoft.com/office/powerpoint/2010/main" val="299991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5C9-DCE6-4969-982D-AE673634C20E}"/>
              </a:ext>
            </a:extLst>
          </p:cNvPr>
          <p:cNvSpPr>
            <a:spLocks noGrp="1"/>
          </p:cNvSpPr>
          <p:nvPr>
            <p:ph type="title"/>
          </p:nvPr>
        </p:nvSpPr>
        <p:spPr/>
        <p:txBody>
          <a:bodyPr/>
          <a:lstStyle/>
          <a:p>
            <a:r>
              <a:rPr lang="en-US" sz="1800" dirty="0"/>
              <a:t>II. Analysis of Data</a:t>
            </a:r>
            <a:br>
              <a:rPr lang="en-US" dirty="0"/>
            </a:br>
            <a:r>
              <a:rPr lang="en-US" dirty="0"/>
              <a:t>Weather’s Effect on Crime</a:t>
            </a:r>
          </a:p>
        </p:txBody>
      </p:sp>
      <p:sp>
        <p:nvSpPr>
          <p:cNvPr id="12" name="Content Placeholder 2">
            <a:extLst>
              <a:ext uri="{FF2B5EF4-FFF2-40B4-BE49-F238E27FC236}">
                <a16:creationId xmlns:a16="http://schemas.microsoft.com/office/drawing/2014/main" id="{883E2792-738C-41F0-8465-506109D55A7B}"/>
              </a:ext>
            </a:extLst>
          </p:cNvPr>
          <p:cNvSpPr txBox="1">
            <a:spLocks/>
          </p:cNvSpPr>
          <p:nvPr/>
        </p:nvSpPr>
        <p:spPr>
          <a:xfrm>
            <a:off x="831688" y="2347228"/>
            <a:ext cx="4442294" cy="4236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800" dirty="0"/>
              <a:t>Temperature appears to have a strong causal relationship with frequency of crime</a:t>
            </a:r>
          </a:p>
          <a:p>
            <a:pPr lvl="1"/>
            <a:r>
              <a:rPr lang="en-US" sz="1400" dirty="0"/>
              <a:t>For a given hour between -55 and -50 degrees Fahrenheit: 7.5 crimes will occur</a:t>
            </a:r>
          </a:p>
          <a:p>
            <a:pPr lvl="1"/>
            <a:r>
              <a:rPr lang="en-US" sz="1400" dirty="0"/>
              <a:t>For a given hour between 100 and 105 degrees Fahrenheit: 53.3 crimes will occur</a:t>
            </a:r>
          </a:p>
          <a:p>
            <a:endParaRPr lang="en-US" sz="1800" dirty="0"/>
          </a:p>
          <a:p>
            <a:r>
              <a:rPr lang="en-US" sz="1800" dirty="0"/>
              <a:t>The correlation is not nearly as evident when considering precipitation</a:t>
            </a:r>
          </a:p>
          <a:p>
            <a:pPr lvl="1"/>
            <a:r>
              <a:rPr lang="en-US" sz="1400" dirty="0"/>
              <a:t>Surprisingly, maximum crime frequency takes place during hours with 1” and 1.25” inches of precipitation </a:t>
            </a:r>
          </a:p>
          <a:p>
            <a:pPr lvl="1"/>
            <a:r>
              <a:rPr lang="en-US" sz="1400" dirty="0"/>
              <a:t>Unsurprisingly, minimum crime occurrence is when precipitation is heaviest</a:t>
            </a:r>
          </a:p>
          <a:p>
            <a:pPr lvl="1"/>
            <a:endParaRPr lang="en-US" sz="1400" dirty="0"/>
          </a:p>
          <a:p>
            <a:pPr lvl="1"/>
            <a:endParaRPr lang="en-US" sz="1400" dirty="0"/>
          </a:p>
          <a:p>
            <a:pPr lvl="1"/>
            <a:endParaRPr lang="en-US" sz="1400" dirty="0"/>
          </a:p>
          <a:p>
            <a:pPr lvl="2"/>
            <a:endParaRPr lang="en-US" sz="1200" dirty="0"/>
          </a:p>
          <a:p>
            <a:endParaRPr lang="en-US" sz="1400" dirty="0"/>
          </a:p>
        </p:txBody>
      </p:sp>
      <p:pic>
        <p:nvPicPr>
          <p:cNvPr id="3" name="Picture 2">
            <a:extLst>
              <a:ext uri="{FF2B5EF4-FFF2-40B4-BE49-F238E27FC236}">
                <a16:creationId xmlns:a16="http://schemas.microsoft.com/office/drawing/2014/main" id="{D6C584FF-313C-4965-BCE6-4BF3F56121CA}"/>
              </a:ext>
            </a:extLst>
          </p:cNvPr>
          <p:cNvPicPr>
            <a:picLocks noChangeAspect="1"/>
          </p:cNvPicPr>
          <p:nvPr/>
        </p:nvPicPr>
        <p:blipFill>
          <a:blip r:embed="rId2"/>
          <a:stretch>
            <a:fillRect/>
          </a:stretch>
        </p:blipFill>
        <p:spPr>
          <a:xfrm>
            <a:off x="5922142" y="2217733"/>
            <a:ext cx="4816937" cy="2131261"/>
          </a:xfrm>
          <a:prstGeom prst="rect">
            <a:avLst/>
          </a:prstGeom>
          <a:ln>
            <a:solidFill>
              <a:schemeClr val="bg1"/>
            </a:solidFill>
          </a:ln>
        </p:spPr>
      </p:pic>
      <p:pic>
        <p:nvPicPr>
          <p:cNvPr id="7" name="Picture 6">
            <a:extLst>
              <a:ext uri="{FF2B5EF4-FFF2-40B4-BE49-F238E27FC236}">
                <a16:creationId xmlns:a16="http://schemas.microsoft.com/office/drawing/2014/main" id="{94C13C2C-6A3D-474F-9B46-956CBB4A3F8C}"/>
              </a:ext>
            </a:extLst>
          </p:cNvPr>
          <p:cNvPicPr>
            <a:picLocks noChangeAspect="1"/>
          </p:cNvPicPr>
          <p:nvPr/>
        </p:nvPicPr>
        <p:blipFill>
          <a:blip r:embed="rId3"/>
          <a:stretch>
            <a:fillRect/>
          </a:stretch>
        </p:blipFill>
        <p:spPr>
          <a:xfrm>
            <a:off x="5922142" y="4408023"/>
            <a:ext cx="4847718" cy="2131262"/>
          </a:xfrm>
          <a:prstGeom prst="rect">
            <a:avLst/>
          </a:prstGeom>
          <a:ln>
            <a:solidFill>
              <a:schemeClr val="bg1"/>
            </a:solidFill>
          </a:ln>
        </p:spPr>
      </p:pic>
    </p:spTree>
    <p:extLst>
      <p:ext uri="{BB962C8B-B14F-4D97-AF65-F5344CB8AC3E}">
        <p14:creationId xmlns:p14="http://schemas.microsoft.com/office/powerpoint/2010/main" val="253291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B73C-C529-476A-B4A5-326691E05071}"/>
              </a:ext>
            </a:extLst>
          </p:cNvPr>
          <p:cNvSpPr>
            <a:spLocks noGrp="1"/>
          </p:cNvSpPr>
          <p:nvPr>
            <p:ph type="title"/>
          </p:nvPr>
        </p:nvSpPr>
        <p:spPr/>
        <p:txBody>
          <a:bodyPr/>
          <a:lstStyle/>
          <a:p>
            <a:r>
              <a:rPr lang="en-US" dirty="0"/>
              <a:t>III. Crafting a Solution</a:t>
            </a:r>
          </a:p>
        </p:txBody>
      </p:sp>
      <p:sp>
        <p:nvSpPr>
          <p:cNvPr id="3" name="Text Placeholder 2">
            <a:extLst>
              <a:ext uri="{FF2B5EF4-FFF2-40B4-BE49-F238E27FC236}">
                <a16:creationId xmlns:a16="http://schemas.microsoft.com/office/drawing/2014/main" id="{4CFB5C0B-B2D7-4BB9-919E-E9B56CE58B14}"/>
              </a:ext>
            </a:extLst>
          </p:cNvPr>
          <p:cNvSpPr>
            <a:spLocks noGrp="1"/>
          </p:cNvSpPr>
          <p:nvPr>
            <p:ph type="body" idx="1"/>
          </p:nvPr>
        </p:nvSpPr>
        <p:spPr/>
        <p:txBody>
          <a:bodyPr/>
          <a:lstStyle/>
          <a:p>
            <a:endParaRPr lang="en-US" dirty="0"/>
          </a:p>
        </p:txBody>
      </p:sp>
      <p:sp>
        <p:nvSpPr>
          <p:cNvPr id="5" name="Content Placeholder 2">
            <a:extLst>
              <a:ext uri="{FF2B5EF4-FFF2-40B4-BE49-F238E27FC236}">
                <a16:creationId xmlns:a16="http://schemas.microsoft.com/office/drawing/2014/main" id="{27BDA04B-ED85-4651-99B6-1B1BD0D46FD1}"/>
              </a:ext>
            </a:extLst>
          </p:cNvPr>
          <p:cNvSpPr txBox="1">
            <a:spLocks/>
          </p:cNvSpPr>
          <p:nvPr/>
        </p:nvSpPr>
        <p:spPr>
          <a:xfrm>
            <a:off x="8226430" y="762427"/>
            <a:ext cx="3541268" cy="1518955"/>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sz="1400" dirty="0"/>
              <a:t>I. Introduction to Chicago Crime</a:t>
            </a:r>
          </a:p>
          <a:p>
            <a:pPr algn="l"/>
            <a:r>
              <a:rPr lang="en-US" sz="1400" dirty="0"/>
              <a:t>II. Analysis of Data</a:t>
            </a:r>
          </a:p>
          <a:p>
            <a:pPr algn="l"/>
            <a:r>
              <a:rPr lang="en-US" sz="1600" b="1" dirty="0"/>
              <a:t>III. Crafting a Solution</a:t>
            </a:r>
          </a:p>
          <a:p>
            <a:pPr algn="l"/>
            <a:r>
              <a:rPr lang="en-US" sz="1400" dirty="0"/>
              <a:t>IV. Model Relevance</a:t>
            </a:r>
          </a:p>
          <a:p>
            <a:pPr algn="l"/>
            <a:endParaRPr lang="en-US" sz="1400" dirty="0"/>
          </a:p>
        </p:txBody>
      </p:sp>
    </p:spTree>
    <p:extLst>
      <p:ext uri="{BB962C8B-B14F-4D97-AF65-F5344CB8AC3E}">
        <p14:creationId xmlns:p14="http://schemas.microsoft.com/office/powerpoint/2010/main" val="187775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B691-337A-4D4E-A997-BE5FD80B10A4}"/>
              </a:ext>
            </a:extLst>
          </p:cNvPr>
          <p:cNvSpPr>
            <a:spLocks noGrp="1"/>
          </p:cNvSpPr>
          <p:nvPr>
            <p:ph type="title"/>
          </p:nvPr>
        </p:nvSpPr>
        <p:spPr/>
        <p:txBody>
          <a:bodyPr/>
          <a:lstStyle/>
          <a:p>
            <a:r>
              <a:rPr lang="en-US" sz="1800" dirty="0"/>
              <a:t>III. Crafting a Solution</a:t>
            </a:r>
            <a:br>
              <a:rPr lang="en-US" dirty="0"/>
            </a:br>
            <a:r>
              <a:rPr lang="en-US" dirty="0"/>
              <a:t>Overview of Models</a:t>
            </a:r>
          </a:p>
        </p:txBody>
      </p:sp>
      <p:sp>
        <p:nvSpPr>
          <p:cNvPr id="3" name="Content Placeholder 2">
            <a:extLst>
              <a:ext uri="{FF2B5EF4-FFF2-40B4-BE49-F238E27FC236}">
                <a16:creationId xmlns:a16="http://schemas.microsoft.com/office/drawing/2014/main" id="{B9C8D9EF-4EE1-4083-9D2C-D6164717BD72}"/>
              </a:ext>
            </a:extLst>
          </p:cNvPr>
          <p:cNvSpPr>
            <a:spLocks noGrp="1"/>
          </p:cNvSpPr>
          <p:nvPr>
            <p:ph idx="1"/>
          </p:nvPr>
        </p:nvSpPr>
        <p:spPr>
          <a:xfrm>
            <a:off x="680321" y="2336873"/>
            <a:ext cx="9802952" cy="3599316"/>
          </a:xfrm>
        </p:spPr>
        <p:txBody>
          <a:bodyPr/>
          <a:lstStyle/>
          <a:p>
            <a:pPr marL="0" indent="0">
              <a:buNone/>
            </a:pPr>
            <a:r>
              <a:rPr lang="en-US" dirty="0"/>
              <a:t>The two model types consist of predicting daily crime for:</a:t>
            </a:r>
          </a:p>
          <a:p>
            <a:pPr marL="457200" indent="-457200">
              <a:buFont typeface="+mj-lt"/>
              <a:buAutoNum type="arabicPeriod"/>
            </a:pPr>
            <a:r>
              <a:rPr lang="en-US" dirty="0"/>
              <a:t>The </a:t>
            </a:r>
            <a:r>
              <a:rPr lang="en-US" b="1" dirty="0"/>
              <a:t>city</a:t>
            </a:r>
            <a:r>
              <a:rPr lang="en-US" dirty="0"/>
              <a:t> as a whole</a:t>
            </a:r>
          </a:p>
          <a:p>
            <a:pPr marL="457200" indent="-457200">
              <a:buFont typeface="+mj-lt"/>
              <a:buAutoNum type="arabicPeriod"/>
            </a:pPr>
            <a:r>
              <a:rPr lang="en-US" dirty="0"/>
              <a:t>The individual 77 </a:t>
            </a:r>
            <a:r>
              <a:rPr lang="en-US" b="1" dirty="0"/>
              <a:t>neighborhoods</a:t>
            </a:r>
          </a:p>
          <a:p>
            <a:endParaRPr lang="en-US" dirty="0"/>
          </a:p>
        </p:txBody>
      </p:sp>
    </p:spTree>
    <p:extLst>
      <p:ext uri="{BB962C8B-B14F-4D97-AF65-F5344CB8AC3E}">
        <p14:creationId xmlns:p14="http://schemas.microsoft.com/office/powerpoint/2010/main" val="420691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B691-337A-4D4E-A997-BE5FD80B10A4}"/>
              </a:ext>
            </a:extLst>
          </p:cNvPr>
          <p:cNvSpPr>
            <a:spLocks noGrp="1"/>
          </p:cNvSpPr>
          <p:nvPr>
            <p:ph type="title"/>
          </p:nvPr>
        </p:nvSpPr>
        <p:spPr/>
        <p:txBody>
          <a:bodyPr/>
          <a:lstStyle/>
          <a:p>
            <a:r>
              <a:rPr lang="en-US" sz="1800" dirty="0"/>
              <a:t>III. Crafting a Solution</a:t>
            </a:r>
            <a:br>
              <a:rPr lang="en-US" dirty="0"/>
            </a:br>
            <a:r>
              <a:rPr lang="en-US" dirty="0"/>
              <a:t>Predicting Daily Crime in Chicago (A)</a:t>
            </a:r>
          </a:p>
        </p:txBody>
      </p:sp>
      <p:sp>
        <p:nvSpPr>
          <p:cNvPr id="3" name="Content Placeholder 2">
            <a:extLst>
              <a:ext uri="{FF2B5EF4-FFF2-40B4-BE49-F238E27FC236}">
                <a16:creationId xmlns:a16="http://schemas.microsoft.com/office/drawing/2014/main" id="{B9C8D9EF-4EE1-4083-9D2C-D6164717BD72}"/>
              </a:ext>
            </a:extLst>
          </p:cNvPr>
          <p:cNvSpPr>
            <a:spLocks noGrp="1"/>
          </p:cNvSpPr>
          <p:nvPr>
            <p:ph idx="1"/>
          </p:nvPr>
        </p:nvSpPr>
        <p:spPr>
          <a:xfrm>
            <a:off x="680321" y="2336873"/>
            <a:ext cx="4806079" cy="3599316"/>
          </a:xfrm>
        </p:spPr>
        <p:txBody>
          <a:bodyPr/>
          <a:lstStyle/>
          <a:p>
            <a:r>
              <a:rPr lang="en-US" dirty="0"/>
              <a:t>Preliminary model scores for the </a:t>
            </a:r>
            <a:r>
              <a:rPr lang="en-US" b="1" dirty="0"/>
              <a:t>City</a:t>
            </a:r>
            <a:r>
              <a:rPr lang="en-US" dirty="0"/>
              <a:t>:</a:t>
            </a:r>
          </a:p>
          <a:p>
            <a:pPr lvl="1"/>
            <a:endParaRPr lang="en-US" dirty="0"/>
          </a:p>
          <a:p>
            <a:pPr lvl="1"/>
            <a:r>
              <a:rPr lang="en-US" dirty="0"/>
              <a:t>Linear: 		91.55%</a:t>
            </a:r>
          </a:p>
          <a:p>
            <a:pPr lvl="1"/>
            <a:r>
              <a:rPr lang="en-US" dirty="0"/>
              <a:t>Lasso:		90.63%</a:t>
            </a:r>
          </a:p>
          <a:p>
            <a:pPr lvl="1"/>
            <a:r>
              <a:rPr lang="en-US" dirty="0"/>
              <a:t>Ridge:		91.55%</a:t>
            </a:r>
          </a:p>
          <a:p>
            <a:pPr lvl="1"/>
            <a:r>
              <a:rPr lang="en-US" dirty="0"/>
              <a:t>Random Forest:	90.23%</a:t>
            </a:r>
          </a:p>
          <a:p>
            <a:pPr lvl="1"/>
            <a:r>
              <a:rPr lang="en-US" dirty="0"/>
              <a:t>Neural Network: 	67.82%</a:t>
            </a:r>
          </a:p>
          <a:p>
            <a:endParaRPr lang="en-US" dirty="0"/>
          </a:p>
        </p:txBody>
      </p:sp>
      <p:sp>
        <p:nvSpPr>
          <p:cNvPr id="7" name="Star: 5 Points 6">
            <a:extLst>
              <a:ext uri="{FF2B5EF4-FFF2-40B4-BE49-F238E27FC236}">
                <a16:creationId xmlns:a16="http://schemas.microsoft.com/office/drawing/2014/main" id="{8A873C7C-816C-4844-8D6B-895229EF5468}"/>
              </a:ext>
            </a:extLst>
          </p:cNvPr>
          <p:cNvSpPr/>
          <p:nvPr/>
        </p:nvSpPr>
        <p:spPr>
          <a:xfrm>
            <a:off x="4406900" y="3355109"/>
            <a:ext cx="311727" cy="31172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F4BA7B-185E-4BE3-9629-936726DBCFDE}"/>
              </a:ext>
            </a:extLst>
          </p:cNvPr>
          <p:cNvPicPr>
            <a:picLocks noChangeAspect="1"/>
          </p:cNvPicPr>
          <p:nvPr/>
        </p:nvPicPr>
        <p:blipFill>
          <a:blip r:embed="rId2"/>
          <a:stretch>
            <a:fillRect/>
          </a:stretch>
        </p:blipFill>
        <p:spPr>
          <a:xfrm>
            <a:off x="6132834" y="2184417"/>
            <a:ext cx="4326831" cy="4225619"/>
          </a:xfrm>
          <a:prstGeom prst="rect">
            <a:avLst/>
          </a:prstGeom>
        </p:spPr>
      </p:pic>
    </p:spTree>
    <p:extLst>
      <p:ext uri="{BB962C8B-B14F-4D97-AF65-F5344CB8AC3E}">
        <p14:creationId xmlns:p14="http://schemas.microsoft.com/office/powerpoint/2010/main" val="140308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4227-821F-45E6-9CF7-9A3A8ABFADA1}"/>
              </a:ext>
            </a:extLst>
          </p:cNvPr>
          <p:cNvSpPr>
            <a:spLocks noGrp="1"/>
          </p:cNvSpPr>
          <p:nvPr>
            <p:ph type="title"/>
          </p:nvPr>
        </p:nvSpPr>
        <p:spPr/>
        <p:txBody>
          <a:bodyPr/>
          <a:lstStyle/>
          <a:p>
            <a:r>
              <a:rPr lang="en-US" dirty="0"/>
              <a:t>Outlining the Presentation</a:t>
            </a:r>
          </a:p>
        </p:txBody>
      </p:sp>
      <p:sp>
        <p:nvSpPr>
          <p:cNvPr id="3" name="Content Placeholder 2">
            <a:extLst>
              <a:ext uri="{FF2B5EF4-FFF2-40B4-BE49-F238E27FC236}">
                <a16:creationId xmlns:a16="http://schemas.microsoft.com/office/drawing/2014/main" id="{4CBEAE38-0055-4D64-856E-2B3FC86AD178}"/>
              </a:ext>
            </a:extLst>
          </p:cNvPr>
          <p:cNvSpPr>
            <a:spLocks noGrp="1"/>
          </p:cNvSpPr>
          <p:nvPr>
            <p:ph idx="1"/>
          </p:nvPr>
        </p:nvSpPr>
        <p:spPr>
          <a:xfrm>
            <a:off x="680321" y="2172854"/>
            <a:ext cx="8915400" cy="4399663"/>
          </a:xfrm>
        </p:spPr>
        <p:txBody>
          <a:bodyPr>
            <a:normAutofit/>
          </a:bodyPr>
          <a:lstStyle/>
          <a:p>
            <a:r>
              <a:rPr lang="en-US" sz="2000" dirty="0"/>
              <a:t>I. Introduction to Chicago Crime</a:t>
            </a:r>
          </a:p>
          <a:p>
            <a:pPr lvl="1"/>
            <a:r>
              <a:rPr lang="en-US" sz="1800" dirty="0"/>
              <a:t>A. Context on Chicago Crime</a:t>
            </a:r>
          </a:p>
          <a:p>
            <a:pPr lvl="1"/>
            <a:r>
              <a:rPr lang="en-US" sz="1800" dirty="0"/>
              <a:t>B. The Research Question</a:t>
            </a:r>
          </a:p>
          <a:p>
            <a:pPr lvl="1"/>
            <a:r>
              <a:rPr lang="en-US" sz="1800" dirty="0"/>
              <a:t>C. Method of Testing</a:t>
            </a:r>
          </a:p>
          <a:p>
            <a:r>
              <a:rPr lang="en-US" sz="2000" dirty="0"/>
              <a:t>II. Preliminary Analysis of Datasets</a:t>
            </a:r>
          </a:p>
          <a:p>
            <a:pPr lvl="1"/>
            <a:r>
              <a:rPr lang="en-US" sz="1800" dirty="0"/>
              <a:t>A. Analyzing Crime Characteristics</a:t>
            </a:r>
          </a:p>
          <a:p>
            <a:pPr lvl="1"/>
            <a:r>
              <a:rPr lang="en-US" sz="1800" dirty="0"/>
              <a:t>B. Analyzing Geography of Crime</a:t>
            </a:r>
          </a:p>
          <a:p>
            <a:pPr lvl="1"/>
            <a:r>
              <a:rPr lang="en-US" sz="1800" dirty="0"/>
              <a:t>C. Analyzing Weather’s Effect on Crime</a:t>
            </a:r>
          </a:p>
          <a:p>
            <a:r>
              <a:rPr lang="en-US" sz="2000" dirty="0"/>
              <a:t>III. Crafting a Solution</a:t>
            </a:r>
          </a:p>
          <a:p>
            <a:pPr lvl="1"/>
            <a:r>
              <a:rPr lang="en-US" sz="1800" dirty="0"/>
              <a:t>A. Model Creation and Tuning</a:t>
            </a:r>
          </a:p>
          <a:p>
            <a:pPr lvl="1"/>
            <a:r>
              <a:rPr lang="en-US" sz="1800" dirty="0"/>
              <a:t>B. Testing on Holdout</a:t>
            </a:r>
          </a:p>
          <a:p>
            <a:r>
              <a:rPr lang="en-US" sz="2000" dirty="0"/>
              <a:t>IV. Model Relevance</a:t>
            </a:r>
          </a:p>
        </p:txBody>
      </p:sp>
    </p:spTree>
    <p:extLst>
      <p:ext uri="{BB962C8B-B14F-4D97-AF65-F5344CB8AC3E}">
        <p14:creationId xmlns:p14="http://schemas.microsoft.com/office/powerpoint/2010/main" val="12220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B691-337A-4D4E-A997-BE5FD80B10A4}"/>
              </a:ext>
            </a:extLst>
          </p:cNvPr>
          <p:cNvSpPr>
            <a:spLocks noGrp="1"/>
          </p:cNvSpPr>
          <p:nvPr>
            <p:ph type="title"/>
          </p:nvPr>
        </p:nvSpPr>
        <p:spPr/>
        <p:txBody>
          <a:bodyPr/>
          <a:lstStyle/>
          <a:p>
            <a:r>
              <a:rPr lang="en-US" sz="1800" dirty="0"/>
              <a:t>III. Crafting a Solution</a:t>
            </a:r>
            <a:br>
              <a:rPr lang="en-US" dirty="0"/>
            </a:br>
            <a:r>
              <a:rPr lang="en-US" dirty="0"/>
              <a:t>Predicting Daily Crime in Chicago (B)</a:t>
            </a:r>
          </a:p>
        </p:txBody>
      </p:sp>
      <p:sp>
        <p:nvSpPr>
          <p:cNvPr id="3" name="Content Placeholder 2">
            <a:extLst>
              <a:ext uri="{FF2B5EF4-FFF2-40B4-BE49-F238E27FC236}">
                <a16:creationId xmlns:a16="http://schemas.microsoft.com/office/drawing/2014/main" id="{B9C8D9EF-4EE1-4083-9D2C-D6164717BD72}"/>
              </a:ext>
            </a:extLst>
          </p:cNvPr>
          <p:cNvSpPr>
            <a:spLocks noGrp="1"/>
          </p:cNvSpPr>
          <p:nvPr>
            <p:ph idx="1"/>
          </p:nvPr>
        </p:nvSpPr>
        <p:spPr>
          <a:xfrm>
            <a:off x="680321" y="2336873"/>
            <a:ext cx="9830661" cy="3934618"/>
          </a:xfrm>
        </p:spPr>
        <p:txBody>
          <a:bodyPr>
            <a:normAutofit/>
          </a:bodyPr>
          <a:lstStyle/>
          <a:p>
            <a:r>
              <a:rPr lang="en-US" dirty="0"/>
              <a:t>After assessing, linear models with corresponding regularizations were chosen for model tuning due to:</a:t>
            </a:r>
          </a:p>
          <a:p>
            <a:pPr lvl="1"/>
            <a:r>
              <a:rPr lang="en-US" dirty="0"/>
              <a:t>Computational efficiency</a:t>
            </a:r>
          </a:p>
          <a:p>
            <a:pPr lvl="1"/>
            <a:r>
              <a:rPr lang="en-US" dirty="0"/>
              <a:t>Reliable accuracy</a:t>
            </a:r>
          </a:p>
          <a:p>
            <a:pPr lvl="1"/>
            <a:r>
              <a:rPr lang="en-US" dirty="0"/>
              <a:t>Communicable reasoning</a:t>
            </a:r>
          </a:p>
          <a:p>
            <a:r>
              <a:rPr lang="en-US" dirty="0"/>
              <a:t>After testing Linear, Lasso, and Ridge models, the tuned Ridge Regression model (on the training data) was the most accurate:</a:t>
            </a:r>
          </a:p>
          <a:p>
            <a:pPr lvl="1"/>
            <a:r>
              <a:rPr lang="en-US" dirty="0"/>
              <a:t>Original Ridge: 91.55%</a:t>
            </a:r>
          </a:p>
          <a:p>
            <a:pPr lvl="2"/>
            <a:r>
              <a:rPr lang="en-US" dirty="0"/>
              <a:t>Hyperparameter default of: “0.001”</a:t>
            </a:r>
          </a:p>
          <a:p>
            <a:pPr lvl="1"/>
            <a:r>
              <a:rPr lang="en-US" dirty="0"/>
              <a:t>Tuned Ridge: 94.16% </a:t>
            </a:r>
          </a:p>
          <a:p>
            <a:pPr lvl="2"/>
            <a:r>
              <a:rPr lang="en-US" dirty="0"/>
              <a:t>Hyperparameter alpha of: “0.01”</a:t>
            </a:r>
          </a:p>
        </p:txBody>
      </p:sp>
    </p:spTree>
    <p:extLst>
      <p:ext uri="{BB962C8B-B14F-4D97-AF65-F5344CB8AC3E}">
        <p14:creationId xmlns:p14="http://schemas.microsoft.com/office/powerpoint/2010/main" val="3937070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B691-337A-4D4E-A997-BE5FD80B10A4}"/>
              </a:ext>
            </a:extLst>
          </p:cNvPr>
          <p:cNvSpPr>
            <a:spLocks noGrp="1"/>
          </p:cNvSpPr>
          <p:nvPr>
            <p:ph type="title"/>
          </p:nvPr>
        </p:nvSpPr>
        <p:spPr/>
        <p:txBody>
          <a:bodyPr/>
          <a:lstStyle/>
          <a:p>
            <a:r>
              <a:rPr lang="en-US" sz="1800" dirty="0"/>
              <a:t>III. Crafting a Solution</a:t>
            </a:r>
            <a:br>
              <a:rPr lang="en-US" dirty="0"/>
            </a:br>
            <a:r>
              <a:rPr lang="en-US" dirty="0"/>
              <a:t>Predicting Daily Crime in Chicago (C)</a:t>
            </a:r>
          </a:p>
        </p:txBody>
      </p:sp>
      <p:sp>
        <p:nvSpPr>
          <p:cNvPr id="3" name="Content Placeholder 2">
            <a:extLst>
              <a:ext uri="{FF2B5EF4-FFF2-40B4-BE49-F238E27FC236}">
                <a16:creationId xmlns:a16="http://schemas.microsoft.com/office/drawing/2014/main" id="{B9C8D9EF-4EE1-4083-9D2C-D6164717BD72}"/>
              </a:ext>
            </a:extLst>
          </p:cNvPr>
          <p:cNvSpPr>
            <a:spLocks noGrp="1"/>
          </p:cNvSpPr>
          <p:nvPr>
            <p:ph idx="1"/>
          </p:nvPr>
        </p:nvSpPr>
        <p:spPr>
          <a:xfrm>
            <a:off x="680321" y="2336873"/>
            <a:ext cx="4944624" cy="4045454"/>
          </a:xfrm>
        </p:spPr>
        <p:txBody>
          <a:bodyPr>
            <a:normAutofit fontScale="92500" lnSpcReduction="10000"/>
          </a:bodyPr>
          <a:lstStyle/>
          <a:p>
            <a:r>
              <a:rPr lang="en-US" dirty="0"/>
              <a:t>Testing Ridge model on Holdout:</a:t>
            </a:r>
          </a:p>
          <a:p>
            <a:pPr lvl="1"/>
            <a:r>
              <a:rPr lang="en-US" dirty="0"/>
              <a:t>Accuracy:			91.47%</a:t>
            </a:r>
          </a:p>
          <a:p>
            <a:pPr lvl="1"/>
            <a:r>
              <a:rPr lang="en-US" dirty="0"/>
              <a:t>Mean Absolute Error: 	54.63</a:t>
            </a:r>
          </a:p>
          <a:p>
            <a:pPr lvl="1"/>
            <a:endParaRPr lang="en-US" dirty="0"/>
          </a:p>
          <a:p>
            <a:r>
              <a:rPr lang="en-US" dirty="0"/>
              <a:t>Polarizing Coefficients:</a:t>
            </a:r>
          </a:p>
          <a:p>
            <a:pPr lvl="1"/>
            <a:r>
              <a:rPr lang="en-US" dirty="0"/>
              <a:t>Positive correlations:</a:t>
            </a:r>
          </a:p>
          <a:p>
            <a:pPr lvl="2"/>
            <a:r>
              <a:rPr lang="en-US" dirty="0"/>
              <a:t>Years 2001, 2003, 2002, 2004</a:t>
            </a:r>
          </a:p>
          <a:p>
            <a:pPr lvl="2"/>
            <a:r>
              <a:rPr lang="en-US" dirty="0" err="1"/>
              <a:t>Dew_pt_temp</a:t>
            </a:r>
            <a:endParaRPr lang="en-US" dirty="0"/>
          </a:p>
          <a:p>
            <a:pPr lvl="2"/>
            <a:r>
              <a:rPr lang="en-US" dirty="0"/>
              <a:t>First day of month</a:t>
            </a:r>
          </a:p>
          <a:p>
            <a:pPr lvl="1"/>
            <a:r>
              <a:rPr lang="en-US" dirty="0"/>
              <a:t>Negative correlations:</a:t>
            </a:r>
          </a:p>
          <a:p>
            <a:pPr lvl="2"/>
            <a:r>
              <a:rPr lang="en-US" dirty="0"/>
              <a:t>Years 2019, 2015, 2017, and 2016</a:t>
            </a:r>
          </a:p>
          <a:p>
            <a:pPr lvl="2"/>
            <a:r>
              <a:rPr lang="en-US" dirty="0" err="1"/>
              <a:t>Precipitation_by_hour</a:t>
            </a:r>
            <a:endParaRPr lang="en-US" dirty="0"/>
          </a:p>
          <a:p>
            <a:pPr lvl="2"/>
            <a:r>
              <a:rPr lang="en-US" dirty="0" err="1"/>
              <a:t>Rel_humidity</a:t>
            </a:r>
            <a:endParaRPr lang="en-US" dirty="0"/>
          </a:p>
          <a:p>
            <a:endParaRPr lang="en-US" dirty="0"/>
          </a:p>
        </p:txBody>
      </p:sp>
      <p:pic>
        <p:nvPicPr>
          <p:cNvPr id="4" name="Picture 3">
            <a:extLst>
              <a:ext uri="{FF2B5EF4-FFF2-40B4-BE49-F238E27FC236}">
                <a16:creationId xmlns:a16="http://schemas.microsoft.com/office/drawing/2014/main" id="{103D56E9-265B-4DCB-8D63-E0442FC0ACF5}"/>
              </a:ext>
            </a:extLst>
          </p:cNvPr>
          <p:cNvPicPr>
            <a:picLocks noChangeAspect="1"/>
          </p:cNvPicPr>
          <p:nvPr/>
        </p:nvPicPr>
        <p:blipFill>
          <a:blip r:embed="rId2"/>
          <a:stretch>
            <a:fillRect/>
          </a:stretch>
        </p:blipFill>
        <p:spPr>
          <a:xfrm>
            <a:off x="6474833" y="2336873"/>
            <a:ext cx="3976098" cy="3851491"/>
          </a:xfrm>
          <a:prstGeom prst="rect">
            <a:avLst/>
          </a:prstGeom>
        </p:spPr>
      </p:pic>
    </p:spTree>
    <p:extLst>
      <p:ext uri="{BB962C8B-B14F-4D97-AF65-F5344CB8AC3E}">
        <p14:creationId xmlns:p14="http://schemas.microsoft.com/office/powerpoint/2010/main" val="3840790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B691-337A-4D4E-A997-BE5FD80B10A4}"/>
              </a:ext>
            </a:extLst>
          </p:cNvPr>
          <p:cNvSpPr>
            <a:spLocks noGrp="1"/>
          </p:cNvSpPr>
          <p:nvPr>
            <p:ph type="title"/>
          </p:nvPr>
        </p:nvSpPr>
        <p:spPr/>
        <p:txBody>
          <a:bodyPr/>
          <a:lstStyle/>
          <a:p>
            <a:r>
              <a:rPr lang="en-US" sz="1800" dirty="0"/>
              <a:t>III. Crafting a Solution</a:t>
            </a:r>
            <a:br>
              <a:rPr lang="en-US" dirty="0"/>
            </a:br>
            <a:r>
              <a:rPr lang="en-US" dirty="0"/>
              <a:t>Predicting Daily Crime in Neighborhoods (A)</a:t>
            </a:r>
          </a:p>
        </p:txBody>
      </p:sp>
      <p:sp>
        <p:nvSpPr>
          <p:cNvPr id="6" name="Content Placeholder 2">
            <a:extLst>
              <a:ext uri="{FF2B5EF4-FFF2-40B4-BE49-F238E27FC236}">
                <a16:creationId xmlns:a16="http://schemas.microsoft.com/office/drawing/2014/main" id="{80036481-5698-4DB9-8851-73E4A6480CD2}"/>
              </a:ext>
            </a:extLst>
          </p:cNvPr>
          <p:cNvSpPr txBox="1">
            <a:spLocks/>
          </p:cNvSpPr>
          <p:nvPr/>
        </p:nvSpPr>
        <p:spPr>
          <a:xfrm>
            <a:off x="680321" y="2336872"/>
            <a:ext cx="4589024" cy="3678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Preliminary model scores for Specified </a:t>
            </a:r>
            <a:r>
              <a:rPr lang="en-US" b="1" dirty="0"/>
              <a:t>Neighborhoods</a:t>
            </a:r>
            <a:r>
              <a:rPr lang="en-US" dirty="0"/>
              <a:t>:</a:t>
            </a:r>
          </a:p>
          <a:p>
            <a:pPr lvl="1"/>
            <a:endParaRPr lang="en-US" dirty="0"/>
          </a:p>
          <a:p>
            <a:pPr lvl="1"/>
            <a:r>
              <a:rPr lang="en-US" dirty="0"/>
              <a:t>Linear: 		73.53%</a:t>
            </a:r>
          </a:p>
          <a:p>
            <a:pPr lvl="1"/>
            <a:r>
              <a:rPr lang="en-US" dirty="0"/>
              <a:t>Lasso:		03.10%</a:t>
            </a:r>
          </a:p>
          <a:p>
            <a:pPr lvl="1"/>
            <a:r>
              <a:rPr lang="en-US" dirty="0"/>
              <a:t>Ridge:		73.53%</a:t>
            </a:r>
          </a:p>
          <a:p>
            <a:pPr lvl="1"/>
            <a:r>
              <a:rPr lang="en-US" dirty="0"/>
              <a:t>SVR: 		72.66%</a:t>
            </a:r>
          </a:p>
          <a:p>
            <a:pPr lvl="1"/>
            <a:r>
              <a:rPr lang="en-US" dirty="0"/>
              <a:t>Random Forest:	84.93%</a:t>
            </a:r>
          </a:p>
          <a:p>
            <a:pPr lvl="1"/>
            <a:r>
              <a:rPr lang="en-US" dirty="0"/>
              <a:t>Neural Network: 	86.47%</a:t>
            </a:r>
          </a:p>
          <a:p>
            <a:endParaRPr lang="en-US" dirty="0"/>
          </a:p>
        </p:txBody>
      </p:sp>
      <p:sp>
        <p:nvSpPr>
          <p:cNvPr id="7" name="Star: 5 Points 6">
            <a:extLst>
              <a:ext uri="{FF2B5EF4-FFF2-40B4-BE49-F238E27FC236}">
                <a16:creationId xmlns:a16="http://schemas.microsoft.com/office/drawing/2014/main" id="{8A873C7C-816C-4844-8D6B-895229EF5468}"/>
              </a:ext>
            </a:extLst>
          </p:cNvPr>
          <p:cNvSpPr/>
          <p:nvPr/>
        </p:nvSpPr>
        <p:spPr>
          <a:xfrm>
            <a:off x="4406900" y="5062723"/>
            <a:ext cx="311727" cy="31172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99BDDA6-138A-425E-B1E9-DFE4AC63A2FD}"/>
              </a:ext>
            </a:extLst>
          </p:cNvPr>
          <p:cNvPicPr>
            <a:picLocks noChangeAspect="1"/>
          </p:cNvPicPr>
          <p:nvPr/>
        </p:nvPicPr>
        <p:blipFill>
          <a:blip r:embed="rId2"/>
          <a:stretch>
            <a:fillRect/>
          </a:stretch>
        </p:blipFill>
        <p:spPr>
          <a:xfrm>
            <a:off x="6021959" y="2239552"/>
            <a:ext cx="4373823" cy="4153910"/>
          </a:xfrm>
          <a:prstGeom prst="rect">
            <a:avLst/>
          </a:prstGeom>
        </p:spPr>
      </p:pic>
    </p:spTree>
    <p:extLst>
      <p:ext uri="{BB962C8B-B14F-4D97-AF65-F5344CB8AC3E}">
        <p14:creationId xmlns:p14="http://schemas.microsoft.com/office/powerpoint/2010/main" val="2432437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B691-337A-4D4E-A997-BE5FD80B10A4}"/>
              </a:ext>
            </a:extLst>
          </p:cNvPr>
          <p:cNvSpPr>
            <a:spLocks noGrp="1"/>
          </p:cNvSpPr>
          <p:nvPr>
            <p:ph type="title"/>
          </p:nvPr>
        </p:nvSpPr>
        <p:spPr/>
        <p:txBody>
          <a:bodyPr/>
          <a:lstStyle/>
          <a:p>
            <a:r>
              <a:rPr lang="en-US" sz="1800" dirty="0"/>
              <a:t>III. Crafting a Solution</a:t>
            </a:r>
            <a:br>
              <a:rPr lang="en-US" dirty="0"/>
            </a:br>
            <a:r>
              <a:rPr lang="en-US" dirty="0"/>
              <a:t>Predicting Daily Crime in Neighborhoods (B)</a:t>
            </a:r>
          </a:p>
        </p:txBody>
      </p:sp>
      <p:sp>
        <p:nvSpPr>
          <p:cNvPr id="3" name="Content Placeholder 2">
            <a:extLst>
              <a:ext uri="{FF2B5EF4-FFF2-40B4-BE49-F238E27FC236}">
                <a16:creationId xmlns:a16="http://schemas.microsoft.com/office/drawing/2014/main" id="{B9C8D9EF-4EE1-4083-9D2C-D6164717BD72}"/>
              </a:ext>
            </a:extLst>
          </p:cNvPr>
          <p:cNvSpPr>
            <a:spLocks noGrp="1"/>
          </p:cNvSpPr>
          <p:nvPr>
            <p:ph idx="1"/>
          </p:nvPr>
        </p:nvSpPr>
        <p:spPr>
          <a:xfrm>
            <a:off x="680321" y="2336873"/>
            <a:ext cx="9830661" cy="3934618"/>
          </a:xfrm>
        </p:spPr>
        <p:txBody>
          <a:bodyPr>
            <a:normAutofit lnSpcReduction="10000"/>
          </a:bodyPr>
          <a:lstStyle/>
          <a:p>
            <a:r>
              <a:rPr lang="en-US" dirty="0"/>
              <a:t>After assessing, deep learning models were chosen for model tuning:</a:t>
            </a:r>
          </a:p>
          <a:p>
            <a:pPr lvl="1"/>
            <a:r>
              <a:rPr lang="en-US" dirty="0"/>
              <a:t>Pro: Reliable accuracy</a:t>
            </a:r>
          </a:p>
          <a:p>
            <a:pPr lvl="1"/>
            <a:r>
              <a:rPr lang="en-US" dirty="0"/>
              <a:t>Con: Computationally demanding</a:t>
            </a:r>
          </a:p>
          <a:p>
            <a:pPr lvl="1"/>
            <a:endParaRPr lang="en-US" dirty="0"/>
          </a:p>
          <a:p>
            <a:r>
              <a:rPr lang="en-US" dirty="0"/>
              <a:t>After tuning RFR and MLP on samples of data, MLP seems to provide greater accuracy:</a:t>
            </a:r>
          </a:p>
          <a:p>
            <a:pPr lvl="1"/>
            <a:r>
              <a:rPr lang="en-US" dirty="0"/>
              <a:t>RFR accuracy improvement: 1.78% (from 84.93%)</a:t>
            </a:r>
          </a:p>
          <a:p>
            <a:pPr lvl="2"/>
            <a:r>
              <a:rPr lang="en-US" dirty="0"/>
              <a:t>Hyperparameters: </a:t>
            </a:r>
            <a:r>
              <a:rPr lang="en-US" sz="1400" i="1" dirty="0"/>
              <a:t>{'</a:t>
            </a:r>
            <a:r>
              <a:rPr lang="en-US" sz="1400" i="1" dirty="0" err="1"/>
              <a:t>n_estimators</a:t>
            </a:r>
            <a:r>
              <a:rPr lang="en-US" sz="1400" i="1" dirty="0"/>
              <a:t>': 800, '</a:t>
            </a:r>
            <a:r>
              <a:rPr lang="en-US" sz="1400" i="1" dirty="0" err="1"/>
              <a:t>min_samples_split</a:t>
            </a:r>
            <a:r>
              <a:rPr lang="en-US" sz="1400" i="1" dirty="0"/>
              <a:t>': 2, '</a:t>
            </a:r>
            <a:r>
              <a:rPr lang="en-US" sz="1400" i="1" dirty="0" err="1"/>
              <a:t>min_samples_leaf</a:t>
            </a:r>
            <a:r>
              <a:rPr lang="en-US" sz="1400" i="1" dirty="0"/>
              <a:t>': 2, '</a:t>
            </a:r>
            <a:r>
              <a:rPr lang="en-US" sz="1400" i="1" dirty="0" err="1"/>
              <a:t>max_features</a:t>
            </a:r>
            <a:r>
              <a:rPr lang="en-US" sz="1400" i="1" dirty="0"/>
              <a:t>': 'auto', '</a:t>
            </a:r>
            <a:r>
              <a:rPr lang="en-US" sz="1400" i="1" dirty="0" err="1"/>
              <a:t>max_depth</a:t>
            </a:r>
            <a:r>
              <a:rPr lang="en-US" sz="1400" i="1" dirty="0"/>
              <a:t>': 100, 'bootstrap': True}</a:t>
            </a:r>
          </a:p>
          <a:p>
            <a:pPr lvl="1"/>
            <a:r>
              <a:rPr lang="en-US" dirty="0"/>
              <a:t>MLP accuracy improvement: 7.78% (from 86.47%)</a:t>
            </a:r>
          </a:p>
          <a:p>
            <a:pPr lvl="2"/>
            <a:r>
              <a:rPr lang="en-US" dirty="0"/>
              <a:t>Hyperparameters: </a:t>
            </a:r>
            <a:r>
              <a:rPr lang="en-US" sz="1400" i="1" dirty="0"/>
              <a:t>{'alpha': 0.0001, '</a:t>
            </a:r>
            <a:r>
              <a:rPr lang="en-US" sz="1400" i="1" dirty="0" err="1"/>
              <a:t>hidden_layer_sizes</a:t>
            </a:r>
            <a:r>
              <a:rPr lang="en-US" sz="1400" i="1" dirty="0"/>
              <a:t>': (100, 50)}</a:t>
            </a:r>
          </a:p>
          <a:p>
            <a:pPr lvl="2"/>
            <a:endParaRPr lang="en-US" dirty="0"/>
          </a:p>
        </p:txBody>
      </p:sp>
    </p:spTree>
    <p:extLst>
      <p:ext uri="{BB962C8B-B14F-4D97-AF65-F5344CB8AC3E}">
        <p14:creationId xmlns:p14="http://schemas.microsoft.com/office/powerpoint/2010/main" val="2413859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B691-337A-4D4E-A997-BE5FD80B10A4}"/>
              </a:ext>
            </a:extLst>
          </p:cNvPr>
          <p:cNvSpPr>
            <a:spLocks noGrp="1"/>
          </p:cNvSpPr>
          <p:nvPr>
            <p:ph type="title"/>
          </p:nvPr>
        </p:nvSpPr>
        <p:spPr/>
        <p:txBody>
          <a:bodyPr/>
          <a:lstStyle/>
          <a:p>
            <a:r>
              <a:rPr lang="en-US" sz="1800" dirty="0"/>
              <a:t>III. Crafting a Solution</a:t>
            </a:r>
            <a:br>
              <a:rPr lang="en-US" dirty="0"/>
            </a:br>
            <a:r>
              <a:rPr lang="en-US" dirty="0"/>
              <a:t>Predicting Daily Crime in Neighborhoods (C)</a:t>
            </a:r>
          </a:p>
        </p:txBody>
      </p:sp>
      <p:sp>
        <p:nvSpPr>
          <p:cNvPr id="3" name="Content Placeholder 2">
            <a:extLst>
              <a:ext uri="{FF2B5EF4-FFF2-40B4-BE49-F238E27FC236}">
                <a16:creationId xmlns:a16="http://schemas.microsoft.com/office/drawing/2014/main" id="{B9C8D9EF-4EE1-4083-9D2C-D6164717BD72}"/>
              </a:ext>
            </a:extLst>
          </p:cNvPr>
          <p:cNvSpPr>
            <a:spLocks noGrp="1"/>
          </p:cNvSpPr>
          <p:nvPr>
            <p:ph idx="1"/>
          </p:nvPr>
        </p:nvSpPr>
        <p:spPr>
          <a:xfrm>
            <a:off x="680321" y="2336873"/>
            <a:ext cx="4944624" cy="4045454"/>
          </a:xfrm>
        </p:spPr>
        <p:txBody>
          <a:bodyPr>
            <a:normAutofit/>
          </a:bodyPr>
          <a:lstStyle/>
          <a:p>
            <a:r>
              <a:rPr lang="en-US" dirty="0"/>
              <a:t>Testing RFR model on Holdout:</a:t>
            </a:r>
          </a:p>
          <a:p>
            <a:pPr lvl="1"/>
            <a:r>
              <a:rPr lang="en-US" dirty="0"/>
              <a:t>Accuracy:			86.88%</a:t>
            </a:r>
          </a:p>
          <a:p>
            <a:pPr lvl="1"/>
            <a:endParaRPr lang="en-US" dirty="0"/>
          </a:p>
          <a:p>
            <a:r>
              <a:rPr lang="en-US" dirty="0"/>
              <a:t>Observations:</a:t>
            </a:r>
          </a:p>
          <a:p>
            <a:pPr lvl="1"/>
            <a:r>
              <a:rPr lang="en-US" dirty="0"/>
              <a:t>When narrowing geographical influence, there is considerably greater disparity in predictions</a:t>
            </a:r>
          </a:p>
          <a:p>
            <a:pPr lvl="1"/>
            <a:r>
              <a:rPr lang="en-US" dirty="0"/>
              <a:t>As mentioned, this model is incredibly computationally demanding:</a:t>
            </a:r>
          </a:p>
          <a:p>
            <a:pPr lvl="2"/>
            <a:r>
              <a:rPr lang="en-US" dirty="0"/>
              <a:t>Tuning on sample</a:t>
            </a:r>
          </a:p>
          <a:p>
            <a:pPr lvl="2"/>
            <a:r>
              <a:rPr lang="en-US" dirty="0"/>
              <a:t>Implementing on holdout</a:t>
            </a:r>
          </a:p>
          <a:p>
            <a:endParaRPr lang="en-US" dirty="0"/>
          </a:p>
        </p:txBody>
      </p:sp>
      <p:pic>
        <p:nvPicPr>
          <p:cNvPr id="6" name="Picture 5">
            <a:extLst>
              <a:ext uri="{FF2B5EF4-FFF2-40B4-BE49-F238E27FC236}">
                <a16:creationId xmlns:a16="http://schemas.microsoft.com/office/drawing/2014/main" id="{C076C3D5-EBF4-4E98-A6D3-B9D55DB1DD2F}"/>
              </a:ext>
            </a:extLst>
          </p:cNvPr>
          <p:cNvPicPr>
            <a:picLocks noChangeAspect="1"/>
          </p:cNvPicPr>
          <p:nvPr/>
        </p:nvPicPr>
        <p:blipFill>
          <a:blip r:embed="rId2"/>
          <a:stretch>
            <a:fillRect/>
          </a:stretch>
        </p:blipFill>
        <p:spPr>
          <a:xfrm>
            <a:off x="6474833" y="2336872"/>
            <a:ext cx="3971494" cy="3877494"/>
          </a:xfrm>
          <a:prstGeom prst="rect">
            <a:avLst/>
          </a:prstGeom>
        </p:spPr>
      </p:pic>
    </p:spTree>
    <p:extLst>
      <p:ext uri="{BB962C8B-B14F-4D97-AF65-F5344CB8AC3E}">
        <p14:creationId xmlns:p14="http://schemas.microsoft.com/office/powerpoint/2010/main" val="1842560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B73C-C529-476A-B4A5-326691E05071}"/>
              </a:ext>
            </a:extLst>
          </p:cNvPr>
          <p:cNvSpPr>
            <a:spLocks noGrp="1"/>
          </p:cNvSpPr>
          <p:nvPr>
            <p:ph type="title"/>
          </p:nvPr>
        </p:nvSpPr>
        <p:spPr/>
        <p:txBody>
          <a:bodyPr/>
          <a:lstStyle/>
          <a:p>
            <a:r>
              <a:rPr lang="en-US" dirty="0"/>
              <a:t>IV. Model Relevance</a:t>
            </a:r>
          </a:p>
        </p:txBody>
      </p:sp>
      <p:sp>
        <p:nvSpPr>
          <p:cNvPr id="3" name="Text Placeholder 2">
            <a:extLst>
              <a:ext uri="{FF2B5EF4-FFF2-40B4-BE49-F238E27FC236}">
                <a16:creationId xmlns:a16="http://schemas.microsoft.com/office/drawing/2014/main" id="{4CFB5C0B-B2D7-4BB9-919E-E9B56CE58B14}"/>
              </a:ext>
            </a:extLst>
          </p:cNvPr>
          <p:cNvSpPr>
            <a:spLocks noGrp="1"/>
          </p:cNvSpPr>
          <p:nvPr>
            <p:ph type="body" idx="1"/>
          </p:nvPr>
        </p:nvSpPr>
        <p:spPr/>
        <p:txBody>
          <a:bodyPr/>
          <a:lstStyle/>
          <a:p>
            <a:endParaRPr lang="en-US" dirty="0"/>
          </a:p>
        </p:txBody>
      </p:sp>
      <p:sp>
        <p:nvSpPr>
          <p:cNvPr id="5" name="Content Placeholder 2">
            <a:extLst>
              <a:ext uri="{FF2B5EF4-FFF2-40B4-BE49-F238E27FC236}">
                <a16:creationId xmlns:a16="http://schemas.microsoft.com/office/drawing/2014/main" id="{27BDA04B-ED85-4651-99B6-1B1BD0D46FD1}"/>
              </a:ext>
            </a:extLst>
          </p:cNvPr>
          <p:cNvSpPr txBox="1">
            <a:spLocks/>
          </p:cNvSpPr>
          <p:nvPr/>
        </p:nvSpPr>
        <p:spPr>
          <a:xfrm>
            <a:off x="8226430" y="762427"/>
            <a:ext cx="3541268" cy="1518955"/>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sz="1400" dirty="0"/>
              <a:t>I. Introduction to Chicago Crime</a:t>
            </a:r>
          </a:p>
          <a:p>
            <a:pPr algn="l"/>
            <a:r>
              <a:rPr lang="en-US" sz="1400" dirty="0"/>
              <a:t>II. Analysis of Data</a:t>
            </a:r>
          </a:p>
          <a:p>
            <a:pPr algn="l"/>
            <a:r>
              <a:rPr lang="en-US" sz="1400" dirty="0"/>
              <a:t>III. Crafting a Solution</a:t>
            </a:r>
          </a:p>
          <a:p>
            <a:pPr algn="l"/>
            <a:r>
              <a:rPr lang="en-US" sz="1600" b="1" dirty="0"/>
              <a:t>IV. Model Relevance</a:t>
            </a:r>
          </a:p>
          <a:p>
            <a:pPr algn="l"/>
            <a:endParaRPr lang="en-US" sz="1400" dirty="0"/>
          </a:p>
        </p:txBody>
      </p:sp>
    </p:spTree>
    <p:extLst>
      <p:ext uri="{BB962C8B-B14F-4D97-AF65-F5344CB8AC3E}">
        <p14:creationId xmlns:p14="http://schemas.microsoft.com/office/powerpoint/2010/main" val="2325748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996E0-1E19-405E-BA60-2C3276E991BD}"/>
              </a:ext>
            </a:extLst>
          </p:cNvPr>
          <p:cNvSpPr>
            <a:spLocks noGrp="1"/>
          </p:cNvSpPr>
          <p:nvPr>
            <p:ph idx="1"/>
          </p:nvPr>
        </p:nvSpPr>
        <p:spPr>
          <a:xfrm>
            <a:off x="680321" y="2505400"/>
            <a:ext cx="10366370" cy="3430789"/>
          </a:xfrm>
        </p:spPr>
        <p:txBody>
          <a:bodyPr>
            <a:normAutofit fontScale="92500" lnSpcReduction="10000"/>
          </a:bodyPr>
          <a:lstStyle/>
          <a:p>
            <a:r>
              <a:rPr lang="en-US" dirty="0"/>
              <a:t>Why Linear?</a:t>
            </a:r>
          </a:p>
          <a:p>
            <a:pPr lvl="1"/>
            <a:r>
              <a:rPr lang="en-US" dirty="0"/>
              <a:t>Surprisingly, when observations are restricted to a consistent and large location, crime activity is very predictable</a:t>
            </a:r>
          </a:p>
          <a:p>
            <a:pPr lvl="2"/>
            <a:r>
              <a:rPr lang="en-US" dirty="0"/>
              <a:t>Follows normal distributions </a:t>
            </a:r>
          </a:p>
          <a:p>
            <a:pPr lvl="2"/>
            <a:r>
              <a:rPr lang="en-US" dirty="0"/>
              <a:t>Consistent patterns derived from relatively few features</a:t>
            </a:r>
          </a:p>
          <a:p>
            <a:pPr lvl="2"/>
            <a:endParaRPr lang="en-US" dirty="0"/>
          </a:p>
          <a:p>
            <a:r>
              <a:rPr lang="en-US" dirty="0"/>
              <a:t>Why Ridge?</a:t>
            </a:r>
          </a:p>
          <a:p>
            <a:pPr lvl="1"/>
            <a:r>
              <a:rPr lang="en-US" dirty="0"/>
              <a:t>This model outperformed other models while providing interpretable reasonings for its results</a:t>
            </a:r>
          </a:p>
          <a:p>
            <a:pPr lvl="2"/>
            <a:r>
              <a:rPr lang="en-US" dirty="0"/>
              <a:t>Provides direct insights of feature importance on final prediction</a:t>
            </a:r>
          </a:p>
          <a:p>
            <a:pPr lvl="2"/>
            <a:r>
              <a:rPr lang="en-US" dirty="0"/>
              <a:t>L2 Regularization penalizes high correlating features in order to avoid overfitting (benefit over simple Multi-Variable Linear Regression)</a:t>
            </a:r>
          </a:p>
          <a:p>
            <a:pPr lvl="2"/>
            <a:endParaRPr lang="en-US" dirty="0"/>
          </a:p>
        </p:txBody>
      </p:sp>
      <p:sp>
        <p:nvSpPr>
          <p:cNvPr id="4" name="Title 1">
            <a:extLst>
              <a:ext uri="{FF2B5EF4-FFF2-40B4-BE49-F238E27FC236}">
                <a16:creationId xmlns:a16="http://schemas.microsoft.com/office/drawing/2014/main" id="{14FB82FA-9339-4FB9-ACCD-FE3475EA130A}"/>
              </a:ext>
            </a:extLst>
          </p:cNvPr>
          <p:cNvSpPr>
            <a:spLocks noGrp="1"/>
          </p:cNvSpPr>
          <p:nvPr>
            <p:ph type="title"/>
          </p:nvPr>
        </p:nvSpPr>
        <p:spPr>
          <a:xfrm>
            <a:off x="681038" y="752475"/>
            <a:ext cx="9613900" cy="1081088"/>
          </a:xfrm>
        </p:spPr>
        <p:txBody>
          <a:bodyPr/>
          <a:lstStyle/>
          <a:p>
            <a:r>
              <a:rPr lang="en-US" sz="1800" dirty="0"/>
              <a:t>IV. Model Relevance</a:t>
            </a:r>
            <a:br>
              <a:rPr lang="en-US" dirty="0"/>
            </a:br>
            <a:r>
              <a:rPr lang="en-US" dirty="0"/>
              <a:t>Predicting Daily Crime in City (A)</a:t>
            </a:r>
          </a:p>
        </p:txBody>
      </p:sp>
      <p:sp>
        <p:nvSpPr>
          <p:cNvPr id="6" name="Text Placeholder 2">
            <a:extLst>
              <a:ext uri="{FF2B5EF4-FFF2-40B4-BE49-F238E27FC236}">
                <a16:creationId xmlns:a16="http://schemas.microsoft.com/office/drawing/2014/main" id="{A8701F96-FE68-43E9-9A30-1A6249E3A64F}"/>
              </a:ext>
            </a:extLst>
          </p:cNvPr>
          <p:cNvSpPr txBox="1">
            <a:spLocks/>
          </p:cNvSpPr>
          <p:nvPr/>
        </p:nvSpPr>
        <p:spPr>
          <a:xfrm>
            <a:off x="4112363" y="2071364"/>
            <a:ext cx="2751250" cy="434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Ridge Regression</a:t>
            </a:r>
          </a:p>
        </p:txBody>
      </p:sp>
    </p:spTree>
    <p:extLst>
      <p:ext uri="{BB962C8B-B14F-4D97-AF65-F5344CB8AC3E}">
        <p14:creationId xmlns:p14="http://schemas.microsoft.com/office/powerpoint/2010/main" val="1084344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996E0-1E19-405E-BA60-2C3276E991BD}"/>
              </a:ext>
            </a:extLst>
          </p:cNvPr>
          <p:cNvSpPr>
            <a:spLocks noGrp="1"/>
          </p:cNvSpPr>
          <p:nvPr>
            <p:ph idx="1"/>
          </p:nvPr>
        </p:nvSpPr>
        <p:spPr>
          <a:xfrm>
            <a:off x="680321" y="2505400"/>
            <a:ext cx="10366370" cy="3600125"/>
          </a:xfrm>
        </p:spPr>
        <p:txBody>
          <a:bodyPr>
            <a:normAutofit fontScale="85000" lnSpcReduction="10000"/>
          </a:bodyPr>
          <a:lstStyle/>
          <a:p>
            <a:r>
              <a:rPr lang="en-US" dirty="0"/>
              <a:t>How does the model benefit?</a:t>
            </a:r>
          </a:p>
          <a:p>
            <a:pPr lvl="1"/>
            <a:r>
              <a:rPr lang="en-US" dirty="0"/>
              <a:t>The benefit of targeting daily crime activity assists the Chicago Police Department by helping:</a:t>
            </a:r>
          </a:p>
          <a:p>
            <a:pPr lvl="2"/>
            <a:r>
              <a:rPr lang="en-US" dirty="0"/>
              <a:t>Calculate daily staffing based on daily conditions</a:t>
            </a:r>
          </a:p>
          <a:p>
            <a:pPr lvl="2"/>
            <a:r>
              <a:rPr lang="en-US" dirty="0"/>
              <a:t>Prioritize training emphasis based on primary types of crime recorded</a:t>
            </a:r>
          </a:p>
          <a:p>
            <a:pPr lvl="2"/>
            <a:r>
              <a:rPr lang="en-US" dirty="0"/>
              <a:t>Forecast probable events throughout the day based on given daily conditions</a:t>
            </a:r>
          </a:p>
          <a:p>
            <a:pPr marL="914400" lvl="2" indent="0">
              <a:buNone/>
            </a:pPr>
            <a:endParaRPr lang="en-US" dirty="0"/>
          </a:p>
          <a:p>
            <a:r>
              <a:rPr lang="en-US" dirty="0"/>
              <a:t>Thinking Ahead?</a:t>
            </a:r>
          </a:p>
          <a:p>
            <a:pPr lvl="1"/>
            <a:r>
              <a:rPr lang="en-US" dirty="0"/>
              <a:t>To run in a production environment, the model may be adjusted to automatically run on monthly, weekly, and daily bases in order to inform officers on the expected crime rates and types for the predefined time increment</a:t>
            </a:r>
          </a:p>
          <a:p>
            <a:pPr lvl="1"/>
            <a:r>
              <a:rPr lang="en-US" dirty="0"/>
              <a:t>Because variance in crime activity is low across the years, the script should not require frequent maintenance</a:t>
            </a:r>
          </a:p>
          <a:p>
            <a:pPr lvl="2"/>
            <a:r>
              <a:rPr lang="en-US" dirty="0"/>
              <a:t>However, in order to optimize results, accuracy can be tuned on an annual basis to ensure consistency and relevance</a:t>
            </a:r>
          </a:p>
        </p:txBody>
      </p:sp>
      <p:sp>
        <p:nvSpPr>
          <p:cNvPr id="4" name="Title 1">
            <a:extLst>
              <a:ext uri="{FF2B5EF4-FFF2-40B4-BE49-F238E27FC236}">
                <a16:creationId xmlns:a16="http://schemas.microsoft.com/office/drawing/2014/main" id="{14FB82FA-9339-4FB9-ACCD-FE3475EA130A}"/>
              </a:ext>
            </a:extLst>
          </p:cNvPr>
          <p:cNvSpPr>
            <a:spLocks noGrp="1"/>
          </p:cNvSpPr>
          <p:nvPr>
            <p:ph type="title"/>
          </p:nvPr>
        </p:nvSpPr>
        <p:spPr>
          <a:xfrm>
            <a:off x="681038" y="752475"/>
            <a:ext cx="9613900" cy="1081088"/>
          </a:xfrm>
        </p:spPr>
        <p:txBody>
          <a:bodyPr/>
          <a:lstStyle/>
          <a:p>
            <a:r>
              <a:rPr lang="en-US" sz="1800" dirty="0"/>
              <a:t>IV. Model Relevance</a:t>
            </a:r>
            <a:br>
              <a:rPr lang="en-US" dirty="0"/>
            </a:br>
            <a:r>
              <a:rPr lang="en-US" dirty="0"/>
              <a:t>Predicting Daily Crime in City (B)</a:t>
            </a:r>
          </a:p>
        </p:txBody>
      </p:sp>
      <p:sp>
        <p:nvSpPr>
          <p:cNvPr id="6" name="Text Placeholder 2">
            <a:extLst>
              <a:ext uri="{FF2B5EF4-FFF2-40B4-BE49-F238E27FC236}">
                <a16:creationId xmlns:a16="http://schemas.microsoft.com/office/drawing/2014/main" id="{A8701F96-FE68-43E9-9A30-1A6249E3A64F}"/>
              </a:ext>
            </a:extLst>
          </p:cNvPr>
          <p:cNvSpPr txBox="1">
            <a:spLocks/>
          </p:cNvSpPr>
          <p:nvPr/>
        </p:nvSpPr>
        <p:spPr>
          <a:xfrm>
            <a:off x="4112363" y="2071364"/>
            <a:ext cx="2751250" cy="434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Ridge Regression</a:t>
            </a:r>
          </a:p>
        </p:txBody>
      </p:sp>
    </p:spTree>
    <p:extLst>
      <p:ext uri="{BB962C8B-B14F-4D97-AF65-F5344CB8AC3E}">
        <p14:creationId xmlns:p14="http://schemas.microsoft.com/office/powerpoint/2010/main" val="918708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996E0-1E19-405E-BA60-2C3276E991BD}"/>
              </a:ext>
            </a:extLst>
          </p:cNvPr>
          <p:cNvSpPr>
            <a:spLocks noGrp="1"/>
          </p:cNvSpPr>
          <p:nvPr>
            <p:ph idx="1"/>
          </p:nvPr>
        </p:nvSpPr>
        <p:spPr>
          <a:xfrm>
            <a:off x="680321" y="2505398"/>
            <a:ext cx="10366370" cy="3886165"/>
          </a:xfrm>
        </p:spPr>
        <p:txBody>
          <a:bodyPr>
            <a:normAutofit fontScale="92500" lnSpcReduction="10000"/>
          </a:bodyPr>
          <a:lstStyle/>
          <a:p>
            <a:r>
              <a:rPr lang="en-US" dirty="0"/>
              <a:t>Why Ensemble Modeling?</a:t>
            </a:r>
          </a:p>
          <a:p>
            <a:pPr lvl="1"/>
            <a:r>
              <a:rPr lang="en-US" dirty="0"/>
              <a:t>Unsurprisingly, when creating a single model to predict all activity within smaller geographical sections of Chicago, activity is no longer simple and linear.</a:t>
            </a:r>
          </a:p>
          <a:p>
            <a:pPr lvl="2"/>
            <a:r>
              <a:rPr lang="en-US" dirty="0"/>
              <a:t>Different ethnic/economic patterns of neighborhoods contribute in more nuanced ways than a simple coefficient</a:t>
            </a:r>
          </a:p>
          <a:p>
            <a:pPr lvl="2"/>
            <a:r>
              <a:rPr lang="en-US" dirty="0"/>
              <a:t>Factors that affect one neighborhood may not affect another neighborhood in the same way</a:t>
            </a:r>
          </a:p>
          <a:p>
            <a:pPr lvl="2"/>
            <a:endParaRPr lang="en-US" dirty="0"/>
          </a:p>
          <a:p>
            <a:r>
              <a:rPr lang="en-US" dirty="0"/>
              <a:t>Why Random Forest?</a:t>
            </a:r>
          </a:p>
          <a:p>
            <a:pPr lvl="1"/>
            <a:r>
              <a:rPr lang="en-US" dirty="0"/>
              <a:t>When compared to support vector machines and neural networks models, this model was often more computationally demanding with the positive tradeoff of greater accuracy</a:t>
            </a:r>
          </a:p>
          <a:p>
            <a:pPr lvl="2"/>
            <a:r>
              <a:rPr lang="en-US" dirty="0"/>
              <a:t>Consistency across all folds of training and holdouts</a:t>
            </a:r>
          </a:p>
          <a:p>
            <a:pPr lvl="2"/>
            <a:r>
              <a:rPr lang="en-US" dirty="0"/>
              <a:t>Collective model performs better than single models of individual neighborhoods</a:t>
            </a:r>
          </a:p>
          <a:p>
            <a:pPr lvl="2"/>
            <a:endParaRPr lang="en-US" dirty="0"/>
          </a:p>
        </p:txBody>
      </p:sp>
      <p:sp>
        <p:nvSpPr>
          <p:cNvPr id="4" name="Title 1">
            <a:extLst>
              <a:ext uri="{FF2B5EF4-FFF2-40B4-BE49-F238E27FC236}">
                <a16:creationId xmlns:a16="http://schemas.microsoft.com/office/drawing/2014/main" id="{14FB82FA-9339-4FB9-ACCD-FE3475EA130A}"/>
              </a:ext>
            </a:extLst>
          </p:cNvPr>
          <p:cNvSpPr>
            <a:spLocks noGrp="1"/>
          </p:cNvSpPr>
          <p:nvPr>
            <p:ph type="title"/>
          </p:nvPr>
        </p:nvSpPr>
        <p:spPr>
          <a:xfrm>
            <a:off x="681038" y="752475"/>
            <a:ext cx="9613900" cy="1081088"/>
          </a:xfrm>
        </p:spPr>
        <p:txBody>
          <a:bodyPr/>
          <a:lstStyle/>
          <a:p>
            <a:r>
              <a:rPr lang="en-US" sz="1800" dirty="0"/>
              <a:t>IV. Model Relevance</a:t>
            </a:r>
            <a:br>
              <a:rPr lang="en-US" dirty="0"/>
            </a:br>
            <a:r>
              <a:rPr lang="en-US" dirty="0"/>
              <a:t>Predicting Daily Crime in Neighborhoods (A)</a:t>
            </a:r>
          </a:p>
        </p:txBody>
      </p:sp>
      <p:sp>
        <p:nvSpPr>
          <p:cNvPr id="6" name="Text Placeholder 2">
            <a:extLst>
              <a:ext uri="{FF2B5EF4-FFF2-40B4-BE49-F238E27FC236}">
                <a16:creationId xmlns:a16="http://schemas.microsoft.com/office/drawing/2014/main" id="{A8701F96-FE68-43E9-9A30-1A6249E3A64F}"/>
              </a:ext>
            </a:extLst>
          </p:cNvPr>
          <p:cNvSpPr txBox="1">
            <a:spLocks/>
          </p:cNvSpPr>
          <p:nvPr/>
        </p:nvSpPr>
        <p:spPr>
          <a:xfrm>
            <a:off x="3593674" y="2071362"/>
            <a:ext cx="3788627" cy="434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Random Forest Regressor</a:t>
            </a:r>
          </a:p>
        </p:txBody>
      </p:sp>
    </p:spTree>
    <p:extLst>
      <p:ext uri="{BB962C8B-B14F-4D97-AF65-F5344CB8AC3E}">
        <p14:creationId xmlns:p14="http://schemas.microsoft.com/office/powerpoint/2010/main" val="103478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996E0-1E19-405E-BA60-2C3276E991BD}"/>
              </a:ext>
            </a:extLst>
          </p:cNvPr>
          <p:cNvSpPr>
            <a:spLocks noGrp="1"/>
          </p:cNvSpPr>
          <p:nvPr>
            <p:ph idx="1"/>
          </p:nvPr>
        </p:nvSpPr>
        <p:spPr>
          <a:xfrm>
            <a:off x="680321" y="2505399"/>
            <a:ext cx="10366370" cy="3830745"/>
          </a:xfrm>
        </p:spPr>
        <p:txBody>
          <a:bodyPr>
            <a:normAutofit fontScale="85000" lnSpcReduction="20000"/>
          </a:bodyPr>
          <a:lstStyle/>
          <a:p>
            <a:r>
              <a:rPr lang="en-US" dirty="0"/>
              <a:t>How does the model benefit?</a:t>
            </a:r>
          </a:p>
          <a:p>
            <a:pPr lvl="1"/>
            <a:r>
              <a:rPr lang="en-US" dirty="0"/>
              <a:t>The benefits of calculating neighborhood daily crime assists both:</a:t>
            </a:r>
          </a:p>
          <a:p>
            <a:pPr lvl="2"/>
            <a:r>
              <a:rPr lang="en-US" dirty="0"/>
              <a:t>Chicago Police Department</a:t>
            </a:r>
          </a:p>
          <a:p>
            <a:pPr lvl="3"/>
            <a:r>
              <a:rPr lang="en-US" dirty="0"/>
              <a:t>Staffing on the micro-level</a:t>
            </a:r>
          </a:p>
          <a:p>
            <a:pPr lvl="3"/>
            <a:r>
              <a:rPr lang="en-US" dirty="0"/>
              <a:t>Precision for crime fighting</a:t>
            </a:r>
          </a:p>
          <a:p>
            <a:pPr lvl="2"/>
            <a:r>
              <a:rPr lang="en-US" dirty="0"/>
              <a:t>Chicago neighborhood resident</a:t>
            </a:r>
          </a:p>
          <a:p>
            <a:pPr lvl="3"/>
            <a:r>
              <a:rPr lang="en-US" dirty="0"/>
              <a:t>Informs the resident when conditions are relatively dangerous</a:t>
            </a:r>
          </a:p>
          <a:p>
            <a:pPr lvl="3"/>
            <a:r>
              <a:rPr lang="en-US" dirty="0"/>
              <a:t>Empowers them in their choice of living location</a:t>
            </a:r>
          </a:p>
          <a:p>
            <a:pPr lvl="2"/>
            <a:endParaRPr lang="en-US" dirty="0"/>
          </a:p>
          <a:p>
            <a:r>
              <a:rPr lang="en-US" dirty="0"/>
              <a:t>Thinking Ahead?</a:t>
            </a:r>
          </a:p>
          <a:p>
            <a:pPr lvl="1"/>
            <a:r>
              <a:rPr lang="en-US" sz="2100" dirty="0"/>
              <a:t>As before, this model can be assessed for efficacy and adjusted accordingly on an annual basis</a:t>
            </a:r>
          </a:p>
          <a:p>
            <a:pPr lvl="2"/>
            <a:r>
              <a:rPr lang="en-US" sz="1900" b="1" dirty="0"/>
              <a:t>For the CPD</a:t>
            </a:r>
            <a:r>
              <a:rPr lang="en-US" sz="1900" dirty="0"/>
              <a:t>: model automated and run on </a:t>
            </a:r>
            <a:r>
              <a:rPr lang="en-US" sz="1900" i="1" dirty="0"/>
              <a:t>weekly</a:t>
            </a:r>
            <a:r>
              <a:rPr lang="en-US" sz="1900" dirty="0"/>
              <a:t> and </a:t>
            </a:r>
            <a:r>
              <a:rPr lang="en-US" sz="1900" i="1" dirty="0"/>
              <a:t>daily</a:t>
            </a:r>
            <a:r>
              <a:rPr lang="en-US" sz="1900" dirty="0"/>
              <a:t> bases by continually pulling from the CLEAR database with 7-day forecast</a:t>
            </a:r>
          </a:p>
          <a:p>
            <a:pPr lvl="2"/>
            <a:r>
              <a:rPr lang="en-US" sz="1900" b="1" dirty="0"/>
              <a:t>For the resident</a:t>
            </a:r>
            <a:r>
              <a:rPr lang="en-US" sz="1900" dirty="0"/>
              <a:t>: model provided by CPD in abbreviated format to inform residents of crime activity with precision</a:t>
            </a:r>
          </a:p>
          <a:p>
            <a:pPr lvl="2"/>
            <a:endParaRPr lang="en-US" dirty="0"/>
          </a:p>
        </p:txBody>
      </p:sp>
      <p:sp>
        <p:nvSpPr>
          <p:cNvPr id="4" name="Title 1">
            <a:extLst>
              <a:ext uri="{FF2B5EF4-FFF2-40B4-BE49-F238E27FC236}">
                <a16:creationId xmlns:a16="http://schemas.microsoft.com/office/drawing/2014/main" id="{14FB82FA-9339-4FB9-ACCD-FE3475EA130A}"/>
              </a:ext>
            </a:extLst>
          </p:cNvPr>
          <p:cNvSpPr>
            <a:spLocks noGrp="1"/>
          </p:cNvSpPr>
          <p:nvPr>
            <p:ph type="title"/>
          </p:nvPr>
        </p:nvSpPr>
        <p:spPr>
          <a:xfrm>
            <a:off x="681038" y="752475"/>
            <a:ext cx="9613900" cy="1081088"/>
          </a:xfrm>
        </p:spPr>
        <p:txBody>
          <a:bodyPr/>
          <a:lstStyle/>
          <a:p>
            <a:r>
              <a:rPr lang="en-US" sz="1800" dirty="0"/>
              <a:t>IV. Model Relevance</a:t>
            </a:r>
            <a:br>
              <a:rPr lang="en-US" dirty="0"/>
            </a:br>
            <a:r>
              <a:rPr lang="en-US" dirty="0"/>
              <a:t>Predicting Daily Crime in Neighborhoods (B)</a:t>
            </a:r>
          </a:p>
        </p:txBody>
      </p:sp>
      <p:sp>
        <p:nvSpPr>
          <p:cNvPr id="6" name="Text Placeholder 2">
            <a:extLst>
              <a:ext uri="{FF2B5EF4-FFF2-40B4-BE49-F238E27FC236}">
                <a16:creationId xmlns:a16="http://schemas.microsoft.com/office/drawing/2014/main" id="{A8701F96-FE68-43E9-9A30-1A6249E3A64F}"/>
              </a:ext>
            </a:extLst>
          </p:cNvPr>
          <p:cNvSpPr txBox="1">
            <a:spLocks/>
          </p:cNvSpPr>
          <p:nvPr/>
        </p:nvSpPr>
        <p:spPr>
          <a:xfrm>
            <a:off x="3549607" y="2071363"/>
            <a:ext cx="3876762" cy="434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Random Forest Regressor</a:t>
            </a:r>
          </a:p>
        </p:txBody>
      </p:sp>
    </p:spTree>
    <p:extLst>
      <p:ext uri="{BB962C8B-B14F-4D97-AF65-F5344CB8AC3E}">
        <p14:creationId xmlns:p14="http://schemas.microsoft.com/office/powerpoint/2010/main" val="132914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B73C-C529-476A-B4A5-326691E05071}"/>
              </a:ext>
            </a:extLst>
          </p:cNvPr>
          <p:cNvSpPr>
            <a:spLocks noGrp="1"/>
          </p:cNvSpPr>
          <p:nvPr>
            <p:ph type="title"/>
          </p:nvPr>
        </p:nvSpPr>
        <p:spPr/>
        <p:txBody>
          <a:bodyPr/>
          <a:lstStyle/>
          <a:p>
            <a:r>
              <a:rPr lang="en-US" dirty="0"/>
              <a:t>I. Introduction to Chicago Crime</a:t>
            </a:r>
          </a:p>
        </p:txBody>
      </p:sp>
      <p:sp>
        <p:nvSpPr>
          <p:cNvPr id="3" name="Text Placeholder 2">
            <a:extLst>
              <a:ext uri="{FF2B5EF4-FFF2-40B4-BE49-F238E27FC236}">
                <a16:creationId xmlns:a16="http://schemas.microsoft.com/office/drawing/2014/main" id="{4CFB5C0B-B2D7-4BB9-919E-E9B56CE58B14}"/>
              </a:ext>
            </a:extLst>
          </p:cNvPr>
          <p:cNvSpPr>
            <a:spLocks noGrp="1"/>
          </p:cNvSpPr>
          <p:nvPr>
            <p:ph type="body" idx="1"/>
          </p:nvPr>
        </p:nvSpPr>
        <p:spPr/>
        <p:txBody>
          <a:bodyPr/>
          <a:lstStyle/>
          <a:p>
            <a:endParaRPr lang="en-US" dirty="0"/>
          </a:p>
        </p:txBody>
      </p:sp>
      <p:sp>
        <p:nvSpPr>
          <p:cNvPr id="5" name="Content Placeholder 2">
            <a:extLst>
              <a:ext uri="{FF2B5EF4-FFF2-40B4-BE49-F238E27FC236}">
                <a16:creationId xmlns:a16="http://schemas.microsoft.com/office/drawing/2014/main" id="{27BDA04B-ED85-4651-99B6-1B1BD0D46FD1}"/>
              </a:ext>
            </a:extLst>
          </p:cNvPr>
          <p:cNvSpPr txBox="1">
            <a:spLocks/>
          </p:cNvSpPr>
          <p:nvPr/>
        </p:nvSpPr>
        <p:spPr>
          <a:xfrm>
            <a:off x="8226430" y="762427"/>
            <a:ext cx="3541268" cy="1518955"/>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sz="1600" b="1" dirty="0"/>
              <a:t>I. Introduction to Chicago Crime</a:t>
            </a:r>
          </a:p>
          <a:p>
            <a:pPr algn="l"/>
            <a:r>
              <a:rPr lang="en-US" sz="1400" dirty="0"/>
              <a:t>II. Analysis of Data</a:t>
            </a:r>
          </a:p>
          <a:p>
            <a:pPr algn="l"/>
            <a:r>
              <a:rPr lang="en-US" sz="1400" dirty="0"/>
              <a:t>III. Crafting a Solution</a:t>
            </a:r>
          </a:p>
          <a:p>
            <a:pPr algn="l"/>
            <a:r>
              <a:rPr lang="en-US" sz="1400" dirty="0"/>
              <a:t>IV. Model Relevance</a:t>
            </a:r>
          </a:p>
          <a:p>
            <a:pPr algn="l"/>
            <a:endParaRPr lang="en-US" sz="1400" dirty="0"/>
          </a:p>
        </p:txBody>
      </p:sp>
    </p:spTree>
    <p:extLst>
      <p:ext uri="{BB962C8B-B14F-4D97-AF65-F5344CB8AC3E}">
        <p14:creationId xmlns:p14="http://schemas.microsoft.com/office/powerpoint/2010/main" val="1623293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3040AA7-2456-4DE0-9701-A448CFD5362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2416475">
            <a:off x="7399541" y="5323685"/>
            <a:ext cx="581341" cy="581341"/>
          </a:xfrm>
          <a:prstGeom prst="rect">
            <a:avLst/>
          </a:prstGeom>
        </p:spPr>
      </p:pic>
      <p:sp>
        <p:nvSpPr>
          <p:cNvPr id="2" name="Title 1">
            <a:extLst>
              <a:ext uri="{FF2B5EF4-FFF2-40B4-BE49-F238E27FC236}">
                <a16:creationId xmlns:a16="http://schemas.microsoft.com/office/drawing/2014/main" id="{D65E8127-DF8C-4EDF-863A-822350579174}"/>
              </a:ext>
            </a:extLst>
          </p:cNvPr>
          <p:cNvSpPr>
            <a:spLocks noGrp="1"/>
          </p:cNvSpPr>
          <p:nvPr>
            <p:ph type="title"/>
          </p:nvPr>
        </p:nvSpPr>
        <p:spPr>
          <a:xfrm>
            <a:off x="474018" y="936628"/>
            <a:ext cx="8007198" cy="1405232"/>
          </a:xfrm>
        </p:spPr>
        <p:txBody>
          <a:bodyPr>
            <a:normAutofit/>
          </a:bodyPr>
          <a:lstStyle/>
          <a:p>
            <a:r>
              <a:rPr lang="en-US" sz="4000" dirty="0"/>
              <a:t>While crime does not have a zip code, it does have…</a:t>
            </a:r>
          </a:p>
        </p:txBody>
      </p:sp>
      <p:pic>
        <p:nvPicPr>
          <p:cNvPr id="4" name="Picture 3">
            <a:extLst>
              <a:ext uri="{FF2B5EF4-FFF2-40B4-BE49-F238E27FC236}">
                <a16:creationId xmlns:a16="http://schemas.microsoft.com/office/drawing/2014/main" id="{D3061A04-A202-41C6-AAC5-850348EF2BB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6745903">
            <a:off x="5244080" y="1910329"/>
            <a:ext cx="581341" cy="581341"/>
          </a:xfrm>
          <a:prstGeom prst="rect">
            <a:avLst/>
          </a:prstGeom>
        </p:spPr>
      </p:pic>
      <p:pic>
        <p:nvPicPr>
          <p:cNvPr id="5" name="Picture 4">
            <a:extLst>
              <a:ext uri="{FF2B5EF4-FFF2-40B4-BE49-F238E27FC236}">
                <a16:creationId xmlns:a16="http://schemas.microsoft.com/office/drawing/2014/main" id="{C8ACE155-0A68-4BD0-8D01-3F59841D2A5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5400000">
            <a:off x="5648045" y="2178450"/>
            <a:ext cx="581341" cy="581341"/>
          </a:xfrm>
          <a:prstGeom prst="rect">
            <a:avLst/>
          </a:prstGeom>
        </p:spPr>
      </p:pic>
      <p:pic>
        <p:nvPicPr>
          <p:cNvPr id="6" name="Picture 5">
            <a:extLst>
              <a:ext uri="{FF2B5EF4-FFF2-40B4-BE49-F238E27FC236}">
                <a16:creationId xmlns:a16="http://schemas.microsoft.com/office/drawing/2014/main" id="{9D792701-7352-49D2-8736-1B700C92A20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2699848">
            <a:off x="6137311" y="2179727"/>
            <a:ext cx="581341" cy="581341"/>
          </a:xfrm>
          <a:prstGeom prst="rect">
            <a:avLst/>
          </a:prstGeom>
        </p:spPr>
      </p:pic>
      <p:pic>
        <p:nvPicPr>
          <p:cNvPr id="7" name="Picture 6">
            <a:extLst>
              <a:ext uri="{FF2B5EF4-FFF2-40B4-BE49-F238E27FC236}">
                <a16:creationId xmlns:a16="http://schemas.microsoft.com/office/drawing/2014/main" id="{06737C33-FB9B-43AC-80E0-FFAFE232FB4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5400000">
            <a:off x="6626710" y="2188276"/>
            <a:ext cx="581341" cy="581341"/>
          </a:xfrm>
          <a:prstGeom prst="rect">
            <a:avLst/>
          </a:prstGeom>
        </p:spPr>
      </p:pic>
      <p:pic>
        <p:nvPicPr>
          <p:cNvPr id="8" name="Picture 7">
            <a:extLst>
              <a:ext uri="{FF2B5EF4-FFF2-40B4-BE49-F238E27FC236}">
                <a16:creationId xmlns:a16="http://schemas.microsoft.com/office/drawing/2014/main" id="{FB16DD3F-10EC-41E0-8776-D7C5E64F6E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7903012">
            <a:off x="6989145" y="2538167"/>
            <a:ext cx="581341" cy="581341"/>
          </a:xfrm>
          <a:prstGeom prst="rect">
            <a:avLst/>
          </a:prstGeom>
        </p:spPr>
      </p:pic>
      <p:pic>
        <p:nvPicPr>
          <p:cNvPr id="9" name="Picture 8">
            <a:extLst>
              <a:ext uri="{FF2B5EF4-FFF2-40B4-BE49-F238E27FC236}">
                <a16:creationId xmlns:a16="http://schemas.microsoft.com/office/drawing/2014/main" id="{0D6A7F79-0B0F-4A40-8BC7-86D8C4466E9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11158007">
            <a:off x="6989145" y="2969678"/>
            <a:ext cx="581341" cy="581341"/>
          </a:xfrm>
          <a:prstGeom prst="rect">
            <a:avLst/>
          </a:prstGeom>
        </p:spPr>
      </p:pic>
      <p:sp>
        <p:nvSpPr>
          <p:cNvPr id="13" name="Title 1">
            <a:extLst>
              <a:ext uri="{FF2B5EF4-FFF2-40B4-BE49-F238E27FC236}">
                <a16:creationId xmlns:a16="http://schemas.microsoft.com/office/drawing/2014/main" id="{330C936A-C4BC-4346-A0AF-2D3A1F72B63A}"/>
              </a:ext>
            </a:extLst>
          </p:cNvPr>
          <p:cNvSpPr txBox="1">
            <a:spLocks/>
          </p:cNvSpPr>
          <p:nvPr/>
        </p:nvSpPr>
        <p:spPr>
          <a:xfrm>
            <a:off x="8017736" y="4878558"/>
            <a:ext cx="1709160" cy="1405232"/>
          </a:xfrm>
          <a:prstGeom prst="rect">
            <a:avLst/>
          </a:prstGeom>
        </p:spPr>
        <p:txBody>
          <a:bodyPr vert="horz" lIns="91440" tIns="45720" rIns="91440" bIns="45720" rtlCol="0" anchor="b">
            <a:prstTxWarp prst="textArchUp">
              <a:avLst/>
            </a:prstTxWarp>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dirty="0"/>
              <a:t>…</a:t>
            </a:r>
            <a:r>
              <a:rPr lang="en-US" sz="3600" b="1" dirty="0"/>
              <a:t>patterns</a:t>
            </a:r>
            <a:endParaRPr lang="en-US" sz="4000" b="1" dirty="0"/>
          </a:p>
        </p:txBody>
      </p:sp>
      <p:pic>
        <p:nvPicPr>
          <p:cNvPr id="16" name="Picture 15">
            <a:extLst>
              <a:ext uri="{FF2B5EF4-FFF2-40B4-BE49-F238E27FC236}">
                <a16:creationId xmlns:a16="http://schemas.microsoft.com/office/drawing/2014/main" id="{5DC17207-40A8-48EB-B209-ECB0AF49483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9444451">
            <a:off x="5739257" y="4296604"/>
            <a:ext cx="581341" cy="581341"/>
          </a:xfrm>
          <a:prstGeom prst="rect">
            <a:avLst/>
          </a:prstGeom>
        </p:spPr>
      </p:pic>
      <p:pic>
        <p:nvPicPr>
          <p:cNvPr id="17" name="Picture 16">
            <a:extLst>
              <a:ext uri="{FF2B5EF4-FFF2-40B4-BE49-F238E27FC236}">
                <a16:creationId xmlns:a16="http://schemas.microsoft.com/office/drawing/2014/main" id="{CA5DF058-FDF9-4D70-8E6A-5C615EE4113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5759719">
            <a:off x="6461247" y="5406952"/>
            <a:ext cx="581341" cy="581341"/>
          </a:xfrm>
          <a:prstGeom prst="rect">
            <a:avLst/>
          </a:prstGeom>
        </p:spPr>
      </p:pic>
      <p:pic>
        <p:nvPicPr>
          <p:cNvPr id="18" name="Picture 17">
            <a:extLst>
              <a:ext uri="{FF2B5EF4-FFF2-40B4-BE49-F238E27FC236}">
                <a16:creationId xmlns:a16="http://schemas.microsoft.com/office/drawing/2014/main" id="{85CC9A9B-4F6E-4B1E-BF63-FEF23C21CBF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3811893">
            <a:off x="6909358" y="5498383"/>
            <a:ext cx="581341" cy="581341"/>
          </a:xfrm>
          <a:prstGeom prst="rect">
            <a:avLst/>
          </a:prstGeom>
        </p:spPr>
      </p:pic>
      <p:pic>
        <p:nvPicPr>
          <p:cNvPr id="20" name="Picture 19">
            <a:extLst>
              <a:ext uri="{FF2B5EF4-FFF2-40B4-BE49-F238E27FC236}">
                <a16:creationId xmlns:a16="http://schemas.microsoft.com/office/drawing/2014/main" id="{55C9C370-FDB4-430E-A7FC-BB0ABACE9EB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6707234">
            <a:off x="6092273" y="5120590"/>
            <a:ext cx="581341" cy="581341"/>
          </a:xfrm>
          <a:prstGeom prst="rect">
            <a:avLst/>
          </a:prstGeom>
        </p:spPr>
      </p:pic>
      <p:pic>
        <p:nvPicPr>
          <p:cNvPr id="21" name="Picture 20">
            <a:extLst>
              <a:ext uri="{FF2B5EF4-FFF2-40B4-BE49-F238E27FC236}">
                <a16:creationId xmlns:a16="http://schemas.microsoft.com/office/drawing/2014/main" id="{5529E582-20CA-47F1-A3CB-0544E48CE72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7960454">
            <a:off x="5830237" y="4768242"/>
            <a:ext cx="581341" cy="581341"/>
          </a:xfrm>
          <a:prstGeom prst="rect">
            <a:avLst/>
          </a:prstGeom>
        </p:spPr>
      </p:pic>
      <p:pic>
        <p:nvPicPr>
          <p:cNvPr id="22" name="Picture 21">
            <a:extLst>
              <a:ext uri="{FF2B5EF4-FFF2-40B4-BE49-F238E27FC236}">
                <a16:creationId xmlns:a16="http://schemas.microsoft.com/office/drawing/2014/main" id="{2305D026-090C-42E4-B4F1-8CFADC5C279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10964457">
            <a:off x="5863324" y="3862957"/>
            <a:ext cx="581341" cy="581341"/>
          </a:xfrm>
          <a:prstGeom prst="rect">
            <a:avLst/>
          </a:prstGeom>
        </p:spPr>
      </p:pic>
      <p:pic>
        <p:nvPicPr>
          <p:cNvPr id="23" name="Picture 22">
            <a:extLst>
              <a:ext uri="{FF2B5EF4-FFF2-40B4-BE49-F238E27FC236}">
                <a16:creationId xmlns:a16="http://schemas.microsoft.com/office/drawing/2014/main" id="{77B45A06-CB47-4098-8AB6-83C6E1EC7B4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12927484">
            <a:off x="6191424" y="3512712"/>
            <a:ext cx="581341" cy="581341"/>
          </a:xfrm>
          <a:prstGeom prst="rect">
            <a:avLst/>
          </a:prstGeom>
        </p:spPr>
      </p:pic>
      <p:pic>
        <p:nvPicPr>
          <p:cNvPr id="24" name="Picture 23">
            <a:extLst>
              <a:ext uri="{FF2B5EF4-FFF2-40B4-BE49-F238E27FC236}">
                <a16:creationId xmlns:a16="http://schemas.microsoft.com/office/drawing/2014/main" id="{E4AD6E1F-D37A-4583-8D46-9BE4363EA53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12927484">
            <a:off x="6630860" y="3294010"/>
            <a:ext cx="581341" cy="581341"/>
          </a:xfrm>
          <a:prstGeom prst="rect">
            <a:avLst/>
          </a:prstGeom>
        </p:spPr>
      </p:pic>
      <p:pic>
        <p:nvPicPr>
          <p:cNvPr id="25" name="Picture 24">
            <a:extLst>
              <a:ext uri="{FF2B5EF4-FFF2-40B4-BE49-F238E27FC236}">
                <a16:creationId xmlns:a16="http://schemas.microsoft.com/office/drawing/2014/main" id="{C58BEC3D-65AF-4253-A042-369CD25D45F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rot="8878689">
            <a:off x="6824027" y="1976526"/>
            <a:ext cx="5457897" cy="4093422"/>
          </a:xfrm>
          <a:prstGeom prst="rect">
            <a:avLst/>
          </a:prstGeom>
        </p:spPr>
      </p:pic>
    </p:spTree>
    <p:extLst>
      <p:ext uri="{BB962C8B-B14F-4D97-AF65-F5344CB8AC3E}">
        <p14:creationId xmlns:p14="http://schemas.microsoft.com/office/powerpoint/2010/main" val="198887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FCB5-0511-4975-BB3E-40648593CFA5}"/>
              </a:ext>
            </a:extLst>
          </p:cNvPr>
          <p:cNvSpPr>
            <a:spLocks noGrp="1"/>
          </p:cNvSpPr>
          <p:nvPr>
            <p:ph type="title"/>
          </p:nvPr>
        </p:nvSpPr>
        <p:spPr/>
        <p:txBody>
          <a:bodyPr/>
          <a:lstStyle/>
          <a:p>
            <a:r>
              <a:rPr lang="en-US" dirty="0"/>
              <a:t>Questions &amp; Answers</a:t>
            </a:r>
          </a:p>
        </p:txBody>
      </p:sp>
      <p:sp>
        <p:nvSpPr>
          <p:cNvPr id="3" name="Text Placeholder 2">
            <a:extLst>
              <a:ext uri="{FF2B5EF4-FFF2-40B4-BE49-F238E27FC236}">
                <a16:creationId xmlns:a16="http://schemas.microsoft.com/office/drawing/2014/main" id="{F12B3DD5-7881-4B09-8C84-DFB5FB45E8E0}"/>
              </a:ext>
            </a:extLst>
          </p:cNvPr>
          <p:cNvSpPr>
            <a:spLocks noGrp="1"/>
          </p:cNvSpPr>
          <p:nvPr>
            <p:ph type="body" idx="1"/>
          </p:nvPr>
        </p:nvSpPr>
        <p:spPr/>
        <p:txBody>
          <a:bodyPr/>
          <a:lstStyle/>
          <a:p>
            <a:r>
              <a:rPr lang="en-US" dirty="0">
                <a:hlinkClick r:id="rId2"/>
              </a:rPr>
              <a:t>https://github.com/paulbenschmidt/chicago-crime</a:t>
            </a:r>
            <a:endParaRPr lang="en-US" dirty="0"/>
          </a:p>
        </p:txBody>
      </p:sp>
    </p:spTree>
    <p:extLst>
      <p:ext uri="{BB962C8B-B14F-4D97-AF65-F5344CB8AC3E}">
        <p14:creationId xmlns:p14="http://schemas.microsoft.com/office/powerpoint/2010/main" val="71465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5C9-DCE6-4969-982D-AE673634C20E}"/>
              </a:ext>
            </a:extLst>
          </p:cNvPr>
          <p:cNvSpPr>
            <a:spLocks noGrp="1"/>
          </p:cNvSpPr>
          <p:nvPr>
            <p:ph type="title"/>
          </p:nvPr>
        </p:nvSpPr>
        <p:spPr/>
        <p:txBody>
          <a:bodyPr/>
          <a:lstStyle/>
          <a:p>
            <a:r>
              <a:rPr lang="en-US" sz="1800" dirty="0"/>
              <a:t>I. Introduction to Chicago Crime</a:t>
            </a:r>
            <a:br>
              <a:rPr lang="en-US" dirty="0"/>
            </a:br>
            <a:r>
              <a:rPr lang="en-US" dirty="0"/>
              <a:t>Context on Chicago Crime</a:t>
            </a:r>
          </a:p>
        </p:txBody>
      </p:sp>
      <p:sp>
        <p:nvSpPr>
          <p:cNvPr id="3" name="Content Placeholder 2">
            <a:extLst>
              <a:ext uri="{FF2B5EF4-FFF2-40B4-BE49-F238E27FC236}">
                <a16:creationId xmlns:a16="http://schemas.microsoft.com/office/drawing/2014/main" id="{9B4107DF-B25B-485C-B1A5-0901B7FD2CD0}"/>
              </a:ext>
            </a:extLst>
          </p:cNvPr>
          <p:cNvSpPr>
            <a:spLocks noGrp="1"/>
          </p:cNvSpPr>
          <p:nvPr>
            <p:ph idx="1"/>
          </p:nvPr>
        </p:nvSpPr>
        <p:spPr/>
        <p:txBody>
          <a:bodyPr>
            <a:normAutofit/>
          </a:bodyPr>
          <a:lstStyle/>
          <a:p>
            <a:r>
              <a:rPr lang="en-US" dirty="0"/>
              <a:t>The City of Chicago</a:t>
            </a:r>
          </a:p>
          <a:p>
            <a:pPr lvl="1"/>
            <a:r>
              <a:rPr lang="en-US" dirty="0"/>
              <a:t>Third largest city in the US behind New York and Los Angeles</a:t>
            </a:r>
          </a:p>
          <a:p>
            <a:pPr lvl="1"/>
            <a:r>
              <a:rPr lang="en-US" dirty="0"/>
              <a:t>Currently, the population is 2.679 million</a:t>
            </a:r>
          </a:p>
          <a:p>
            <a:pPr lvl="1"/>
            <a:endParaRPr lang="en-US" dirty="0"/>
          </a:p>
          <a:p>
            <a:r>
              <a:rPr lang="en-US" dirty="0"/>
              <a:t>Crime in Chicago</a:t>
            </a:r>
          </a:p>
          <a:p>
            <a:pPr lvl="1"/>
            <a:r>
              <a:rPr lang="en-US" dirty="0"/>
              <a:t>Since the late 1800s, Chicago has been infamously known for its crime rates.</a:t>
            </a:r>
          </a:p>
          <a:p>
            <a:pPr lvl="1"/>
            <a:r>
              <a:rPr lang="en-US" dirty="0"/>
              <a:t>Crime, as is often the case, is concentrated in certain neighborhoods</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8668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01DB-EE5C-4C56-8AA6-6E34848F87DE}"/>
              </a:ext>
            </a:extLst>
          </p:cNvPr>
          <p:cNvSpPr>
            <a:spLocks noGrp="1"/>
          </p:cNvSpPr>
          <p:nvPr>
            <p:ph type="title"/>
          </p:nvPr>
        </p:nvSpPr>
        <p:spPr/>
        <p:txBody>
          <a:bodyPr/>
          <a:lstStyle/>
          <a:p>
            <a:r>
              <a:rPr lang="en-US" sz="1800" dirty="0"/>
              <a:t>I. Introduction to Chicago Crime</a:t>
            </a:r>
            <a:br>
              <a:rPr lang="en-US" dirty="0"/>
            </a:br>
            <a:r>
              <a:rPr lang="en-US" dirty="0"/>
              <a:t>What Is the Need?</a:t>
            </a:r>
          </a:p>
        </p:txBody>
      </p:sp>
      <p:sp>
        <p:nvSpPr>
          <p:cNvPr id="3" name="Content Placeholder 2">
            <a:extLst>
              <a:ext uri="{FF2B5EF4-FFF2-40B4-BE49-F238E27FC236}">
                <a16:creationId xmlns:a16="http://schemas.microsoft.com/office/drawing/2014/main" id="{035944EF-FF56-485A-B7EE-2C6FD317DD50}"/>
              </a:ext>
            </a:extLst>
          </p:cNvPr>
          <p:cNvSpPr>
            <a:spLocks noGrp="1"/>
          </p:cNvSpPr>
          <p:nvPr>
            <p:ph idx="1"/>
          </p:nvPr>
        </p:nvSpPr>
        <p:spPr>
          <a:xfrm>
            <a:off x="680321" y="2336872"/>
            <a:ext cx="9613861" cy="4359491"/>
          </a:xfrm>
        </p:spPr>
        <p:txBody>
          <a:bodyPr>
            <a:normAutofit/>
          </a:bodyPr>
          <a:lstStyle/>
          <a:p>
            <a:r>
              <a:rPr lang="en-US" dirty="0"/>
              <a:t>The Need</a:t>
            </a:r>
          </a:p>
          <a:p>
            <a:pPr lvl="1"/>
            <a:r>
              <a:rPr lang="en-US" dirty="0"/>
              <a:t>Crime affects various aspects of life for the citizen:</a:t>
            </a:r>
          </a:p>
          <a:p>
            <a:pPr lvl="2"/>
            <a:r>
              <a:rPr lang="en-US" dirty="0"/>
              <a:t>Peace of mind</a:t>
            </a:r>
          </a:p>
          <a:p>
            <a:pPr lvl="2"/>
            <a:r>
              <a:rPr lang="en-US" dirty="0"/>
              <a:t>Commuting</a:t>
            </a:r>
          </a:p>
          <a:p>
            <a:pPr lvl="2"/>
            <a:r>
              <a:rPr lang="en-US" dirty="0"/>
              <a:t>Location of living</a:t>
            </a:r>
          </a:p>
          <a:p>
            <a:pPr lvl="2"/>
            <a:r>
              <a:rPr lang="en-US" dirty="0"/>
              <a:t>Education</a:t>
            </a:r>
          </a:p>
          <a:p>
            <a:pPr lvl="2"/>
            <a:r>
              <a:rPr lang="en-US" dirty="0"/>
              <a:t>Life expectancy</a:t>
            </a:r>
          </a:p>
          <a:p>
            <a:pPr lvl="1"/>
            <a:r>
              <a:rPr lang="en-US" dirty="0"/>
              <a:t>Crime also affects various aspects of the police force:</a:t>
            </a:r>
          </a:p>
          <a:p>
            <a:pPr lvl="2"/>
            <a:r>
              <a:rPr lang="en-US" dirty="0"/>
              <a:t>Staffing size</a:t>
            </a:r>
          </a:p>
          <a:p>
            <a:pPr lvl="2"/>
            <a:r>
              <a:rPr lang="en-US" dirty="0"/>
              <a:t>Training emphasis</a:t>
            </a:r>
          </a:p>
          <a:p>
            <a:pPr lvl="2"/>
            <a:r>
              <a:rPr lang="en-US" dirty="0"/>
              <a:t>Geographic location</a:t>
            </a:r>
          </a:p>
        </p:txBody>
      </p:sp>
    </p:spTree>
    <p:extLst>
      <p:ext uri="{BB962C8B-B14F-4D97-AF65-F5344CB8AC3E}">
        <p14:creationId xmlns:p14="http://schemas.microsoft.com/office/powerpoint/2010/main" val="408086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01DB-EE5C-4C56-8AA6-6E34848F87DE}"/>
              </a:ext>
            </a:extLst>
          </p:cNvPr>
          <p:cNvSpPr>
            <a:spLocks noGrp="1"/>
          </p:cNvSpPr>
          <p:nvPr>
            <p:ph type="title"/>
          </p:nvPr>
        </p:nvSpPr>
        <p:spPr/>
        <p:txBody>
          <a:bodyPr/>
          <a:lstStyle/>
          <a:p>
            <a:r>
              <a:rPr lang="en-US" sz="1800" dirty="0"/>
              <a:t>I. Introduction to Chicago Crime</a:t>
            </a:r>
            <a:br>
              <a:rPr lang="en-US" dirty="0"/>
            </a:br>
            <a:r>
              <a:rPr lang="en-US" dirty="0"/>
              <a:t>What Is Its Solution?</a:t>
            </a:r>
          </a:p>
        </p:txBody>
      </p:sp>
      <p:sp>
        <p:nvSpPr>
          <p:cNvPr id="3" name="Content Placeholder 2">
            <a:extLst>
              <a:ext uri="{FF2B5EF4-FFF2-40B4-BE49-F238E27FC236}">
                <a16:creationId xmlns:a16="http://schemas.microsoft.com/office/drawing/2014/main" id="{035944EF-FF56-485A-B7EE-2C6FD317DD50}"/>
              </a:ext>
            </a:extLst>
          </p:cNvPr>
          <p:cNvSpPr>
            <a:spLocks noGrp="1"/>
          </p:cNvSpPr>
          <p:nvPr>
            <p:ph idx="1"/>
          </p:nvPr>
        </p:nvSpPr>
        <p:spPr>
          <a:xfrm>
            <a:off x="680321" y="2133672"/>
            <a:ext cx="9613861" cy="4359491"/>
          </a:xfrm>
        </p:spPr>
        <p:txBody>
          <a:bodyPr>
            <a:normAutofit/>
          </a:bodyPr>
          <a:lstStyle/>
          <a:p>
            <a:r>
              <a:rPr lang="en-US" dirty="0"/>
              <a:t>The Solution</a:t>
            </a:r>
          </a:p>
          <a:p>
            <a:pPr marL="0" indent="0">
              <a:buNone/>
            </a:pPr>
            <a:r>
              <a:rPr lang="en-US" sz="2000" dirty="0"/>
              <a:t>While crime is not limited to a zip code, it does have recognizable and  predictable patterns.</a:t>
            </a:r>
          </a:p>
          <a:p>
            <a:pPr lvl="1"/>
            <a:r>
              <a:rPr lang="en-US" sz="1800" dirty="0"/>
              <a:t>For the citizen, these patterns empower by:</a:t>
            </a:r>
          </a:p>
          <a:p>
            <a:pPr lvl="2"/>
            <a:r>
              <a:rPr lang="en-US" sz="1600" dirty="0"/>
              <a:t>Informing of dangerous times and places</a:t>
            </a:r>
          </a:p>
          <a:p>
            <a:pPr lvl="2"/>
            <a:r>
              <a:rPr lang="en-US" sz="1600" dirty="0"/>
              <a:t>Assisting in the decision of living location</a:t>
            </a:r>
          </a:p>
          <a:p>
            <a:pPr lvl="1"/>
            <a:r>
              <a:rPr lang="en-US" sz="1800" dirty="0"/>
              <a:t>For the police force, these patterns empower by:</a:t>
            </a:r>
          </a:p>
          <a:p>
            <a:pPr lvl="2"/>
            <a:r>
              <a:rPr lang="en-US" sz="1600" dirty="0"/>
              <a:t>Knowing how to staff their teams (time and location)</a:t>
            </a:r>
          </a:p>
          <a:p>
            <a:pPr lvl="2"/>
            <a:r>
              <a:rPr lang="en-US" sz="1600" dirty="0"/>
              <a:t>Knowing what training to emphasize for the task force</a:t>
            </a:r>
          </a:p>
          <a:p>
            <a:pPr lvl="3"/>
            <a:endParaRPr lang="en-US" sz="1000" dirty="0"/>
          </a:p>
          <a:p>
            <a:r>
              <a:rPr lang="en-US" dirty="0"/>
              <a:t>The Goal: reliably predict crime </a:t>
            </a:r>
            <a:r>
              <a:rPr lang="en-US" i="1" dirty="0"/>
              <a:t>locations</a:t>
            </a:r>
            <a:r>
              <a:rPr lang="en-US" dirty="0"/>
              <a:t> and </a:t>
            </a:r>
            <a:r>
              <a:rPr lang="en-US" i="1" dirty="0"/>
              <a:t>times </a:t>
            </a:r>
            <a:endParaRPr lang="en-US" dirty="0"/>
          </a:p>
          <a:p>
            <a:pPr lvl="1"/>
            <a:r>
              <a:rPr lang="en-US" dirty="0"/>
              <a:t>Predefined accuracy threshold: 85%</a:t>
            </a:r>
          </a:p>
        </p:txBody>
      </p:sp>
    </p:spTree>
    <p:extLst>
      <p:ext uri="{BB962C8B-B14F-4D97-AF65-F5344CB8AC3E}">
        <p14:creationId xmlns:p14="http://schemas.microsoft.com/office/powerpoint/2010/main" val="183856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B73C-C529-476A-B4A5-326691E05071}"/>
              </a:ext>
            </a:extLst>
          </p:cNvPr>
          <p:cNvSpPr>
            <a:spLocks noGrp="1"/>
          </p:cNvSpPr>
          <p:nvPr>
            <p:ph type="title"/>
          </p:nvPr>
        </p:nvSpPr>
        <p:spPr/>
        <p:txBody>
          <a:bodyPr/>
          <a:lstStyle/>
          <a:p>
            <a:r>
              <a:rPr lang="en-US" dirty="0"/>
              <a:t>II. Analysis of Data</a:t>
            </a:r>
          </a:p>
        </p:txBody>
      </p:sp>
      <p:sp>
        <p:nvSpPr>
          <p:cNvPr id="3" name="Text Placeholder 2">
            <a:extLst>
              <a:ext uri="{FF2B5EF4-FFF2-40B4-BE49-F238E27FC236}">
                <a16:creationId xmlns:a16="http://schemas.microsoft.com/office/drawing/2014/main" id="{4CFB5C0B-B2D7-4BB9-919E-E9B56CE58B14}"/>
              </a:ext>
            </a:extLst>
          </p:cNvPr>
          <p:cNvSpPr>
            <a:spLocks noGrp="1"/>
          </p:cNvSpPr>
          <p:nvPr>
            <p:ph type="body" idx="1"/>
          </p:nvPr>
        </p:nvSpPr>
        <p:spPr/>
        <p:txBody>
          <a:bodyPr/>
          <a:lstStyle/>
          <a:p>
            <a:endParaRPr lang="en-US" dirty="0"/>
          </a:p>
        </p:txBody>
      </p:sp>
      <p:sp>
        <p:nvSpPr>
          <p:cNvPr id="5" name="Content Placeholder 2">
            <a:extLst>
              <a:ext uri="{FF2B5EF4-FFF2-40B4-BE49-F238E27FC236}">
                <a16:creationId xmlns:a16="http://schemas.microsoft.com/office/drawing/2014/main" id="{27BDA04B-ED85-4651-99B6-1B1BD0D46FD1}"/>
              </a:ext>
            </a:extLst>
          </p:cNvPr>
          <p:cNvSpPr txBox="1">
            <a:spLocks/>
          </p:cNvSpPr>
          <p:nvPr/>
        </p:nvSpPr>
        <p:spPr>
          <a:xfrm>
            <a:off x="8226430" y="762427"/>
            <a:ext cx="3541268" cy="1518955"/>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sz="1400" dirty="0"/>
              <a:t>I. Introduction to Chicago Crime</a:t>
            </a:r>
          </a:p>
          <a:p>
            <a:pPr algn="l"/>
            <a:r>
              <a:rPr lang="en-US" sz="1600" b="1" dirty="0"/>
              <a:t>II. Analysis of Data</a:t>
            </a:r>
          </a:p>
          <a:p>
            <a:pPr algn="l"/>
            <a:r>
              <a:rPr lang="en-US" sz="1400" dirty="0"/>
              <a:t>III. Crafting a Solution</a:t>
            </a:r>
          </a:p>
          <a:p>
            <a:pPr algn="l"/>
            <a:r>
              <a:rPr lang="en-US" sz="1400" dirty="0"/>
              <a:t>IV. Model Relevance</a:t>
            </a:r>
          </a:p>
          <a:p>
            <a:pPr algn="l"/>
            <a:endParaRPr lang="en-US" sz="1400" dirty="0"/>
          </a:p>
        </p:txBody>
      </p:sp>
    </p:spTree>
    <p:extLst>
      <p:ext uri="{BB962C8B-B14F-4D97-AF65-F5344CB8AC3E}">
        <p14:creationId xmlns:p14="http://schemas.microsoft.com/office/powerpoint/2010/main" val="388697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5C9-DCE6-4969-982D-AE673634C20E}"/>
              </a:ext>
            </a:extLst>
          </p:cNvPr>
          <p:cNvSpPr>
            <a:spLocks noGrp="1"/>
          </p:cNvSpPr>
          <p:nvPr>
            <p:ph type="title"/>
          </p:nvPr>
        </p:nvSpPr>
        <p:spPr/>
        <p:txBody>
          <a:bodyPr/>
          <a:lstStyle/>
          <a:p>
            <a:r>
              <a:rPr lang="en-US" sz="1800" dirty="0"/>
              <a:t>II. Analysis of Data</a:t>
            </a:r>
            <a:br>
              <a:rPr lang="en-US" dirty="0"/>
            </a:br>
            <a:r>
              <a:rPr lang="en-US" dirty="0"/>
              <a:t>The Datasets</a:t>
            </a:r>
          </a:p>
        </p:txBody>
      </p:sp>
      <p:sp>
        <p:nvSpPr>
          <p:cNvPr id="3" name="Content Placeholder 2">
            <a:extLst>
              <a:ext uri="{FF2B5EF4-FFF2-40B4-BE49-F238E27FC236}">
                <a16:creationId xmlns:a16="http://schemas.microsoft.com/office/drawing/2014/main" id="{9B4107DF-B25B-485C-B1A5-0901B7FD2CD0}"/>
              </a:ext>
            </a:extLst>
          </p:cNvPr>
          <p:cNvSpPr>
            <a:spLocks noGrp="1"/>
          </p:cNvSpPr>
          <p:nvPr>
            <p:ph idx="1"/>
          </p:nvPr>
        </p:nvSpPr>
        <p:spPr>
          <a:xfrm>
            <a:off x="680321" y="2429237"/>
            <a:ext cx="9613861" cy="3599316"/>
          </a:xfrm>
        </p:spPr>
        <p:txBody>
          <a:bodyPr>
            <a:normAutofit fontScale="92500" lnSpcReduction="20000"/>
          </a:bodyPr>
          <a:lstStyle/>
          <a:p>
            <a:r>
              <a:rPr lang="en-US" dirty="0"/>
              <a:t>Crime Dataset: </a:t>
            </a:r>
            <a:r>
              <a:rPr lang="en-US" i="1" dirty="0"/>
              <a:t>CLEAR </a:t>
            </a:r>
            <a:r>
              <a:rPr lang="en-US" dirty="0"/>
              <a:t>(Citizen Law Enforcement Analysis and Reporting)</a:t>
            </a:r>
          </a:p>
          <a:p>
            <a:endParaRPr lang="en-US" sz="100" dirty="0"/>
          </a:p>
          <a:p>
            <a:pPr lvl="1"/>
            <a:r>
              <a:rPr lang="en-US" dirty="0"/>
              <a:t>Extracted directly from the Chicago Police Department (CPD)</a:t>
            </a:r>
          </a:p>
          <a:p>
            <a:pPr lvl="1"/>
            <a:r>
              <a:rPr lang="en-US" dirty="0"/>
              <a:t>Spans from 2001 to the present with over 6.5 million datapoints</a:t>
            </a:r>
          </a:p>
          <a:p>
            <a:pPr lvl="1"/>
            <a:r>
              <a:rPr lang="en-US" dirty="0"/>
              <a:t>Contains a variety of features like type of crime and location</a:t>
            </a:r>
          </a:p>
          <a:p>
            <a:pPr lvl="1"/>
            <a:endParaRPr lang="en-US" dirty="0"/>
          </a:p>
          <a:p>
            <a:pPr lvl="1"/>
            <a:endParaRPr lang="en-US" sz="100" dirty="0"/>
          </a:p>
          <a:p>
            <a:r>
              <a:rPr lang="en-US" dirty="0"/>
              <a:t>Weather Dataset: Chicago O’Hare Station within </a:t>
            </a:r>
            <a:r>
              <a:rPr lang="en-US" i="1" dirty="0"/>
              <a:t>Illinois ASOS Network</a:t>
            </a:r>
            <a:r>
              <a:rPr lang="en-US" dirty="0"/>
              <a:t> </a:t>
            </a:r>
          </a:p>
          <a:p>
            <a:pPr marL="0" indent="0">
              <a:buNone/>
            </a:pPr>
            <a:endParaRPr lang="en-US" sz="100" dirty="0"/>
          </a:p>
          <a:p>
            <a:pPr lvl="1"/>
            <a:r>
              <a:rPr lang="en-US" dirty="0"/>
              <a:t>Made available through Iowa State University</a:t>
            </a:r>
          </a:p>
          <a:p>
            <a:pPr lvl="1"/>
            <a:r>
              <a:rPr lang="en-US" dirty="0"/>
              <a:t>Spans from before 2001 to the present</a:t>
            </a:r>
          </a:p>
          <a:p>
            <a:pPr lvl="1"/>
            <a:r>
              <a:rPr lang="en-US" dirty="0"/>
              <a:t>Populated with one to two entries per hour</a:t>
            </a:r>
          </a:p>
          <a:p>
            <a:pPr lvl="1"/>
            <a:r>
              <a:rPr lang="en-US" dirty="0"/>
              <a:t>Contains variety of continuous and categorical features such as real-feel temperature and precipitation recorded</a:t>
            </a:r>
          </a:p>
          <a:p>
            <a:pPr marL="457200" lvl="1" indent="0">
              <a:buNone/>
            </a:pPr>
            <a:endParaRPr lang="en-US" dirty="0"/>
          </a:p>
        </p:txBody>
      </p:sp>
    </p:spTree>
    <p:extLst>
      <p:ext uri="{BB962C8B-B14F-4D97-AF65-F5344CB8AC3E}">
        <p14:creationId xmlns:p14="http://schemas.microsoft.com/office/powerpoint/2010/main" val="194695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5C9-DCE6-4969-982D-AE673634C20E}"/>
              </a:ext>
            </a:extLst>
          </p:cNvPr>
          <p:cNvSpPr>
            <a:spLocks noGrp="1"/>
          </p:cNvSpPr>
          <p:nvPr>
            <p:ph type="title"/>
          </p:nvPr>
        </p:nvSpPr>
        <p:spPr/>
        <p:txBody>
          <a:bodyPr/>
          <a:lstStyle/>
          <a:p>
            <a:r>
              <a:rPr lang="en-US" sz="1800" dirty="0"/>
              <a:t>II. Analysis of Data</a:t>
            </a:r>
            <a:br>
              <a:rPr lang="en-US" dirty="0"/>
            </a:br>
            <a:r>
              <a:rPr lang="en-US" dirty="0"/>
              <a:t>Characteristics of Crime (A)</a:t>
            </a:r>
          </a:p>
        </p:txBody>
      </p:sp>
      <p:sp>
        <p:nvSpPr>
          <p:cNvPr id="3" name="Content Placeholder 2">
            <a:extLst>
              <a:ext uri="{FF2B5EF4-FFF2-40B4-BE49-F238E27FC236}">
                <a16:creationId xmlns:a16="http://schemas.microsoft.com/office/drawing/2014/main" id="{9B4107DF-B25B-485C-B1A5-0901B7FD2CD0}"/>
              </a:ext>
            </a:extLst>
          </p:cNvPr>
          <p:cNvSpPr>
            <a:spLocks noGrp="1"/>
          </p:cNvSpPr>
          <p:nvPr>
            <p:ph idx="1"/>
          </p:nvPr>
        </p:nvSpPr>
        <p:spPr>
          <a:xfrm>
            <a:off x="680320" y="2325234"/>
            <a:ext cx="9613861" cy="4089308"/>
          </a:xfrm>
        </p:spPr>
        <p:txBody>
          <a:bodyPr>
            <a:normAutofit/>
          </a:bodyPr>
          <a:lstStyle/>
          <a:p>
            <a:r>
              <a:rPr lang="en-US" sz="1800" dirty="0"/>
              <a:t>Crime rates over the years</a:t>
            </a:r>
          </a:p>
          <a:p>
            <a:pPr lvl="1"/>
            <a:r>
              <a:rPr lang="en-US" sz="1400" dirty="0"/>
              <a:t>Declined from 2001 to 2013</a:t>
            </a:r>
          </a:p>
          <a:p>
            <a:pPr lvl="1"/>
            <a:r>
              <a:rPr lang="en-US" sz="1400" dirty="0"/>
              <a:t>Plateaued from 2014 to present</a:t>
            </a:r>
          </a:p>
          <a:p>
            <a:pPr lvl="1"/>
            <a:r>
              <a:rPr lang="en-US" sz="1400" dirty="0"/>
              <a:t>Incomplete data in 2019</a:t>
            </a:r>
            <a:endParaRPr lang="en-US" sz="1800" dirty="0"/>
          </a:p>
          <a:p>
            <a:endParaRPr lang="en-US" sz="1800" dirty="0"/>
          </a:p>
          <a:p>
            <a:endParaRPr lang="en-US" sz="1800" dirty="0"/>
          </a:p>
          <a:p>
            <a:endParaRPr lang="en-US" sz="1800" dirty="0"/>
          </a:p>
          <a:p>
            <a:endParaRPr lang="en-US" sz="1800" dirty="0"/>
          </a:p>
          <a:p>
            <a:r>
              <a:rPr lang="en-US" sz="1800" dirty="0"/>
              <a:t>Crime distribution across months</a:t>
            </a:r>
          </a:p>
          <a:p>
            <a:pPr lvl="1"/>
            <a:r>
              <a:rPr lang="en-US" sz="1400" dirty="0"/>
              <a:t>Spikes in crime during summer months</a:t>
            </a:r>
          </a:p>
          <a:p>
            <a:pPr lvl="1"/>
            <a:r>
              <a:rPr lang="en-US" sz="1400" dirty="0"/>
              <a:t>Decrease is strong winter months like</a:t>
            </a:r>
            <a:br>
              <a:rPr lang="en-US" sz="1400" dirty="0"/>
            </a:br>
            <a:r>
              <a:rPr lang="en-US" sz="1400" dirty="0"/>
              <a:t>February</a:t>
            </a:r>
          </a:p>
          <a:p>
            <a:pPr marL="0" indent="0">
              <a:buNone/>
            </a:pPr>
            <a:endParaRPr lang="en-US" sz="2000" dirty="0"/>
          </a:p>
        </p:txBody>
      </p:sp>
      <p:pic>
        <p:nvPicPr>
          <p:cNvPr id="4" name="Picture 3">
            <a:extLst>
              <a:ext uri="{FF2B5EF4-FFF2-40B4-BE49-F238E27FC236}">
                <a16:creationId xmlns:a16="http://schemas.microsoft.com/office/drawing/2014/main" id="{76C0475D-6ED4-4901-9F69-DDF93CE52722}"/>
              </a:ext>
            </a:extLst>
          </p:cNvPr>
          <p:cNvPicPr>
            <a:picLocks noChangeAspect="1"/>
          </p:cNvPicPr>
          <p:nvPr/>
        </p:nvPicPr>
        <p:blipFill rotWithShape="1">
          <a:blip r:embed="rId2"/>
          <a:srcRect l="3958" r="2924"/>
          <a:stretch/>
        </p:blipFill>
        <p:spPr>
          <a:xfrm>
            <a:off x="4382321" y="2076666"/>
            <a:ext cx="6212104" cy="2372702"/>
          </a:xfrm>
          <a:prstGeom prst="rect">
            <a:avLst/>
          </a:prstGeom>
          <a:ln>
            <a:solidFill>
              <a:schemeClr val="bg1"/>
            </a:solidFill>
          </a:ln>
        </p:spPr>
      </p:pic>
      <p:pic>
        <p:nvPicPr>
          <p:cNvPr id="5" name="Picture 4">
            <a:extLst>
              <a:ext uri="{FF2B5EF4-FFF2-40B4-BE49-F238E27FC236}">
                <a16:creationId xmlns:a16="http://schemas.microsoft.com/office/drawing/2014/main" id="{0FBB9736-89EC-42F8-B2E3-1A4AF432DDCB}"/>
              </a:ext>
            </a:extLst>
          </p:cNvPr>
          <p:cNvPicPr>
            <a:picLocks noChangeAspect="1"/>
          </p:cNvPicPr>
          <p:nvPr/>
        </p:nvPicPr>
        <p:blipFill>
          <a:blip r:embed="rId3"/>
          <a:stretch>
            <a:fillRect/>
          </a:stretch>
        </p:blipFill>
        <p:spPr>
          <a:xfrm>
            <a:off x="5146305" y="4694902"/>
            <a:ext cx="4684136" cy="1719640"/>
          </a:xfrm>
          <a:prstGeom prst="rect">
            <a:avLst/>
          </a:prstGeom>
          <a:ln>
            <a:solidFill>
              <a:schemeClr val="bg1"/>
            </a:solidFill>
          </a:ln>
        </p:spPr>
      </p:pic>
    </p:spTree>
    <p:extLst>
      <p:ext uri="{BB962C8B-B14F-4D97-AF65-F5344CB8AC3E}">
        <p14:creationId xmlns:p14="http://schemas.microsoft.com/office/powerpoint/2010/main" val="129140876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11203</TotalTime>
  <Words>1540</Words>
  <Application>Microsoft Office PowerPoint</Application>
  <PresentationFormat>Widescreen</PresentationFormat>
  <Paragraphs>264</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Trebuchet MS</vt:lpstr>
      <vt:lpstr>Berlin</vt:lpstr>
      <vt:lpstr>Predicting Chicago Crime</vt:lpstr>
      <vt:lpstr>Outlining the Presentation</vt:lpstr>
      <vt:lpstr>I. Introduction to Chicago Crime</vt:lpstr>
      <vt:lpstr>I. Introduction to Chicago Crime Context on Chicago Crime</vt:lpstr>
      <vt:lpstr>I. Introduction to Chicago Crime What Is the Need?</vt:lpstr>
      <vt:lpstr>I. Introduction to Chicago Crime What Is Its Solution?</vt:lpstr>
      <vt:lpstr>II. Analysis of Data</vt:lpstr>
      <vt:lpstr>II. Analysis of Data The Datasets</vt:lpstr>
      <vt:lpstr>II. Analysis of Data Characteristics of Crime (A)</vt:lpstr>
      <vt:lpstr>II. Analysis of Data Characteristics of Crime (B)</vt:lpstr>
      <vt:lpstr>II. Analysis of Data Characteristics of Crime (C)</vt:lpstr>
      <vt:lpstr>II. Analysis of Data Characteristics of Crime (D)</vt:lpstr>
      <vt:lpstr>II. Analysis of Data Geography of Crime (A)</vt:lpstr>
      <vt:lpstr>II. Analysis of Data Geography of Crime (B)</vt:lpstr>
      <vt:lpstr>II. Analysis of Data Geography of Crime (C)</vt:lpstr>
      <vt:lpstr>II. Analysis of Data Weather’s Effect on Crime</vt:lpstr>
      <vt:lpstr>III. Crafting a Solution</vt:lpstr>
      <vt:lpstr>III. Crafting a Solution Overview of Models</vt:lpstr>
      <vt:lpstr>III. Crafting a Solution Predicting Daily Crime in Chicago (A)</vt:lpstr>
      <vt:lpstr>III. Crafting a Solution Predicting Daily Crime in Chicago (B)</vt:lpstr>
      <vt:lpstr>III. Crafting a Solution Predicting Daily Crime in Chicago (C)</vt:lpstr>
      <vt:lpstr>III. Crafting a Solution Predicting Daily Crime in Neighborhoods (A)</vt:lpstr>
      <vt:lpstr>III. Crafting a Solution Predicting Daily Crime in Neighborhoods (B)</vt:lpstr>
      <vt:lpstr>III. Crafting a Solution Predicting Daily Crime in Neighborhoods (C)</vt:lpstr>
      <vt:lpstr>IV. Model Relevance</vt:lpstr>
      <vt:lpstr>IV. Model Relevance Predicting Daily Crime in City (A)</vt:lpstr>
      <vt:lpstr>IV. Model Relevance Predicting Daily Crime in City (B)</vt:lpstr>
      <vt:lpstr>IV. Model Relevance Predicting Daily Crime in Neighborhoods (A)</vt:lpstr>
      <vt:lpstr>IV. Model Relevance Predicting Daily Crime in Neighborhoods (B)</vt:lpstr>
      <vt:lpstr>While crime does not have a zip code, it does have…</vt:lpstr>
      <vt:lpstr>Questions &amp;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dc:title>
  <dc:creator>Paul Schmidt</dc:creator>
  <cp:lastModifiedBy>Paul Schmidt</cp:lastModifiedBy>
  <cp:revision>93</cp:revision>
  <dcterms:created xsi:type="dcterms:W3CDTF">2019-05-30T16:25:02Z</dcterms:created>
  <dcterms:modified xsi:type="dcterms:W3CDTF">2019-08-06T00:59:52Z</dcterms:modified>
</cp:coreProperties>
</file>