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4" r:id="rId5"/>
    <p:sldId id="267" r:id="rId6"/>
    <p:sldId id="265" r:id="rId7"/>
    <p:sldId id="266" r:id="rId8"/>
    <p:sldId id="260" r:id="rId9"/>
    <p:sldId id="268" r:id="rId10"/>
    <p:sldId id="269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63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591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9710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730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2228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47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7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9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6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7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448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EFA-357D-4E81-9786-FF3138576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43F39-5358-438B-8CD3-1E5C34A7A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Supervised Learning Capstone Project by </a:t>
            </a:r>
            <a:r>
              <a:rPr lang="en-US" b="1" dirty="0"/>
              <a:t>Paul Schmidt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D79DA-7DCA-41E8-9A30-DBA0B062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64489" y="954338"/>
            <a:ext cx="3359020" cy="2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01DB-EE5C-4C56-8AA6-6E34848F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II. Presenting the Research Question</a:t>
            </a:r>
            <a:br>
              <a:rPr lang="en-US" dirty="0"/>
            </a:br>
            <a:r>
              <a:rPr lang="en-US" dirty="0"/>
              <a:t>The Method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44EF-FF56-485A-B7EE-2C6FD317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effectively calculate the continuous variable house price, we will test and create various models, assessing their accuracy via train-test split and cross-validation. </a:t>
            </a:r>
          </a:p>
          <a:p>
            <a:r>
              <a:rPr lang="en-US" dirty="0"/>
              <a:t>Goal: In order to provide the buyer/seller with a consistent, accurate model, we will attempt to create a model with at least 85% accuracy.</a:t>
            </a:r>
          </a:p>
          <a:p>
            <a:r>
              <a:rPr lang="en-US" dirty="0"/>
              <a:t>Regression Methods Used:</a:t>
            </a:r>
          </a:p>
          <a:p>
            <a:pPr lvl="1"/>
            <a:r>
              <a:rPr lang="en-US" dirty="0"/>
              <a:t>Linear Multivariable Regression (OLS)</a:t>
            </a:r>
          </a:p>
          <a:p>
            <a:pPr lvl="1"/>
            <a:r>
              <a:rPr lang="en-US" dirty="0"/>
              <a:t>KNN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Random Forest Regressor (Ensemble)</a:t>
            </a:r>
          </a:p>
          <a:p>
            <a:pPr lvl="1"/>
            <a:r>
              <a:rPr lang="en-US" dirty="0"/>
              <a:t>Support Vector Regressor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2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73C-C529-476A-B4A5-326691E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Addressing the 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5C0B-B2D7-4BB9-919E-E9B56CE58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385F8-1930-4A00-B50B-E2F1CDBDBFEA}"/>
              </a:ext>
            </a:extLst>
          </p:cNvPr>
          <p:cNvSpPr/>
          <p:nvPr/>
        </p:nvSpPr>
        <p:spPr>
          <a:xfrm>
            <a:off x="6096000" y="13338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I. Introduction to House Prices</a:t>
            </a:r>
          </a:p>
          <a:p>
            <a:r>
              <a:rPr lang="en-US" dirty="0"/>
              <a:t>II. Presenting the Research Question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IV. Conclusion: Model’s Relevance</a:t>
            </a:r>
          </a:p>
        </p:txBody>
      </p:sp>
    </p:spTree>
    <p:extLst>
      <p:ext uri="{BB962C8B-B14F-4D97-AF65-F5344CB8AC3E}">
        <p14:creationId xmlns:p14="http://schemas.microsoft.com/office/powerpoint/2010/main" val="114504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(Feature Engineering Stage 1)</a:t>
            </a:r>
            <a:br>
              <a:rPr lang="en-US" dirty="0"/>
            </a:br>
            <a:r>
              <a:rPr lang="en-US" dirty="0"/>
              <a:t>Preparing the Basic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05" y="2217893"/>
            <a:ext cx="3394077" cy="3777622"/>
          </a:xfrm>
        </p:spPr>
        <p:txBody>
          <a:bodyPr/>
          <a:lstStyle/>
          <a:p>
            <a:r>
              <a:rPr lang="en-US" dirty="0"/>
              <a:t>Non-integer variables: 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FDDA7-5787-46B0-94CC-6129E8FE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720347"/>
            <a:ext cx="3008539" cy="3190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BA79A-1D1E-4C65-959F-B53CEA0F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356" y="3155635"/>
            <a:ext cx="6714267" cy="19021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EBEAEC-BB7C-47C5-9986-69C89FE48546}"/>
              </a:ext>
            </a:extLst>
          </p:cNvPr>
          <p:cNvSpPr txBox="1">
            <a:spLocks/>
          </p:cNvSpPr>
          <p:nvPr/>
        </p:nvSpPr>
        <p:spPr>
          <a:xfrm>
            <a:off x="5818187" y="2331723"/>
            <a:ext cx="601186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dummy set with new, basic features</a:t>
            </a:r>
          </a:p>
          <a:p>
            <a:pPr marL="0" indent="0">
              <a:buNone/>
            </a:pPr>
            <a:r>
              <a:rPr lang="en-US" dirty="0"/>
              <a:t>		(300 features x 1460 houses)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9FD263-B588-42A8-BD64-08037F1C574A}"/>
              </a:ext>
            </a:extLst>
          </p:cNvPr>
          <p:cNvSpPr/>
          <p:nvPr/>
        </p:nvSpPr>
        <p:spPr>
          <a:xfrm>
            <a:off x="4090565" y="3844766"/>
            <a:ext cx="1057634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1)</a:t>
            </a:r>
            <a:br>
              <a:rPr lang="en-US" dirty="0"/>
            </a:br>
            <a:r>
              <a:rPr lang="en-US" dirty="0"/>
              <a:t>Modeling the Basic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05" y="1905000"/>
            <a:ext cx="4261095" cy="4600575"/>
          </a:xfrm>
        </p:spPr>
        <p:txBody>
          <a:bodyPr>
            <a:normAutofit/>
          </a:bodyPr>
          <a:lstStyle/>
          <a:p>
            <a:r>
              <a:rPr lang="en-US" dirty="0"/>
              <a:t>Multivariable Linear Regression</a:t>
            </a:r>
          </a:p>
          <a:p>
            <a:pPr lvl="1"/>
            <a:r>
              <a:rPr lang="en-US" dirty="0"/>
              <a:t>Score: 33.81%</a:t>
            </a:r>
          </a:p>
          <a:p>
            <a:r>
              <a:rPr lang="en-US" dirty="0"/>
              <a:t>KNN Regression</a:t>
            </a:r>
          </a:p>
          <a:p>
            <a:pPr lvl="1"/>
            <a:r>
              <a:rPr lang="en-US" dirty="0"/>
              <a:t>Score: 70.21%</a:t>
            </a:r>
          </a:p>
          <a:p>
            <a:r>
              <a:rPr lang="en-US" dirty="0"/>
              <a:t>Ridge Regression</a:t>
            </a:r>
          </a:p>
          <a:p>
            <a:pPr lvl="1"/>
            <a:r>
              <a:rPr lang="en-US" dirty="0"/>
              <a:t>Score: 88.35%</a:t>
            </a:r>
          </a:p>
          <a:p>
            <a:r>
              <a:rPr lang="en-US" dirty="0"/>
              <a:t>Lasso Regression</a:t>
            </a:r>
          </a:p>
          <a:p>
            <a:pPr lvl="1"/>
            <a:r>
              <a:rPr lang="en-US" dirty="0"/>
              <a:t>Score: 87.88%</a:t>
            </a:r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dirty="0"/>
              <a:t>Score: 88.13%</a:t>
            </a:r>
          </a:p>
          <a:p>
            <a:r>
              <a:rPr lang="en-US" dirty="0"/>
              <a:t>Support Vector Regression</a:t>
            </a:r>
          </a:p>
          <a:p>
            <a:pPr lvl="1"/>
            <a:r>
              <a:rPr lang="en-US" dirty="0"/>
              <a:t>Score: 81.31%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F2C51-54CD-4C10-BB62-7387B0E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22" y="1474123"/>
            <a:ext cx="2644501" cy="1400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CE0973-7D5A-4F87-9C6D-EB28F44F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111" y="2213734"/>
            <a:ext cx="2644501" cy="140607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5B1FE32-5173-48E2-92AF-FBA44CC6A749}"/>
              </a:ext>
            </a:extLst>
          </p:cNvPr>
          <p:cNvSpPr/>
          <p:nvPr/>
        </p:nvSpPr>
        <p:spPr>
          <a:xfrm>
            <a:off x="3467099" y="2848048"/>
            <a:ext cx="5248275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DD5791-5487-4A53-A971-3347083CF416}"/>
              </a:ext>
            </a:extLst>
          </p:cNvPr>
          <p:cNvSpPr/>
          <p:nvPr/>
        </p:nvSpPr>
        <p:spPr>
          <a:xfrm>
            <a:off x="5155573" y="2080718"/>
            <a:ext cx="265147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3A1804-C773-498B-8331-ACD5A887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969462"/>
            <a:ext cx="2558125" cy="13739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647743-7C47-4F18-B09B-EAA033AC7127}"/>
              </a:ext>
            </a:extLst>
          </p:cNvPr>
          <p:cNvSpPr/>
          <p:nvPr/>
        </p:nvSpPr>
        <p:spPr>
          <a:xfrm>
            <a:off x="3723576" y="3587659"/>
            <a:ext cx="1679378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CC181F-494A-4E8E-85CC-CF00D42B2AF9}"/>
              </a:ext>
            </a:extLst>
          </p:cNvPr>
          <p:cNvSpPr/>
          <p:nvPr/>
        </p:nvSpPr>
        <p:spPr>
          <a:xfrm>
            <a:off x="3545161" y="4368360"/>
            <a:ext cx="5170213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35416D-5E83-4ACC-AEAA-CB74AEBA3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563" y="3752228"/>
            <a:ext cx="2631049" cy="1360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47CB58-D6C0-47B7-96C9-2DF393488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9216" y="4507531"/>
            <a:ext cx="2667791" cy="137392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7C72970-F388-4F1E-B8F7-6909F47D5A69}"/>
              </a:ext>
            </a:extLst>
          </p:cNvPr>
          <p:cNvSpPr/>
          <p:nvPr/>
        </p:nvSpPr>
        <p:spPr>
          <a:xfrm>
            <a:off x="4572790" y="5130199"/>
            <a:ext cx="732635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EBCD6D8-1483-4E9F-A925-570DE74BBA04}"/>
              </a:ext>
            </a:extLst>
          </p:cNvPr>
          <p:cNvSpPr/>
          <p:nvPr/>
        </p:nvSpPr>
        <p:spPr>
          <a:xfrm>
            <a:off x="4688161" y="5924186"/>
            <a:ext cx="4027213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3074B4-AC34-42D7-880A-CFF32A7FE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0111" y="5301517"/>
            <a:ext cx="2559418" cy="13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III. Addressing the Research Question (Feature Engineering Stage 2)</a:t>
            </a:r>
            <a:br>
              <a:rPr lang="en-US" dirty="0"/>
            </a:br>
            <a:r>
              <a:rPr lang="en-US" dirty="0"/>
              <a:t>Refining Our Features with </a:t>
            </a:r>
            <a:r>
              <a:rPr lang="en-US" dirty="0" err="1"/>
              <a:t>FeatureSelector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190" y="1847384"/>
            <a:ext cx="4128971" cy="5010615"/>
          </a:xfrm>
        </p:spPr>
        <p:txBody>
          <a:bodyPr>
            <a:normAutofit/>
          </a:bodyPr>
          <a:lstStyle/>
          <a:p>
            <a:r>
              <a:rPr lang="en-US" sz="1400" dirty="0"/>
              <a:t>Removing perfectly correlated variables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	Shape: (1460, 295)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EBEAEC-BB7C-47C5-9986-69C89FE48546}"/>
              </a:ext>
            </a:extLst>
          </p:cNvPr>
          <p:cNvSpPr txBox="1">
            <a:spLocks/>
          </p:cNvSpPr>
          <p:nvPr/>
        </p:nvSpPr>
        <p:spPr>
          <a:xfrm>
            <a:off x="5492749" y="1847384"/>
            <a:ext cx="6011863" cy="469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Removing all zero-importance variables with </a:t>
            </a:r>
            <a:r>
              <a:rPr lang="en-US" sz="1400" dirty="0" err="1"/>
              <a:t>FeatureSelector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					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						Shape: </a:t>
            </a:r>
            <a:br>
              <a:rPr lang="en-US" sz="1400" dirty="0"/>
            </a:br>
            <a:r>
              <a:rPr lang="en-US" sz="1400" dirty="0"/>
              <a:t>									(1460, 181)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D3B7F-D8A6-455C-B1D7-C838FA41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90" y="2417753"/>
            <a:ext cx="4050166" cy="3605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5A7098-2F7D-4681-AE62-DE79572B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0183"/>
            <a:ext cx="3342618" cy="40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7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2)</a:t>
            </a:r>
            <a:br>
              <a:rPr lang="en-US" dirty="0"/>
            </a:br>
            <a:r>
              <a:rPr lang="en-US" dirty="0"/>
              <a:t>Modeling Reduced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54" y="2176448"/>
            <a:ext cx="4261095" cy="460057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  <a:p>
            <a:pPr lvl="1"/>
            <a:r>
              <a:rPr lang="en-US" b="1" dirty="0"/>
              <a:t>Score: 86.80%</a:t>
            </a:r>
          </a:p>
          <a:p>
            <a:pPr lvl="1"/>
            <a:r>
              <a:rPr lang="en-US" dirty="0"/>
              <a:t>Former: 88.35%</a:t>
            </a:r>
          </a:p>
          <a:p>
            <a:pPr lvl="1"/>
            <a:endParaRPr lang="en-US" dirty="0"/>
          </a:p>
          <a:p>
            <a:r>
              <a:rPr lang="en-US" dirty="0"/>
              <a:t>Lasso Regression</a:t>
            </a:r>
          </a:p>
          <a:p>
            <a:pPr lvl="1"/>
            <a:r>
              <a:rPr lang="en-US" b="1" dirty="0"/>
              <a:t>Score: 86.57%</a:t>
            </a:r>
          </a:p>
          <a:p>
            <a:pPr lvl="1"/>
            <a:r>
              <a:rPr lang="en-US" dirty="0"/>
              <a:t>Former: 87.88%</a:t>
            </a:r>
          </a:p>
          <a:p>
            <a:pPr lvl="1"/>
            <a:endParaRPr lang="en-US" dirty="0"/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b="1" dirty="0"/>
              <a:t>Score: 87.30%</a:t>
            </a:r>
          </a:p>
          <a:p>
            <a:pPr lvl="1"/>
            <a:r>
              <a:rPr lang="en-US" dirty="0"/>
              <a:t>Former: 88.13%</a:t>
            </a:r>
          </a:p>
          <a:p>
            <a:pPr lvl="1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647743-7C47-4F18-B09B-EAA033AC7127}"/>
              </a:ext>
            </a:extLst>
          </p:cNvPr>
          <p:cNvSpPr/>
          <p:nvPr/>
        </p:nvSpPr>
        <p:spPr>
          <a:xfrm>
            <a:off x="3837350" y="2338554"/>
            <a:ext cx="33919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CC181F-494A-4E8E-85CC-CF00D42B2AF9}"/>
              </a:ext>
            </a:extLst>
          </p:cNvPr>
          <p:cNvSpPr/>
          <p:nvPr/>
        </p:nvSpPr>
        <p:spPr>
          <a:xfrm>
            <a:off x="3649411" y="3810413"/>
            <a:ext cx="710716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7C72970-F388-4F1E-B8F7-6909F47D5A69}"/>
              </a:ext>
            </a:extLst>
          </p:cNvPr>
          <p:cNvSpPr/>
          <p:nvPr/>
        </p:nvSpPr>
        <p:spPr>
          <a:xfrm>
            <a:off x="4677039" y="5401647"/>
            <a:ext cx="376443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DDD1C-2582-4827-B0F4-3CC4A28A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771" y="2583529"/>
            <a:ext cx="2809490" cy="2635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E2B39-155C-42ED-87E3-2016B1C7A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120" y="1463185"/>
            <a:ext cx="2809492" cy="2564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2A392-A282-4484-959D-35B7CE3B2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866" y="4165062"/>
            <a:ext cx="2889018" cy="25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6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FE2015-F62C-45FE-BEB7-17F89614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65" y="2583529"/>
            <a:ext cx="2712382" cy="2635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B4D3B-F188-40A5-8BF4-20B03832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262" y="1452038"/>
            <a:ext cx="2746629" cy="2683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3)</a:t>
            </a:r>
            <a:br>
              <a:rPr lang="en-US" dirty="0"/>
            </a:br>
            <a:r>
              <a:rPr lang="en-US" sz="2700" dirty="0"/>
              <a:t>Modeling Reduced Feature Set and Adjusted 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54" y="2176448"/>
            <a:ext cx="4261095" cy="460057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  <a:p>
            <a:pPr lvl="1"/>
            <a:r>
              <a:rPr lang="en-US" b="1" dirty="0"/>
              <a:t>Score: 83.27%</a:t>
            </a:r>
          </a:p>
          <a:p>
            <a:pPr lvl="1"/>
            <a:r>
              <a:rPr lang="en-US" dirty="0"/>
              <a:t>Former: 86.80%</a:t>
            </a:r>
          </a:p>
          <a:p>
            <a:pPr lvl="1"/>
            <a:endParaRPr lang="en-US" dirty="0"/>
          </a:p>
          <a:p>
            <a:r>
              <a:rPr lang="en-US" dirty="0"/>
              <a:t>Lasso Regression</a:t>
            </a:r>
          </a:p>
          <a:p>
            <a:pPr lvl="1"/>
            <a:r>
              <a:rPr lang="en-US" b="1" dirty="0"/>
              <a:t>Score: 81.89%</a:t>
            </a:r>
          </a:p>
          <a:p>
            <a:pPr lvl="1"/>
            <a:r>
              <a:rPr lang="en-US" dirty="0"/>
              <a:t>Former: 86.57%</a:t>
            </a:r>
          </a:p>
          <a:p>
            <a:pPr lvl="1"/>
            <a:endParaRPr lang="en-US" dirty="0"/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b="1" dirty="0"/>
              <a:t>Score: 83.45%</a:t>
            </a:r>
          </a:p>
          <a:p>
            <a:pPr lvl="1"/>
            <a:r>
              <a:rPr lang="en-US" dirty="0"/>
              <a:t>Former: 87.30%</a:t>
            </a:r>
          </a:p>
          <a:p>
            <a:pPr lvl="1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647743-7C47-4F18-B09B-EAA033AC7127}"/>
              </a:ext>
            </a:extLst>
          </p:cNvPr>
          <p:cNvSpPr/>
          <p:nvPr/>
        </p:nvSpPr>
        <p:spPr>
          <a:xfrm>
            <a:off x="3837350" y="2338554"/>
            <a:ext cx="33919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CC181F-494A-4E8E-85CC-CF00D42B2AF9}"/>
              </a:ext>
            </a:extLst>
          </p:cNvPr>
          <p:cNvSpPr/>
          <p:nvPr/>
        </p:nvSpPr>
        <p:spPr>
          <a:xfrm>
            <a:off x="3649411" y="3810413"/>
            <a:ext cx="710716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7C72970-F388-4F1E-B8F7-6909F47D5A69}"/>
              </a:ext>
            </a:extLst>
          </p:cNvPr>
          <p:cNvSpPr/>
          <p:nvPr/>
        </p:nvSpPr>
        <p:spPr>
          <a:xfrm>
            <a:off x="4677039" y="5401647"/>
            <a:ext cx="376443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470A6-A22A-4E5E-A516-11911F480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288" y="4226659"/>
            <a:ext cx="2608125" cy="25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dirty="0"/>
              <a:t>III. Addressing the Research Question (Feature Engineering Stage 3)</a:t>
            </a:r>
            <a:br>
              <a:rPr lang="en-US" dirty="0"/>
            </a:br>
            <a:r>
              <a:rPr lang="en-US" dirty="0"/>
              <a:t>Creating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190" y="1847384"/>
            <a:ext cx="4128971" cy="5010615"/>
          </a:xfrm>
        </p:spPr>
        <p:txBody>
          <a:bodyPr>
            <a:normAutofit/>
          </a:bodyPr>
          <a:lstStyle/>
          <a:p>
            <a:r>
              <a:rPr lang="en-US" sz="1400" dirty="0" err="1"/>
              <a:t>np.sqrt</a:t>
            </a:r>
            <a:r>
              <a:rPr lang="en-US" sz="1400" dirty="0"/>
              <a:t>(</a:t>
            </a:r>
            <a:r>
              <a:rPr lang="en-US" sz="1400" dirty="0" err="1"/>
              <a:t>GrLivArea</a:t>
            </a:r>
            <a:r>
              <a:rPr lang="en-US" sz="1400" dirty="0"/>
              <a:t>) * </a:t>
            </a:r>
            <a:r>
              <a:rPr lang="en-US" sz="1400" dirty="0" err="1"/>
              <a:t>OverallQual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np. sqrt(</a:t>
            </a:r>
            <a:r>
              <a:rPr lang="en-US" sz="1400" dirty="0" err="1"/>
              <a:t>GrLivArea</a:t>
            </a:r>
            <a:r>
              <a:rPr lang="en-US" sz="1400" dirty="0"/>
              <a:t>*</a:t>
            </a:r>
            <a:r>
              <a:rPr lang="en-US" sz="1400" dirty="0" err="1"/>
              <a:t>OverallQual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np.sqrt</a:t>
            </a:r>
            <a:r>
              <a:rPr lang="en-US" sz="1400" dirty="0"/>
              <a:t>((</a:t>
            </a:r>
            <a:r>
              <a:rPr lang="en-US" sz="1400" dirty="0" err="1"/>
              <a:t>GrLivArea</a:t>
            </a:r>
            <a:r>
              <a:rPr lang="en-US" sz="1400" dirty="0"/>
              <a:t>*</a:t>
            </a:r>
            <a:r>
              <a:rPr lang="en-US" sz="1400" dirty="0" err="1"/>
              <a:t>OverallQual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(1 + </a:t>
            </a:r>
            <a:r>
              <a:rPr lang="en-US" sz="1400" dirty="0" err="1"/>
              <a:t>features.ExterQual_TA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EBEAEC-BB7C-47C5-9986-69C89FE48546}"/>
              </a:ext>
            </a:extLst>
          </p:cNvPr>
          <p:cNvSpPr txBox="1">
            <a:spLocks/>
          </p:cNvSpPr>
          <p:nvPr/>
        </p:nvSpPr>
        <p:spPr>
          <a:xfrm>
            <a:off x="6644642" y="2427247"/>
            <a:ext cx="6011863" cy="469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Assessing feature correlation</a:t>
            </a:r>
          </a:p>
          <a:p>
            <a:pPr marL="0" indent="0">
              <a:buNone/>
            </a:pPr>
            <a:r>
              <a:rPr lang="en-US" sz="1400" dirty="0"/>
              <a:t>								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4CEB8-FF54-4B8F-83CF-9D3365EA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65" y="2199932"/>
            <a:ext cx="1396319" cy="100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AC887-E3D3-423E-A699-4BE1F4FD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65" y="3532079"/>
            <a:ext cx="1452775" cy="10018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0351A7-C68C-44C8-83C8-8FFFB76CD954}"/>
              </a:ext>
            </a:extLst>
          </p:cNvPr>
          <p:cNvCxnSpPr/>
          <p:nvPr/>
        </p:nvCxnSpPr>
        <p:spPr>
          <a:xfrm>
            <a:off x="1661531" y="4908396"/>
            <a:ext cx="2720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C8ECD-4455-445F-B0EF-A7D8AD34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078" y="5282893"/>
            <a:ext cx="1452762" cy="1009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7F311E-822E-4281-9D3D-964C1B161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175" y="4514124"/>
            <a:ext cx="4894182" cy="1247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7CC19-F2D1-4352-B9C1-010F10A8B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006" y="2849285"/>
            <a:ext cx="4797139" cy="16846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DAC0310-B271-4CF8-8FC1-6D2ABD1CF61C}"/>
              </a:ext>
            </a:extLst>
          </p:cNvPr>
          <p:cNvSpPr/>
          <p:nvPr/>
        </p:nvSpPr>
        <p:spPr>
          <a:xfrm>
            <a:off x="6028628" y="2849285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7391C-6D93-40C1-9034-D7F279FEBC44}"/>
              </a:ext>
            </a:extLst>
          </p:cNvPr>
          <p:cNvSpPr/>
          <p:nvPr/>
        </p:nvSpPr>
        <p:spPr>
          <a:xfrm>
            <a:off x="6028628" y="4293105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6DA70-63EF-40FF-A866-055FC118D5F2}"/>
              </a:ext>
            </a:extLst>
          </p:cNvPr>
          <p:cNvSpPr/>
          <p:nvPr/>
        </p:nvSpPr>
        <p:spPr>
          <a:xfrm>
            <a:off x="6028628" y="4774221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F608FC-E5CF-4634-AD1D-5F707129CB26}"/>
              </a:ext>
            </a:extLst>
          </p:cNvPr>
          <p:cNvSpPr/>
          <p:nvPr/>
        </p:nvSpPr>
        <p:spPr>
          <a:xfrm>
            <a:off x="6021402" y="5014543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AA9E3-C1DC-4CA3-9C39-6E5D48D092D3}"/>
              </a:ext>
            </a:extLst>
          </p:cNvPr>
          <p:cNvSpPr/>
          <p:nvPr/>
        </p:nvSpPr>
        <p:spPr>
          <a:xfrm>
            <a:off x="6028628" y="5236034"/>
            <a:ext cx="4894182" cy="240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4)</a:t>
            </a:r>
            <a:br>
              <a:rPr lang="en-US" dirty="0"/>
            </a:br>
            <a:r>
              <a:rPr lang="en-US" sz="2700" dirty="0"/>
              <a:t>Modeling Feature Set with New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54" y="2176448"/>
            <a:ext cx="4261095" cy="460057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  <a:p>
            <a:pPr lvl="1"/>
            <a:r>
              <a:rPr lang="en-US" b="1" dirty="0"/>
              <a:t>Score: 83.72%</a:t>
            </a:r>
          </a:p>
          <a:p>
            <a:pPr lvl="1"/>
            <a:r>
              <a:rPr lang="en-US" dirty="0"/>
              <a:t>Optimal:</a:t>
            </a:r>
            <a:r>
              <a:rPr lang="en-US" b="1" dirty="0"/>
              <a:t> </a:t>
            </a:r>
            <a:r>
              <a:rPr lang="en-US" dirty="0"/>
              <a:t>88.35%</a:t>
            </a:r>
          </a:p>
          <a:p>
            <a:pPr lvl="1"/>
            <a:endParaRPr lang="en-US" dirty="0"/>
          </a:p>
          <a:p>
            <a:r>
              <a:rPr lang="en-US" dirty="0"/>
              <a:t>Lasso Regression</a:t>
            </a:r>
          </a:p>
          <a:p>
            <a:pPr lvl="1"/>
            <a:r>
              <a:rPr lang="en-US" b="1" dirty="0"/>
              <a:t>Score: 81.87%</a:t>
            </a:r>
          </a:p>
          <a:p>
            <a:pPr lvl="1"/>
            <a:r>
              <a:rPr lang="en-US" dirty="0"/>
              <a:t>Optimal: 87.88%</a:t>
            </a:r>
          </a:p>
          <a:p>
            <a:pPr lvl="1"/>
            <a:endParaRPr lang="en-US" dirty="0"/>
          </a:p>
          <a:p>
            <a:r>
              <a:rPr lang="en-US" dirty="0"/>
              <a:t>Random Forest Regressor</a:t>
            </a:r>
          </a:p>
          <a:p>
            <a:pPr lvl="1"/>
            <a:r>
              <a:rPr lang="en-US" b="1" dirty="0"/>
              <a:t>Score: 83.45%</a:t>
            </a:r>
          </a:p>
          <a:p>
            <a:pPr lvl="1"/>
            <a:r>
              <a:rPr lang="en-US" dirty="0"/>
              <a:t>Former: 88.13%</a:t>
            </a:r>
          </a:p>
          <a:p>
            <a:pPr lvl="1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647743-7C47-4F18-B09B-EAA033AC7127}"/>
              </a:ext>
            </a:extLst>
          </p:cNvPr>
          <p:cNvSpPr/>
          <p:nvPr/>
        </p:nvSpPr>
        <p:spPr>
          <a:xfrm>
            <a:off x="3837350" y="2338554"/>
            <a:ext cx="339191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CC181F-494A-4E8E-85CC-CF00D42B2AF9}"/>
              </a:ext>
            </a:extLst>
          </p:cNvPr>
          <p:cNvSpPr/>
          <p:nvPr/>
        </p:nvSpPr>
        <p:spPr>
          <a:xfrm>
            <a:off x="3649411" y="3810413"/>
            <a:ext cx="710716" cy="64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7C72970-F388-4F1E-B8F7-6909F47D5A69}"/>
              </a:ext>
            </a:extLst>
          </p:cNvPr>
          <p:cNvSpPr/>
          <p:nvPr/>
        </p:nvSpPr>
        <p:spPr>
          <a:xfrm>
            <a:off x="4677039" y="5401647"/>
            <a:ext cx="376443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6821B-94C6-4CB8-87D8-2C13ED8C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69" y="1440154"/>
            <a:ext cx="2712382" cy="2633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6086A-1067-4113-B722-B8FA7FFB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80" y="2655721"/>
            <a:ext cx="2712382" cy="266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D1D35-1E66-4E05-9DD6-8B725A49D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263" y="4197704"/>
            <a:ext cx="2815976" cy="26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1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A294-DABF-4745-A6CA-9C26B32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III. Addressing the Research Question (Modeling Stage 5)</a:t>
            </a:r>
            <a:br>
              <a:rPr lang="en-US" dirty="0"/>
            </a:br>
            <a:r>
              <a:rPr lang="en-US" dirty="0"/>
              <a:t>Tuning Our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3516-9F52-435F-971D-2642282A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04" y="1969475"/>
            <a:ext cx="2111695" cy="576262"/>
          </a:xfrm>
        </p:spPr>
        <p:txBody>
          <a:bodyPr/>
          <a:lstStyle/>
          <a:p>
            <a:r>
              <a:rPr lang="en-US" dirty="0"/>
              <a:t>Ridge 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F8CAD-A03F-4379-9549-37295B95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7341" y="2545737"/>
            <a:ext cx="2715220" cy="368815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Score: 89.04%</a:t>
            </a:r>
          </a:p>
          <a:p>
            <a:r>
              <a:rPr lang="en-US" dirty="0"/>
              <a:t>Former:</a:t>
            </a:r>
            <a:r>
              <a:rPr lang="en-US" b="1" dirty="0"/>
              <a:t> </a:t>
            </a:r>
            <a:r>
              <a:rPr lang="en-US" dirty="0"/>
              <a:t>88.35%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FF01B-43BB-4BAE-A0C3-23082852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62" y="2610212"/>
            <a:ext cx="2772523" cy="261879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647C32-18E4-404D-B8FA-7C855D5FC405}"/>
              </a:ext>
            </a:extLst>
          </p:cNvPr>
          <p:cNvSpPr txBox="1">
            <a:spLocks/>
          </p:cNvSpPr>
          <p:nvPr/>
        </p:nvSpPr>
        <p:spPr>
          <a:xfrm>
            <a:off x="5040151" y="1989266"/>
            <a:ext cx="21116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Lasso Tuning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E5AAAAF-5E74-4561-AD15-59A39B8EBB8F}"/>
              </a:ext>
            </a:extLst>
          </p:cNvPr>
          <p:cNvSpPr txBox="1">
            <a:spLocks/>
          </p:cNvSpPr>
          <p:nvPr/>
        </p:nvSpPr>
        <p:spPr>
          <a:xfrm>
            <a:off x="4738390" y="2925434"/>
            <a:ext cx="2715220" cy="3354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Score: 88.06%</a:t>
            </a:r>
          </a:p>
          <a:p>
            <a:r>
              <a:rPr lang="en-US" dirty="0"/>
              <a:t>Former: 87.88%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B12A27E-7CDE-475A-8660-D36B4DF1F8BF}"/>
              </a:ext>
            </a:extLst>
          </p:cNvPr>
          <p:cNvSpPr txBox="1">
            <a:spLocks/>
          </p:cNvSpPr>
          <p:nvPr/>
        </p:nvSpPr>
        <p:spPr>
          <a:xfrm>
            <a:off x="7987840" y="1969475"/>
            <a:ext cx="34479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Tuning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4B8AE04-8BD4-4F00-9038-25FBC7A92A6E}"/>
              </a:ext>
            </a:extLst>
          </p:cNvPr>
          <p:cNvSpPr txBox="1">
            <a:spLocks/>
          </p:cNvSpPr>
          <p:nvPr/>
        </p:nvSpPr>
        <p:spPr>
          <a:xfrm>
            <a:off x="8354205" y="2551754"/>
            <a:ext cx="2715220" cy="373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Score: 89.39%</a:t>
            </a:r>
          </a:p>
          <a:p>
            <a:r>
              <a:rPr lang="en-US" dirty="0"/>
              <a:t>Former: 88.13%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4B1D9E-0873-460D-A47A-D6496027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00" y="2755178"/>
            <a:ext cx="3404199" cy="23288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09E900-4DB5-4933-8EC8-FC64DB29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469" y="2545737"/>
            <a:ext cx="3158692" cy="24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7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4227-821F-45E6-9CF7-9A3A8ABF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AE38-0055-4D64-856E-2B3FC86A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914" y="1905000"/>
            <a:ext cx="8915400" cy="4399663"/>
          </a:xfrm>
        </p:spPr>
        <p:txBody>
          <a:bodyPr>
            <a:normAutofit/>
          </a:bodyPr>
          <a:lstStyle/>
          <a:p>
            <a:r>
              <a:rPr lang="en-US" dirty="0"/>
              <a:t>I. Introduction to House Prices</a:t>
            </a:r>
          </a:p>
          <a:p>
            <a:pPr lvl="1"/>
            <a:r>
              <a:rPr lang="en-US" dirty="0"/>
              <a:t>A. Context on Housing Market</a:t>
            </a:r>
          </a:p>
          <a:p>
            <a:pPr lvl="1"/>
            <a:r>
              <a:rPr lang="en-US" dirty="0"/>
              <a:t>B. Information on Specific Dataset</a:t>
            </a:r>
          </a:p>
          <a:p>
            <a:r>
              <a:rPr lang="en-US" dirty="0"/>
              <a:t>II. Presenting the Research Question</a:t>
            </a:r>
          </a:p>
          <a:p>
            <a:pPr lvl="1"/>
            <a:r>
              <a:rPr lang="en-US" dirty="0"/>
              <a:t>A. Need and Solution</a:t>
            </a:r>
          </a:p>
          <a:p>
            <a:pPr lvl="1"/>
            <a:r>
              <a:rPr lang="en-US" dirty="0"/>
              <a:t>B. Method of Testing</a:t>
            </a:r>
          </a:p>
          <a:p>
            <a:r>
              <a:rPr lang="en-US" dirty="0"/>
              <a:t>III. Addressing the Research Question</a:t>
            </a:r>
          </a:p>
          <a:p>
            <a:pPr lvl="1"/>
            <a:r>
              <a:rPr lang="en-US" dirty="0"/>
              <a:t>A. Feature Engineering</a:t>
            </a:r>
          </a:p>
          <a:p>
            <a:pPr lvl="1"/>
            <a:r>
              <a:rPr lang="en-US" dirty="0"/>
              <a:t>B. Model Tuning</a:t>
            </a:r>
          </a:p>
          <a:p>
            <a:pPr lvl="1"/>
            <a:r>
              <a:rPr lang="en-US" dirty="0"/>
              <a:t>C. Selecting our Final Model</a:t>
            </a:r>
          </a:p>
          <a:p>
            <a:r>
              <a:rPr lang="en-US" dirty="0"/>
              <a:t>IV. Conclusion: Model’s Relevance</a:t>
            </a:r>
          </a:p>
        </p:txBody>
      </p:sp>
    </p:spTree>
    <p:extLst>
      <p:ext uri="{BB962C8B-B14F-4D97-AF65-F5344CB8AC3E}">
        <p14:creationId xmlns:p14="http://schemas.microsoft.com/office/powerpoint/2010/main" val="12220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A294-DABF-4745-A6CA-9C26B32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III. Addressing the Research Question (Modeling Stage 5)</a:t>
            </a:r>
            <a:br>
              <a:rPr lang="en-US" dirty="0"/>
            </a:br>
            <a:r>
              <a:rPr lang="en-US" dirty="0"/>
              <a:t>Cross-Validating Our Tuned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3516-9F52-435F-971D-2642282A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04" y="1969475"/>
            <a:ext cx="2111695" cy="576262"/>
          </a:xfrm>
        </p:spPr>
        <p:txBody>
          <a:bodyPr/>
          <a:lstStyle/>
          <a:p>
            <a:r>
              <a:rPr lang="en-US" dirty="0"/>
              <a:t>Ridge CV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F8CAD-A03F-4379-9549-37295B95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8350" y="2090477"/>
            <a:ext cx="2554346" cy="775503"/>
          </a:xfrm>
        </p:spPr>
        <p:txBody>
          <a:bodyPr>
            <a:normAutofit/>
          </a:bodyPr>
          <a:lstStyle/>
          <a:p>
            <a:r>
              <a:rPr lang="en-US" b="1" dirty="0"/>
              <a:t>Mean: 81.08%</a:t>
            </a:r>
          </a:p>
          <a:p>
            <a:pPr marL="0" indent="0">
              <a:buNone/>
            </a:pPr>
            <a:r>
              <a:rPr lang="en-US" dirty="0"/>
              <a:t>	High variance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647C32-18E4-404D-B8FA-7C855D5FC405}"/>
              </a:ext>
            </a:extLst>
          </p:cNvPr>
          <p:cNvSpPr txBox="1">
            <a:spLocks/>
          </p:cNvSpPr>
          <p:nvPr/>
        </p:nvSpPr>
        <p:spPr>
          <a:xfrm>
            <a:off x="1629103" y="3294514"/>
            <a:ext cx="21116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Lasso CV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E5AAAAF-5E74-4561-AD15-59A39B8EBB8F}"/>
              </a:ext>
            </a:extLst>
          </p:cNvPr>
          <p:cNvSpPr txBox="1">
            <a:spLocks/>
          </p:cNvSpPr>
          <p:nvPr/>
        </p:nvSpPr>
        <p:spPr>
          <a:xfrm>
            <a:off x="8108350" y="3294514"/>
            <a:ext cx="2715220" cy="82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Mean: 80.78%</a:t>
            </a:r>
          </a:p>
          <a:p>
            <a:pPr marL="457200" lvl="1" indent="0">
              <a:buNone/>
            </a:pPr>
            <a:r>
              <a:rPr lang="en-US" dirty="0"/>
              <a:t>High variance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B12A27E-7CDE-475A-8660-D36B4DF1F8BF}"/>
              </a:ext>
            </a:extLst>
          </p:cNvPr>
          <p:cNvSpPr txBox="1">
            <a:spLocks/>
          </p:cNvSpPr>
          <p:nvPr/>
        </p:nvSpPr>
        <p:spPr>
          <a:xfrm>
            <a:off x="1629103" y="4602464"/>
            <a:ext cx="34479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CV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4B8AE04-8BD4-4F00-9038-25FBC7A92A6E}"/>
              </a:ext>
            </a:extLst>
          </p:cNvPr>
          <p:cNvSpPr txBox="1">
            <a:spLocks/>
          </p:cNvSpPr>
          <p:nvPr/>
        </p:nvSpPr>
        <p:spPr>
          <a:xfrm>
            <a:off x="8108350" y="4608799"/>
            <a:ext cx="2715220" cy="82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Mean: 85.36%</a:t>
            </a:r>
          </a:p>
          <a:p>
            <a:pPr marL="0" indent="0">
              <a:buNone/>
            </a:pPr>
            <a:r>
              <a:rPr lang="en-US" dirty="0"/>
              <a:t>	Lower variance!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B3209-16B4-4047-8FCC-F5F0F5E4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47" y="2178000"/>
            <a:ext cx="3447950" cy="410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313E6-E822-4790-A820-FBEB6D39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947" y="3473574"/>
            <a:ext cx="3447950" cy="1023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27FE3-2B69-4BA2-B082-4503782D1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947" y="5340493"/>
            <a:ext cx="3447950" cy="4279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9F680D-D9F1-4521-806C-5C2DC3C5EEEC}"/>
              </a:ext>
            </a:extLst>
          </p:cNvPr>
          <p:cNvCxnSpPr/>
          <p:nvPr/>
        </p:nvCxnSpPr>
        <p:spPr>
          <a:xfrm>
            <a:off x="1469984" y="4602464"/>
            <a:ext cx="91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36C70E-9992-4070-8A92-2C656FE68DAE}"/>
              </a:ext>
            </a:extLst>
          </p:cNvPr>
          <p:cNvCxnSpPr/>
          <p:nvPr/>
        </p:nvCxnSpPr>
        <p:spPr>
          <a:xfrm>
            <a:off x="1469985" y="3263498"/>
            <a:ext cx="91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B3C44A-DC1D-44C4-A7C4-C2B48864C69A}"/>
              </a:ext>
            </a:extLst>
          </p:cNvPr>
          <p:cNvCxnSpPr/>
          <p:nvPr/>
        </p:nvCxnSpPr>
        <p:spPr>
          <a:xfrm>
            <a:off x="1469983" y="2085936"/>
            <a:ext cx="91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5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9551" cy="1280890"/>
          </a:xfrm>
        </p:spPr>
        <p:txBody>
          <a:bodyPr>
            <a:normAutofit/>
          </a:bodyPr>
          <a:lstStyle/>
          <a:p>
            <a:r>
              <a:rPr lang="en-US" sz="1800" dirty="0"/>
              <a:t>III. Addressing the Research Question (Feature Engineering Stage 4)</a:t>
            </a:r>
            <a:br>
              <a:rPr lang="en-US" dirty="0"/>
            </a:br>
            <a:r>
              <a:rPr lang="en-US" sz="2800" dirty="0"/>
              <a:t>Limiting Features with RFR 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1197"/>
            <a:ext cx="2203215" cy="4159876"/>
          </a:xfrm>
        </p:spPr>
        <p:txBody>
          <a:bodyPr>
            <a:normAutofit/>
          </a:bodyPr>
          <a:lstStyle/>
          <a:p>
            <a:r>
              <a:rPr lang="en-US" sz="1600" dirty="0"/>
              <a:t>After viewing the accuracy across the spread of features, we dialed in to the range of 150-184 to find the best model with the least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3A953-FB80-45B4-89A0-34422B48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748" y="1651197"/>
            <a:ext cx="1708503" cy="469838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C1477E5-1D52-499D-BEA4-2B36D423C53D}"/>
              </a:ext>
            </a:extLst>
          </p:cNvPr>
          <p:cNvSpPr/>
          <p:nvPr/>
        </p:nvSpPr>
        <p:spPr>
          <a:xfrm>
            <a:off x="5065161" y="2955834"/>
            <a:ext cx="2037144" cy="208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8D4AA-9434-4D1D-9446-3B5FDF2B15F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102305" y="3060007"/>
            <a:ext cx="1023123" cy="6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058F30A-EFEA-470D-BE04-D7E1E144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05" y="3693821"/>
            <a:ext cx="4651250" cy="8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D45-6347-41B3-92BE-2BEDF97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dirty="0"/>
              <a:t>III. Addressing the Research Question (Modeling Stage 4)</a:t>
            </a:r>
            <a:br>
              <a:rPr lang="en-US" dirty="0"/>
            </a:br>
            <a:r>
              <a:rPr lang="en-US" sz="2700" dirty="0"/>
              <a:t>Random Forest Regression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DDC-55BC-454B-849A-DE4C941D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83" y="1709570"/>
            <a:ext cx="4261095" cy="861349"/>
          </a:xfrm>
        </p:spPr>
        <p:txBody>
          <a:bodyPr>
            <a:normAutofit/>
          </a:bodyPr>
          <a:lstStyle/>
          <a:p>
            <a:r>
              <a:rPr lang="en-US" sz="1600" dirty="0"/>
              <a:t>Finding optimal parameters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643C9-23D6-416C-A473-D827725D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00" y="2088343"/>
            <a:ext cx="3397351" cy="12198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FCF24A-EFF1-4549-A1B4-324BB967A026}"/>
              </a:ext>
            </a:extLst>
          </p:cNvPr>
          <p:cNvCxnSpPr>
            <a:cxnSpLocks/>
          </p:cNvCxnSpPr>
          <p:nvPr/>
        </p:nvCxnSpPr>
        <p:spPr>
          <a:xfrm>
            <a:off x="4700536" y="1899133"/>
            <a:ext cx="1974502" cy="404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B45C0B-4D19-44C2-A4A3-4BD7C46A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2752123"/>
            <a:ext cx="2375654" cy="73764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C8A469-8EEE-4000-8D45-DE1EF57BDC4E}"/>
              </a:ext>
            </a:extLst>
          </p:cNvPr>
          <p:cNvSpPr txBox="1">
            <a:spLocks/>
          </p:cNvSpPr>
          <p:nvPr/>
        </p:nvSpPr>
        <p:spPr>
          <a:xfrm>
            <a:off x="6721123" y="2088277"/>
            <a:ext cx="4261095" cy="87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Assessing accuracy with parameters on train-test</a:t>
            </a:r>
          </a:p>
          <a:p>
            <a:pPr lvl="1"/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B2CB9-8E6F-45B2-B9CC-84EA6429E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39" y="3952300"/>
            <a:ext cx="3943350" cy="533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48BE65-532D-4CA0-8A7B-42C460B3C01A}"/>
              </a:ext>
            </a:extLst>
          </p:cNvPr>
          <p:cNvCxnSpPr>
            <a:cxnSpLocks/>
          </p:cNvCxnSpPr>
          <p:nvPr/>
        </p:nvCxnSpPr>
        <p:spPr>
          <a:xfrm flipH="1">
            <a:off x="5972537" y="2822241"/>
            <a:ext cx="806159" cy="606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8F38914-FE41-49B1-A75D-A807E31A80DF}"/>
              </a:ext>
            </a:extLst>
          </p:cNvPr>
          <p:cNvSpPr txBox="1">
            <a:spLocks/>
          </p:cNvSpPr>
          <p:nvPr/>
        </p:nvSpPr>
        <p:spPr>
          <a:xfrm>
            <a:off x="3557239" y="3544689"/>
            <a:ext cx="4261095" cy="171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Cross-Validation assessment</a:t>
            </a:r>
          </a:p>
          <a:p>
            <a:pPr lvl="1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73C190D-A6D3-4D3A-9322-35258443355A}"/>
              </a:ext>
            </a:extLst>
          </p:cNvPr>
          <p:cNvSpPr txBox="1">
            <a:spLocks/>
          </p:cNvSpPr>
          <p:nvPr/>
        </p:nvSpPr>
        <p:spPr>
          <a:xfrm>
            <a:off x="1179083" y="4731030"/>
            <a:ext cx="9162974" cy="1563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b="1" dirty="0"/>
              <a:t>Model Conclusions:</a:t>
            </a:r>
          </a:p>
          <a:p>
            <a:pPr lvl="1"/>
            <a:r>
              <a:rPr lang="en-US" dirty="0"/>
              <a:t>Overall accuracy dropped slightly (from 89.39% to 88.97%).</a:t>
            </a:r>
          </a:p>
          <a:p>
            <a:pPr lvl="1"/>
            <a:r>
              <a:rPr lang="en-US" dirty="0"/>
              <a:t>CV mean score improved (from 85.36% to 86.89%) as a result of the </a:t>
            </a:r>
          </a:p>
          <a:p>
            <a:pPr lvl="2"/>
            <a:r>
              <a:rPr lang="en-US" dirty="0"/>
              <a:t>Reduced feature set (300 to 160) reduced overfitting</a:t>
            </a:r>
          </a:p>
          <a:p>
            <a:pPr lvl="2"/>
            <a:r>
              <a:rPr lang="en-US" dirty="0"/>
              <a:t>Decrease in variance lead to more consistent scores</a:t>
            </a:r>
          </a:p>
        </p:txBody>
      </p:sp>
    </p:spTree>
    <p:extLst>
      <p:ext uri="{BB962C8B-B14F-4D97-AF65-F5344CB8AC3E}">
        <p14:creationId xmlns:p14="http://schemas.microsoft.com/office/powerpoint/2010/main" val="202363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73C-C529-476A-B4A5-326691E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IV. Conclusion: Model’s Relevance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5C0B-B2D7-4BB9-919E-E9B56CE58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385F8-1930-4A00-B50B-E2F1CDBDBFEA}"/>
              </a:ext>
            </a:extLst>
          </p:cNvPr>
          <p:cNvSpPr/>
          <p:nvPr/>
        </p:nvSpPr>
        <p:spPr>
          <a:xfrm>
            <a:off x="6096000" y="175821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I. Introduction to House Prices</a:t>
            </a:r>
          </a:p>
          <a:p>
            <a:r>
              <a:rPr lang="en-US" dirty="0"/>
              <a:t>II. Presenting the Research Question</a:t>
            </a:r>
          </a:p>
          <a:p>
            <a:r>
              <a:rPr lang="en-US" dirty="0"/>
              <a:t>III. Addressing the Research Question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7390-5FA4-4147-B4E6-92340516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IV. Conclusion: Model’s Relevance</a:t>
            </a:r>
            <a:br>
              <a:rPr lang="en-US" dirty="0"/>
            </a:br>
            <a:r>
              <a:rPr lang="en-US" dirty="0"/>
              <a:t>Random Forest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F7911-2743-41EE-B6F3-6561FC83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6467" y="1706485"/>
            <a:ext cx="3992732" cy="576262"/>
          </a:xfrm>
        </p:spPr>
        <p:txBody>
          <a:bodyPr/>
          <a:lstStyle/>
          <a:p>
            <a:r>
              <a:rPr lang="en-US" b="1" dirty="0"/>
              <a:t>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D2357-61C8-44C0-BB1D-1C603019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6306" y="2282748"/>
            <a:ext cx="4342893" cy="3354060"/>
          </a:xfrm>
        </p:spPr>
        <p:txBody>
          <a:bodyPr/>
          <a:lstStyle/>
          <a:p>
            <a:r>
              <a:rPr lang="en-US" dirty="0"/>
              <a:t>Consistently outperforms all other models in most cases</a:t>
            </a:r>
          </a:p>
          <a:p>
            <a:r>
              <a:rPr lang="en-US" dirty="0"/>
              <a:t>Potential to perform above 90% accuracy</a:t>
            </a:r>
          </a:p>
          <a:p>
            <a:r>
              <a:rPr lang="en-US" dirty="0"/>
              <a:t>Low variance in cross-validation</a:t>
            </a:r>
          </a:p>
          <a:p>
            <a:r>
              <a:rPr lang="en-US" dirty="0"/>
              <a:t>Does not generate as many significant outliers in predictions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798F4-313D-4DF8-85D5-5458094F4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3723" y="1703257"/>
            <a:ext cx="3999001" cy="576262"/>
          </a:xfrm>
        </p:spPr>
        <p:txBody>
          <a:bodyPr/>
          <a:lstStyle/>
          <a:p>
            <a:r>
              <a:rPr lang="en-US" b="1" dirty="0"/>
              <a:t>Weaknesses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30698-8433-4C18-882B-81254FC7E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4051" y="2279520"/>
            <a:ext cx="4338674" cy="3354060"/>
          </a:xfrm>
        </p:spPr>
        <p:txBody>
          <a:bodyPr/>
          <a:lstStyle/>
          <a:p>
            <a:r>
              <a:rPr lang="en-US" dirty="0"/>
              <a:t>Provides less insight into the model reasoning</a:t>
            </a:r>
          </a:p>
          <a:p>
            <a:r>
              <a:rPr lang="en-US" dirty="0"/>
              <a:t>Relatively slower model when compared to Ridge or Lasso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B0D6C-A564-4FA2-80A2-8535B1166F8A}"/>
              </a:ext>
            </a:extLst>
          </p:cNvPr>
          <p:cNvSpPr txBox="1"/>
          <p:nvPr/>
        </p:nvSpPr>
        <p:spPr>
          <a:xfrm>
            <a:off x="2256467" y="5072232"/>
            <a:ext cx="834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Being above our aforementioned goal of 85%, we may confidently provide the home buyer or seller in Ames, Iowa, with a model that would enable them to make informed pricing decisions. </a:t>
            </a:r>
          </a:p>
        </p:txBody>
      </p:sp>
    </p:spTree>
    <p:extLst>
      <p:ext uri="{BB962C8B-B14F-4D97-AF65-F5344CB8AC3E}">
        <p14:creationId xmlns:p14="http://schemas.microsoft.com/office/powerpoint/2010/main" val="381795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FCB5-0511-4975-BB3E-40648593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3DD5-7881-4B09-8C84-DFB5FB45E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73C-C529-476A-B4A5-326691E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to House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5C0B-B2D7-4BB9-919E-E9B56CE58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385F8-1930-4A00-B50B-E2F1CDBDBFEA}"/>
              </a:ext>
            </a:extLst>
          </p:cNvPr>
          <p:cNvSpPr/>
          <p:nvPr/>
        </p:nvSpPr>
        <p:spPr>
          <a:xfrm>
            <a:off x="6096000" y="35275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II. Building a Case for the Research Question</a:t>
            </a:r>
          </a:p>
          <a:p>
            <a:r>
              <a:rPr lang="en-US" dirty="0"/>
              <a:t>III. Addressing the Research Question</a:t>
            </a:r>
          </a:p>
          <a:p>
            <a:r>
              <a:rPr lang="en-US" dirty="0"/>
              <a:t>IV. Conclusion: Model’s Relevance</a:t>
            </a:r>
          </a:p>
        </p:txBody>
      </p:sp>
    </p:spTree>
    <p:extLst>
      <p:ext uri="{BB962C8B-B14F-4D97-AF65-F5344CB8AC3E}">
        <p14:creationId xmlns:p14="http://schemas.microsoft.com/office/powerpoint/2010/main" val="162329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C5C9-DCE6-4969-982D-AE6736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I. Introduction to Housing Prices</a:t>
            </a:r>
            <a:br>
              <a:rPr lang="en-US" dirty="0"/>
            </a:br>
            <a:r>
              <a:rPr lang="en-US" dirty="0"/>
              <a:t>Context on Housing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07DF-B25B-485C-B1A5-0901B7F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those looking to buy or sell in the housing real estate market, it can be difficult to accurately predict a house’s worth, reducing the process to an arbitrary decision.</a:t>
            </a:r>
          </a:p>
          <a:p>
            <a:pPr lvl="1"/>
            <a:r>
              <a:rPr lang="en-US" dirty="0"/>
              <a:t>For the </a:t>
            </a:r>
            <a:r>
              <a:rPr lang="en-US" b="1" dirty="0"/>
              <a:t>buyer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At risk of purchasing an overpriced home</a:t>
            </a:r>
          </a:p>
          <a:p>
            <a:pPr lvl="2"/>
            <a:r>
              <a:rPr lang="en-US" dirty="0"/>
              <a:t>Unable to tell when a home is underpriced and, therefore, worth considering</a:t>
            </a:r>
          </a:p>
          <a:p>
            <a:pPr lvl="1"/>
            <a:r>
              <a:rPr lang="en-US" dirty="0"/>
              <a:t>For the </a:t>
            </a:r>
            <a:r>
              <a:rPr lang="en-US" b="1" dirty="0"/>
              <a:t>seller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At risk of selling their home for a price less than its actual value</a:t>
            </a:r>
          </a:p>
          <a:p>
            <a:pPr lvl="2"/>
            <a:r>
              <a:rPr lang="en-US" dirty="0"/>
              <a:t>Unable to tell if their listing is overpriced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In light of this, our goal is to statistically derive this house price in order to empower both the buyer and the seller in their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C5C9-DCE6-4969-982D-AE6736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I. Introduction to Housing Prices</a:t>
            </a:r>
            <a:br>
              <a:rPr lang="en-US" dirty="0"/>
            </a:br>
            <a:r>
              <a:rPr lang="en-US" dirty="0"/>
              <a:t>Information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07DF-B25B-485C-B1A5-0901B7F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used for this project was gathered by Dean De Cock, professor of Truman State University, and is available on Kaggle under the name “House Prices: Advanced Regression Techniques.”</a:t>
            </a:r>
          </a:p>
          <a:p>
            <a:r>
              <a:rPr lang="en-US" dirty="0"/>
              <a:t>De Cock organized this dataset as a result of only have a limited, outdated dataset on Boston housing prices</a:t>
            </a:r>
          </a:p>
          <a:p>
            <a:r>
              <a:rPr lang="en-US" dirty="0"/>
              <a:t>After meeting with the Assessor and Deputy Assessor of the Ames City Assessor’s Office, they allowed De Cock access to the data – an Excel file with an original 113 variables. Roughly 30 features were removed from the dataset that required special knowledge or that were previously calculated.</a:t>
            </a:r>
          </a:p>
          <a:p>
            <a:r>
              <a:rPr lang="en-US" dirty="0"/>
              <a:t>The final product was a 81x1460 dataset on the house prices of Ames, Iowa.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4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C5C9-DCE6-4969-982D-AE6736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I. Introduction to Housing Prices</a:t>
            </a:r>
            <a:br>
              <a:rPr lang="en-US" dirty="0"/>
            </a:br>
            <a:r>
              <a:rPr lang="en-US" dirty="0"/>
              <a:t>Information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07DF-B25B-485C-B1A5-0901B7F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dataset with information on 1460 residential homes in Ames, Iowa, our goal is to calculate the continuous variable of a house’s price by:</a:t>
            </a:r>
          </a:p>
          <a:p>
            <a:pPr lvl="1"/>
            <a:r>
              <a:rPr lang="en-US" dirty="0"/>
              <a:t>Exploring the 79 explanatory variables</a:t>
            </a:r>
          </a:p>
          <a:p>
            <a:pPr lvl="2"/>
            <a:r>
              <a:rPr lang="en-US" dirty="0"/>
              <a:t>Continuous: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YearBuilt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LotArea</a:t>
            </a:r>
            <a:r>
              <a:rPr lang="en-US" dirty="0"/>
              <a:t>” 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GrLivingArea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Categorical:</a:t>
            </a:r>
          </a:p>
          <a:p>
            <a:pPr lvl="3"/>
            <a:r>
              <a:rPr lang="en-US" dirty="0"/>
              <a:t>“Neighborhood”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CentralAir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GarageQual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5D232-EB25-40F7-82AB-B1929E0C7A84}"/>
              </a:ext>
            </a:extLst>
          </p:cNvPr>
          <p:cNvSpPr txBox="1"/>
          <p:nvPr/>
        </p:nvSpPr>
        <p:spPr>
          <a:xfrm>
            <a:off x="5695950" y="3198298"/>
            <a:ext cx="1748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SalePrice</a:t>
            </a:r>
            <a:r>
              <a:rPr lang="en-US" sz="600" dirty="0"/>
              <a:t> - the property's sale price in dollars (</a:t>
            </a:r>
            <a:r>
              <a:rPr lang="en-US" sz="600" b="1" dirty="0"/>
              <a:t>target variable</a:t>
            </a:r>
            <a:r>
              <a:rPr lang="en-US" sz="600" dirty="0"/>
              <a:t>)</a:t>
            </a:r>
          </a:p>
          <a:p>
            <a:r>
              <a:rPr lang="en-US" sz="600" dirty="0" err="1"/>
              <a:t>MSSubClass</a:t>
            </a:r>
            <a:r>
              <a:rPr lang="en-US" sz="600" dirty="0"/>
              <a:t>: The building class</a:t>
            </a:r>
          </a:p>
          <a:p>
            <a:r>
              <a:rPr lang="en-US" sz="600" dirty="0" err="1"/>
              <a:t>MSZoning</a:t>
            </a:r>
            <a:r>
              <a:rPr lang="en-US" sz="600" dirty="0"/>
              <a:t>: The general zoning classification</a:t>
            </a:r>
          </a:p>
          <a:p>
            <a:r>
              <a:rPr lang="en-US" sz="600" dirty="0" err="1"/>
              <a:t>LotFrontage</a:t>
            </a:r>
            <a:r>
              <a:rPr lang="en-US" sz="600" dirty="0"/>
              <a:t>: Linear feet of street connected to property (259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LotArea</a:t>
            </a:r>
            <a:r>
              <a:rPr lang="en-US" sz="600" dirty="0"/>
              <a:t>: Lot size in square feet</a:t>
            </a:r>
          </a:p>
          <a:p>
            <a:r>
              <a:rPr lang="en-US" sz="600" dirty="0"/>
              <a:t>Street: Type of road access</a:t>
            </a:r>
          </a:p>
          <a:p>
            <a:r>
              <a:rPr lang="en-US" sz="600" dirty="0"/>
              <a:t>Alley: Type of alley access (1369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LotShape</a:t>
            </a:r>
            <a:r>
              <a:rPr lang="en-US" sz="600" dirty="0"/>
              <a:t>: General shape of property</a:t>
            </a:r>
          </a:p>
          <a:p>
            <a:r>
              <a:rPr lang="en-US" sz="600" dirty="0" err="1"/>
              <a:t>LandContour</a:t>
            </a:r>
            <a:r>
              <a:rPr lang="en-US" sz="600" dirty="0"/>
              <a:t>: Flatness of the property</a:t>
            </a:r>
          </a:p>
          <a:p>
            <a:r>
              <a:rPr lang="en-US" sz="600" dirty="0"/>
              <a:t>Utilities: Type of utilities available</a:t>
            </a:r>
          </a:p>
          <a:p>
            <a:r>
              <a:rPr lang="en-US" sz="600" dirty="0" err="1"/>
              <a:t>LotConfig</a:t>
            </a:r>
            <a:r>
              <a:rPr lang="en-US" sz="600" dirty="0"/>
              <a:t>: Lot configuration</a:t>
            </a:r>
          </a:p>
          <a:p>
            <a:r>
              <a:rPr lang="en-US" sz="600" dirty="0" err="1"/>
              <a:t>LandSlope</a:t>
            </a:r>
            <a:r>
              <a:rPr lang="en-US" sz="600" dirty="0"/>
              <a:t>: Slope of property</a:t>
            </a:r>
          </a:p>
          <a:p>
            <a:r>
              <a:rPr lang="en-US" sz="600" dirty="0"/>
              <a:t>Neighborhood: Physical locations within Ames city limits</a:t>
            </a:r>
          </a:p>
          <a:p>
            <a:r>
              <a:rPr lang="en-US" sz="600" dirty="0"/>
              <a:t>Condition1: Proximity to main road or railroad</a:t>
            </a:r>
          </a:p>
          <a:p>
            <a:r>
              <a:rPr lang="en-US" sz="600" dirty="0"/>
              <a:t>Condition2: Proximity to main road or railroad (if a second is present)</a:t>
            </a:r>
          </a:p>
          <a:p>
            <a:r>
              <a:rPr lang="en-US" sz="600" dirty="0" err="1"/>
              <a:t>BldgType</a:t>
            </a:r>
            <a:r>
              <a:rPr lang="en-US" sz="600" dirty="0"/>
              <a:t>: Type of dwelling</a:t>
            </a:r>
          </a:p>
          <a:p>
            <a:r>
              <a:rPr lang="en-US" sz="600" dirty="0" err="1"/>
              <a:t>HouseStyle</a:t>
            </a:r>
            <a:r>
              <a:rPr lang="en-US" sz="600" dirty="0"/>
              <a:t>: Style of dwelling</a:t>
            </a:r>
          </a:p>
          <a:p>
            <a:r>
              <a:rPr lang="en-US" sz="600" dirty="0" err="1"/>
              <a:t>OverallQual</a:t>
            </a:r>
            <a:r>
              <a:rPr lang="en-US" sz="600" dirty="0"/>
              <a:t>: Overall material and finish quality</a:t>
            </a:r>
          </a:p>
          <a:p>
            <a:r>
              <a:rPr lang="en-US" sz="600" dirty="0" err="1"/>
              <a:t>OverallCond</a:t>
            </a:r>
            <a:r>
              <a:rPr lang="en-US" sz="600" dirty="0"/>
              <a:t>: Overall condition rating</a:t>
            </a:r>
          </a:p>
          <a:p>
            <a:r>
              <a:rPr lang="en-US" sz="600" dirty="0" err="1"/>
              <a:t>YearBuilt</a:t>
            </a:r>
            <a:r>
              <a:rPr lang="en-US" sz="600" dirty="0"/>
              <a:t>: Original construction date</a:t>
            </a:r>
          </a:p>
          <a:p>
            <a:r>
              <a:rPr lang="en-US" sz="600" dirty="0" err="1"/>
              <a:t>YearRemodAdd</a:t>
            </a:r>
            <a:r>
              <a:rPr lang="en-US" sz="600" dirty="0"/>
              <a:t>: Remodel date</a:t>
            </a:r>
          </a:p>
          <a:p>
            <a:r>
              <a:rPr lang="en-US" sz="600" dirty="0" err="1"/>
              <a:t>RoofStyle</a:t>
            </a:r>
            <a:r>
              <a:rPr lang="en-US" sz="600" dirty="0"/>
              <a:t>: Type of roof</a:t>
            </a:r>
          </a:p>
          <a:p>
            <a:r>
              <a:rPr lang="en-US" sz="600" dirty="0" err="1"/>
              <a:t>RoofMatl</a:t>
            </a:r>
            <a:r>
              <a:rPr lang="en-US" sz="600" dirty="0"/>
              <a:t>: Roof material</a:t>
            </a:r>
          </a:p>
          <a:p>
            <a:r>
              <a:rPr lang="en-US" sz="600" dirty="0"/>
              <a:t>Exterior1st: Exterior covering on house</a:t>
            </a:r>
          </a:p>
          <a:p>
            <a:endParaRPr 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B03B3-2B93-45EC-B3D3-592E9C004562}"/>
              </a:ext>
            </a:extLst>
          </p:cNvPr>
          <p:cNvSpPr txBox="1"/>
          <p:nvPr/>
        </p:nvSpPr>
        <p:spPr>
          <a:xfrm>
            <a:off x="7267575" y="3198298"/>
            <a:ext cx="1748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Exterior2nd: Exterior covering on house (if more than one material)</a:t>
            </a:r>
          </a:p>
          <a:p>
            <a:r>
              <a:rPr lang="en-US" sz="600" dirty="0" err="1"/>
              <a:t>MasVnrType</a:t>
            </a:r>
            <a:r>
              <a:rPr lang="en-US" sz="600" dirty="0"/>
              <a:t>: Masonry veneer type - (8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MasVnrArea</a:t>
            </a:r>
            <a:r>
              <a:rPr lang="en-US" sz="600" dirty="0"/>
              <a:t>: Masonry veneer area in square feet - (8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ExterQual</a:t>
            </a:r>
            <a:r>
              <a:rPr lang="en-US" sz="600" dirty="0"/>
              <a:t>: Exterior material quality</a:t>
            </a:r>
          </a:p>
          <a:p>
            <a:r>
              <a:rPr lang="en-US" sz="600" dirty="0" err="1"/>
              <a:t>ExterCond</a:t>
            </a:r>
            <a:r>
              <a:rPr lang="en-US" sz="600" dirty="0"/>
              <a:t>: Present condition of the material on the exterior</a:t>
            </a:r>
          </a:p>
          <a:p>
            <a:r>
              <a:rPr lang="en-US" sz="600" dirty="0"/>
              <a:t>Foundation: Type of foundation</a:t>
            </a:r>
          </a:p>
          <a:p>
            <a:r>
              <a:rPr lang="en-US" sz="600" dirty="0" err="1"/>
              <a:t>BsmtQual</a:t>
            </a:r>
            <a:r>
              <a:rPr lang="en-US" sz="600" dirty="0"/>
              <a:t>: Height of the basement (37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BsmtCond</a:t>
            </a:r>
            <a:r>
              <a:rPr lang="en-US" sz="600" dirty="0"/>
              <a:t>: General condition of the basement (37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BsmtExposure</a:t>
            </a:r>
            <a:r>
              <a:rPr lang="en-US" sz="600" dirty="0"/>
              <a:t>: Walkout or garden level basement walls (38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/>
              <a:t>BsmtFinType1: Quality of basement finished area (37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/>
              <a:t>BsmtFinSF1: Type 1 finished square feet</a:t>
            </a:r>
          </a:p>
          <a:p>
            <a:r>
              <a:rPr lang="en-US" sz="600" dirty="0"/>
              <a:t>BsmtFinType2: Quality of second finished area (if present) (37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/>
              <a:t>BsmtFinSF2: Type 2 finished square feet</a:t>
            </a:r>
          </a:p>
          <a:p>
            <a:r>
              <a:rPr lang="en-US" sz="600" dirty="0" err="1"/>
              <a:t>BsmtUnfSF</a:t>
            </a:r>
            <a:r>
              <a:rPr lang="en-US" sz="600" dirty="0"/>
              <a:t>: Unfinished square feet of basement area</a:t>
            </a:r>
          </a:p>
          <a:p>
            <a:r>
              <a:rPr lang="en-US" sz="600" dirty="0" err="1"/>
              <a:t>TotalBsmtSF</a:t>
            </a:r>
            <a:r>
              <a:rPr lang="en-US" sz="600" dirty="0"/>
              <a:t>: Total square feet of basement area</a:t>
            </a:r>
          </a:p>
          <a:p>
            <a:r>
              <a:rPr lang="en-US" sz="600" dirty="0"/>
              <a:t>Heating: Type of heating</a:t>
            </a:r>
          </a:p>
          <a:p>
            <a:r>
              <a:rPr lang="en-US" sz="600" dirty="0" err="1"/>
              <a:t>HeatingQC</a:t>
            </a:r>
            <a:r>
              <a:rPr lang="en-US" sz="600" dirty="0"/>
              <a:t>: Heating quality and condition</a:t>
            </a:r>
          </a:p>
          <a:p>
            <a:r>
              <a:rPr lang="en-US" sz="600" dirty="0" err="1"/>
              <a:t>CentralAir</a:t>
            </a:r>
            <a:r>
              <a:rPr lang="en-US" sz="600" dirty="0"/>
              <a:t>: Central air conditioning</a:t>
            </a:r>
          </a:p>
          <a:p>
            <a:r>
              <a:rPr lang="en-US" sz="600" dirty="0"/>
              <a:t>Electrical: Electrical system (1 </a:t>
            </a:r>
            <a:r>
              <a:rPr lang="en-US" sz="600" dirty="0" err="1"/>
              <a:t>NaN</a:t>
            </a:r>
            <a:r>
              <a:rPr lang="en-US" sz="600" dirty="0"/>
              <a:t> value)</a:t>
            </a:r>
          </a:p>
          <a:p>
            <a:r>
              <a:rPr lang="en-US" sz="600" dirty="0"/>
              <a:t>1stFlrSF: First Floor square feet</a:t>
            </a:r>
          </a:p>
          <a:p>
            <a:r>
              <a:rPr lang="en-US" sz="600" dirty="0"/>
              <a:t>2ndFlrSF: Second floor square feet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974E1-0DBB-493B-9D94-7AA6B632A33A}"/>
              </a:ext>
            </a:extLst>
          </p:cNvPr>
          <p:cNvSpPr txBox="1"/>
          <p:nvPr/>
        </p:nvSpPr>
        <p:spPr>
          <a:xfrm>
            <a:off x="8924925" y="3198298"/>
            <a:ext cx="1748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LowQualFinSF</a:t>
            </a:r>
            <a:r>
              <a:rPr lang="en-US" sz="600" dirty="0"/>
              <a:t>: Low quality finished square feet (all floors)</a:t>
            </a:r>
          </a:p>
          <a:p>
            <a:r>
              <a:rPr lang="en-US" sz="600" dirty="0" err="1"/>
              <a:t>GrLivArea</a:t>
            </a:r>
            <a:r>
              <a:rPr lang="en-US" sz="600" dirty="0"/>
              <a:t>: Above grade (ground) living area square feet</a:t>
            </a:r>
          </a:p>
          <a:p>
            <a:r>
              <a:rPr lang="en-US" sz="600" dirty="0" err="1"/>
              <a:t>BsmtFullBath</a:t>
            </a:r>
            <a:r>
              <a:rPr lang="en-US" sz="600" dirty="0"/>
              <a:t>: Basement full bathrooms</a:t>
            </a:r>
          </a:p>
          <a:p>
            <a:r>
              <a:rPr lang="en-US" sz="600" dirty="0" err="1"/>
              <a:t>BsmtHalfBath</a:t>
            </a:r>
            <a:r>
              <a:rPr lang="en-US" sz="600" dirty="0"/>
              <a:t>: Basement half bathrooms</a:t>
            </a:r>
          </a:p>
          <a:p>
            <a:r>
              <a:rPr lang="en-US" sz="600" dirty="0" err="1"/>
              <a:t>FullBath</a:t>
            </a:r>
            <a:r>
              <a:rPr lang="en-US" sz="600" dirty="0"/>
              <a:t>: Full bathrooms above grade</a:t>
            </a:r>
          </a:p>
          <a:p>
            <a:r>
              <a:rPr lang="en-US" sz="600" dirty="0" err="1"/>
              <a:t>HalfBath</a:t>
            </a:r>
            <a:r>
              <a:rPr lang="en-US" sz="600" dirty="0"/>
              <a:t>: Half baths above grade</a:t>
            </a:r>
          </a:p>
          <a:p>
            <a:r>
              <a:rPr lang="en-US" sz="600" dirty="0"/>
              <a:t>Bedroom: Number of bedrooms above basement level</a:t>
            </a:r>
          </a:p>
          <a:p>
            <a:r>
              <a:rPr lang="en-US" sz="600" dirty="0"/>
              <a:t>Kitchen: Number of kitchens</a:t>
            </a:r>
          </a:p>
          <a:p>
            <a:r>
              <a:rPr lang="en-US" sz="600" dirty="0" err="1"/>
              <a:t>KitchenQual</a:t>
            </a:r>
            <a:r>
              <a:rPr lang="en-US" sz="600" dirty="0"/>
              <a:t>: Kitchen quality</a:t>
            </a:r>
          </a:p>
          <a:p>
            <a:r>
              <a:rPr lang="en-US" sz="600" dirty="0" err="1"/>
              <a:t>TotRmsAbvGrd</a:t>
            </a:r>
            <a:r>
              <a:rPr lang="en-US" sz="600" dirty="0"/>
              <a:t>: Total rooms above grade (does not include bathrooms)</a:t>
            </a:r>
          </a:p>
          <a:p>
            <a:r>
              <a:rPr lang="en-US" sz="600" dirty="0"/>
              <a:t>Functional: Home functionality rating</a:t>
            </a:r>
          </a:p>
          <a:p>
            <a:r>
              <a:rPr lang="en-US" sz="600" dirty="0"/>
              <a:t>Fireplaces: Number of fireplaces</a:t>
            </a:r>
          </a:p>
          <a:p>
            <a:r>
              <a:rPr lang="en-US" sz="600" dirty="0" err="1"/>
              <a:t>FireplaceQu</a:t>
            </a:r>
            <a:r>
              <a:rPr lang="en-US" sz="600" dirty="0"/>
              <a:t>: Fireplace quality (690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GarageType</a:t>
            </a:r>
            <a:r>
              <a:rPr lang="en-US" sz="600" dirty="0"/>
              <a:t>: Garage location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GarageYrBlt</a:t>
            </a:r>
            <a:r>
              <a:rPr lang="en-US" sz="600" dirty="0"/>
              <a:t>: Year garage was built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GarageFinish</a:t>
            </a:r>
            <a:r>
              <a:rPr lang="en-US" sz="600" dirty="0"/>
              <a:t>: Interior finish of the garage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GarageCars</a:t>
            </a:r>
            <a:r>
              <a:rPr lang="en-US" sz="600" dirty="0"/>
              <a:t>: Size of garage in car capacity</a:t>
            </a:r>
          </a:p>
          <a:p>
            <a:r>
              <a:rPr lang="en-US" sz="600" dirty="0" err="1"/>
              <a:t>GarageArea</a:t>
            </a:r>
            <a:r>
              <a:rPr lang="en-US" sz="600" dirty="0"/>
              <a:t>: Size of garage in square feet</a:t>
            </a:r>
          </a:p>
          <a:p>
            <a:r>
              <a:rPr lang="en-US" sz="600" dirty="0" err="1"/>
              <a:t>GarageQual</a:t>
            </a:r>
            <a:r>
              <a:rPr lang="en-US" sz="600" dirty="0"/>
              <a:t>: Garage quality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r>
              <a:rPr lang="en-US" sz="600" dirty="0" err="1"/>
              <a:t>GarageCond</a:t>
            </a:r>
            <a:r>
              <a:rPr lang="en-US" sz="600" dirty="0"/>
              <a:t>: Garage condition (81 </a:t>
            </a:r>
            <a:r>
              <a:rPr lang="en-US" sz="600" dirty="0" err="1"/>
              <a:t>NaN</a:t>
            </a:r>
            <a:r>
              <a:rPr lang="en-US" sz="600" dirty="0"/>
              <a:t> values)</a:t>
            </a:r>
          </a:p>
          <a:p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BFE93-F664-4D7D-BCBB-090D15AF7AF3}"/>
              </a:ext>
            </a:extLst>
          </p:cNvPr>
          <p:cNvSpPr txBox="1"/>
          <p:nvPr/>
        </p:nvSpPr>
        <p:spPr>
          <a:xfrm>
            <a:off x="10587989" y="3198298"/>
            <a:ext cx="148971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PavedDrive</a:t>
            </a:r>
            <a:r>
              <a:rPr lang="en-US" sz="700" dirty="0"/>
              <a:t>: Paved driveway</a:t>
            </a:r>
          </a:p>
          <a:p>
            <a:r>
              <a:rPr lang="en-US" sz="700" dirty="0" err="1"/>
              <a:t>WoodDeckSF</a:t>
            </a:r>
            <a:r>
              <a:rPr lang="en-US" sz="700" dirty="0"/>
              <a:t>: Wood deck area in square feet</a:t>
            </a:r>
          </a:p>
          <a:p>
            <a:r>
              <a:rPr lang="en-US" sz="700" dirty="0" err="1"/>
              <a:t>OpenPorchSF</a:t>
            </a:r>
            <a:r>
              <a:rPr lang="en-US" sz="700" dirty="0"/>
              <a:t>: Open porch area in square feet</a:t>
            </a:r>
          </a:p>
          <a:p>
            <a:r>
              <a:rPr lang="en-US" sz="700" dirty="0" err="1"/>
              <a:t>EnclosedPorch</a:t>
            </a:r>
            <a:r>
              <a:rPr lang="en-US" sz="700" dirty="0"/>
              <a:t>: Enclosed porch area in square feet</a:t>
            </a:r>
          </a:p>
          <a:p>
            <a:r>
              <a:rPr lang="en-US" sz="700" dirty="0"/>
              <a:t>3SsnPorch: Three season porch area in square feet</a:t>
            </a:r>
          </a:p>
          <a:p>
            <a:r>
              <a:rPr lang="en-US" sz="700" dirty="0" err="1"/>
              <a:t>ScreenPorch</a:t>
            </a:r>
            <a:r>
              <a:rPr lang="en-US" sz="700" dirty="0"/>
              <a:t>: Screen porch area in square feet</a:t>
            </a:r>
          </a:p>
          <a:p>
            <a:r>
              <a:rPr lang="en-US" sz="700" dirty="0" err="1"/>
              <a:t>PoolArea</a:t>
            </a:r>
            <a:r>
              <a:rPr lang="en-US" sz="700" dirty="0"/>
              <a:t>: Pool area in square feet</a:t>
            </a:r>
          </a:p>
          <a:p>
            <a:r>
              <a:rPr lang="en-US" sz="700" dirty="0" err="1"/>
              <a:t>PoolQC</a:t>
            </a:r>
            <a:r>
              <a:rPr lang="en-US" sz="700" dirty="0"/>
              <a:t>: Pool quality (1453 </a:t>
            </a:r>
            <a:r>
              <a:rPr lang="en-US" sz="700" dirty="0" err="1"/>
              <a:t>NaN</a:t>
            </a:r>
            <a:r>
              <a:rPr lang="en-US" sz="700" dirty="0"/>
              <a:t> values)</a:t>
            </a:r>
          </a:p>
          <a:p>
            <a:r>
              <a:rPr lang="en-US" sz="700" dirty="0"/>
              <a:t>Fence: Fence quality (1179 </a:t>
            </a:r>
            <a:r>
              <a:rPr lang="en-US" sz="700" dirty="0" err="1"/>
              <a:t>NaN</a:t>
            </a:r>
            <a:r>
              <a:rPr lang="en-US" sz="700" dirty="0"/>
              <a:t> values)</a:t>
            </a:r>
          </a:p>
          <a:p>
            <a:r>
              <a:rPr lang="en-US" sz="700" dirty="0" err="1"/>
              <a:t>MiscFeature</a:t>
            </a:r>
            <a:r>
              <a:rPr lang="en-US" sz="700" dirty="0"/>
              <a:t>: Miscellaneous feature not covered in other categories (1406 </a:t>
            </a:r>
            <a:r>
              <a:rPr lang="en-US" sz="700" dirty="0" err="1"/>
              <a:t>NaN</a:t>
            </a:r>
            <a:r>
              <a:rPr lang="en-US" sz="700" dirty="0"/>
              <a:t> values)</a:t>
            </a:r>
          </a:p>
          <a:p>
            <a:r>
              <a:rPr lang="en-US" sz="700" dirty="0" err="1"/>
              <a:t>MiscVal</a:t>
            </a:r>
            <a:r>
              <a:rPr lang="en-US" sz="700" dirty="0"/>
              <a:t>: $Value of miscellaneous feature</a:t>
            </a:r>
          </a:p>
          <a:p>
            <a:r>
              <a:rPr lang="en-US" sz="700" dirty="0" err="1"/>
              <a:t>MoSold</a:t>
            </a:r>
            <a:r>
              <a:rPr lang="en-US" sz="700" dirty="0"/>
              <a:t>: Month Sold</a:t>
            </a:r>
          </a:p>
          <a:p>
            <a:r>
              <a:rPr lang="en-US" sz="700" dirty="0" err="1"/>
              <a:t>YrSold</a:t>
            </a:r>
            <a:r>
              <a:rPr lang="en-US" sz="700" dirty="0"/>
              <a:t>: Year Sold</a:t>
            </a:r>
          </a:p>
          <a:p>
            <a:r>
              <a:rPr lang="en-US" sz="700" dirty="0" err="1"/>
              <a:t>SaleType</a:t>
            </a:r>
            <a:r>
              <a:rPr lang="en-US" sz="700" dirty="0"/>
              <a:t>: Type of sale</a:t>
            </a:r>
          </a:p>
          <a:p>
            <a:r>
              <a:rPr lang="en-US" sz="700" dirty="0" err="1"/>
              <a:t>SaleCondition</a:t>
            </a:r>
            <a:r>
              <a:rPr lang="en-US" sz="700" dirty="0"/>
              <a:t>: Condition of sale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1F9C7-B0C4-4AF9-9720-A2EE0B22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92" y="2930255"/>
            <a:ext cx="5401577" cy="35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0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C5C9-DCE6-4969-982D-AE67363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I. Introduction to Housing Prices</a:t>
            </a:r>
            <a:br>
              <a:rPr lang="en-US" dirty="0"/>
            </a:br>
            <a:r>
              <a:rPr lang="en-US" dirty="0"/>
              <a:t>Information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07DF-B25B-485C-B1A5-0901B7FD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the data by addressing missing values: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613FF-B32A-402F-B785-6A6FC5BA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01381"/>
            <a:ext cx="3924300" cy="3009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8FE3B-857D-4C5D-9D11-B1121F10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98" y="2555962"/>
            <a:ext cx="5626101" cy="370067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11446DF-0B4F-4700-A467-A8004D5410DB}"/>
              </a:ext>
            </a:extLst>
          </p:cNvPr>
          <p:cNvSpPr/>
          <p:nvPr/>
        </p:nvSpPr>
        <p:spPr>
          <a:xfrm>
            <a:off x="4994095" y="4022411"/>
            <a:ext cx="1057634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B73C-C529-476A-B4A5-326691E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Presenting the 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5C0B-B2D7-4BB9-919E-E9B56CE58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385F8-1930-4A00-B50B-E2F1CDBDBFEA}"/>
              </a:ext>
            </a:extLst>
          </p:cNvPr>
          <p:cNvSpPr/>
          <p:nvPr/>
        </p:nvSpPr>
        <p:spPr>
          <a:xfrm>
            <a:off x="6096000" y="16196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I. Introduction to House Prices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III. Addressing the Research Question</a:t>
            </a:r>
          </a:p>
          <a:p>
            <a:r>
              <a:rPr lang="en-US" dirty="0"/>
              <a:t>IV. Conclusion: Model’s Relevance</a:t>
            </a:r>
          </a:p>
        </p:txBody>
      </p:sp>
    </p:spTree>
    <p:extLst>
      <p:ext uri="{BB962C8B-B14F-4D97-AF65-F5344CB8AC3E}">
        <p14:creationId xmlns:p14="http://schemas.microsoft.com/office/powerpoint/2010/main" val="73210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01DB-EE5C-4C56-8AA6-6E34848F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II. Presenting the Research Question</a:t>
            </a:r>
            <a:br>
              <a:rPr lang="en-US" dirty="0"/>
            </a:br>
            <a:r>
              <a:rPr lang="en-US" dirty="0"/>
              <a:t>The Need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44EF-FF56-485A-B7EE-2C6FD317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</a:t>
            </a:r>
          </a:p>
          <a:p>
            <a:pPr lvl="1"/>
            <a:r>
              <a:rPr lang="en-US" dirty="0"/>
              <a:t>Those lacking industry experience in real estate are at risk of buying or selling mispriced properties at a loss. </a:t>
            </a:r>
          </a:p>
          <a:p>
            <a:pPr lvl="1"/>
            <a:r>
              <a:rPr lang="en-US" dirty="0"/>
              <a:t>When given a complete list of the house specifications, the buyer/seller should have statistical confidence in their desired house price point. </a:t>
            </a:r>
          </a:p>
          <a:p>
            <a:r>
              <a:rPr lang="en-US" dirty="0"/>
              <a:t>The Solution</a:t>
            </a:r>
          </a:p>
          <a:p>
            <a:pPr lvl="1"/>
            <a:r>
              <a:rPr lang="en-US" dirty="0"/>
              <a:t>By creating a model that uses a wide variety of features, we will be able to </a:t>
            </a:r>
            <a:r>
              <a:rPr lang="en-US" b="1" dirty="0"/>
              <a:t>calculate the house price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The seller may input house specifications specifications and have it return an estimated selling price.</a:t>
            </a:r>
          </a:p>
          <a:p>
            <a:pPr lvl="2"/>
            <a:r>
              <a:rPr lang="en-US" dirty="0"/>
              <a:t>The buyer may assess deals based on the house specifications and determine whether a listing is over- or </a:t>
            </a:r>
            <a:r>
              <a:rPr lang="en-US" dirty="0" err="1"/>
              <a:t>under-priced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02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8509</TotalTime>
  <Words>1812</Words>
  <Application>Microsoft Office PowerPoint</Application>
  <PresentationFormat>Widescreen</PresentationFormat>
  <Paragraphs>337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Predicting House Prices</vt:lpstr>
      <vt:lpstr>Outlining the Presentation</vt:lpstr>
      <vt:lpstr>I. Introduction to House Prices</vt:lpstr>
      <vt:lpstr>I. Introduction to Housing Prices Context on Housing Market</vt:lpstr>
      <vt:lpstr>I. Introduction to Housing Prices Information on Dataset</vt:lpstr>
      <vt:lpstr>I. Introduction to Housing Prices Information on Dataset</vt:lpstr>
      <vt:lpstr>I. Introduction to Housing Prices Information on Dataset</vt:lpstr>
      <vt:lpstr>II. Presenting the Research Question</vt:lpstr>
      <vt:lpstr>II. Presenting the Research Question The Need and Solution</vt:lpstr>
      <vt:lpstr>II. Presenting the Research Question The Method of Testing</vt:lpstr>
      <vt:lpstr>III. Addressing the Research Question</vt:lpstr>
      <vt:lpstr>III. Addressing the Research Question (Feature Engineering Stage 1) Preparing the Basic Feature Set</vt:lpstr>
      <vt:lpstr>III. Addressing the Research Question (Modeling Stage 1) Modeling the Basic Feature Set</vt:lpstr>
      <vt:lpstr>III. Addressing the Research Question (Feature Engineering Stage 2) Refining Our Features with FeatureSelector</vt:lpstr>
      <vt:lpstr>III. Addressing the Research Question (Modeling Stage 2) Modeling Reduced Feature Set</vt:lpstr>
      <vt:lpstr>III. Addressing the Research Question (Modeling Stage 3) Modeling Reduced Feature Set and Adjusted Target</vt:lpstr>
      <vt:lpstr>III. Addressing the Research Question (Feature Engineering Stage 3) Creating New Features</vt:lpstr>
      <vt:lpstr>III. Addressing the Research Question (Modeling Stage 4) Modeling Feature Set with New Features</vt:lpstr>
      <vt:lpstr>III. Addressing the Research Question (Modeling Stage 5) Tuning Our Models</vt:lpstr>
      <vt:lpstr>III. Addressing the Research Question (Modeling Stage 5) Cross-Validating Our Tuned Models</vt:lpstr>
      <vt:lpstr>III. Addressing the Research Question (Feature Engineering Stage 4) Limiting Features with RFR Feature Importance</vt:lpstr>
      <vt:lpstr>III. Addressing the Research Question (Modeling Stage 4) Random Forest Regression Tuning</vt:lpstr>
      <vt:lpstr>IV. Conclusion: Model’s Relevance</vt:lpstr>
      <vt:lpstr>IV. Conclusion: Model’s Relevance Random Forest Regressor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</dc:title>
  <dc:creator>Paul Schmidt</dc:creator>
  <cp:lastModifiedBy>Paul Schmidt</cp:lastModifiedBy>
  <cp:revision>31</cp:revision>
  <dcterms:created xsi:type="dcterms:W3CDTF">2019-05-30T16:25:02Z</dcterms:created>
  <dcterms:modified xsi:type="dcterms:W3CDTF">2019-06-05T14:16:27Z</dcterms:modified>
</cp:coreProperties>
</file>