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3" r:id="rId10"/>
    <p:sldId id="265" r:id="rId11"/>
    <p:sldId id="269" r:id="rId12"/>
    <p:sldId id="267" r:id="rId13"/>
    <p:sldId id="266" r:id="rId14"/>
    <p:sldId id="285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34EC37-E262-EE45-BA1D-49CCD2A7D8C1}">
          <p14:sldIdLst>
            <p14:sldId id="256"/>
            <p14:sldId id="257"/>
            <p14:sldId id="258"/>
            <p14:sldId id="260"/>
            <p14:sldId id="259"/>
          </p14:sldIdLst>
        </p14:section>
        <p14:section name="1. Get Procedure Costs" id="{5820125D-7A50-3243-9C82-5381149B3E5A}">
          <p14:sldIdLst>
            <p14:sldId id="264"/>
            <p14:sldId id="261"/>
            <p14:sldId id="262"/>
            <p14:sldId id="263"/>
            <p14:sldId id="265"/>
            <p14:sldId id="269"/>
            <p14:sldId id="267"/>
            <p14:sldId id="266"/>
            <p14:sldId id="285"/>
            <p14:sldId id="268"/>
            <p14:sldId id="270"/>
          </p14:sldIdLst>
        </p14:section>
        <p14:section name="2. Get Facility Information" id="{ABFC40F9-30A5-224F-9211-473642426C18}">
          <p14:sldIdLst>
            <p14:sldId id="271"/>
            <p14:sldId id="272"/>
            <p14:sldId id="273"/>
            <p14:sldId id="274"/>
          </p14:sldIdLst>
        </p14:section>
        <p14:section name="3. Get additional external data" id="{30426E33-7E0A-E347-9F40-5990D994FDAA}">
          <p14:sldIdLst>
            <p14:sldId id="275"/>
            <p14:sldId id="276"/>
            <p14:sldId id="277"/>
            <p14:sldId id="278"/>
            <p14:sldId id="279"/>
          </p14:sldIdLst>
        </p14:section>
        <p14:section name="4. Review Correlations in Data" id="{D8CB13CF-FC43-5642-AD67-C2A807A51E5A}">
          <p14:sldIdLst>
            <p14:sldId id="280"/>
            <p14:sldId id="282"/>
            <p14:sldId id="283"/>
            <p14:sldId id="284"/>
          </p14:sldIdLst>
        </p14:section>
        <p14:section name="Closing" id="{11C075E3-3F96-394D-94F6-AE1C4A85AAF9}">
          <p14:sldIdLst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969696"/>
    <a:srgbClr val="E7C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/>
    <p:restoredTop sz="86402"/>
  </p:normalViewPr>
  <p:slideViewPr>
    <p:cSldViewPr snapToGrid="0" snapToObjects="1">
      <p:cViewPr>
        <p:scale>
          <a:sx n="100" d="100"/>
          <a:sy n="100" d="100"/>
        </p:scale>
        <p:origin x="560" y="1064"/>
      </p:cViewPr>
      <p:guideLst/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D7303-442D-CD49-8586-6ED06D7DE9B8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AB4EA-DA14-CE47-B117-51B25EB5F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6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90C0-04BD-F34F-9F13-7928A4CA3EC5}" type="datetime1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EFCD-7E34-5244-9D58-A11961756A65}" type="datetime1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6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8F67-8750-3346-B6C0-6BA2E3C3CEDC}" type="datetime1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8FEE-171D-5B4C-93B1-93A875D76B42}" type="datetime1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3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D85-E077-2C46-8AB4-26A2A37B1928}" type="datetime1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537" y="1825625"/>
            <a:ext cx="5685263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C71-62F5-254D-B023-E3578B9EDD24}" type="datetime1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7701-9F5A-4045-B490-56BCA603A329}" type="datetime1">
              <a:rPr lang="en-US" smtClean="0"/>
              <a:t>10/1/17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D0B2-FF9C-534A-865F-849E3DCD14BD}" type="datetime1">
              <a:rPr lang="en-US" smtClean="0"/>
              <a:t>10/1/17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8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D953-E51E-3E43-8098-0FFF3F9C4666}" type="datetime1">
              <a:rPr lang="en-US" smtClean="0"/>
              <a:t>10/1/17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0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F873-42BC-C348-BC9A-ADD713171AE8}" type="datetime1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F82C-2664-4949-B749-5BD1E444F73F}" type="datetime1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5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30188"/>
            <a:ext cx="12192000" cy="509461"/>
          </a:xfrm>
          <a:prstGeom prst="rect">
            <a:avLst/>
          </a:prstGeom>
          <a:solidFill>
            <a:srgbClr val="E7C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+mj-lt"/>
              </a:rPr>
              <a:t>Python Quick Camp </a:t>
            </a:r>
            <a:r>
              <a:rPr lang="mr-IN" dirty="0" smtClean="0">
                <a:latin typeface="+mj-lt"/>
              </a:rPr>
              <a:t>–</a:t>
            </a:r>
            <a:r>
              <a:rPr lang="en-US" dirty="0" smtClean="0">
                <a:latin typeface="+mj-lt"/>
              </a:rPr>
              <a:t> October 2017</a:t>
            </a:r>
            <a:endParaRPr lang="en-US" dirty="0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537" y="919036"/>
            <a:ext cx="11552663" cy="77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537" y="1825625"/>
            <a:ext cx="115526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24A7BC"/>
              </a:buClr>
              <a:buFont typeface="Arial" panose="020B0604020202020204" pitchFamily="34" charset="0"/>
            </a:pPr>
            <a:r>
              <a:rPr lang="en-US" dirty="0" smtClean="0"/>
              <a:t>Click to edit Master text styles</a:t>
            </a:r>
          </a:p>
          <a:p>
            <a:pPr lvl="1">
              <a:buClr>
                <a:srgbClr val="24A7BC"/>
              </a:buClr>
              <a:buFont typeface="Arial" panose="020B0604020202020204" pitchFamily="34" charset="0"/>
            </a:pPr>
            <a:r>
              <a:rPr lang="en-US" dirty="0" smtClean="0"/>
              <a:t>Second level</a:t>
            </a:r>
          </a:p>
          <a:p>
            <a:pPr lvl="2">
              <a:buClr>
                <a:srgbClr val="24A7BC"/>
              </a:buClr>
              <a:buFont typeface="Arial" panose="020B0604020202020204" pitchFamily="34" charset="0"/>
            </a:pPr>
            <a:r>
              <a:rPr lang="en-US" dirty="0" smtClean="0"/>
              <a:t>Third level</a:t>
            </a:r>
          </a:p>
          <a:p>
            <a:pPr lvl="3">
              <a:buClr>
                <a:srgbClr val="24A7BC"/>
              </a:buClr>
              <a:buFont typeface="Arial" panose="020B0604020202020204" pitchFamily="34" charset="0"/>
            </a:pPr>
            <a:r>
              <a:rPr lang="en-US" dirty="0" smtClean="0"/>
              <a:t>Fourth level</a:t>
            </a:r>
          </a:p>
          <a:p>
            <a:pPr lvl="4">
              <a:buClr>
                <a:srgbClr val="24A7BC"/>
              </a:buClr>
              <a:buFont typeface="Arial" panose="020B0604020202020204" pitchFamily="34" charset="0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92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85858"/>
                </a:solidFill>
              </a:defRPr>
            </a:lvl1pPr>
          </a:lstStyle>
          <a:p>
            <a:fld id="{89D0A70F-A61D-0640-A1E5-B090C0F124B3}" type="datetime1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53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858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85858"/>
                </a:solidFill>
              </a:defRPr>
            </a:lvl1pPr>
          </a:lstStyle>
          <a:p>
            <a:fld id="{721E7CEC-74A5-0048-9106-4C537A0603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entagon 8"/>
          <p:cNvSpPr/>
          <p:nvPr userDrawn="1"/>
        </p:nvSpPr>
        <p:spPr>
          <a:xfrm>
            <a:off x="-1" y="147383"/>
            <a:ext cx="1839951" cy="636715"/>
          </a:xfrm>
          <a:prstGeom prst="homePlate">
            <a:avLst/>
          </a:prstGeom>
          <a:solidFill>
            <a:schemeClr val="bg1"/>
          </a:solidFill>
          <a:ln>
            <a:solidFill>
              <a:srgbClr val="96969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18412" r="20397"/>
          <a:stretch/>
        </p:blipFill>
        <p:spPr>
          <a:xfrm>
            <a:off x="37426" y="191420"/>
            <a:ext cx="559536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2528" y="219149"/>
            <a:ext cx="752088" cy="4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6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i="0" kern="1200">
          <a:solidFill>
            <a:schemeClr val="tx1">
              <a:lumMod val="50000"/>
              <a:lumOff val="50000"/>
            </a:schemeClr>
          </a:solidFill>
          <a:latin typeface="+mj-lt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smtClean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2400" kern="1200" smtClean="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2000" kern="1200" smtClean="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1800" kern="1200" smtClean="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Quick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TDWI Accelerate </a:t>
            </a:r>
            <a:r>
              <a:rPr lang="en-US" dirty="0"/>
              <a:t>-</a:t>
            </a:r>
            <a:r>
              <a:rPr lang="en-US" dirty="0" smtClean="0"/>
              <a:t> October 2017</a:t>
            </a:r>
          </a:p>
          <a:p>
            <a:r>
              <a:rPr lang="en-US" dirty="0" smtClean="0"/>
              <a:t>Paul Boal - @paulboal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8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Prices: Thinking in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96300" y="297570"/>
            <a:ext cx="36957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1.1 Get the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2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r>
              <a:rPr lang="en-US" baseline="0" dirty="0" smtClean="0"/>
              <a:t> Data: Introducing the </a:t>
            </a:r>
            <a:r>
              <a:rPr lang="en-US" baseline="0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96300" y="297570"/>
            <a:ext cx="36957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1.2 Format the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6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</a:t>
            </a:r>
            <a:r>
              <a:rPr lang="en-US" baseline="0" dirty="0" smtClean="0"/>
              <a:t> Data Readable: Code to Descriptions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96300" y="297570"/>
            <a:ext cx="36957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1.2 Format the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1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</a:t>
            </a:r>
            <a:r>
              <a:rPr lang="en-US" baseline="0" dirty="0" smtClean="0"/>
              <a:t> Price Distribution: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96300" y="297570"/>
            <a:ext cx="36957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1.3 Quick data profiling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6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Libraries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445622"/>
              </p:ext>
            </p:extLst>
          </p:nvPr>
        </p:nvGraphicFramePr>
        <p:xfrm>
          <a:off x="334963" y="1825625"/>
          <a:ext cx="11552238" cy="467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0937"/>
                <a:gridCol w="91313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Package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Uses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58585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+mj-lt"/>
                        </a:rPr>
                        <a:t>matplotlib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Basic plotting capabilities following</a:t>
                      </a:r>
                      <a:r>
                        <a:rPr lang="en-US" sz="2000" baseline="0" dirty="0" smtClean="0">
                          <a:latin typeface="+mj-lt"/>
                        </a:rPr>
                        <a:t> the paradigms from </a:t>
                      </a:r>
                      <a:r>
                        <a:rPr lang="en-US" sz="2000" baseline="0" dirty="0" err="1" smtClean="0">
                          <a:latin typeface="+mj-lt"/>
                        </a:rPr>
                        <a:t>Matlab</a:t>
                      </a:r>
                      <a:r>
                        <a:rPr lang="en-US" sz="2000" baseline="0" dirty="0" smtClean="0">
                          <a:latin typeface="+mj-lt"/>
                        </a:rPr>
                        <a:t> designed for scientific publications.  Not built with web based notebooks in mind first, but interactive charts are available.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T="9144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pandas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Data</a:t>
                      </a:r>
                      <a:r>
                        <a:rPr lang="en-US" sz="2000" baseline="0" dirty="0" err="1" smtClean="0">
                          <a:latin typeface="+mj-lt"/>
                        </a:rPr>
                        <a:t>Frames</a:t>
                      </a:r>
                      <a:r>
                        <a:rPr lang="en-US" sz="2000" baseline="0" dirty="0" smtClean="0">
                          <a:latin typeface="+mj-lt"/>
                        </a:rPr>
                        <a:t> have built-in plotting functions that use </a:t>
                      </a:r>
                      <a:r>
                        <a:rPr lang="en-US" sz="2000" baseline="0" dirty="0" err="1" smtClean="0">
                          <a:latin typeface="+mj-lt"/>
                        </a:rPr>
                        <a:t>matplotlib</a:t>
                      </a:r>
                      <a:r>
                        <a:rPr lang="en-US" sz="2000" baseline="0" dirty="0" smtClean="0">
                          <a:latin typeface="+mj-lt"/>
                        </a:rPr>
                        <a:t> under the hood.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T="9144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+mj-lt"/>
                        </a:rPr>
                        <a:t>seaborn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This library makes</a:t>
                      </a:r>
                      <a:r>
                        <a:rPr lang="en-US" sz="2000" baseline="0" dirty="0" smtClean="0">
                          <a:latin typeface="+mj-lt"/>
                        </a:rPr>
                        <a:t> the default </a:t>
                      </a:r>
                      <a:r>
                        <a:rPr lang="en-US" sz="2000" baseline="0" dirty="0" err="1" smtClean="0">
                          <a:latin typeface="+mj-lt"/>
                        </a:rPr>
                        <a:t>matplotlib</a:t>
                      </a:r>
                      <a:r>
                        <a:rPr lang="en-US" sz="2000" baseline="0" dirty="0" smtClean="0">
                          <a:latin typeface="+mj-lt"/>
                        </a:rPr>
                        <a:t> plots prettier and adds many functions to make common plotting activities easier.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T="9144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+mj-lt"/>
                        </a:rPr>
                        <a:t>plotly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Plot.ly</a:t>
                      </a:r>
                      <a:r>
                        <a:rPr lang="en-US" sz="2000" baseline="0" dirty="0" smtClean="0">
                          <a:latin typeface="+mj-lt"/>
                        </a:rPr>
                        <a:t> is much more than just a plotting library.  It’s a comprehensive web service that gives analysts a way to manage and share data, code, and visualizations.  Basic and public usage is free, but enterprise services are paid.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T="9144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+mj-lt"/>
                        </a:rPr>
                        <a:t>bokeh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An</a:t>
                      </a:r>
                      <a:r>
                        <a:rPr lang="en-US" sz="2000" baseline="0" dirty="0" smtClean="0">
                          <a:latin typeface="+mj-lt"/>
                        </a:rPr>
                        <a:t> Open Source plotting library that makes interactive web graphics easier to create within environments like Jupyter.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T="9144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96300" y="297570"/>
            <a:ext cx="36957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1.3 Quick data profiling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2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r>
              <a:rPr lang="en-US" baseline="0" dirty="0" smtClean="0"/>
              <a:t> Bad Data: Filtering a </a:t>
            </a:r>
            <a:r>
              <a:rPr lang="en-US" baseline="0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96300" y="297570"/>
            <a:ext cx="36957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1.4 Check for bad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Down</a:t>
            </a:r>
            <a:r>
              <a:rPr lang="en-US" baseline="0" dirty="0" smtClean="0"/>
              <a:t>: Histograms by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96300" y="297570"/>
            <a:ext cx="36957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1.5 Break things down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01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en-US" baseline="0" dirty="0" smtClean="0"/>
              <a:t> Getting more information about these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96300" y="297570"/>
            <a:ext cx="36957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Get Facility Information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38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Facility: 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96300" y="297570"/>
            <a:ext cx="36957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2.1 Classifying the facilities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1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 Facility Types: Loops and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96300" y="297570"/>
            <a:ext cx="36957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2.2 Label the clusters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Facility Types: Histograms and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97800" y="297570"/>
            <a:ext cx="43942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2.3 Compare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distributions by label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3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Get Additional External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97800" y="297570"/>
            <a:ext cx="43942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Bring in external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8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Addresses: Google Maps Geocoding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97800" y="297570"/>
            <a:ext cx="43942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3.1 Geocode addresses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6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Your Data: Saving and Loading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97800" y="297570"/>
            <a:ext cx="43942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3.1 Geocode addresses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392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Local Population: </a:t>
            </a:r>
            <a:r>
              <a:rPr lang="en-US" dirty="0" err="1" smtClean="0"/>
              <a:t>DataFrames</a:t>
            </a:r>
            <a:r>
              <a:rPr lang="en-US" dirty="0" smtClean="0"/>
              <a:t> as Lookups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97800" y="297570"/>
            <a:ext cx="43942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3.2 Census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817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Relationships: Scatterplot / LM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97800" y="297570"/>
            <a:ext cx="43942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3.2 Census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26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Review Correlations 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97800" y="297570"/>
            <a:ext cx="43942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Look at correlations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46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a Lazy Programmer: Lists, Loops, and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97800" y="297570"/>
            <a:ext cx="43942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4.1 Pull in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several variables from census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99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Scatterplot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97800" y="297570"/>
            <a:ext cx="43942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4.2 Correlation plot with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Plotly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24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Plotly</a:t>
            </a:r>
            <a:r>
              <a:rPr lang="en-US" dirty="0" smtClean="0"/>
              <a:t>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0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6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I do with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3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1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34538" y="1825625"/>
            <a:ext cx="5409038" cy="4351338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 smtClean="0"/>
              <a:t>Business Scenario:</a:t>
            </a:r>
          </a:p>
          <a:p>
            <a:r>
              <a:rPr lang="en-US" dirty="0" smtClean="0"/>
              <a:t>Healthcare costs vary dramatically from one facility to the next, even in the same community.</a:t>
            </a:r>
          </a:p>
          <a:p>
            <a:r>
              <a:rPr lang="en-US" dirty="0" smtClean="0"/>
              <a:t>Are there any geographic features that might be tied to those cost patterns?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7330" cy="4351338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 smtClean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procedure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facility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additional external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Review correlations in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1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Get Procedure Costs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96300" y="297570"/>
            <a:ext cx="36957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Get Procedure Costs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0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799468" y="1756438"/>
            <a:ext cx="3657600" cy="4997886"/>
            <a:chOff x="334537" y="1825625"/>
            <a:chExt cx="3657600" cy="4997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537" y="1825625"/>
              <a:ext cx="3657600" cy="2977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537" y="2156072"/>
              <a:ext cx="3657600" cy="26698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b="4745"/>
            <a:stretch/>
          </p:blipFill>
          <p:spPr>
            <a:xfrm>
              <a:off x="334537" y="4825925"/>
              <a:ext cx="3657600" cy="199758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Jupyter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90" y="1825625"/>
            <a:ext cx="394987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Jupyter tool bars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smtClean="0"/>
              <a:t>Cell </a:t>
            </a:r>
            <a:r>
              <a:rPr lang="en-US" sz="3200" dirty="0" smtClean="0"/>
              <a:t>types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Documentation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Code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smtClean="0"/>
              <a:t>Output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Print statements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Variable contents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Plots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04200" y="3421811"/>
            <a:ext cx="3429000" cy="2585323"/>
          </a:xfrm>
          <a:prstGeom prst="rect">
            <a:avLst/>
          </a:prstGeom>
          <a:solidFill>
            <a:srgbClr val="E7CA49"/>
          </a:solidFill>
          <a:ln>
            <a:solidFill>
              <a:srgbClr val="585858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85858"/>
                </a:solidFill>
                <a:latin typeface="+mj-lt"/>
              </a:rPr>
              <a:t>NOTE: </a:t>
            </a:r>
            <a:r>
              <a:rPr lang="en-US" dirty="0" smtClean="0">
                <a:solidFill>
                  <a:srgbClr val="585858"/>
                </a:solidFill>
                <a:latin typeface="+mj-lt"/>
              </a:rPr>
              <a:t>Jupyter saves files with a .</a:t>
            </a:r>
            <a:r>
              <a:rPr lang="en-US" dirty="0" err="1" smtClean="0">
                <a:solidFill>
                  <a:srgbClr val="585858"/>
                </a:solidFill>
                <a:latin typeface="+mj-lt"/>
              </a:rPr>
              <a:t>ipynb</a:t>
            </a:r>
            <a:r>
              <a:rPr lang="en-US" dirty="0" smtClean="0">
                <a:solidFill>
                  <a:srgbClr val="585858"/>
                </a:solidFill>
                <a:latin typeface="+mj-lt"/>
              </a:rPr>
              <a:t> extension.  These are structured JSON and contain all of the notebook contents including documentation, code, and visible results.  The notebook file does not contain a snapshot of the variable contents </a:t>
            </a:r>
            <a:r>
              <a:rPr lang="mr-IN" dirty="0" smtClean="0">
                <a:solidFill>
                  <a:srgbClr val="585858"/>
                </a:solidFill>
                <a:latin typeface="+mj-lt"/>
              </a:rPr>
              <a:t>–</a:t>
            </a:r>
            <a:r>
              <a:rPr lang="en-US" dirty="0" smtClean="0">
                <a:solidFill>
                  <a:srgbClr val="585858"/>
                </a:solidFill>
                <a:latin typeface="+mj-lt"/>
              </a:rPr>
              <a:t> that only exists in the current Python instance.</a:t>
            </a:r>
            <a:endParaRPr lang="en-US" dirty="0">
              <a:solidFill>
                <a:srgbClr val="585858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96300" y="297570"/>
            <a:ext cx="36957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Getting procedure costs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96300" y="297570"/>
            <a:ext cx="36957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Getting procedure costs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GetPrices</a:t>
            </a:r>
            <a:r>
              <a:rPr lang="en-US" baseline="0" dirty="0" smtClean="0"/>
              <a:t> Module: Parse</a:t>
            </a:r>
            <a:r>
              <a:rPr lang="en-US" dirty="0" smtClean="0"/>
              <a:t> HTML with </a:t>
            </a:r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EC-74A5-0048-9106-4C537A0603F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96300" y="297570"/>
            <a:ext cx="3695700" cy="369332"/>
          </a:xfrm>
          <a:prstGeom prst="rect">
            <a:avLst/>
          </a:prstGeom>
          <a:solidFill>
            <a:srgbClr val="E7CA4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1.1 Get the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1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547</Words>
  <Application>Microsoft Macintosh PowerPoint</Application>
  <PresentationFormat>Widescreen</PresentationFormat>
  <Paragraphs>116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Mangal</vt:lpstr>
      <vt:lpstr>Arial</vt:lpstr>
      <vt:lpstr>Office Theme</vt:lpstr>
      <vt:lpstr>Python Quick Camp</vt:lpstr>
      <vt:lpstr>Purpose</vt:lpstr>
      <vt:lpstr>Agenda</vt:lpstr>
      <vt:lpstr>Hello World!</vt:lpstr>
      <vt:lpstr>Introduction</vt:lpstr>
      <vt:lpstr>1. Get Procedure Costs</vt:lpstr>
      <vt:lpstr>Introducing the Jupyter Notebook</vt:lpstr>
      <vt:lpstr>Using Modules</vt:lpstr>
      <vt:lpstr>GetPrices Module: Parse HTML with BeautifulSoup</vt:lpstr>
      <vt:lpstr>Getting Prices: Thinking in Objects</vt:lpstr>
      <vt:lpstr>Processing Data: Introducing the DataFrame</vt:lpstr>
      <vt:lpstr>Making Data Readable: Code to Descriptions Maps</vt:lpstr>
      <vt:lpstr>Visualizing Price Distribution: Histograms</vt:lpstr>
      <vt:lpstr>Plotting Libraries</vt:lpstr>
      <vt:lpstr>Cleaning Bad Data: Filtering a DataFrame</vt:lpstr>
      <vt:lpstr>Drill Down: Histograms by Series</vt:lpstr>
      <vt:lpstr>2. Getting more information about these facilities</vt:lpstr>
      <vt:lpstr>Type of Facility: Natural Language Processing</vt:lpstr>
      <vt:lpstr>Labeling Facility Types: Loops and Conditions</vt:lpstr>
      <vt:lpstr>Looking at Facility Types: Histograms and Bars</vt:lpstr>
      <vt:lpstr>3. Get Additional External Data</vt:lpstr>
      <vt:lpstr>Clean Addresses: Google Maps Geocoding</vt:lpstr>
      <vt:lpstr>Checkpoint Your Data: Saving and Loading Excel</vt:lpstr>
      <vt:lpstr>Get Local Population: DataFrames as Lookups</vt:lpstr>
      <vt:lpstr>Plotting Relationships: Scatterplot / LM Plot</vt:lpstr>
      <vt:lpstr>4. Review Correlations in Data</vt:lpstr>
      <vt:lpstr>Be a Lazy Programmer: Lists, Loops, and Lambda</vt:lpstr>
      <vt:lpstr>Scatterplot Matrix</vt:lpstr>
      <vt:lpstr>Plotly Gallery</vt:lpstr>
      <vt:lpstr>What Else Can I do with Python?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Boal</dc:creator>
  <cp:lastModifiedBy>Paul Boal</cp:lastModifiedBy>
  <cp:revision>19</cp:revision>
  <dcterms:created xsi:type="dcterms:W3CDTF">2017-10-01T18:54:04Z</dcterms:created>
  <dcterms:modified xsi:type="dcterms:W3CDTF">2017-10-01T20:36:02Z</dcterms:modified>
</cp:coreProperties>
</file>