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7" r:id="rId3"/>
  </p:sldIdLst>
  <p:sldSz cx="21945600" cy="32918400"/>
  <p:notesSz cx="21488400" cy="32461200"/>
  <p:defaultTextStyle>
    <a:defPPr>
      <a:defRPr lang="en-US"/>
    </a:defPPr>
    <a:lvl1pPr marL="0" algn="l" defTabSz="3134239" rtl="0" eaLnBrk="1" latinLnBrk="0" hangingPunct="1">
      <a:defRPr sz="6200" kern="1200">
        <a:solidFill>
          <a:schemeClr val="tx1"/>
        </a:solidFill>
        <a:latin typeface="+mn-lt"/>
        <a:ea typeface="+mn-ea"/>
        <a:cs typeface="+mn-cs"/>
      </a:defRPr>
    </a:lvl1pPr>
    <a:lvl2pPr marL="1567119" algn="l" defTabSz="3134239" rtl="0" eaLnBrk="1" latinLnBrk="0" hangingPunct="1">
      <a:defRPr sz="6200" kern="1200">
        <a:solidFill>
          <a:schemeClr val="tx1"/>
        </a:solidFill>
        <a:latin typeface="+mn-lt"/>
        <a:ea typeface="+mn-ea"/>
        <a:cs typeface="+mn-cs"/>
      </a:defRPr>
    </a:lvl2pPr>
    <a:lvl3pPr marL="3134239" algn="l" defTabSz="3134239" rtl="0" eaLnBrk="1" latinLnBrk="0" hangingPunct="1">
      <a:defRPr sz="6200" kern="1200">
        <a:solidFill>
          <a:schemeClr val="tx1"/>
        </a:solidFill>
        <a:latin typeface="+mn-lt"/>
        <a:ea typeface="+mn-ea"/>
        <a:cs typeface="+mn-cs"/>
      </a:defRPr>
    </a:lvl3pPr>
    <a:lvl4pPr marL="4701358" algn="l" defTabSz="3134239" rtl="0" eaLnBrk="1" latinLnBrk="0" hangingPunct="1">
      <a:defRPr sz="6200" kern="1200">
        <a:solidFill>
          <a:schemeClr val="tx1"/>
        </a:solidFill>
        <a:latin typeface="+mn-lt"/>
        <a:ea typeface="+mn-ea"/>
        <a:cs typeface="+mn-cs"/>
      </a:defRPr>
    </a:lvl4pPr>
    <a:lvl5pPr marL="6268477" algn="l" defTabSz="3134239" rtl="0" eaLnBrk="1" latinLnBrk="0" hangingPunct="1">
      <a:defRPr sz="6200" kern="1200">
        <a:solidFill>
          <a:schemeClr val="tx1"/>
        </a:solidFill>
        <a:latin typeface="+mn-lt"/>
        <a:ea typeface="+mn-ea"/>
        <a:cs typeface="+mn-cs"/>
      </a:defRPr>
    </a:lvl5pPr>
    <a:lvl6pPr marL="7835597" algn="l" defTabSz="3134239" rtl="0" eaLnBrk="1" latinLnBrk="0" hangingPunct="1">
      <a:defRPr sz="6200" kern="1200">
        <a:solidFill>
          <a:schemeClr val="tx1"/>
        </a:solidFill>
        <a:latin typeface="+mn-lt"/>
        <a:ea typeface="+mn-ea"/>
        <a:cs typeface="+mn-cs"/>
      </a:defRPr>
    </a:lvl6pPr>
    <a:lvl7pPr marL="9402716" algn="l" defTabSz="3134239" rtl="0" eaLnBrk="1" latinLnBrk="0" hangingPunct="1">
      <a:defRPr sz="6200" kern="1200">
        <a:solidFill>
          <a:schemeClr val="tx1"/>
        </a:solidFill>
        <a:latin typeface="+mn-lt"/>
        <a:ea typeface="+mn-ea"/>
        <a:cs typeface="+mn-cs"/>
      </a:defRPr>
    </a:lvl7pPr>
    <a:lvl8pPr marL="10969835" algn="l" defTabSz="3134239" rtl="0" eaLnBrk="1" latinLnBrk="0" hangingPunct="1">
      <a:defRPr sz="6200" kern="1200">
        <a:solidFill>
          <a:schemeClr val="tx1"/>
        </a:solidFill>
        <a:latin typeface="+mn-lt"/>
        <a:ea typeface="+mn-ea"/>
        <a:cs typeface="+mn-cs"/>
      </a:defRPr>
    </a:lvl8pPr>
    <a:lvl9pPr marL="12536955" algn="l" defTabSz="3134239"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4" d="100"/>
          <a:sy n="44" d="100"/>
        </p:scale>
        <p:origin x="-558" y="2640"/>
      </p:cViewPr>
      <p:guideLst>
        <p:guide orient="horz" pos="10368"/>
        <p:guide pos="691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11640" cy="1623060"/>
          </a:xfrm>
          <a:prstGeom prst="rect">
            <a:avLst/>
          </a:prstGeom>
        </p:spPr>
        <p:txBody>
          <a:bodyPr vert="horz" lIns="308217" tIns="154107" rIns="308217" bIns="154107" rtlCol="0"/>
          <a:lstStyle>
            <a:lvl1pPr algn="l">
              <a:defRPr sz="4100"/>
            </a:lvl1pPr>
          </a:lstStyle>
          <a:p>
            <a:endParaRPr lang="en-US"/>
          </a:p>
        </p:txBody>
      </p:sp>
      <p:sp>
        <p:nvSpPr>
          <p:cNvPr id="3" name="Date Placeholder 2"/>
          <p:cNvSpPr>
            <a:spLocks noGrp="1"/>
          </p:cNvSpPr>
          <p:nvPr>
            <p:ph type="dt" idx="1"/>
          </p:nvPr>
        </p:nvSpPr>
        <p:spPr>
          <a:xfrm>
            <a:off x="12171787" y="0"/>
            <a:ext cx="9311640" cy="1623060"/>
          </a:xfrm>
          <a:prstGeom prst="rect">
            <a:avLst/>
          </a:prstGeom>
        </p:spPr>
        <p:txBody>
          <a:bodyPr vert="horz" lIns="308217" tIns="154107" rIns="308217" bIns="154107" rtlCol="0"/>
          <a:lstStyle>
            <a:lvl1pPr algn="r">
              <a:defRPr sz="4100"/>
            </a:lvl1pPr>
          </a:lstStyle>
          <a:p>
            <a:fld id="{72DDB522-4066-4C31-A656-501C0F37338A}" type="datetimeFigureOut">
              <a:rPr lang="en-US" smtClean="0"/>
              <a:t>5/7/2010</a:t>
            </a:fld>
            <a:endParaRPr lang="en-US"/>
          </a:p>
        </p:txBody>
      </p:sp>
      <p:sp>
        <p:nvSpPr>
          <p:cNvPr id="4" name="Slide Image Placeholder 3"/>
          <p:cNvSpPr>
            <a:spLocks noGrp="1" noRot="1" noChangeAspect="1"/>
          </p:cNvSpPr>
          <p:nvPr>
            <p:ph type="sldImg" idx="2"/>
          </p:nvPr>
        </p:nvSpPr>
        <p:spPr>
          <a:xfrm>
            <a:off x="6686550" y="2432050"/>
            <a:ext cx="8115300" cy="12172950"/>
          </a:xfrm>
          <a:prstGeom prst="rect">
            <a:avLst/>
          </a:prstGeom>
          <a:noFill/>
          <a:ln w="12700">
            <a:solidFill>
              <a:prstClr val="black"/>
            </a:solidFill>
          </a:ln>
        </p:spPr>
        <p:txBody>
          <a:bodyPr vert="horz" lIns="308217" tIns="154107" rIns="308217" bIns="154107" rtlCol="0" anchor="ctr"/>
          <a:lstStyle/>
          <a:p>
            <a:endParaRPr lang="en-US"/>
          </a:p>
        </p:txBody>
      </p:sp>
      <p:sp>
        <p:nvSpPr>
          <p:cNvPr id="5" name="Notes Placeholder 4"/>
          <p:cNvSpPr>
            <a:spLocks noGrp="1"/>
          </p:cNvSpPr>
          <p:nvPr>
            <p:ph type="body" sz="quarter" idx="3"/>
          </p:nvPr>
        </p:nvSpPr>
        <p:spPr>
          <a:xfrm>
            <a:off x="2148840" y="15419070"/>
            <a:ext cx="17190720" cy="14607540"/>
          </a:xfrm>
          <a:prstGeom prst="rect">
            <a:avLst/>
          </a:prstGeom>
        </p:spPr>
        <p:txBody>
          <a:bodyPr vert="horz" lIns="308217" tIns="154107" rIns="308217" bIns="1541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0832507"/>
            <a:ext cx="9311640" cy="1623060"/>
          </a:xfrm>
          <a:prstGeom prst="rect">
            <a:avLst/>
          </a:prstGeom>
        </p:spPr>
        <p:txBody>
          <a:bodyPr vert="horz" lIns="308217" tIns="154107" rIns="308217" bIns="154107" rtlCol="0" anchor="b"/>
          <a:lstStyle>
            <a:lvl1pPr algn="l">
              <a:defRPr sz="4100"/>
            </a:lvl1pPr>
          </a:lstStyle>
          <a:p>
            <a:endParaRPr lang="en-US"/>
          </a:p>
        </p:txBody>
      </p:sp>
      <p:sp>
        <p:nvSpPr>
          <p:cNvPr id="7" name="Slide Number Placeholder 6"/>
          <p:cNvSpPr>
            <a:spLocks noGrp="1"/>
          </p:cNvSpPr>
          <p:nvPr>
            <p:ph type="sldNum" sz="quarter" idx="5"/>
          </p:nvPr>
        </p:nvSpPr>
        <p:spPr>
          <a:xfrm>
            <a:off x="12171787" y="30832507"/>
            <a:ext cx="9311640" cy="1623060"/>
          </a:xfrm>
          <a:prstGeom prst="rect">
            <a:avLst/>
          </a:prstGeom>
        </p:spPr>
        <p:txBody>
          <a:bodyPr vert="horz" lIns="308217" tIns="154107" rIns="308217" bIns="154107" rtlCol="0" anchor="b"/>
          <a:lstStyle>
            <a:lvl1pPr algn="r">
              <a:defRPr sz="4100"/>
            </a:lvl1pPr>
          </a:lstStyle>
          <a:p>
            <a:fld id="{4B556244-5CA9-4C1A-B907-FAA12BE9660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3134239" rtl="0" eaLnBrk="1" latinLnBrk="0" hangingPunct="1">
      <a:defRPr sz="4100" kern="1200">
        <a:solidFill>
          <a:schemeClr val="tx1"/>
        </a:solidFill>
        <a:latin typeface="+mn-lt"/>
        <a:ea typeface="+mn-ea"/>
        <a:cs typeface="+mn-cs"/>
      </a:defRPr>
    </a:lvl1pPr>
    <a:lvl2pPr marL="1567119" algn="l" defTabSz="3134239" rtl="0" eaLnBrk="1" latinLnBrk="0" hangingPunct="1">
      <a:defRPr sz="4100" kern="1200">
        <a:solidFill>
          <a:schemeClr val="tx1"/>
        </a:solidFill>
        <a:latin typeface="+mn-lt"/>
        <a:ea typeface="+mn-ea"/>
        <a:cs typeface="+mn-cs"/>
      </a:defRPr>
    </a:lvl2pPr>
    <a:lvl3pPr marL="3134239" algn="l" defTabSz="3134239" rtl="0" eaLnBrk="1" latinLnBrk="0" hangingPunct="1">
      <a:defRPr sz="4100" kern="1200">
        <a:solidFill>
          <a:schemeClr val="tx1"/>
        </a:solidFill>
        <a:latin typeface="+mn-lt"/>
        <a:ea typeface="+mn-ea"/>
        <a:cs typeface="+mn-cs"/>
      </a:defRPr>
    </a:lvl3pPr>
    <a:lvl4pPr marL="4701358" algn="l" defTabSz="3134239" rtl="0" eaLnBrk="1" latinLnBrk="0" hangingPunct="1">
      <a:defRPr sz="4100" kern="1200">
        <a:solidFill>
          <a:schemeClr val="tx1"/>
        </a:solidFill>
        <a:latin typeface="+mn-lt"/>
        <a:ea typeface="+mn-ea"/>
        <a:cs typeface="+mn-cs"/>
      </a:defRPr>
    </a:lvl4pPr>
    <a:lvl5pPr marL="6268477" algn="l" defTabSz="3134239" rtl="0" eaLnBrk="1" latinLnBrk="0" hangingPunct="1">
      <a:defRPr sz="4100" kern="1200">
        <a:solidFill>
          <a:schemeClr val="tx1"/>
        </a:solidFill>
        <a:latin typeface="+mn-lt"/>
        <a:ea typeface="+mn-ea"/>
        <a:cs typeface="+mn-cs"/>
      </a:defRPr>
    </a:lvl5pPr>
    <a:lvl6pPr marL="7835597" algn="l" defTabSz="3134239" rtl="0" eaLnBrk="1" latinLnBrk="0" hangingPunct="1">
      <a:defRPr sz="4100" kern="1200">
        <a:solidFill>
          <a:schemeClr val="tx1"/>
        </a:solidFill>
        <a:latin typeface="+mn-lt"/>
        <a:ea typeface="+mn-ea"/>
        <a:cs typeface="+mn-cs"/>
      </a:defRPr>
    </a:lvl6pPr>
    <a:lvl7pPr marL="9402716" algn="l" defTabSz="3134239" rtl="0" eaLnBrk="1" latinLnBrk="0" hangingPunct="1">
      <a:defRPr sz="4100" kern="1200">
        <a:solidFill>
          <a:schemeClr val="tx1"/>
        </a:solidFill>
        <a:latin typeface="+mn-lt"/>
        <a:ea typeface="+mn-ea"/>
        <a:cs typeface="+mn-cs"/>
      </a:defRPr>
    </a:lvl7pPr>
    <a:lvl8pPr marL="10969835" algn="l" defTabSz="3134239" rtl="0" eaLnBrk="1" latinLnBrk="0" hangingPunct="1">
      <a:defRPr sz="4100" kern="1200">
        <a:solidFill>
          <a:schemeClr val="tx1"/>
        </a:solidFill>
        <a:latin typeface="+mn-lt"/>
        <a:ea typeface="+mn-ea"/>
        <a:cs typeface="+mn-cs"/>
      </a:defRPr>
    </a:lvl8pPr>
    <a:lvl9pPr marL="12536955" algn="l" defTabSz="3134239"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1280160" y="6583680"/>
            <a:ext cx="18843955" cy="8778240"/>
          </a:xfrm>
          <a:ln>
            <a:noFill/>
          </a:ln>
        </p:spPr>
        <p:txBody>
          <a:bodyPr vert="horz" tIns="0" rIns="62700"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19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1280160" y="15496973"/>
            <a:ext cx="18851270" cy="8412480"/>
          </a:xfrm>
        </p:spPr>
        <p:txBody>
          <a:bodyPr lIns="0" rIns="62700"/>
          <a:lstStyle>
            <a:lvl1pPr marL="0" marR="156751" indent="0" algn="r">
              <a:buNone/>
              <a:defRPr>
                <a:solidFill>
                  <a:schemeClr val="tx1"/>
                </a:solidFill>
              </a:defRPr>
            </a:lvl1pPr>
            <a:lvl2pPr marL="1567510" indent="0" algn="ctr">
              <a:buNone/>
            </a:lvl2pPr>
            <a:lvl3pPr marL="3135020" indent="0" algn="ctr">
              <a:buNone/>
            </a:lvl3pPr>
            <a:lvl4pPr marL="4702531" indent="0" algn="ctr">
              <a:buNone/>
            </a:lvl4pPr>
            <a:lvl5pPr marL="6270041" indent="0" algn="ctr">
              <a:buNone/>
            </a:lvl5pPr>
            <a:lvl6pPr marL="7837551" indent="0" algn="ctr">
              <a:buNone/>
            </a:lvl6pPr>
            <a:lvl7pPr marL="9405061" indent="0" algn="ctr">
              <a:buNone/>
            </a:lvl7pPr>
            <a:lvl8pPr marL="10972571" indent="0" algn="ctr">
              <a:buNone/>
            </a:lvl8pPr>
            <a:lvl9pPr marL="12540082"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4252FE8-816D-4E54-880F-A54DCA2B09EF}" type="datetimeFigureOut">
              <a:rPr lang="en-US" smtClean="0"/>
              <a:t>5/7/2010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52FE8-816D-4E54-880F-A54DCA2B09EF}" type="datetimeFigureOut">
              <a:rPr lang="en-US" smtClean="0"/>
              <a:t>5/7/2010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4389127"/>
            <a:ext cx="4937760" cy="2501646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097280" y="4389127"/>
            <a:ext cx="14447520" cy="2501646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52FE8-816D-4E54-880F-A54DCA2B09EF}" type="datetimeFigureOut">
              <a:rPr lang="en-US" smtClean="0"/>
              <a:t>5/7/2010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252FE8-816D-4E54-880F-A54DCA2B09EF}" type="datetimeFigureOut">
              <a:rPr lang="en-US" smtClean="0"/>
              <a:t>5/7/2010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2845" y="6320333"/>
            <a:ext cx="18653760" cy="6539789"/>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19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72845" y="12982387"/>
            <a:ext cx="18653760" cy="7246618"/>
          </a:xfrm>
        </p:spPr>
        <p:txBody>
          <a:bodyPr lIns="156751" rIns="156751" anchor="t"/>
          <a:lstStyle>
            <a:lvl1pPr marL="0" indent="0">
              <a:buNone/>
              <a:defRPr sz="7500">
                <a:solidFill>
                  <a:schemeClr val="tx1"/>
                </a:solidFill>
              </a:defRPr>
            </a:lvl1pPr>
            <a:lvl2pPr>
              <a:buNone/>
              <a:defRPr sz="6200">
                <a:solidFill>
                  <a:schemeClr val="tx1">
                    <a:tint val="75000"/>
                  </a:schemeClr>
                </a:solidFill>
              </a:defRPr>
            </a:lvl2pPr>
            <a:lvl3pPr>
              <a:buNone/>
              <a:defRPr sz="5500">
                <a:solidFill>
                  <a:schemeClr val="tx1">
                    <a:tint val="75000"/>
                  </a:schemeClr>
                </a:solidFill>
              </a:defRPr>
            </a:lvl3pPr>
            <a:lvl4pPr>
              <a:buNone/>
              <a:defRPr sz="4800">
                <a:solidFill>
                  <a:schemeClr val="tx1">
                    <a:tint val="75000"/>
                  </a:schemeClr>
                </a:solidFill>
              </a:defRPr>
            </a:lvl4pPr>
            <a:lvl5pPr>
              <a:buNone/>
              <a:defRPr sz="48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252FE8-816D-4E54-880F-A54DCA2B09EF}" type="datetimeFigureOut">
              <a:rPr lang="en-US" smtClean="0"/>
              <a:t>5/7/2010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3379622"/>
            <a:ext cx="19751040" cy="5486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097280" y="9216408"/>
            <a:ext cx="9692640" cy="21287232"/>
          </a:xfrm>
        </p:spPr>
        <p:txBody>
          <a:bodyPr/>
          <a:lstStyle>
            <a:lvl1pPr>
              <a:defRPr sz="8900"/>
            </a:lvl1pPr>
            <a:lvl2pPr>
              <a:defRPr sz="8200"/>
            </a:lvl2pPr>
            <a:lvl3pPr>
              <a:defRPr sz="6900"/>
            </a:lvl3pPr>
            <a:lvl4pPr>
              <a:defRPr sz="6200"/>
            </a:lvl4pPr>
            <a:lvl5pPr>
              <a:defRPr sz="6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11155680" y="9216408"/>
            <a:ext cx="9692640" cy="21287232"/>
          </a:xfrm>
        </p:spPr>
        <p:txBody>
          <a:bodyPr/>
          <a:lstStyle>
            <a:lvl1pPr>
              <a:defRPr sz="8900"/>
            </a:lvl1pPr>
            <a:lvl2pPr>
              <a:defRPr sz="8200"/>
            </a:lvl2pPr>
            <a:lvl3pPr>
              <a:defRPr sz="6900"/>
            </a:lvl3pPr>
            <a:lvl4pPr>
              <a:defRPr sz="6200"/>
            </a:lvl4pPr>
            <a:lvl5pPr>
              <a:defRPr sz="6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252FE8-816D-4E54-880F-A54DCA2B09EF}" type="datetimeFigureOut">
              <a:rPr lang="en-US" smtClean="0"/>
              <a:t>5/7/2010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3379622"/>
            <a:ext cx="19751040" cy="5486400"/>
          </a:xfrm>
        </p:spPr>
        <p:txBody>
          <a:bodyPr tIns="156751"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97280" y="8905190"/>
            <a:ext cx="9696451" cy="3164890"/>
          </a:xfrm>
        </p:spPr>
        <p:txBody>
          <a:bodyPr lIns="156751" tIns="0" rIns="156751" bIns="0" anchor="ctr">
            <a:noAutofit/>
          </a:bodyPr>
          <a:lstStyle>
            <a:lvl1pPr marL="0" indent="0">
              <a:buNone/>
              <a:defRPr sz="8200" b="1" cap="none" baseline="0">
                <a:solidFill>
                  <a:schemeClr val="tx2"/>
                </a:solidFill>
                <a:effectLst/>
              </a:defRPr>
            </a:lvl1pPr>
            <a:lvl2pPr>
              <a:buNone/>
              <a:defRPr sz="6900" b="1"/>
            </a:lvl2pPr>
            <a:lvl3pPr>
              <a:buNone/>
              <a:defRPr sz="6200" b="1"/>
            </a:lvl3pPr>
            <a:lvl4pPr>
              <a:buNone/>
              <a:defRPr sz="5500" b="1"/>
            </a:lvl4pPr>
            <a:lvl5pPr>
              <a:buNone/>
              <a:defRPr sz="55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1148061" y="8926836"/>
            <a:ext cx="9700260" cy="3143246"/>
          </a:xfrm>
        </p:spPr>
        <p:txBody>
          <a:bodyPr lIns="156751" tIns="0" rIns="156751" bIns="0" anchor="ctr"/>
          <a:lstStyle>
            <a:lvl1pPr marL="0" indent="0">
              <a:buNone/>
              <a:defRPr sz="8200" b="1" cap="none" baseline="0">
                <a:solidFill>
                  <a:schemeClr val="tx2"/>
                </a:solidFill>
                <a:effectLst/>
              </a:defRPr>
            </a:lvl1pPr>
            <a:lvl2pPr>
              <a:buNone/>
              <a:defRPr sz="6900" b="1"/>
            </a:lvl2pPr>
            <a:lvl3pPr>
              <a:buNone/>
              <a:defRPr sz="6200" b="1"/>
            </a:lvl3pPr>
            <a:lvl4pPr>
              <a:buNone/>
              <a:defRPr sz="5500" b="1"/>
            </a:lvl4pPr>
            <a:lvl5pPr>
              <a:buNone/>
              <a:defRPr sz="55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1097280" y="12070080"/>
            <a:ext cx="9696451" cy="18459456"/>
          </a:xfrm>
        </p:spPr>
        <p:txBody>
          <a:bodyPr tIns="0"/>
          <a:lstStyle>
            <a:lvl1pPr>
              <a:defRPr sz="7500"/>
            </a:lvl1pPr>
            <a:lvl2pPr>
              <a:defRPr sz="6900"/>
            </a:lvl2pPr>
            <a:lvl3pPr>
              <a:defRPr sz="6200"/>
            </a:lvl3pPr>
            <a:lvl4pPr>
              <a:defRPr sz="5500"/>
            </a:lvl4pPr>
            <a:lvl5pPr>
              <a:defRPr sz="5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11148061" y="12070080"/>
            <a:ext cx="9700260" cy="18459456"/>
          </a:xfrm>
        </p:spPr>
        <p:txBody>
          <a:bodyPr tIns="0"/>
          <a:lstStyle>
            <a:lvl1pPr>
              <a:defRPr sz="7500"/>
            </a:lvl1pPr>
            <a:lvl2pPr>
              <a:defRPr sz="6900"/>
            </a:lvl2pPr>
            <a:lvl3pPr>
              <a:defRPr sz="6200"/>
            </a:lvl3pPr>
            <a:lvl4pPr>
              <a:defRPr sz="5500"/>
            </a:lvl4pPr>
            <a:lvl5pPr>
              <a:defRPr sz="55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252FE8-816D-4E54-880F-A54DCA2B09EF}" type="datetimeFigureOut">
              <a:rPr lang="en-US" smtClean="0"/>
              <a:t>5/7/2010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3379622"/>
            <a:ext cx="19933920" cy="5486400"/>
          </a:xfrm>
        </p:spPr>
        <p:txBody>
          <a:bodyPr vert="horz" tIns="156751"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171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252FE8-816D-4E54-880F-A54DCA2B09EF}" type="datetimeFigureOut">
              <a:rPr lang="en-US" smtClean="0"/>
              <a:t>5/7/2010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52FE8-816D-4E54-880F-A54DCA2B09EF}" type="datetimeFigureOut">
              <a:rPr lang="en-US" smtClean="0"/>
              <a:t>5/7/2010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0" y="2468890"/>
            <a:ext cx="6583680" cy="5577840"/>
          </a:xfrm>
        </p:spPr>
        <p:txBody>
          <a:bodyPr lIns="0" anchor="b">
            <a:noAutofit/>
          </a:bodyPr>
          <a:lstStyle>
            <a:lvl1pPr algn="l" rtl="0">
              <a:spcBef>
                <a:spcPct val="0"/>
              </a:spcBef>
              <a:buNone/>
              <a:defRPr sz="89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645920" y="8046720"/>
            <a:ext cx="6583680" cy="21945600"/>
          </a:xfrm>
        </p:spPr>
        <p:txBody>
          <a:bodyPr lIns="62700" rIns="62700"/>
          <a:lstStyle>
            <a:lvl1pPr marL="0" indent="0" algn="l">
              <a:buNone/>
              <a:defRPr sz="4800"/>
            </a:lvl1pPr>
            <a:lvl2pPr indent="0" algn="l">
              <a:buNone/>
              <a:defRPr sz="4100"/>
            </a:lvl2pPr>
            <a:lvl3pPr indent="0" algn="l">
              <a:buNone/>
              <a:defRPr sz="3400"/>
            </a:lvl3pPr>
            <a:lvl4pPr indent="0" algn="l">
              <a:buNone/>
              <a:defRPr sz="3100"/>
            </a:lvl4pPr>
            <a:lvl5pPr indent="0" algn="l">
              <a:buNone/>
              <a:defRPr sz="3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8580120" y="8046720"/>
            <a:ext cx="12268200" cy="21945600"/>
          </a:xfrm>
        </p:spPr>
        <p:txBody>
          <a:bodyPr tIns="0"/>
          <a:lstStyle>
            <a:lvl1pPr>
              <a:defRPr sz="9600"/>
            </a:lvl1pPr>
            <a:lvl2pPr>
              <a:defRPr sz="8900"/>
            </a:lvl2pPr>
            <a:lvl3pPr>
              <a:defRPr sz="8200"/>
            </a:lvl3pPr>
            <a:lvl4pPr>
              <a:defRPr sz="6900"/>
            </a:lvl4pPr>
            <a:lvl5pPr>
              <a:defRPr sz="6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252FE8-816D-4E54-880F-A54DCA2B09EF}" type="datetimeFigureOut">
              <a:rPr lang="en-US" smtClean="0"/>
              <a:t>5/7/2010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18153B-8874-45F4-B1B1-21AD64FAF3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7597807" y="5318770"/>
            <a:ext cx="12618720" cy="1975104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313502" tIns="156751" rIns="313502" bIns="156751" rtlCol="0" anchor="ctr"/>
          <a:lstStyle/>
          <a:p>
            <a:pPr algn="ctr" eaLnBrk="1" latinLnBrk="0" hangingPunct="1"/>
            <a:endParaRPr kumimoji="0" lang="en-US"/>
          </a:p>
        </p:txBody>
      </p:sp>
      <p:sp>
        <p:nvSpPr>
          <p:cNvPr id="12" name="Right Triangle 11"/>
          <p:cNvSpPr/>
          <p:nvPr/>
        </p:nvSpPr>
        <p:spPr>
          <a:xfrm rot="420000" flipV="1">
            <a:off x="19209922" y="25726891"/>
            <a:ext cx="373075" cy="746150"/>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313502" tIns="156751" rIns="313502" bIns="156751" rtlCol="0" anchor="ctr"/>
          <a:lstStyle/>
          <a:p>
            <a:pPr algn="ctr" eaLnBrk="1" latinLnBrk="0" hangingPunct="1"/>
            <a:endParaRPr kumimoji="0" lang="en-US"/>
          </a:p>
        </p:txBody>
      </p:sp>
      <p:sp>
        <p:nvSpPr>
          <p:cNvPr id="2" name="Title 1"/>
          <p:cNvSpPr>
            <a:spLocks noGrp="1"/>
          </p:cNvSpPr>
          <p:nvPr>
            <p:ph type="title"/>
          </p:nvPr>
        </p:nvSpPr>
        <p:spPr>
          <a:xfrm>
            <a:off x="1463040" y="5649583"/>
            <a:ext cx="5310835" cy="7596581"/>
          </a:xfrm>
        </p:spPr>
        <p:txBody>
          <a:bodyPr vert="horz" lIns="156751" tIns="156751" rIns="156751" bIns="156751" anchor="b"/>
          <a:lstStyle>
            <a:lvl1pPr algn="l">
              <a:buNone/>
              <a:defRPr sz="69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463040" y="13578168"/>
            <a:ext cx="5303520" cy="10460736"/>
          </a:xfrm>
        </p:spPr>
        <p:txBody>
          <a:bodyPr lIns="219451" rIns="156751" bIns="156751" anchor="t"/>
          <a:lstStyle>
            <a:lvl1pPr marL="0" indent="0" algn="l">
              <a:spcBef>
                <a:spcPts val="857"/>
              </a:spcBef>
              <a:buFontTx/>
              <a:buNone/>
              <a:defRPr sz="4500"/>
            </a:lvl1pPr>
            <a:lvl2pPr>
              <a:defRPr sz="4100"/>
            </a:lvl2pPr>
            <a:lvl3pPr>
              <a:defRPr sz="3400"/>
            </a:lvl3pPr>
            <a:lvl4pPr>
              <a:defRPr sz="3100"/>
            </a:lvl4pPr>
            <a:lvl5pPr>
              <a:defRPr sz="3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252FE8-816D-4E54-880F-A54DCA2B09EF}" type="datetimeFigureOut">
              <a:rPr lang="en-US" smtClean="0"/>
              <a:t>5/7/2010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9385280" y="30510482"/>
            <a:ext cx="1463040" cy="1752600"/>
          </a:xfrm>
        </p:spPr>
        <p:txBody>
          <a:bodyPr/>
          <a:lstStyle/>
          <a:p>
            <a:fld id="{7B18153B-8874-45F4-B1B1-21AD64FAF3A5}" type="slidenum">
              <a:rPr lang="en-US" smtClean="0"/>
              <a:t>‹#›</a:t>
            </a:fld>
            <a:endParaRPr lang="en-US"/>
          </a:p>
        </p:txBody>
      </p:sp>
      <p:sp>
        <p:nvSpPr>
          <p:cNvPr id="3" name="Picture Placeholder 2"/>
          <p:cNvSpPr>
            <a:spLocks noGrp="1"/>
          </p:cNvSpPr>
          <p:nvPr>
            <p:ph type="pic" idx="1"/>
          </p:nvPr>
        </p:nvSpPr>
        <p:spPr>
          <a:xfrm rot="420000">
            <a:off x="8365903" y="5757682"/>
            <a:ext cx="11082528" cy="18873216"/>
          </a:xfrm>
          <a:prstGeom prst="rect">
            <a:avLst/>
          </a:prstGeom>
          <a:solidFill>
            <a:schemeClr val="bg2"/>
          </a:solidFill>
          <a:ln w="3000" cap="rnd">
            <a:solidFill>
              <a:srgbClr val="C0C0C0"/>
            </a:solidFill>
            <a:round/>
          </a:ln>
          <a:effectLst/>
        </p:spPr>
        <p:txBody>
          <a:bodyPr/>
          <a:lstStyle>
            <a:lvl1pPr marL="0" indent="0">
              <a:buNone/>
              <a:defRPr sz="11000"/>
            </a:lvl1pPr>
          </a:lstStyle>
          <a:p>
            <a:r>
              <a:rPr kumimoji="0" lang="en-US" smtClean="0"/>
              <a:t>Click icon to add picture</a:t>
            </a:r>
            <a:endParaRPr kumimoji="0" lang="en-US" dirty="0"/>
          </a:p>
        </p:txBody>
      </p:sp>
      <p:sp>
        <p:nvSpPr>
          <p:cNvPr id="10" name="Freeform 9"/>
          <p:cNvSpPr>
            <a:spLocks/>
          </p:cNvSpPr>
          <p:nvPr/>
        </p:nvSpPr>
        <p:spPr bwMode="auto">
          <a:xfrm flipV="1">
            <a:off x="-22860" y="27919680"/>
            <a:ext cx="21991320" cy="499872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313502" tIns="156751" rIns="313502" bIns="156751"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10515600" y="29855162"/>
            <a:ext cx="11430000" cy="306324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313502" tIns="156751" rIns="313502" bIns="156751"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22860" y="-34291"/>
            <a:ext cx="21991320" cy="499872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313502" tIns="156751" rIns="313502" bIns="156751"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10515600" y="-34289"/>
            <a:ext cx="11430000" cy="306324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313502" tIns="156751" rIns="313502" bIns="156751"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1097280" y="3379622"/>
            <a:ext cx="19751040" cy="5486400"/>
          </a:xfrm>
          <a:prstGeom prst="rect">
            <a:avLst/>
          </a:prstGeom>
        </p:spPr>
        <p:txBody>
          <a:bodyPr vert="horz" lIns="0" tIns="156751"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1097280" y="9290304"/>
            <a:ext cx="19751040" cy="21067776"/>
          </a:xfrm>
          <a:prstGeom prst="rect">
            <a:avLst/>
          </a:prstGeom>
        </p:spPr>
        <p:txBody>
          <a:bodyPr vert="horz" lIns="313502" tIns="156751" rIns="313502" bIns="15675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97280" y="30510482"/>
            <a:ext cx="5120640" cy="1752600"/>
          </a:xfrm>
          <a:prstGeom prst="rect">
            <a:avLst/>
          </a:prstGeom>
        </p:spPr>
        <p:txBody>
          <a:bodyPr vert="horz" lIns="0" tIns="0" rIns="0" bIns="0" anchor="b"/>
          <a:lstStyle>
            <a:lvl1pPr algn="l" eaLnBrk="1" latinLnBrk="0" hangingPunct="1">
              <a:defRPr kumimoji="0" sz="4100">
                <a:solidFill>
                  <a:schemeClr val="tx2">
                    <a:shade val="90000"/>
                  </a:schemeClr>
                </a:solidFill>
              </a:defRPr>
            </a:lvl1pPr>
          </a:lstStyle>
          <a:p>
            <a:fld id="{F4252FE8-816D-4E54-880F-A54DCA2B09EF}" type="datetimeFigureOut">
              <a:rPr lang="en-US" smtClean="0"/>
              <a:t>5/7/2010</a:t>
            </a:fld>
            <a:endParaRPr lang="en-US"/>
          </a:p>
        </p:txBody>
      </p:sp>
      <p:sp>
        <p:nvSpPr>
          <p:cNvPr id="22" name="Footer Placeholder 21"/>
          <p:cNvSpPr>
            <a:spLocks noGrp="1"/>
          </p:cNvSpPr>
          <p:nvPr>
            <p:ph type="ftr" sz="quarter" idx="3"/>
          </p:nvPr>
        </p:nvSpPr>
        <p:spPr>
          <a:xfrm>
            <a:off x="6400800" y="30510482"/>
            <a:ext cx="8046720" cy="1752600"/>
          </a:xfrm>
          <a:prstGeom prst="rect">
            <a:avLst/>
          </a:prstGeom>
        </p:spPr>
        <p:txBody>
          <a:bodyPr vert="horz" lIns="0" tIns="0" rIns="0" bIns="0" anchor="b"/>
          <a:lstStyle>
            <a:lvl1pPr algn="l" eaLnBrk="1" latinLnBrk="0" hangingPunct="1">
              <a:defRPr kumimoji="0" sz="41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9019520" y="30510482"/>
            <a:ext cx="1828800" cy="1752600"/>
          </a:xfrm>
          <a:prstGeom prst="rect">
            <a:avLst/>
          </a:prstGeom>
        </p:spPr>
        <p:txBody>
          <a:bodyPr vert="horz" lIns="0" tIns="0" rIns="0" bIns="0" anchor="b"/>
          <a:lstStyle>
            <a:lvl1pPr algn="r" eaLnBrk="1" latinLnBrk="0" hangingPunct="1">
              <a:defRPr kumimoji="0" sz="4100">
                <a:solidFill>
                  <a:schemeClr val="tx2">
                    <a:shade val="90000"/>
                  </a:schemeClr>
                </a:solidFill>
              </a:defRPr>
            </a:lvl1pPr>
          </a:lstStyle>
          <a:p>
            <a:fld id="{7B18153B-8874-45F4-B1B1-21AD64FAF3A5}" type="slidenum">
              <a:rPr lang="en-US" smtClean="0"/>
              <a:t>‹#›</a:t>
            </a:fld>
            <a:endParaRPr lang="en-US"/>
          </a:p>
        </p:txBody>
      </p:sp>
      <p:grpSp>
        <p:nvGrpSpPr>
          <p:cNvPr id="2" name="Group 1"/>
          <p:cNvGrpSpPr/>
          <p:nvPr/>
        </p:nvGrpSpPr>
        <p:grpSpPr>
          <a:xfrm>
            <a:off x="-45641" y="971559"/>
            <a:ext cx="22033315" cy="311627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17100" b="0" kern="1200">
          <a:ln>
            <a:noFill/>
          </a:ln>
          <a:solidFill>
            <a:schemeClr val="tx2"/>
          </a:solidFill>
          <a:effectLst/>
          <a:latin typeface="+mj-lt"/>
          <a:ea typeface="+mj-ea"/>
          <a:cs typeface="+mj-cs"/>
        </a:defRPr>
      </a:lvl1pPr>
    </p:titleStyle>
    <p:bodyStyle>
      <a:lvl1pPr marL="940506" indent="-940506" algn="l" rtl="0" eaLnBrk="1" latinLnBrk="0" hangingPunct="1">
        <a:spcBef>
          <a:spcPct val="20000"/>
        </a:spcBef>
        <a:buClr>
          <a:schemeClr val="accent3"/>
        </a:buClr>
        <a:buSzPct val="95000"/>
        <a:buFont typeface="Wingdings 2"/>
        <a:buChar char=""/>
        <a:defRPr kumimoji="0" sz="8900" kern="1200">
          <a:solidFill>
            <a:schemeClr val="tx1"/>
          </a:solidFill>
          <a:latin typeface="+mn-lt"/>
          <a:ea typeface="+mn-ea"/>
          <a:cs typeface="+mn-cs"/>
        </a:defRPr>
      </a:lvl1pPr>
      <a:lvl2pPr marL="2194514" indent="-846456" algn="l" rtl="0" eaLnBrk="1" latinLnBrk="0" hangingPunct="1">
        <a:spcBef>
          <a:spcPct val="20000"/>
        </a:spcBef>
        <a:buClr>
          <a:schemeClr val="accent1"/>
        </a:buClr>
        <a:buSzPct val="85000"/>
        <a:buFont typeface="Wingdings 2"/>
        <a:buChar char=""/>
        <a:defRPr kumimoji="0" sz="8200" kern="1200">
          <a:solidFill>
            <a:schemeClr val="tx1"/>
          </a:solidFill>
          <a:latin typeface="+mn-lt"/>
          <a:ea typeface="+mn-ea"/>
          <a:cs typeface="+mn-cs"/>
        </a:defRPr>
      </a:lvl2pPr>
      <a:lvl3pPr marL="3135020" indent="-846456" algn="l" rtl="0" eaLnBrk="1" latinLnBrk="0" hangingPunct="1">
        <a:spcBef>
          <a:spcPct val="20000"/>
        </a:spcBef>
        <a:buClr>
          <a:schemeClr val="accent2"/>
        </a:buClr>
        <a:buSzPct val="70000"/>
        <a:buFont typeface="Wingdings 2"/>
        <a:buChar char=""/>
        <a:defRPr kumimoji="0" sz="7200" kern="1200">
          <a:solidFill>
            <a:schemeClr val="tx1"/>
          </a:solidFill>
          <a:latin typeface="+mn-lt"/>
          <a:ea typeface="+mn-ea"/>
          <a:cs typeface="+mn-cs"/>
        </a:defRPr>
      </a:lvl3pPr>
      <a:lvl4pPr marL="4075527" indent="-721055" algn="l" rtl="0" eaLnBrk="1" latinLnBrk="0" hangingPunct="1">
        <a:spcBef>
          <a:spcPct val="20000"/>
        </a:spcBef>
        <a:buClr>
          <a:schemeClr val="accent3"/>
        </a:buClr>
        <a:buSzPct val="65000"/>
        <a:buFont typeface="Wingdings 2"/>
        <a:buChar char=""/>
        <a:defRPr kumimoji="0" sz="6900" kern="1200">
          <a:solidFill>
            <a:schemeClr val="tx1"/>
          </a:solidFill>
          <a:latin typeface="+mn-lt"/>
          <a:ea typeface="+mn-ea"/>
          <a:cs typeface="+mn-cs"/>
        </a:defRPr>
      </a:lvl4pPr>
      <a:lvl5pPr marL="5016033" indent="-721055" algn="l" rtl="0" eaLnBrk="1" latinLnBrk="0" hangingPunct="1">
        <a:spcBef>
          <a:spcPct val="20000"/>
        </a:spcBef>
        <a:buClr>
          <a:schemeClr val="accent4"/>
        </a:buClr>
        <a:buSzPct val="65000"/>
        <a:buFont typeface="Wingdings 2"/>
        <a:buChar char=""/>
        <a:defRPr kumimoji="0" sz="6900" kern="1200">
          <a:solidFill>
            <a:schemeClr val="tx1"/>
          </a:solidFill>
          <a:latin typeface="+mn-lt"/>
          <a:ea typeface="+mn-ea"/>
          <a:cs typeface="+mn-cs"/>
        </a:defRPr>
      </a:lvl5pPr>
      <a:lvl6pPr marL="5956539" indent="-721055" algn="l" rtl="0" eaLnBrk="1" latinLnBrk="0" hangingPunct="1">
        <a:spcBef>
          <a:spcPct val="20000"/>
        </a:spcBef>
        <a:buClr>
          <a:schemeClr val="accent5"/>
        </a:buClr>
        <a:buSzPct val="80000"/>
        <a:buFont typeface="Wingdings 2"/>
        <a:buChar char=""/>
        <a:defRPr kumimoji="0" sz="6200" kern="1200">
          <a:solidFill>
            <a:schemeClr val="tx1"/>
          </a:solidFill>
          <a:latin typeface="+mn-lt"/>
          <a:ea typeface="+mn-ea"/>
          <a:cs typeface="+mn-cs"/>
        </a:defRPr>
      </a:lvl6pPr>
      <a:lvl7pPr marL="6583543" indent="-627004" algn="l" rtl="0" eaLnBrk="1" latinLnBrk="0" hangingPunct="1">
        <a:spcBef>
          <a:spcPct val="20000"/>
        </a:spcBef>
        <a:buClr>
          <a:schemeClr val="accent6"/>
        </a:buClr>
        <a:buSzPct val="80000"/>
        <a:buFont typeface="Wingdings 2"/>
        <a:buChar char=""/>
        <a:defRPr kumimoji="0" sz="5500" kern="1200" baseline="0">
          <a:solidFill>
            <a:schemeClr val="tx1"/>
          </a:solidFill>
          <a:latin typeface="+mn-lt"/>
          <a:ea typeface="+mn-ea"/>
          <a:cs typeface="+mn-cs"/>
        </a:defRPr>
      </a:lvl7pPr>
      <a:lvl8pPr marL="7524049" indent="-627004" algn="l" rtl="0" eaLnBrk="1" latinLnBrk="0" hangingPunct="1">
        <a:spcBef>
          <a:spcPct val="20000"/>
        </a:spcBef>
        <a:buClr>
          <a:schemeClr val="tx2"/>
        </a:buClr>
        <a:buChar char="•"/>
        <a:defRPr kumimoji="0" sz="5500" kern="1200">
          <a:solidFill>
            <a:schemeClr val="tx1"/>
          </a:solidFill>
          <a:latin typeface="+mn-lt"/>
          <a:ea typeface="+mn-ea"/>
          <a:cs typeface="+mn-cs"/>
        </a:defRPr>
      </a:lvl8pPr>
      <a:lvl9pPr marL="8464555" indent="-627004" algn="l" rtl="0" eaLnBrk="1" latinLnBrk="0" hangingPunct="1">
        <a:spcBef>
          <a:spcPct val="20000"/>
        </a:spcBef>
        <a:buClr>
          <a:schemeClr val="tx2"/>
        </a:buClr>
        <a:buFontTx/>
        <a:buChar char="•"/>
        <a:defRPr kumimoji="0" sz="4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567510" algn="l" rtl="0" eaLnBrk="1" latinLnBrk="0" hangingPunct="1">
        <a:defRPr kumimoji="0" kern="1200">
          <a:solidFill>
            <a:schemeClr val="tx1"/>
          </a:solidFill>
          <a:latin typeface="+mn-lt"/>
          <a:ea typeface="+mn-ea"/>
          <a:cs typeface="+mn-cs"/>
        </a:defRPr>
      </a:lvl2pPr>
      <a:lvl3pPr marL="3135020" algn="l" rtl="0" eaLnBrk="1" latinLnBrk="0" hangingPunct="1">
        <a:defRPr kumimoji="0" kern="1200">
          <a:solidFill>
            <a:schemeClr val="tx1"/>
          </a:solidFill>
          <a:latin typeface="+mn-lt"/>
          <a:ea typeface="+mn-ea"/>
          <a:cs typeface="+mn-cs"/>
        </a:defRPr>
      </a:lvl3pPr>
      <a:lvl4pPr marL="4702531" algn="l" rtl="0" eaLnBrk="1" latinLnBrk="0" hangingPunct="1">
        <a:defRPr kumimoji="0" kern="1200">
          <a:solidFill>
            <a:schemeClr val="tx1"/>
          </a:solidFill>
          <a:latin typeface="+mn-lt"/>
          <a:ea typeface="+mn-ea"/>
          <a:cs typeface="+mn-cs"/>
        </a:defRPr>
      </a:lvl4pPr>
      <a:lvl5pPr marL="6270041" algn="l" rtl="0" eaLnBrk="1" latinLnBrk="0" hangingPunct="1">
        <a:defRPr kumimoji="0" kern="1200">
          <a:solidFill>
            <a:schemeClr val="tx1"/>
          </a:solidFill>
          <a:latin typeface="+mn-lt"/>
          <a:ea typeface="+mn-ea"/>
          <a:cs typeface="+mn-cs"/>
        </a:defRPr>
      </a:lvl5pPr>
      <a:lvl6pPr marL="7837551" algn="l" rtl="0" eaLnBrk="1" latinLnBrk="0" hangingPunct="1">
        <a:defRPr kumimoji="0" kern="1200">
          <a:solidFill>
            <a:schemeClr val="tx1"/>
          </a:solidFill>
          <a:latin typeface="+mn-lt"/>
          <a:ea typeface="+mn-ea"/>
          <a:cs typeface="+mn-cs"/>
        </a:defRPr>
      </a:lvl6pPr>
      <a:lvl7pPr marL="9405061" algn="l" rtl="0" eaLnBrk="1" latinLnBrk="0" hangingPunct="1">
        <a:defRPr kumimoji="0" kern="1200">
          <a:solidFill>
            <a:schemeClr val="tx1"/>
          </a:solidFill>
          <a:latin typeface="+mn-lt"/>
          <a:ea typeface="+mn-ea"/>
          <a:cs typeface="+mn-cs"/>
        </a:defRPr>
      </a:lvl7pPr>
      <a:lvl8pPr marL="10972571" algn="l" rtl="0" eaLnBrk="1" latinLnBrk="0" hangingPunct="1">
        <a:defRPr kumimoji="0" kern="1200">
          <a:solidFill>
            <a:schemeClr val="tx1"/>
          </a:solidFill>
          <a:latin typeface="+mn-lt"/>
          <a:ea typeface="+mn-ea"/>
          <a:cs typeface="+mn-cs"/>
        </a:defRPr>
      </a:lvl8pPr>
      <a:lvl9pPr marL="1254008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www.efunda.com/designstandards/sensors/pitot_tubes/images/Pitot_tube_B.gif" TargetMode="Externa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823" y="2819400"/>
            <a:ext cx="18843955" cy="8778240"/>
          </a:xfrm>
        </p:spPr>
        <p:txBody>
          <a:bodyPr>
            <a:normAutofit fontScale="90000"/>
          </a:bodyPr>
          <a:lstStyle/>
          <a:p>
            <a:pPr algn="ctr"/>
            <a:r>
              <a:rPr lang="en-US" dirty="0" err="1" smtClean="0"/>
              <a:t>Realtime</a:t>
            </a:r>
            <a:r>
              <a:rPr lang="en-US" dirty="0" smtClean="0"/>
              <a:t> 3-D Modeling of a Remotely Operated Vehicle</a:t>
            </a:r>
            <a:endParaRPr lang="en-US" dirty="0"/>
          </a:p>
        </p:txBody>
      </p:sp>
      <p:sp>
        <p:nvSpPr>
          <p:cNvPr id="3" name="Subtitle 2"/>
          <p:cNvSpPr>
            <a:spLocks noGrp="1"/>
          </p:cNvSpPr>
          <p:nvPr>
            <p:ph type="subTitle" idx="1"/>
          </p:nvPr>
        </p:nvSpPr>
        <p:spPr>
          <a:xfrm>
            <a:off x="0" y="11125200"/>
            <a:ext cx="21945600" cy="2286000"/>
          </a:xfrm>
        </p:spPr>
        <p:txBody>
          <a:bodyPr>
            <a:normAutofit/>
          </a:bodyPr>
          <a:lstStyle/>
          <a:p>
            <a:pPr algn="ctr"/>
            <a:r>
              <a:rPr lang="en-US" sz="5500" dirty="0" smtClean="0"/>
              <a:t>The </a:t>
            </a:r>
            <a:r>
              <a:rPr lang="en-US" sz="5500" dirty="0" err="1" smtClean="0"/>
              <a:t>ROVing</a:t>
            </a:r>
            <a:r>
              <a:rPr lang="en-US" sz="5500" dirty="0" smtClean="0"/>
              <a:t> Lunatics</a:t>
            </a:r>
          </a:p>
          <a:p>
            <a:pPr algn="ctr"/>
            <a:r>
              <a:rPr lang="en-US" sz="5500" dirty="0" smtClean="0"/>
              <a:t>Paul Booth, Jon McKay, Tom Pandolfo</a:t>
            </a:r>
            <a:endParaRPr lang="en-US" sz="5500" dirty="0"/>
          </a:p>
        </p:txBody>
      </p:sp>
      <p:pic>
        <p:nvPicPr>
          <p:cNvPr id="1026" name="Picture 2" descr="P:\+Courses\ModConSpring2010\Lake Waban Projects\Monday\The ROVing Lunatics\101_PANA\P1010013.JPG"/>
          <p:cNvPicPr>
            <a:picLocks noChangeAspect="1" noChangeArrowheads="1"/>
          </p:cNvPicPr>
          <p:nvPr/>
        </p:nvPicPr>
        <p:blipFill>
          <a:blip r:embed="rId2" cstate="print"/>
          <a:srcRect/>
          <a:stretch>
            <a:fillRect/>
          </a:stretch>
        </p:blipFill>
        <p:spPr bwMode="auto">
          <a:xfrm>
            <a:off x="1905001" y="17845504"/>
            <a:ext cx="7111999" cy="5334000"/>
          </a:xfrm>
          <a:prstGeom prst="rect">
            <a:avLst/>
          </a:prstGeom>
          <a:noFill/>
        </p:spPr>
      </p:pic>
      <p:pic>
        <p:nvPicPr>
          <p:cNvPr id="1027" name="Picture 3" descr="C:\Documents and Settings\pbooth\My Documents\classes\fresh\semester2\ModCon\final\virtual_sub.png"/>
          <p:cNvPicPr>
            <a:picLocks noChangeAspect="1" noChangeArrowheads="1"/>
          </p:cNvPicPr>
          <p:nvPr/>
        </p:nvPicPr>
        <p:blipFill>
          <a:blip r:embed="rId3" cstate="print"/>
          <a:srcRect/>
          <a:stretch>
            <a:fillRect/>
          </a:stretch>
        </p:blipFill>
        <p:spPr bwMode="auto">
          <a:xfrm>
            <a:off x="13106400" y="17845504"/>
            <a:ext cx="7095744" cy="5486400"/>
          </a:xfrm>
          <a:prstGeom prst="rect">
            <a:avLst/>
          </a:prstGeom>
          <a:noFill/>
        </p:spPr>
      </p:pic>
      <p:sp>
        <p:nvSpPr>
          <p:cNvPr id="6" name="TextBox 5"/>
          <p:cNvSpPr txBox="1"/>
          <p:nvPr/>
        </p:nvSpPr>
        <p:spPr>
          <a:xfrm>
            <a:off x="1905000" y="23331904"/>
            <a:ext cx="7162800" cy="6186309"/>
          </a:xfrm>
          <a:prstGeom prst="rect">
            <a:avLst/>
          </a:prstGeom>
          <a:noFill/>
        </p:spPr>
        <p:txBody>
          <a:bodyPr wrap="square" rtlCol="0">
            <a:spAutoFit/>
          </a:bodyPr>
          <a:lstStyle/>
          <a:p>
            <a:pPr algn="just"/>
            <a:r>
              <a:rPr lang="en-US" sz="3600" dirty="0" smtClean="0"/>
              <a:t>Our ROV with sensors attached. The accelerometer is used to calculate orientation (pitch and roll) while the </a:t>
            </a:r>
            <a:r>
              <a:rPr lang="en-US" sz="3600" dirty="0" err="1" smtClean="0"/>
              <a:t>pitot</a:t>
            </a:r>
            <a:r>
              <a:rPr lang="en-US" sz="3600" dirty="0" smtClean="0"/>
              <a:t> tube determines  velocity.  The IR LEDs are detected by  a  Bluetooth  infrared camera to determine the yaw of the  submarine. All sensors were attached directly to the ROV using duct tape and hot glue, also helping to waterproof.</a:t>
            </a:r>
            <a:endParaRPr lang="en-US" sz="3600" dirty="0"/>
          </a:p>
        </p:txBody>
      </p:sp>
      <p:sp>
        <p:nvSpPr>
          <p:cNvPr id="7" name="TextBox 6"/>
          <p:cNvSpPr txBox="1"/>
          <p:nvPr/>
        </p:nvSpPr>
        <p:spPr>
          <a:xfrm>
            <a:off x="7010400" y="19293304"/>
            <a:ext cx="1981200" cy="1384995"/>
          </a:xfrm>
          <a:prstGeom prst="rect">
            <a:avLst/>
          </a:prstGeom>
          <a:noFill/>
        </p:spPr>
        <p:txBody>
          <a:bodyPr wrap="square" rtlCol="0">
            <a:spAutoFit/>
          </a:bodyPr>
          <a:lstStyle/>
          <a:p>
            <a:r>
              <a:rPr lang="en-US" sz="2800" dirty="0" smtClean="0"/>
              <a:t>Differential Pressure Sensor</a:t>
            </a:r>
            <a:endParaRPr lang="en-US" sz="2800" dirty="0"/>
          </a:p>
        </p:txBody>
      </p:sp>
      <p:sp>
        <p:nvSpPr>
          <p:cNvPr id="8" name="TextBox 7"/>
          <p:cNvSpPr txBox="1"/>
          <p:nvPr/>
        </p:nvSpPr>
        <p:spPr>
          <a:xfrm>
            <a:off x="2895600" y="18531304"/>
            <a:ext cx="2590800" cy="523220"/>
          </a:xfrm>
          <a:prstGeom prst="rect">
            <a:avLst/>
          </a:prstGeom>
          <a:noFill/>
        </p:spPr>
        <p:txBody>
          <a:bodyPr wrap="square" rtlCol="0">
            <a:spAutoFit/>
          </a:bodyPr>
          <a:lstStyle/>
          <a:p>
            <a:r>
              <a:rPr lang="en-US" sz="2800" dirty="0" smtClean="0"/>
              <a:t>Accelerometer </a:t>
            </a:r>
            <a:endParaRPr lang="en-US" sz="2800" dirty="0"/>
          </a:p>
        </p:txBody>
      </p:sp>
      <p:cxnSp>
        <p:nvCxnSpPr>
          <p:cNvPr id="10" name="Straight Arrow Connector 9"/>
          <p:cNvCxnSpPr/>
          <p:nvPr/>
        </p:nvCxnSpPr>
        <p:spPr>
          <a:xfrm rot="16200000" flipH="1">
            <a:off x="3924300" y="19102804"/>
            <a:ext cx="1752600" cy="1524000"/>
          </a:xfrm>
          <a:prstGeom prst="straightConnector1">
            <a:avLst/>
          </a:prstGeom>
          <a:ln>
            <a:tailEnd type="arrow"/>
          </a:ln>
          <a:effectLst>
            <a:outerShdw blurRad="50800" dist="38100" dir="5400000" algn="t"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sp>
        <p:nvSpPr>
          <p:cNvPr id="12" name="TextBox 11"/>
          <p:cNvSpPr txBox="1"/>
          <p:nvPr/>
        </p:nvSpPr>
        <p:spPr>
          <a:xfrm>
            <a:off x="4648200" y="22341304"/>
            <a:ext cx="3581400" cy="523220"/>
          </a:xfrm>
          <a:prstGeom prst="rect">
            <a:avLst/>
          </a:prstGeom>
          <a:noFill/>
        </p:spPr>
        <p:txBody>
          <a:bodyPr wrap="square" rtlCol="0">
            <a:spAutoFit/>
          </a:bodyPr>
          <a:lstStyle/>
          <a:p>
            <a:r>
              <a:rPr lang="en-US" sz="2800" dirty="0" smtClean="0"/>
              <a:t>IR LEDs</a:t>
            </a:r>
            <a:endParaRPr lang="en-US" sz="2800" dirty="0"/>
          </a:p>
        </p:txBody>
      </p:sp>
      <p:cxnSp>
        <p:nvCxnSpPr>
          <p:cNvPr id="14" name="Straight Arrow Connector 13"/>
          <p:cNvCxnSpPr/>
          <p:nvPr/>
        </p:nvCxnSpPr>
        <p:spPr>
          <a:xfrm rot="16200000" flipV="1">
            <a:off x="3238500" y="21007804"/>
            <a:ext cx="1600200" cy="1219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981700" y="20855404"/>
            <a:ext cx="16764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030200" y="23408104"/>
            <a:ext cx="7315200" cy="9510296"/>
          </a:xfrm>
          <a:prstGeom prst="rect">
            <a:avLst/>
          </a:prstGeom>
          <a:noFill/>
        </p:spPr>
        <p:txBody>
          <a:bodyPr wrap="square" rtlCol="0">
            <a:spAutoFit/>
          </a:bodyPr>
          <a:lstStyle/>
          <a:p>
            <a:pPr algn="just"/>
            <a:r>
              <a:rPr lang="en-US" sz="3600" dirty="0" smtClean="0"/>
              <a:t>The virtual submarine is rendered in </a:t>
            </a:r>
            <a:r>
              <a:rPr lang="en-US" sz="3600" dirty="0" err="1" smtClean="0"/>
              <a:t>Labview</a:t>
            </a:r>
            <a:r>
              <a:rPr lang="en-US" sz="3600" dirty="0" smtClean="0"/>
              <a:t> using Picture3D. The  3-D  model is a </a:t>
            </a:r>
            <a:r>
              <a:rPr lang="en-US" sz="3600" dirty="0" err="1" smtClean="0"/>
              <a:t>SolidWorks</a:t>
            </a:r>
            <a:r>
              <a:rPr lang="en-US" sz="3600" dirty="0" smtClean="0"/>
              <a:t> assembly that we converted to a WRML 3-D object. By combining the measured angles and velocity, we can use a single integration to obtain the position of the submarine at any point in time from some starting position. By combining the translational transformation of the current position with the rotational transformation corresponding to the  measured angles, we can display the predicted position and orientation in </a:t>
            </a:r>
            <a:r>
              <a:rPr lang="en-US" sz="3600" dirty="0" err="1" smtClean="0"/>
              <a:t>realtime</a:t>
            </a:r>
            <a:r>
              <a:rPr lang="en-US" sz="3600" dirty="0" smtClean="0"/>
              <a:t>, updating to simultaneously show the velocity.</a:t>
            </a:r>
            <a:endParaRPr lang="en-US" sz="3600" dirty="0"/>
          </a:p>
        </p:txBody>
      </p:sp>
      <p:sp>
        <p:nvSpPr>
          <p:cNvPr id="20" name="TextBox 19"/>
          <p:cNvSpPr txBox="1"/>
          <p:nvPr/>
        </p:nvSpPr>
        <p:spPr>
          <a:xfrm>
            <a:off x="0" y="14249400"/>
            <a:ext cx="21945600" cy="2400657"/>
          </a:xfrm>
          <a:prstGeom prst="rect">
            <a:avLst/>
          </a:prstGeom>
          <a:noFill/>
        </p:spPr>
        <p:txBody>
          <a:bodyPr wrap="square" rtlCol="0">
            <a:spAutoFit/>
          </a:bodyPr>
          <a:lstStyle/>
          <a:p>
            <a:pPr algn="ctr"/>
            <a:r>
              <a:rPr lang="en-US" sz="9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Goal</a:t>
            </a:r>
          </a:p>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To obtain a </a:t>
            </a:r>
            <a:r>
              <a:rPr lang="en-US" sz="5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realtime</a:t>
            </a: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 3-D display of the position and orientation of an ROV </a:t>
            </a:r>
            <a:endPar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0"/>
            <a:ext cx="10820400" cy="5486400"/>
          </a:xfrm>
        </p:spPr>
        <p:txBody>
          <a:bodyPr>
            <a:normAutofit/>
          </a:bodyPr>
          <a:lstStyle/>
          <a:p>
            <a:r>
              <a:rPr lang="en-US" sz="14000" dirty="0" smtClean="0"/>
              <a:t>Accelerometer </a:t>
            </a:r>
            <a:endParaRPr lang="en-US" sz="14000" dirty="0"/>
          </a:p>
        </p:txBody>
      </p:sp>
      <p:sp>
        <p:nvSpPr>
          <p:cNvPr id="3" name="Content Placeholder 2"/>
          <p:cNvSpPr>
            <a:spLocks noGrp="1"/>
          </p:cNvSpPr>
          <p:nvPr>
            <p:ph idx="1"/>
          </p:nvPr>
        </p:nvSpPr>
        <p:spPr>
          <a:xfrm>
            <a:off x="0" y="3124200"/>
            <a:ext cx="10744200" cy="21067776"/>
          </a:xfrm>
        </p:spPr>
        <p:txBody>
          <a:bodyPr>
            <a:normAutofit/>
          </a:bodyPr>
          <a:lstStyle/>
          <a:p>
            <a:pPr>
              <a:buNone/>
            </a:pPr>
            <a:r>
              <a:rPr lang="en-US" sz="3200" dirty="0" smtClean="0"/>
              <a:t>- Get voltage from accelerometer using DAQ Assistant</a:t>
            </a:r>
          </a:p>
          <a:p>
            <a:pPr>
              <a:buNone/>
            </a:pPr>
            <a:r>
              <a:rPr lang="en-US" sz="3200" dirty="0" smtClean="0"/>
              <a:t>- Subtract offset (when level, outputs about half of maximum voltage)</a:t>
            </a:r>
          </a:p>
          <a:p>
            <a:pPr>
              <a:buNone/>
            </a:pPr>
            <a:r>
              <a:rPr lang="en-US" sz="3200" dirty="0" smtClean="0"/>
              <a:t>- Multiply by gain to convert to acceleration (g’s)</a:t>
            </a:r>
          </a:p>
          <a:p>
            <a:pPr>
              <a:buNone/>
            </a:pPr>
            <a:r>
              <a:rPr lang="en-US" sz="3200" dirty="0" smtClean="0"/>
              <a:t>- Calculate pitch and roll (inverse tangent of acceleration in one direction and the  signed magnitude of  the acceleration in the other two directions)</a:t>
            </a:r>
          </a:p>
          <a:p>
            <a:pPr>
              <a:buNone/>
            </a:pPr>
            <a:r>
              <a:rPr lang="en-US" sz="3200" dirty="0" smtClean="0"/>
              <a:t>- Rotate around correct axes</a:t>
            </a:r>
          </a:p>
          <a:p>
            <a:pPr>
              <a:buNone/>
            </a:pPr>
            <a:r>
              <a:rPr lang="en-US" sz="3200" dirty="0" smtClean="0"/>
              <a:t>	 to apply the pitch and roll</a:t>
            </a:r>
            <a:endParaRPr lang="en-US" sz="3200" dirty="0"/>
          </a:p>
        </p:txBody>
      </p:sp>
      <p:sp>
        <p:nvSpPr>
          <p:cNvPr id="4" name="Rectangle 3"/>
          <p:cNvSpPr/>
          <p:nvPr/>
        </p:nvSpPr>
        <p:spPr>
          <a:xfrm>
            <a:off x="10744200" y="0"/>
            <a:ext cx="457200" cy="3291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11201400" y="6705600"/>
            <a:ext cx="10744200" cy="21067776"/>
          </a:xfrm>
          <a:prstGeom prst="rect">
            <a:avLst/>
          </a:prstGeom>
        </p:spPr>
        <p:txBody>
          <a:bodyPr vert="horz" lIns="313502" tIns="156751" rIns="313502" bIns="156751">
            <a:normAutofit/>
          </a:bodyPr>
          <a:lstStyle/>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lang="en-US" sz="3600" noProof="0" dirty="0" smtClean="0"/>
              <a:t>- </a:t>
            </a:r>
            <a:r>
              <a:rPr lang="en-US" sz="3600" noProof="0" dirty="0" err="1" smtClean="0"/>
              <a:t>Pitot</a:t>
            </a:r>
            <a:r>
              <a:rPr lang="en-US" sz="3600" noProof="0" dirty="0" smtClean="0"/>
              <a:t> tube works in one direction – waves</a:t>
            </a:r>
          </a:p>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kumimoji="0" lang="en-US" sz="3600" b="0" i="0" u="none" strike="noStrike" kern="1200" cap="none" spc="0" normalizeH="0" baseline="0" dirty="0" smtClean="0">
                <a:ln>
                  <a:noFill/>
                </a:ln>
                <a:solidFill>
                  <a:schemeClr val="tx1"/>
                </a:solidFill>
                <a:effectLst/>
                <a:uLnTx/>
                <a:uFillTx/>
                <a:latin typeface="+mn-lt"/>
                <a:ea typeface="+mn-ea"/>
                <a:cs typeface="+mn-cs"/>
              </a:rPr>
              <a:t>- Batteries do not always</a:t>
            </a:r>
            <a:r>
              <a:rPr kumimoji="0" lang="en-US" sz="3600" b="0" i="0" u="none" strike="noStrike" kern="1200" cap="none" spc="0" normalizeH="0" dirty="0" smtClean="0">
                <a:ln>
                  <a:noFill/>
                </a:ln>
                <a:solidFill>
                  <a:schemeClr val="tx1"/>
                </a:solidFill>
                <a:effectLst/>
                <a:uLnTx/>
                <a:uFillTx/>
                <a:latin typeface="+mn-lt"/>
                <a:ea typeface="+mn-ea"/>
                <a:cs typeface="+mn-cs"/>
              </a:rPr>
              <a:t> supply exactly 1.5V</a:t>
            </a:r>
          </a:p>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kumimoji="0" lang="en-US" sz="3600" b="0" i="0" u="none" strike="noStrike" kern="1200" cap="none" spc="0" normalizeH="0" dirty="0" smtClean="0">
                <a:ln>
                  <a:noFill/>
                </a:ln>
                <a:solidFill>
                  <a:schemeClr val="tx1"/>
                </a:solidFill>
                <a:effectLst/>
                <a:uLnTx/>
                <a:uFillTx/>
                <a:latin typeface="+mn-lt"/>
                <a:ea typeface="+mn-ea"/>
                <a:cs typeface="+mn-cs"/>
              </a:rPr>
              <a:t>- Air in </a:t>
            </a:r>
            <a:r>
              <a:rPr kumimoji="0" lang="en-US" sz="3600" b="0" i="0" u="none" strike="noStrike" kern="1200" cap="none" spc="0" normalizeH="0" dirty="0" err="1" smtClean="0">
                <a:ln>
                  <a:noFill/>
                </a:ln>
                <a:solidFill>
                  <a:schemeClr val="tx1"/>
                </a:solidFill>
                <a:effectLst/>
                <a:uLnTx/>
                <a:uFillTx/>
                <a:latin typeface="+mn-lt"/>
                <a:ea typeface="+mn-ea"/>
                <a:cs typeface="+mn-cs"/>
              </a:rPr>
              <a:t>pitot</a:t>
            </a:r>
            <a:r>
              <a:rPr kumimoji="0" lang="en-US" sz="3600" b="0" i="0" u="none" strike="noStrike" kern="1200" cap="none" spc="0" normalizeH="0" dirty="0" smtClean="0">
                <a:ln>
                  <a:noFill/>
                </a:ln>
                <a:solidFill>
                  <a:schemeClr val="tx1"/>
                </a:solidFill>
                <a:effectLst/>
                <a:uLnTx/>
                <a:uFillTx/>
                <a:latin typeface="+mn-lt"/>
                <a:ea typeface="+mn-ea"/>
                <a:cs typeface="+mn-cs"/>
              </a:rPr>
              <a:t> tube is compressible</a:t>
            </a:r>
          </a:p>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kumimoji="0" lang="en-US" sz="3600" b="0" i="0" u="none" strike="noStrike" kern="1200" cap="none" spc="0" normalizeH="0" dirty="0" smtClean="0">
                <a:ln>
                  <a:noFill/>
                </a:ln>
                <a:solidFill>
                  <a:schemeClr val="tx1"/>
                </a:solidFill>
                <a:effectLst/>
                <a:uLnTx/>
                <a:uFillTx/>
                <a:latin typeface="+mn-lt"/>
                <a:ea typeface="+mn-ea"/>
                <a:cs typeface="+mn-cs"/>
              </a:rPr>
              <a:t>- Problems at the surface when tilted up</a:t>
            </a:r>
          </a:p>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kumimoji="0" lang="en-US" sz="3600" b="0" i="0" u="none" strike="noStrike" kern="1200" cap="none" spc="0" normalizeH="0" dirty="0" smtClean="0">
                <a:ln>
                  <a:noFill/>
                </a:ln>
                <a:solidFill>
                  <a:schemeClr val="tx1"/>
                </a:solidFill>
                <a:effectLst/>
                <a:uLnTx/>
                <a:uFillTx/>
                <a:latin typeface="+mn-lt"/>
                <a:ea typeface="+mn-ea"/>
                <a:cs typeface="+mn-cs"/>
              </a:rPr>
              <a:t>- Indistinguishable accelerometer tilt positions</a:t>
            </a:r>
          </a:p>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kumimoji="0" lang="en-US" sz="3600" b="0" i="0" u="none" strike="noStrike" kern="1200" cap="none" spc="0" normalizeH="0" dirty="0" smtClean="0">
                <a:ln>
                  <a:noFill/>
                </a:ln>
                <a:solidFill>
                  <a:schemeClr val="tx1"/>
                </a:solidFill>
                <a:effectLst/>
                <a:uLnTx/>
                <a:uFillTx/>
                <a:latin typeface="+mn-lt"/>
                <a:ea typeface="+mn-ea"/>
                <a:cs typeface="+mn-cs"/>
              </a:rPr>
              <a:t>- Interference with IR LEDs, reflection, other sources</a:t>
            </a:r>
          </a:p>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kumimoji="0" lang="en-US" sz="3600" b="0" i="0" u="none" strike="noStrike" kern="1200" cap="none" spc="0" normalizeH="0" dirty="0" smtClean="0">
                <a:ln>
                  <a:noFill/>
                </a:ln>
                <a:solidFill>
                  <a:schemeClr val="tx1"/>
                </a:solidFill>
                <a:effectLst/>
                <a:uLnTx/>
                <a:uFillTx/>
                <a:latin typeface="+mn-lt"/>
                <a:ea typeface="+mn-ea"/>
                <a:cs typeface="+mn-cs"/>
              </a:rPr>
              <a:t>- Non-level calibration</a:t>
            </a:r>
          </a:p>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kumimoji="0" lang="en-US" sz="3600" b="0" i="0" u="none" strike="noStrike" kern="1200" cap="none" spc="0" normalizeH="0" dirty="0" smtClean="0">
                <a:ln>
                  <a:noFill/>
                </a:ln>
                <a:solidFill>
                  <a:schemeClr val="tx1"/>
                </a:solidFill>
                <a:effectLst/>
                <a:uLnTx/>
                <a:uFillTx/>
                <a:latin typeface="+mn-lt"/>
                <a:ea typeface="+mn-ea"/>
                <a:cs typeface="+mn-cs"/>
              </a:rPr>
              <a:t>- DAQ, electronics tolerances</a:t>
            </a:r>
          </a:p>
          <a:p>
            <a:pPr marL="940506" marR="0" lvl="0" indent="-940506" algn="l" defTabSz="914400" rtl="0" eaLnBrk="1" fontAlgn="auto" latinLnBrk="0" hangingPunct="1">
              <a:lnSpc>
                <a:spcPct val="100000"/>
              </a:lnSpc>
              <a:spcBef>
                <a:spcPct val="20000"/>
              </a:spcBef>
              <a:spcAft>
                <a:spcPts val="0"/>
              </a:spcAft>
              <a:buClr>
                <a:schemeClr val="accent3"/>
              </a:buClr>
              <a:buSzPct val="95000"/>
              <a:tabLst/>
              <a:defRPr/>
            </a:pPr>
            <a:r>
              <a:rPr kumimoji="0" lang="en-US" sz="3600" b="0" i="0" u="none" strike="noStrike" kern="1200" cap="none" spc="0" normalizeH="0" dirty="0" smtClean="0">
                <a:ln>
                  <a:noFill/>
                </a:ln>
                <a:solidFill>
                  <a:schemeClr val="tx1"/>
                </a:solidFill>
                <a:effectLst/>
                <a:uLnTx/>
                <a:uFillTx/>
                <a:latin typeface="+mn-lt"/>
                <a:ea typeface="+mn-ea"/>
                <a:cs typeface="+mn-cs"/>
              </a:rPr>
              <a:t>- Integration error/ bad offsets</a:t>
            </a:r>
          </a:p>
          <a:p>
            <a:pPr marL="940506" marR="0" lvl="0" indent="-940506" algn="l" defTabSz="914400" rtl="0" eaLnBrk="1" fontAlgn="auto" latinLnBrk="0" hangingPunct="1">
              <a:lnSpc>
                <a:spcPct val="100000"/>
              </a:lnSpc>
              <a:spcBef>
                <a:spcPct val="20000"/>
              </a:spcBef>
              <a:spcAft>
                <a:spcPts val="0"/>
              </a:spcAft>
              <a:buClr>
                <a:schemeClr val="accent3"/>
              </a:buClr>
              <a:buSzPct val="95000"/>
              <a:buFontTx/>
              <a:buChar char="-"/>
              <a:tabLst/>
              <a:defRPr/>
            </a:pPr>
            <a:endParaRPr kumimoji="0" lang="en-US" sz="3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itle 1"/>
          <p:cNvSpPr txBox="1">
            <a:spLocks/>
          </p:cNvSpPr>
          <p:nvPr/>
        </p:nvSpPr>
        <p:spPr>
          <a:xfrm>
            <a:off x="0" y="10058400"/>
            <a:ext cx="10820400" cy="5486400"/>
          </a:xfrm>
          <a:prstGeom prst="rect">
            <a:avLst/>
          </a:prstGeom>
        </p:spPr>
        <p:txBody>
          <a:bodyPr vert="horz" lIns="0" tIns="156751"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0" b="0" i="0" u="none" strike="noStrike" kern="1200" cap="none" spc="0" normalizeH="0" baseline="0" noProof="0" dirty="0" err="1" smtClean="0">
                <a:ln>
                  <a:noFill/>
                </a:ln>
                <a:solidFill>
                  <a:schemeClr val="tx2"/>
                </a:solidFill>
                <a:effectLst/>
                <a:uLnTx/>
                <a:uFillTx/>
                <a:latin typeface="+mj-lt"/>
                <a:ea typeface="+mj-ea"/>
                <a:cs typeface="+mj-cs"/>
              </a:rPr>
              <a:t>Pitot</a:t>
            </a:r>
            <a:r>
              <a:rPr kumimoji="0" lang="en-US" sz="14000" b="0" i="0" u="none" strike="noStrike" kern="1200" cap="none" spc="0" normalizeH="0" baseline="0" noProof="0" dirty="0" smtClean="0">
                <a:ln>
                  <a:noFill/>
                </a:ln>
                <a:solidFill>
                  <a:schemeClr val="tx2"/>
                </a:solidFill>
                <a:effectLst/>
                <a:uLnTx/>
                <a:uFillTx/>
                <a:latin typeface="+mj-lt"/>
                <a:ea typeface="+mj-ea"/>
                <a:cs typeface="+mj-cs"/>
              </a:rPr>
              <a:t> Tube</a:t>
            </a:r>
            <a:endParaRPr kumimoji="0" lang="en-US" sz="14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Title 1"/>
          <p:cNvSpPr txBox="1">
            <a:spLocks/>
          </p:cNvSpPr>
          <p:nvPr/>
        </p:nvSpPr>
        <p:spPr>
          <a:xfrm>
            <a:off x="0" y="21717000"/>
            <a:ext cx="10820400" cy="5486400"/>
          </a:xfrm>
          <a:prstGeom prst="rect">
            <a:avLst/>
          </a:prstGeom>
        </p:spPr>
        <p:txBody>
          <a:bodyPr vert="horz" lIns="0" tIns="156751"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0" b="0" i="0" u="none" strike="noStrike" kern="1200" cap="none" spc="0" normalizeH="0" baseline="0" noProof="0" dirty="0" smtClean="0">
                <a:ln>
                  <a:noFill/>
                </a:ln>
                <a:solidFill>
                  <a:schemeClr val="tx2"/>
                </a:solidFill>
                <a:effectLst/>
                <a:uLnTx/>
                <a:uFillTx/>
                <a:latin typeface="+mj-lt"/>
                <a:ea typeface="+mj-ea"/>
                <a:cs typeface="+mj-cs"/>
              </a:rPr>
              <a:t>IR LED</a:t>
            </a:r>
            <a:r>
              <a:rPr lang="en-US" sz="14000" dirty="0">
                <a:solidFill>
                  <a:schemeClr val="tx2"/>
                </a:solidFill>
                <a:latin typeface="+mj-lt"/>
                <a:ea typeface="+mj-ea"/>
                <a:cs typeface="+mj-cs"/>
              </a:rPr>
              <a:t>s</a:t>
            </a:r>
            <a:endParaRPr kumimoji="0" lang="en-US" sz="14000" b="0" i="0" u="none" strike="noStrike" kern="1200" cap="none" spc="0" normalizeH="0" baseline="0" noProof="0" dirty="0">
              <a:ln>
                <a:noFill/>
              </a:ln>
              <a:solidFill>
                <a:schemeClr val="tx2"/>
              </a:solidFill>
              <a:effectLst/>
              <a:uLnTx/>
              <a:uFillTx/>
              <a:latin typeface="+mj-lt"/>
              <a:ea typeface="+mj-ea"/>
              <a:cs typeface="+mj-cs"/>
            </a:endParaRPr>
          </a:p>
        </p:txBody>
      </p:sp>
      <p:sp>
        <p:nvSpPr>
          <p:cNvPr id="9" name="Title 1"/>
          <p:cNvSpPr txBox="1">
            <a:spLocks/>
          </p:cNvSpPr>
          <p:nvPr/>
        </p:nvSpPr>
        <p:spPr>
          <a:xfrm>
            <a:off x="11125200" y="0"/>
            <a:ext cx="10820400" cy="5486400"/>
          </a:xfrm>
          <a:prstGeom prst="rect">
            <a:avLst/>
          </a:prstGeom>
        </p:spPr>
        <p:txBody>
          <a:bodyPr vert="horz" lIns="0" tIns="156751"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7100" b="0" i="0" u="none" strike="noStrike" kern="1200" cap="none" spc="0" normalizeH="0" baseline="0" noProof="0" dirty="0" smtClean="0">
                <a:ln>
                  <a:noFill/>
                </a:ln>
                <a:solidFill>
                  <a:schemeClr val="tx2"/>
                </a:solidFill>
                <a:effectLst/>
                <a:uLnTx/>
                <a:uFillTx/>
                <a:latin typeface="+mj-lt"/>
                <a:ea typeface="+mj-ea"/>
                <a:cs typeface="+mj-cs"/>
              </a:rPr>
              <a:t>Error Sources</a:t>
            </a:r>
            <a:endParaRPr kumimoji="0" lang="en-US" sz="17100" b="0" i="0" u="none" strike="noStrike" kern="1200" cap="none" spc="0" normalizeH="0" baseline="0" noProof="0" dirty="0">
              <a:ln>
                <a:noFill/>
              </a:ln>
              <a:solidFill>
                <a:schemeClr val="tx2"/>
              </a:solidFill>
              <a:effectLst/>
              <a:uLnTx/>
              <a:uFillTx/>
              <a:latin typeface="+mj-lt"/>
              <a:ea typeface="+mj-ea"/>
              <a:cs typeface="+mj-cs"/>
            </a:endParaRPr>
          </a:p>
        </p:txBody>
      </p:sp>
      <p:sp>
        <p:nvSpPr>
          <p:cNvPr id="10" name="Title 1"/>
          <p:cNvSpPr txBox="1">
            <a:spLocks/>
          </p:cNvSpPr>
          <p:nvPr/>
        </p:nvSpPr>
        <p:spPr>
          <a:xfrm>
            <a:off x="11125200" y="13030200"/>
            <a:ext cx="10820400" cy="5486400"/>
          </a:xfrm>
          <a:prstGeom prst="rect">
            <a:avLst/>
          </a:prstGeom>
        </p:spPr>
        <p:txBody>
          <a:bodyPr vert="horz" lIns="0" tIns="156751" rIns="0" bIns="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7100" b="0" i="0" u="none" strike="noStrike" kern="1200" cap="none" spc="0" normalizeH="0" baseline="0" noProof="0" dirty="0" smtClean="0">
                <a:ln>
                  <a:noFill/>
                </a:ln>
                <a:solidFill>
                  <a:schemeClr val="tx2"/>
                </a:solidFill>
                <a:effectLst/>
                <a:uLnTx/>
                <a:uFillTx/>
                <a:latin typeface="+mj-lt"/>
                <a:ea typeface="+mj-ea"/>
                <a:cs typeface="+mj-cs"/>
              </a:rPr>
              <a:t>Future Work</a:t>
            </a:r>
            <a:endParaRPr kumimoji="0" lang="en-US" sz="17100" b="0" i="0" u="none" strike="noStrike" kern="1200" cap="none" spc="0" normalizeH="0" baseline="0" noProof="0" dirty="0">
              <a:ln>
                <a:noFill/>
              </a:ln>
              <a:solidFill>
                <a:schemeClr val="tx2"/>
              </a:solidFill>
              <a:effectLst/>
              <a:uLnTx/>
              <a:uFillTx/>
              <a:latin typeface="+mj-lt"/>
              <a:ea typeface="+mj-ea"/>
              <a:cs typeface="+mj-cs"/>
            </a:endParaRPr>
          </a:p>
        </p:txBody>
      </p:sp>
      <p:pic>
        <p:nvPicPr>
          <p:cNvPr id="2052" name="Picture 4"/>
          <p:cNvPicPr>
            <a:picLocks noChangeAspect="1" noChangeArrowheads="1"/>
          </p:cNvPicPr>
          <p:nvPr/>
        </p:nvPicPr>
        <p:blipFill>
          <a:blip r:embed="rId2" cstate="print"/>
          <a:srcRect/>
          <a:stretch>
            <a:fillRect/>
          </a:stretch>
        </p:blipFill>
        <p:spPr bwMode="auto">
          <a:xfrm>
            <a:off x="6172200" y="7010400"/>
            <a:ext cx="3962400" cy="2764084"/>
          </a:xfrm>
          <a:prstGeom prst="rect">
            <a:avLst/>
          </a:prstGeom>
          <a:noFill/>
          <a:ln w="9525">
            <a:noFill/>
            <a:miter lim="800000"/>
            <a:headEnd/>
            <a:tailEnd/>
          </a:ln>
        </p:spPr>
      </p:pic>
      <p:pic>
        <p:nvPicPr>
          <p:cNvPr id="2054" name="Picture 6"/>
          <p:cNvPicPr>
            <a:picLocks noChangeAspect="1" noChangeArrowheads="1"/>
          </p:cNvPicPr>
          <p:nvPr/>
        </p:nvPicPr>
        <p:blipFill>
          <a:blip r:embed="rId3" cstate="print"/>
          <a:srcRect/>
          <a:stretch>
            <a:fillRect/>
          </a:stretch>
        </p:blipFill>
        <p:spPr bwMode="auto">
          <a:xfrm>
            <a:off x="2362200" y="10591800"/>
            <a:ext cx="8296275" cy="3181350"/>
          </a:xfrm>
          <a:prstGeom prst="rect">
            <a:avLst/>
          </a:prstGeom>
          <a:noFill/>
          <a:ln w="9525">
            <a:noFill/>
            <a:miter lim="800000"/>
            <a:headEnd/>
            <a:tailEnd/>
          </a:ln>
        </p:spPr>
      </p:pic>
      <p:sp>
        <p:nvSpPr>
          <p:cNvPr id="17" name="TextBox 16"/>
          <p:cNvSpPr txBox="1"/>
          <p:nvPr/>
        </p:nvSpPr>
        <p:spPr>
          <a:xfrm>
            <a:off x="0" y="8763000"/>
            <a:ext cx="6934200" cy="2185214"/>
          </a:xfrm>
          <a:prstGeom prst="rect">
            <a:avLst/>
          </a:prstGeom>
          <a:noFill/>
        </p:spPr>
        <p:txBody>
          <a:bodyPr wrap="square" rtlCol="0">
            <a:spAutoFit/>
          </a:bodyPr>
          <a:lstStyle/>
          <a:p>
            <a:r>
              <a:rPr lang="en-US" sz="4000" dirty="0" smtClean="0"/>
              <a:t>Calibration:</a:t>
            </a:r>
          </a:p>
          <a:p>
            <a:r>
              <a:rPr lang="en-US" sz="3200" dirty="0" smtClean="0"/>
              <a:t>-Known +/- 1 g extreme values of acceleration and linear V-g mapping</a:t>
            </a:r>
          </a:p>
          <a:p>
            <a:endParaRPr lang="en-US" sz="2800" dirty="0"/>
          </a:p>
        </p:txBody>
      </p:sp>
      <p:sp>
        <p:nvSpPr>
          <p:cNvPr id="18" name="TextBox 17"/>
          <p:cNvSpPr txBox="1"/>
          <p:nvPr/>
        </p:nvSpPr>
        <p:spPr>
          <a:xfrm>
            <a:off x="0" y="10439400"/>
            <a:ext cx="2209800" cy="3046988"/>
          </a:xfrm>
          <a:prstGeom prst="rect">
            <a:avLst/>
          </a:prstGeom>
          <a:noFill/>
        </p:spPr>
        <p:txBody>
          <a:bodyPr wrap="square" rtlCol="0">
            <a:spAutoFit/>
          </a:bodyPr>
          <a:lstStyle/>
          <a:p>
            <a:r>
              <a:rPr lang="en-US" sz="3200" dirty="0" smtClean="0"/>
              <a:t>-match max/ min voltages  with +1/-1 g for instant calibration</a:t>
            </a:r>
            <a:endParaRPr lang="en-US" sz="3200" dirty="0"/>
          </a:p>
        </p:txBody>
      </p:sp>
      <p:pic>
        <p:nvPicPr>
          <p:cNvPr id="2056" name="Picture 8" descr="http://www.efunda.com/designstandards/sensors/pitot_tubes/images/Pitot_tube_B.gif"/>
          <p:cNvPicPr>
            <a:picLocks noChangeAspect="1" noChangeArrowheads="1"/>
          </p:cNvPicPr>
          <p:nvPr/>
        </p:nvPicPr>
        <p:blipFill>
          <a:blip r:embed="rId4" cstate="print"/>
          <a:srcRect/>
          <a:stretch>
            <a:fillRect/>
          </a:stretch>
        </p:blipFill>
        <p:spPr bwMode="auto">
          <a:xfrm>
            <a:off x="0" y="15468600"/>
            <a:ext cx="3406052" cy="4114800"/>
          </a:xfrm>
          <a:prstGeom prst="rect">
            <a:avLst/>
          </a:prstGeom>
          <a:noFill/>
        </p:spPr>
      </p:pic>
      <p:sp>
        <p:nvSpPr>
          <p:cNvPr id="21" name="TextBox 20"/>
          <p:cNvSpPr txBox="1"/>
          <p:nvPr/>
        </p:nvSpPr>
        <p:spPr>
          <a:xfrm>
            <a:off x="3505200" y="15392400"/>
            <a:ext cx="7032438" cy="2000548"/>
          </a:xfrm>
          <a:prstGeom prst="rect">
            <a:avLst/>
          </a:prstGeom>
          <a:noFill/>
        </p:spPr>
        <p:txBody>
          <a:bodyPr wrap="none" rtlCol="0">
            <a:spAutoFit/>
          </a:bodyPr>
          <a:lstStyle/>
          <a:p>
            <a:r>
              <a:rPr lang="en-US" dirty="0" smtClean="0"/>
              <a:t>Bernoulli’s equation</a:t>
            </a:r>
          </a:p>
          <a:p>
            <a:endParaRPr lang="en-US" dirty="0"/>
          </a:p>
        </p:txBody>
      </p:sp>
      <p:sp>
        <p:nvSpPr>
          <p:cNvPr id="22" name="TextBox 21"/>
          <p:cNvSpPr txBox="1"/>
          <p:nvPr/>
        </p:nvSpPr>
        <p:spPr>
          <a:xfrm>
            <a:off x="14554200" y="31841182"/>
            <a:ext cx="3657600" cy="1077218"/>
          </a:xfrm>
          <a:prstGeom prst="rect">
            <a:avLst/>
          </a:prstGeom>
          <a:noFill/>
        </p:spPr>
        <p:txBody>
          <a:bodyPr wrap="square" rtlCol="0">
            <a:spAutoFit/>
          </a:bodyPr>
          <a:lstStyle/>
          <a:p>
            <a:pPr algn="ctr"/>
            <a:r>
              <a:rPr lang="en-US" sz="3600" dirty="0" smtClean="0"/>
              <a:t>Sources</a:t>
            </a:r>
          </a:p>
          <a:p>
            <a:pPr algn="ctr"/>
            <a:r>
              <a:rPr lang="en-US" sz="1400" dirty="0" smtClean="0">
                <a:hlinkClick r:id="rId5"/>
              </a:rPr>
              <a:t>http://www.efunda.com/designstandards/sensors/pitot_tubes/images/Pitot_tube_B.gif</a:t>
            </a:r>
            <a:endParaRPr lang="en-US" sz="1400" dirty="0"/>
          </a:p>
        </p:txBody>
      </p:sp>
      <p:pic>
        <p:nvPicPr>
          <p:cNvPr id="2087" name="Picture 39"/>
          <p:cNvPicPr>
            <a:picLocks noChangeAspect="1" noChangeArrowheads="1"/>
          </p:cNvPicPr>
          <p:nvPr/>
        </p:nvPicPr>
        <p:blipFill>
          <a:blip r:embed="rId6" cstate="print"/>
          <a:srcRect/>
          <a:stretch>
            <a:fillRect/>
          </a:stretch>
        </p:blipFill>
        <p:spPr bwMode="auto">
          <a:xfrm>
            <a:off x="5029200" y="16459200"/>
            <a:ext cx="4724400" cy="4708105"/>
          </a:xfrm>
          <a:prstGeom prst="rect">
            <a:avLst/>
          </a:prstGeom>
          <a:noFill/>
          <a:ln w="9525">
            <a:noFill/>
            <a:miter lim="800000"/>
            <a:headEnd/>
            <a:tailEnd/>
          </a:ln>
        </p:spPr>
      </p:pic>
      <p:sp>
        <p:nvSpPr>
          <p:cNvPr id="54" name="TextBox 53"/>
          <p:cNvSpPr txBox="1"/>
          <p:nvPr/>
        </p:nvSpPr>
        <p:spPr>
          <a:xfrm>
            <a:off x="0" y="19659600"/>
            <a:ext cx="10744200" cy="5016758"/>
          </a:xfrm>
          <a:prstGeom prst="rect">
            <a:avLst/>
          </a:prstGeom>
          <a:noFill/>
        </p:spPr>
        <p:txBody>
          <a:bodyPr wrap="square" rtlCol="0">
            <a:spAutoFit/>
          </a:bodyPr>
          <a:lstStyle/>
          <a:p>
            <a:r>
              <a:rPr lang="en-US" sz="3200" dirty="0" smtClean="0"/>
              <a:t>-Get voltage in</a:t>
            </a:r>
          </a:p>
          <a:p>
            <a:pPr>
              <a:buFontTx/>
              <a:buChar char="-"/>
            </a:pPr>
            <a:r>
              <a:rPr lang="en-US" sz="3200" dirty="0" smtClean="0"/>
              <a:t>Apply offset </a:t>
            </a:r>
          </a:p>
          <a:p>
            <a:pPr>
              <a:buFontTx/>
              <a:buChar char="-"/>
            </a:pPr>
            <a:r>
              <a:rPr lang="en-US" sz="3200" dirty="0" smtClean="0"/>
              <a:t>Multiply by gain of 1 Pa/V</a:t>
            </a:r>
          </a:p>
          <a:p>
            <a:pPr>
              <a:buFontTx/>
              <a:buChar char="-"/>
            </a:pPr>
            <a:r>
              <a:rPr lang="en-US" sz="3200" dirty="0" smtClean="0"/>
              <a:t>Multiply by two, divide by 1000 kg/m^3, square root</a:t>
            </a:r>
          </a:p>
          <a:p>
            <a:pPr>
              <a:buFontTx/>
              <a:buChar char="-"/>
            </a:pPr>
            <a:r>
              <a:rPr lang="en-US" sz="3200" dirty="0" smtClean="0"/>
              <a:t>Multiply by the change in time since last update  for consistent updates and actual units</a:t>
            </a:r>
          </a:p>
          <a:p>
            <a:pPr>
              <a:buFontTx/>
              <a:buChar char="-"/>
            </a:pPr>
            <a:r>
              <a:rPr lang="en-US" sz="3200" dirty="0" smtClean="0"/>
              <a:t>Increment current position based on magnitude of velocity and angles. </a:t>
            </a:r>
          </a:p>
          <a:p>
            <a:pPr>
              <a:buFontTx/>
              <a:buChar char="-"/>
            </a:pPr>
            <a:r>
              <a:rPr lang="en-US" sz="3200" dirty="0"/>
              <a:t> </a:t>
            </a:r>
            <a:r>
              <a:rPr lang="en-US" sz="3200" dirty="0" smtClean="0"/>
              <a:t>Calibrate by replacing offset with current value while at rest- pressure difference and velocity go to zero</a:t>
            </a:r>
            <a:endParaRPr lang="en-US" sz="3200" dirty="0"/>
          </a:p>
        </p:txBody>
      </p:sp>
      <p:sp>
        <p:nvSpPr>
          <p:cNvPr id="55" name="TextBox 54"/>
          <p:cNvSpPr txBox="1"/>
          <p:nvPr/>
        </p:nvSpPr>
        <p:spPr>
          <a:xfrm>
            <a:off x="0" y="26822400"/>
            <a:ext cx="10744200" cy="5078313"/>
          </a:xfrm>
          <a:prstGeom prst="rect">
            <a:avLst/>
          </a:prstGeom>
          <a:noFill/>
        </p:spPr>
        <p:txBody>
          <a:bodyPr wrap="square" rtlCol="0">
            <a:spAutoFit/>
          </a:bodyPr>
          <a:lstStyle/>
          <a:p>
            <a:pPr>
              <a:buFontTx/>
              <a:buChar char="-"/>
            </a:pPr>
            <a:r>
              <a:rPr lang="en-US" sz="3600" dirty="0" err="1" smtClean="0"/>
              <a:t>PixArt</a:t>
            </a:r>
            <a:r>
              <a:rPr lang="en-US" sz="3600" dirty="0" smtClean="0"/>
              <a:t> IR sensor housed in </a:t>
            </a:r>
            <a:r>
              <a:rPr lang="en-US" sz="3600" dirty="0" err="1" smtClean="0"/>
              <a:t>Wiimote</a:t>
            </a:r>
            <a:endParaRPr lang="en-US" sz="3600" dirty="0" smtClean="0"/>
          </a:p>
          <a:p>
            <a:pPr>
              <a:buFontTx/>
              <a:buChar char="-"/>
            </a:pPr>
            <a:r>
              <a:rPr lang="en-US" sz="3600" dirty="0" smtClean="0"/>
              <a:t>IR camera gets IR picture</a:t>
            </a:r>
          </a:p>
          <a:p>
            <a:pPr>
              <a:buFontTx/>
              <a:buChar char="-"/>
            </a:pPr>
            <a:r>
              <a:rPr lang="en-US" sz="3600" dirty="0" smtClean="0"/>
              <a:t>Track blobs of IR light from LEDs</a:t>
            </a:r>
          </a:p>
          <a:p>
            <a:pPr>
              <a:buFontTx/>
              <a:buChar char="-"/>
            </a:pPr>
            <a:r>
              <a:rPr lang="en-US" sz="3600" dirty="0" smtClean="0"/>
              <a:t>Send positions over </a:t>
            </a:r>
            <a:r>
              <a:rPr lang="en-US" sz="3600" dirty="0" err="1" smtClean="0"/>
              <a:t>bluetooth</a:t>
            </a:r>
            <a:r>
              <a:rPr lang="en-US" sz="3600" dirty="0" smtClean="0"/>
              <a:t> to </a:t>
            </a:r>
            <a:r>
              <a:rPr lang="en-US" sz="3600" dirty="0" err="1" smtClean="0"/>
              <a:t>LabView</a:t>
            </a:r>
            <a:endParaRPr lang="en-US" sz="3600" dirty="0" smtClean="0"/>
          </a:p>
          <a:p>
            <a:pPr>
              <a:buFontTx/>
              <a:buChar char="-"/>
            </a:pPr>
            <a:r>
              <a:rPr lang="en-US" sz="3600" dirty="0" smtClean="0"/>
              <a:t>Inverse tangent of difference in y positions and difference in x positions to get yaw  relative to the </a:t>
            </a:r>
            <a:r>
              <a:rPr lang="en-US" sz="3600" dirty="0" err="1" smtClean="0"/>
              <a:t>Wiimote</a:t>
            </a:r>
            <a:endParaRPr lang="en-US" sz="3600" dirty="0"/>
          </a:p>
          <a:p>
            <a:pPr>
              <a:buFontTx/>
              <a:buChar char="-"/>
            </a:pPr>
            <a:r>
              <a:rPr lang="en-US" sz="3600" dirty="0"/>
              <a:t> </a:t>
            </a:r>
            <a:r>
              <a:rPr lang="en-US" sz="3600" dirty="0" smtClean="0"/>
              <a:t>as long as the </a:t>
            </a:r>
            <a:r>
              <a:rPr lang="en-US" sz="3600" dirty="0" err="1" smtClean="0"/>
              <a:t>Wiimote</a:t>
            </a:r>
            <a:r>
              <a:rPr lang="en-US" sz="3600" dirty="0" smtClean="0"/>
              <a:t> is not turned, it can be translated to continue tracking the ROV</a:t>
            </a:r>
            <a:endParaRPr lang="en-US" sz="3600" dirty="0"/>
          </a:p>
        </p:txBody>
      </p:sp>
      <p:sp>
        <p:nvSpPr>
          <p:cNvPr id="56" name="TextBox 55"/>
          <p:cNvSpPr txBox="1"/>
          <p:nvPr/>
        </p:nvSpPr>
        <p:spPr>
          <a:xfrm>
            <a:off x="11277600" y="18135600"/>
            <a:ext cx="10668000" cy="4401205"/>
          </a:xfrm>
          <a:prstGeom prst="rect">
            <a:avLst/>
          </a:prstGeom>
          <a:noFill/>
        </p:spPr>
        <p:txBody>
          <a:bodyPr wrap="square" rtlCol="0">
            <a:spAutoFit/>
          </a:bodyPr>
          <a:lstStyle/>
          <a:p>
            <a:r>
              <a:rPr lang="en-US" sz="4000" dirty="0" smtClean="0"/>
              <a:t>Improved tracking of IR LEDs or other methods of yaw detection (compass, gyroscope, etc.)</a:t>
            </a:r>
          </a:p>
          <a:p>
            <a:r>
              <a:rPr lang="en-US" sz="4000" dirty="0" smtClean="0"/>
              <a:t>Better handling of ambiguous pitch-roll angles</a:t>
            </a:r>
          </a:p>
          <a:p>
            <a:r>
              <a:rPr lang="en-US" sz="4000" dirty="0" smtClean="0"/>
              <a:t>Better waterproofing</a:t>
            </a:r>
          </a:p>
          <a:p>
            <a:r>
              <a:rPr lang="en-US" sz="4000" dirty="0" smtClean="0"/>
              <a:t>More exact neutral buoyancy (slowly sinks)</a:t>
            </a:r>
          </a:p>
          <a:p>
            <a:r>
              <a:rPr lang="en-US" sz="4000" dirty="0" smtClean="0"/>
              <a:t>Automatic calibration</a:t>
            </a:r>
          </a:p>
          <a:p>
            <a:r>
              <a:rPr lang="en-US" sz="4000" dirty="0" smtClean="0"/>
              <a:t>Autonomy</a:t>
            </a:r>
            <a:endParaRPr lang="en-US" sz="4000" dirty="0"/>
          </a:p>
        </p:txBody>
      </p:sp>
      <p:sp>
        <p:nvSpPr>
          <p:cNvPr id="57" name="Rectangle 56"/>
          <p:cNvSpPr/>
          <p:nvPr/>
        </p:nvSpPr>
        <p:spPr>
          <a:xfrm>
            <a:off x="11201400" y="23317200"/>
            <a:ext cx="10744200" cy="1569660"/>
          </a:xfrm>
          <a:prstGeom prst="rect">
            <a:avLst/>
          </a:prstGeom>
        </p:spPr>
        <p:txBody>
          <a:bodyPr wrap="square">
            <a:spAutoFit/>
          </a:bodyPr>
          <a:lstStyle/>
          <a:p>
            <a:pPr lvl="0" algn="ctr" defTabSz="914400">
              <a:spcBef>
                <a:spcPct val="0"/>
              </a:spcBef>
              <a:defRPr/>
            </a:pPr>
            <a:r>
              <a:rPr lang="en-US" sz="9600" dirty="0" smtClean="0">
                <a:solidFill>
                  <a:schemeClr val="tx2"/>
                </a:solidFill>
              </a:rPr>
              <a:t>Conclusion</a:t>
            </a:r>
            <a:endParaRPr lang="en-US" sz="9600" dirty="0">
              <a:solidFill>
                <a:schemeClr val="tx2"/>
              </a:solidFill>
            </a:endParaRPr>
          </a:p>
        </p:txBody>
      </p:sp>
      <p:sp>
        <p:nvSpPr>
          <p:cNvPr id="59" name="Rectangle 58"/>
          <p:cNvSpPr/>
          <p:nvPr/>
        </p:nvSpPr>
        <p:spPr>
          <a:xfrm>
            <a:off x="11201400" y="24765000"/>
            <a:ext cx="10744200" cy="4832092"/>
          </a:xfrm>
          <a:prstGeom prst="rect">
            <a:avLst/>
          </a:prstGeom>
        </p:spPr>
        <p:txBody>
          <a:bodyPr wrap="square">
            <a:spAutoFit/>
          </a:bodyPr>
          <a:lstStyle/>
          <a:p>
            <a:pPr lvl="1"/>
            <a:r>
              <a:rPr lang="en-US" sz="4400" dirty="0" smtClean="0"/>
              <a:t>We have managed to produce a 3-D </a:t>
            </a:r>
            <a:r>
              <a:rPr lang="en-US" sz="4400" dirty="0" err="1" smtClean="0"/>
              <a:t>realtime</a:t>
            </a:r>
            <a:r>
              <a:rPr lang="en-US" sz="4400" dirty="0" smtClean="0"/>
              <a:t> display of the position, velocity, and orientatio</a:t>
            </a:r>
            <a:r>
              <a:rPr lang="en-US" sz="4400" dirty="0" smtClean="0"/>
              <a:t>n of a toy submarine. The data collected from all sources is combined and analyzed to create  and render a virtual representation of our physical ROV.</a:t>
            </a:r>
            <a:endParaRPr lang="en-US" sz="4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579</Words>
  <Application>Microsoft Office PowerPoint</Application>
  <PresentationFormat>Custom</PresentationFormat>
  <Paragraphs>57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Flow</vt:lpstr>
      <vt:lpstr>Realtime 3-D Modeling of a Remotely Operated Vehicle</vt:lpstr>
      <vt:lpstr>Accelerometer </vt:lpstr>
    </vt:vector>
  </TitlesOfParts>
  <Company>Franklin W. Olin College of Engineering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Modeling o</dc:title>
  <dc:creator>pbooth</dc:creator>
  <cp:lastModifiedBy>pbooth</cp:lastModifiedBy>
  <cp:revision>38</cp:revision>
  <dcterms:created xsi:type="dcterms:W3CDTF">2010-05-07T05:04:08Z</dcterms:created>
  <dcterms:modified xsi:type="dcterms:W3CDTF">2010-05-07T12:46:01Z</dcterms:modified>
</cp:coreProperties>
</file>