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7620000" cx="10160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23a69d3b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5523a69d3b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523a69d3b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5523a69d3b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23a69d3b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5523a69d3b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523a69d3b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5523a69d3b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523a69d3b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523a69d3b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523a69d3b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523a69d3b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523a69d3b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5523a69d3b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57ed56fe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57ed56fe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3765f2fc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3765f2fc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42a82bbbf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42a82bbbf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523a69d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523a69d3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eba4b8f8c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eba4b8f8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a38db6c2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40a38db6c2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23a69d3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5523a69d3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5523a69d3b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5523a69d3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>
  <p:cSld name="Title &amp; Bullets copy">
    <p:bg>
      <p:bgPr>
        <a:solidFill>
          <a:srgbClr val="FFFB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1">
  <p:cSld name="Title &amp; Bullets copy 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">
  <p:cSld name="Title &amp; Bullets copy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13">
  <p:cSld name="Title &amp; Bullets copy 1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7">
  <p:cSld name="Title &amp; Bullets copy 2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52">
  <p:cSld name="Title &amp; Bullets copy 5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15">
  <p:cSld name="Title &amp; Bullets copy 1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6">
  <p:cSld name="Title &amp; Bullets copy 2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914400" y="3048000"/>
            <a:ext cx="8331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1828800" y="4572000"/>
            <a:ext cx="65025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04800" y="304800"/>
            <a:ext cx="9550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04800" y="1828800"/>
            <a:ext cx="9550500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304800" y="304800"/>
            <a:ext cx="9550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04800" y="1828800"/>
            <a:ext cx="4470301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304800" y="6705600"/>
            <a:ext cx="955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Design">
  <p:cSld name="1_Default Desig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Office Theme">
  <p:cSld name="3_Office Theme"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>
            <a:off x="8193085" y="6942135"/>
            <a:ext cx="304800" cy="19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22878" lvl="0" marL="2522" marR="4062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">
  <p:cSld name="Title &amp; Bullets copy 2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Body">
  <p:cSld name="Default - Title and Body"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8193085" y="6942135"/>
            <a:ext cx="304800" cy="27184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762000" y="2200274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">
  <p:cSld name="Title &amp; Bullets copy 2 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762000" y="423862"/>
            <a:ext cx="8636000" cy="1776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1439" lvl="0" marL="40639" marR="4063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762000" y="2200275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40639" rtl="0">
              <a:spcBef>
                <a:spcPts val="7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1pPr>
            <a:lvl2pPr indent="-317500" lvl="1" marL="914400" marR="40639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marR="40639" rtl="0">
              <a:spcBef>
                <a:spcPts val="5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3pPr>
            <a:lvl4pPr indent="-317500" lvl="3" marL="1828800" marR="40639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marR="40639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8193881" y="6942137"/>
            <a:ext cx="292101" cy="29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Body">
  <p:cSld name="Default - Title and Body 2"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8193085" y="6942135"/>
            <a:ext cx="304801" cy="27184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04" name="Google Shape;104;p30"/>
          <p:cNvSpPr txBox="1"/>
          <p:nvPr>
            <p:ph type="title"/>
          </p:nvPr>
        </p:nvSpPr>
        <p:spPr>
          <a:xfrm>
            <a:off x="762000" y="0"/>
            <a:ext cx="8636000" cy="262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R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762000" y="2200274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Design copy 1">
  <p:cSld name="1_Default Design copy 1">
    <p:bg>
      <p:bgPr>
        <a:solidFill>
          <a:srgbClr val="FFFB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62000" y="0"/>
            <a:ext cx="8636000" cy="2624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1439" lvl="0" marL="40639" marR="4063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62000" y="2200275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40639" rtl="0">
              <a:spcBef>
                <a:spcPts val="7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1pPr>
            <a:lvl2pPr indent="-317500" lvl="1" marL="914400" marR="40639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marR="40639" rtl="0">
              <a:spcBef>
                <a:spcPts val="5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3pPr>
            <a:lvl4pPr indent="-317500" lvl="3" marL="1828800" marR="40639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marR="40639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193881" y="6942137"/>
            <a:ext cx="292101" cy="29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346333" y="1707370"/>
            <a:ext cx="4444200" cy="5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09" name="Google Shape;109;p31"/>
          <p:cNvSpPr txBox="1"/>
          <p:nvPr>
            <p:ph idx="2" type="body"/>
          </p:nvPr>
        </p:nvSpPr>
        <p:spPr>
          <a:xfrm>
            <a:off x="5369333" y="1707370"/>
            <a:ext cx="4444200" cy="50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–"/>
              <a:defRPr sz="1500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»"/>
              <a:defRPr sz="1500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62000" y="0"/>
            <a:ext cx="8636000" cy="2624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1439" lvl="0" marL="40639" marR="4063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62000" y="2200275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40639" rtl="0">
              <a:spcBef>
                <a:spcPts val="7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1pPr>
            <a:lvl2pPr indent="-317500" lvl="1" marL="914400" marR="40639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marR="40639" rtl="0">
              <a:spcBef>
                <a:spcPts val="5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3pPr>
            <a:lvl4pPr indent="-317500" lvl="3" marL="1828800" marR="40639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marR="40639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193881" y="6942137"/>
            <a:ext cx="292101" cy="29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Blank">
  <p:cSld name="Default - 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914400" y="3048000"/>
            <a:ext cx="8331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828800" y="4572000"/>
            <a:ext cx="650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04800" y="304800"/>
            <a:ext cx="955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04800" y="1828800"/>
            <a:ext cx="9550400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04800" y="304800"/>
            <a:ext cx="955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04800" y="1828800"/>
            <a:ext cx="4470399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04800" y="67056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cu.ac.uk/library/services-and-support/referencing/harvard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www.bcu.ac.uk/library/services-and-support/referencing/harvard/printed-sourc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obile.twitter.com/search?q=%23ddj&amp;src=hashtag_click" TargetMode="External"/><Relationship Id="rId4" Type="http://schemas.openxmlformats.org/officeDocument/2006/relationships/hyperlink" Target="https://datajournalism.com/read/blog/data-journalism-newslette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hyperlink" Target="https://datajournalism.com/read/blog/data-journalism-newslett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document/d/e/2PACX-1vTgAV8UbPH2dihelbnYNN5e3UetreWwYMQPuJd50RFCEx_xCZSoP4Em_e0uhPH7L68cWB6PK6dqk6e5/pub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atajournalism.com/read/handbook/two/" TargetMode="External"/><Relationship Id="rId4" Type="http://schemas.openxmlformats.org/officeDocument/2006/relationships/hyperlink" Target="https://datajournalism.com/read/handbook/one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hore leaks front pages" id="116" name="Google Shape;116;p33"/>
          <p:cNvPicPr preferRelativeResize="0"/>
          <p:nvPr/>
        </p:nvPicPr>
        <p:blipFill rotWithShape="1">
          <a:blip r:embed="rId3">
            <a:alphaModFix/>
          </a:blip>
          <a:srcRect b="0" l="0" r="6032" t="0"/>
          <a:stretch/>
        </p:blipFill>
        <p:spPr>
          <a:xfrm>
            <a:off x="0" y="0"/>
            <a:ext cx="10160001" cy="7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43650"/>
            <a:ext cx="10160000" cy="53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3"/>
          <p:cNvSpPr/>
          <p:nvPr/>
        </p:nvSpPr>
        <p:spPr>
          <a:xfrm>
            <a:off x="1190625" y="2848674"/>
            <a:ext cx="8726300" cy="107540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FFFF"/>
                </a:solidFill>
              </a:rPr>
              <a:t>Journalism Innovation: </a:t>
            </a:r>
            <a:endParaRPr b="1" sz="7100">
              <a:solidFill>
                <a:srgbClr val="FFFFFF"/>
              </a:solidFill>
            </a:endParaRPr>
          </a:p>
          <a:p>
            <a:pPr indent="0" lvl="0" marL="0" marR="0" rtl="0" algn="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FFFF"/>
                </a:solidFill>
              </a:rPr>
              <a:t>Workshop 1</a:t>
            </a:r>
            <a:endParaRPr/>
          </a:p>
        </p:txBody>
      </p:sp>
      <p:sp>
        <p:nvSpPr>
          <p:cNvPr id="119" name="Google Shape;119;p33"/>
          <p:cNvSpPr/>
          <p:nvPr/>
        </p:nvSpPr>
        <p:spPr>
          <a:xfrm>
            <a:off x="1693324" y="6674549"/>
            <a:ext cx="8232400" cy="77160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@PaulBradshaw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#bcujournos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"/>
            <a:ext cx="101601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2"/>
          <p:cNvSpPr/>
          <p:nvPr/>
        </p:nvSpPr>
        <p:spPr>
          <a:xfrm>
            <a:off x="25" y="1671575"/>
            <a:ext cx="101601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FFFF"/>
                </a:solidFill>
              </a:rPr>
              <a:t>Complete a diary</a:t>
            </a:r>
            <a:endParaRPr b="1" sz="7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</a:rPr>
              <a:t>(5-10 mins)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Link + ideas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3 things you want to do next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1 thing you need to read for that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200">
              <a:solidFill>
                <a:schemeClr val="lt1"/>
              </a:solidFill>
            </a:endParaRPr>
          </a:p>
        </p:txBody>
      </p:sp>
      <p:sp>
        <p:nvSpPr>
          <p:cNvPr id="177" name="Google Shape;177;p42"/>
          <p:cNvSpPr/>
          <p:nvPr/>
        </p:nvSpPr>
        <p:spPr>
          <a:xfrm>
            <a:off x="1693324" y="6674549"/>
            <a:ext cx="8232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/>
          <p:nvPr/>
        </p:nvSpPr>
        <p:spPr>
          <a:xfrm>
            <a:off x="376647" y="62821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Start your evaluation</a:t>
            </a:r>
            <a:endParaRPr b="1" sz="4900">
              <a:solidFill>
                <a:srgbClr val="B51A00"/>
              </a:solidFill>
            </a:endParaRPr>
          </a:p>
        </p:txBody>
      </p:sp>
      <p:sp>
        <p:nvSpPr>
          <p:cNvPr id="183" name="Google Shape;183;p43"/>
          <p:cNvSpPr/>
          <p:nvPr/>
        </p:nvSpPr>
        <p:spPr>
          <a:xfrm>
            <a:off x="376650" y="2143450"/>
            <a:ext cx="94182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b="1" lang="en-US" sz="3400">
                <a:solidFill>
                  <a:srgbClr val="565656"/>
                </a:solidFill>
              </a:rPr>
              <a:t>Start</a:t>
            </a:r>
            <a:r>
              <a:rPr lang="en-US" sz="3400">
                <a:solidFill>
                  <a:srgbClr val="565656"/>
                </a:solidFill>
              </a:rPr>
              <a:t> a blank document, type Critical Evaluation at the top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Write a line about what you learned from the reading, then end it with the reference.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That reference will look like this:</a:t>
            </a:r>
            <a:br>
              <a:rPr lang="en-US" sz="3400">
                <a:solidFill>
                  <a:srgbClr val="565656"/>
                </a:solidFill>
              </a:rPr>
            </a:br>
            <a:r>
              <a:rPr lang="en-US" sz="3400">
                <a:solidFill>
                  <a:srgbClr val="565656"/>
                </a:solidFill>
              </a:rPr>
              <a:t>(SURNAME, 2019)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Replace SURNAME with the actual surname of the author</a:t>
            </a:r>
            <a:endParaRPr sz="3400">
              <a:solidFill>
                <a:srgbClr val="56565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4"/>
          <p:cNvSpPr/>
          <p:nvPr/>
        </p:nvSpPr>
        <p:spPr>
          <a:xfrm>
            <a:off x="376647" y="62821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Start</a:t>
            </a:r>
            <a:r>
              <a:rPr b="1" lang="en-US" sz="4900">
                <a:solidFill>
                  <a:srgbClr val="B51A00"/>
                </a:solidFill>
              </a:rPr>
              <a:t> your bibliography</a:t>
            </a:r>
            <a:endParaRPr b="1" sz="4900">
              <a:solidFill>
                <a:srgbClr val="B51A00"/>
              </a:solidFill>
            </a:endParaRPr>
          </a:p>
        </p:txBody>
      </p:sp>
      <p:sp>
        <p:nvSpPr>
          <p:cNvPr id="189" name="Google Shape;189;p44"/>
          <p:cNvSpPr/>
          <p:nvPr/>
        </p:nvSpPr>
        <p:spPr>
          <a:xfrm>
            <a:off x="376650" y="2143450"/>
            <a:ext cx="94182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T</a:t>
            </a:r>
            <a:r>
              <a:rPr lang="en-US" sz="3400">
                <a:solidFill>
                  <a:srgbClr val="565656"/>
                </a:solidFill>
              </a:rPr>
              <a:t>ype Bibliography after your evaluation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Your first reference will look like this:</a:t>
            </a:r>
            <a:br>
              <a:rPr lang="en-US" sz="3400">
                <a:solidFill>
                  <a:srgbClr val="565656"/>
                </a:solidFill>
              </a:rPr>
            </a:br>
            <a:r>
              <a:rPr lang="en-US" sz="3400">
                <a:solidFill>
                  <a:srgbClr val="565656"/>
                </a:solidFill>
              </a:rPr>
              <a:t>SURNAME, FIRST NAME (2019) CHAPTER TITLE. In Jonathan Gray, Liliana Bounegru, Lucy Chambers. Data Journalism Handbook 2. O'Reilly Media</a:t>
            </a:r>
            <a:endParaRPr sz="3400">
              <a:solidFill>
                <a:srgbClr val="56565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5"/>
          <p:cNvSpPr/>
          <p:nvPr/>
        </p:nvSpPr>
        <p:spPr>
          <a:xfrm>
            <a:off x="376647" y="32341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Example:</a:t>
            </a:r>
            <a:endParaRPr b="1" sz="4900">
              <a:solidFill>
                <a:srgbClr val="B51A00"/>
              </a:solidFill>
            </a:endParaRPr>
          </a:p>
        </p:txBody>
      </p:sp>
      <p:sp>
        <p:nvSpPr>
          <p:cNvPr id="195" name="Google Shape;195;p45"/>
          <p:cNvSpPr/>
          <p:nvPr/>
        </p:nvSpPr>
        <p:spPr>
          <a:xfrm>
            <a:off x="376650" y="1838650"/>
            <a:ext cx="94182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565656"/>
                </a:solidFill>
              </a:rPr>
              <a:t>Critical evaluation</a:t>
            </a:r>
            <a:endParaRPr sz="3000" u="sng">
              <a:solidFill>
                <a:srgbClr val="56565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6565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65656"/>
                </a:solidFill>
              </a:rPr>
              <a:t>You can get data stories from text by measuring length, the most common words mentioned, or change over time (</a:t>
            </a:r>
            <a:r>
              <a:rPr b="1" lang="en-US" sz="3000">
                <a:solidFill>
                  <a:srgbClr val="565656"/>
                </a:solidFill>
              </a:rPr>
              <a:t>Maseda </a:t>
            </a:r>
            <a:r>
              <a:rPr lang="en-US" sz="3000">
                <a:solidFill>
                  <a:srgbClr val="565656"/>
                </a:solidFill>
              </a:rPr>
              <a:t>2019)</a:t>
            </a:r>
            <a:endParaRPr sz="3000">
              <a:solidFill>
                <a:srgbClr val="56565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6565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565656"/>
                </a:solidFill>
              </a:rPr>
              <a:t>Bibliography</a:t>
            </a:r>
            <a:endParaRPr sz="3000" u="sng">
              <a:solidFill>
                <a:srgbClr val="56565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65656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65656"/>
                </a:solidFill>
              </a:rPr>
              <a:t>Maseda, Barbara</a:t>
            </a:r>
            <a:r>
              <a:rPr lang="en-US" sz="3000">
                <a:solidFill>
                  <a:srgbClr val="565656"/>
                </a:solidFill>
              </a:rPr>
              <a:t> (2019) </a:t>
            </a:r>
            <a:r>
              <a:rPr b="1" lang="en-US" sz="3000">
                <a:solidFill>
                  <a:srgbClr val="565656"/>
                </a:solidFill>
              </a:rPr>
              <a:t>Text as Data: Finding Stories in Text Collections</a:t>
            </a:r>
            <a:r>
              <a:rPr lang="en-US" sz="3000">
                <a:solidFill>
                  <a:srgbClr val="565656"/>
                </a:solidFill>
              </a:rPr>
              <a:t>. In Jonathan Gray, Liliana Bounegru, Lucy Chambers. Data Journalism Handbook 2. O'Reilly Media</a:t>
            </a:r>
            <a:endParaRPr sz="3000">
              <a:solidFill>
                <a:srgbClr val="565656"/>
              </a:solidFill>
            </a:endParaRPr>
          </a:p>
        </p:txBody>
      </p:sp>
      <p:pic>
        <p:nvPicPr>
          <p:cNvPr id="196" name="Google Shape;1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375" y="294925"/>
            <a:ext cx="5393874" cy="1357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"/>
          <p:cNvSpPr txBox="1"/>
          <p:nvPr/>
        </p:nvSpPr>
        <p:spPr>
          <a:xfrm>
            <a:off x="152400" y="7040525"/>
            <a:ext cx="9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https://www.bcu.ac.uk/library/services-and-support/referencing/harvard</a:t>
            </a:r>
            <a:r>
              <a:rPr lang="en-US"/>
              <a:t> </a:t>
            </a:r>
            <a:endParaRPr/>
          </a:p>
        </p:txBody>
      </p:sp>
      <p:pic>
        <p:nvPicPr>
          <p:cNvPr id="202" name="Google Shape;20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350" y="1296850"/>
            <a:ext cx="9855198" cy="567359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6"/>
          <p:cNvSpPr/>
          <p:nvPr/>
        </p:nvSpPr>
        <p:spPr>
          <a:xfrm>
            <a:off x="376647" y="32341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If in doubt:</a:t>
            </a:r>
            <a:endParaRPr b="1" sz="4900">
              <a:solidFill>
                <a:srgbClr val="B51A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675"/>
            <a:ext cx="9855196" cy="581385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7"/>
          <p:cNvSpPr txBox="1"/>
          <p:nvPr/>
        </p:nvSpPr>
        <p:spPr>
          <a:xfrm>
            <a:off x="152400" y="7040525"/>
            <a:ext cx="97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https://www.bcu.ac.uk/library/services-and-support/referencing/harvard/printed-sources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/>
          <p:nvPr/>
        </p:nvSpPr>
        <p:spPr>
          <a:xfrm>
            <a:off x="409575" y="2592925"/>
            <a:ext cx="94683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b="1" lang="en-US" sz="4000">
                <a:solidFill>
                  <a:srgbClr val="565656"/>
                </a:solidFill>
              </a:rPr>
              <a:t>Read</a:t>
            </a:r>
            <a:r>
              <a:rPr lang="en-US" sz="4000">
                <a:solidFill>
                  <a:srgbClr val="565656"/>
                </a:solidFill>
              </a:rPr>
              <a:t> </a:t>
            </a:r>
            <a:r>
              <a:rPr i="1" lang="en-US" sz="4000">
                <a:solidFill>
                  <a:srgbClr val="565656"/>
                </a:solidFill>
              </a:rPr>
              <a:t>another chapter</a:t>
            </a:r>
            <a:r>
              <a:rPr lang="en-US" sz="4000">
                <a:solidFill>
                  <a:srgbClr val="565656"/>
                </a:solidFill>
              </a:rPr>
              <a:t> </a:t>
            </a:r>
            <a:endParaRPr sz="4000">
              <a:solidFill>
                <a:srgbClr val="565656"/>
              </a:solidFill>
            </a:endParaRPr>
          </a:p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b="1" lang="en-US" sz="4000">
                <a:solidFill>
                  <a:srgbClr val="565656"/>
                </a:solidFill>
              </a:rPr>
              <a:t>Read</a:t>
            </a:r>
            <a:r>
              <a:rPr lang="en-US" sz="4000">
                <a:solidFill>
                  <a:srgbClr val="565656"/>
                </a:solidFill>
              </a:rPr>
              <a:t> some data journalism (see </a:t>
            </a:r>
            <a:r>
              <a:rPr lang="en-US" sz="4000" u="sng">
                <a:solidFill>
                  <a:schemeClr val="hlink"/>
                </a:solidFill>
                <a:hlinkClick r:id="rId3"/>
              </a:rPr>
              <a:t>#ddj on Twitter</a:t>
            </a:r>
            <a:r>
              <a:rPr lang="en-US" sz="4000">
                <a:solidFill>
                  <a:srgbClr val="565656"/>
                </a:solidFill>
              </a:rPr>
              <a:t> and </a:t>
            </a:r>
            <a:r>
              <a:rPr lang="en-US" sz="4000" u="sng">
                <a:solidFill>
                  <a:schemeClr val="hlink"/>
                </a:solidFill>
                <a:hlinkClick r:id="rId4"/>
              </a:rPr>
              <a:t>newsletters</a:t>
            </a:r>
            <a:r>
              <a:rPr lang="en-US" sz="4000">
                <a:solidFill>
                  <a:srgbClr val="565656"/>
                </a:solidFill>
              </a:rPr>
              <a:t>)</a:t>
            </a:r>
            <a:endParaRPr sz="4000">
              <a:solidFill>
                <a:srgbClr val="565656"/>
              </a:solidFill>
            </a:endParaRPr>
          </a:p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b="1" lang="en-US" sz="4000">
                <a:solidFill>
                  <a:srgbClr val="565656"/>
                </a:solidFill>
              </a:rPr>
              <a:t>Brainstorm</a:t>
            </a:r>
            <a:r>
              <a:rPr lang="en-US" sz="4000">
                <a:solidFill>
                  <a:srgbClr val="565656"/>
                </a:solidFill>
              </a:rPr>
              <a:t> at least 10 story ideas that could involve data</a:t>
            </a:r>
            <a:endParaRPr sz="4000">
              <a:solidFill>
                <a:srgbClr val="565656"/>
              </a:solidFill>
            </a:endParaRPr>
          </a:p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565656"/>
                </a:solidFill>
              </a:rPr>
              <a:t>Be prepared to </a:t>
            </a:r>
            <a:r>
              <a:rPr b="1" lang="en-US" sz="4000">
                <a:solidFill>
                  <a:srgbClr val="565656"/>
                </a:solidFill>
              </a:rPr>
              <a:t>pitch</a:t>
            </a:r>
            <a:r>
              <a:rPr lang="en-US" sz="4000">
                <a:solidFill>
                  <a:srgbClr val="565656"/>
                </a:solidFill>
              </a:rPr>
              <a:t> them next week</a:t>
            </a:r>
            <a:endParaRPr sz="4000">
              <a:solidFill>
                <a:srgbClr val="565656"/>
              </a:solidFill>
            </a:endParaRPr>
          </a:p>
          <a:p>
            <a:pPr indent="0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65656"/>
              </a:solidFill>
            </a:endParaRPr>
          </a:p>
        </p:txBody>
      </p:sp>
      <p:sp>
        <p:nvSpPr>
          <p:cNvPr id="215" name="Google Shape;215;p48"/>
          <p:cNvSpPr/>
          <p:nvPr/>
        </p:nvSpPr>
        <p:spPr>
          <a:xfrm>
            <a:off x="323847" y="55086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Directed study to do before next week: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855202" cy="6706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9"/>
          <p:cNvSpPr txBox="1"/>
          <p:nvPr/>
        </p:nvSpPr>
        <p:spPr>
          <a:xfrm>
            <a:off x="152400" y="6939125"/>
            <a:ext cx="985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datajournalism.com/read/blog/data-journalism-newsletters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400" y="152400"/>
            <a:ext cx="7315199" cy="73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/>
          <p:nvPr/>
        </p:nvSpPr>
        <p:spPr>
          <a:xfrm>
            <a:off x="409575" y="3327401"/>
            <a:ext cx="9613800" cy="28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565656"/>
                </a:solidFill>
              </a:rPr>
              <a:t>You will have the first appendix for your assignment</a:t>
            </a:r>
            <a:endParaRPr sz="4000">
              <a:solidFill>
                <a:srgbClr val="565656"/>
              </a:solidFill>
            </a:endParaRPr>
          </a:p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565656"/>
                </a:solidFill>
              </a:rPr>
              <a:t>…And </a:t>
            </a:r>
            <a:r>
              <a:rPr lang="en-US" sz="4000">
                <a:solidFill>
                  <a:srgbClr val="565656"/>
                </a:solidFill>
              </a:rPr>
              <a:t>the</a:t>
            </a:r>
            <a:r>
              <a:rPr lang="en-US" sz="4000">
                <a:solidFill>
                  <a:srgbClr val="565656"/>
                </a:solidFill>
              </a:rPr>
              <a:t> </a:t>
            </a:r>
            <a:r>
              <a:rPr lang="en-US" sz="4000">
                <a:solidFill>
                  <a:srgbClr val="565656"/>
                </a:solidFill>
              </a:rPr>
              <a:t>first</a:t>
            </a:r>
            <a:r>
              <a:rPr lang="en-US" sz="4000">
                <a:solidFill>
                  <a:srgbClr val="565656"/>
                </a:solidFill>
              </a:rPr>
              <a:t> reference in your bibliography</a:t>
            </a:r>
            <a:endParaRPr sz="4000">
              <a:solidFill>
                <a:srgbClr val="565656"/>
              </a:solidFill>
            </a:endParaRPr>
          </a:p>
          <a:p>
            <a:pPr indent="-979713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565656"/>
                </a:solidFill>
              </a:rPr>
              <a:t>…And know how to incorporate reading into a project evaluation</a:t>
            </a:r>
            <a:endParaRPr sz="4000">
              <a:solidFill>
                <a:srgbClr val="565656"/>
              </a:solidFill>
            </a:endParaRPr>
          </a:p>
          <a:p>
            <a:pPr indent="0" lvl="0" marL="1094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565656"/>
              </a:solidFill>
            </a:endParaRPr>
          </a:p>
        </p:txBody>
      </p:sp>
      <p:sp>
        <p:nvSpPr>
          <p:cNvPr id="130" name="Google Shape;130;p35"/>
          <p:cNvSpPr/>
          <p:nvPr/>
        </p:nvSpPr>
        <p:spPr>
          <a:xfrm>
            <a:off x="323847" y="100806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Getting started with the production diary</a:t>
            </a:r>
            <a:r>
              <a:rPr b="1" i="0" lang="en-US" sz="4900" u="none" cap="none" strike="noStrike">
                <a:solidFill>
                  <a:srgbClr val="B51A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75" y="152400"/>
            <a:ext cx="8373475" cy="667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6"/>
          <p:cNvSpPr txBox="1"/>
          <p:nvPr/>
        </p:nvSpPr>
        <p:spPr>
          <a:xfrm>
            <a:off x="-50" y="6910150"/>
            <a:ext cx="101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https://docs.google.com/document/d/e/2PACX-1vTgAV8UbPH2dihelbnYNN5e3UetreWwYMQPuJd50RFCEx_xCZSoP4Em_e0uhPH7L68cWB6PK6dqk6e5/pub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/>
        </p:nvSpPr>
        <p:spPr>
          <a:xfrm>
            <a:off x="-50" y="6910150"/>
            <a:ext cx="1016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https://datajournalism.com/read/handbook/two/</a:t>
            </a:r>
            <a:r>
              <a:rPr lang="en-US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https://datajournalism.com/read/handbook/one/</a:t>
            </a:r>
            <a:r>
              <a:rPr lang="en-US"/>
              <a:t> </a:t>
            </a:r>
            <a:endParaRPr/>
          </a:p>
        </p:txBody>
      </p:sp>
      <p:pic>
        <p:nvPicPr>
          <p:cNvPr descr="Data Handbook 1 Cover" id="142" name="Google Shape;1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72450"/>
            <a:ext cx="5122149" cy="691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Handbook 2 Cover" id="143" name="Google Shape;14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3400" y="0"/>
            <a:ext cx="6029325" cy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/>
          <p:nvPr/>
        </p:nvSpPr>
        <p:spPr>
          <a:xfrm>
            <a:off x="376647" y="628212"/>
            <a:ext cx="9729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In teams:</a:t>
            </a:r>
            <a:endParaRPr b="1" sz="4900">
              <a:solidFill>
                <a:srgbClr val="B51A00"/>
              </a:solidFill>
            </a:endParaRPr>
          </a:p>
        </p:txBody>
      </p:sp>
      <p:sp>
        <p:nvSpPr>
          <p:cNvPr id="149" name="Google Shape;149;p38"/>
          <p:cNvSpPr/>
          <p:nvPr/>
        </p:nvSpPr>
        <p:spPr>
          <a:xfrm>
            <a:off x="376650" y="2143450"/>
            <a:ext cx="9418200" cy="4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b="1" lang="en-US" sz="3400">
                <a:solidFill>
                  <a:srgbClr val="565656"/>
                </a:solidFill>
              </a:rPr>
              <a:t>Pick</a:t>
            </a:r>
            <a:r>
              <a:rPr lang="en-US" sz="3400">
                <a:solidFill>
                  <a:srgbClr val="565656"/>
                </a:solidFill>
              </a:rPr>
              <a:t> a different chapter each</a:t>
            </a:r>
            <a:endParaRPr b="1"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b="1" lang="en-US" sz="3400">
                <a:solidFill>
                  <a:srgbClr val="565656"/>
                </a:solidFill>
              </a:rPr>
              <a:t>Read </a:t>
            </a:r>
            <a:r>
              <a:rPr lang="en-US" sz="3400">
                <a:solidFill>
                  <a:srgbClr val="565656"/>
                </a:solidFill>
              </a:rPr>
              <a:t>it — no distractions (close tabs, alerts off, etc.)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Make </a:t>
            </a:r>
            <a:r>
              <a:rPr b="1" lang="en-US" sz="3400">
                <a:solidFill>
                  <a:srgbClr val="565656"/>
                </a:solidFill>
              </a:rPr>
              <a:t>notes</a:t>
            </a:r>
            <a:r>
              <a:rPr lang="en-US" sz="3400">
                <a:solidFill>
                  <a:srgbClr val="565656"/>
                </a:solidFill>
              </a:rPr>
              <a:t> about things you can put into your own work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lang="en-US" sz="3400">
                <a:solidFill>
                  <a:srgbClr val="565656"/>
                </a:solidFill>
              </a:rPr>
              <a:t>Ask </a:t>
            </a:r>
            <a:r>
              <a:rPr b="1" lang="en-US" sz="3400">
                <a:solidFill>
                  <a:srgbClr val="565656"/>
                </a:solidFill>
              </a:rPr>
              <a:t>questions</a:t>
            </a:r>
            <a:r>
              <a:rPr lang="en-US" sz="3400">
                <a:solidFill>
                  <a:srgbClr val="565656"/>
                </a:solidFill>
              </a:rPr>
              <a:t> where anything isn’t clear</a:t>
            </a:r>
            <a:endParaRPr sz="3400">
              <a:solidFill>
                <a:srgbClr val="565656"/>
              </a:solidFill>
            </a:endParaRPr>
          </a:p>
          <a:p>
            <a:pPr indent="-4445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65656"/>
              </a:buClr>
              <a:buSzPts val="3400"/>
              <a:buAutoNum type="arabicPeriod"/>
            </a:pPr>
            <a:r>
              <a:rPr b="1" lang="en-US" sz="3400">
                <a:solidFill>
                  <a:srgbClr val="565656"/>
                </a:solidFill>
              </a:rPr>
              <a:t>Summarise</a:t>
            </a:r>
            <a:r>
              <a:rPr lang="en-US" sz="3400">
                <a:solidFill>
                  <a:srgbClr val="565656"/>
                </a:solidFill>
              </a:rPr>
              <a:t> your chapter for the others (take turns), focusing on ideas it’s given you, or practical steps you might include in your own project</a:t>
            </a:r>
            <a:endParaRPr sz="3400">
              <a:solidFill>
                <a:srgbClr val="56565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"/>
            <a:ext cx="101601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9"/>
          <p:cNvSpPr/>
          <p:nvPr/>
        </p:nvSpPr>
        <p:spPr>
          <a:xfrm>
            <a:off x="768025" y="1671575"/>
            <a:ext cx="9148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FFFF"/>
                </a:solidFill>
              </a:rPr>
              <a:t>Pick a chapter</a:t>
            </a:r>
            <a:endParaRPr b="1" sz="7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</a:rPr>
              <a:t>(5 mins)</a:t>
            </a:r>
            <a:endParaRPr sz="52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</a:rPr>
              <a:t>Look for descriptions that sound </a:t>
            </a:r>
            <a:r>
              <a:rPr b="1" lang="en-US" sz="4200">
                <a:solidFill>
                  <a:srgbClr val="FFFFFF"/>
                </a:solidFill>
              </a:rPr>
              <a:t>useful</a:t>
            </a:r>
            <a:r>
              <a:rPr lang="en-US" sz="4200">
                <a:solidFill>
                  <a:srgbClr val="FFFFFF"/>
                </a:solidFill>
              </a:rPr>
              <a:t>. </a:t>
            </a:r>
            <a:r>
              <a:rPr b="1" lang="en-US" sz="4200">
                <a:solidFill>
                  <a:srgbClr val="FFFFFF"/>
                </a:solidFill>
              </a:rPr>
              <a:t>Scan</a:t>
            </a:r>
            <a:r>
              <a:rPr lang="en-US" sz="4200">
                <a:solidFill>
                  <a:srgbClr val="FFFFFF"/>
                </a:solidFill>
              </a:rPr>
              <a:t> the chapter - </a:t>
            </a:r>
            <a:r>
              <a:rPr b="1" lang="en-US" sz="4200">
                <a:solidFill>
                  <a:srgbClr val="FFFFFF"/>
                </a:solidFill>
              </a:rPr>
              <a:t>change</a:t>
            </a:r>
            <a:r>
              <a:rPr lang="en-US" sz="4200">
                <a:solidFill>
                  <a:srgbClr val="FFFFFF"/>
                </a:solidFill>
              </a:rPr>
              <a:t> if it’s not what you want.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156" name="Google Shape;156;p39"/>
          <p:cNvSpPr/>
          <p:nvPr/>
        </p:nvSpPr>
        <p:spPr>
          <a:xfrm>
            <a:off x="1693324" y="6674549"/>
            <a:ext cx="8232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"/>
            <a:ext cx="101601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0"/>
          <p:cNvSpPr/>
          <p:nvPr/>
        </p:nvSpPr>
        <p:spPr>
          <a:xfrm>
            <a:off x="25" y="1671575"/>
            <a:ext cx="101601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FFFF"/>
                </a:solidFill>
              </a:rPr>
              <a:t>Read — making notes</a:t>
            </a:r>
            <a:endParaRPr b="1" sz="7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</a:rPr>
              <a:t>(30 mins)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00">
                <a:solidFill>
                  <a:schemeClr val="lt1"/>
                </a:solidFill>
              </a:rPr>
              <a:t>Useful tips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200">
                <a:solidFill>
                  <a:schemeClr val="lt1"/>
                </a:solidFill>
              </a:rPr>
              <a:t>Ideas that it inspires</a:t>
            </a:r>
            <a:endParaRPr sz="5200">
              <a:solidFill>
                <a:srgbClr val="FFFFFF"/>
              </a:solidFill>
            </a:endParaRPr>
          </a:p>
          <a:p>
            <a:pPr indent="-495300" lvl="0" marL="45720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Char char="+"/>
            </a:pPr>
            <a:r>
              <a:rPr i="1" lang="en-US" sz="4200">
                <a:solidFill>
                  <a:srgbClr val="FFFFFF"/>
                </a:solidFill>
              </a:rPr>
              <a:t>Ask questions if needed</a:t>
            </a:r>
            <a:endParaRPr i="1" sz="42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163" name="Google Shape;163;p40"/>
          <p:cNvSpPr/>
          <p:nvPr/>
        </p:nvSpPr>
        <p:spPr>
          <a:xfrm>
            <a:off x="1693324" y="6674549"/>
            <a:ext cx="8232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"/>
            <a:ext cx="1016010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1"/>
          <p:cNvSpPr/>
          <p:nvPr/>
        </p:nvSpPr>
        <p:spPr>
          <a:xfrm>
            <a:off x="25" y="1671575"/>
            <a:ext cx="101601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rgbClr val="FFFFFF"/>
                </a:solidFill>
              </a:rPr>
              <a:t>Share</a:t>
            </a:r>
            <a:endParaRPr b="1" sz="7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rgbClr val="FFFFFF"/>
                </a:solidFill>
              </a:rPr>
              <a:t>(10-20 mins+)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Useful tips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</a:rPr>
              <a:t>Ideas that it inspires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38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200">
                <a:solidFill>
                  <a:schemeClr val="lt1"/>
                </a:solidFill>
              </a:rPr>
              <a:t>Rest of the </a:t>
            </a:r>
            <a:r>
              <a:rPr i="1" lang="en-US" sz="4200">
                <a:solidFill>
                  <a:schemeClr val="lt1"/>
                </a:solidFill>
              </a:rPr>
              <a:t>group: make notes!</a:t>
            </a:r>
            <a:endParaRPr i="1" sz="4200">
              <a:solidFill>
                <a:schemeClr val="lt1"/>
              </a:solidFill>
            </a:endParaRPr>
          </a:p>
        </p:txBody>
      </p:sp>
      <p:sp>
        <p:nvSpPr>
          <p:cNvPr id="170" name="Google Shape;170;p41"/>
          <p:cNvSpPr/>
          <p:nvPr/>
        </p:nvSpPr>
        <p:spPr>
          <a:xfrm>
            <a:off x="1693324" y="6674549"/>
            <a:ext cx="8232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