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Lst>
  <p:sldSz cy="5143500" cx="9144000"/>
  <p:notesSz cx="6858000" cy="9144000"/>
  <p:embeddedFontLst>
    <p:embeddedFont>
      <p:font typeface="Roboto Thin"/>
      <p:regular r:id="rId73"/>
      <p:bold r:id="rId74"/>
      <p:italic r:id="rId75"/>
      <p:boldItalic r:id="rId76"/>
    </p:embeddedFont>
    <p:embeddedFont>
      <p:font typeface="Roboto Medium"/>
      <p:regular r:id="rId77"/>
      <p:bold r:id="rId78"/>
      <p:italic r:id="rId79"/>
      <p:boldItalic r:id="rId80"/>
    </p:embeddedFont>
    <p:embeddedFont>
      <p:font typeface="Roboto"/>
      <p:regular r:id="rId81"/>
      <p:bold r:id="rId82"/>
      <p:italic r:id="rId83"/>
      <p:boldItalic r:id="rId84"/>
    </p:embeddedFont>
    <p:embeddedFont>
      <p:font typeface="Source Code Pro"/>
      <p:regular r:id="rId85"/>
      <p:bold r:id="rId86"/>
      <p:italic r:id="rId87"/>
      <p:boldItalic r:id="rId88"/>
    </p:embeddedFont>
    <p:embeddedFont>
      <p:font typeface="Oswald"/>
      <p:regular r:id="rId89"/>
      <p:bold r:id="rId90"/>
    </p:embeddedFont>
    <p:embeddedFont>
      <p:font typeface="Gill Sans"/>
      <p:regular r:id="rId91"/>
      <p:bold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99FA36-05F1-4C8F-B78C-D9B5AC141508}">
  <a:tblStyle styleId="{9299FA36-05F1-4C8F-B78C-D9B5AC141508}" styleName="Table_0">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fill>
          <a:solidFill>
            <a:srgbClr val="FFC8E8"/>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674690E-677B-4B74-A7EE-F7CD25E750E6}" styleName="Table_1">
    <a:wholeTbl>
      <a:tcTxStyle>
        <a:font>
          <a:latin typeface="Arial"/>
          <a:ea typeface="Arial"/>
          <a:cs typeface="Arial"/>
        </a:font>
        <a:srgbClr val="000000"/>
      </a:tcTxStyle>
      <a:tcStyle>
        <a:tcBdr>
          <a:left>
            <a:ln cap="flat" cmpd="sng" w="6350">
              <a:solidFill>
                <a:srgbClr val="FFFFFF"/>
              </a:solidFill>
              <a:prstDash val="solid"/>
              <a:round/>
              <a:headEnd len="sm" w="sm" type="none"/>
              <a:tailEnd len="sm" w="sm" type="none"/>
            </a:ln>
          </a:left>
          <a:right>
            <a:ln cap="flat" cmpd="sng" w="6350">
              <a:solidFill>
                <a:srgbClr val="FFFFFF"/>
              </a:solidFill>
              <a:prstDash val="solid"/>
              <a:round/>
              <a:headEnd len="sm" w="sm" type="none"/>
              <a:tailEnd len="sm" w="sm" type="none"/>
            </a:ln>
          </a:right>
          <a:top>
            <a:ln cap="flat" cmpd="sng" w="6350">
              <a:solidFill>
                <a:srgbClr val="FFFFFF"/>
              </a:solidFill>
              <a:prstDash val="solid"/>
              <a:round/>
              <a:headEnd len="sm" w="sm" type="none"/>
              <a:tailEnd len="sm" w="sm" type="none"/>
            </a:ln>
          </a:top>
          <a:bottom>
            <a:ln cap="flat" cmpd="sng" w="6350">
              <a:solidFill>
                <a:srgbClr val="FFFFFF"/>
              </a:solidFill>
              <a:prstDash val="solid"/>
              <a:round/>
              <a:headEnd len="sm" w="sm" type="none"/>
              <a:tailEnd len="sm" w="sm" type="none"/>
            </a:ln>
          </a:bottom>
          <a:insideH>
            <a:ln cap="flat" cmpd="sng" w="6350">
              <a:solidFill>
                <a:srgbClr val="FFFFFF"/>
              </a:solidFill>
              <a:prstDash val="solid"/>
              <a:round/>
              <a:headEnd len="sm" w="sm" type="none"/>
              <a:tailEnd len="sm" w="sm" type="none"/>
            </a:ln>
          </a:insideH>
          <a:insideV>
            <a:ln cap="flat" cmpd="sng" w="6350">
              <a:solidFill>
                <a:srgbClr val="FFFFFF"/>
              </a:solidFill>
              <a:prstDash val="solid"/>
              <a:round/>
              <a:headEnd len="sm" w="sm" type="none"/>
              <a:tailEnd len="sm" w="sm" type="none"/>
            </a:ln>
          </a:insideV>
        </a:tcBdr>
        <a:fill>
          <a:solidFill>
            <a:srgbClr val="FFC8E8"/>
          </a:solidFill>
        </a:fill>
      </a:tcStyle>
    </a:wholeTbl>
    <a:band1H>
      <a:tcTxStyle/>
      <a:tcStyle>
        <a:fill>
          <a:solidFill>
            <a:srgbClr val="CCCCCC"/>
          </a:solidFill>
        </a:fill>
      </a:tcStyle>
    </a:band1H>
    <a:band2H>
      <a:tcTxStyle/>
    </a:band2H>
    <a:band1V>
      <a:tcTxStyle/>
      <a:tcStyle>
        <a:fill>
          <a:solidFill>
            <a:srgbClr val="CCCCCC"/>
          </a:solidFill>
        </a:fill>
      </a:tcStyle>
    </a:band1V>
    <a:band2V>
      <a:tcTxStyle/>
    </a:band2V>
    <a:lastCol>
      <a:tcTxStyle b="on"/>
    </a:lastCol>
    <a:firstCol>
      <a:tcTxStyle b="on"/>
    </a:firstCol>
    <a:lastRow>
      <a:tcTxStyle b="on"/>
      <a:tcStyle>
        <a:tcBdr>
          <a:top>
            <a:ln cap="flat" cmpd="sng" w="6350">
              <a:solidFill>
                <a:srgbClr val="000000"/>
              </a:solidFill>
              <a:prstDash val="solid"/>
              <a:round/>
              <a:headEnd len="sm" w="sm" type="none"/>
              <a:tailEnd len="sm" w="sm" type="none"/>
            </a:ln>
          </a:top>
        </a:tcBdr>
      </a:tcStyle>
    </a:lastRow>
    <a:seCell>
      <a:tcTxStyle/>
    </a:seCell>
    <a:swCell>
      <a:tcTxStyle/>
    </a:swCell>
    <a:firstRow>
      <a:tcTxStyle b="on">
        <a:srgbClr val="FFFFFF"/>
      </a:tcTxStyle>
      <a:tcStyle>
        <a:fill>
          <a:solidFill>
            <a:srgbClr val="005676"/>
          </a:solidFill>
        </a:fill>
      </a:tcStyle>
    </a:firstRow>
    <a:neCell>
      <a:tcTxStyle/>
    </a:neCell>
    <a:nwCell>
      <a:tcTxStyle/>
    </a:nwCell>
  </a:tblStyle>
  <a:tblStyle styleId="{3F9A20DA-9C5B-462B-9BB3-5A5338D6B23D}"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Roboto-boldItalic.fntdata"/><Relationship Id="rId83" Type="http://schemas.openxmlformats.org/officeDocument/2006/relationships/font" Target="fonts/Roboto-italic.fntdata"/><Relationship Id="rId42" Type="http://schemas.openxmlformats.org/officeDocument/2006/relationships/slide" Target="slides/slide35.xml"/><Relationship Id="rId86" Type="http://schemas.openxmlformats.org/officeDocument/2006/relationships/font" Target="fonts/SourceCodePro-bold.fntdata"/><Relationship Id="rId41" Type="http://schemas.openxmlformats.org/officeDocument/2006/relationships/slide" Target="slides/slide34.xml"/><Relationship Id="rId85" Type="http://schemas.openxmlformats.org/officeDocument/2006/relationships/font" Target="fonts/SourceCodePro-regular.fntdata"/><Relationship Id="rId44" Type="http://schemas.openxmlformats.org/officeDocument/2006/relationships/slide" Target="slides/slide37.xml"/><Relationship Id="rId88" Type="http://schemas.openxmlformats.org/officeDocument/2006/relationships/font" Target="fonts/SourceCodePro-boldItalic.fntdata"/><Relationship Id="rId43" Type="http://schemas.openxmlformats.org/officeDocument/2006/relationships/slide" Target="slides/slide36.xml"/><Relationship Id="rId87" Type="http://schemas.openxmlformats.org/officeDocument/2006/relationships/font" Target="fonts/SourceCodePro-italic.fntdata"/><Relationship Id="rId46" Type="http://schemas.openxmlformats.org/officeDocument/2006/relationships/slide" Target="slides/slide39.xml"/><Relationship Id="rId45" Type="http://schemas.openxmlformats.org/officeDocument/2006/relationships/slide" Target="slides/slide38.xml"/><Relationship Id="rId89" Type="http://schemas.openxmlformats.org/officeDocument/2006/relationships/font" Target="fonts/Oswald-regular.fntdata"/><Relationship Id="rId80" Type="http://schemas.openxmlformats.org/officeDocument/2006/relationships/font" Target="fonts/RobotoMedium-boldItalic.fntdata"/><Relationship Id="rId82" Type="http://schemas.openxmlformats.org/officeDocument/2006/relationships/font" Target="fonts/Roboto-bold.fntdata"/><Relationship Id="rId81"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Thin-regular.fntdata"/><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font" Target="fonts/RobotoThin-italic.fntdata"/><Relationship Id="rId30" Type="http://schemas.openxmlformats.org/officeDocument/2006/relationships/slide" Target="slides/slide23.xml"/><Relationship Id="rId74" Type="http://schemas.openxmlformats.org/officeDocument/2006/relationships/font" Target="fonts/RobotoThin-bold.fntdata"/><Relationship Id="rId33" Type="http://schemas.openxmlformats.org/officeDocument/2006/relationships/slide" Target="slides/slide26.xml"/><Relationship Id="rId77" Type="http://schemas.openxmlformats.org/officeDocument/2006/relationships/font" Target="fonts/RobotoMedium-regular.fntdata"/><Relationship Id="rId32" Type="http://schemas.openxmlformats.org/officeDocument/2006/relationships/slide" Target="slides/slide25.xml"/><Relationship Id="rId76" Type="http://schemas.openxmlformats.org/officeDocument/2006/relationships/font" Target="fonts/RobotoThin-boldItalic.fntdata"/><Relationship Id="rId35" Type="http://schemas.openxmlformats.org/officeDocument/2006/relationships/slide" Target="slides/slide28.xml"/><Relationship Id="rId79" Type="http://schemas.openxmlformats.org/officeDocument/2006/relationships/font" Target="fonts/RobotoMedium-italic.fntdata"/><Relationship Id="rId34" Type="http://schemas.openxmlformats.org/officeDocument/2006/relationships/slide" Target="slides/slide27.xml"/><Relationship Id="rId78" Type="http://schemas.openxmlformats.org/officeDocument/2006/relationships/font" Target="fonts/RobotoMedium-bold.fntdata"/><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91" Type="http://schemas.openxmlformats.org/officeDocument/2006/relationships/font" Target="fonts/GillSans-regular.fntdata"/><Relationship Id="rId90" Type="http://schemas.openxmlformats.org/officeDocument/2006/relationships/font" Target="fonts/Oswald-bold.fntdata"/><Relationship Id="rId92" Type="http://schemas.openxmlformats.org/officeDocument/2006/relationships/font" Target="fonts/GillSans-bold.fntdata"/><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e57b6f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e57b6f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6c248b2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6c248b2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6c248b2e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6c248b2e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6c248b2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6c248b2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6c248b2e4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6c248b2e4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6c248b2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6c248b2e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6c248b2e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6c248b2e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6c248b2e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6c248b2e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6c248b2e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6c248b2e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6c248b2e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6c248b2e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e7eca2a2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e7eca2a2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6c248b2e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6c248b2e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6c248b2e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6c248b2e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6c248b2e4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6c248b2e4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6c248b2e4_0_10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6c248b2e4_0_1055: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6c248b2e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6c248b2e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d6c248b2e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d6c248b2e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d6c248b2e4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d6c248b2e4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6c248b2e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6c248b2e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d6c248b2e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d6c248b2e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6c248b2e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6c248b2e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9e5b7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9e5b7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d6c248b2e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d6c248b2e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6c248b2e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6c248b2e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d6c248b2e4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d6c248b2e4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e7eca2a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1e7eca2a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e7eca2a2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e7eca2a2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6c248b2e4_0_1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6c248b2e4_0_1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6c248b2e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6c248b2e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d6c248b2e4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d6c248b2e4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6c248b2e4_0_9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6c248b2e4_0_92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6c248b2e4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6c248b2e4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d6c248b2e4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d6c248b2e4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6c248b2e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6c248b2e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d6c248b2e4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d6c248b2e4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d6c248b2e4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d6c248b2e4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d6c248b2e4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d6c248b2e4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d6c248b2e4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d6c248b2e4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d6c248b2e4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d6c248b2e4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1e7eca2a2a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1e7eca2a2a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e7eca2a2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e7eca2a2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e7eca2a2a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e7eca2a2a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e7eca2a2a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e7eca2a2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e7eca2a2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e7eca2a2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e7eca2a2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e7eca2a2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e7eca2a2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e7eca2a2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4fa2828f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4fa2828f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64973f7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64973f7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fb4ea2f0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fb4ea2f0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1e7eca2a2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1e7eca2a2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1e7eca2a2a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1e7eca2a2a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cfb4ea2f0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cfb4ea2f0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mode of a narrative shapes what can be done, and shapes an audience’s expectations: we pay more attention to sounds in an audio narrative than in a written one. Genre has a financial role in reducing costs of production and training, but also shapes expectations.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fb4ea2f0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fb4ea2f0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1ef37eb9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1ef37eb9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e7eca2a2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e7eca2a2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d6c248b2e4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d6c248b2e4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d6c248b2e4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d6c248b2e4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534ef87d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534ef87d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d6c248b2e4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d6c248b2e4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4fb32b4b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24fb32b4b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1e7eca2a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1e7eca2a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6c248b2e4_0_1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6c248b2e4_0_1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6c248b2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6c248b2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6c248b2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d6c248b2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58" name="Shape 58"/>
        <p:cNvGrpSpPr/>
        <p:nvPr/>
      </p:nvGrpSpPr>
      <p:grpSpPr>
        <a:xfrm>
          <a:off x="0" y="0"/>
          <a:ext cx="0" cy="0"/>
          <a:chOff x="0" y="0"/>
          <a:chExt cx="0" cy="0"/>
        </a:xfrm>
      </p:grpSpPr>
      <p:sp>
        <p:nvSpPr>
          <p:cNvPr id="59" name="Google Shape;59;p13"/>
          <p:cNvSpPr txBox="1"/>
          <p:nvPr>
            <p:ph type="title"/>
          </p:nvPr>
        </p:nvSpPr>
        <p:spPr>
          <a:xfrm>
            <a:off x="685800" y="0"/>
            <a:ext cx="7772400" cy="1771200"/>
          </a:xfrm>
          <a:prstGeom prst="rect">
            <a:avLst/>
          </a:prstGeom>
          <a:noFill/>
          <a:ln>
            <a:noFill/>
          </a:ln>
        </p:spPr>
        <p:txBody>
          <a:bodyPr anchorCtr="0" anchor="ctr" bIns="91425" lIns="91425" spcFirstLastPara="1" rIns="91425" wrap="square" tIns="91425">
            <a:noAutofit/>
          </a:bodyPr>
          <a:lstStyle>
            <a:lvl1pPr lvl="0" marL="38100" marR="3810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3"/>
          <p:cNvSpPr txBox="1"/>
          <p:nvPr>
            <p:ph idx="1" type="body"/>
          </p:nvPr>
        </p:nvSpPr>
        <p:spPr>
          <a:xfrm>
            <a:off x="685800" y="1485186"/>
            <a:ext cx="7772400" cy="3658500"/>
          </a:xfrm>
          <a:prstGeom prst="rect">
            <a:avLst/>
          </a:prstGeom>
          <a:noFill/>
          <a:ln>
            <a:noFill/>
          </a:ln>
        </p:spPr>
        <p:txBody>
          <a:bodyPr anchorCtr="0" anchor="t" bIns="91425" lIns="91425" spcFirstLastPara="1" rIns="91425" wrap="square" tIns="91425">
            <a:noAutofit/>
          </a:bodyPr>
          <a:lstStyle>
            <a:lvl1pPr indent="-342900" lvl="0" marL="457200" marR="38100" rtl="0">
              <a:spcBef>
                <a:spcPts val="0"/>
              </a:spcBef>
              <a:spcAft>
                <a:spcPts val="0"/>
              </a:spcAft>
              <a:buSzPts val="1800"/>
              <a:buChar char="●"/>
              <a:defRPr/>
            </a:lvl1pPr>
            <a:lvl2pPr indent="-317500" lvl="1" marL="914400" marR="38100" rtl="0">
              <a:spcBef>
                <a:spcPts val="1600"/>
              </a:spcBef>
              <a:spcAft>
                <a:spcPts val="0"/>
              </a:spcAft>
              <a:buSzPts val="1400"/>
              <a:buFont typeface="Times New Roman"/>
              <a:buChar char="–"/>
              <a:defRPr/>
            </a:lvl2pPr>
            <a:lvl3pPr indent="-317500" lvl="2" marL="1371600" marR="38100" rtl="0">
              <a:spcBef>
                <a:spcPts val="1600"/>
              </a:spcBef>
              <a:spcAft>
                <a:spcPts val="0"/>
              </a:spcAft>
              <a:buSzPts val="1400"/>
              <a:buChar char="■"/>
              <a:defRPr/>
            </a:lvl3pPr>
            <a:lvl4pPr indent="-317500" lvl="3" marL="1828800" marR="38100" rtl="0">
              <a:spcBef>
                <a:spcPts val="1600"/>
              </a:spcBef>
              <a:spcAft>
                <a:spcPts val="0"/>
              </a:spcAft>
              <a:buSzPts val="1400"/>
              <a:buFont typeface="Times New Roman"/>
              <a:buChar char="–"/>
              <a:defRPr/>
            </a:lvl4pPr>
            <a:lvl5pPr indent="-317500" lvl="4" marL="2286000" marR="38100" rtl="0">
              <a:spcBef>
                <a:spcPts val="1600"/>
              </a:spcBef>
              <a:spcAft>
                <a:spcPts val="0"/>
              </a:spcAft>
              <a:buSzPts val="1400"/>
              <a:buFont typeface="Times New Roman"/>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1" name="Google Shape;61;p13"/>
          <p:cNvSpPr txBox="1"/>
          <p:nvPr>
            <p:ph idx="12" type="sldNum"/>
          </p:nvPr>
        </p:nvSpPr>
        <p:spPr>
          <a:xfrm>
            <a:off x="7385924" y="4685942"/>
            <a:ext cx="240000" cy="192900"/>
          </a:xfrm>
          <a:prstGeom prst="rect">
            <a:avLst/>
          </a:prstGeom>
          <a:noFill/>
          <a:ln>
            <a:noFill/>
          </a:ln>
        </p:spPr>
        <p:txBody>
          <a:bodyPr anchorCtr="0" anchor="t" bIns="91425" lIns="91425" spcFirstLastPara="1" rIns="91425" wrap="square" tIns="91425">
            <a:noAutofit/>
          </a:bodyPr>
          <a:lstStyle>
            <a:lvl1pPr indent="0" lvl="0" marL="0" marR="0" rtl="0" algn="ctr">
              <a:buNone/>
              <a:defRPr/>
            </a:lvl1pPr>
            <a:lvl2pPr indent="0" lvl="1" marL="0" marR="0" rtl="0" algn="ctr">
              <a:buNone/>
              <a:defRPr/>
            </a:lvl2pPr>
            <a:lvl3pPr indent="0" lvl="2" marL="0" marR="0" rtl="0" algn="ctr">
              <a:buNone/>
              <a:defRPr/>
            </a:lvl3pPr>
            <a:lvl4pPr indent="0" lvl="3" marL="0" marR="0" rtl="0" algn="ctr">
              <a:buNone/>
              <a:defRPr/>
            </a:lvl4pPr>
            <a:lvl5pPr indent="0" lvl="4" marL="0" marR="0" rtl="0" algn="ctr">
              <a:buNone/>
              <a:defRPr/>
            </a:lvl5pPr>
            <a:lvl6pPr indent="0" lvl="5" marL="0" marR="0" rtl="0" algn="ctr">
              <a:buNone/>
              <a:defRPr/>
            </a:lvl6pPr>
            <a:lvl7pPr indent="0" lvl="6" marL="0" marR="0" rtl="0" algn="ctr">
              <a:buNone/>
              <a:defRPr/>
            </a:lvl7pPr>
            <a:lvl8pPr indent="0" lvl="7" marL="0" marR="0" rtl="0" algn="ctr">
              <a:buNone/>
              <a:defRPr/>
            </a:lvl8pPr>
            <a:lvl9pPr indent="0" lvl="8" marL="0" marR="0" rtl="0" algn="ctr">
              <a:buNone/>
              <a:defRPr/>
            </a:lvl9pPr>
          </a:lstStyle>
          <a:p>
            <a:pPr indent="-88900" lvl="0" marL="0" rtl="0" algn="ctr">
              <a:spcBef>
                <a:spcPts val="0"/>
              </a:spcBef>
              <a:spcAft>
                <a:spcPts val="0"/>
              </a:spcAft>
              <a:buSzPts val="1400"/>
              <a:buChar char="●"/>
            </a:pPr>
            <a:r>
              <a:t/>
            </a:r>
            <a:endParaRPr/>
          </a:p>
          <a:p>
            <a:pPr indent="101600" lvl="1" marL="0" rtl="0" algn="ctr">
              <a:spcBef>
                <a:spcPts val="0"/>
              </a:spcBef>
              <a:spcAft>
                <a:spcPts val="0"/>
              </a:spcAft>
              <a:buSzPts val="1400"/>
              <a:buChar char="○"/>
            </a:pPr>
            <a:r>
              <a:t/>
            </a:r>
            <a:endParaRPr/>
          </a:p>
          <a:p>
            <a:pPr indent="292100" lvl="2" marL="0" rtl="0" algn="ctr">
              <a:spcBef>
                <a:spcPts val="0"/>
              </a:spcBef>
              <a:spcAft>
                <a:spcPts val="0"/>
              </a:spcAft>
              <a:buSzPts val="1400"/>
              <a:buChar char="■"/>
            </a:pPr>
            <a:r>
              <a:t/>
            </a:r>
            <a:endParaRPr/>
          </a:p>
          <a:p>
            <a:pPr indent="482600" lvl="3" marL="0" rtl="0" algn="ctr">
              <a:spcBef>
                <a:spcPts val="0"/>
              </a:spcBef>
              <a:spcAft>
                <a:spcPts val="0"/>
              </a:spcAft>
              <a:buSzPts val="1400"/>
              <a:buChar char="●"/>
            </a:pPr>
            <a:r>
              <a:t/>
            </a:r>
            <a:endParaRPr/>
          </a:p>
          <a:p>
            <a:pPr indent="660400" lvl="4" marL="0" rtl="0" algn="ctr">
              <a:spcBef>
                <a:spcPts val="0"/>
              </a:spcBef>
              <a:spcAft>
                <a:spcPts val="0"/>
              </a:spcAft>
              <a:buSzPts val="1400"/>
              <a:buChar char="○"/>
            </a:pPr>
            <a:r>
              <a:t/>
            </a:r>
            <a:endParaRPr/>
          </a:p>
          <a:p>
            <a:pPr indent="850900" lvl="5" marL="0" rtl="0" algn="ctr">
              <a:spcBef>
                <a:spcPts val="0"/>
              </a:spcBef>
              <a:spcAft>
                <a:spcPts val="0"/>
              </a:spcAft>
              <a:buSzPts val="1400"/>
              <a:buChar char="■"/>
            </a:pPr>
            <a:r>
              <a:t/>
            </a:r>
            <a:endParaRPr/>
          </a:p>
          <a:p>
            <a:pPr indent="1041400" lvl="6" marL="0" rtl="0" algn="ctr">
              <a:spcBef>
                <a:spcPts val="0"/>
              </a:spcBef>
              <a:spcAft>
                <a:spcPts val="0"/>
              </a:spcAft>
              <a:buSzPts val="1400"/>
              <a:buChar char="●"/>
            </a:pPr>
            <a:r>
              <a:t/>
            </a:r>
            <a:endParaRPr/>
          </a:p>
          <a:p>
            <a:pPr indent="1231900" lvl="7" marL="0" rtl="0" algn="ctr">
              <a:spcBef>
                <a:spcPts val="0"/>
              </a:spcBef>
              <a:spcAft>
                <a:spcPts val="0"/>
              </a:spcAft>
              <a:buSzPts val="1400"/>
              <a:buChar char="○"/>
            </a:pPr>
            <a:r>
              <a:t/>
            </a:r>
            <a:endParaRPr/>
          </a:p>
          <a:p>
            <a:pPr indent="1422400" lvl="8" marL="0" rtl="0" algn="ctr">
              <a:spcBef>
                <a:spcPts val="0"/>
              </a:spcBef>
              <a:spcAft>
                <a:spcPts val="0"/>
              </a:spcAft>
              <a:buSzPts val="1400"/>
              <a:buChar char="■"/>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sp>
        <p:nvSpPr>
          <p:cNvPr id="67" name="Google Shape;67;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8" name="Google Shape;68;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sp>
        <p:nvSpPr>
          <p:cNvPr id="78" name="Google Shape;78;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1" name="Google Shape;8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20"/>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7" name="Google Shape;87;p20"/>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1" name="Google Shape;9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5" name="Google Shape;95;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6" name="Google Shape;96;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7" name="Google Shape;9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3"/>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1" name="Shape 101"/>
        <p:cNvGrpSpPr/>
        <p:nvPr/>
      </p:nvGrpSpPr>
      <p:grpSpPr>
        <a:xfrm>
          <a:off x="0" y="0"/>
          <a:ext cx="0" cy="0"/>
          <a:chOff x="0" y="0"/>
          <a:chExt cx="0" cy="0"/>
        </a:xfrm>
      </p:grpSpPr>
      <p:sp>
        <p:nvSpPr>
          <p:cNvPr id="102" name="Google Shape;102;p2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3" name="Google Shape;103;p24"/>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07" name="Shape 107"/>
        <p:cNvGrpSpPr/>
        <p:nvPr/>
      </p:nvGrpSpPr>
      <p:grpSpPr>
        <a:xfrm>
          <a:off x="0" y="0"/>
          <a:ext cx="0" cy="0"/>
          <a:chOff x="0" y="0"/>
          <a:chExt cx="0" cy="0"/>
        </a:xfrm>
      </p:grpSpPr>
      <p:sp>
        <p:nvSpPr>
          <p:cNvPr id="108" name="Google Shape;108;p26"/>
          <p:cNvSpPr txBox="1"/>
          <p:nvPr>
            <p:ph idx="12" type="sldNum"/>
          </p:nvPr>
        </p:nvSpPr>
        <p:spPr>
          <a:xfrm>
            <a:off x="6553200" y="4630102"/>
            <a:ext cx="2133600" cy="274500"/>
          </a:xfrm>
          <a:prstGeom prst="rect">
            <a:avLst/>
          </a:prstGeom>
          <a:noFill/>
          <a:ln>
            <a:noFill/>
          </a:ln>
        </p:spPr>
        <p:txBody>
          <a:bodyPr anchorCtr="0" anchor="ctr" bIns="37700" lIns="37700" spcFirstLastPara="1" rIns="37700" wrap="square" tIns="37700">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5" name="Google Shape;115;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6" name="Google Shape;11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 name="Google Shape;12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23" name="Google Shape;12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7" name="Google Shape;127;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8" name="Google Shape;1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1" name="Google Shape;1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4" name="Google Shape;134;p3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5" name="Google Shape;13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sp>
        <p:nvSpPr>
          <p:cNvPr id="137" name="Google Shape;137;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8" name="Google Shape;1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42" name="Google Shape;142;p3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3" name="Google Shape;143;p3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44" name="Google Shape;14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47" name="Google Shape;1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8" name="Shape 148"/>
        <p:cNvGrpSpPr/>
        <p:nvPr/>
      </p:nvGrpSpPr>
      <p:grpSpPr>
        <a:xfrm>
          <a:off x="0" y="0"/>
          <a:ext cx="0" cy="0"/>
          <a:chOff x="0" y="0"/>
          <a:chExt cx="0" cy="0"/>
        </a:xfrm>
      </p:grpSpPr>
      <p:sp>
        <p:nvSpPr>
          <p:cNvPr id="149" name="Google Shape;149;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50" name="Google Shape;150;p3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51" name="Google Shape;15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5">
  <p:cSld name="TITLE_AND_BODY_6">
    <p:spTree>
      <p:nvGrpSpPr>
        <p:cNvPr id="154"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64" name="Google Shape;64;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1" name="Google Shape;11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12" name="Google Shape;1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youtube.com/watch?v=5pFI9UuC_f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oodle.bcu.ac.uk/mod/url/view.php?id=866868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pexels.com/photo/vintage-british-telecom-telephone-cream-28248426/" TargetMode="External"/><Relationship Id="rId4" Type="http://schemas.openxmlformats.org/officeDocument/2006/relationships/hyperlink" Target="https://flickr.com/photos/veisto/3712676990/in/photolist-6E5rwf-5Rsesp-791bYx-pAqNi-a38oJt-ad2brS-aa5SVm-6RpRAT-6ZKfUS-axfcpJ-fnEDP-2EHxm3-hTtiy-ovtUSw-JFPrVs-6WFppv-2DRbgt-sG2dyS-nzJosN-6iHrCM-hmrvMR-54yH2L-9K16HF-bX8JbY-ciQV5h-afKdvG-6WFpN2-ciQVbL-fex2nf-fex69Y-fex3iE-51X8dH-fex1a5-XnP4z1-nzJu4h-nitPHG-fex5gj-oFLXXm-brSAVB-WdnWEi-pArjw-oeFzCM-71tq9a-fex71b-nuQfWJ-ubbhHz-71tq7F-71xpFC-QVVRa-rmmor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 Id="rId3" Type="http://schemas.openxmlformats.org/officeDocument/2006/relationships/hyperlink" Target="https://link.springer.com/article/10.1007/s11528-023-00896-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 Id="rId3" Type="http://schemas.openxmlformats.org/officeDocument/2006/relationships/hyperlink" Target="https://open.spotify.com/episode/1r2GZ9nwzDuCBvqPhdd119?si=la7oWdZDQt2bXjbE79ca3A&amp;context=spotify%3Ashow%3A3vikAuFxKVNe2GBZC61IYD&amp;t=960&amp;nd=1"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data-feminism.mitpress.mit.edu/pub/ei7cogfn/release/4?from=21128&amp;to=21556" TargetMode="External"/><Relationship Id="rId4" Type="http://schemas.openxmlformats.org/officeDocument/2006/relationships/hyperlink" Target="https://data-feminism.mitpress.mit.edu/pub/ei7cogfn/release/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data-feminism.mitpress.mit.edu/pub/ei7cogfn/release/4#ntzm21p2w1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Review</a:t>
            </a:r>
            <a:endParaRPr sz="4800"/>
          </a:p>
        </p:txBody>
      </p:sp>
      <p:sp>
        <p:nvSpPr>
          <p:cNvPr id="160" name="Google Shape;160;p4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lang="en-GB" sz="3200">
                <a:latin typeface="Oswald"/>
                <a:ea typeface="Oswald"/>
                <a:cs typeface="Oswald"/>
                <a:sym typeface="Oswald"/>
              </a:rPr>
              <a:t>Let’s look at your social media updates…</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Useful tips from the reading?</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Final questions and challenges</a:t>
            </a:r>
            <a:endParaRPr sz="32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4" name="Shape 214"/>
        <p:cNvGrpSpPr/>
        <p:nvPr/>
      </p:nvGrpSpPr>
      <p:grpSpPr>
        <a:xfrm>
          <a:off x="0" y="0"/>
          <a:ext cx="0" cy="0"/>
          <a:chOff x="0" y="0"/>
          <a:chExt cx="0" cy="0"/>
        </a:xfrm>
      </p:grpSpPr>
      <p:sp>
        <p:nvSpPr>
          <p:cNvPr id="215" name="Google Shape;215;p49"/>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1:</a:t>
            </a:r>
            <a:endParaRPr/>
          </a:p>
          <a:p>
            <a:pPr indent="0" lvl="0" marL="0" rtl="0" algn="l">
              <a:spcBef>
                <a:spcPts val="0"/>
              </a:spcBef>
              <a:spcAft>
                <a:spcPts val="0"/>
              </a:spcAft>
              <a:buNone/>
            </a:pPr>
            <a:r>
              <a:rPr lang="en-GB"/>
              <a:t>Narrative structure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the following in your stories</a:t>
            </a:r>
            <a:endParaRPr sz="4800"/>
          </a:p>
        </p:txBody>
      </p:sp>
      <p:sp>
        <p:nvSpPr>
          <p:cNvPr id="221" name="Google Shape;221;p50"/>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700">
                <a:latin typeface="Oswald"/>
                <a:ea typeface="Oswald"/>
                <a:cs typeface="Oswald"/>
                <a:sym typeface="Oswald"/>
              </a:rPr>
              <a:t>✅ </a:t>
            </a:r>
            <a:r>
              <a:rPr b="1" lang="en-GB" sz="2700">
                <a:latin typeface="Oswald"/>
                <a:ea typeface="Oswald"/>
                <a:cs typeface="Oswald"/>
                <a:sym typeface="Oswald"/>
              </a:rPr>
              <a:t>Abstract</a:t>
            </a:r>
            <a:r>
              <a:rPr lang="en-GB" sz="2700">
                <a:latin typeface="Oswald"/>
                <a:ea typeface="Oswald"/>
                <a:cs typeface="Oswald"/>
                <a:sym typeface="Oswald"/>
              </a:rPr>
              <a:t>: e.g. the title, standfirst, cue, intro</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Orientation</a:t>
            </a:r>
            <a:r>
              <a:rPr lang="en-GB" sz="2700">
                <a:latin typeface="Oswald"/>
                <a:ea typeface="Oswald"/>
                <a:cs typeface="Oswald"/>
                <a:sym typeface="Oswald"/>
              </a:rPr>
              <a:t>: who/what/where/when/why</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Complication</a:t>
            </a:r>
            <a:r>
              <a:rPr lang="en-GB" sz="2700">
                <a:latin typeface="Oswald"/>
                <a:ea typeface="Oswald"/>
                <a:cs typeface="Oswald"/>
                <a:sym typeface="Oswald"/>
              </a:rPr>
              <a:t>: get to the core challenge early</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Evaluation</a:t>
            </a:r>
            <a:r>
              <a:rPr lang="en-GB" sz="2700">
                <a:latin typeface="Oswald"/>
                <a:ea typeface="Oswald"/>
                <a:cs typeface="Oswald"/>
                <a:sym typeface="Oswald"/>
              </a:rPr>
              <a:t>: ‘chapters’ for longer stories</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Result</a:t>
            </a:r>
            <a:r>
              <a:rPr lang="en-GB" sz="2700">
                <a:latin typeface="Oswald"/>
                <a:ea typeface="Oswald"/>
                <a:cs typeface="Oswald"/>
                <a:sym typeface="Oswald"/>
              </a:rPr>
              <a:t>: what happened in the end?</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Coda</a:t>
            </a:r>
            <a:r>
              <a:rPr lang="en-GB" sz="2700">
                <a:latin typeface="Oswald"/>
                <a:ea typeface="Oswald"/>
                <a:cs typeface="Oswald"/>
                <a:sym typeface="Oswald"/>
              </a:rPr>
              <a:t>: what happens next/quote looks ahead/return to start</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Freytag’s Pyramid</a:t>
            </a:r>
            <a:r>
              <a:rPr lang="en-GB" sz="2700">
                <a:latin typeface="Oswald"/>
                <a:ea typeface="Oswald"/>
                <a:cs typeface="Oswald"/>
                <a:sym typeface="Oswald"/>
              </a:rPr>
              <a:t> or other structures</a:t>
            </a:r>
            <a:endParaRPr sz="2700">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25" name="Shape 225"/>
        <p:cNvGrpSpPr/>
        <p:nvPr/>
      </p:nvGrpSpPr>
      <p:grpSpPr>
        <a:xfrm>
          <a:off x="0" y="0"/>
          <a:ext cx="0" cy="0"/>
          <a:chOff x="0" y="0"/>
          <a:chExt cx="0" cy="0"/>
        </a:xfrm>
      </p:grpSpPr>
      <p:sp>
        <p:nvSpPr>
          <p:cNvPr id="226" name="Google Shape;226;p5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Example in evaluation:</a:t>
            </a:r>
            <a:endParaRPr sz="4800"/>
          </a:p>
        </p:txBody>
      </p:sp>
      <p:sp>
        <p:nvSpPr>
          <p:cNvPr id="227" name="Google Shape;227;p5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000">
                <a:latin typeface="Oswald"/>
                <a:ea typeface="Oswald"/>
                <a:cs typeface="Oswald"/>
                <a:sym typeface="Oswald"/>
              </a:rPr>
              <a:t>“In terms of structure I used ______ for the </a:t>
            </a:r>
            <a:r>
              <a:rPr b="1" lang="en-GB" sz="3000">
                <a:latin typeface="Oswald"/>
                <a:ea typeface="Oswald"/>
                <a:cs typeface="Oswald"/>
                <a:sym typeface="Oswald"/>
              </a:rPr>
              <a:t>abstract</a:t>
            </a:r>
            <a:r>
              <a:rPr lang="en-GB" sz="3000">
                <a:latin typeface="Oswald"/>
                <a:ea typeface="Oswald"/>
                <a:cs typeface="Oswald"/>
                <a:sym typeface="Oswald"/>
              </a:rPr>
              <a:t>, ______ for the </a:t>
            </a:r>
            <a:r>
              <a:rPr b="1" lang="en-GB" sz="3000">
                <a:latin typeface="Oswald"/>
                <a:ea typeface="Oswald"/>
                <a:cs typeface="Oswald"/>
                <a:sym typeface="Oswald"/>
              </a:rPr>
              <a:t>orientation</a:t>
            </a:r>
            <a:r>
              <a:rPr lang="en-GB" sz="3000">
                <a:latin typeface="Oswald"/>
                <a:ea typeface="Oswald"/>
                <a:cs typeface="Oswald"/>
                <a:sym typeface="Oswald"/>
              </a:rPr>
              <a:t>, ______ was the </a:t>
            </a:r>
            <a:r>
              <a:rPr b="1" lang="en-GB" sz="3000">
                <a:latin typeface="Oswald"/>
                <a:ea typeface="Oswald"/>
                <a:cs typeface="Oswald"/>
                <a:sym typeface="Oswald"/>
              </a:rPr>
              <a:t>complication</a:t>
            </a:r>
            <a:r>
              <a:rPr lang="en-GB" sz="3000">
                <a:latin typeface="Oswald"/>
                <a:ea typeface="Oswald"/>
                <a:cs typeface="Oswald"/>
                <a:sym typeface="Oswald"/>
              </a:rPr>
              <a:t>, ______ the </a:t>
            </a:r>
            <a:r>
              <a:rPr b="1" lang="en-GB" sz="3000">
                <a:latin typeface="Oswald"/>
                <a:ea typeface="Oswald"/>
                <a:cs typeface="Oswald"/>
                <a:sym typeface="Oswald"/>
              </a:rPr>
              <a:t>result</a:t>
            </a:r>
            <a:r>
              <a:rPr lang="en-GB" sz="3000">
                <a:latin typeface="Oswald"/>
                <a:ea typeface="Oswald"/>
                <a:cs typeface="Oswald"/>
                <a:sym typeface="Oswald"/>
              </a:rPr>
              <a:t> and ______ the </a:t>
            </a:r>
            <a:r>
              <a:rPr b="1" lang="en-GB" sz="3000">
                <a:latin typeface="Oswald"/>
                <a:ea typeface="Oswald"/>
                <a:cs typeface="Oswald"/>
                <a:sym typeface="Oswald"/>
              </a:rPr>
              <a:t>coda</a:t>
            </a:r>
            <a:r>
              <a:rPr lang="en-GB" sz="3000">
                <a:latin typeface="Oswald"/>
                <a:ea typeface="Oswald"/>
                <a:cs typeface="Oswald"/>
                <a:sym typeface="Oswald"/>
              </a:rPr>
              <a:t> (Cortazzi 1993). I created a storyboard to help with planning (APPENDIX B) and listed potential characters, settings and movement in the story (APPENDIX C)</a:t>
            </a:r>
            <a:endParaRPr sz="3000">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sp>
        <p:nvSpPr>
          <p:cNvPr id="232" name="Google Shape;232;p52"/>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2:</a:t>
            </a:r>
            <a:endParaRPr/>
          </a:p>
          <a:p>
            <a:pPr indent="0" lvl="0" marL="0" rtl="0" algn="l">
              <a:spcBef>
                <a:spcPts val="0"/>
              </a:spcBef>
              <a:spcAft>
                <a:spcPts val="0"/>
              </a:spcAft>
              <a:buNone/>
            </a:pPr>
            <a:r>
              <a:rPr lang="en-GB"/>
              <a:t>Other narrative techniques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53"/>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Oswald"/>
                <a:ea typeface="Oswald"/>
                <a:cs typeface="Oswald"/>
                <a:sym typeface="Oswald"/>
              </a:rPr>
              <a:t>✅ </a:t>
            </a:r>
            <a:r>
              <a:rPr b="1" lang="en-GB" sz="2700">
                <a:latin typeface="Oswald"/>
                <a:ea typeface="Oswald"/>
                <a:cs typeface="Oswald"/>
                <a:sym typeface="Oswald"/>
              </a:rPr>
              <a:t>Character, setting</a:t>
            </a:r>
            <a:r>
              <a:rPr lang="en-GB" sz="2700">
                <a:latin typeface="Oswald"/>
                <a:ea typeface="Oswald"/>
                <a:cs typeface="Oswald"/>
                <a:sym typeface="Oswald"/>
              </a:rPr>
              <a:t> — and </a:t>
            </a:r>
            <a:r>
              <a:rPr b="1" lang="en-GB" sz="2700">
                <a:latin typeface="Oswald"/>
                <a:ea typeface="Oswald"/>
                <a:cs typeface="Oswald"/>
                <a:sym typeface="Oswald"/>
              </a:rPr>
              <a:t>movement</a:t>
            </a:r>
            <a:r>
              <a:rPr lang="en-GB" sz="2700">
                <a:latin typeface="Oswald"/>
                <a:ea typeface="Oswald"/>
                <a:cs typeface="Oswald"/>
                <a:sym typeface="Oswald"/>
              </a:rPr>
              <a:t> between</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Genre</a:t>
            </a:r>
            <a:r>
              <a:rPr lang="en-GB" sz="2700">
                <a:latin typeface="Oswald"/>
                <a:ea typeface="Oswald"/>
                <a:cs typeface="Oswald"/>
                <a:sym typeface="Oswald"/>
              </a:rPr>
              <a:t>: what is it? What examples did you look at?</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Showing vs telling</a:t>
            </a:r>
            <a:r>
              <a:rPr lang="en-GB" sz="2700">
                <a:latin typeface="Oswald"/>
                <a:ea typeface="Oswald"/>
                <a:cs typeface="Oswald"/>
                <a:sym typeface="Oswald"/>
              </a:rPr>
              <a:t>? (mimesis vs diegesis)</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Temporality</a:t>
            </a:r>
            <a:r>
              <a:rPr lang="en-GB" sz="2700">
                <a:latin typeface="Oswald"/>
                <a:ea typeface="Oswald"/>
                <a:cs typeface="Oswald"/>
                <a:sym typeface="Oswald"/>
              </a:rPr>
              <a:t>: pacing, duration, prolepsis/analepsis</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Narrator</a:t>
            </a:r>
            <a:r>
              <a:rPr lang="en-GB" sz="2700">
                <a:latin typeface="Oswald"/>
                <a:ea typeface="Oswald"/>
                <a:cs typeface="Oswald"/>
                <a:sym typeface="Oswald"/>
              </a:rPr>
              <a:t>: first person, third person, effaced?</a:t>
            </a:r>
            <a:br>
              <a:rPr lang="en-GB" sz="2700">
                <a:latin typeface="Oswald"/>
                <a:ea typeface="Oswald"/>
                <a:cs typeface="Oswald"/>
                <a:sym typeface="Oswald"/>
              </a:rPr>
            </a:br>
            <a:r>
              <a:rPr lang="en-GB" sz="2700">
                <a:latin typeface="Oswald"/>
                <a:ea typeface="Oswald"/>
                <a:cs typeface="Oswald"/>
                <a:sym typeface="Oswald"/>
              </a:rPr>
              <a:t>✅ A ‘</a:t>
            </a:r>
            <a:r>
              <a:rPr b="1" lang="en-GB" sz="2700">
                <a:latin typeface="Oswald"/>
                <a:ea typeface="Oswald"/>
                <a:cs typeface="Oswald"/>
                <a:sym typeface="Oswald"/>
              </a:rPr>
              <a:t>moment of reflection</a:t>
            </a:r>
            <a:r>
              <a:rPr lang="en-GB" sz="2700">
                <a:latin typeface="Oswald"/>
                <a:ea typeface="Oswald"/>
                <a:cs typeface="Oswald"/>
                <a:sym typeface="Oswald"/>
              </a:rPr>
              <a:t>’? (</a:t>
            </a:r>
            <a:r>
              <a:rPr lang="en-GB" sz="2700" u="sng">
                <a:solidFill>
                  <a:schemeClr val="accent5"/>
                </a:solidFill>
                <a:latin typeface="Oswald"/>
                <a:ea typeface="Oswald"/>
                <a:cs typeface="Oswald"/>
                <a:sym typeface="Oswald"/>
                <a:hlinkClick r:id="rId3">
                  <a:extLst>
                    <a:ext uri="{A12FA001-AC4F-418D-AE19-62706E023703}">
                      <ahyp:hlinkClr val="tx"/>
                    </a:ext>
                  </a:extLst>
                </a:hlinkClick>
              </a:rPr>
              <a:t>Ira Glass</a:t>
            </a:r>
            <a:r>
              <a:rPr lang="en-GB" sz="2700">
                <a:latin typeface="Oswald"/>
                <a:ea typeface="Oswald"/>
                <a:cs typeface="Oswald"/>
                <a:sym typeface="Oswald"/>
              </a:rPr>
              <a:t>)</a:t>
            </a:r>
            <a:endParaRPr sz="2700">
              <a:latin typeface="Oswald"/>
              <a:ea typeface="Oswald"/>
              <a:cs typeface="Oswald"/>
              <a:sym typeface="Oswald"/>
            </a:endParaRPr>
          </a:p>
          <a:p>
            <a:pPr indent="0" lvl="0" marL="0" rtl="0" algn="l">
              <a:spcBef>
                <a:spcPts val="1600"/>
              </a:spcBef>
              <a:spcAft>
                <a:spcPts val="1600"/>
              </a:spcAft>
              <a:buNone/>
            </a:pPr>
            <a:r>
              <a:t/>
            </a:r>
            <a:endParaRPr sz="2700">
              <a:latin typeface="Oswald"/>
              <a:ea typeface="Oswald"/>
              <a:cs typeface="Oswald"/>
              <a:sym typeface="Oswald"/>
            </a:endParaRPr>
          </a:p>
        </p:txBody>
      </p:sp>
      <p:sp>
        <p:nvSpPr>
          <p:cNvPr id="238" name="Google Shape;238;p5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the following in your stories</a:t>
            </a:r>
            <a:endParaRPr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42" name="Shape 242"/>
        <p:cNvGrpSpPr/>
        <p:nvPr/>
      </p:nvGrpSpPr>
      <p:grpSpPr>
        <a:xfrm>
          <a:off x="0" y="0"/>
          <a:ext cx="0" cy="0"/>
          <a:chOff x="0" y="0"/>
          <a:chExt cx="0" cy="0"/>
        </a:xfrm>
      </p:grpSpPr>
      <p:sp>
        <p:nvSpPr>
          <p:cNvPr id="243" name="Google Shape;243;p5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Talking about genre:</a:t>
            </a:r>
            <a:endParaRPr sz="4800"/>
          </a:p>
        </p:txBody>
      </p:sp>
      <p:sp>
        <p:nvSpPr>
          <p:cNvPr id="244" name="Google Shape;244;p5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What genre is it - and how did you </a:t>
            </a:r>
            <a:r>
              <a:rPr b="1" lang="en-GB" sz="3200">
                <a:latin typeface="Oswald"/>
                <a:ea typeface="Oswald"/>
                <a:cs typeface="Oswald"/>
                <a:sym typeface="Oswald"/>
              </a:rPr>
              <a:t>research</a:t>
            </a:r>
            <a:r>
              <a:rPr lang="en-GB" sz="3200">
                <a:latin typeface="Oswald"/>
                <a:ea typeface="Oswald"/>
                <a:cs typeface="Oswald"/>
                <a:sym typeface="Oswald"/>
              </a:rPr>
              <a:t> that?</a:t>
            </a:r>
            <a:endParaRPr sz="3200">
              <a:latin typeface="Oswald"/>
              <a:ea typeface="Oswald"/>
              <a:cs typeface="Oswald"/>
              <a:sym typeface="Oswald"/>
            </a:endParaRPr>
          </a:p>
          <a:p>
            <a:pPr indent="0" lvl="0" marL="0" rtl="0" algn="l">
              <a:spcBef>
                <a:spcPts val="1600"/>
              </a:spcBef>
              <a:spcAft>
                <a:spcPts val="0"/>
              </a:spcAft>
              <a:buNone/>
            </a:pPr>
            <a:r>
              <a:rPr lang="en-GB" sz="3200">
                <a:latin typeface="Oswald"/>
                <a:ea typeface="Oswald"/>
                <a:cs typeface="Oswald"/>
                <a:sym typeface="Oswald"/>
              </a:rPr>
              <a:t>What </a:t>
            </a:r>
            <a:r>
              <a:rPr b="1" lang="en-GB" sz="3200">
                <a:latin typeface="Oswald"/>
                <a:ea typeface="Oswald"/>
                <a:cs typeface="Oswald"/>
                <a:sym typeface="Oswald"/>
              </a:rPr>
              <a:t>sub-genre</a:t>
            </a:r>
            <a:r>
              <a:rPr lang="en-GB" sz="3200">
                <a:latin typeface="Oswald"/>
                <a:ea typeface="Oswald"/>
                <a:cs typeface="Oswald"/>
                <a:sym typeface="Oswald"/>
              </a:rPr>
              <a:t>: be even more specific</a:t>
            </a:r>
            <a:endParaRPr sz="3200">
              <a:latin typeface="Oswald"/>
              <a:ea typeface="Oswald"/>
              <a:cs typeface="Oswald"/>
              <a:sym typeface="Oswald"/>
            </a:endParaRPr>
          </a:p>
          <a:p>
            <a:pPr indent="0" lvl="0" marL="0" rtl="0" algn="l">
              <a:spcBef>
                <a:spcPts val="1600"/>
              </a:spcBef>
              <a:spcAft>
                <a:spcPts val="0"/>
              </a:spcAft>
              <a:buNone/>
            </a:pPr>
            <a:r>
              <a:rPr lang="en-GB" sz="3200">
                <a:latin typeface="Oswald"/>
                <a:ea typeface="Oswald"/>
                <a:cs typeface="Oswald"/>
                <a:sym typeface="Oswald"/>
              </a:rPr>
              <a:t>What structure </a:t>
            </a:r>
            <a:r>
              <a:rPr b="1" lang="en-GB" sz="3200">
                <a:latin typeface="Oswald"/>
                <a:ea typeface="Oswald"/>
                <a:cs typeface="Oswald"/>
                <a:sym typeface="Oswald"/>
              </a:rPr>
              <a:t>conventions</a:t>
            </a:r>
            <a:r>
              <a:rPr lang="en-GB" sz="3200">
                <a:latin typeface="Oswald"/>
                <a:ea typeface="Oswald"/>
                <a:cs typeface="Oswald"/>
                <a:sym typeface="Oswald"/>
              </a:rPr>
              <a:t> you identified and followed</a:t>
            </a:r>
            <a:endParaRPr sz="3200">
              <a:latin typeface="Oswald"/>
              <a:ea typeface="Oswald"/>
              <a:cs typeface="Oswald"/>
              <a:sym typeface="Oswald"/>
            </a:endParaRPr>
          </a:p>
          <a:p>
            <a:pPr indent="0" lvl="0" marL="0" rtl="0" algn="l">
              <a:spcBef>
                <a:spcPts val="1600"/>
              </a:spcBef>
              <a:spcAft>
                <a:spcPts val="1600"/>
              </a:spcAft>
              <a:buNone/>
            </a:pPr>
            <a:r>
              <a:rPr lang="en-GB" sz="3200">
                <a:latin typeface="Oswald"/>
                <a:ea typeface="Oswald"/>
                <a:cs typeface="Oswald"/>
                <a:sym typeface="Oswald"/>
              </a:rPr>
              <a:t>What you read/watched about </a:t>
            </a:r>
            <a:r>
              <a:rPr b="1" lang="en-GB" sz="3200">
                <a:latin typeface="Oswald"/>
                <a:ea typeface="Oswald"/>
                <a:cs typeface="Oswald"/>
                <a:sym typeface="Oswald"/>
              </a:rPr>
              <a:t>practices </a:t>
            </a:r>
            <a:r>
              <a:rPr lang="en-GB" sz="3200">
                <a:latin typeface="Oswald"/>
                <a:ea typeface="Oswald"/>
                <a:cs typeface="Oswald"/>
                <a:sym typeface="Oswald"/>
              </a:rPr>
              <a:t>in that genre</a:t>
            </a:r>
            <a:endParaRPr sz="32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8" name="Shape 248"/>
        <p:cNvGrpSpPr/>
        <p:nvPr/>
      </p:nvGrpSpPr>
      <p:grpSpPr>
        <a:xfrm>
          <a:off x="0" y="0"/>
          <a:ext cx="0" cy="0"/>
          <a:chOff x="0" y="0"/>
          <a:chExt cx="0" cy="0"/>
        </a:xfrm>
      </p:grpSpPr>
      <p:sp>
        <p:nvSpPr>
          <p:cNvPr id="249" name="Google Shape;249;p55"/>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3:</a:t>
            </a:r>
            <a:endParaRPr/>
          </a:p>
          <a:p>
            <a:pPr indent="0" lvl="0" marL="0" rtl="0" algn="l">
              <a:spcBef>
                <a:spcPts val="0"/>
              </a:spcBef>
              <a:spcAft>
                <a:spcPts val="0"/>
              </a:spcAft>
              <a:buNone/>
            </a:pPr>
            <a:r>
              <a:rPr lang="en-GB"/>
              <a:t>Editing for online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the following in your story</a:t>
            </a:r>
            <a:endParaRPr sz="4800"/>
          </a:p>
        </p:txBody>
      </p:sp>
      <p:sp>
        <p:nvSpPr>
          <p:cNvPr id="255" name="Google Shape;255;p56"/>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Oswald"/>
                <a:ea typeface="Oswald"/>
                <a:cs typeface="Oswald"/>
                <a:sym typeface="Oswald"/>
              </a:rPr>
              <a:t>✅ </a:t>
            </a:r>
            <a:r>
              <a:rPr b="1" lang="en-GB" sz="2700">
                <a:latin typeface="Oswald"/>
                <a:ea typeface="Oswald"/>
                <a:cs typeface="Oswald"/>
                <a:sym typeface="Oswald"/>
              </a:rPr>
              <a:t>Brevity</a:t>
            </a:r>
            <a:r>
              <a:rPr lang="en-GB" sz="2700">
                <a:latin typeface="Oswald"/>
                <a:ea typeface="Oswald"/>
                <a:cs typeface="Oswald"/>
                <a:sym typeface="Oswald"/>
              </a:rPr>
              <a:t>: keep pars/edits/the story short</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Adaptability</a:t>
            </a:r>
            <a:r>
              <a:rPr lang="en-GB" sz="2700">
                <a:latin typeface="Oswald"/>
                <a:ea typeface="Oswald"/>
                <a:cs typeface="Oswald"/>
                <a:sym typeface="Oswald"/>
              </a:rPr>
              <a:t>: e.g. text/audio &gt; video; audio/video &gt; text</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Scannability</a:t>
            </a:r>
            <a:r>
              <a:rPr lang="en-GB" sz="2700">
                <a:latin typeface="Oswald"/>
                <a:ea typeface="Oswald"/>
                <a:cs typeface="Oswald"/>
                <a:sym typeface="Oswald"/>
              </a:rPr>
              <a:t>: subheads, blockquotes, images, timestamps etc</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Interactivity</a:t>
            </a:r>
            <a:r>
              <a:rPr lang="en-GB" sz="2700">
                <a:latin typeface="Oswald"/>
                <a:ea typeface="Oswald"/>
                <a:cs typeface="Oswald"/>
                <a:sym typeface="Oswald"/>
              </a:rPr>
              <a:t>: linking, embeds, </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Community/conversation</a:t>
            </a:r>
            <a:r>
              <a:rPr lang="en-GB" sz="2700">
                <a:latin typeface="Oswald"/>
                <a:ea typeface="Oswald"/>
                <a:cs typeface="Oswald"/>
                <a:sym typeface="Oswald"/>
              </a:rPr>
              <a:t>: connect and engage</a:t>
            </a:r>
            <a:endParaRPr sz="2700">
              <a:latin typeface="Oswald"/>
              <a:ea typeface="Oswald"/>
              <a:cs typeface="Oswald"/>
              <a:sym typeface="Oswald"/>
            </a:endParaRPr>
          </a:p>
          <a:p>
            <a:pPr indent="0" lvl="0" marL="0" rtl="0" algn="l">
              <a:spcBef>
                <a:spcPts val="1600"/>
              </a:spcBef>
              <a:spcAft>
                <a:spcPts val="1600"/>
              </a:spcAft>
              <a:buNone/>
            </a:pPr>
            <a:r>
              <a:rPr lang="en-GB" sz="2700">
                <a:latin typeface="Oswald"/>
                <a:ea typeface="Oswald"/>
                <a:cs typeface="Oswald"/>
                <a:sym typeface="Oswald"/>
              </a:rPr>
              <a:t>✅ </a:t>
            </a:r>
            <a:r>
              <a:rPr b="1" lang="en-GB" sz="2700">
                <a:latin typeface="Oswald"/>
                <a:ea typeface="Oswald"/>
                <a:cs typeface="Oswald"/>
                <a:sym typeface="Oswald"/>
              </a:rPr>
              <a:t>SEO</a:t>
            </a:r>
            <a:r>
              <a:rPr lang="en-GB" sz="2700">
                <a:latin typeface="Oswald"/>
                <a:ea typeface="Oswald"/>
                <a:cs typeface="Oswald"/>
                <a:sym typeface="Oswald"/>
              </a:rPr>
              <a:t>: from </a:t>
            </a:r>
            <a:r>
              <a:rPr lang="en-GB" sz="2700" u="sng">
                <a:solidFill>
                  <a:schemeClr val="hlink"/>
                </a:solidFill>
                <a:latin typeface="Oswald"/>
                <a:ea typeface="Oswald"/>
                <a:cs typeface="Oswald"/>
                <a:sym typeface="Oswald"/>
                <a:hlinkClick r:id="rId3"/>
              </a:rPr>
              <a:t>the reading in week 7</a:t>
            </a:r>
            <a:r>
              <a:rPr lang="en-GB" sz="2700">
                <a:latin typeface="Oswald"/>
                <a:ea typeface="Oswald"/>
                <a:cs typeface="Oswald"/>
                <a:sym typeface="Oswald"/>
              </a:rPr>
              <a:t> (and/or other reading)</a:t>
            </a:r>
            <a:endParaRPr sz="27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9" name="Shape 259"/>
        <p:cNvGrpSpPr/>
        <p:nvPr/>
      </p:nvGrpSpPr>
      <p:grpSpPr>
        <a:xfrm>
          <a:off x="0" y="0"/>
          <a:ext cx="0" cy="0"/>
          <a:chOff x="0" y="0"/>
          <a:chExt cx="0" cy="0"/>
        </a:xfrm>
      </p:grpSpPr>
      <p:sp>
        <p:nvSpPr>
          <p:cNvPr id="260" name="Google Shape;260;p5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Example</a:t>
            </a:r>
            <a:endParaRPr sz="4800"/>
          </a:p>
        </p:txBody>
      </p:sp>
      <p:sp>
        <p:nvSpPr>
          <p:cNvPr id="261" name="Google Shape;261;p5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“I used </a:t>
            </a:r>
            <a:r>
              <a:rPr b="1" lang="en-GB" sz="3200">
                <a:latin typeface="Oswald"/>
                <a:ea typeface="Oswald"/>
                <a:cs typeface="Oswald"/>
                <a:sym typeface="Oswald"/>
              </a:rPr>
              <a:t>BASIC</a:t>
            </a:r>
            <a:r>
              <a:rPr lang="en-GB" sz="3200">
                <a:latin typeface="Oswald"/>
                <a:ea typeface="Oswald"/>
                <a:cs typeface="Oswald"/>
                <a:sym typeface="Oswald"/>
              </a:rPr>
              <a:t> principles (Bradshaw 2023) in my writing by keeping _______ short, using links, blockquotes and subheadings, and including a call to action at the end.”</a:t>
            </a:r>
            <a:endParaRPr sz="32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 Include a line about copyright</a:t>
            </a:r>
            <a:endParaRPr sz="4800"/>
          </a:p>
        </p:txBody>
      </p:sp>
      <p:sp>
        <p:nvSpPr>
          <p:cNvPr id="267" name="Google Shape;267;p58"/>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Oswald"/>
                <a:ea typeface="Oswald"/>
                <a:cs typeface="Oswald"/>
                <a:sym typeface="Oswald"/>
              </a:rPr>
              <a:t>“See Appendix D for copyright details on all images”</a:t>
            </a:r>
            <a:endParaRPr sz="2700">
              <a:latin typeface="Oswald"/>
              <a:ea typeface="Oswald"/>
              <a:cs typeface="Oswald"/>
              <a:sym typeface="Oswald"/>
            </a:endParaRPr>
          </a:p>
          <a:p>
            <a:pPr indent="0" lvl="0" marL="0" rtl="0" algn="l">
              <a:spcBef>
                <a:spcPts val="1600"/>
              </a:spcBef>
              <a:spcAft>
                <a:spcPts val="0"/>
              </a:spcAft>
              <a:buNone/>
            </a:pPr>
            <a:r>
              <a:rPr lang="en-GB" sz="2700">
                <a:latin typeface="Oswald"/>
                <a:ea typeface="Oswald"/>
                <a:cs typeface="Oswald"/>
                <a:sym typeface="Oswald"/>
              </a:rPr>
              <a:t>Image 1: </a:t>
            </a:r>
            <a:r>
              <a:rPr lang="en-GB" sz="2700" u="sng">
                <a:solidFill>
                  <a:schemeClr val="hlink"/>
                </a:solidFill>
                <a:latin typeface="Oswald"/>
                <a:ea typeface="Oswald"/>
                <a:cs typeface="Oswald"/>
                <a:sym typeface="Oswald"/>
                <a:hlinkClick r:id="rId3"/>
              </a:rPr>
              <a:t>Sourced from Pexels</a:t>
            </a:r>
            <a:r>
              <a:rPr lang="en-GB" sz="2700">
                <a:latin typeface="Oswald"/>
                <a:ea typeface="Oswald"/>
                <a:cs typeface="Oswald"/>
                <a:sym typeface="Oswald"/>
              </a:rPr>
              <a:t>, free to use, no attribution required </a:t>
            </a:r>
            <a:endParaRPr sz="2700">
              <a:latin typeface="Oswald"/>
              <a:ea typeface="Oswald"/>
              <a:cs typeface="Oswald"/>
              <a:sym typeface="Oswald"/>
            </a:endParaRPr>
          </a:p>
          <a:p>
            <a:pPr indent="0" lvl="0" marL="0" rtl="0" algn="l">
              <a:spcBef>
                <a:spcPts val="1600"/>
              </a:spcBef>
              <a:spcAft>
                <a:spcPts val="0"/>
              </a:spcAft>
              <a:buNone/>
            </a:pPr>
            <a:r>
              <a:rPr lang="en-GB" sz="2700">
                <a:latin typeface="Oswald"/>
                <a:ea typeface="Oswald"/>
                <a:cs typeface="Oswald"/>
                <a:sym typeface="Oswald"/>
              </a:rPr>
              <a:t>Image 2: </a:t>
            </a:r>
            <a:r>
              <a:rPr lang="en-GB" sz="2700" u="sng">
                <a:solidFill>
                  <a:schemeClr val="hlink"/>
                </a:solidFill>
                <a:latin typeface="Oswald"/>
                <a:ea typeface="Oswald"/>
                <a:cs typeface="Oswald"/>
                <a:sym typeface="Oswald"/>
                <a:hlinkClick r:id="rId4"/>
              </a:rPr>
              <a:t>Creative Commons CC BY 2.0</a:t>
            </a:r>
            <a:r>
              <a:rPr lang="en-GB" sz="2700">
                <a:latin typeface="Oswald"/>
                <a:ea typeface="Oswald"/>
                <a:cs typeface="Oswald"/>
                <a:sym typeface="Oswald"/>
              </a:rPr>
              <a:t>. Attribution required </a:t>
            </a:r>
            <a:endParaRPr sz="2700">
              <a:latin typeface="Oswald"/>
              <a:ea typeface="Oswald"/>
              <a:cs typeface="Oswald"/>
              <a:sym typeface="Oswald"/>
            </a:endParaRPr>
          </a:p>
          <a:p>
            <a:pPr indent="0" lvl="0" marL="0" rtl="0" algn="l">
              <a:spcBef>
                <a:spcPts val="1600"/>
              </a:spcBef>
              <a:spcAft>
                <a:spcPts val="0"/>
              </a:spcAft>
              <a:buNone/>
            </a:pPr>
            <a:r>
              <a:rPr lang="en-GB" sz="2700">
                <a:latin typeface="Oswald"/>
                <a:ea typeface="Oswald"/>
                <a:cs typeface="Oswald"/>
                <a:sym typeface="Oswald"/>
              </a:rPr>
              <a:t>Image 3: Generated by DALL-E. See appendix E for prompts.</a:t>
            </a:r>
            <a:endParaRPr sz="2700">
              <a:latin typeface="Oswald"/>
              <a:ea typeface="Oswald"/>
              <a:cs typeface="Oswald"/>
              <a:sym typeface="Oswald"/>
            </a:endParaRPr>
          </a:p>
          <a:p>
            <a:pPr indent="0" lvl="0" marL="0" rtl="0" algn="l">
              <a:spcBef>
                <a:spcPts val="1600"/>
              </a:spcBef>
              <a:spcAft>
                <a:spcPts val="1600"/>
              </a:spcAft>
              <a:buNone/>
            </a:pPr>
            <a:r>
              <a:rPr lang="en-GB" sz="2700">
                <a:latin typeface="Oswald"/>
                <a:ea typeface="Oswald"/>
                <a:cs typeface="Oswald"/>
                <a:sym typeface="Oswald"/>
              </a:rPr>
              <a:t>Image 4: Provided by interviewee. See email below.</a:t>
            </a:r>
            <a:endParaRPr sz="2700">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1"/>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The final push</a:t>
            </a:r>
            <a:endParaRPr/>
          </a:p>
        </p:txBody>
      </p:sp>
      <p:sp>
        <p:nvSpPr>
          <p:cNvPr id="166" name="Google Shape;166;p41"/>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Coda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59"/>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4:</a:t>
            </a:r>
            <a:endParaRPr/>
          </a:p>
          <a:p>
            <a:pPr indent="0" lvl="0" marL="0" rtl="0" algn="l">
              <a:spcBef>
                <a:spcPts val="0"/>
              </a:spcBef>
              <a:spcAft>
                <a:spcPts val="0"/>
              </a:spcAft>
              <a:buNone/>
            </a:pPr>
            <a:r>
              <a:rPr lang="en-GB"/>
              <a:t>Editing for social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0"/>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Oswald"/>
                <a:ea typeface="Oswald"/>
                <a:cs typeface="Oswald"/>
                <a:sym typeface="Oswald"/>
              </a:rPr>
              <a:t>✅ Does it use visuals (</a:t>
            </a:r>
            <a:r>
              <a:rPr lang="en-GB" sz="2700">
                <a:latin typeface="Oswald"/>
                <a:ea typeface="Oswald"/>
                <a:cs typeface="Oswald"/>
                <a:sym typeface="Oswald"/>
              </a:rPr>
              <a:t>image/video/GIF/emoji)?</a:t>
            </a:r>
            <a:br>
              <a:rPr lang="en-GB" sz="2700">
                <a:latin typeface="Oswald"/>
                <a:ea typeface="Oswald"/>
                <a:cs typeface="Oswald"/>
                <a:sym typeface="Oswald"/>
              </a:rPr>
            </a:br>
            <a:r>
              <a:rPr lang="en-GB" sz="2700">
                <a:latin typeface="Oswald"/>
                <a:ea typeface="Oswald"/>
                <a:cs typeface="Oswald"/>
                <a:sym typeface="Oswald"/>
              </a:rPr>
              <a:t>✅ Has it considered hashtags? Does it @ name subjects?</a:t>
            </a:r>
            <a:br>
              <a:rPr lang="en-GB" sz="2700">
                <a:latin typeface="Oswald"/>
                <a:ea typeface="Oswald"/>
                <a:cs typeface="Oswald"/>
                <a:sym typeface="Oswald"/>
              </a:rPr>
            </a:br>
            <a:r>
              <a:rPr lang="en-GB" sz="2700">
                <a:latin typeface="Oswald"/>
                <a:ea typeface="Oswald"/>
                <a:cs typeface="Oswald"/>
                <a:sym typeface="Oswald"/>
              </a:rPr>
              <a:t>✅ </a:t>
            </a:r>
            <a:r>
              <a:rPr lang="en-GB" sz="2700">
                <a:latin typeface="Oswald"/>
                <a:ea typeface="Oswald"/>
                <a:cs typeface="Oswald"/>
                <a:sym typeface="Oswald"/>
              </a:rPr>
              <a:t>Does it NOT read like a headline?</a:t>
            </a:r>
            <a:br>
              <a:rPr lang="en-GB" sz="2700">
                <a:latin typeface="Oswald"/>
                <a:ea typeface="Oswald"/>
                <a:cs typeface="Oswald"/>
                <a:sym typeface="Oswald"/>
              </a:rPr>
            </a:br>
            <a:r>
              <a:rPr lang="en-GB" sz="2700">
                <a:latin typeface="Oswald"/>
                <a:ea typeface="Oswald"/>
                <a:cs typeface="Oswald"/>
                <a:sym typeface="Oswald"/>
              </a:rPr>
              <a:t>✅ Does it have beginning and end?</a:t>
            </a:r>
            <a:br>
              <a:rPr lang="en-GB" sz="2700">
                <a:latin typeface="Oswald"/>
                <a:ea typeface="Oswald"/>
                <a:cs typeface="Oswald"/>
                <a:sym typeface="Oswald"/>
              </a:rPr>
            </a:br>
            <a:r>
              <a:rPr lang="en-GB" sz="2700">
                <a:latin typeface="Oswald"/>
                <a:ea typeface="Oswald"/>
                <a:cs typeface="Oswald"/>
                <a:sym typeface="Oswald"/>
              </a:rPr>
              <a:t>✅ </a:t>
            </a:r>
            <a:r>
              <a:rPr lang="en-GB" sz="2700">
                <a:latin typeface="Oswald"/>
                <a:ea typeface="Oswald"/>
                <a:cs typeface="Oswald"/>
                <a:sym typeface="Oswald"/>
              </a:rPr>
              <a:t>Is there a CTA (Call To Action)?</a:t>
            </a:r>
            <a:br>
              <a:rPr lang="en-GB" sz="2700">
                <a:latin typeface="Oswald"/>
                <a:ea typeface="Oswald"/>
                <a:cs typeface="Oswald"/>
                <a:sym typeface="Oswald"/>
              </a:rPr>
            </a:br>
            <a:r>
              <a:rPr lang="en-GB" sz="2700">
                <a:latin typeface="Oswald"/>
                <a:ea typeface="Oswald"/>
                <a:cs typeface="Oswald"/>
                <a:sym typeface="Oswald"/>
              </a:rPr>
              <a:t>✅ Can it use quotes or numbers?</a:t>
            </a:r>
            <a:br>
              <a:rPr lang="en-GB" sz="2700">
                <a:latin typeface="Oswald"/>
                <a:ea typeface="Oswald"/>
                <a:cs typeface="Oswald"/>
                <a:sym typeface="Oswald"/>
              </a:rPr>
            </a:br>
            <a:r>
              <a:rPr lang="en-GB" sz="2700">
                <a:latin typeface="Oswald"/>
                <a:ea typeface="Oswald"/>
                <a:cs typeface="Oswald"/>
                <a:sym typeface="Oswald"/>
              </a:rPr>
              <a:t>✅ </a:t>
            </a:r>
            <a:r>
              <a:rPr lang="en-GB" sz="2700">
                <a:latin typeface="Oswald"/>
                <a:ea typeface="Oswald"/>
                <a:cs typeface="Oswald"/>
                <a:sym typeface="Oswald"/>
              </a:rPr>
              <a:t>Are you testing different versions and timings?</a:t>
            </a:r>
            <a:endParaRPr sz="2700">
              <a:latin typeface="Oswald"/>
              <a:ea typeface="Oswald"/>
              <a:cs typeface="Oswald"/>
              <a:sym typeface="Oswald"/>
            </a:endParaRPr>
          </a:p>
          <a:p>
            <a:pPr indent="0" lvl="0" marL="0" rtl="0" algn="l">
              <a:spcBef>
                <a:spcPts val="1600"/>
              </a:spcBef>
              <a:spcAft>
                <a:spcPts val="0"/>
              </a:spcAft>
              <a:buNone/>
            </a:pPr>
            <a:r>
              <a:t/>
            </a:r>
            <a:endParaRPr sz="2700">
              <a:latin typeface="Oswald"/>
              <a:ea typeface="Oswald"/>
              <a:cs typeface="Oswald"/>
              <a:sym typeface="Oswald"/>
            </a:endParaRPr>
          </a:p>
          <a:p>
            <a:pPr indent="0" lvl="0" marL="0" rtl="0" algn="l">
              <a:spcBef>
                <a:spcPts val="1600"/>
              </a:spcBef>
              <a:spcAft>
                <a:spcPts val="1600"/>
              </a:spcAft>
              <a:buNone/>
            </a:pPr>
            <a:r>
              <a:t/>
            </a:r>
            <a:endParaRPr sz="2700">
              <a:latin typeface="Oswald"/>
              <a:ea typeface="Oswald"/>
              <a:cs typeface="Oswald"/>
              <a:sym typeface="Oswald"/>
            </a:endParaRPr>
          </a:p>
        </p:txBody>
      </p:sp>
      <p:sp>
        <p:nvSpPr>
          <p:cNvPr id="278" name="Google Shape;278;p6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your social updates:</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82" name="Shape 282"/>
        <p:cNvGrpSpPr/>
        <p:nvPr/>
      </p:nvGrpSpPr>
      <p:grpSpPr>
        <a:xfrm>
          <a:off x="0" y="0"/>
          <a:ext cx="0" cy="0"/>
          <a:chOff x="0" y="0"/>
          <a:chExt cx="0" cy="0"/>
        </a:xfrm>
      </p:grpSpPr>
      <p:sp>
        <p:nvSpPr>
          <p:cNvPr id="283" name="Google Shape;283;p6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Example</a:t>
            </a:r>
            <a:endParaRPr sz="4800"/>
          </a:p>
        </p:txBody>
      </p:sp>
      <p:sp>
        <p:nvSpPr>
          <p:cNvPr id="284" name="Google Shape;284;p6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“I avoided the common mistake of ‘promoting’ a story on social media </a:t>
            </a:r>
            <a:r>
              <a:rPr lang="en-GB" sz="3200">
                <a:latin typeface="Oswald"/>
                <a:ea typeface="Oswald"/>
                <a:cs typeface="Oswald"/>
                <a:sym typeface="Oswald"/>
              </a:rPr>
              <a:t>(Bradshaw 2023) </a:t>
            </a:r>
            <a:r>
              <a:rPr lang="en-GB" sz="3200">
                <a:latin typeface="Oswald"/>
                <a:ea typeface="Oswald"/>
                <a:cs typeface="Oswald"/>
                <a:sym typeface="Oswald"/>
              </a:rPr>
              <a:t>and instead tried to ‘tell’ the story with a beginning and end, and professional techniques including emoji and social graphics. I tested a number of different updates (APPENDIX G)”</a:t>
            </a:r>
            <a:endParaRPr sz="3200">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2"/>
          <p:cNvSpPr txBox="1"/>
          <p:nvPr/>
        </p:nvSpPr>
        <p:spPr>
          <a:xfrm>
            <a:off x="104900" y="125873"/>
            <a:ext cx="8833200" cy="1075800"/>
          </a:xfrm>
          <a:prstGeom prst="rect">
            <a:avLst/>
          </a:prstGeom>
          <a:noFill/>
          <a:ln>
            <a:noFill/>
          </a:ln>
        </p:spPr>
        <p:txBody>
          <a:bodyPr anchorCtr="0" anchor="t" bIns="75425" lIns="75425" spcFirstLastPara="1" rIns="75425" wrap="square" tIns="75425">
            <a:spAutoFit/>
          </a:bodyPr>
          <a:lstStyle/>
          <a:p>
            <a:pPr indent="0" lvl="0" marL="0" rtl="0" algn="l">
              <a:spcBef>
                <a:spcPts val="200"/>
              </a:spcBef>
              <a:spcAft>
                <a:spcPts val="500"/>
              </a:spcAft>
              <a:buNone/>
            </a:pPr>
            <a:r>
              <a:rPr b="1" i="1" lang="en-GB" sz="2000">
                <a:solidFill>
                  <a:srgbClr val="005677"/>
                </a:solidFill>
                <a:latin typeface="Gill Sans"/>
                <a:ea typeface="Gill Sans"/>
                <a:cs typeface="Gill Sans"/>
                <a:sym typeface="Gill Sans"/>
              </a:rPr>
              <a:t>Initiate and develop innovative, conventional or emerging narrative techniques to produce a media artefact within an identified professional context</a:t>
            </a:r>
            <a:endParaRPr b="1" sz="1700">
              <a:solidFill>
                <a:schemeClr val="dk1"/>
              </a:solidFill>
            </a:endParaRPr>
          </a:p>
        </p:txBody>
      </p:sp>
      <p:graphicFrame>
        <p:nvGraphicFramePr>
          <p:cNvPr id="290" name="Google Shape;290;p62"/>
          <p:cNvGraphicFramePr/>
          <p:nvPr/>
        </p:nvGraphicFramePr>
        <p:xfrm>
          <a:off x="387850" y="1779600"/>
          <a:ext cx="3000000" cy="3000000"/>
        </p:xfrm>
        <a:graphic>
          <a:graphicData uri="http://schemas.openxmlformats.org/drawingml/2006/table">
            <a:tbl>
              <a:tblPr firstRow="1">
                <a:noFill/>
                <a:tableStyleId>{4674690E-677B-4B74-A7EE-F7CD25E750E6}</a:tableStyleId>
              </a:tblPr>
              <a:tblGrid>
                <a:gridCol w="1223000"/>
                <a:gridCol w="1223000"/>
                <a:gridCol w="1224925"/>
                <a:gridCol w="1221100"/>
                <a:gridCol w="1221100"/>
                <a:gridCol w="1221100"/>
                <a:gridCol w="1216025"/>
              </a:tblGrid>
              <a:tr h="271150">
                <a:tc>
                  <a:txBody>
                    <a:bodyPr/>
                    <a:lstStyle/>
                    <a:p>
                      <a:pPr indent="0" lvl="0" marL="0" rtl="0" algn="ctr">
                        <a:spcBef>
                          <a:spcPts val="600"/>
                        </a:spcBef>
                        <a:spcAft>
                          <a:spcPts val="600"/>
                        </a:spcAft>
                        <a:buNone/>
                      </a:pPr>
                      <a:r>
                        <a:rPr b="1" lang="en-GB" sz="1200">
                          <a:solidFill>
                            <a:srgbClr val="FFFFFF"/>
                          </a:solidFill>
                        </a:rPr>
                        <a:t>0%-39%</a:t>
                      </a:r>
                      <a:endParaRPr b="1" sz="1200">
                        <a:solidFill>
                          <a:srgbClr val="FFFFFF"/>
                        </a:solidFill>
                      </a:endParaRPr>
                    </a:p>
                  </a:txBody>
                  <a:tcPr marT="0" marB="0" marR="73025" marL="73025">
                    <a:lnB cap="flat" cmpd="sng" w="6350">
                      <a:solidFill>
                        <a:srgbClr val="FFFFFF"/>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40%-49%</a:t>
                      </a:r>
                      <a:endParaRPr b="1" sz="1200">
                        <a:solidFill>
                          <a:srgbClr val="FFFFFF"/>
                        </a:solidFill>
                      </a:endParaRPr>
                    </a:p>
                  </a:txBody>
                  <a:tcPr marT="0" marB="0" marR="73025" marL="73025">
                    <a:lnB cap="flat" cmpd="sng" w="6350">
                      <a:solidFill>
                        <a:srgbClr val="FFFFFF"/>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50%-59%</a:t>
                      </a:r>
                      <a:endParaRPr b="1" sz="1200">
                        <a:solidFill>
                          <a:srgbClr val="FFFFFF"/>
                        </a:solidFill>
                      </a:endParaRPr>
                    </a:p>
                  </a:txBody>
                  <a:tcPr marT="0" marB="0" marR="73025" marL="73025">
                    <a:lnB cap="flat" cmpd="sng" w="6350">
                      <a:solidFill>
                        <a:srgbClr val="FFFFFF"/>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60%-69%</a:t>
                      </a:r>
                      <a:endParaRPr b="1" sz="1200">
                        <a:solidFill>
                          <a:srgbClr val="FFFFFF"/>
                        </a:solidFill>
                      </a:endParaRPr>
                    </a:p>
                  </a:txBody>
                  <a:tcPr marT="0" marB="0" marR="73025" marL="73025">
                    <a:lnB cap="flat" cmpd="sng" w="6350">
                      <a:solidFill>
                        <a:srgbClr val="FFFFFF"/>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70%-79%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80%-89%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90%-100%</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r>
              <a:tr h="271150">
                <a:tc>
                  <a:txBody>
                    <a:bodyPr/>
                    <a:lstStyle/>
                    <a:p>
                      <a:pPr indent="0" lvl="0" marL="0" rtl="0" algn="l">
                        <a:spcBef>
                          <a:spcPts val="600"/>
                        </a:spcBef>
                        <a:spcAft>
                          <a:spcPts val="600"/>
                        </a:spcAft>
                        <a:buNone/>
                      </a:pPr>
                      <a:r>
                        <a:rPr lang="en-GB" sz="1100"/>
                        <a:t>Little or no evidence of appropriate production work being undertaken in the completion of the assignment.  </a:t>
                      </a:r>
                      <a:endParaRPr sz="1100"/>
                    </a:p>
                  </a:txBody>
                  <a:tcPr marT="0" marB="0" marR="73025" marL="7302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l">
                        <a:spcBef>
                          <a:spcPts val="600"/>
                        </a:spcBef>
                        <a:spcAft>
                          <a:spcPts val="600"/>
                        </a:spcAft>
                        <a:buNone/>
                      </a:pPr>
                      <a:r>
                        <a:rPr lang="en-GB" sz="1100"/>
                        <a:t>Work is inappropriate, lacks an identified professional context and does not demonstrate an application of narrative techniques.</a:t>
                      </a:r>
                      <a:endParaRPr sz="1100"/>
                    </a:p>
                  </a:txBody>
                  <a:tcPr marT="0" marB="0" marR="73025" marL="7302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tcPr>
                </a:tc>
                <a:tc>
                  <a:txBody>
                    <a:bodyPr/>
                    <a:lstStyle/>
                    <a:p>
                      <a:pPr indent="0" lvl="0" marL="0" rtl="0" algn="l">
                        <a:spcBef>
                          <a:spcPts val="600"/>
                        </a:spcBef>
                        <a:spcAft>
                          <a:spcPts val="600"/>
                        </a:spcAft>
                        <a:buNone/>
                      </a:pPr>
                      <a:r>
                        <a:rPr lang="en-GB" sz="1100"/>
                        <a:t>Work is of a good standard but lacks professional context, or work shows good professional context but demonstrates technical flaws.</a:t>
                      </a:r>
                      <a:endParaRPr sz="1100"/>
                    </a:p>
                  </a:txBody>
                  <a:tcPr marT="0" marB="0" marR="73025" marL="73025">
                    <a:lnL cap="flat" cmpd="sng" w="6350">
                      <a:solidFill>
                        <a:srgbClr val="FFFFFF"/>
                      </a:solidFill>
                      <a:prstDash val="solid"/>
                      <a:round/>
                      <a:headEnd len="sm" w="sm" type="none"/>
                      <a:tailEnd len="sm" w="sm" type="none"/>
                    </a:lnL>
                    <a:lnR cap="flat" cmpd="sng" w="6350">
                      <a:solidFill>
                        <a:srgbClr val="FFFFFF"/>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chemeClr val="lt1"/>
                    </a:solidFill>
                  </a:tcPr>
                </a:tc>
                <a:tc>
                  <a:txBody>
                    <a:bodyPr/>
                    <a:lstStyle/>
                    <a:p>
                      <a:pPr indent="0" lvl="0" marL="0" rtl="0" algn="l">
                        <a:spcBef>
                          <a:spcPts val="600"/>
                        </a:spcBef>
                        <a:spcAft>
                          <a:spcPts val="600"/>
                        </a:spcAft>
                        <a:buNone/>
                      </a:pPr>
                      <a:r>
                        <a:rPr lang="en-GB" sz="1100"/>
                        <a:t>The work is of a strong standard, but needs further development in terms of professional context or the use of narrative techniques.</a:t>
                      </a:r>
                      <a:endParaRPr sz="1100"/>
                    </a:p>
                  </a:txBody>
                  <a:tcPr marT="0" marB="0" marR="73025" marL="73025">
                    <a:lnL cap="flat" cmpd="sng" w="6350">
                      <a:solidFill>
                        <a:srgbClr val="FFFFFF"/>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FFFFFF"/>
                      </a:solidFill>
                      <a:prstDash val="solid"/>
                      <a:round/>
                      <a:headEnd len="sm" w="sm" type="none"/>
                      <a:tailEnd len="sm" w="sm" type="none"/>
                    </a:lnT>
                    <a:lnB cap="flat" cmpd="sng" w="6350">
                      <a:solidFill>
                        <a:srgbClr val="FFFFFF"/>
                      </a:solidFill>
                      <a:prstDash val="solid"/>
                      <a:round/>
                      <a:headEnd len="sm" w="sm" type="none"/>
                      <a:tailEnd len="sm" w="sm" type="none"/>
                    </a:lnB>
                    <a:solidFill>
                      <a:schemeClr val="lt1"/>
                    </a:solidFill>
                  </a:tcPr>
                </a:tc>
                <a:tc>
                  <a:txBody>
                    <a:bodyPr/>
                    <a:lstStyle/>
                    <a:p>
                      <a:pPr indent="0" lvl="0" marL="0" rtl="0" algn="l">
                        <a:spcBef>
                          <a:spcPts val="600"/>
                        </a:spcBef>
                        <a:spcAft>
                          <a:spcPts val="600"/>
                        </a:spcAft>
                        <a:buNone/>
                      </a:pPr>
                      <a:r>
                        <a:rPr lang="en-GB" sz="1100"/>
                        <a:t>The work is of a mostly professional standard within the chosen field and/or demonstrates a distinctive command of emerging or innovative techniques.</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All work is of a professional standard within the chosen field and/or demonstrates a distinctive command of emerging or innovative techniques.</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The submission is marked by qualities of innovation or contribution to the development of the field which exceed normal professional standards.</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4" name="Shape 294"/>
        <p:cNvGrpSpPr/>
        <p:nvPr/>
      </p:nvGrpSpPr>
      <p:grpSpPr>
        <a:xfrm>
          <a:off x="0" y="0"/>
          <a:ext cx="0" cy="0"/>
          <a:chOff x="0" y="0"/>
          <a:chExt cx="0" cy="0"/>
        </a:xfrm>
      </p:grpSpPr>
      <p:sp>
        <p:nvSpPr>
          <p:cNvPr id="295" name="Google Shape;295;p63"/>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5:</a:t>
            </a:r>
            <a:endParaRPr/>
          </a:p>
          <a:p>
            <a:pPr indent="0" lvl="0" marL="0" rtl="0" algn="l">
              <a:spcBef>
                <a:spcPts val="0"/>
              </a:spcBef>
              <a:spcAft>
                <a:spcPts val="0"/>
              </a:spcAft>
              <a:buNone/>
            </a:pPr>
            <a:r>
              <a:rPr lang="en-GB"/>
              <a:t>Video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4"/>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latin typeface="Oswald"/>
                <a:ea typeface="Oswald"/>
                <a:cs typeface="Oswald"/>
                <a:sym typeface="Oswald"/>
              </a:rPr>
              <a:t>✅ Do you use </a:t>
            </a:r>
            <a:r>
              <a:rPr b="1" lang="en-GB" sz="2700">
                <a:latin typeface="Oswald"/>
                <a:ea typeface="Oswald"/>
                <a:cs typeface="Oswald"/>
                <a:sym typeface="Oswald"/>
              </a:rPr>
              <a:t>composition</a:t>
            </a:r>
            <a:r>
              <a:rPr lang="en-GB" sz="2700">
                <a:latin typeface="Oswald"/>
                <a:ea typeface="Oswald"/>
                <a:cs typeface="Oswald"/>
                <a:sym typeface="Oswald"/>
              </a:rPr>
              <a:t> techniques? (Rule of thirds etc)</a:t>
            </a:r>
            <a:br>
              <a:rPr lang="en-GB" sz="2700">
                <a:latin typeface="Oswald"/>
                <a:ea typeface="Oswald"/>
                <a:cs typeface="Oswald"/>
                <a:sym typeface="Oswald"/>
              </a:rPr>
            </a:br>
            <a:r>
              <a:rPr lang="en-GB" sz="2700">
                <a:latin typeface="Oswald"/>
                <a:ea typeface="Oswald"/>
                <a:cs typeface="Oswald"/>
                <a:sym typeface="Oswald"/>
              </a:rPr>
              <a:t>✅ What </a:t>
            </a:r>
            <a:r>
              <a:rPr b="1" lang="en-GB" sz="2700">
                <a:latin typeface="Oswald"/>
                <a:ea typeface="Oswald"/>
                <a:cs typeface="Oswald"/>
                <a:sym typeface="Oswald"/>
              </a:rPr>
              <a:t>role</a:t>
            </a:r>
            <a:r>
              <a:rPr lang="en-GB" sz="2700">
                <a:latin typeface="Oswald"/>
                <a:ea typeface="Oswald"/>
                <a:cs typeface="Oswald"/>
                <a:sym typeface="Oswald"/>
              </a:rPr>
              <a:t> did the video play? (Illustrate, add, distil, tell)</a:t>
            </a:r>
            <a:br>
              <a:rPr lang="en-GB" sz="2700">
                <a:latin typeface="Oswald"/>
                <a:ea typeface="Oswald"/>
                <a:cs typeface="Oswald"/>
                <a:sym typeface="Oswald"/>
              </a:rPr>
            </a:br>
            <a:r>
              <a:rPr lang="en-GB" sz="2700">
                <a:latin typeface="Oswald"/>
                <a:ea typeface="Oswald"/>
                <a:cs typeface="Oswald"/>
                <a:sym typeface="Oswald"/>
              </a:rPr>
              <a:t>✅ What </a:t>
            </a:r>
            <a:r>
              <a:rPr b="1" lang="en-GB" sz="2700">
                <a:latin typeface="Oswald"/>
                <a:ea typeface="Oswald"/>
                <a:cs typeface="Oswald"/>
                <a:sym typeface="Oswald"/>
              </a:rPr>
              <a:t>type</a:t>
            </a:r>
            <a:r>
              <a:rPr lang="en-GB" sz="2700">
                <a:latin typeface="Oswald"/>
                <a:ea typeface="Oswald"/>
                <a:cs typeface="Oswald"/>
                <a:sym typeface="Oswald"/>
              </a:rPr>
              <a:t> was it? (Show, explain, experiential, direct, speak)</a:t>
            </a:r>
            <a:br>
              <a:rPr lang="en-GB" sz="2700">
                <a:latin typeface="Oswald"/>
                <a:ea typeface="Oswald"/>
                <a:cs typeface="Oswald"/>
                <a:sym typeface="Oswald"/>
              </a:rPr>
            </a:br>
            <a:r>
              <a:rPr lang="en-GB" sz="2700">
                <a:latin typeface="Oswald"/>
                <a:ea typeface="Oswald"/>
                <a:cs typeface="Oswald"/>
                <a:sym typeface="Oswald"/>
              </a:rPr>
              <a:t>✅ What ‘</a:t>
            </a:r>
            <a:r>
              <a:rPr b="1" lang="en-GB" sz="2700">
                <a:latin typeface="Oswald"/>
                <a:ea typeface="Oswald"/>
                <a:cs typeface="Oswald"/>
                <a:sym typeface="Oswald"/>
              </a:rPr>
              <a:t>best practice</a:t>
            </a:r>
            <a:r>
              <a:rPr lang="en-GB" sz="2700">
                <a:latin typeface="Oswald"/>
                <a:ea typeface="Oswald"/>
                <a:cs typeface="Oswald"/>
                <a:sym typeface="Oswald"/>
              </a:rPr>
              <a:t>’ did you identify? (E.g. sound, lighting, setting)</a:t>
            </a:r>
            <a:endParaRPr sz="2700">
              <a:latin typeface="Oswald"/>
              <a:ea typeface="Oswald"/>
              <a:cs typeface="Oswald"/>
              <a:sym typeface="Oswald"/>
            </a:endParaRPr>
          </a:p>
          <a:p>
            <a:pPr indent="0" lvl="0" marL="0" rtl="0" algn="l">
              <a:spcBef>
                <a:spcPts val="1600"/>
              </a:spcBef>
              <a:spcAft>
                <a:spcPts val="0"/>
              </a:spcAft>
              <a:buNone/>
            </a:pPr>
            <a:r>
              <a:t/>
            </a:r>
            <a:endParaRPr sz="2700">
              <a:latin typeface="Oswald"/>
              <a:ea typeface="Oswald"/>
              <a:cs typeface="Oswald"/>
              <a:sym typeface="Oswald"/>
            </a:endParaRPr>
          </a:p>
          <a:p>
            <a:pPr indent="0" lvl="0" marL="0" rtl="0" algn="l">
              <a:spcBef>
                <a:spcPts val="1600"/>
              </a:spcBef>
              <a:spcAft>
                <a:spcPts val="1600"/>
              </a:spcAft>
              <a:buNone/>
            </a:pPr>
            <a:r>
              <a:t/>
            </a:r>
            <a:endParaRPr sz="2700">
              <a:latin typeface="Oswald"/>
              <a:ea typeface="Oswald"/>
              <a:cs typeface="Oswald"/>
              <a:sym typeface="Oswald"/>
            </a:endParaRPr>
          </a:p>
        </p:txBody>
      </p:sp>
      <p:sp>
        <p:nvSpPr>
          <p:cNvPr id="301" name="Google Shape;301;p6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If you used any video:</a:t>
            </a:r>
            <a:endParaRPr sz="4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5" name="Shape 305"/>
        <p:cNvGrpSpPr/>
        <p:nvPr/>
      </p:nvGrpSpPr>
      <p:grpSpPr>
        <a:xfrm>
          <a:off x="0" y="0"/>
          <a:ext cx="0" cy="0"/>
          <a:chOff x="0" y="0"/>
          <a:chExt cx="0" cy="0"/>
        </a:xfrm>
      </p:grpSpPr>
      <p:sp>
        <p:nvSpPr>
          <p:cNvPr id="306" name="Google Shape;306;p65"/>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6:</a:t>
            </a:r>
            <a:endParaRPr/>
          </a:p>
          <a:p>
            <a:pPr indent="0" lvl="0" marL="0" rtl="0" algn="l">
              <a:spcBef>
                <a:spcPts val="0"/>
              </a:spcBef>
              <a:spcAft>
                <a:spcPts val="0"/>
              </a:spcAft>
              <a:buNone/>
            </a:pPr>
            <a:r>
              <a:rPr lang="en-GB"/>
              <a:t>Mistakes to avoid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66"/>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700">
                <a:latin typeface="Oswald"/>
                <a:ea typeface="Oswald"/>
                <a:cs typeface="Oswald"/>
                <a:sym typeface="Oswald"/>
              </a:rPr>
              <a:t>✅ Are you </a:t>
            </a:r>
            <a:r>
              <a:rPr b="1" lang="en-GB" sz="2700">
                <a:latin typeface="Oswald"/>
                <a:ea typeface="Oswald"/>
                <a:cs typeface="Oswald"/>
                <a:sym typeface="Oswald"/>
              </a:rPr>
              <a:t>referencing</a:t>
            </a:r>
            <a:r>
              <a:rPr lang="en-GB" sz="2700">
                <a:latin typeface="Oswald"/>
                <a:ea typeface="Oswald"/>
                <a:cs typeface="Oswald"/>
                <a:sym typeface="Oswald"/>
              </a:rPr>
              <a:t> sources that informed your practice?</a:t>
            </a:r>
            <a:br>
              <a:rPr lang="en-GB" sz="2700">
                <a:latin typeface="Oswald"/>
                <a:ea typeface="Oswald"/>
                <a:cs typeface="Oswald"/>
                <a:sym typeface="Oswald"/>
              </a:rPr>
            </a:br>
            <a:r>
              <a:rPr lang="en-GB" sz="2700">
                <a:latin typeface="Oswald"/>
                <a:ea typeface="Oswald"/>
                <a:cs typeface="Oswald"/>
                <a:sym typeface="Oswald"/>
              </a:rPr>
              <a:t>✅ Are there quotes that need to be </a:t>
            </a:r>
            <a:r>
              <a:rPr b="1" lang="en-GB" sz="2700">
                <a:latin typeface="Oswald"/>
                <a:ea typeface="Oswald"/>
                <a:cs typeface="Oswald"/>
                <a:sym typeface="Oswald"/>
              </a:rPr>
              <a:t>related</a:t>
            </a:r>
            <a:r>
              <a:rPr lang="en-GB" sz="2700">
                <a:latin typeface="Oswald"/>
                <a:ea typeface="Oswald"/>
                <a:cs typeface="Oswald"/>
                <a:sym typeface="Oswald"/>
              </a:rPr>
              <a:t> to your work?</a:t>
            </a:r>
            <a:br>
              <a:rPr lang="en-GB" sz="2700">
                <a:latin typeface="Oswald"/>
                <a:ea typeface="Oswald"/>
                <a:cs typeface="Oswald"/>
                <a:sym typeface="Oswald"/>
              </a:rPr>
            </a:br>
            <a:r>
              <a:rPr lang="en-GB" sz="2700">
                <a:latin typeface="Oswald"/>
                <a:ea typeface="Oswald"/>
                <a:cs typeface="Oswald"/>
                <a:sym typeface="Oswald"/>
              </a:rPr>
              <a:t>✅ Are you including </a:t>
            </a:r>
            <a:r>
              <a:rPr b="1" lang="en-GB" sz="2700">
                <a:latin typeface="Oswald"/>
                <a:ea typeface="Oswald"/>
                <a:cs typeface="Oswald"/>
                <a:sym typeface="Oswald"/>
              </a:rPr>
              <a:t>evidence</a:t>
            </a:r>
            <a:r>
              <a:rPr lang="en-GB" sz="2700">
                <a:latin typeface="Oswald"/>
                <a:ea typeface="Oswald"/>
                <a:cs typeface="Oswald"/>
                <a:sym typeface="Oswald"/>
              </a:rPr>
              <a:t> of processes (e.g. planning, testing, AI exchanges)</a:t>
            </a:r>
            <a:br>
              <a:rPr lang="en-GB" sz="2700">
                <a:latin typeface="Oswald"/>
                <a:ea typeface="Oswald"/>
                <a:cs typeface="Oswald"/>
                <a:sym typeface="Oswald"/>
              </a:rPr>
            </a:br>
            <a:r>
              <a:rPr lang="en-GB" sz="2700">
                <a:latin typeface="Oswald"/>
                <a:ea typeface="Oswald"/>
                <a:cs typeface="Oswald"/>
                <a:sym typeface="Oswald"/>
              </a:rPr>
              <a:t>✅ </a:t>
            </a:r>
            <a:r>
              <a:rPr b="1" lang="en-GB" sz="2700">
                <a:latin typeface="Oswald"/>
                <a:ea typeface="Oswald"/>
                <a:cs typeface="Oswald"/>
                <a:sym typeface="Oswald"/>
              </a:rPr>
              <a:t>Delete</a:t>
            </a:r>
            <a:r>
              <a:rPr lang="en-GB" sz="2700">
                <a:latin typeface="Oswald"/>
                <a:ea typeface="Oswald"/>
                <a:cs typeface="Oswald"/>
                <a:sym typeface="Oswald"/>
              </a:rPr>
              <a:t> pars that don’t add anything/relate to the criteria</a:t>
            </a:r>
            <a:br>
              <a:rPr lang="en-GB" sz="2700">
                <a:latin typeface="Oswald"/>
                <a:ea typeface="Oswald"/>
                <a:cs typeface="Oswald"/>
                <a:sym typeface="Oswald"/>
              </a:rPr>
            </a:br>
            <a:r>
              <a:rPr lang="en-GB" sz="2700">
                <a:latin typeface="Oswald"/>
                <a:ea typeface="Oswald"/>
                <a:cs typeface="Oswald"/>
                <a:sym typeface="Oswald"/>
              </a:rPr>
              <a:t>✅ Are you being </a:t>
            </a:r>
            <a:r>
              <a:rPr b="1" lang="en-GB" sz="2700">
                <a:latin typeface="Oswald"/>
                <a:ea typeface="Oswald"/>
                <a:cs typeface="Oswald"/>
                <a:sym typeface="Oswald"/>
              </a:rPr>
              <a:t>specific</a:t>
            </a:r>
            <a:r>
              <a:rPr lang="en-GB" sz="2700">
                <a:latin typeface="Oswald"/>
                <a:ea typeface="Oswald"/>
                <a:cs typeface="Oswald"/>
                <a:sym typeface="Oswald"/>
              </a:rPr>
              <a:t>?</a:t>
            </a:r>
            <a:br>
              <a:rPr lang="en-GB" sz="2700">
                <a:latin typeface="Oswald"/>
                <a:ea typeface="Oswald"/>
                <a:cs typeface="Oswald"/>
                <a:sym typeface="Oswald"/>
              </a:rPr>
            </a:br>
            <a:r>
              <a:rPr lang="en-GB" sz="2700">
                <a:latin typeface="Oswald"/>
                <a:ea typeface="Oswald"/>
                <a:cs typeface="Oswald"/>
                <a:sym typeface="Oswald"/>
              </a:rPr>
              <a:t>✅ Are you </a:t>
            </a:r>
            <a:r>
              <a:rPr b="1" lang="en-GB" sz="2700">
                <a:latin typeface="Oswald"/>
                <a:ea typeface="Oswald"/>
                <a:cs typeface="Oswald"/>
                <a:sym typeface="Oswald"/>
              </a:rPr>
              <a:t>evaluating</a:t>
            </a:r>
            <a:r>
              <a:rPr lang="en-GB" sz="2700">
                <a:latin typeface="Oswald"/>
                <a:ea typeface="Oswald"/>
                <a:cs typeface="Oswald"/>
                <a:sym typeface="Oswald"/>
              </a:rPr>
              <a:t> — or describing?</a:t>
            </a:r>
            <a:endParaRPr sz="2700">
              <a:latin typeface="Oswald"/>
              <a:ea typeface="Oswald"/>
              <a:cs typeface="Oswald"/>
              <a:sym typeface="Oswald"/>
            </a:endParaRPr>
          </a:p>
        </p:txBody>
      </p:sp>
      <p:sp>
        <p:nvSpPr>
          <p:cNvPr id="312" name="Google Shape;312;p6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your evaluation:</a:t>
            </a:r>
            <a:endParaRPr sz="4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6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latin typeface="Oswald"/>
                <a:ea typeface="Oswald"/>
                <a:cs typeface="Oswald"/>
                <a:sym typeface="Oswald"/>
              </a:rPr>
              <a:t>Statements which aren’t referenced </a:t>
            </a:r>
            <a:endParaRPr b="1" sz="3200">
              <a:latin typeface="Oswald"/>
              <a:ea typeface="Oswald"/>
              <a:cs typeface="Oswald"/>
              <a:sym typeface="Oswald"/>
            </a:endParaRPr>
          </a:p>
          <a:p>
            <a:pPr indent="0" lvl="0" marL="0" rtl="0" algn="l">
              <a:spcBef>
                <a:spcPts val="1600"/>
              </a:spcBef>
              <a:spcAft>
                <a:spcPts val="1600"/>
              </a:spcAft>
              <a:buNone/>
            </a:pPr>
            <a:r>
              <a:rPr i="1" lang="en-GB" sz="3200">
                <a:latin typeface="Oswald"/>
                <a:ea typeface="Oswald"/>
                <a:cs typeface="Oswald"/>
                <a:sym typeface="Oswald"/>
              </a:rPr>
              <a:t>e.g. “To write a successful story, it is important to consider the audience, the content, and the format of the story”</a:t>
            </a:r>
            <a:r>
              <a:rPr lang="en-GB" sz="3200">
                <a:latin typeface="Oswald"/>
                <a:ea typeface="Oswald"/>
                <a:cs typeface="Oswald"/>
                <a:sym typeface="Oswald"/>
              </a:rPr>
              <a:t> – according to who?</a:t>
            </a:r>
            <a:endParaRPr sz="3200">
              <a:latin typeface="Oswald"/>
              <a:ea typeface="Oswald"/>
              <a:cs typeface="Oswald"/>
              <a:sym typeface="Oswald"/>
            </a:endParaRPr>
          </a:p>
        </p:txBody>
      </p:sp>
      <p:sp>
        <p:nvSpPr>
          <p:cNvPr id="318" name="Google Shape;318;p6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1: references</a:t>
            </a:r>
            <a:endParaRPr sz="4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latin typeface="Oswald"/>
                <a:ea typeface="Oswald"/>
                <a:cs typeface="Oswald"/>
                <a:sym typeface="Oswald"/>
              </a:rPr>
              <a:t>Referenced statements which aren’t connected to your work</a:t>
            </a:r>
            <a:endParaRPr b="1" sz="3200">
              <a:latin typeface="Oswald"/>
              <a:ea typeface="Oswald"/>
              <a:cs typeface="Oswald"/>
              <a:sym typeface="Oswald"/>
            </a:endParaRPr>
          </a:p>
          <a:p>
            <a:pPr indent="0" lvl="0" marL="0" rtl="0" algn="l">
              <a:spcBef>
                <a:spcPts val="1600"/>
              </a:spcBef>
              <a:spcAft>
                <a:spcPts val="1600"/>
              </a:spcAft>
              <a:buNone/>
            </a:pPr>
            <a:r>
              <a:rPr i="1" lang="en-GB" sz="3200">
                <a:latin typeface="Oswald"/>
                <a:ea typeface="Oswald"/>
                <a:cs typeface="Oswald"/>
                <a:sym typeface="Oswald"/>
              </a:rPr>
              <a:t>e.g. “it is important to consider the audience, the content, and the format of the story”</a:t>
            </a:r>
            <a:r>
              <a:rPr lang="en-GB" sz="3200">
                <a:latin typeface="Oswald"/>
                <a:ea typeface="Oswald"/>
                <a:cs typeface="Oswald"/>
                <a:sym typeface="Oswald"/>
              </a:rPr>
              <a:t> – OK so what audience were you aiming at? What format?</a:t>
            </a:r>
            <a:endParaRPr sz="3200">
              <a:latin typeface="Oswald"/>
              <a:ea typeface="Oswald"/>
              <a:cs typeface="Oswald"/>
              <a:sym typeface="Oswald"/>
            </a:endParaRPr>
          </a:p>
        </p:txBody>
      </p:sp>
      <p:sp>
        <p:nvSpPr>
          <p:cNvPr id="324" name="Google Shape;324;p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2: connections</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At the end: we circle back</a:t>
            </a:r>
            <a:endParaRPr sz="4800"/>
          </a:p>
        </p:txBody>
      </p:sp>
      <p:sp>
        <p:nvSpPr>
          <p:cNvPr id="172" name="Google Shape;172;p4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By the end of today you should be able to:</a:t>
            </a:r>
            <a:endParaRPr sz="3200">
              <a:latin typeface="Oswald"/>
              <a:ea typeface="Oswald"/>
              <a:cs typeface="Oswald"/>
              <a:sym typeface="Oswald"/>
            </a:endParaRPr>
          </a:p>
          <a:p>
            <a:pPr indent="-431800" lvl="0" marL="457200" rtl="0" algn="l">
              <a:spcBef>
                <a:spcPts val="1600"/>
              </a:spcBef>
              <a:spcAft>
                <a:spcPts val="0"/>
              </a:spcAft>
              <a:buSzPts val="3200"/>
              <a:buFont typeface="Oswald"/>
              <a:buChar char="●"/>
            </a:pPr>
            <a:r>
              <a:rPr lang="en-GB" sz="3200">
                <a:latin typeface="Oswald"/>
                <a:ea typeface="Oswald"/>
                <a:cs typeface="Oswald"/>
                <a:sym typeface="Oswald"/>
              </a:rPr>
              <a:t>Talk about narrative techniques in your evaluation</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Look ahead in your reflection</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Use checklists to identify missing elements</a:t>
            </a:r>
            <a:endParaRPr sz="32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latin typeface="Oswald"/>
                <a:ea typeface="Oswald"/>
                <a:cs typeface="Oswald"/>
                <a:sym typeface="Oswald"/>
              </a:rPr>
              <a:t>Claims about your process which need evidence </a:t>
            </a:r>
            <a:endParaRPr b="1" sz="3200">
              <a:latin typeface="Oswald"/>
              <a:ea typeface="Oswald"/>
              <a:cs typeface="Oswald"/>
              <a:sym typeface="Oswald"/>
            </a:endParaRPr>
          </a:p>
          <a:p>
            <a:pPr indent="0" lvl="0" marL="0" rtl="0" algn="l">
              <a:spcBef>
                <a:spcPts val="1600"/>
              </a:spcBef>
              <a:spcAft>
                <a:spcPts val="1600"/>
              </a:spcAft>
              <a:buNone/>
            </a:pPr>
            <a:r>
              <a:rPr i="1" lang="en-GB" sz="3200">
                <a:latin typeface="Oswald"/>
                <a:ea typeface="Oswald"/>
                <a:cs typeface="Oswald"/>
                <a:sym typeface="Oswald"/>
              </a:rPr>
              <a:t>e.g. “After watching several video packages from international news outlets” </a:t>
            </a:r>
            <a:r>
              <a:rPr lang="en-GB" sz="3200">
                <a:latin typeface="Oswald"/>
                <a:ea typeface="Oswald"/>
                <a:cs typeface="Oswald"/>
                <a:sym typeface="Oswald"/>
              </a:rPr>
              <a:t>(there should be evidence in an appendix that you refer to here)</a:t>
            </a:r>
            <a:endParaRPr sz="3200">
              <a:latin typeface="Oswald"/>
              <a:ea typeface="Oswald"/>
              <a:cs typeface="Oswald"/>
              <a:sym typeface="Oswald"/>
            </a:endParaRPr>
          </a:p>
        </p:txBody>
      </p:sp>
      <p:sp>
        <p:nvSpPr>
          <p:cNvPr id="330" name="Google Shape;330;p6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3: evidence</a:t>
            </a:r>
            <a:endParaRPr sz="4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7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latin typeface="Oswald"/>
                <a:ea typeface="Oswald"/>
                <a:cs typeface="Oswald"/>
                <a:sym typeface="Oswald"/>
              </a:rPr>
              <a:t>Paragraphs which don’t</a:t>
            </a:r>
            <a:r>
              <a:rPr lang="en-GB" sz="3200">
                <a:latin typeface="Oswald"/>
                <a:ea typeface="Oswald"/>
                <a:cs typeface="Oswald"/>
                <a:sym typeface="Oswald"/>
              </a:rPr>
              <a:t> </a:t>
            </a:r>
            <a:r>
              <a:rPr b="1" lang="en-GB" sz="3200">
                <a:latin typeface="Oswald"/>
                <a:ea typeface="Oswald"/>
                <a:cs typeface="Oswald"/>
                <a:sym typeface="Oswald"/>
              </a:rPr>
              <a:t>address the assessment criteria</a:t>
            </a:r>
            <a:r>
              <a:rPr lang="en-GB" sz="3200">
                <a:latin typeface="Oswald"/>
                <a:ea typeface="Oswald"/>
                <a:cs typeface="Oswald"/>
                <a:sym typeface="Oswald"/>
              </a:rPr>
              <a:t> and can be deleted</a:t>
            </a:r>
            <a:endParaRPr i="1" sz="3200">
              <a:latin typeface="Oswald"/>
              <a:ea typeface="Oswald"/>
              <a:cs typeface="Oswald"/>
              <a:sym typeface="Oswald"/>
            </a:endParaRPr>
          </a:p>
          <a:p>
            <a:pPr indent="0" lvl="0" marL="0" rtl="0" algn="l">
              <a:spcBef>
                <a:spcPts val="1600"/>
              </a:spcBef>
              <a:spcAft>
                <a:spcPts val="1600"/>
              </a:spcAft>
              <a:buNone/>
            </a:pPr>
            <a:r>
              <a:rPr i="1" lang="en-GB" sz="3200">
                <a:latin typeface="Oswald"/>
                <a:ea typeface="Oswald"/>
                <a:cs typeface="Oswald"/>
                <a:sym typeface="Oswald"/>
              </a:rPr>
              <a:t>e.g. “Instagram has become an increasingly popular platform” [OK but does that make any difference to the narrative techniques that you used?]</a:t>
            </a:r>
            <a:endParaRPr i="1" sz="3200">
              <a:latin typeface="Oswald"/>
              <a:ea typeface="Oswald"/>
              <a:cs typeface="Oswald"/>
              <a:sym typeface="Oswald"/>
            </a:endParaRPr>
          </a:p>
        </p:txBody>
      </p:sp>
      <p:sp>
        <p:nvSpPr>
          <p:cNvPr id="336" name="Google Shape;336;p7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4: redundancy</a:t>
            </a:r>
            <a:endParaRPr sz="4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7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5: vagueness</a:t>
            </a:r>
            <a:endParaRPr sz="4800"/>
          </a:p>
        </p:txBody>
      </p:sp>
      <p:sp>
        <p:nvSpPr>
          <p:cNvPr id="342" name="Google Shape;342;p7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200">
                <a:latin typeface="Oswald"/>
                <a:ea typeface="Oswald"/>
                <a:cs typeface="Oswald"/>
                <a:sym typeface="Oswald"/>
              </a:rPr>
              <a:t>Connecting the concepts to your work, but without detail </a:t>
            </a:r>
            <a:endParaRPr b="1" sz="3200">
              <a:latin typeface="Oswald"/>
              <a:ea typeface="Oswald"/>
              <a:cs typeface="Oswald"/>
              <a:sym typeface="Oswald"/>
            </a:endParaRPr>
          </a:p>
          <a:p>
            <a:pPr indent="0" lvl="0" marL="0" rtl="0" algn="l">
              <a:spcBef>
                <a:spcPts val="1600"/>
              </a:spcBef>
              <a:spcAft>
                <a:spcPts val="1600"/>
              </a:spcAft>
              <a:buNone/>
            </a:pPr>
            <a:r>
              <a:rPr i="1" lang="en-GB" sz="3200">
                <a:latin typeface="Oswald"/>
                <a:ea typeface="Oswald"/>
                <a:cs typeface="Oswald"/>
                <a:sym typeface="Oswald"/>
              </a:rPr>
              <a:t>e.g. “This has had an impact on the final product, as it has limited the quality of the production.”</a:t>
            </a:r>
            <a:r>
              <a:rPr lang="en-GB" sz="3200">
                <a:latin typeface="Oswald"/>
                <a:ea typeface="Oswald"/>
                <a:cs typeface="Oswald"/>
                <a:sym typeface="Oswald"/>
              </a:rPr>
              <a:t> – how specifically? What could you have done to address this?</a:t>
            </a:r>
            <a:endParaRPr sz="3200">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346" name="Shape 346"/>
        <p:cNvGrpSpPr/>
        <p:nvPr/>
      </p:nvGrpSpPr>
      <p:grpSpPr>
        <a:xfrm>
          <a:off x="0" y="0"/>
          <a:ext cx="0" cy="0"/>
          <a:chOff x="0" y="0"/>
          <a:chExt cx="0" cy="0"/>
        </a:xfrm>
      </p:grpSpPr>
      <p:sp>
        <p:nvSpPr>
          <p:cNvPr id="347" name="Google Shape;347;p72"/>
          <p:cNvSpPr/>
          <p:nvPr/>
        </p:nvSpPr>
        <p:spPr>
          <a:xfrm>
            <a:off x="2907725" y="813300"/>
            <a:ext cx="3516900" cy="3516900"/>
          </a:xfrm>
          <a:prstGeom prst="star32">
            <a:avLst>
              <a:gd fmla="val 375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48" name="Google Shape;348;p72"/>
          <p:cNvSpPr txBox="1"/>
          <p:nvPr/>
        </p:nvSpPr>
        <p:spPr>
          <a:xfrm rot="-744139">
            <a:off x="2089736" y="2264975"/>
            <a:ext cx="5070426" cy="1169735"/>
          </a:xfrm>
          <a:prstGeom prst="rect">
            <a:avLst/>
          </a:prstGeom>
          <a:solidFill>
            <a:srgbClr val="FFFFFF">
              <a:alpha val="2911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chemeClr val="dk2"/>
                </a:solidFill>
                <a:highlight>
                  <a:schemeClr val="lt1"/>
                </a:highlight>
                <a:latin typeface="Oswald"/>
                <a:ea typeface="Oswald"/>
                <a:cs typeface="Oswald"/>
                <a:sym typeface="Oswald"/>
              </a:rPr>
              <a:t>COGNITIVE BIAS OF THE WEEK TWO!</a:t>
            </a:r>
            <a:endParaRPr b="1" sz="3200">
              <a:solidFill>
                <a:schemeClr val="dk2"/>
              </a:solidFill>
              <a:highlight>
                <a:schemeClr val="lt1"/>
              </a:highlight>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grpSp>
        <p:nvGrpSpPr>
          <p:cNvPr id="353" name="Google Shape;353;p73"/>
          <p:cNvGrpSpPr/>
          <p:nvPr/>
        </p:nvGrpSpPr>
        <p:grpSpPr>
          <a:xfrm>
            <a:off x="6544977" y="152404"/>
            <a:ext cx="2607101" cy="1790454"/>
            <a:chOff x="1607949" y="750150"/>
            <a:chExt cx="5121000" cy="3516900"/>
          </a:xfrm>
        </p:grpSpPr>
        <p:sp>
          <p:nvSpPr>
            <p:cNvPr id="354" name="Google Shape;354;p73"/>
            <p:cNvSpPr/>
            <p:nvPr/>
          </p:nvSpPr>
          <p:spPr>
            <a:xfrm>
              <a:off x="2492475" y="750150"/>
              <a:ext cx="3516900" cy="3516900"/>
            </a:xfrm>
            <a:prstGeom prst="star32">
              <a:avLst>
                <a:gd fmla="val 37500" name="adj"/>
              </a:avLst>
            </a:prstGeom>
            <a:solidFill>
              <a:srgbClr val="FFFB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355" name="Google Shape;355;p73"/>
            <p:cNvSpPr txBox="1"/>
            <p:nvPr/>
          </p:nvSpPr>
          <p:spPr>
            <a:xfrm rot="-744139">
              <a:off x="1633236" y="2206312"/>
              <a:ext cx="5070426" cy="78606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dk2"/>
                  </a:solidFill>
                  <a:highlight>
                    <a:schemeClr val="lt1"/>
                  </a:highlight>
                  <a:latin typeface="Oswald"/>
                  <a:ea typeface="Oswald"/>
                  <a:cs typeface="Oswald"/>
                  <a:sym typeface="Oswald"/>
                </a:rPr>
                <a:t>Cognitive bias of the week</a:t>
              </a:r>
              <a:endParaRPr b="1">
                <a:solidFill>
                  <a:schemeClr val="dk2"/>
                </a:solidFill>
                <a:highlight>
                  <a:schemeClr val="lt1"/>
                </a:highlight>
                <a:latin typeface="Oswald"/>
                <a:ea typeface="Oswald"/>
                <a:cs typeface="Oswald"/>
                <a:sym typeface="Oswald"/>
              </a:endParaRPr>
            </a:p>
          </p:txBody>
        </p:sp>
      </p:grpSp>
      <p:sp>
        <p:nvSpPr>
          <p:cNvPr id="356" name="Google Shape;356;p73"/>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Failing to look at</a:t>
            </a:r>
            <a:r>
              <a:rPr lang="en-GB" sz="3200">
                <a:latin typeface="Oswald"/>
                <a:ea typeface="Oswald"/>
                <a:cs typeface="Oswald"/>
                <a:sym typeface="Oswald"/>
              </a:rPr>
              <a:t> material objectively — </a:t>
            </a:r>
            <a:br>
              <a:rPr lang="en-GB" sz="3200">
                <a:latin typeface="Oswald"/>
                <a:ea typeface="Oswald"/>
                <a:cs typeface="Oswald"/>
                <a:sym typeface="Oswald"/>
              </a:rPr>
            </a:br>
            <a:r>
              <a:rPr lang="en-GB" sz="3200">
                <a:latin typeface="Oswald"/>
                <a:ea typeface="Oswald"/>
                <a:cs typeface="Oswald"/>
                <a:sym typeface="Oswald"/>
              </a:rPr>
              <a:t>because you made it</a:t>
            </a:r>
            <a:endParaRPr sz="3200">
              <a:latin typeface="Oswald"/>
              <a:ea typeface="Oswald"/>
              <a:cs typeface="Oswald"/>
              <a:sym typeface="Oswald"/>
            </a:endParaRPr>
          </a:p>
          <a:p>
            <a:pPr indent="-431800" lvl="0" marL="457200" rtl="0" algn="l">
              <a:spcBef>
                <a:spcPts val="1600"/>
              </a:spcBef>
              <a:spcAft>
                <a:spcPts val="0"/>
              </a:spcAft>
              <a:buSzPts val="3200"/>
              <a:buFont typeface="Oswald"/>
              <a:buChar char="●"/>
            </a:pPr>
            <a:r>
              <a:rPr lang="en-GB" sz="3200">
                <a:latin typeface="Oswald"/>
                <a:ea typeface="Oswald"/>
                <a:cs typeface="Oswald"/>
                <a:sym typeface="Oswald"/>
              </a:rPr>
              <a:t>Settling for your first idea (rarely the best)</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Treating feedback as criticism (responding with a defence instead of considering it carefully)</a:t>
            </a:r>
            <a:endParaRPr sz="3200">
              <a:latin typeface="Oswald"/>
              <a:ea typeface="Oswald"/>
              <a:cs typeface="Oswald"/>
              <a:sym typeface="Oswald"/>
            </a:endParaRPr>
          </a:p>
        </p:txBody>
      </p:sp>
      <p:sp>
        <p:nvSpPr>
          <p:cNvPr id="357" name="Google Shape;357;p7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The </a:t>
            </a:r>
            <a:r>
              <a:rPr b="1" lang="en-GB" sz="4800">
                <a:highlight>
                  <a:srgbClr val="FFFB00"/>
                </a:highlight>
              </a:rPr>
              <a:t>IKEA effect</a:t>
            </a:r>
            <a:endParaRPr b="1" sz="4800">
              <a:highlight>
                <a:srgbClr val="FFFB00"/>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4"/>
          <p:cNvSpPr txBox="1"/>
          <p:nvPr/>
        </p:nvSpPr>
        <p:spPr>
          <a:xfrm>
            <a:off x="1072825" y="1590425"/>
            <a:ext cx="7594500" cy="1254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rPr>
              <a:t>The </a:t>
            </a:r>
            <a:r>
              <a:rPr b="1" lang="en-GB" sz="1300">
                <a:solidFill>
                  <a:schemeClr val="dk1"/>
                </a:solidFill>
              </a:rPr>
              <a:t>IKEA effect</a:t>
            </a:r>
            <a:r>
              <a:rPr lang="en-GB" sz="1300">
                <a:solidFill>
                  <a:schemeClr val="dk1"/>
                </a:solidFill>
              </a:rPr>
              <a:t> refers to the cognitive bias where individuals overvalue things they have worked on or assembled themselves, leading to a tendency to view their own creations as inherently better than they might objectively be. In the context of reviewing your documentary about footballers' salaries, here are some steps your team can take to avoid falling prey to this bias:</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1. Seek External Feedback</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Invite colleagues or test audiences who were not involved in the documentary's production to review the work. Their outsider perspective can highlight blind spots or areas that need improvement.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Specifically, ask them for critical feedback, not just what they liked.</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2. Use a Structured Evaluation Framework</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Create an objective checklist for assessing the documentary. For example: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Content Clarity</a:t>
            </a:r>
            <a:r>
              <a:rPr lang="en-GB" sz="1300">
                <a:solidFill>
                  <a:schemeClr val="dk1"/>
                </a:solidFill>
              </a:rPr>
              <a:t>: Does the narrative flow logically?</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Balance</a:t>
            </a:r>
            <a:r>
              <a:rPr lang="en-GB" sz="1300">
                <a:solidFill>
                  <a:schemeClr val="dk1"/>
                </a:solidFill>
              </a:rPr>
              <a:t>: Are multiple perspectives (players, fans, economists) well-represented?</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Emotional Engagement</a:t>
            </a:r>
            <a:r>
              <a:rPr lang="en-GB" sz="1300">
                <a:solidFill>
                  <a:schemeClr val="dk1"/>
                </a:solidFill>
              </a:rPr>
              <a:t>: Are we over-relying on emotional hooks at the expense of analysis?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b="1" lang="en-GB" sz="1300">
                <a:solidFill>
                  <a:schemeClr val="dk1"/>
                </a:solidFill>
              </a:rPr>
              <a:t>Visual and Audio Quality</a:t>
            </a:r>
            <a:r>
              <a:rPr lang="en-GB" sz="1300">
                <a:solidFill>
                  <a:schemeClr val="dk1"/>
                </a:solidFill>
              </a:rPr>
              <a:t>: Are transitions and visuals aligned with the story’s tone?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Sticking to a structured evaluation helps separate personal attachment from objective assessment.</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3. Deliberately Question Emotional Attachment</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Identify moments in the documentary that the team is particularly proud of and ask:</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Are these segments truly enhancing the story or just there because we like them?</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Could these be improved or replaced with more effective alternatives?</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4. Conduct Comparative Reviews</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Watch segments of documentaries covering similar topics (e.g., wage disparity, the value of professional sports). Discuss what works well in those and whether your team’s approach measures up.</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This can also help highlight areas where the team may be overvaluing originality or effort without sufficient impact.</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5. Time-Distance</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If possible, take a short break from the documentary before reviewing it. Returning with fresh eyes can help reduce the emotional attachment and allow for a more critical evaluation.</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6. Assign a 'Devil’s Advocate'</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Designate someone on the team to critically challenge decisions. Their role is to ask tough questions like: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“Why is this scene important?”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“Does this data point actually support our narrative?”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“Are we making assumptions here that need further evidence?”</a:t>
            </a:r>
            <a:endParaRPr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500">
                <a:solidFill>
                  <a:schemeClr val="dk1"/>
                </a:solidFill>
              </a:rPr>
              <a:t>7. Test for Audience Comprehension</a:t>
            </a:r>
            <a:endParaRPr b="1" sz="15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Show sections to a test audience unfamiliar with the project. Note whether their interpretations align with your intended message. Overvaluing your work may lead to overlooking gaps in clarity or understanding.</a:t>
            </a:r>
            <a:endParaRPr sz="1300">
              <a:solidFill>
                <a:schemeClr val="dk1"/>
              </a:solidFill>
            </a:endParaRPr>
          </a:p>
          <a:p>
            <a:pPr indent="0" lvl="0" marL="0" rtl="0" algn="l">
              <a:lnSpc>
                <a:spcPct val="115000"/>
              </a:lnSpc>
              <a:spcBef>
                <a:spcPts val="1200"/>
              </a:spcBef>
              <a:spcAft>
                <a:spcPts val="1200"/>
              </a:spcAft>
              <a:buNone/>
            </a:pPr>
            <a:r>
              <a:t/>
            </a:r>
            <a:endParaRPr b="1" sz="1200">
              <a:solidFill>
                <a:schemeClr val="dk1"/>
              </a:solidFill>
            </a:endParaRPr>
          </a:p>
        </p:txBody>
      </p:sp>
      <p:sp>
        <p:nvSpPr>
          <p:cNvPr id="363" name="Google Shape;363;p74"/>
          <p:cNvSpPr txBox="1"/>
          <p:nvPr/>
        </p:nvSpPr>
        <p:spPr>
          <a:xfrm>
            <a:off x="299700" y="285875"/>
            <a:ext cx="78054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You are a documentary producer who also studied psychology - you wrote a final dissertation on cognitive biases. Your team is working on a story and is about to review their work so far. </a:t>
            </a:r>
            <a:r>
              <a:rPr b="1" lang="en-GB" sz="1600"/>
              <a:t>Provide advice on how the team can avoid the 'IKEA effect' when reviewing </a:t>
            </a:r>
            <a:r>
              <a:rPr lang="en-GB" sz="1600"/>
              <a:t>their work so far.</a:t>
            </a:r>
            <a:endParaRPr sz="1600"/>
          </a:p>
        </p:txBody>
      </p:sp>
      <p:pic>
        <p:nvPicPr>
          <p:cNvPr id="364" name="Google Shape;364;p74"/>
          <p:cNvPicPr preferRelativeResize="0"/>
          <p:nvPr/>
        </p:nvPicPr>
        <p:blipFill>
          <a:blip r:embed="rId3">
            <a:alphaModFix/>
          </a:blip>
          <a:stretch>
            <a:fillRect/>
          </a:stretch>
        </p:blipFill>
        <p:spPr>
          <a:xfrm>
            <a:off x="609625" y="1590425"/>
            <a:ext cx="463200" cy="463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6: forgetting text</a:t>
            </a:r>
            <a:endParaRPr sz="4800"/>
          </a:p>
        </p:txBody>
      </p:sp>
      <p:sp>
        <p:nvSpPr>
          <p:cNvPr id="370" name="Google Shape;370;p7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A meme, chart, map, calculator needs to sit within a tweet, webpage, etc. - </a:t>
            </a:r>
            <a:r>
              <a:rPr b="1" lang="en-GB" sz="3200">
                <a:latin typeface="Oswald"/>
                <a:ea typeface="Oswald"/>
                <a:cs typeface="Oswald"/>
                <a:sym typeface="Oswald"/>
              </a:rPr>
              <a:t>don’t forget the text</a:t>
            </a:r>
            <a:endParaRPr b="1" sz="3200">
              <a:latin typeface="Oswald"/>
              <a:ea typeface="Oswald"/>
              <a:cs typeface="Oswald"/>
              <a:sym typeface="Oswald"/>
            </a:endParaRPr>
          </a:p>
          <a:p>
            <a:pPr indent="0" lvl="0" marL="0" rtl="0" algn="l">
              <a:spcBef>
                <a:spcPts val="1600"/>
              </a:spcBef>
              <a:spcAft>
                <a:spcPts val="1600"/>
              </a:spcAft>
              <a:buNone/>
            </a:pPr>
            <a:r>
              <a:rPr lang="en-GB" sz="3200">
                <a:latin typeface="Oswald"/>
                <a:ea typeface="Oswald"/>
                <a:cs typeface="Oswald"/>
                <a:sym typeface="Oswald"/>
              </a:rPr>
              <a:t>For video on YouTube/Facebook/Instagram/Twitter/ webpage, or podcast on Soundcloud/etc. - </a:t>
            </a:r>
            <a:r>
              <a:rPr b="1" lang="en-GB" sz="3200">
                <a:latin typeface="Oswald"/>
                <a:ea typeface="Oswald"/>
                <a:cs typeface="Oswald"/>
                <a:sym typeface="Oswald"/>
              </a:rPr>
              <a:t>don’t forget the text</a:t>
            </a:r>
            <a:endParaRPr b="1" sz="3200">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7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Common mistakes 7: </a:t>
            </a:r>
            <a:r>
              <a:rPr i="1" lang="en-GB" sz="4800"/>
              <a:t>describing</a:t>
            </a:r>
            <a:endParaRPr i="1" sz="4800"/>
          </a:p>
        </p:txBody>
      </p:sp>
      <p:sp>
        <p:nvSpPr>
          <p:cNvPr id="376" name="Google Shape;376;p7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000">
                <a:latin typeface="Oswald"/>
                <a:ea typeface="Oswald"/>
                <a:cs typeface="Oswald"/>
                <a:sym typeface="Oswald"/>
              </a:rPr>
              <a:t>“I interviewed ___ for an hour. The transcript took a lot of editing. I added some images, then published it.”</a:t>
            </a:r>
            <a:endParaRPr sz="3000">
              <a:latin typeface="Oswald"/>
              <a:ea typeface="Oswald"/>
              <a:cs typeface="Oswald"/>
              <a:sym typeface="Oswald"/>
            </a:endParaRPr>
          </a:p>
          <a:p>
            <a:pPr indent="0" lvl="0" marL="0" rtl="0" algn="l">
              <a:spcBef>
                <a:spcPts val="1600"/>
              </a:spcBef>
              <a:spcAft>
                <a:spcPts val="0"/>
              </a:spcAft>
              <a:buNone/>
            </a:pPr>
            <a:r>
              <a:rPr b="1" lang="en-GB" sz="3000">
                <a:latin typeface="Oswald"/>
                <a:ea typeface="Oswald"/>
                <a:cs typeface="Oswald"/>
                <a:sym typeface="Oswald"/>
              </a:rPr>
              <a:t>Delete descriptions</a:t>
            </a:r>
            <a:r>
              <a:rPr lang="en-GB" sz="3000">
                <a:latin typeface="Oswald"/>
                <a:ea typeface="Oswald"/>
                <a:cs typeface="Oswald"/>
                <a:sym typeface="Oswald"/>
              </a:rPr>
              <a:t> like this. Your work </a:t>
            </a:r>
            <a:r>
              <a:rPr i="1" lang="en-GB" sz="3000">
                <a:latin typeface="Oswald"/>
                <a:ea typeface="Oswald"/>
                <a:cs typeface="Oswald"/>
                <a:sym typeface="Oswald"/>
              </a:rPr>
              <a:t>shows</a:t>
            </a:r>
            <a:r>
              <a:rPr lang="en-GB" sz="3000">
                <a:latin typeface="Oswald"/>
                <a:ea typeface="Oswald"/>
                <a:cs typeface="Oswald"/>
                <a:sym typeface="Oswald"/>
              </a:rPr>
              <a:t> us that you interviewed someone; your evaluation should </a:t>
            </a:r>
            <a:r>
              <a:rPr b="1" lang="en-GB" sz="3000">
                <a:latin typeface="Oswald"/>
                <a:ea typeface="Oswald"/>
                <a:cs typeface="Oswald"/>
                <a:sym typeface="Oswald"/>
              </a:rPr>
              <a:t>explain</a:t>
            </a:r>
            <a:r>
              <a:rPr lang="en-GB" sz="3000">
                <a:latin typeface="Oswald"/>
                <a:ea typeface="Oswald"/>
                <a:cs typeface="Oswald"/>
                <a:sym typeface="Oswald"/>
              </a:rPr>
              <a:t> </a:t>
            </a:r>
            <a:r>
              <a:rPr b="1" lang="en-GB" sz="3000">
                <a:latin typeface="Oswald"/>
                <a:ea typeface="Oswald"/>
                <a:cs typeface="Oswald"/>
                <a:sym typeface="Oswald"/>
              </a:rPr>
              <a:t>why</a:t>
            </a:r>
            <a:r>
              <a:rPr lang="en-GB" sz="3000">
                <a:latin typeface="Oswald"/>
                <a:ea typeface="Oswald"/>
                <a:cs typeface="Oswald"/>
                <a:sym typeface="Oswald"/>
              </a:rPr>
              <a:t> you did it in a particular way, and what you could do better.</a:t>
            </a:r>
            <a:endParaRPr sz="3000">
              <a:latin typeface="Oswald"/>
              <a:ea typeface="Oswald"/>
              <a:cs typeface="Oswald"/>
              <a:sym typeface="Oswald"/>
            </a:endParaRPr>
          </a:p>
          <a:p>
            <a:pPr indent="0" lvl="0" marL="0" rtl="0" algn="l">
              <a:spcBef>
                <a:spcPts val="1600"/>
              </a:spcBef>
              <a:spcAft>
                <a:spcPts val="1600"/>
              </a:spcAft>
              <a:buNone/>
            </a:pPr>
            <a:r>
              <a:t/>
            </a:r>
            <a:endParaRPr sz="3000">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7"/>
          <p:cNvSpPr txBox="1"/>
          <p:nvPr/>
        </p:nvSpPr>
        <p:spPr>
          <a:xfrm>
            <a:off x="104900" y="125873"/>
            <a:ext cx="8833200" cy="1542900"/>
          </a:xfrm>
          <a:prstGeom prst="rect">
            <a:avLst/>
          </a:prstGeom>
          <a:noFill/>
          <a:ln>
            <a:noFill/>
          </a:ln>
        </p:spPr>
        <p:txBody>
          <a:bodyPr anchorCtr="0" anchor="t" bIns="75425" lIns="75425" spcFirstLastPara="1" rIns="75425" wrap="square" tIns="75425">
            <a:spAutoFit/>
          </a:bodyPr>
          <a:lstStyle/>
          <a:p>
            <a:pPr indent="0" lvl="0" marL="0" rtl="0" algn="l">
              <a:spcBef>
                <a:spcPts val="200"/>
              </a:spcBef>
              <a:spcAft>
                <a:spcPts val="0"/>
              </a:spcAft>
              <a:buNone/>
            </a:pPr>
            <a:r>
              <a:rPr b="1" lang="en-GB" sz="2200">
                <a:solidFill>
                  <a:schemeClr val="dk1"/>
                </a:solidFill>
                <a:latin typeface="Gill Sans"/>
                <a:ea typeface="Gill Sans"/>
                <a:cs typeface="Gill Sans"/>
                <a:sym typeface="Gill Sans"/>
              </a:rPr>
              <a:t>A reminder of what you’re assessed on:</a:t>
            </a:r>
            <a:endParaRPr b="1" sz="2200">
              <a:solidFill>
                <a:schemeClr val="dk1"/>
              </a:solidFill>
              <a:latin typeface="Gill Sans"/>
              <a:ea typeface="Gill Sans"/>
              <a:cs typeface="Gill Sans"/>
              <a:sym typeface="Gill Sans"/>
            </a:endParaRPr>
          </a:p>
          <a:p>
            <a:pPr indent="0" lvl="0" marL="0" rtl="0" algn="l">
              <a:spcBef>
                <a:spcPts val="500"/>
              </a:spcBef>
              <a:spcAft>
                <a:spcPts val="0"/>
              </a:spcAft>
              <a:buNone/>
            </a:pPr>
            <a:r>
              <a:t/>
            </a:r>
            <a:endParaRPr b="1" sz="2000">
              <a:solidFill>
                <a:srgbClr val="005677"/>
              </a:solidFill>
              <a:latin typeface="Gill Sans"/>
              <a:ea typeface="Gill Sans"/>
              <a:cs typeface="Gill Sans"/>
              <a:sym typeface="Gill Sans"/>
            </a:endParaRPr>
          </a:p>
          <a:p>
            <a:pPr indent="0" lvl="0" marL="0" rtl="0" algn="l">
              <a:spcBef>
                <a:spcPts val="500"/>
              </a:spcBef>
              <a:spcAft>
                <a:spcPts val="500"/>
              </a:spcAft>
              <a:buNone/>
            </a:pPr>
            <a:r>
              <a:rPr b="1" i="1" lang="en-GB" sz="2000">
                <a:solidFill>
                  <a:srgbClr val="005677"/>
                </a:solidFill>
                <a:latin typeface="Gill Sans"/>
                <a:ea typeface="Gill Sans"/>
                <a:cs typeface="Gill Sans"/>
                <a:sym typeface="Gill Sans"/>
              </a:rPr>
              <a:t>Identify and critically evaluate narrative techniques used within relevant media</a:t>
            </a:r>
            <a:endParaRPr b="1" sz="1700">
              <a:solidFill>
                <a:schemeClr val="dk1"/>
              </a:solidFill>
            </a:endParaRPr>
          </a:p>
        </p:txBody>
      </p:sp>
      <p:graphicFrame>
        <p:nvGraphicFramePr>
          <p:cNvPr id="382" name="Google Shape;382;p77"/>
          <p:cNvGraphicFramePr/>
          <p:nvPr/>
        </p:nvGraphicFramePr>
        <p:xfrm>
          <a:off x="387850" y="1779600"/>
          <a:ext cx="3000000" cy="3000000"/>
        </p:xfrm>
        <a:graphic>
          <a:graphicData uri="http://schemas.openxmlformats.org/drawingml/2006/table">
            <a:tbl>
              <a:tblPr firstRow="1">
                <a:noFill/>
                <a:tableStyleId>{4674690E-677B-4B74-A7EE-F7CD25E750E6}</a:tableStyleId>
              </a:tblPr>
              <a:tblGrid>
                <a:gridCol w="1223000"/>
                <a:gridCol w="1223000"/>
                <a:gridCol w="1224925"/>
                <a:gridCol w="1221100"/>
                <a:gridCol w="1221100"/>
                <a:gridCol w="1221100"/>
                <a:gridCol w="1216025"/>
              </a:tblGrid>
              <a:tr h="271150">
                <a:tc>
                  <a:txBody>
                    <a:bodyPr/>
                    <a:lstStyle/>
                    <a:p>
                      <a:pPr indent="0" lvl="0" marL="0" rtl="0" algn="ctr">
                        <a:spcBef>
                          <a:spcPts val="600"/>
                        </a:spcBef>
                        <a:spcAft>
                          <a:spcPts val="600"/>
                        </a:spcAft>
                        <a:buNone/>
                      </a:pPr>
                      <a:r>
                        <a:rPr b="1" lang="en-GB" sz="1200">
                          <a:solidFill>
                            <a:srgbClr val="FFFFFF"/>
                          </a:solidFill>
                        </a:rPr>
                        <a:t>0%-39%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40%-49%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50%-59%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60%-69%</a:t>
                      </a:r>
                      <a:endParaRPr b="1" sz="1200">
                        <a:solidFill>
                          <a:srgbClr val="FFFFFF"/>
                        </a:solidFill>
                      </a:endParaRPr>
                    </a:p>
                  </a:txBody>
                  <a:tcPr marT="0" marB="0" marR="73025" marL="73025"/>
                </a:tc>
                <a:tc>
                  <a:txBody>
                    <a:bodyPr/>
                    <a:lstStyle/>
                    <a:p>
                      <a:pPr indent="0" lvl="0" marL="0" rtl="0" algn="ctr">
                        <a:spcBef>
                          <a:spcPts val="600"/>
                        </a:spcBef>
                        <a:spcAft>
                          <a:spcPts val="600"/>
                        </a:spcAft>
                        <a:buNone/>
                      </a:pPr>
                      <a:r>
                        <a:rPr b="1" lang="en-GB" sz="1200">
                          <a:solidFill>
                            <a:srgbClr val="FFFFFF"/>
                          </a:solidFill>
                        </a:rPr>
                        <a:t>70%-79%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80%-89%</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c>
                  <a:txBody>
                    <a:bodyPr/>
                    <a:lstStyle/>
                    <a:p>
                      <a:pPr indent="0" lvl="0" marL="0" rtl="0" algn="ctr">
                        <a:spcBef>
                          <a:spcPts val="600"/>
                        </a:spcBef>
                        <a:spcAft>
                          <a:spcPts val="600"/>
                        </a:spcAft>
                        <a:buNone/>
                      </a:pPr>
                      <a:r>
                        <a:rPr b="1" lang="en-GB" sz="1200">
                          <a:solidFill>
                            <a:srgbClr val="FFFFFF"/>
                          </a:solidFill>
                        </a:rPr>
                        <a:t>90%-100%</a:t>
                      </a:r>
                      <a:endParaRPr b="1" sz="1200">
                        <a:solidFill>
                          <a:srgbClr val="FFFFFF"/>
                        </a:solidFill>
                      </a:endParaRPr>
                    </a:p>
                  </a:txBody>
                  <a:tcPr marT="0" marB="0" marR="73025" marL="73025">
                    <a:lnB cap="flat" cmpd="sng" w="6350">
                      <a:solidFill>
                        <a:srgbClr val="D9EAD3"/>
                      </a:solidFill>
                      <a:prstDash val="solid"/>
                      <a:round/>
                      <a:headEnd len="sm" w="sm" type="none"/>
                      <a:tailEnd len="sm" w="sm" type="none"/>
                    </a:lnB>
                  </a:tcPr>
                </a:tc>
              </a:tr>
              <a:tr h="271150">
                <a:tc>
                  <a:txBody>
                    <a:bodyPr/>
                    <a:lstStyle/>
                    <a:p>
                      <a:pPr indent="0" lvl="0" marL="0" rtl="0" algn="l">
                        <a:spcBef>
                          <a:spcPts val="600"/>
                        </a:spcBef>
                        <a:spcAft>
                          <a:spcPts val="600"/>
                        </a:spcAft>
                        <a:buNone/>
                      </a:pPr>
                      <a:r>
                        <a:rPr lang="en-GB" sz="1100"/>
                        <a:t>Little or no evidence of appropriate evaluation being undertaken in the completion of the assignment.  </a:t>
                      </a:r>
                      <a:endParaRPr sz="1100"/>
                    </a:p>
                  </a:txBody>
                  <a:tcPr marT="0" marB="0" marR="73025" marL="73025"/>
                </a:tc>
                <a:tc>
                  <a:txBody>
                    <a:bodyPr/>
                    <a:lstStyle/>
                    <a:p>
                      <a:pPr indent="0" lvl="0" marL="0" rtl="0" algn="l">
                        <a:spcBef>
                          <a:spcPts val="600"/>
                        </a:spcBef>
                        <a:spcAft>
                          <a:spcPts val="600"/>
                        </a:spcAft>
                        <a:buNone/>
                      </a:pPr>
                      <a:r>
                        <a:rPr lang="en-GB" sz="1100"/>
                        <a:t>Superficial and largely </a:t>
                      </a:r>
                      <a:r>
                        <a:rPr b="1" lang="en-GB" sz="1100"/>
                        <a:t>descriptive</a:t>
                      </a:r>
                      <a:r>
                        <a:rPr lang="en-GB" sz="1100"/>
                        <a:t> evaluation being undertaken in the completion of the assignment.</a:t>
                      </a:r>
                      <a:endParaRPr sz="1100"/>
                    </a:p>
                  </a:txBody>
                  <a:tcPr marT="0" marB="0" marR="73025" marL="73025"/>
                </a:tc>
                <a:tc>
                  <a:txBody>
                    <a:bodyPr/>
                    <a:lstStyle/>
                    <a:p>
                      <a:pPr indent="0" lvl="0" marL="0" rtl="0" algn="l">
                        <a:spcBef>
                          <a:spcPts val="600"/>
                        </a:spcBef>
                        <a:spcAft>
                          <a:spcPts val="600"/>
                        </a:spcAft>
                        <a:buNone/>
                      </a:pPr>
                      <a:r>
                        <a:rPr lang="en-GB" sz="1100"/>
                        <a:t>The student has demonstrated a good </a:t>
                      </a:r>
                      <a:r>
                        <a:rPr b="1" lang="en-GB" sz="1100"/>
                        <a:t>understanding of techniques</a:t>
                      </a:r>
                      <a:r>
                        <a:rPr lang="en-GB" sz="1100"/>
                        <a:t> within the chosen field, but this is narrow and/or limited in its scope.</a:t>
                      </a:r>
                      <a:endParaRPr sz="1100"/>
                    </a:p>
                  </a:txBody>
                  <a:tcPr marT="0" marB="0" marR="73025" marL="73025">
                    <a:solidFill>
                      <a:schemeClr val="lt1"/>
                    </a:solidFill>
                  </a:tcPr>
                </a:tc>
                <a:tc>
                  <a:txBody>
                    <a:bodyPr/>
                    <a:lstStyle/>
                    <a:p>
                      <a:pPr indent="0" lvl="0" marL="0" rtl="0" algn="l">
                        <a:spcBef>
                          <a:spcPts val="600"/>
                        </a:spcBef>
                        <a:spcAft>
                          <a:spcPts val="600"/>
                        </a:spcAft>
                        <a:buNone/>
                      </a:pPr>
                      <a:r>
                        <a:rPr lang="en-GB" sz="1100"/>
                        <a:t>The student has demonstrated a strong professional understanding of techniques within the chosen field, but needs to further develop their critical faculty.</a:t>
                      </a:r>
                      <a:endParaRPr sz="1100"/>
                    </a:p>
                  </a:txBody>
                  <a:tcPr marT="0" marB="0" marR="73025" marL="73025">
                    <a:lnR cap="flat" cmpd="sng" w="6350">
                      <a:solidFill>
                        <a:srgbClr val="D9EAD3"/>
                      </a:solidFill>
                      <a:prstDash val="solid"/>
                      <a:round/>
                      <a:headEnd len="sm" w="sm" type="none"/>
                      <a:tailEnd len="sm" w="sm" type="none"/>
                    </a:lnR>
                    <a:solidFill>
                      <a:schemeClr val="lt1"/>
                    </a:solidFill>
                  </a:tcPr>
                </a:tc>
                <a:tc>
                  <a:txBody>
                    <a:bodyPr/>
                    <a:lstStyle/>
                    <a:p>
                      <a:pPr indent="0" lvl="0" marL="0" rtl="0" algn="l">
                        <a:spcBef>
                          <a:spcPts val="600"/>
                        </a:spcBef>
                        <a:spcAft>
                          <a:spcPts val="600"/>
                        </a:spcAft>
                        <a:buNone/>
                      </a:pPr>
                      <a:r>
                        <a:rPr lang="en-GB" sz="1100"/>
                        <a:t>The student has demonstrated a </a:t>
                      </a:r>
                      <a:r>
                        <a:rPr b="1" lang="en-GB" sz="1100"/>
                        <a:t>critical or professional understanding</a:t>
                      </a:r>
                      <a:r>
                        <a:rPr lang="en-GB" sz="1100"/>
                        <a:t> of techniques within the chosen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The student has demonstrated a critical or professional understanding of techniques within the chosen field, or submission is marked by qualities of innovation or contribution to the development of the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c>
                  <a:txBody>
                    <a:bodyPr/>
                    <a:lstStyle/>
                    <a:p>
                      <a:pPr indent="0" lvl="0" marL="0" rtl="0" algn="l">
                        <a:spcBef>
                          <a:spcPts val="600"/>
                        </a:spcBef>
                        <a:spcAft>
                          <a:spcPts val="600"/>
                        </a:spcAft>
                        <a:buNone/>
                      </a:pPr>
                      <a:r>
                        <a:rPr lang="en-GB" sz="1100"/>
                        <a:t>The student has demonstrated a critical and professional understanding of techniques within the chosen field. In addition the submission is marked by qualities of innovation or contribution to the development of the field.</a:t>
                      </a:r>
                      <a:endParaRPr sz="1100"/>
                    </a:p>
                  </a:txBody>
                  <a:tcPr marT="0" marB="0" marR="73025" marL="73025">
                    <a:lnL cap="flat" cmpd="sng" w="6350">
                      <a:solidFill>
                        <a:srgbClr val="D9EAD3"/>
                      </a:solidFill>
                      <a:prstDash val="solid"/>
                      <a:round/>
                      <a:headEnd len="sm" w="sm" type="none"/>
                      <a:tailEnd len="sm" w="sm" type="none"/>
                    </a:lnL>
                    <a:lnR cap="flat" cmpd="sng" w="6350">
                      <a:solidFill>
                        <a:srgbClr val="D9EAD3"/>
                      </a:solidFill>
                      <a:prstDash val="solid"/>
                      <a:round/>
                      <a:headEnd len="sm" w="sm" type="none"/>
                      <a:tailEnd len="sm" w="sm" type="none"/>
                    </a:lnR>
                    <a:lnT cap="flat" cmpd="sng" w="6350">
                      <a:solidFill>
                        <a:srgbClr val="D9EAD3"/>
                      </a:solidFill>
                      <a:prstDash val="solid"/>
                      <a:round/>
                      <a:headEnd len="sm" w="sm" type="none"/>
                      <a:tailEnd len="sm" w="sm" type="none"/>
                    </a:lnT>
                    <a:lnB cap="flat" cmpd="sng" w="6350">
                      <a:solidFill>
                        <a:srgbClr val="D9EAD3"/>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sp>
        <p:nvSpPr>
          <p:cNvPr id="387" name="Google Shape;387;p7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Checklist 7:</a:t>
            </a:r>
            <a:endParaRPr/>
          </a:p>
          <a:p>
            <a:pPr indent="0" lvl="0" marL="0" rtl="0" algn="l">
              <a:spcBef>
                <a:spcPts val="0"/>
              </a:spcBef>
              <a:spcAft>
                <a:spcPts val="0"/>
              </a:spcAft>
              <a:buNone/>
            </a:pPr>
            <a:r>
              <a:rPr lang="en-GB"/>
              <a:t>Evidence of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43"/>
          <p:cNvGraphicFramePr/>
          <p:nvPr/>
        </p:nvGraphicFramePr>
        <p:xfrm>
          <a:off x="255575" y="300813"/>
          <a:ext cx="3000000" cy="3000000"/>
        </p:xfrm>
        <a:graphic>
          <a:graphicData uri="http://schemas.openxmlformats.org/drawingml/2006/table">
            <a:tbl>
              <a:tblPr bandRow="1">
                <a:noFill/>
                <a:tableStyleId>{9299FA36-05F1-4C8F-B78C-D9B5AC141508}</a:tableStyleId>
              </a:tblPr>
              <a:tblGrid>
                <a:gridCol w="3150675"/>
                <a:gridCol w="3089475"/>
                <a:gridCol w="2392700"/>
              </a:tblGrid>
              <a:tr h="292775">
                <a:tc>
                  <a:txBody>
                    <a:bodyPr/>
                    <a:lstStyle/>
                    <a:p>
                      <a:pPr indent="0" lvl="0" marL="0" rtl="0" algn="l">
                        <a:spcBef>
                          <a:spcPts val="0"/>
                        </a:spcBef>
                        <a:spcAft>
                          <a:spcPts val="0"/>
                        </a:spcAft>
                        <a:buNone/>
                      </a:pPr>
                      <a:r>
                        <a:rPr b="1" lang="en-GB" sz="1100"/>
                        <a:t>Item 1 (main piece)</a:t>
                      </a:r>
                      <a:endParaRPr b="1" sz="1100"/>
                    </a:p>
                    <a:p>
                      <a:pPr indent="0" lvl="0" marL="0" rtl="0" algn="l">
                        <a:spcBef>
                          <a:spcPts val="0"/>
                        </a:spcBef>
                        <a:spcAft>
                          <a:spcPts val="0"/>
                        </a:spcAft>
                        <a:buNone/>
                      </a:pPr>
                      <a:r>
                        <a:rPr b="1" lang="en-GB" sz="1100"/>
                        <a:t>500-800 words </a:t>
                      </a:r>
                      <a:endParaRPr b="1" sz="1100"/>
                    </a:p>
                  </a:txBody>
                  <a:tcPr marT="0" marB="0" marR="73025" marL="73025"/>
                </a:tc>
                <a:tc>
                  <a:txBody>
                    <a:bodyPr/>
                    <a:lstStyle/>
                    <a:p>
                      <a:pPr indent="0" lvl="0" marL="0" rtl="0" algn="l">
                        <a:spcBef>
                          <a:spcPts val="0"/>
                        </a:spcBef>
                        <a:spcAft>
                          <a:spcPts val="0"/>
                        </a:spcAft>
                        <a:buNone/>
                      </a:pPr>
                      <a:r>
                        <a:rPr b="1" lang="en-GB" sz="1100"/>
                        <a:t>OR:</a:t>
                      </a:r>
                      <a:endParaRPr b="1" sz="1100"/>
                    </a:p>
                    <a:p>
                      <a:pPr indent="0" lvl="0" marL="0" rtl="0" algn="l">
                        <a:spcBef>
                          <a:spcPts val="0"/>
                        </a:spcBef>
                        <a:spcAft>
                          <a:spcPts val="0"/>
                        </a:spcAft>
                        <a:buNone/>
                      </a:pPr>
                      <a:r>
                        <a:rPr b="1" lang="en-GB" sz="1100"/>
                        <a:t>3-10 minutes maximum</a:t>
                      </a:r>
                      <a:endParaRPr b="1" sz="1100"/>
                    </a:p>
                  </a:txBody>
                  <a:tcPr marT="0" marB="0" marR="73025" marL="73025"/>
                </a:tc>
                <a:tc>
                  <a:txBody>
                    <a:bodyPr/>
                    <a:lstStyle/>
                    <a:p>
                      <a:pPr indent="0" lvl="0" marL="0" rtl="0" algn="l">
                        <a:spcBef>
                          <a:spcPts val="0"/>
                        </a:spcBef>
                        <a:spcAft>
                          <a:spcPts val="0"/>
                        </a:spcAft>
                        <a:buNone/>
                      </a:pPr>
                      <a:r>
                        <a:rPr b="1" lang="en-GB" sz="1100"/>
                        <a:t>2-10 social media items</a:t>
                      </a:r>
                      <a:endParaRPr b="1" sz="1100"/>
                    </a:p>
                  </a:txBody>
                  <a:tcPr marT="0" marB="0" marR="73025" marL="73025"/>
                </a:tc>
              </a:tr>
              <a:tr h="585525">
                <a:tc>
                  <a:txBody>
                    <a:bodyPr/>
                    <a:lstStyle/>
                    <a:p>
                      <a:pPr indent="0" lvl="0" marL="0" rtl="0" algn="l">
                        <a:spcBef>
                          <a:spcPts val="0"/>
                        </a:spcBef>
                        <a:spcAft>
                          <a:spcPts val="0"/>
                        </a:spcAft>
                        <a:buNone/>
                      </a:pPr>
                      <a:r>
                        <a:rPr lang="en-GB" sz="1100"/>
                        <a:t>Edited interview feature</a:t>
                      </a:r>
                      <a:endParaRPr sz="1100"/>
                    </a:p>
                  </a:txBody>
                  <a:tcPr marT="0" marB="0" marR="73025" marL="73025"/>
                </a:tc>
                <a:tc>
                  <a:txBody>
                    <a:bodyPr/>
                    <a:lstStyle/>
                    <a:p>
                      <a:pPr indent="0" lvl="0" marL="0" rtl="0" algn="l">
                        <a:spcBef>
                          <a:spcPts val="0"/>
                        </a:spcBef>
                        <a:spcAft>
                          <a:spcPts val="0"/>
                        </a:spcAft>
                        <a:buNone/>
                      </a:pPr>
                      <a:r>
                        <a:rPr lang="en-GB" sz="1100"/>
                        <a:t>Edited video interview hosted on YouTube, including title and description</a:t>
                      </a:r>
                      <a:endParaRPr sz="1100"/>
                    </a:p>
                  </a:txBody>
                  <a:tcPr marT="0" marB="0" marR="73025" marL="73025"/>
                </a:tc>
                <a:tc>
                  <a:txBody>
                    <a:bodyPr/>
                    <a:lstStyle/>
                    <a:p>
                      <a:pPr indent="0" lvl="0" marL="0" rtl="0" algn="l">
                        <a:spcBef>
                          <a:spcPts val="0"/>
                        </a:spcBef>
                        <a:spcAft>
                          <a:spcPts val="0"/>
                        </a:spcAft>
                        <a:buNone/>
                      </a:pPr>
                      <a:r>
                        <a:rPr lang="en-GB" sz="1100"/>
                        <a:t>Tweet (X post) or thread</a:t>
                      </a:r>
                      <a:endParaRPr sz="1100"/>
                    </a:p>
                  </a:txBody>
                  <a:tcPr marT="0" marB="0" marR="73025" marL="73025"/>
                </a:tc>
              </a:tr>
              <a:tr h="585525">
                <a:tc>
                  <a:txBody>
                    <a:bodyPr/>
                    <a:lstStyle/>
                    <a:p>
                      <a:pPr indent="0" lvl="0" marL="0" rtl="0" algn="l">
                        <a:spcBef>
                          <a:spcPts val="0"/>
                        </a:spcBef>
                        <a:spcAft>
                          <a:spcPts val="0"/>
                        </a:spcAft>
                        <a:buNone/>
                      </a:pPr>
                      <a:r>
                        <a:rPr lang="en-GB" sz="1100"/>
                        <a:t>Edited multi-interview feature</a:t>
                      </a:r>
                      <a:endParaRPr sz="1100"/>
                    </a:p>
                  </a:txBody>
                  <a:tcPr marT="0" marB="0" marR="73025" marL="73025"/>
                </a:tc>
                <a:tc>
                  <a:txBody>
                    <a:bodyPr/>
                    <a:lstStyle/>
                    <a:p>
                      <a:pPr indent="0" lvl="0" marL="0" rtl="0" algn="l">
                        <a:spcBef>
                          <a:spcPts val="0"/>
                        </a:spcBef>
                        <a:spcAft>
                          <a:spcPts val="0"/>
                        </a:spcAft>
                        <a:buNone/>
                      </a:pPr>
                      <a:r>
                        <a:rPr lang="en-GB" sz="1100"/>
                        <a:t>Edited video package hosted on YouTube including title and description</a:t>
                      </a:r>
                      <a:endParaRPr sz="1100"/>
                    </a:p>
                  </a:txBody>
                  <a:tcPr marT="0" marB="0" marR="73025" marL="73025"/>
                </a:tc>
                <a:tc>
                  <a:txBody>
                    <a:bodyPr/>
                    <a:lstStyle/>
                    <a:p>
                      <a:pPr indent="0" lvl="0" marL="0" rtl="0" algn="l">
                        <a:spcBef>
                          <a:spcPts val="0"/>
                        </a:spcBef>
                        <a:spcAft>
                          <a:spcPts val="0"/>
                        </a:spcAft>
                        <a:buNone/>
                      </a:pPr>
                      <a:r>
                        <a:rPr lang="en-GB" sz="1100"/>
                        <a:t>Instagram update, carousel or Reel</a:t>
                      </a:r>
                      <a:endParaRPr sz="1100"/>
                    </a:p>
                  </a:txBody>
                  <a:tcPr marT="0" marB="0" marR="73025" marL="73025"/>
                </a:tc>
              </a:tr>
              <a:tr h="585525">
                <a:tc>
                  <a:txBody>
                    <a:bodyPr/>
                    <a:lstStyle/>
                    <a:p>
                      <a:pPr indent="0" lvl="0" marL="0" rtl="0" algn="l">
                        <a:spcBef>
                          <a:spcPts val="0"/>
                        </a:spcBef>
                        <a:spcAft>
                          <a:spcPts val="0"/>
                        </a:spcAft>
                        <a:buNone/>
                      </a:pPr>
                      <a:r>
                        <a:rPr lang="en-GB" sz="1100"/>
                        <a:t>Profile feature based on one or more interviews</a:t>
                      </a:r>
                      <a:endParaRPr sz="1100"/>
                    </a:p>
                  </a:txBody>
                  <a:tcPr marT="0" marB="0" marR="73025" marL="73025"/>
                </a:tc>
                <a:tc>
                  <a:txBody>
                    <a:bodyPr/>
                    <a:lstStyle/>
                    <a:p>
                      <a:pPr indent="0" lvl="0" marL="0" rtl="0" algn="l">
                        <a:spcBef>
                          <a:spcPts val="0"/>
                        </a:spcBef>
                        <a:spcAft>
                          <a:spcPts val="0"/>
                        </a:spcAft>
                        <a:buNone/>
                      </a:pPr>
                      <a:r>
                        <a:rPr lang="en-GB" sz="1100"/>
                        <a:t>Edited audio package hosted on audio platform including title, image and description</a:t>
                      </a:r>
                      <a:endParaRPr sz="1100"/>
                    </a:p>
                  </a:txBody>
                  <a:tcPr marT="0" marB="0" marR="73025" marL="73025"/>
                </a:tc>
                <a:tc>
                  <a:txBody>
                    <a:bodyPr/>
                    <a:lstStyle/>
                    <a:p>
                      <a:pPr indent="0" lvl="0" marL="0" rtl="0" algn="l">
                        <a:spcBef>
                          <a:spcPts val="0"/>
                        </a:spcBef>
                        <a:spcAft>
                          <a:spcPts val="0"/>
                        </a:spcAft>
                        <a:buNone/>
                      </a:pPr>
                      <a:r>
                        <a:rPr lang="en-GB" sz="1100"/>
                        <a:t>Other social update: Facebook, LinkedIn, etc.</a:t>
                      </a:r>
                      <a:endParaRPr sz="1100"/>
                    </a:p>
                  </a:txBody>
                  <a:tcPr marT="0" marB="0" marR="73025" marL="73025"/>
                </a:tc>
              </a:tr>
              <a:tr h="585525">
                <a:tc>
                  <a:txBody>
                    <a:bodyPr/>
                    <a:lstStyle/>
                    <a:p>
                      <a:pPr indent="0" lvl="0" marL="0" rtl="0" algn="l">
                        <a:spcBef>
                          <a:spcPts val="0"/>
                        </a:spcBef>
                        <a:spcAft>
                          <a:spcPts val="0"/>
                        </a:spcAft>
                        <a:buNone/>
                      </a:pPr>
                      <a:r>
                        <a:rPr lang="en-GB" sz="1100"/>
                        <a:t>News report based on one or more interviews</a:t>
                      </a:r>
                      <a:endParaRPr sz="1100"/>
                    </a:p>
                  </a:txBody>
                  <a:tcPr marT="0" marB="0" marR="73025" marL="73025"/>
                </a:tc>
                <a:tc>
                  <a:txBody>
                    <a:bodyPr/>
                    <a:lstStyle/>
                    <a:p>
                      <a:pPr indent="0" lvl="0" marL="0" rtl="0" algn="l">
                        <a:spcBef>
                          <a:spcPts val="0"/>
                        </a:spcBef>
                        <a:spcAft>
                          <a:spcPts val="0"/>
                        </a:spcAft>
                        <a:buNone/>
                      </a:pPr>
                      <a:r>
                        <a:rPr lang="en-GB" sz="1100"/>
                        <a:t>Edited podcast or radio interview hosted online including title, image and description</a:t>
                      </a:r>
                      <a:endParaRPr sz="1100"/>
                    </a:p>
                  </a:txBody>
                  <a:tcPr marT="0" marB="0" marR="73025" marL="73025"/>
                </a:tc>
                <a:tc>
                  <a:txBody>
                    <a:bodyPr/>
                    <a:lstStyle/>
                    <a:p>
                      <a:pPr indent="0" lvl="0" marL="0" rtl="0" algn="l">
                        <a:spcBef>
                          <a:spcPts val="0"/>
                        </a:spcBef>
                        <a:spcAft>
                          <a:spcPts val="0"/>
                        </a:spcAft>
                        <a:buNone/>
                      </a:pPr>
                      <a:r>
                        <a:rPr lang="en-GB" sz="1100"/>
                        <a:t>Series of live tweets</a:t>
                      </a:r>
                      <a:endParaRPr sz="1100"/>
                    </a:p>
                  </a:txBody>
                  <a:tcPr marT="0" marB="0" marR="73025" marL="73025"/>
                </a:tc>
              </a:tr>
              <a:tr h="292775">
                <a:tc>
                  <a:txBody>
                    <a:bodyPr/>
                    <a:lstStyle/>
                    <a:p>
                      <a:pPr indent="0" lvl="0" marL="0" rtl="0" algn="l">
                        <a:spcBef>
                          <a:spcPts val="0"/>
                        </a:spcBef>
                        <a:spcAft>
                          <a:spcPts val="0"/>
                        </a:spcAft>
                        <a:buNone/>
                      </a:pPr>
                      <a:r>
                        <a:rPr lang="en-GB" sz="1100"/>
                        <a:t>Explainer drawing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Short video embedded in a Facebook or Twitter update</a:t>
                      </a:r>
                      <a:endParaRPr sz="1100"/>
                    </a:p>
                  </a:txBody>
                  <a:tcPr marT="0" marB="0" marR="73025" marL="73025"/>
                </a:tc>
              </a:tr>
              <a:tr h="292775">
                <a:tc>
                  <a:txBody>
                    <a:bodyPr/>
                    <a:lstStyle/>
                    <a:p>
                      <a:pPr indent="0" lvl="0" marL="0" rtl="0" algn="l">
                        <a:spcBef>
                          <a:spcPts val="0"/>
                        </a:spcBef>
                        <a:spcAft>
                          <a:spcPts val="0"/>
                        </a:spcAft>
                        <a:buNone/>
                      </a:pPr>
                      <a:r>
                        <a:rPr lang="en-GB" sz="1100"/>
                        <a:t>Listicle based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Instagram/Snapchat Story (minimum 8 slides)</a:t>
                      </a:r>
                      <a:endParaRPr sz="1100"/>
                    </a:p>
                  </a:txBody>
                  <a:tcPr marT="0" marB="0" marR="73025" marL="73025"/>
                </a:tc>
              </a:tr>
              <a:tr h="292775">
                <a:tc>
                  <a:txBody>
                    <a:bodyPr/>
                    <a:lstStyle/>
                    <a:p>
                      <a:pPr indent="0" lvl="0" marL="0" rtl="0" algn="l">
                        <a:spcBef>
                          <a:spcPts val="0"/>
                        </a:spcBef>
                        <a:spcAft>
                          <a:spcPts val="0"/>
                        </a:spcAft>
                        <a:buNone/>
                      </a:pPr>
                      <a:r>
                        <a:rPr lang="en-GB" sz="1100"/>
                        <a:t>Scrollytell based on one or more interviews</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TikTok video</a:t>
                      </a:r>
                      <a:endParaRPr sz="1100"/>
                    </a:p>
                  </a:txBody>
                  <a:tcPr marT="0" marB="0" marR="73025" marL="73025"/>
                </a:tc>
              </a:tr>
              <a:tr h="439150">
                <a:tc>
                  <a:txBody>
                    <a:bodyPr/>
                    <a:lstStyle/>
                    <a:p>
                      <a:pPr indent="0" lvl="0" marL="0" rtl="0" algn="l">
                        <a:spcBef>
                          <a:spcPts val="0"/>
                        </a:spcBef>
                        <a:spcAft>
                          <a:spcPts val="0"/>
                        </a:spcAft>
                        <a:buNone/>
                      </a:pPr>
                      <a:r>
                        <a:rPr lang="en-GB" sz="1100"/>
                        <a:t>Email newsletter featuring an interview element</a:t>
                      </a:r>
                      <a:endParaRPr i="1"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Audiogram embedded in a Facebook/Twitter/Instagram update</a:t>
                      </a:r>
                      <a:endParaRPr sz="1100"/>
                    </a:p>
                  </a:txBody>
                  <a:tcPr marT="0" marB="0" marR="73025" marL="73025"/>
                </a:tc>
              </a:tr>
              <a:tr h="439150">
                <a:tc>
                  <a:txBody>
                    <a:bodyPr/>
                    <a:lstStyle/>
                    <a:p>
                      <a:pPr indent="0" lvl="0" marL="0" rtl="0" algn="l">
                        <a:spcBef>
                          <a:spcPts val="0"/>
                        </a:spcBef>
                        <a:spcAft>
                          <a:spcPts val="0"/>
                        </a:spcAft>
                        <a:buNone/>
                      </a:pPr>
                      <a:r>
                        <a:rPr i="1" lang="en-GB" sz="1100"/>
                        <a:t>Other formats can be done with agreement from module leader</a:t>
                      </a:r>
                      <a:endParaRPr sz="1100"/>
                    </a:p>
                  </a:txBody>
                  <a:tcPr marT="0" marB="0" marR="73025" marL="73025"/>
                </a:tc>
                <a:tc>
                  <a:txBody>
                    <a:bodyPr/>
                    <a:lstStyle/>
                    <a:p>
                      <a:pPr indent="0" lvl="0" marL="0" rtl="0" algn="l">
                        <a:spcBef>
                          <a:spcPts val="0"/>
                        </a:spcBef>
                        <a:spcAft>
                          <a:spcPts val="0"/>
                        </a:spcAft>
                        <a:buNone/>
                      </a:pPr>
                      <a:r>
                        <a:t/>
                      </a:r>
                      <a:endParaRPr sz="1100"/>
                    </a:p>
                  </a:txBody>
                  <a:tcPr marT="0" marB="0" marR="73025" marL="73025"/>
                </a:tc>
                <a:tc>
                  <a:txBody>
                    <a:bodyPr/>
                    <a:lstStyle/>
                    <a:p>
                      <a:pPr indent="0" lvl="0" marL="0" rtl="0" algn="l">
                        <a:spcBef>
                          <a:spcPts val="0"/>
                        </a:spcBef>
                        <a:spcAft>
                          <a:spcPts val="0"/>
                        </a:spcAft>
                        <a:buNone/>
                      </a:pPr>
                      <a:r>
                        <a:rPr lang="en-GB" sz="1100"/>
                        <a:t>Livestream including title and description</a:t>
                      </a:r>
                      <a:endParaRPr sz="1100"/>
                    </a:p>
                  </a:txBody>
                  <a:tcPr marT="0" marB="0" marR="73025" marL="730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79"/>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700">
                <a:latin typeface="Oswald"/>
                <a:ea typeface="Oswald"/>
                <a:cs typeface="Oswald"/>
                <a:sym typeface="Oswald"/>
              </a:rPr>
              <a:t>✅ Did you use </a:t>
            </a:r>
            <a:r>
              <a:rPr b="1" lang="en-GB" sz="2700">
                <a:latin typeface="Oswald"/>
                <a:ea typeface="Oswald"/>
                <a:cs typeface="Oswald"/>
                <a:sym typeface="Oswald"/>
              </a:rPr>
              <a:t>brainstorming</a:t>
            </a:r>
            <a:r>
              <a:rPr lang="en-GB" sz="2700">
                <a:latin typeface="Oswald"/>
                <a:ea typeface="Oswald"/>
                <a:cs typeface="Oswald"/>
                <a:sym typeface="Oswald"/>
              </a:rPr>
              <a:t> techniques such as SCAMPER?</a:t>
            </a:r>
            <a:br>
              <a:rPr lang="en-GB" sz="2700">
                <a:latin typeface="Oswald"/>
                <a:ea typeface="Oswald"/>
                <a:cs typeface="Oswald"/>
                <a:sym typeface="Oswald"/>
              </a:rPr>
            </a:br>
            <a:r>
              <a:rPr lang="en-GB" sz="2700">
                <a:latin typeface="Oswald"/>
                <a:ea typeface="Oswald"/>
                <a:cs typeface="Oswald"/>
                <a:sym typeface="Oswald"/>
              </a:rPr>
              <a:t>✅ Have you identified potential interviewees covering Power, Experience, Expertise, Representatives (</a:t>
            </a:r>
            <a:r>
              <a:rPr b="1" lang="en-GB" sz="2700">
                <a:latin typeface="Oswald"/>
                <a:ea typeface="Oswald"/>
                <a:cs typeface="Oswald"/>
                <a:sym typeface="Oswald"/>
              </a:rPr>
              <a:t>PEER</a:t>
            </a:r>
            <a:r>
              <a:rPr lang="en-GB" sz="2700">
                <a:latin typeface="Oswald"/>
                <a:ea typeface="Oswald"/>
                <a:cs typeface="Oswald"/>
                <a:sym typeface="Oswald"/>
              </a:rPr>
              <a:t>)?</a:t>
            </a:r>
            <a:br>
              <a:rPr lang="en-GB" sz="2700">
                <a:latin typeface="Oswald"/>
                <a:ea typeface="Oswald"/>
                <a:cs typeface="Oswald"/>
                <a:sym typeface="Oswald"/>
              </a:rPr>
            </a:br>
            <a:r>
              <a:rPr lang="en-GB" sz="2700">
                <a:latin typeface="Oswald"/>
                <a:ea typeface="Oswald"/>
                <a:cs typeface="Oswald"/>
                <a:sym typeface="Oswald"/>
              </a:rPr>
              <a:t>✅ Have you taken steps to address issues of </a:t>
            </a:r>
            <a:r>
              <a:rPr b="1" lang="en-GB" sz="2700">
                <a:latin typeface="Oswald"/>
                <a:ea typeface="Oswald"/>
                <a:cs typeface="Oswald"/>
                <a:sym typeface="Oswald"/>
              </a:rPr>
              <a:t>diversity</a:t>
            </a:r>
            <a:r>
              <a:rPr lang="en-GB" sz="2700">
                <a:latin typeface="Oswald"/>
                <a:ea typeface="Oswald"/>
                <a:cs typeface="Oswald"/>
                <a:sym typeface="Oswald"/>
              </a:rPr>
              <a:t>?</a:t>
            </a:r>
            <a:br>
              <a:rPr lang="en-GB" sz="2700">
                <a:latin typeface="Oswald"/>
                <a:ea typeface="Oswald"/>
                <a:cs typeface="Oswald"/>
                <a:sym typeface="Oswald"/>
              </a:rPr>
            </a:br>
            <a:r>
              <a:rPr lang="en-GB" sz="2700">
                <a:latin typeface="Oswald"/>
                <a:ea typeface="Oswald"/>
                <a:cs typeface="Oswald"/>
                <a:sym typeface="Oswald"/>
              </a:rPr>
              <a:t>✅ Did you plan interview </a:t>
            </a:r>
            <a:r>
              <a:rPr b="1" lang="en-GB" sz="2700">
                <a:latin typeface="Oswald"/>
                <a:ea typeface="Oswald"/>
                <a:cs typeface="Oswald"/>
                <a:sym typeface="Oswald"/>
              </a:rPr>
              <a:t>questions</a:t>
            </a:r>
            <a:r>
              <a:rPr lang="en-GB" sz="2700">
                <a:latin typeface="Oswald"/>
                <a:ea typeface="Oswald"/>
                <a:cs typeface="Oswald"/>
                <a:sym typeface="Oswald"/>
              </a:rPr>
              <a:t> with a clear focus on the type of story you were telling? (Practical, human interest, update, perspective)</a:t>
            </a:r>
            <a:br>
              <a:rPr lang="en-GB" sz="2700">
                <a:latin typeface="Oswald"/>
                <a:ea typeface="Oswald"/>
                <a:cs typeface="Oswald"/>
                <a:sym typeface="Oswald"/>
              </a:rPr>
            </a:br>
            <a:endParaRPr sz="2700">
              <a:latin typeface="Oswald"/>
              <a:ea typeface="Oswald"/>
              <a:cs typeface="Oswald"/>
              <a:sym typeface="Oswald"/>
            </a:endParaRPr>
          </a:p>
        </p:txBody>
      </p:sp>
      <p:sp>
        <p:nvSpPr>
          <p:cNvPr id="393" name="Google Shape;393;p7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Check the following in your stories</a:t>
            </a:r>
            <a:endParaRPr sz="4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graphicFrame>
        <p:nvGraphicFramePr>
          <p:cNvPr id="398" name="Google Shape;398;p80"/>
          <p:cNvGraphicFramePr/>
          <p:nvPr/>
        </p:nvGraphicFramePr>
        <p:xfrm>
          <a:off x="361788" y="1062650"/>
          <a:ext cx="3000000" cy="3000000"/>
        </p:xfrm>
        <a:graphic>
          <a:graphicData uri="http://schemas.openxmlformats.org/drawingml/2006/table">
            <a:tbl>
              <a:tblPr>
                <a:noFill/>
                <a:tableStyleId>{3F9A20DA-9C5B-462B-9BB3-5A5338D6B23D}</a:tableStyleId>
              </a:tblPr>
              <a:tblGrid>
                <a:gridCol w="1369175"/>
                <a:gridCol w="1369175"/>
                <a:gridCol w="1435850"/>
                <a:gridCol w="1589425"/>
                <a:gridCol w="1151650"/>
                <a:gridCol w="1505150"/>
              </a:tblGrid>
              <a:tr h="336150">
                <a:tc>
                  <a:txBody>
                    <a:bodyPr/>
                    <a:lstStyle/>
                    <a:p>
                      <a:pPr indent="0" lvl="0" marL="0" rtl="0" algn="l">
                        <a:spcBef>
                          <a:spcPts val="0"/>
                        </a:spcBef>
                        <a:spcAft>
                          <a:spcPts val="0"/>
                        </a:spcAft>
                        <a:buNone/>
                      </a:pPr>
                      <a:r>
                        <a:rPr lang="en-GB" sz="1600"/>
                        <a:t>Role</a:t>
                      </a:r>
                      <a:endParaRPr sz="1600"/>
                    </a:p>
                  </a:txBody>
                  <a:tcPr marT="63500" marB="63500" marR="63500" marL="63500" anchor="b"/>
                </a:tc>
                <a:tc>
                  <a:txBody>
                    <a:bodyPr/>
                    <a:lstStyle/>
                    <a:p>
                      <a:pPr indent="0" lvl="0" marL="0" rtl="0" algn="l">
                        <a:spcBef>
                          <a:spcPts val="0"/>
                        </a:spcBef>
                        <a:spcAft>
                          <a:spcPts val="0"/>
                        </a:spcAft>
                        <a:buNone/>
                      </a:pPr>
                      <a:r>
                        <a:rPr b="1" lang="en-GB" sz="1600"/>
                        <a:t>Power</a:t>
                      </a:r>
                      <a:endParaRPr b="1" sz="1600"/>
                    </a:p>
                  </a:txBody>
                  <a:tcPr marT="63500" marB="63500" marR="63500" marL="63500"/>
                </a:tc>
                <a:tc>
                  <a:txBody>
                    <a:bodyPr/>
                    <a:lstStyle/>
                    <a:p>
                      <a:pPr indent="0" lvl="0" marL="0" rtl="0" algn="l">
                        <a:spcBef>
                          <a:spcPts val="0"/>
                        </a:spcBef>
                        <a:spcAft>
                          <a:spcPts val="0"/>
                        </a:spcAft>
                        <a:buNone/>
                      </a:pPr>
                      <a:r>
                        <a:rPr b="1" lang="en-GB" sz="1600"/>
                        <a:t>Expert</a:t>
                      </a:r>
                      <a:endParaRPr b="1" sz="1600"/>
                    </a:p>
                  </a:txBody>
                  <a:tcPr marT="63500" marB="63500" marR="63500" marL="63500"/>
                </a:tc>
                <a:tc>
                  <a:txBody>
                    <a:bodyPr/>
                    <a:lstStyle/>
                    <a:p>
                      <a:pPr indent="0" lvl="0" marL="0" rtl="0" algn="l">
                        <a:spcBef>
                          <a:spcPts val="0"/>
                        </a:spcBef>
                        <a:spcAft>
                          <a:spcPts val="0"/>
                        </a:spcAft>
                        <a:buNone/>
                      </a:pPr>
                      <a:r>
                        <a:rPr b="1" lang="en-GB" sz="1600"/>
                        <a:t>Representative</a:t>
                      </a:r>
                      <a:endParaRPr b="1" sz="1600"/>
                    </a:p>
                  </a:txBody>
                  <a:tcPr marT="63500" marB="63500" marR="63500" marL="63500"/>
                </a:tc>
                <a:tc>
                  <a:txBody>
                    <a:bodyPr/>
                    <a:lstStyle/>
                    <a:p>
                      <a:pPr indent="0" lvl="0" marL="0" rtl="0" algn="l">
                        <a:spcBef>
                          <a:spcPts val="0"/>
                        </a:spcBef>
                        <a:spcAft>
                          <a:spcPts val="0"/>
                        </a:spcAft>
                        <a:buNone/>
                      </a:pPr>
                      <a:r>
                        <a:rPr b="1" lang="en-GB" sz="1600"/>
                        <a:t>Witness</a:t>
                      </a:r>
                      <a:endParaRPr b="1" sz="1600"/>
                    </a:p>
                  </a:txBody>
                  <a:tcPr marT="63500" marB="63500" marR="63500" marL="63500"/>
                </a:tc>
                <a:tc>
                  <a:txBody>
                    <a:bodyPr/>
                    <a:lstStyle/>
                    <a:p>
                      <a:pPr indent="0" lvl="0" marL="0" rtl="0" algn="l">
                        <a:spcBef>
                          <a:spcPts val="0"/>
                        </a:spcBef>
                        <a:spcAft>
                          <a:spcPts val="0"/>
                        </a:spcAft>
                        <a:buNone/>
                      </a:pPr>
                      <a:r>
                        <a:rPr b="1" lang="en-GB" sz="1600"/>
                        <a:t>Case study</a:t>
                      </a:r>
                      <a:endParaRPr b="1" sz="1600"/>
                    </a:p>
                  </a:txBody>
                  <a:tcPr marT="63500" marB="63500" marR="63500" marL="63500"/>
                </a:tc>
              </a:tr>
              <a:tr h="826750">
                <a:tc>
                  <a:txBody>
                    <a:bodyPr/>
                    <a:lstStyle/>
                    <a:p>
                      <a:pPr indent="0" lvl="0" marL="0" rtl="0" algn="l">
                        <a:spcBef>
                          <a:spcPts val="0"/>
                        </a:spcBef>
                        <a:spcAft>
                          <a:spcPts val="0"/>
                        </a:spcAft>
                        <a:buNone/>
                      </a:pPr>
                      <a:r>
                        <a:rPr b="1" lang="en-GB" sz="1600"/>
                        <a:t>Action</a:t>
                      </a:r>
                      <a:endParaRPr b="1" sz="1600"/>
                    </a:p>
                  </a:txBody>
                  <a:tcPr marT="63500" marB="63500" marR="63500" marL="63500"/>
                </a:tc>
                <a:tc>
                  <a:txBody>
                    <a:bodyPr/>
                    <a:lstStyle/>
                    <a:p>
                      <a:pPr indent="0" lvl="0" marL="0" rtl="0" algn="l">
                        <a:spcBef>
                          <a:spcPts val="0"/>
                        </a:spcBef>
                        <a:spcAft>
                          <a:spcPts val="0"/>
                        </a:spcAft>
                        <a:buNone/>
                      </a:pPr>
                      <a:r>
                        <a:rPr lang="en-GB" sz="1200"/>
                        <a:t>Takes action/</a:t>
                      </a:r>
                      <a:endParaRPr sz="1200"/>
                    </a:p>
                    <a:p>
                      <a:pPr indent="0" lvl="0" marL="0" rtl="0" algn="l">
                        <a:spcBef>
                          <a:spcPts val="0"/>
                        </a:spcBef>
                        <a:spcAft>
                          <a:spcPts val="0"/>
                        </a:spcAft>
                        <a:buNone/>
                      </a:pPr>
                      <a:r>
                        <a:rPr lang="en-GB" sz="1200"/>
                        <a:t>Proposes or announces plans for action. Objects to plans/actions.</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Publishes research</a:t>
                      </a:r>
                      <a:endParaRPr sz="1200"/>
                    </a:p>
                    <a:p>
                      <a:pPr indent="0" lvl="0" marL="0" rtl="0" algn="l">
                        <a:spcBef>
                          <a:spcPts val="0"/>
                        </a:spcBef>
                        <a:spcAft>
                          <a:spcPts val="0"/>
                        </a:spcAft>
                        <a:buNone/>
                      </a:pPr>
                      <a:r>
                        <a:rPr lang="en-GB" sz="1200"/>
                        <a:t>Raises concerns</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Raises concerns, calls for action</a:t>
                      </a:r>
                      <a:endParaRPr sz="1200"/>
                    </a:p>
                    <a:p>
                      <a:pPr indent="0" lvl="0" marL="0" rtl="0" algn="l">
                        <a:spcBef>
                          <a:spcPts val="0"/>
                        </a:spcBef>
                        <a:spcAft>
                          <a:spcPts val="0"/>
                        </a:spcAft>
                        <a:buNone/>
                      </a:pPr>
                      <a:r>
                        <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Provides new information about an event</a:t>
                      </a:r>
                      <a:endParaRPr sz="1200"/>
                    </a:p>
                  </a:txBody>
                  <a:tcPr marT="63500" marB="63500" marR="63500" marL="63500"/>
                </a:tc>
                <a:tc>
                  <a:txBody>
                    <a:bodyPr/>
                    <a:lstStyle/>
                    <a:p>
                      <a:pPr indent="0" lvl="0" marL="0" rtl="0" algn="l">
                        <a:spcBef>
                          <a:spcPts val="0"/>
                        </a:spcBef>
                        <a:spcAft>
                          <a:spcPts val="0"/>
                        </a:spcAft>
                        <a:buNone/>
                      </a:pPr>
                      <a:r>
                        <a:rPr lang="en-GB" sz="1200"/>
                        <a:t>Takes legal action or campaigns</a:t>
                      </a:r>
                      <a:endParaRPr sz="1200"/>
                    </a:p>
                  </a:txBody>
                  <a:tcPr marT="63500" marB="63500" marR="63500" marL="63500"/>
                </a:tc>
              </a:tr>
              <a:tr h="734150">
                <a:tc>
                  <a:txBody>
                    <a:bodyPr/>
                    <a:lstStyle/>
                    <a:p>
                      <a:pPr indent="0" lvl="0" marL="0" rtl="0" algn="l">
                        <a:spcBef>
                          <a:spcPts val="0"/>
                        </a:spcBef>
                        <a:spcAft>
                          <a:spcPts val="0"/>
                        </a:spcAft>
                        <a:buNone/>
                      </a:pPr>
                      <a:r>
                        <a:rPr b="1" lang="en-GB" sz="1600"/>
                        <a:t>Context/ colour</a:t>
                      </a:r>
                      <a:endParaRPr b="1" sz="1600"/>
                    </a:p>
                  </a:txBody>
                  <a:tcPr marT="63500" marB="63500" marR="63500" marL="63500"/>
                </a:tc>
                <a:tc>
                  <a:txBody>
                    <a:bodyPr/>
                    <a:lstStyle/>
                    <a:p>
                      <a:pPr indent="0" lvl="0" marL="0" rtl="0" algn="l">
                        <a:spcBef>
                          <a:spcPts val="0"/>
                        </a:spcBef>
                        <a:spcAft>
                          <a:spcPts val="0"/>
                        </a:spcAft>
                        <a:buNone/>
                      </a:pPr>
                      <a:r>
                        <a:rPr lang="en-GB" sz="1200"/>
                        <a:t>Explains reasons for decision or action</a:t>
                      </a:r>
                      <a:endParaRPr sz="1200"/>
                    </a:p>
                  </a:txBody>
                  <a:tcPr marT="63500" marB="63500" marR="63500" marL="63500"/>
                </a:tc>
                <a:tc>
                  <a:txBody>
                    <a:bodyPr/>
                    <a:lstStyle/>
                    <a:p>
                      <a:pPr indent="0" lvl="0" marL="0" rtl="0" algn="l">
                        <a:spcBef>
                          <a:spcPts val="0"/>
                        </a:spcBef>
                        <a:spcAft>
                          <a:spcPts val="0"/>
                        </a:spcAft>
                        <a:buNone/>
                      </a:pPr>
                      <a:r>
                        <a:rPr lang="en-GB" sz="1200"/>
                        <a:t>Provides background to an issue, event or claim</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Describes how members are affected</a:t>
                      </a:r>
                      <a:endParaRPr sz="1200"/>
                    </a:p>
                  </a:txBody>
                  <a:tcPr marT="63500" marB="63500" marR="63500" marL="63500"/>
                </a:tc>
                <a:tc>
                  <a:txBody>
                    <a:bodyPr/>
                    <a:lstStyle/>
                    <a:p>
                      <a:pPr indent="0" lvl="0" marL="0" rtl="0" algn="l">
                        <a:spcBef>
                          <a:spcPts val="0"/>
                        </a:spcBef>
                        <a:spcAft>
                          <a:spcPts val="0"/>
                        </a:spcAft>
                        <a:buNone/>
                      </a:pPr>
                      <a:r>
                        <a:rPr lang="en-GB" sz="1200"/>
                        <a:t>Describes what they saw/ heard happen</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Describes what happened to them, and the effects</a:t>
                      </a:r>
                      <a:endParaRPr sz="1200"/>
                    </a:p>
                  </a:txBody>
                  <a:tcPr marT="63500" marB="63500" marR="63500" marL="63500">
                    <a:solidFill>
                      <a:srgbClr val="00FFFF"/>
                    </a:solidFill>
                  </a:tcPr>
                </a:tc>
              </a:tr>
              <a:tr h="581450">
                <a:tc>
                  <a:txBody>
                    <a:bodyPr/>
                    <a:lstStyle/>
                    <a:p>
                      <a:pPr indent="0" lvl="0" marL="0" rtl="0" algn="l">
                        <a:spcBef>
                          <a:spcPts val="0"/>
                        </a:spcBef>
                        <a:spcAft>
                          <a:spcPts val="0"/>
                        </a:spcAft>
                        <a:buNone/>
                      </a:pPr>
                      <a:r>
                        <a:rPr b="1" lang="en-GB" sz="1600"/>
                        <a:t>Reaction</a:t>
                      </a:r>
                      <a:endParaRPr b="1" sz="1600"/>
                    </a:p>
                  </a:txBody>
                  <a:tcPr marT="63500" marB="63500" marR="63500" marL="63500"/>
                </a:tc>
                <a:tc>
                  <a:txBody>
                    <a:bodyPr/>
                    <a:lstStyle/>
                    <a:p>
                      <a:pPr indent="0" lvl="0" marL="0" rtl="0" algn="l">
                        <a:spcBef>
                          <a:spcPts val="0"/>
                        </a:spcBef>
                        <a:spcAft>
                          <a:spcPts val="0"/>
                        </a:spcAft>
                        <a:buNone/>
                      </a:pPr>
                      <a:r>
                        <a:rPr lang="en-GB" sz="1200"/>
                        <a:t>Criticises or supports action or proposals</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Criticises or supports action or proposals</a:t>
                      </a:r>
                      <a:endParaRPr sz="1200"/>
                    </a:p>
                  </a:txBody>
                  <a:tcPr marT="63500" marB="63500" marR="63500" marL="63500">
                    <a:solidFill>
                      <a:srgbClr val="00FFFF"/>
                    </a:solidFill>
                  </a:tcPr>
                </a:tc>
                <a:tc>
                  <a:txBody>
                    <a:bodyPr/>
                    <a:lstStyle/>
                    <a:p>
                      <a:pPr indent="0" lvl="0" marL="0" rtl="0" algn="l">
                        <a:spcBef>
                          <a:spcPts val="0"/>
                        </a:spcBef>
                        <a:spcAft>
                          <a:spcPts val="0"/>
                        </a:spcAft>
                        <a:buNone/>
                      </a:pPr>
                      <a:r>
                        <a:rPr lang="en-GB" sz="1200"/>
                        <a:t>Criticises or supports action or proposals</a:t>
                      </a:r>
                      <a:endParaRPr sz="1200"/>
                    </a:p>
                  </a:txBody>
                  <a:tcPr marT="63500" marB="63500" marR="63500" marL="63500">
                    <a:solidFill>
                      <a:srgbClr val="00FFFF"/>
                    </a:solidFill>
                  </a:tcPr>
                </a:tc>
                <a:tc>
                  <a:txBody>
                    <a:bodyPr/>
                    <a:lstStyle/>
                    <a:p>
                      <a:pPr indent="0" lvl="0" marL="0" rtl="0" algn="l">
                        <a:spcBef>
                          <a:spcPts val="0"/>
                        </a:spcBef>
                        <a:spcAft>
                          <a:spcPts val="0"/>
                        </a:spcAft>
                        <a:buNone/>
                      </a:pPr>
                      <a:r>
                        <a:t/>
                      </a:r>
                      <a:endParaRPr sz="1200"/>
                    </a:p>
                  </a:txBody>
                  <a:tcPr marT="63500" marB="63500" marR="63500" marL="63500"/>
                </a:tc>
                <a:tc>
                  <a:txBody>
                    <a:bodyPr/>
                    <a:lstStyle/>
                    <a:p>
                      <a:pPr indent="0" lvl="0" marL="0" rtl="0" algn="l">
                        <a:spcBef>
                          <a:spcPts val="0"/>
                        </a:spcBef>
                        <a:spcAft>
                          <a:spcPts val="0"/>
                        </a:spcAft>
                        <a:buNone/>
                      </a:pPr>
                      <a:r>
                        <a:rPr lang="en-GB" sz="1200"/>
                        <a:t>Criticises or supports action or proposals</a:t>
                      </a:r>
                      <a:endParaRPr sz="1200"/>
                    </a:p>
                  </a:txBody>
                  <a:tcPr marT="63500" marB="63500" marR="63500" marL="63500"/>
                </a:tc>
              </a:tr>
              <a:tr h="704075">
                <a:tc>
                  <a:txBody>
                    <a:bodyPr/>
                    <a:lstStyle/>
                    <a:p>
                      <a:pPr indent="0" lvl="0" marL="0" rtl="0" algn="l">
                        <a:spcBef>
                          <a:spcPts val="0"/>
                        </a:spcBef>
                        <a:spcAft>
                          <a:spcPts val="0"/>
                        </a:spcAft>
                        <a:buNone/>
                      </a:pPr>
                      <a:r>
                        <a:rPr b="1" lang="en-GB" sz="1600"/>
                        <a:t>Reply</a:t>
                      </a:r>
                      <a:endParaRPr b="1" sz="1600"/>
                    </a:p>
                  </a:txBody>
                  <a:tcPr marT="63500" marB="63500" marR="63500" marL="63500"/>
                </a:tc>
                <a:tc>
                  <a:txBody>
                    <a:bodyPr/>
                    <a:lstStyle/>
                    <a:p>
                      <a:pPr indent="0" lvl="0" marL="0" rtl="0" algn="l">
                        <a:spcBef>
                          <a:spcPts val="0"/>
                        </a:spcBef>
                        <a:spcAft>
                          <a:spcPts val="0"/>
                        </a:spcAft>
                        <a:buNone/>
                      </a:pPr>
                      <a:r>
                        <a:rPr lang="en-GB" sz="1200"/>
                        <a:t>To criticism of, or concerns about, their actions </a:t>
                      </a:r>
                      <a:endParaRPr sz="1200"/>
                    </a:p>
                  </a:txBody>
                  <a:tcPr marT="63500" marB="63500" marR="63500" marL="63500">
                    <a:solidFill>
                      <a:srgbClr val="00FFFF"/>
                    </a:solidFill>
                  </a:tcPr>
                </a:tc>
                <a:tc>
                  <a:txBody>
                    <a:bodyPr/>
                    <a:lstStyle/>
                    <a:p>
                      <a:pPr indent="0" lvl="0" marL="0" rtl="0" algn="l">
                        <a:spcBef>
                          <a:spcPts val="0"/>
                        </a:spcBef>
                        <a:spcAft>
                          <a:spcPts val="0"/>
                        </a:spcAft>
                        <a:buNone/>
                      </a:pPr>
                      <a:r>
                        <a:t/>
                      </a:r>
                      <a:endParaRPr sz="1200"/>
                    </a:p>
                  </a:txBody>
                  <a:tcPr marT="63500" marB="63500" marR="63500" marL="63500"/>
                </a:tc>
                <a:tc>
                  <a:txBody>
                    <a:bodyPr/>
                    <a:lstStyle/>
                    <a:p>
                      <a:pPr indent="0" lvl="0" marL="0" rtl="0" algn="l">
                        <a:spcBef>
                          <a:spcPts val="0"/>
                        </a:spcBef>
                        <a:spcAft>
                          <a:spcPts val="0"/>
                        </a:spcAft>
                        <a:buNone/>
                      </a:pPr>
                      <a:r>
                        <a:rPr lang="en-GB" sz="1200"/>
                        <a:t>To criticism of, or concerns about, the actions of members</a:t>
                      </a:r>
                      <a:endParaRPr sz="1200"/>
                    </a:p>
                  </a:txBody>
                  <a:tcPr marT="63500" marB="63500" marR="63500" marL="63500">
                    <a:solidFill>
                      <a:srgbClr val="FFFFFF"/>
                    </a:solidFill>
                  </a:tcPr>
                </a:tc>
                <a:tc>
                  <a:txBody>
                    <a:bodyPr/>
                    <a:lstStyle/>
                    <a:p>
                      <a:pPr indent="0" lvl="0" marL="0" rtl="0" algn="l">
                        <a:spcBef>
                          <a:spcPts val="0"/>
                        </a:spcBef>
                        <a:spcAft>
                          <a:spcPts val="0"/>
                        </a:spcAft>
                        <a:buNone/>
                      </a:pPr>
                      <a:r>
                        <a:t/>
                      </a:r>
                      <a:endParaRPr sz="1200"/>
                    </a:p>
                  </a:txBody>
                  <a:tcPr marT="63500" marB="63500" marR="63500" marL="63500"/>
                </a:tc>
                <a:tc>
                  <a:txBody>
                    <a:bodyPr/>
                    <a:lstStyle/>
                    <a:p>
                      <a:pPr indent="0" lvl="0" marL="0" rtl="0" algn="l">
                        <a:spcBef>
                          <a:spcPts val="0"/>
                        </a:spcBef>
                        <a:spcAft>
                          <a:spcPts val="0"/>
                        </a:spcAft>
                        <a:buNone/>
                      </a:pPr>
                      <a:r>
                        <a:t/>
                      </a:r>
                      <a:endParaRPr sz="1200"/>
                    </a:p>
                  </a:txBody>
                  <a:tcPr marT="63500" marB="63500" marR="63500" marL="63500"/>
                </a:tc>
              </a:tr>
            </a:tbl>
          </a:graphicData>
        </a:graphic>
      </p:graphicFrame>
      <p:sp>
        <p:nvSpPr>
          <p:cNvPr id="399" name="Google Shape;399;p80"/>
          <p:cNvSpPr txBox="1"/>
          <p:nvPr/>
        </p:nvSpPr>
        <p:spPr>
          <a:xfrm>
            <a:off x="0" y="177950"/>
            <a:ext cx="9011100" cy="81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FFFFFF"/>
                </a:solidFill>
                <a:highlight>
                  <a:srgbClr val="5BAEDF"/>
                </a:highlight>
                <a:latin typeface="Oswald"/>
                <a:ea typeface="Oswald"/>
                <a:cs typeface="Oswald"/>
                <a:sym typeface="Oswald"/>
              </a:rPr>
              <a:t> Different types of source</a:t>
            </a:r>
            <a:r>
              <a:rPr lang="en-GB" sz="3600">
                <a:solidFill>
                  <a:srgbClr val="5BAEDF"/>
                </a:solidFill>
                <a:highlight>
                  <a:srgbClr val="5BAEDF"/>
                </a:highlight>
                <a:latin typeface="Oswald"/>
                <a:ea typeface="Oswald"/>
                <a:cs typeface="Oswald"/>
                <a:sym typeface="Oswald"/>
              </a:rPr>
              <a:t>_</a:t>
            </a:r>
            <a:r>
              <a:rPr lang="en-GB" sz="3600">
                <a:solidFill>
                  <a:srgbClr val="FFFFFF"/>
                </a:solidFill>
                <a:highlight>
                  <a:srgbClr val="5BAEDF"/>
                </a:highlight>
                <a:latin typeface="Oswald"/>
                <a:ea typeface="Oswald"/>
                <a:cs typeface="Oswald"/>
                <a:sym typeface="Oswald"/>
              </a:rPr>
              <a:t>+ potential story roles</a:t>
            </a:r>
            <a:r>
              <a:rPr lang="en-GB" sz="3600">
                <a:solidFill>
                  <a:srgbClr val="5BAEDF"/>
                </a:solidFill>
                <a:highlight>
                  <a:srgbClr val="5BAEDF"/>
                </a:highlight>
                <a:latin typeface="Oswald"/>
                <a:ea typeface="Oswald"/>
                <a:cs typeface="Oswald"/>
                <a:sym typeface="Oswald"/>
              </a:rPr>
              <a:t>_</a:t>
            </a:r>
            <a:endParaRPr sz="3600">
              <a:solidFill>
                <a:srgbClr val="5BAEDF"/>
              </a:solidFill>
              <a:highlight>
                <a:srgbClr val="5BAEDF"/>
              </a:highlight>
              <a:latin typeface="Oswald"/>
              <a:ea typeface="Oswald"/>
              <a:cs typeface="Oswald"/>
              <a:sym typeface="Oswald"/>
            </a:endParaRPr>
          </a:p>
          <a:p>
            <a:pPr indent="0" lvl="0" marL="0" rtl="0" algn="ctr">
              <a:spcBef>
                <a:spcPts val="0"/>
              </a:spcBef>
              <a:spcAft>
                <a:spcPts val="0"/>
              </a:spcAft>
              <a:buNone/>
            </a:pPr>
            <a:r>
              <a:t/>
            </a:r>
            <a:endParaRPr sz="3600">
              <a:solidFill>
                <a:srgbClr val="FFFFFF"/>
              </a:solidFill>
              <a:highlight>
                <a:srgbClr val="5BAEDF"/>
              </a:highlight>
              <a:latin typeface="Oswald"/>
              <a:ea typeface="Oswald"/>
              <a:cs typeface="Oswald"/>
              <a:sym typeface="Oswald"/>
            </a:endParaRPr>
          </a:p>
        </p:txBody>
      </p:sp>
      <p:sp>
        <p:nvSpPr>
          <p:cNvPr id="400" name="Google Shape;400;p80"/>
          <p:cNvSpPr txBox="1"/>
          <p:nvPr/>
        </p:nvSpPr>
        <p:spPr>
          <a:xfrm>
            <a:off x="0" y="4764875"/>
            <a:ext cx="11216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Reference: </a:t>
            </a:r>
            <a:r>
              <a:rPr b="1" i="1" lang="en-GB" sz="1200"/>
              <a:t>Bradshaw, Paul (2024) The Online Journalism Handbook</a:t>
            </a:r>
            <a:endParaRPr b="1" i="1" sz="1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404" name="Shape 404"/>
        <p:cNvGrpSpPr/>
        <p:nvPr/>
      </p:nvGrpSpPr>
      <p:grpSpPr>
        <a:xfrm>
          <a:off x="0" y="0"/>
          <a:ext cx="0" cy="0"/>
          <a:chOff x="0" y="0"/>
          <a:chExt cx="0" cy="0"/>
        </a:xfrm>
      </p:grpSpPr>
      <p:sp>
        <p:nvSpPr>
          <p:cNvPr id="405" name="Google Shape;405;p8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endParaRPr sz="1900"/>
          </a:p>
        </p:txBody>
      </p:sp>
      <p:sp>
        <p:nvSpPr>
          <p:cNvPr id="406" name="Google Shape;406;p8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GB" sz="2800">
                <a:latin typeface="Oswald"/>
                <a:ea typeface="Oswald"/>
                <a:cs typeface="Oswald"/>
                <a:sym typeface="Oswald"/>
              </a:rPr>
              <a:t>I used Bradshaw’s PEER framework </a:t>
            </a:r>
            <a:r>
              <a:rPr b="1" i="1" lang="en-GB" sz="2800">
                <a:latin typeface="Oswald"/>
                <a:ea typeface="Oswald"/>
                <a:cs typeface="Oswald"/>
                <a:sym typeface="Oswald"/>
              </a:rPr>
              <a:t>(Bradshaw 2024) </a:t>
            </a:r>
            <a:r>
              <a:rPr i="1" lang="en-GB" sz="2800">
                <a:latin typeface="Oswald"/>
                <a:ea typeface="Oswald"/>
                <a:cs typeface="Oswald"/>
                <a:sym typeface="Oswald"/>
              </a:rPr>
              <a:t>to generate a wide range of ideas for interviewees (</a:t>
            </a:r>
            <a:r>
              <a:rPr b="1" i="1" lang="en-GB" sz="2800">
                <a:latin typeface="Oswald"/>
                <a:ea typeface="Oswald"/>
                <a:cs typeface="Oswald"/>
                <a:sym typeface="Oswald"/>
              </a:rPr>
              <a:t>APPENDIX C</a:t>
            </a:r>
            <a:r>
              <a:rPr i="1" lang="en-GB" sz="2800">
                <a:latin typeface="Oswald"/>
                <a:ea typeface="Oswald"/>
                <a:cs typeface="Oswald"/>
                <a:sym typeface="Oswald"/>
              </a:rPr>
              <a:t>). </a:t>
            </a:r>
            <a:endParaRPr i="1" sz="2800">
              <a:latin typeface="Oswald"/>
              <a:ea typeface="Oswald"/>
              <a:cs typeface="Oswald"/>
              <a:sym typeface="Oswa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410" name="Shape 410"/>
        <p:cNvGrpSpPr/>
        <p:nvPr/>
      </p:nvGrpSpPr>
      <p:grpSpPr>
        <a:xfrm>
          <a:off x="0" y="0"/>
          <a:ext cx="0" cy="0"/>
          <a:chOff x="0" y="0"/>
          <a:chExt cx="0" cy="0"/>
        </a:xfrm>
      </p:grpSpPr>
      <p:sp>
        <p:nvSpPr>
          <p:cNvPr id="411" name="Google Shape;411;p8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2800">
                <a:latin typeface="Oswald"/>
                <a:ea typeface="Oswald"/>
                <a:cs typeface="Oswald"/>
                <a:sym typeface="Oswald"/>
              </a:rPr>
              <a:t>Some of the challenges I faced could have been prevented through using brainstorming techniques for both ideas (REF) and interviewees (REF). </a:t>
            </a:r>
            <a:endParaRPr i="1" sz="2800">
              <a:latin typeface="Oswald"/>
              <a:ea typeface="Oswald"/>
              <a:cs typeface="Oswald"/>
              <a:sym typeface="Oswald"/>
            </a:endParaRPr>
          </a:p>
          <a:p>
            <a:pPr indent="0" lvl="0" marL="0" rtl="0" algn="l">
              <a:spcBef>
                <a:spcPts val="1600"/>
              </a:spcBef>
              <a:spcAft>
                <a:spcPts val="1600"/>
              </a:spcAft>
              <a:buNone/>
            </a:pPr>
            <a:r>
              <a:rPr i="1" lang="en-GB" sz="2800">
                <a:latin typeface="Oswald"/>
                <a:ea typeface="Oswald"/>
                <a:cs typeface="Oswald"/>
                <a:sym typeface="Oswald"/>
              </a:rPr>
              <a:t>When I came to edit the results I realised my questions needed to have a clearer focus in terms of the story I planned to tell (REF)</a:t>
            </a:r>
            <a:endParaRPr i="1" sz="2800">
              <a:latin typeface="Oswald"/>
              <a:ea typeface="Oswald"/>
              <a:cs typeface="Oswald"/>
              <a:sym typeface="Oswald"/>
            </a:endParaRPr>
          </a:p>
        </p:txBody>
      </p:sp>
      <p:sp>
        <p:nvSpPr>
          <p:cNvPr id="412" name="Google Shape;412;p8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416" name="Shape 416"/>
        <p:cNvGrpSpPr/>
        <p:nvPr/>
      </p:nvGrpSpPr>
      <p:grpSpPr>
        <a:xfrm>
          <a:off x="0" y="0"/>
          <a:ext cx="0" cy="0"/>
          <a:chOff x="0" y="0"/>
          <a:chExt cx="0" cy="0"/>
        </a:xfrm>
      </p:grpSpPr>
      <p:sp>
        <p:nvSpPr>
          <p:cNvPr id="417" name="Google Shape;417;p83"/>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rgbClr val="000000"/>
                </a:solidFill>
              </a:rPr>
              <a:t>Tip: use ideas and reading from other modules</a:t>
            </a:r>
            <a:endParaRPr>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1" name="Shape 421"/>
        <p:cNvGrpSpPr/>
        <p:nvPr/>
      </p:nvGrpSpPr>
      <p:grpSpPr>
        <a:xfrm>
          <a:off x="0" y="0"/>
          <a:ext cx="0" cy="0"/>
          <a:chOff x="0" y="0"/>
          <a:chExt cx="0" cy="0"/>
        </a:xfrm>
      </p:grpSpPr>
      <p:sp>
        <p:nvSpPr>
          <p:cNvPr id="422" name="Google Shape;422;p84"/>
          <p:cNvSpPr txBox="1"/>
          <p:nvPr>
            <p:ph idx="4294967295" type="title"/>
          </p:nvPr>
        </p:nvSpPr>
        <p:spPr>
          <a:xfrm>
            <a:off x="490250" y="528900"/>
            <a:ext cx="5678100" cy="288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rPr>
              <a:t>End-of-module feedback!</a:t>
            </a:r>
            <a:endParaRPr sz="4200">
              <a:solidFill>
                <a:schemeClr val="lt1"/>
              </a:solidFill>
            </a:endParaRPr>
          </a:p>
          <a:p>
            <a:pPr indent="0" lvl="0" marL="0" rtl="0" algn="l">
              <a:spcBef>
                <a:spcPts val="0"/>
              </a:spcBef>
              <a:spcAft>
                <a:spcPts val="0"/>
              </a:spcAft>
              <a:buNone/>
            </a:pPr>
            <a:r>
              <a:rPr lang="en-GB" sz="4200">
                <a:solidFill>
                  <a:schemeClr val="lt1"/>
                </a:solidFill>
              </a:rPr>
              <a:t>Please complete the short form on Moodle</a:t>
            </a:r>
            <a:endParaRPr sz="42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85"/>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Generative AI</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grpSp>
        <p:nvGrpSpPr>
          <p:cNvPr id="432" name="Google Shape;432;p86"/>
          <p:cNvGrpSpPr/>
          <p:nvPr/>
        </p:nvGrpSpPr>
        <p:grpSpPr>
          <a:xfrm>
            <a:off x="779375" y="944775"/>
            <a:ext cx="1870237" cy="3711155"/>
            <a:chOff x="1118231" y="283725"/>
            <a:chExt cx="2090819" cy="4076400"/>
          </a:xfrm>
        </p:grpSpPr>
        <p:sp>
          <p:nvSpPr>
            <p:cNvPr id="433" name="Google Shape;433;p86"/>
            <p:cNvSpPr/>
            <p:nvPr/>
          </p:nvSpPr>
          <p:spPr>
            <a:xfrm>
              <a:off x="1178650" y="283725"/>
              <a:ext cx="2030400" cy="4076400"/>
            </a:xfrm>
            <a:prstGeom prst="rect">
              <a:avLst/>
            </a:prstGeom>
            <a:solidFill>
              <a:srgbClr val="B51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434" name="Google Shape;434;p86"/>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435" name="Google Shape;435;p86"/>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51A00"/>
                  </a:solidFill>
                  <a:latin typeface="Roboto Medium"/>
                  <a:ea typeface="Roboto Medium"/>
                  <a:cs typeface="Roboto Medium"/>
                  <a:sym typeface="Roboto Medium"/>
                </a:rPr>
                <a:t>GenAI tool use not mentioned</a:t>
              </a:r>
              <a:endParaRPr sz="1200">
                <a:solidFill>
                  <a:srgbClr val="B51A00"/>
                </a:solidFill>
                <a:latin typeface="Roboto Medium"/>
                <a:ea typeface="Roboto Medium"/>
                <a:cs typeface="Roboto Medium"/>
                <a:sym typeface="Roboto Medium"/>
              </a:endParaRPr>
            </a:p>
          </p:txBody>
        </p:sp>
        <p:sp>
          <p:nvSpPr>
            <p:cNvPr id="436" name="Google Shape;436;p8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B51A00"/>
                  </a:solidFill>
                  <a:latin typeface="Roboto"/>
                  <a:ea typeface="Roboto"/>
                  <a:cs typeface="Roboto"/>
                  <a:sym typeface="Roboto"/>
                </a:rPr>
                <a:t>If you’ve used GenAI tools without saying so, this is considered plagiarism and a zero mark</a:t>
              </a:r>
              <a:endParaRPr sz="800">
                <a:solidFill>
                  <a:srgbClr val="B51A00"/>
                </a:solidFill>
                <a:latin typeface="Roboto"/>
                <a:ea typeface="Roboto"/>
                <a:cs typeface="Roboto"/>
                <a:sym typeface="Roboto"/>
              </a:endParaRPr>
            </a:p>
          </p:txBody>
        </p:sp>
        <p:sp>
          <p:nvSpPr>
            <p:cNvPr id="437" name="Google Shape;437;p8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51A00"/>
                  </a:solidFill>
                  <a:latin typeface="Roboto"/>
                  <a:ea typeface="Roboto"/>
                  <a:cs typeface="Roboto"/>
                  <a:sym typeface="Roboto"/>
                </a:rPr>
                <a:t>0</a:t>
              </a:r>
              <a:r>
                <a:rPr lang="en-GB" sz="4000">
                  <a:solidFill>
                    <a:srgbClr val="B51A00"/>
                  </a:solidFill>
                  <a:latin typeface="Roboto Thin"/>
                  <a:ea typeface="Roboto Thin"/>
                  <a:cs typeface="Roboto Thin"/>
                  <a:sym typeface="Roboto Thin"/>
                </a:rPr>
                <a:t>%</a:t>
              </a:r>
              <a:endParaRPr sz="4000">
                <a:solidFill>
                  <a:srgbClr val="B51A00"/>
                </a:solidFill>
                <a:latin typeface="Roboto Thin"/>
                <a:ea typeface="Roboto Thin"/>
                <a:cs typeface="Roboto Thin"/>
                <a:sym typeface="Roboto Thin"/>
              </a:endParaRPr>
            </a:p>
          </p:txBody>
        </p:sp>
        <p:sp>
          <p:nvSpPr>
            <p:cNvPr id="438" name="Google Shape;438;p8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51A00"/>
                </a:solidFill>
              </a:endParaRPr>
            </a:p>
          </p:txBody>
        </p:sp>
        <p:sp>
          <p:nvSpPr>
            <p:cNvPr id="439" name="Google Shape;439;p86"/>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Attribute any use of AI</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Make it clear what is your work, and what is not</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Include evidence to clarify</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Identify what you did well — and could do better</a:t>
              </a:r>
              <a:endParaRPr sz="800">
                <a:solidFill>
                  <a:schemeClr val="lt1"/>
                </a:solidFill>
                <a:latin typeface="Roboto"/>
                <a:ea typeface="Roboto"/>
                <a:cs typeface="Roboto"/>
                <a:sym typeface="Roboto"/>
              </a:endParaRPr>
            </a:p>
          </p:txBody>
        </p:sp>
      </p:grpSp>
      <p:grpSp>
        <p:nvGrpSpPr>
          <p:cNvPr id="440" name="Google Shape;440;p86"/>
          <p:cNvGrpSpPr/>
          <p:nvPr/>
        </p:nvGrpSpPr>
        <p:grpSpPr>
          <a:xfrm>
            <a:off x="2684386" y="944775"/>
            <a:ext cx="1870237" cy="3711155"/>
            <a:chOff x="1118231" y="283725"/>
            <a:chExt cx="2090819" cy="4076400"/>
          </a:xfrm>
        </p:grpSpPr>
        <p:sp>
          <p:nvSpPr>
            <p:cNvPr id="441" name="Google Shape;441;p86"/>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86"/>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6"/>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Evaluation includes </a:t>
              </a:r>
              <a:r>
                <a:rPr b="1" lang="en-GB" sz="1200">
                  <a:solidFill>
                    <a:srgbClr val="1D7E75"/>
                  </a:solidFill>
                  <a:latin typeface="Roboto"/>
                  <a:ea typeface="Roboto"/>
                  <a:cs typeface="Roboto"/>
                  <a:sym typeface="Roboto"/>
                </a:rPr>
                <a:t>evidence</a:t>
              </a:r>
              <a:endParaRPr b="1" sz="1200">
                <a:solidFill>
                  <a:srgbClr val="1D7E75"/>
                </a:solidFill>
                <a:latin typeface="Roboto"/>
                <a:ea typeface="Roboto"/>
                <a:cs typeface="Roboto"/>
                <a:sym typeface="Roboto"/>
              </a:endParaRPr>
            </a:p>
          </p:txBody>
        </p:sp>
        <p:sp>
          <p:nvSpPr>
            <p:cNvPr id="444" name="Google Shape;444;p8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around my dataset (see Appendix A)”</a:t>
              </a:r>
              <a:endParaRPr sz="800">
                <a:solidFill>
                  <a:srgbClr val="1D7E75"/>
                </a:solidFill>
                <a:latin typeface="Roboto"/>
                <a:ea typeface="Roboto"/>
                <a:cs typeface="Roboto"/>
                <a:sym typeface="Roboto"/>
              </a:endParaRPr>
            </a:p>
          </p:txBody>
        </p:sp>
        <p:sp>
          <p:nvSpPr>
            <p:cNvPr id="445" name="Google Shape;445;p86"/>
            <p:cNvSpPr/>
            <p:nvPr/>
          </p:nvSpPr>
          <p:spPr>
            <a:xfrm>
              <a:off x="1233842" y="470593"/>
              <a:ext cx="19752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52-8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446" name="Google Shape;446;p8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6"/>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Copy and paste the prompt(s) and response(s) in full</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Use a different appendix for each example</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chemeClr val="lt1"/>
                  </a:solidFill>
                  <a:latin typeface="Roboto"/>
                  <a:ea typeface="Roboto"/>
                  <a:cs typeface="Roboto"/>
                  <a:sym typeface="Roboto"/>
                </a:rPr>
                <a:t>Reflect on them</a:t>
              </a:r>
              <a:endParaRPr sz="800">
                <a:solidFill>
                  <a:srgbClr val="FFFFFF"/>
                </a:solidFill>
                <a:latin typeface="Roboto"/>
                <a:ea typeface="Roboto"/>
                <a:cs typeface="Roboto"/>
                <a:sym typeface="Roboto"/>
              </a:endParaRPr>
            </a:p>
          </p:txBody>
        </p:sp>
      </p:grpSp>
      <p:grpSp>
        <p:nvGrpSpPr>
          <p:cNvPr id="448" name="Google Shape;448;p86"/>
          <p:cNvGrpSpPr/>
          <p:nvPr/>
        </p:nvGrpSpPr>
        <p:grpSpPr>
          <a:xfrm>
            <a:off x="4589397" y="944775"/>
            <a:ext cx="1870237" cy="3711155"/>
            <a:chOff x="1118231" y="283725"/>
            <a:chExt cx="2090819" cy="4076400"/>
          </a:xfrm>
        </p:grpSpPr>
        <p:sp>
          <p:nvSpPr>
            <p:cNvPr id="449" name="Google Shape;449;p86"/>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6"/>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6"/>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Evidence and </a:t>
              </a:r>
              <a:r>
                <a:rPr b="1" lang="en-GB" sz="1200">
                  <a:solidFill>
                    <a:srgbClr val="1D7E75"/>
                  </a:solidFill>
                  <a:latin typeface="Roboto"/>
                  <a:ea typeface="Roboto"/>
                  <a:cs typeface="Roboto"/>
                  <a:sym typeface="Roboto"/>
                </a:rPr>
                <a:t>references</a:t>
              </a:r>
              <a:endParaRPr b="1" sz="1200">
                <a:solidFill>
                  <a:srgbClr val="1D7E75"/>
                </a:solidFill>
                <a:latin typeface="Roboto"/>
                <a:ea typeface="Roboto"/>
                <a:cs typeface="Roboto"/>
                <a:sym typeface="Roboto"/>
              </a:endParaRPr>
            </a:p>
          </p:txBody>
        </p:sp>
        <p:sp>
          <p:nvSpPr>
            <p:cNvPr id="452" name="Google Shape;452;p8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used ChatGPT to generate ideas (see Appendix A) using techniques outlined by Marconi (2023)”</a:t>
              </a:r>
              <a:endParaRPr sz="800">
                <a:solidFill>
                  <a:srgbClr val="1D7E75"/>
                </a:solidFill>
                <a:latin typeface="Roboto"/>
                <a:ea typeface="Roboto"/>
                <a:cs typeface="Roboto"/>
                <a:sym typeface="Roboto"/>
              </a:endParaRPr>
            </a:p>
          </p:txBody>
        </p:sp>
        <p:sp>
          <p:nvSpPr>
            <p:cNvPr id="453" name="Google Shape;453;p86"/>
            <p:cNvSpPr/>
            <p:nvPr/>
          </p:nvSpPr>
          <p:spPr>
            <a:xfrm>
              <a:off x="1233858" y="470593"/>
              <a:ext cx="19149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62-8</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454" name="Google Shape;454;p8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6"/>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Draw on original sources used in lectures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Focus on practical literature — don’t quote facts and stats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Identify next steps</a:t>
              </a:r>
              <a:endParaRPr sz="800">
                <a:solidFill>
                  <a:srgbClr val="FFFFFF"/>
                </a:solidFill>
                <a:latin typeface="Roboto"/>
                <a:ea typeface="Roboto"/>
                <a:cs typeface="Roboto"/>
                <a:sym typeface="Roboto"/>
              </a:endParaRPr>
            </a:p>
          </p:txBody>
        </p:sp>
      </p:grpSp>
      <p:grpSp>
        <p:nvGrpSpPr>
          <p:cNvPr id="456" name="Google Shape;456;p86"/>
          <p:cNvGrpSpPr/>
          <p:nvPr/>
        </p:nvGrpSpPr>
        <p:grpSpPr>
          <a:xfrm>
            <a:off x="6494397" y="944775"/>
            <a:ext cx="1870237" cy="3711155"/>
            <a:chOff x="1118231" y="283725"/>
            <a:chExt cx="2090819" cy="4076400"/>
          </a:xfrm>
        </p:grpSpPr>
        <p:sp>
          <p:nvSpPr>
            <p:cNvPr id="457" name="Google Shape;457;p86"/>
            <p:cNvSpPr/>
            <p:nvPr/>
          </p:nvSpPr>
          <p:spPr>
            <a:xfrm>
              <a:off x="1178650" y="283725"/>
              <a:ext cx="2030400" cy="40764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86"/>
            <p:cNvSpPr/>
            <p:nvPr/>
          </p:nvSpPr>
          <p:spPr>
            <a:xfrm>
              <a:off x="1118231" y="341749"/>
              <a:ext cx="2030400" cy="2490600"/>
            </a:xfrm>
            <a:prstGeom prst="rect">
              <a:avLst/>
            </a:prstGeom>
            <a:solidFill>
              <a:srgbClr val="FFFFFF"/>
            </a:solidFill>
            <a:ln cap="flat" cmpd="sng" w="19050">
              <a:solidFill>
                <a:srgbClr val="1D7E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6"/>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1D7E75"/>
                  </a:solidFill>
                  <a:latin typeface="Roboto Medium"/>
                  <a:ea typeface="Roboto Medium"/>
                  <a:cs typeface="Roboto Medium"/>
                  <a:sym typeface="Roboto Medium"/>
                </a:rPr>
                <a:t>+ critical reflection and </a:t>
              </a:r>
              <a:r>
                <a:rPr b="1" lang="en-GB" sz="1200">
                  <a:solidFill>
                    <a:srgbClr val="1D7E75"/>
                  </a:solidFill>
                  <a:latin typeface="Roboto"/>
                  <a:ea typeface="Roboto"/>
                  <a:cs typeface="Roboto"/>
                  <a:sym typeface="Roboto"/>
                </a:rPr>
                <a:t>experimentation</a:t>
              </a:r>
              <a:endParaRPr b="1" sz="1200">
                <a:solidFill>
                  <a:srgbClr val="1D7E75"/>
                </a:solidFill>
                <a:latin typeface="Roboto"/>
                <a:ea typeface="Roboto"/>
                <a:cs typeface="Roboto"/>
                <a:sym typeface="Roboto"/>
              </a:endParaRPr>
            </a:p>
          </p:txBody>
        </p:sp>
        <p:sp>
          <p:nvSpPr>
            <p:cNvPr id="460" name="Google Shape;460;p86"/>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800">
                  <a:solidFill>
                    <a:srgbClr val="1D7E75"/>
                  </a:solidFill>
                  <a:latin typeface="Roboto"/>
                  <a:ea typeface="Roboto"/>
                  <a:cs typeface="Roboto"/>
                  <a:sym typeface="Roboto"/>
                </a:rPr>
                <a:t>E.g. “I added prompts to guard against bias in terms of ethnicity, gender etc. (Heikkilä 2023. See Appendix B)”</a:t>
              </a:r>
              <a:endParaRPr sz="800">
                <a:solidFill>
                  <a:srgbClr val="1D7E75"/>
                </a:solidFill>
                <a:latin typeface="Roboto"/>
                <a:ea typeface="Roboto"/>
                <a:cs typeface="Roboto"/>
                <a:sym typeface="Roboto"/>
              </a:endParaRPr>
            </a:p>
          </p:txBody>
        </p:sp>
        <p:sp>
          <p:nvSpPr>
            <p:cNvPr id="461" name="Google Shape;461;p86"/>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1D7E75"/>
                  </a:solidFill>
                  <a:latin typeface="Roboto"/>
                  <a:ea typeface="Roboto"/>
                  <a:cs typeface="Roboto"/>
                  <a:sym typeface="Roboto"/>
                </a:rPr>
                <a:t>72</a:t>
              </a:r>
              <a:r>
                <a:rPr lang="en-GB" sz="4000">
                  <a:solidFill>
                    <a:srgbClr val="1D7E75"/>
                  </a:solidFill>
                  <a:latin typeface="Roboto Thin"/>
                  <a:ea typeface="Roboto Thin"/>
                  <a:cs typeface="Roboto Thin"/>
                  <a:sym typeface="Roboto Thin"/>
                </a:rPr>
                <a:t>%+</a:t>
              </a:r>
              <a:endParaRPr sz="4000">
                <a:solidFill>
                  <a:srgbClr val="1D7E75"/>
                </a:solidFill>
                <a:latin typeface="Roboto Thin"/>
                <a:ea typeface="Roboto Thin"/>
                <a:cs typeface="Roboto Thin"/>
                <a:sym typeface="Roboto Thin"/>
              </a:endParaRPr>
            </a:p>
          </p:txBody>
        </p:sp>
        <p:sp>
          <p:nvSpPr>
            <p:cNvPr id="462" name="Google Shape;462;p86"/>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86"/>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chemeClr val="lt1"/>
                </a:buClr>
                <a:buSzPts val="800"/>
                <a:buFont typeface="Roboto"/>
                <a:buChar char="●"/>
              </a:pPr>
              <a:r>
                <a:rPr lang="en-GB" sz="800">
                  <a:solidFill>
                    <a:schemeClr val="lt1"/>
                  </a:solidFill>
                  <a:latin typeface="Roboto"/>
                  <a:ea typeface="Roboto"/>
                  <a:cs typeface="Roboto"/>
                  <a:sym typeface="Roboto"/>
                </a:rPr>
                <a:t>Read about good practice and try those techniques </a:t>
              </a:r>
              <a:endParaRPr sz="800">
                <a:solidFill>
                  <a:schemeClr val="lt1"/>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Don’t settle for the first results: experiment</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GB" sz="800">
                  <a:solidFill>
                    <a:srgbClr val="FFFFFF"/>
                  </a:solidFill>
                  <a:latin typeface="Roboto"/>
                  <a:ea typeface="Roboto"/>
                  <a:cs typeface="Roboto"/>
                  <a:sym typeface="Roboto"/>
                </a:rPr>
                <a:t>Reflect on what works and what doesn’t</a:t>
              </a:r>
              <a:endParaRPr sz="800">
                <a:solidFill>
                  <a:srgbClr val="FFFFFF"/>
                </a:solidFill>
                <a:latin typeface="Roboto"/>
                <a:ea typeface="Roboto"/>
                <a:cs typeface="Roboto"/>
                <a:sym typeface="Roboto"/>
              </a:endParaRPr>
            </a:p>
          </p:txBody>
        </p:sp>
      </p:grpSp>
      <p:sp>
        <p:nvSpPr>
          <p:cNvPr id="464" name="Google Shape;464;p86"/>
          <p:cNvSpPr txBox="1"/>
          <p:nvPr>
            <p:ph idx="4294967295" type="title"/>
          </p:nvPr>
        </p:nvSpPr>
        <p:spPr>
          <a:xfrm>
            <a:off x="311700" y="20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3400"/>
              <a:t>Different levels of use/evaluation</a:t>
            </a:r>
            <a:endParaRPr b="1" sz="3400"/>
          </a:p>
        </p:txBody>
      </p:sp>
      <p:sp>
        <p:nvSpPr>
          <p:cNvPr id="465" name="Google Shape;465;p86"/>
          <p:cNvSpPr txBox="1"/>
          <p:nvPr/>
        </p:nvSpPr>
        <p:spPr>
          <a:xfrm>
            <a:off x="3155250" y="4822750"/>
            <a:ext cx="5988900" cy="234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i="1" lang="en-GB" sz="1200">
                <a:solidFill>
                  <a:schemeClr val="dk2"/>
                </a:solidFill>
              </a:rPr>
              <a:t>Note: grades indicate credit for use of genAI only, not the overall grade</a:t>
            </a:r>
            <a:endParaRPr i="1" sz="1200">
              <a:solidFill>
                <a:schemeClr val="dk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solidFill>
                  <a:schemeClr val="lt1"/>
                </a:solidFill>
                <a:highlight>
                  <a:srgbClr val="FF0000"/>
                </a:highlight>
              </a:rPr>
              <a:t>A reminder once more:</a:t>
            </a:r>
            <a:endParaRPr sz="4200">
              <a:solidFill>
                <a:schemeClr val="lt1"/>
              </a:solidFill>
              <a:highlight>
                <a:srgbClr val="FF0000"/>
              </a:highlight>
            </a:endParaRPr>
          </a:p>
        </p:txBody>
      </p:sp>
      <p:sp>
        <p:nvSpPr>
          <p:cNvPr id="471" name="Google Shape;471;p8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just">
              <a:lnSpc>
                <a:spcPct val="100000"/>
              </a:lnSpc>
              <a:spcBef>
                <a:spcPts val="0"/>
              </a:spcBef>
              <a:spcAft>
                <a:spcPts val="0"/>
              </a:spcAft>
              <a:buNone/>
            </a:pPr>
            <a:r>
              <a:rPr b="1" lang="en-GB" sz="2200">
                <a:solidFill>
                  <a:srgbClr val="000000"/>
                </a:solidFill>
                <a:highlight>
                  <a:srgbClr val="F4CCCC"/>
                </a:highlight>
                <a:latin typeface="Arial"/>
                <a:ea typeface="Arial"/>
                <a:cs typeface="Arial"/>
                <a:sym typeface="Arial"/>
              </a:rPr>
              <a:t>Generative AI tools are not permitted to be used to </a:t>
            </a:r>
            <a:r>
              <a:rPr b="1" i="1" lang="en-GB" sz="2200">
                <a:solidFill>
                  <a:srgbClr val="000000"/>
                </a:solidFill>
                <a:highlight>
                  <a:srgbClr val="F4CCCC"/>
                </a:highlight>
                <a:latin typeface="Arial"/>
                <a:ea typeface="Arial"/>
                <a:cs typeface="Arial"/>
                <a:sym typeface="Arial"/>
              </a:rPr>
              <a:t>write</a:t>
            </a:r>
            <a:r>
              <a:rPr b="1" lang="en-GB" sz="2200">
                <a:solidFill>
                  <a:srgbClr val="000000"/>
                </a:solidFill>
                <a:highlight>
                  <a:srgbClr val="F4CCCC"/>
                </a:highlight>
                <a:latin typeface="Arial"/>
                <a:ea typeface="Arial"/>
                <a:cs typeface="Arial"/>
                <a:sym typeface="Arial"/>
              </a:rPr>
              <a:t> any part of your reflection</a:t>
            </a:r>
            <a:r>
              <a:rPr lang="en-GB" sz="2200">
                <a:solidFill>
                  <a:srgbClr val="000000"/>
                </a:solidFill>
                <a:highlight>
                  <a:schemeClr val="lt1"/>
                </a:highlight>
                <a:latin typeface="Arial"/>
                <a:ea typeface="Arial"/>
                <a:cs typeface="Arial"/>
                <a:sym typeface="Arial"/>
              </a:rPr>
              <a:t>.</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rPr lang="en-GB" sz="2200">
                <a:solidFill>
                  <a:srgbClr val="000000"/>
                </a:solidFill>
                <a:highlight>
                  <a:schemeClr val="lt1"/>
                </a:highlight>
                <a:latin typeface="Arial"/>
                <a:ea typeface="Arial"/>
                <a:cs typeface="Arial"/>
                <a:sym typeface="Arial"/>
              </a:rPr>
              <a:t>But they can be used — </a:t>
            </a:r>
            <a:r>
              <a:rPr b="1" lang="en-GB" sz="2200">
                <a:solidFill>
                  <a:srgbClr val="000000"/>
                </a:solidFill>
                <a:highlight>
                  <a:schemeClr val="lt1"/>
                </a:highlight>
                <a:latin typeface="Arial"/>
                <a:ea typeface="Arial"/>
                <a:cs typeface="Arial"/>
                <a:sym typeface="Arial"/>
              </a:rPr>
              <a:t>documented clearly</a:t>
            </a:r>
            <a:r>
              <a:rPr lang="en-GB" sz="2200">
                <a:solidFill>
                  <a:srgbClr val="000000"/>
                </a:solidFill>
                <a:highlight>
                  <a:schemeClr val="lt1"/>
                </a:highlight>
                <a:latin typeface="Arial"/>
                <a:ea typeface="Arial"/>
                <a:cs typeface="Arial"/>
                <a:sym typeface="Arial"/>
              </a:rPr>
              <a:t> — as part of your production process, to demonstrate your understanding of </a:t>
            </a:r>
            <a:r>
              <a:rPr b="1" lang="en-GB" sz="2200">
                <a:solidFill>
                  <a:srgbClr val="000000"/>
                </a:solidFill>
                <a:highlight>
                  <a:schemeClr val="lt1"/>
                </a:highlight>
                <a:latin typeface="Arial"/>
                <a:ea typeface="Arial"/>
                <a:cs typeface="Arial"/>
                <a:sym typeface="Arial"/>
              </a:rPr>
              <a:t>emerging production practices</a:t>
            </a:r>
            <a:r>
              <a:rPr lang="en-GB" sz="2200">
                <a:solidFill>
                  <a:srgbClr val="000000"/>
                </a:solidFill>
                <a:highlight>
                  <a:schemeClr val="lt1"/>
                </a:highlight>
                <a:latin typeface="Arial"/>
                <a:ea typeface="Arial"/>
                <a:cs typeface="Arial"/>
                <a:sym typeface="Arial"/>
              </a:rPr>
              <a:t> and </a:t>
            </a:r>
            <a:r>
              <a:rPr b="1" lang="en-GB" sz="2200">
                <a:solidFill>
                  <a:srgbClr val="000000"/>
                </a:solidFill>
                <a:highlight>
                  <a:schemeClr val="lt1"/>
                </a:highlight>
                <a:latin typeface="Arial"/>
                <a:ea typeface="Arial"/>
                <a:cs typeface="Arial"/>
                <a:sym typeface="Arial"/>
              </a:rPr>
              <a:t>potential applications</a:t>
            </a:r>
            <a:r>
              <a:rPr lang="en-GB" sz="2200">
                <a:solidFill>
                  <a:srgbClr val="000000"/>
                </a:solidFill>
                <a:highlight>
                  <a:schemeClr val="lt1"/>
                </a:highlight>
                <a:latin typeface="Arial"/>
                <a:ea typeface="Arial"/>
                <a:cs typeface="Arial"/>
                <a:sym typeface="Arial"/>
              </a:rPr>
              <a:t> of new AI technologies.</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i="1" sz="2200">
              <a:solidFill>
                <a:srgbClr val="000000"/>
              </a:solidFill>
              <a:highlight>
                <a:schemeClr val="lt1"/>
              </a:highlight>
              <a:latin typeface="Arial"/>
              <a:ea typeface="Arial"/>
              <a:cs typeface="Arial"/>
              <a:sym typeface="Arial"/>
            </a:endParaRPr>
          </a:p>
          <a:p>
            <a:pPr indent="0" lvl="0" marL="457200" rtl="0" algn="just">
              <a:lnSpc>
                <a:spcPct val="100000"/>
              </a:lnSpc>
              <a:spcBef>
                <a:spcPts val="0"/>
              </a:spcBef>
              <a:spcAft>
                <a:spcPts val="0"/>
              </a:spcAft>
              <a:buNone/>
            </a:pPr>
            <a:r>
              <a:t/>
            </a:r>
            <a:endParaRPr i="1" sz="2200">
              <a:solidFill>
                <a:srgbClr val="000000"/>
              </a:solidFill>
              <a:highlight>
                <a:schemeClr val="lt1"/>
              </a:highlight>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75" name="Shape 475"/>
        <p:cNvGrpSpPr/>
        <p:nvPr/>
      </p:nvGrpSpPr>
      <p:grpSpPr>
        <a:xfrm>
          <a:off x="0" y="0"/>
          <a:ext cx="0" cy="0"/>
          <a:chOff x="0" y="0"/>
          <a:chExt cx="0" cy="0"/>
        </a:xfrm>
      </p:grpSpPr>
      <p:sp>
        <p:nvSpPr>
          <p:cNvPr id="476" name="Google Shape;476;p88"/>
          <p:cNvSpPr txBox="1"/>
          <p:nvPr>
            <p:ph idx="4294967295" type="body"/>
          </p:nvPr>
        </p:nvSpPr>
        <p:spPr>
          <a:xfrm>
            <a:off x="602150" y="736125"/>
            <a:ext cx="82302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800">
                <a:solidFill>
                  <a:schemeClr val="lt1"/>
                </a:solidFill>
                <a:latin typeface="Oswald"/>
                <a:ea typeface="Oswald"/>
                <a:cs typeface="Oswald"/>
                <a:sym typeface="Oswald"/>
              </a:rPr>
              <a:t>“Students can articulate </a:t>
            </a:r>
            <a:r>
              <a:rPr b="1" lang="en-GB" sz="3800">
                <a:solidFill>
                  <a:schemeClr val="lt1"/>
                </a:solidFill>
                <a:latin typeface="Oswald"/>
                <a:ea typeface="Oswald"/>
                <a:cs typeface="Oswald"/>
                <a:sym typeface="Oswald"/>
              </a:rPr>
              <a:t>prompts that reflect their grasp of a subject</a:t>
            </a:r>
            <a:r>
              <a:rPr lang="en-GB" sz="3800">
                <a:solidFill>
                  <a:schemeClr val="lt1"/>
                </a:solidFill>
                <a:latin typeface="Oswald"/>
                <a:ea typeface="Oswald"/>
                <a:cs typeface="Oswald"/>
                <a:sym typeface="Oswald"/>
              </a:rPr>
              <a:t>, showcasing their profound content comprehension”</a:t>
            </a:r>
            <a:endParaRPr sz="3800">
              <a:solidFill>
                <a:schemeClr val="lt1"/>
              </a:solidFill>
              <a:latin typeface="Oswald"/>
              <a:ea typeface="Oswald"/>
              <a:cs typeface="Oswald"/>
              <a:sym typeface="Oswald"/>
            </a:endParaRPr>
          </a:p>
        </p:txBody>
      </p:sp>
      <p:sp>
        <p:nvSpPr>
          <p:cNvPr id="477" name="Google Shape;477;p88"/>
          <p:cNvSpPr txBox="1"/>
          <p:nvPr/>
        </p:nvSpPr>
        <p:spPr>
          <a:xfrm>
            <a:off x="5329200" y="4743300"/>
            <a:ext cx="3814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u="sng">
                <a:solidFill>
                  <a:srgbClr val="00FFFF"/>
                </a:solidFill>
                <a:hlinkClick r:id="rId3">
                  <a:extLst>
                    <a:ext uri="{A12FA001-AC4F-418D-AE19-62706E023703}">
                      <ahyp:hlinkClr val="tx"/>
                    </a:ext>
                  </a:extLst>
                </a:hlinkClick>
              </a:rPr>
              <a:t>William Cain 2023 </a:t>
            </a:r>
            <a:endParaRPr>
              <a:solidFill>
                <a:srgbClr val="00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B00"/>
        </a:solidFill>
      </p:bgPr>
    </p:bg>
    <p:spTree>
      <p:nvGrpSpPr>
        <p:cNvPr id="181" name="Shape 181"/>
        <p:cNvGrpSpPr/>
        <p:nvPr/>
      </p:nvGrpSpPr>
      <p:grpSpPr>
        <a:xfrm>
          <a:off x="0" y="0"/>
          <a:ext cx="0" cy="0"/>
          <a:chOff x="0" y="0"/>
          <a:chExt cx="0" cy="0"/>
        </a:xfrm>
      </p:grpSpPr>
      <p:sp>
        <p:nvSpPr>
          <p:cNvPr id="182" name="Google Shape;182;p44"/>
          <p:cNvSpPr/>
          <p:nvPr/>
        </p:nvSpPr>
        <p:spPr>
          <a:xfrm>
            <a:off x="2907725" y="813300"/>
            <a:ext cx="3516900" cy="3516900"/>
          </a:xfrm>
          <a:prstGeom prst="star32">
            <a:avLst>
              <a:gd fmla="val 37500" name="adj"/>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83" name="Google Shape;183;p44"/>
          <p:cNvSpPr txBox="1"/>
          <p:nvPr/>
        </p:nvSpPr>
        <p:spPr>
          <a:xfrm rot="-744139">
            <a:off x="2036786" y="2270736"/>
            <a:ext cx="5070426" cy="677313"/>
          </a:xfrm>
          <a:prstGeom prst="rect">
            <a:avLst/>
          </a:prstGeom>
          <a:solidFill>
            <a:srgbClr val="FFFFFF">
              <a:alpha val="29110"/>
            </a:srgbClr>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chemeClr val="dk2"/>
                </a:solidFill>
                <a:highlight>
                  <a:schemeClr val="lt1"/>
                </a:highlight>
                <a:latin typeface="Oswald"/>
                <a:ea typeface="Oswald"/>
                <a:cs typeface="Oswald"/>
                <a:sym typeface="Oswald"/>
              </a:rPr>
              <a:t>Cognitive bias of the week</a:t>
            </a:r>
            <a:endParaRPr b="1" sz="3200">
              <a:solidFill>
                <a:schemeClr val="dk2"/>
              </a:solidFill>
              <a:highlight>
                <a:schemeClr val="lt1"/>
              </a:highlight>
              <a:latin typeface="Oswald"/>
              <a:ea typeface="Oswald"/>
              <a:cs typeface="Oswald"/>
              <a:sym typeface="Oswa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9"/>
          <p:cNvSpPr txBox="1"/>
          <p:nvPr/>
        </p:nvSpPr>
        <p:spPr>
          <a:xfrm>
            <a:off x="1072825" y="2504825"/>
            <a:ext cx="7594500" cy="44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Event:</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A personal story of a parent who overcame severe sleep deprivation after trying various methods.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heartfelt testimonial from the parent, sharing their struggles, successes, and key takeaways.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Wider Trends: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increasing prevalence of sleep disorders among parents and the impact on family dynamics.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An interview with a sleep specialist discussing the causes, symptoms, and treatment options for sleep disorders in parents.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Underlying Structures: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societal expectations and pressures on parents to be perfect and always available, leading to sleep deprivation.</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discussion with a sociologist or psychologist about the cultural factors contributing to parental sleep deprivation and how to challenge these norms.</a:t>
            </a:r>
            <a:endParaRPr sz="10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200">
                <a:solidFill>
                  <a:schemeClr val="dk1"/>
                </a:solidFill>
              </a:rPr>
              <a:t>Mental Models:</a:t>
            </a:r>
            <a:endParaRPr b="1" sz="1200">
              <a:solidFill>
                <a:schemeClr val="dk1"/>
              </a:solidFill>
            </a:endParaRPr>
          </a:p>
          <a:p>
            <a:pPr indent="-292100" lvl="0" marL="457200" rtl="0" algn="l">
              <a:lnSpc>
                <a:spcPct val="115000"/>
              </a:lnSpc>
              <a:spcBef>
                <a:spcPts val="1200"/>
              </a:spcBef>
              <a:spcAft>
                <a:spcPts val="0"/>
              </a:spcAft>
              <a:buClr>
                <a:schemeClr val="dk1"/>
              </a:buClr>
              <a:buSzPts val="1000"/>
              <a:buChar char="●"/>
            </a:pPr>
            <a:r>
              <a:rPr b="1" lang="en-GB" sz="1000">
                <a:solidFill>
                  <a:schemeClr val="dk1"/>
                </a:solidFill>
              </a:rPr>
              <a:t>Idea:</a:t>
            </a:r>
            <a:r>
              <a:rPr lang="en-GB" sz="1000">
                <a:solidFill>
                  <a:schemeClr val="dk1"/>
                </a:solidFill>
              </a:rPr>
              <a:t> The belief that sleep deprivation is a normal part of parenting and that it will eventually improve.</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GB" sz="1000">
                <a:solidFill>
                  <a:schemeClr val="dk1"/>
                </a:solidFill>
              </a:rPr>
              <a:t>Podcast Package:</a:t>
            </a:r>
            <a:r>
              <a:rPr lang="en-GB" sz="1000">
                <a:solidFill>
                  <a:schemeClr val="dk1"/>
                </a:solidFill>
              </a:rPr>
              <a:t> A debunking of common misconceptions about sleep deprivation and the importance of prioritizing sleep for both parents and children.</a:t>
            </a:r>
            <a:endParaRPr sz="1000">
              <a:solidFill>
                <a:schemeClr val="dk1"/>
              </a:solidFill>
            </a:endParaRPr>
          </a:p>
          <a:p>
            <a:pPr indent="0" lvl="0" marL="0" rtl="0" algn="l">
              <a:lnSpc>
                <a:spcPct val="115000"/>
              </a:lnSpc>
              <a:spcBef>
                <a:spcPts val="1200"/>
              </a:spcBef>
              <a:spcAft>
                <a:spcPts val="1200"/>
              </a:spcAft>
              <a:buNone/>
            </a:pPr>
            <a:r>
              <a:t/>
            </a:r>
            <a:endParaRPr b="1" sz="1200">
              <a:solidFill>
                <a:schemeClr val="dk1"/>
              </a:solidFill>
            </a:endParaRPr>
          </a:p>
        </p:txBody>
      </p:sp>
      <p:sp>
        <p:nvSpPr>
          <p:cNvPr id="483" name="Google Shape;483;p89"/>
          <p:cNvSpPr txBox="1"/>
          <p:nvPr/>
        </p:nvSpPr>
        <p:spPr>
          <a:xfrm>
            <a:off x="299700" y="1200275"/>
            <a:ext cx="7805400" cy="11697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Take pitch 2 the sleep deprived parent and </a:t>
            </a:r>
            <a:r>
              <a:rPr b="1" lang="en-GB" sz="1600"/>
              <a:t>apply the</a:t>
            </a:r>
            <a:r>
              <a:rPr lang="en-GB" sz="1600"/>
              <a:t> </a:t>
            </a:r>
            <a:r>
              <a:rPr b="1" lang="en-GB" sz="1600"/>
              <a:t>iceberg method</a:t>
            </a:r>
            <a:r>
              <a:rPr lang="en-GB" sz="1600"/>
              <a:t> to it: identify an event related to this concept, then the wider trends, then the underlying structures, then the mental models. For each level, pitch an idea for a 3 minute package which could be used as part of the wider parenting podcast.</a:t>
            </a:r>
            <a:endParaRPr sz="1600"/>
          </a:p>
        </p:txBody>
      </p:sp>
      <p:pic>
        <p:nvPicPr>
          <p:cNvPr id="484" name="Google Shape;484;p89"/>
          <p:cNvPicPr preferRelativeResize="0"/>
          <p:nvPr/>
        </p:nvPicPr>
        <p:blipFill>
          <a:blip r:embed="rId3">
            <a:alphaModFix/>
          </a:blip>
          <a:stretch>
            <a:fillRect/>
          </a:stretch>
        </p:blipFill>
        <p:spPr>
          <a:xfrm>
            <a:off x="609625" y="2504825"/>
            <a:ext cx="463200" cy="463200"/>
          </a:xfrm>
          <a:prstGeom prst="rect">
            <a:avLst/>
          </a:prstGeom>
          <a:noFill/>
          <a:ln>
            <a:noFill/>
          </a:ln>
        </p:spPr>
      </p:pic>
      <p:sp>
        <p:nvSpPr>
          <p:cNvPr id="485" name="Google Shape;485;p89"/>
          <p:cNvSpPr txBox="1"/>
          <p:nvPr>
            <p:ph idx="4294967295"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Appendix C: ChatGPT prompt for ideas #3</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489" name="Shape 489"/>
        <p:cNvGrpSpPr/>
        <p:nvPr/>
      </p:nvGrpSpPr>
      <p:grpSpPr>
        <a:xfrm>
          <a:off x="0" y="0"/>
          <a:ext cx="0" cy="0"/>
          <a:chOff x="0" y="0"/>
          <a:chExt cx="0" cy="0"/>
        </a:xfrm>
      </p:grpSpPr>
      <p:sp>
        <p:nvSpPr>
          <p:cNvPr id="490" name="Google Shape;490;p9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GB" sz="2800">
                <a:latin typeface="Oswald"/>
                <a:ea typeface="Oswald"/>
                <a:cs typeface="Oswald"/>
                <a:sym typeface="Oswald"/>
              </a:rPr>
              <a:t>I used ChatGPT to suggest potential ideas for my story (see Appendix C), ensuring that my prompts used the CARE model (Moran 2024)</a:t>
            </a:r>
            <a:endParaRPr i="1" sz="2800">
              <a:latin typeface="Oswald"/>
              <a:ea typeface="Oswald"/>
              <a:cs typeface="Oswald"/>
              <a:sym typeface="Oswald"/>
            </a:endParaRPr>
          </a:p>
        </p:txBody>
      </p:sp>
      <p:sp>
        <p:nvSpPr>
          <p:cNvPr id="491" name="Google Shape;491;p9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a:t>
            </a:r>
            <a:endParaRPr sz="19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1"/>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Telling a story… </a:t>
            </a:r>
            <a:endParaRPr/>
          </a:p>
          <a:p>
            <a:pPr indent="0" lvl="0" marL="0" rtl="0" algn="l">
              <a:spcBef>
                <a:spcPts val="0"/>
              </a:spcBef>
              <a:spcAft>
                <a:spcPts val="0"/>
              </a:spcAft>
              <a:buNone/>
            </a:pPr>
            <a:r>
              <a:rPr lang="en-GB"/>
              <a:t>about your story</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2"/>
          <p:cNvSpPr/>
          <p:nvPr/>
        </p:nvSpPr>
        <p:spPr>
          <a:xfrm>
            <a:off x="0" y="222625"/>
            <a:ext cx="8280900" cy="88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02" name="Google Shape;502;p9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The introduction (one paragraph)</a:t>
            </a:r>
            <a:endParaRPr sz="4800">
              <a:solidFill>
                <a:schemeClr val="lt1"/>
              </a:solidFill>
            </a:endParaRPr>
          </a:p>
        </p:txBody>
      </p:sp>
      <p:sp>
        <p:nvSpPr>
          <p:cNvPr id="503" name="Google Shape;503;p9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“I’ve created an ______, a </a:t>
            </a:r>
            <a:r>
              <a:rPr lang="en-GB" sz="3200">
                <a:latin typeface="Oswald"/>
                <a:ea typeface="Oswald"/>
                <a:cs typeface="Oswald"/>
                <a:sym typeface="Oswald"/>
              </a:rPr>
              <a:t>______ and a ______.</a:t>
            </a:r>
            <a:endParaRPr sz="3200">
              <a:latin typeface="Oswald"/>
              <a:ea typeface="Oswald"/>
              <a:cs typeface="Oswald"/>
              <a:sym typeface="Oswald"/>
            </a:endParaRPr>
          </a:p>
          <a:p>
            <a:pPr indent="0" lvl="0" marL="0" rtl="0" algn="l">
              <a:spcBef>
                <a:spcPts val="1600"/>
              </a:spcBef>
              <a:spcAft>
                <a:spcPts val="1600"/>
              </a:spcAft>
              <a:buNone/>
            </a:pPr>
            <a:r>
              <a:rPr lang="en-GB" sz="3200">
                <a:latin typeface="Oswald"/>
                <a:ea typeface="Oswald"/>
                <a:cs typeface="Oswald"/>
                <a:sym typeface="Oswald"/>
              </a:rPr>
              <a:t>“The </a:t>
            </a:r>
            <a:r>
              <a:rPr b="1" lang="en-GB" sz="3200">
                <a:latin typeface="Oswald"/>
                <a:ea typeface="Oswald"/>
                <a:cs typeface="Oswald"/>
                <a:sym typeface="Oswald"/>
              </a:rPr>
              <a:t>audience</a:t>
            </a:r>
            <a:r>
              <a:rPr lang="en-GB" sz="3200">
                <a:latin typeface="Oswald"/>
                <a:ea typeface="Oswald"/>
                <a:cs typeface="Oswald"/>
                <a:sym typeface="Oswald"/>
              </a:rPr>
              <a:t> is ______ within the professional context of ______. </a:t>
            </a:r>
            <a:endParaRPr sz="3200">
              <a:latin typeface="Oswald"/>
              <a:ea typeface="Oswald"/>
              <a:cs typeface="Oswald"/>
              <a:sym typeface="Oswa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9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Introducing the</a:t>
            </a:r>
            <a:r>
              <a:rPr lang="en-GB" sz="4800"/>
              <a:t> main element</a:t>
            </a:r>
            <a:endParaRPr sz="4800"/>
          </a:p>
        </p:txBody>
      </p:sp>
      <p:sp>
        <p:nvSpPr>
          <p:cNvPr id="509" name="Google Shape;509;p9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“I decided to use the ______ </a:t>
            </a:r>
            <a:r>
              <a:rPr b="1" lang="en-GB" sz="3200">
                <a:latin typeface="Oswald"/>
                <a:ea typeface="Oswald"/>
                <a:cs typeface="Oswald"/>
                <a:sym typeface="Oswald"/>
              </a:rPr>
              <a:t>genre</a:t>
            </a:r>
            <a:r>
              <a:rPr lang="en-GB" sz="3200">
                <a:latin typeface="Oswald"/>
                <a:ea typeface="Oswald"/>
                <a:cs typeface="Oswald"/>
                <a:sym typeface="Oswald"/>
              </a:rPr>
              <a:t>. This has the following features: ______ (REFERENCE). I looked at a number of examples of work in the genre (APPENDIX A)</a:t>
            </a:r>
            <a:endParaRPr sz="3200">
              <a:latin typeface="Oswald"/>
              <a:ea typeface="Oswald"/>
              <a:cs typeface="Oswald"/>
              <a:sym typeface="Oswa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94"/>
          <p:cNvSpPr/>
          <p:nvPr/>
        </p:nvSpPr>
        <p:spPr>
          <a:xfrm>
            <a:off x="0" y="222625"/>
            <a:ext cx="8280900" cy="88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15" name="Google Shape;515;p9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Identify the </a:t>
            </a:r>
            <a:r>
              <a:rPr b="1" lang="en-GB" sz="4800">
                <a:solidFill>
                  <a:schemeClr val="lt1"/>
                </a:solidFill>
              </a:rPr>
              <a:t>problems</a:t>
            </a:r>
            <a:endParaRPr b="1" sz="4800">
              <a:solidFill>
                <a:schemeClr val="lt1"/>
              </a:solidFill>
            </a:endParaRPr>
          </a:p>
        </p:txBody>
      </p:sp>
      <p:sp>
        <p:nvSpPr>
          <p:cNvPr id="516" name="Google Shape;516;p94"/>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you struggle to get interviews?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you have too little material? Too much?</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you ask the wrong questions?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you run out of time?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the story lack momentum?</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Did you struggle to make it visual on social?</a:t>
            </a:r>
            <a:endParaRPr sz="2800">
              <a:latin typeface="Oswald"/>
              <a:ea typeface="Oswald"/>
              <a:cs typeface="Oswald"/>
              <a:sym typeface="Oswa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9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Explore</a:t>
            </a:r>
            <a:r>
              <a:rPr lang="en-GB" sz="4800"/>
              <a:t> potential </a:t>
            </a:r>
            <a:r>
              <a:rPr b="1" lang="en-GB" sz="4800"/>
              <a:t>solutions</a:t>
            </a:r>
            <a:endParaRPr b="1" sz="4800"/>
          </a:p>
        </p:txBody>
      </p:sp>
      <p:sp>
        <p:nvSpPr>
          <p:cNvPr id="522" name="Google Shape;522;p95"/>
          <p:cNvSpPr txBox="1"/>
          <p:nvPr>
            <p:ph idx="1" type="body"/>
          </p:nvPr>
        </p:nvSpPr>
        <p:spPr>
          <a:xfrm>
            <a:off x="311700" y="1468825"/>
            <a:ext cx="8520600" cy="36747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did you tackle each problem?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(Where) did you find solutions and strategies?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might you tackle it in future?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How might you </a:t>
            </a:r>
            <a:r>
              <a:rPr i="1" lang="en-GB" sz="2800">
                <a:latin typeface="Oswald"/>
                <a:ea typeface="Oswald"/>
                <a:cs typeface="Oswald"/>
                <a:sym typeface="Oswald"/>
              </a:rPr>
              <a:t>avoid</a:t>
            </a:r>
            <a:r>
              <a:rPr lang="en-GB" sz="2800">
                <a:latin typeface="Oswald"/>
                <a:ea typeface="Oswald"/>
                <a:cs typeface="Oswald"/>
                <a:sym typeface="Oswald"/>
              </a:rPr>
              <a:t> it in future? (E.g. planning)</a:t>
            </a:r>
            <a:endParaRPr sz="2800">
              <a:latin typeface="Oswald"/>
              <a:ea typeface="Oswald"/>
              <a:cs typeface="Oswald"/>
              <a:sym typeface="Oswa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6"/>
          <p:cNvSpPr/>
          <p:nvPr/>
        </p:nvSpPr>
        <p:spPr>
          <a:xfrm>
            <a:off x="0" y="222625"/>
            <a:ext cx="8280900" cy="8835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28" name="Google Shape;528;p9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Reviewing/looking ahead</a:t>
            </a:r>
            <a:endParaRPr sz="4800">
              <a:solidFill>
                <a:schemeClr val="lt1"/>
              </a:solidFill>
            </a:endParaRPr>
          </a:p>
        </p:txBody>
      </p:sp>
      <p:sp>
        <p:nvSpPr>
          <p:cNvPr id="529" name="Google Shape;529;p9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“The quality of the audio in places was not very good. Smith (2005) emphasises the importance of sound in video and in future production I will make sure that I use a microphone and check the levels.”</a:t>
            </a:r>
            <a:endParaRPr sz="3200">
              <a:latin typeface="Oswald"/>
              <a:ea typeface="Oswald"/>
              <a:cs typeface="Oswald"/>
              <a:sym typeface="Oswa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7"/>
          <p:cNvSpPr/>
          <p:nvPr/>
        </p:nvSpPr>
        <p:spPr>
          <a:xfrm>
            <a:off x="0" y="222625"/>
            <a:ext cx="8280900" cy="88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35" name="Google Shape;535;p9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Question yourself</a:t>
            </a:r>
            <a:endParaRPr sz="4800">
              <a:solidFill>
                <a:schemeClr val="lt1"/>
              </a:solidFill>
            </a:endParaRPr>
          </a:p>
        </p:txBody>
      </p:sp>
      <p:sp>
        <p:nvSpPr>
          <p:cNvPr id="536" name="Google Shape;536;p9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Are we just picking the easiest story to tell?</a:t>
            </a:r>
            <a:endParaRPr sz="3200">
              <a:latin typeface="Oswald"/>
              <a:ea typeface="Oswald"/>
              <a:cs typeface="Oswald"/>
              <a:sym typeface="Oswald"/>
            </a:endParaRPr>
          </a:p>
          <a:p>
            <a:pPr indent="0" lvl="0" marL="0" rtl="0" algn="l">
              <a:spcBef>
                <a:spcPts val="1600"/>
              </a:spcBef>
              <a:spcAft>
                <a:spcPts val="0"/>
              </a:spcAft>
              <a:buNone/>
            </a:pPr>
            <a:r>
              <a:rPr lang="en-GB" sz="3200">
                <a:latin typeface="Oswald"/>
                <a:ea typeface="Oswald"/>
                <a:cs typeface="Oswald"/>
                <a:sym typeface="Oswald"/>
              </a:rPr>
              <a:t>Are we letting generic formats dictate how we tell those? Do characters become archetypes - cliches?</a:t>
            </a:r>
            <a:endParaRPr sz="3200">
              <a:latin typeface="Oswald"/>
              <a:ea typeface="Oswald"/>
              <a:cs typeface="Oswald"/>
              <a:sym typeface="Oswald"/>
            </a:endParaRPr>
          </a:p>
          <a:p>
            <a:pPr indent="0" lvl="0" marL="0" rtl="0" algn="l">
              <a:spcBef>
                <a:spcPts val="1600"/>
              </a:spcBef>
              <a:spcAft>
                <a:spcPts val="1600"/>
              </a:spcAft>
              <a:buNone/>
            </a:pPr>
            <a:r>
              <a:rPr lang="en-GB" sz="3200">
                <a:latin typeface="Oswald"/>
                <a:ea typeface="Oswald"/>
                <a:cs typeface="Oswald"/>
                <a:sym typeface="Oswald"/>
              </a:rPr>
              <a:t>How do we prioritise the right story to tell - and tell it well?</a:t>
            </a:r>
            <a:endParaRPr sz="3200">
              <a:latin typeface="Oswald"/>
              <a:ea typeface="Oswald"/>
              <a:cs typeface="Oswald"/>
              <a:sym typeface="Oswa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8"/>
          <p:cNvSpPr txBox="1"/>
          <p:nvPr/>
        </p:nvSpPr>
        <p:spPr>
          <a:xfrm>
            <a:off x="0" y="4302550"/>
            <a:ext cx="9144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 16:00 on… </a:t>
            </a:r>
            <a:r>
              <a:rPr lang="en-GB" u="sng">
                <a:solidFill>
                  <a:schemeClr val="hlink"/>
                </a:solidFill>
                <a:hlinkClick r:id="rId3"/>
              </a:rPr>
              <a:t>https://open.spotify.com/episode/1r2GZ9nwzDuCBvqPhdd119?si=la7oWdZDQt2bXjbE79ca3A&amp;context=spotify%3Ashow%3A3vikAuFxKVNe2GBZC61IYD&amp;t=960&amp;nd=1</a:t>
            </a:r>
            <a:r>
              <a:rPr lang="en-GB"/>
              <a:t> </a:t>
            </a:r>
            <a:endParaRPr/>
          </a:p>
        </p:txBody>
      </p:sp>
      <p:pic>
        <p:nvPicPr>
          <p:cNvPr id="542" name="Google Shape;542;p98"/>
          <p:cNvPicPr preferRelativeResize="0"/>
          <p:nvPr/>
        </p:nvPicPr>
        <p:blipFill>
          <a:blip r:embed="rId4">
            <a:alphaModFix/>
          </a:blip>
          <a:stretch>
            <a:fillRect/>
          </a:stretch>
        </p:blipFill>
        <p:spPr>
          <a:xfrm>
            <a:off x="152400" y="152400"/>
            <a:ext cx="8839200" cy="300199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grpSp>
        <p:nvGrpSpPr>
          <p:cNvPr id="188" name="Google Shape;188;p45"/>
          <p:cNvGrpSpPr/>
          <p:nvPr/>
        </p:nvGrpSpPr>
        <p:grpSpPr>
          <a:xfrm>
            <a:off x="6544977" y="152404"/>
            <a:ext cx="2607101" cy="1790454"/>
            <a:chOff x="1607949" y="750150"/>
            <a:chExt cx="5121000" cy="3516900"/>
          </a:xfrm>
        </p:grpSpPr>
        <p:sp>
          <p:nvSpPr>
            <p:cNvPr id="189" name="Google Shape;189;p45"/>
            <p:cNvSpPr/>
            <p:nvPr/>
          </p:nvSpPr>
          <p:spPr>
            <a:xfrm>
              <a:off x="2492475" y="750150"/>
              <a:ext cx="3516900" cy="3516900"/>
            </a:xfrm>
            <a:prstGeom prst="star32">
              <a:avLst>
                <a:gd fmla="val 37500" name="adj"/>
              </a:avLst>
            </a:prstGeom>
            <a:solidFill>
              <a:srgbClr val="FFFB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190" name="Google Shape;190;p45"/>
            <p:cNvSpPr txBox="1"/>
            <p:nvPr/>
          </p:nvSpPr>
          <p:spPr>
            <a:xfrm rot="-744139">
              <a:off x="1633236" y="2206312"/>
              <a:ext cx="5070426" cy="78606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chemeClr val="dk2"/>
                  </a:solidFill>
                  <a:highlight>
                    <a:schemeClr val="lt1"/>
                  </a:highlight>
                  <a:latin typeface="Oswald"/>
                  <a:ea typeface="Oswald"/>
                  <a:cs typeface="Oswald"/>
                  <a:sym typeface="Oswald"/>
                </a:rPr>
                <a:t>Cognitive bias of the week</a:t>
              </a:r>
              <a:endParaRPr b="1">
                <a:solidFill>
                  <a:schemeClr val="dk2"/>
                </a:solidFill>
                <a:highlight>
                  <a:schemeClr val="lt1"/>
                </a:highlight>
                <a:latin typeface="Oswald"/>
                <a:ea typeface="Oswald"/>
                <a:cs typeface="Oswald"/>
                <a:sym typeface="Oswald"/>
              </a:endParaRPr>
            </a:p>
          </p:txBody>
        </p:sp>
      </p:grpSp>
      <p:sp>
        <p:nvSpPr>
          <p:cNvPr id="191" name="Google Shape;191;p45"/>
          <p:cNvSpPr txBox="1"/>
          <p:nvPr>
            <p:ph idx="4294967295"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Valuing material because of the time taken, </a:t>
            </a:r>
            <a:br>
              <a:rPr lang="en-GB" sz="3200">
                <a:latin typeface="Oswald"/>
                <a:ea typeface="Oswald"/>
                <a:cs typeface="Oswald"/>
                <a:sym typeface="Oswald"/>
              </a:rPr>
            </a:br>
            <a:r>
              <a:rPr lang="en-GB" sz="3200">
                <a:latin typeface="Oswald"/>
                <a:ea typeface="Oswald"/>
                <a:cs typeface="Oswald"/>
                <a:sym typeface="Oswald"/>
              </a:rPr>
              <a:t>rather than the value of the material itself</a:t>
            </a:r>
            <a:endParaRPr sz="3200">
              <a:latin typeface="Oswald"/>
              <a:ea typeface="Oswald"/>
              <a:cs typeface="Oswald"/>
              <a:sym typeface="Oswald"/>
            </a:endParaRPr>
          </a:p>
          <a:p>
            <a:pPr indent="-431800" lvl="0" marL="457200" rtl="0" algn="l">
              <a:spcBef>
                <a:spcPts val="1600"/>
              </a:spcBef>
              <a:spcAft>
                <a:spcPts val="0"/>
              </a:spcAft>
              <a:buSzPts val="3200"/>
              <a:buFont typeface="Oswald"/>
              <a:buChar char="●"/>
            </a:pPr>
            <a:r>
              <a:rPr lang="en-GB" sz="3200">
                <a:latin typeface="Oswald"/>
                <a:ea typeface="Oswald"/>
                <a:cs typeface="Oswald"/>
                <a:sym typeface="Oswald"/>
              </a:rPr>
              <a:t>Using an interview because it took time</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Using background research because you spent a lot of effort on it</a:t>
            </a:r>
            <a:endParaRPr sz="3200">
              <a:latin typeface="Oswald"/>
              <a:ea typeface="Oswald"/>
              <a:cs typeface="Oswald"/>
              <a:sym typeface="Oswald"/>
            </a:endParaRPr>
          </a:p>
        </p:txBody>
      </p:sp>
      <p:sp>
        <p:nvSpPr>
          <p:cNvPr id="192" name="Google Shape;192;p4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The </a:t>
            </a:r>
            <a:r>
              <a:rPr b="1" lang="en-GB" sz="4800">
                <a:highlight>
                  <a:srgbClr val="FFFB00"/>
                </a:highlight>
              </a:rPr>
              <a:t>sunk cost fallacy</a:t>
            </a:r>
            <a:endParaRPr b="1" sz="4800">
              <a:highlight>
                <a:srgbClr val="FFFB00"/>
              </a:highlight>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“Deficit narratives”</a:t>
            </a:r>
            <a:endParaRPr sz="4800"/>
          </a:p>
        </p:txBody>
      </p:sp>
      <p:sp>
        <p:nvSpPr>
          <p:cNvPr id="548" name="Google Shape;548;p9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800">
                <a:latin typeface="Oswald"/>
                <a:ea typeface="Oswald"/>
                <a:cs typeface="Oswald"/>
                <a:sym typeface="Oswald"/>
              </a:rPr>
              <a:t>“These </a:t>
            </a:r>
            <a:r>
              <a:rPr lang="en-GB" sz="2800" u="sng">
                <a:solidFill>
                  <a:schemeClr val="hlink"/>
                </a:solidFill>
                <a:latin typeface="Oswald"/>
                <a:ea typeface="Oswald"/>
                <a:cs typeface="Oswald"/>
                <a:sym typeface="Oswald"/>
                <a:hlinkClick r:id="rId3"/>
              </a:rPr>
              <a:t>reduce a group or culture</a:t>
            </a:r>
            <a:r>
              <a:rPr lang="en-GB" sz="2800">
                <a:latin typeface="Oswald"/>
                <a:ea typeface="Oswald"/>
                <a:cs typeface="Oswald"/>
                <a:sym typeface="Oswald"/>
              </a:rPr>
              <a:t> to its “problems,” rather than portraying it with the strengths, creativity, and agency that people from those cultures possess. For example Maggie Walter and Chris Anderson describe how statistics used by settler colonial groups to describe Indigenous populations have mainly functioned as “documentation of difference, deficit, and dysfunction.””</a:t>
            </a:r>
            <a:endParaRPr sz="2800">
              <a:latin typeface="Oswald"/>
              <a:ea typeface="Oswald"/>
              <a:cs typeface="Oswald"/>
              <a:sym typeface="Oswald"/>
            </a:endParaRPr>
          </a:p>
        </p:txBody>
      </p:sp>
      <p:sp>
        <p:nvSpPr>
          <p:cNvPr id="549" name="Google Shape;549;p99"/>
          <p:cNvSpPr txBox="1"/>
          <p:nvPr/>
        </p:nvSpPr>
        <p:spPr>
          <a:xfrm>
            <a:off x="5329200" y="4743300"/>
            <a:ext cx="3814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u="sng">
                <a:solidFill>
                  <a:schemeClr val="hlink"/>
                </a:solidFill>
                <a:hlinkClick r:id="rId4"/>
              </a:rPr>
              <a:t>D'Ignazio and Klein (2010) Data Feminism</a:t>
            </a:r>
            <a:r>
              <a:rPr lang="en-GB"/>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0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“Deficit narratives”</a:t>
            </a:r>
            <a:endParaRPr sz="4800"/>
          </a:p>
        </p:txBody>
      </p:sp>
      <p:sp>
        <p:nvSpPr>
          <p:cNvPr id="555" name="Google Shape;555;p10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800">
                <a:latin typeface="Oswald"/>
                <a:ea typeface="Oswald"/>
                <a:cs typeface="Oswald"/>
                <a:sym typeface="Oswald"/>
              </a:rPr>
              <a:t>“As </a:t>
            </a:r>
            <a:r>
              <a:rPr lang="en-GB" sz="2800" u="sng">
                <a:solidFill>
                  <a:schemeClr val="hlink"/>
                </a:solidFill>
                <a:latin typeface="Oswald"/>
                <a:ea typeface="Oswald"/>
                <a:cs typeface="Oswald"/>
                <a:sym typeface="Oswald"/>
                <a:hlinkClick r:id="rId3"/>
              </a:rPr>
              <a:t>one step</a:t>
            </a:r>
            <a:r>
              <a:rPr lang="en-GB" sz="2800">
                <a:latin typeface="Oswald"/>
                <a:ea typeface="Oswald"/>
                <a:cs typeface="Oswald"/>
                <a:sym typeface="Oswald"/>
              </a:rPr>
              <a:t> to counteract [women being reductively portrayed as victims of violent crimes like murder, rape, or intimate partner violence], Blecker chose to publish an example from Uruguay that didn’t focus on violence, but rather on quantifying women’s unseen contributions to the economy.”</a:t>
            </a:r>
            <a:endParaRPr sz="2800">
              <a:latin typeface="Oswald"/>
              <a:ea typeface="Oswald"/>
              <a:cs typeface="Oswald"/>
              <a:sym typeface="Oswa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01"/>
          <p:cNvSpPr/>
          <p:nvPr/>
        </p:nvSpPr>
        <p:spPr>
          <a:xfrm>
            <a:off x="0" y="222625"/>
            <a:ext cx="8280900" cy="88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61" name="Google Shape;561;p101"/>
          <p:cNvSpPr txBox="1"/>
          <p:nvPr>
            <p:ph idx="1" type="body"/>
          </p:nvPr>
        </p:nvSpPr>
        <p:spPr>
          <a:xfrm>
            <a:off x="311700" y="1468825"/>
            <a:ext cx="8520600" cy="35484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b="1" lang="en-GB" sz="3200">
                <a:latin typeface="Oswald"/>
                <a:ea typeface="Oswald"/>
                <a:cs typeface="Oswald"/>
                <a:sym typeface="Oswald"/>
              </a:rPr>
              <a:t>Check</a:t>
            </a:r>
            <a:r>
              <a:rPr lang="en-GB" sz="3200">
                <a:latin typeface="Oswald"/>
                <a:ea typeface="Oswald"/>
                <a:cs typeface="Oswald"/>
                <a:sym typeface="Oswald"/>
              </a:rPr>
              <a:t> you’ve covered as much as possible from the classes and the marking criteria</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Connect what you </a:t>
            </a:r>
            <a:r>
              <a:rPr b="1" lang="en-GB" sz="3200">
                <a:latin typeface="Oswald"/>
                <a:ea typeface="Oswald"/>
                <a:cs typeface="Oswald"/>
                <a:sym typeface="Oswald"/>
              </a:rPr>
              <a:t>read</a:t>
            </a:r>
            <a:r>
              <a:rPr lang="en-GB" sz="3200">
                <a:latin typeface="Oswald"/>
                <a:ea typeface="Oswald"/>
                <a:cs typeface="Oswald"/>
                <a:sym typeface="Oswald"/>
              </a:rPr>
              <a:t> to what you </a:t>
            </a:r>
            <a:r>
              <a:rPr b="1" lang="en-GB" sz="3200">
                <a:latin typeface="Oswald"/>
                <a:ea typeface="Oswald"/>
                <a:cs typeface="Oswald"/>
                <a:sym typeface="Oswald"/>
              </a:rPr>
              <a:t>did</a:t>
            </a:r>
            <a:r>
              <a:rPr lang="en-GB" sz="3200">
                <a:latin typeface="Oswald"/>
                <a:ea typeface="Oswald"/>
                <a:cs typeface="Oswald"/>
                <a:sym typeface="Oswald"/>
              </a:rPr>
              <a:t> </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Identify </a:t>
            </a:r>
            <a:r>
              <a:rPr b="1" lang="en-GB" sz="3200">
                <a:latin typeface="Oswald"/>
                <a:ea typeface="Oswald"/>
                <a:cs typeface="Oswald"/>
                <a:sym typeface="Oswald"/>
              </a:rPr>
              <a:t>areas for improvement</a:t>
            </a:r>
            <a:r>
              <a:rPr lang="en-GB" sz="3200">
                <a:latin typeface="Oswald"/>
                <a:ea typeface="Oswald"/>
                <a:cs typeface="Oswald"/>
                <a:sym typeface="Oswald"/>
              </a:rPr>
              <a:t> — read some more and write about what you need to do next</a:t>
            </a:r>
            <a:endParaRPr sz="3200">
              <a:latin typeface="Oswald"/>
              <a:ea typeface="Oswald"/>
              <a:cs typeface="Oswald"/>
              <a:sym typeface="Oswald"/>
            </a:endParaRPr>
          </a:p>
        </p:txBody>
      </p:sp>
      <p:sp>
        <p:nvSpPr>
          <p:cNvPr id="562" name="Google Shape;562;p10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This is what you should know.</a:t>
            </a:r>
            <a:endParaRPr sz="48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102"/>
          <p:cNvSpPr txBox="1"/>
          <p:nvPr>
            <p:ph idx="1" type="body"/>
          </p:nvPr>
        </p:nvSpPr>
        <p:spPr>
          <a:xfrm>
            <a:off x="311700" y="1468825"/>
            <a:ext cx="8520600" cy="354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Optional readings on Moodle:</a:t>
            </a:r>
            <a:endParaRPr sz="3200">
              <a:latin typeface="Oswald"/>
              <a:ea typeface="Oswald"/>
              <a:cs typeface="Oswald"/>
              <a:sym typeface="Oswald"/>
            </a:endParaRPr>
          </a:p>
          <a:p>
            <a:pPr indent="-431800" lvl="0" marL="457200" rtl="0" algn="l">
              <a:spcBef>
                <a:spcPts val="1600"/>
              </a:spcBef>
              <a:spcAft>
                <a:spcPts val="0"/>
              </a:spcAft>
              <a:buSzPts val="3200"/>
              <a:buFont typeface="Oswald"/>
              <a:buChar char="●"/>
            </a:pPr>
            <a:r>
              <a:rPr lang="en-GB" sz="3200">
                <a:latin typeface="Oswald"/>
                <a:ea typeface="Oswald"/>
                <a:cs typeface="Oswald"/>
                <a:sym typeface="Oswald"/>
              </a:rPr>
              <a:t>The Revenge of the Origami Unicorn: Seven Principles of Transmedia Storytelling</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Atomisation and the breakdown (and rebuilding) of the news narrative</a:t>
            </a:r>
            <a:endParaRPr sz="3200">
              <a:latin typeface="Oswald"/>
              <a:ea typeface="Oswald"/>
              <a:cs typeface="Oswald"/>
              <a:sym typeface="Oswald"/>
            </a:endParaRPr>
          </a:p>
        </p:txBody>
      </p:sp>
      <p:sp>
        <p:nvSpPr>
          <p:cNvPr id="568" name="Google Shape;568;p10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Directed study</a:t>
            </a:r>
            <a:endParaRPr sz="4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0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Questions? </a:t>
            </a:r>
            <a:endParaRPr sz="48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04"/>
          <p:cNvSpPr/>
          <p:nvPr/>
        </p:nvSpPr>
        <p:spPr>
          <a:xfrm>
            <a:off x="2907725" y="813300"/>
            <a:ext cx="3516900" cy="3516900"/>
          </a:xfrm>
          <a:prstGeom prst="star32">
            <a:avLst>
              <a:gd fmla="val 37500" name="adj"/>
            </a:avLst>
          </a:prstGeom>
          <a:solidFill>
            <a:srgbClr val="FFFB00"/>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urce Code Pro"/>
              <a:ea typeface="Source Code Pro"/>
              <a:cs typeface="Source Code Pro"/>
              <a:sym typeface="Source Code Pro"/>
            </a:endParaRPr>
          </a:p>
        </p:txBody>
      </p:sp>
      <p:sp>
        <p:nvSpPr>
          <p:cNvPr id="579" name="Google Shape;579;p104"/>
          <p:cNvSpPr txBox="1"/>
          <p:nvPr/>
        </p:nvSpPr>
        <p:spPr>
          <a:xfrm rot="-744139">
            <a:off x="2036786" y="2270736"/>
            <a:ext cx="5070426" cy="677313"/>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3200">
                <a:solidFill>
                  <a:schemeClr val="dk2"/>
                </a:solidFill>
                <a:highlight>
                  <a:schemeClr val="lt1"/>
                </a:highlight>
                <a:latin typeface="Oswald"/>
                <a:ea typeface="Oswald"/>
                <a:cs typeface="Oswald"/>
                <a:sym typeface="Oswald"/>
              </a:rPr>
              <a:t>Cognitive bias of the week</a:t>
            </a:r>
            <a:endParaRPr b="1" sz="3200">
              <a:solidFill>
                <a:schemeClr val="dk2"/>
              </a:solidFill>
              <a:highlight>
                <a:schemeClr val="lt1"/>
              </a:highlight>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6"/>
          <p:cNvSpPr txBox="1"/>
          <p:nvPr/>
        </p:nvSpPr>
        <p:spPr>
          <a:xfrm>
            <a:off x="1072825" y="1971425"/>
            <a:ext cx="7594500" cy="85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rPr>
              <a:t>The sunk cost fallacy is a cognitive bias where people continue investing in a project or decision based on the time, effort, or resources they've already spent, even when it's clear that continuing isn't the best course of action. When reviewing the documentary work so far, here’s how your team can avoid falling into this trap:</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1. Frame the Review with Fresh Eyes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Encourage team members to evaluate the work as if they were outsiders seeing it for the first time. Ask: </a:t>
            </a:r>
            <a:r>
              <a:rPr i="1" lang="en-GB" sz="1100">
                <a:solidFill>
                  <a:schemeClr val="dk1"/>
                </a:solidFill>
              </a:rPr>
              <a:t>If we were just starting this documentary today, would this content still be relevant or compelling?</a:t>
            </a:r>
            <a:endParaRPr i="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Focus on the potential impact of the final product, not on how much effort went into creating the current version.</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2. Set Clear Evaluation Criteria</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Define objective criteria for what makes the documentary successful. For example, is the story engaging? Are the illegal modifications explained clearly and accurately? Is the documentary coherent and well-paced?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Use these criteria to assess each segment of the work, independent of the effort or resources already spent.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3. Separate Effort from Outcomes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Acknowledge the hard work the team has put in but remind everyone that the ultimate goal is to produce a compelling and effective documentary. Effort isn’t wasted if it teaches the team what doesn’t work.</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4. Encourage Constructive Critique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Create a safe environment for critiquing the current state of the documentary. Allow team members to voice concerns or propose changes without fear of judgment.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Emphasize that revisions or reworking aren’t failures but opportunities to make the story stronger.</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5. Run a “Zero-Based Review”</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Consider the documentary as if no material had been created yet. Ask questions like: </a:t>
            </a:r>
            <a:r>
              <a:rPr i="1" lang="en-GB" sz="1100">
                <a:solidFill>
                  <a:schemeClr val="dk1"/>
                </a:solidFill>
              </a:rPr>
              <a:t>What would we cut or change if there were no constraints? What do we truly need to tell this story effectively?</a:t>
            </a:r>
            <a:endParaRPr i="1"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This method can help identify areas where the current approach may not serve the documentary’s goals.</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6. Acknowledge Sunk Costs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Bring the sunk cost fallacy into the discussion explicitly. Recognize that it’s natural to feel attached to the work already done but remind the team that what matters is the quality of the final product.</a:t>
            </a:r>
            <a:endParaRPr sz="11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GB" sz="1300">
                <a:solidFill>
                  <a:schemeClr val="dk1"/>
                </a:solidFill>
              </a:rPr>
              <a:t>7. Be Willing to Pivot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If certain parts of the documentary aren’t working, be prepared to rework, re-edit, or even remove them. Celebrate the flexibility to adapt as part of the creative process.</a:t>
            </a:r>
            <a:endParaRPr sz="1100">
              <a:solidFill>
                <a:schemeClr val="dk1"/>
              </a:solidFill>
            </a:endParaRPr>
          </a:p>
          <a:p>
            <a:pPr indent="0" lvl="0" marL="0" rtl="0" algn="l">
              <a:lnSpc>
                <a:spcPct val="115000"/>
              </a:lnSpc>
              <a:spcBef>
                <a:spcPts val="1200"/>
              </a:spcBef>
              <a:spcAft>
                <a:spcPts val="1200"/>
              </a:spcAft>
              <a:buNone/>
            </a:pPr>
            <a:r>
              <a:t/>
            </a:r>
            <a:endParaRPr sz="1300">
              <a:solidFill>
                <a:schemeClr val="dk1"/>
              </a:solidFill>
            </a:endParaRPr>
          </a:p>
        </p:txBody>
      </p:sp>
      <p:sp>
        <p:nvSpPr>
          <p:cNvPr id="198" name="Google Shape;198;p46"/>
          <p:cNvSpPr txBox="1"/>
          <p:nvPr/>
        </p:nvSpPr>
        <p:spPr>
          <a:xfrm>
            <a:off x="299700" y="285875"/>
            <a:ext cx="7805400" cy="14160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t>You are a podcast producer who also studied psychology - you wrote a final dissertation on cognitive biases. Your team is working on a story about drivers who make illegal modifications to their cars, and is about to review their work so far. </a:t>
            </a:r>
            <a:r>
              <a:rPr b="1" lang="en-GB" sz="1600"/>
              <a:t>Provide advice on how the team can avoid the 'sunk cost fallacy' when reviewing their work so far</a:t>
            </a:r>
            <a:r>
              <a:rPr lang="en-GB" sz="1600"/>
              <a:t>.</a:t>
            </a:r>
            <a:endParaRPr sz="1600"/>
          </a:p>
        </p:txBody>
      </p:sp>
      <p:pic>
        <p:nvPicPr>
          <p:cNvPr id="199" name="Google Shape;199;p46"/>
          <p:cNvPicPr preferRelativeResize="0"/>
          <p:nvPr/>
        </p:nvPicPr>
        <p:blipFill>
          <a:blip r:embed="rId3">
            <a:alphaModFix/>
          </a:blip>
          <a:stretch>
            <a:fillRect/>
          </a:stretch>
        </p:blipFill>
        <p:spPr>
          <a:xfrm>
            <a:off x="609625" y="1971425"/>
            <a:ext cx="463200" cy="463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7"/>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This week as a story…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GB" sz="3200">
                <a:latin typeface="Oswald"/>
                <a:ea typeface="Oswald"/>
                <a:cs typeface="Oswald"/>
                <a:sym typeface="Oswald"/>
              </a:rPr>
              <a:t>With the assignment deadline looming, </a:t>
            </a:r>
            <a:r>
              <a:rPr b="1" i="1" lang="en-GB" sz="3200">
                <a:latin typeface="Oswald"/>
                <a:ea typeface="Oswald"/>
                <a:cs typeface="Oswald"/>
                <a:sym typeface="Oswald"/>
              </a:rPr>
              <a:t>Paul Bradshaw</a:t>
            </a:r>
            <a:r>
              <a:rPr i="1" lang="en-GB" sz="3200">
                <a:latin typeface="Oswald"/>
                <a:ea typeface="Oswald"/>
                <a:cs typeface="Oswald"/>
                <a:sym typeface="Oswald"/>
              </a:rPr>
              <a:t> ticks off the key points you need to cover to become a narrative ninja.</a:t>
            </a:r>
            <a:endParaRPr i="1" sz="3200">
              <a:latin typeface="Oswald"/>
              <a:ea typeface="Oswald"/>
              <a:cs typeface="Oswald"/>
              <a:sym typeface="Oswald"/>
            </a:endParaRPr>
          </a:p>
        </p:txBody>
      </p:sp>
      <p:sp>
        <p:nvSpPr>
          <p:cNvPr id="210" name="Google Shape;210;p4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7 checklists you need to succeed</a:t>
            </a:r>
            <a:endParaRPr sz="4800"/>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