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5143500" cx="9144000"/>
  <p:notesSz cx="6858000" cy="9144000"/>
  <p:embeddedFontLst>
    <p:embeddedFont>
      <p:font typeface="Roboto"/>
      <p:regular r:id="rId66"/>
      <p:bold r:id="rId67"/>
      <p:italic r:id="rId68"/>
      <p:boldItalic r:id="rId69"/>
    </p:embeddedFont>
    <p:embeddedFont>
      <p:font typeface="Roboto Medium"/>
      <p:regular r:id="rId70"/>
      <p:bold r:id="rId71"/>
      <p:italic r:id="rId72"/>
      <p:boldItalic r:id="rId73"/>
    </p:embeddedFont>
    <p:embeddedFont>
      <p:font typeface="Nunito"/>
      <p:regular r:id="rId74"/>
      <p:bold r:id="rId75"/>
      <p:italic r:id="rId76"/>
      <p:boldItalic r:id="rId77"/>
    </p:embeddedFont>
    <p:embeddedFont>
      <p:font typeface="Montserrat"/>
      <p:regular r:id="rId78"/>
      <p:bold r:id="rId79"/>
      <p:italic r:id="rId80"/>
      <p:boldItalic r:id="rId81"/>
    </p:embeddedFont>
    <p:embeddedFont>
      <p:font typeface="Source Code Pro"/>
      <p:regular r:id="rId82"/>
      <p:bold r:id="rId83"/>
      <p:italic r:id="rId84"/>
      <p:boldItalic r:id="rId85"/>
    </p:embeddedFont>
    <p:embeddedFont>
      <p:font typeface="Helvetica Neue"/>
      <p:regular r:id="rId86"/>
      <p:bold r:id="rId87"/>
      <p:italic r:id="rId88"/>
      <p:boldItalic r:id="rId89"/>
    </p:embeddedFont>
    <p:embeddedFont>
      <p:font typeface="Oswald"/>
      <p:regular r:id="rId90"/>
      <p:bold r:id="rId9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DACFE4-36A7-4A51-AD2C-8A54D226D351}">
  <a:tblStyle styleId="{2EDACFE4-36A7-4A51-AD2C-8A54D226D3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SourceCodePro-italic.fntdata"/><Relationship Id="rId83" Type="http://schemas.openxmlformats.org/officeDocument/2006/relationships/font" Target="fonts/SourceCodePro-bold.fntdata"/><Relationship Id="rId42" Type="http://schemas.openxmlformats.org/officeDocument/2006/relationships/slide" Target="slides/slide36.xml"/><Relationship Id="rId86" Type="http://schemas.openxmlformats.org/officeDocument/2006/relationships/font" Target="fonts/HelveticaNeue-regular.fntdata"/><Relationship Id="rId41" Type="http://schemas.openxmlformats.org/officeDocument/2006/relationships/slide" Target="slides/slide35.xml"/><Relationship Id="rId85" Type="http://schemas.openxmlformats.org/officeDocument/2006/relationships/font" Target="fonts/SourceCodePro-boldItalic.fntdata"/><Relationship Id="rId44" Type="http://schemas.openxmlformats.org/officeDocument/2006/relationships/slide" Target="slides/slide38.xml"/><Relationship Id="rId88" Type="http://schemas.openxmlformats.org/officeDocument/2006/relationships/font" Target="fonts/HelveticaNeue-italic.fntdata"/><Relationship Id="rId43" Type="http://schemas.openxmlformats.org/officeDocument/2006/relationships/slide" Target="slides/slide37.xml"/><Relationship Id="rId87" Type="http://schemas.openxmlformats.org/officeDocument/2006/relationships/font" Target="fonts/HelveticaNeue-bold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HelveticaNeue-boldItalic.fntdata"/><Relationship Id="rId80" Type="http://schemas.openxmlformats.org/officeDocument/2006/relationships/font" Target="fonts/Montserrat-italic.fntdata"/><Relationship Id="rId82" Type="http://schemas.openxmlformats.org/officeDocument/2006/relationships/font" Target="fonts/SourceCodePro-regular.fntdata"/><Relationship Id="rId81" Type="http://schemas.openxmlformats.org/officeDocument/2006/relationships/font" Target="fonts/Montserrat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RobotoMedium-boldItalic.fntdata"/><Relationship Id="rId72" Type="http://schemas.openxmlformats.org/officeDocument/2006/relationships/font" Target="fonts/RobotoMedium-italic.fntdata"/><Relationship Id="rId31" Type="http://schemas.openxmlformats.org/officeDocument/2006/relationships/slide" Target="slides/slide25.xml"/><Relationship Id="rId75" Type="http://schemas.openxmlformats.org/officeDocument/2006/relationships/font" Target="fonts/Nunito-bold.fntdata"/><Relationship Id="rId30" Type="http://schemas.openxmlformats.org/officeDocument/2006/relationships/slide" Target="slides/slide24.xml"/><Relationship Id="rId74" Type="http://schemas.openxmlformats.org/officeDocument/2006/relationships/font" Target="fonts/Nunito-regular.fntdata"/><Relationship Id="rId33" Type="http://schemas.openxmlformats.org/officeDocument/2006/relationships/slide" Target="slides/slide27.xml"/><Relationship Id="rId77" Type="http://schemas.openxmlformats.org/officeDocument/2006/relationships/font" Target="fonts/Nunito-boldItalic.fntdata"/><Relationship Id="rId32" Type="http://schemas.openxmlformats.org/officeDocument/2006/relationships/slide" Target="slides/slide26.xml"/><Relationship Id="rId76" Type="http://schemas.openxmlformats.org/officeDocument/2006/relationships/font" Target="fonts/Nunito-italic.fntdata"/><Relationship Id="rId35" Type="http://schemas.openxmlformats.org/officeDocument/2006/relationships/slide" Target="slides/slide29.xml"/><Relationship Id="rId79" Type="http://schemas.openxmlformats.org/officeDocument/2006/relationships/font" Target="fonts/Montserrat-bold.fntdata"/><Relationship Id="rId34" Type="http://schemas.openxmlformats.org/officeDocument/2006/relationships/slide" Target="slides/slide28.xml"/><Relationship Id="rId78" Type="http://schemas.openxmlformats.org/officeDocument/2006/relationships/font" Target="fonts/Montserrat-regular.fntdata"/><Relationship Id="rId71" Type="http://schemas.openxmlformats.org/officeDocument/2006/relationships/font" Target="fonts/RobotoMedium-bold.fntdata"/><Relationship Id="rId70" Type="http://schemas.openxmlformats.org/officeDocument/2006/relationships/font" Target="fonts/RobotoMedium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Roboto-regular.fntdata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Roboto-italic.fntdata"/><Relationship Id="rId23" Type="http://schemas.openxmlformats.org/officeDocument/2006/relationships/slide" Target="slides/slide17.xml"/><Relationship Id="rId67" Type="http://schemas.openxmlformats.org/officeDocument/2006/relationships/font" Target="fonts/Roboto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obot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font" Target="fonts/Oswald-bold.fntdata"/><Relationship Id="rId90" Type="http://schemas.openxmlformats.org/officeDocument/2006/relationships/font" Target="fonts/Oswald-regular.fnt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d65d7df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d65d7df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6d71f882a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6d71f882a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6d71f882a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6d71f882a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6d71f882a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6d71f882a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739daac3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739daac3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739daac3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739daac3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Originality; engagement (variety, conflict, visuals); verification; SMO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739daac3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739daac3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739daac3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739daac3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739daac3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0739daac3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739daac3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739daac3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739daac3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739daac3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e91d6f398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e91d6f398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739daac3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739daac3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0739daac3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0739daac3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0739daac3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0739daac3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0739daac3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0739daac3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0d6ebdf6c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0d6ebdf6c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739daac3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0739daac3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0739daac3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0739daac3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0739daac3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0739daac3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186f865c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186f865c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0739daac3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0739daac3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e91d6f398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e91d6f398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0739daac3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0739daac3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0b6057c3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0b6057c3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b6057c37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b6057c37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0d6ebdf6c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0d6ebdf6c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0d6ebdf6c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0d6ebdf6c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0739daac3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0739daac3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0739daac3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0739daac3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186f865c1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186f865c1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739daac3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739daac3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739daac3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0739daac3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6d71f882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06d71f882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06d71f882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0739daac3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0739daac3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0739daac3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0739daac3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0739daac3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0739daac3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0739daac3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0739daac3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0739daac3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0739daac3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0739daac3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0739daac3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f58f443ce9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f58f443ce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f58f443ce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f58f443ce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06d71f882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06d71f882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63155d5d0077c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763155d5d0077c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05048556c00fb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05048556c00fb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f01fbbf745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f01fbbf745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f58f443ce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f58f443ce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f58f443ce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f58f443ce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06d71f882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06d71f882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0739daac31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0739daac31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0739daac31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0739daac3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0739daac31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0739daac31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0d6ebdf6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0d6ebdf6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0739daac31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0739daac31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0fbc71e4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0fbc71e4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6d71f882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6d71f882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6d71f882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6d71f882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6d71f882a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6d71f882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6d71f882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6d71f882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6553200" y="463010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700" lIns="37700" spcFirstLastPara="1" rIns="37700" wrap="square" tIns="377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hyperlink" Target="https://find-and-update.company-information.service.gov.uk/" TargetMode="External"/><Relationship Id="rId10" Type="http://schemas.openxmlformats.org/officeDocument/2006/relationships/hyperlink" Target="https://data.police.uk/" TargetMode="External"/><Relationship Id="rId12" Type="http://schemas.openxmlformats.org/officeDocument/2006/relationships/hyperlink" Target="https://register-of-charities.charitycommission.gov.uk/en/charity-search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cholar.google.co.uk/" TargetMode="External"/><Relationship Id="rId4" Type="http://schemas.openxmlformats.org/officeDocument/2006/relationships/hyperlink" Target="https://en.wikipedia.org/wiki/List_of_professional_associations_in_the_United_Kingdom" TargetMode="External"/><Relationship Id="rId9" Type="http://schemas.openxmlformats.org/officeDocument/2006/relationships/hyperlink" Target="https://www.hesa.ac.uk/data-and-analysis" TargetMode="External"/><Relationship Id="rId5" Type="http://schemas.openxmlformats.org/officeDocument/2006/relationships/hyperlink" Target="https://www.parliament.uk/about/how/committees/select/" TargetMode="External"/><Relationship Id="rId6" Type="http://schemas.openxmlformats.org/officeDocument/2006/relationships/hyperlink" Target="https://researchbriefings.parliament.uk/" TargetMode="External"/><Relationship Id="rId7" Type="http://schemas.openxmlformats.org/officeDocument/2006/relationships/hyperlink" Target="https://www.gov.uk/search/research-and-statistics" TargetMode="External"/><Relationship Id="rId8" Type="http://schemas.openxmlformats.org/officeDocument/2006/relationships/hyperlink" Target="https://www.ons.gov.uk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paul.bradshaw@bcu.ac.uk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theguardian.com/money/article/2024/aug/23/16-affordable-essentials-under-20-pounds-chosen-by-expert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ispatch.the-citizens.com/r/5cd0aa4c?m=5e3a25bf-076e-41b4-a86d-a313ec0e8ebc" TargetMode="External"/><Relationship Id="rId4" Type="http://schemas.openxmlformats.org/officeDocument/2006/relationships/hyperlink" Target="https://dispatch.the-citizens.com/gender-divide-whats-the-internet-got-to-do-with-it/?ref=the-citizens-dispatch-newsletter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theguardian.com/culture/article/2024/aug/17/people-came-just-to-see-how-awful-it-was-from-wonkaland-to-fyre-the-inside-story-of-festivals-so-bad-they-went-viral" TargetMode="External"/><Relationship Id="rId4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theguardian.com/global/2024/feb/02/sign-up-for-the-saturday-edition-newsletter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greaterbirminghamchambers.com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expandi.io/blog/linkedin-demographics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niemanlab.org/2024/11/two-thirds-of-news-influencers-are-men-and-most-have-never-worked-for-a-news-organization/?ref=dispatch.the-citizens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twitter.com/TheSBAAcademia/status/1681419068551712771" TargetMode="External"/><Relationship Id="rId4" Type="http://schemas.openxmlformats.org/officeDocument/2006/relationships/hyperlink" Target="https://www.bbc.co.uk/news/uk-england-birmingham-67028237" TargetMode="External"/><Relationship Id="rId5" Type="http://schemas.openxmlformats.org/officeDocument/2006/relationships/hyperlink" Target="https://www.hesa.ac.uk/news/17-01-2023/higher-education-staff-statistics-uk-202122-released#:%7E:text=233%2C930%20academic%20staff%20were%20employed,rising%20by%209%25%20to%2036%2C115." TargetMode="External"/><Relationship Id="rId6" Type="http://schemas.openxmlformats.org/officeDocument/2006/relationships/hyperlink" Target="https://www.whenequality.org/100" TargetMode="External"/><Relationship Id="rId7" Type="http://schemas.openxmlformats.org/officeDocument/2006/relationships/hyperlink" Target="https://leadingroutes.org/the-broken-pipeline" TargetMode="External"/><Relationship Id="rId8" Type="http://schemas.openxmlformats.org/officeDocument/2006/relationships/hyperlink" Target="https://theconversation.com/how-universities-can-address-the-lack-of-black-scholars-in-academia-21605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policesupers.com/blog/disability-a-neglected-or-protected-characteristic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charitydigital.org.uk/topics/do-charities-have-a-class-problem-10575" TargetMode="External"/><Relationship Id="rId4" Type="http://schemas.openxmlformats.org/officeDocument/2006/relationships/hyperlink" Target="https://www.acevo.org.uk/publications/pay-equalities-survey-2022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researchguides.journalism.cuny.edu/findingexperts/diverse-experts" TargetMode="External"/><Relationship Id="rId4" Type="http://schemas.openxmlformats.org/officeDocument/2006/relationships/hyperlink" Target="https://www.joiningthepolice.co.uk/supporting-diversity/support-organisations/disabled-police-association" TargetMode="External"/><Relationship Id="rId5" Type="http://schemas.openxmlformats.org/officeDocument/2006/relationships/hyperlink" Target="https://societyofblackacademics.com/" TargetMode="External"/><Relationship Id="rId6" Type="http://schemas.openxmlformats.org/officeDocument/2006/relationships/hyperlink" Target="https://www.governmentevents.co.uk/event/the-inclusion-and-diversity-in-the-voluntary-sector-conference/#overview" TargetMode="External"/><Relationship Id="rId7" Type="http://schemas.openxmlformats.org/officeDocument/2006/relationships/hyperlink" Target="https://www.kcl.ac.uk/events/queer-in-academia-speaker-event-2023" TargetMode="External"/><Relationship Id="rId8" Type="http://schemas.openxmlformats.org/officeDocument/2006/relationships/hyperlink" Target="https://www.media-diversity.org/additional-files/Everybody_In_Book.pdf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www.youtube.com/watch?v=vfk4uLZqSA4&amp;list=PL-ZV9BlgytWgwnvU0hMwIkGLNeSJai3pK&amp;index=1" TargetMode="External"/><Relationship Id="rId4" Type="http://schemas.openxmlformats.org/officeDocument/2006/relationships/hyperlink" Target="https://moodle.bcu.ac.uk/mod/folder/view.php?id=8326788" TargetMode="External"/><Relationship Id="rId5" Type="http://schemas.openxmlformats.org/officeDocument/2006/relationships/hyperlink" Target="https://showrunner.fm/book-interviews/" TargetMode="External"/><Relationship Id="rId6" Type="http://schemas.openxmlformats.org/officeDocument/2006/relationships/hyperlink" Target="https://moodle.bcu.ac.uk/mod/resource/view.php?id=8326764" TargetMode="External"/><Relationship Id="rId7" Type="http://schemas.openxmlformats.org/officeDocument/2006/relationships/hyperlink" Target="https://www.youtube.com/watch?v=qlF_2ehfCcg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://www.youtube.com/watch?v=vfk4uLZqSA4" TargetMode="External"/><Relationship Id="rId4" Type="http://schemas.openxmlformats.org/officeDocument/2006/relationships/image" Target="../media/image4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://www.youtube.com/watch?v=qlF_2ehfCcg" TargetMode="External"/><Relationship Id="rId4" Type="http://schemas.openxmlformats.org/officeDocument/2006/relationships/image" Target="../media/image5.jpg"/><Relationship Id="rId5" Type="http://schemas.openxmlformats.org/officeDocument/2006/relationships/hyperlink" Target="https://www.youtube.com/watch?v=qlF_2ehfCc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nlinejournalismblog.com/2023/01/19/how-triangulating-can-help-you-identify-more-source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P9EyhF1OVI1kV19v5_XmGsuCB7y5j1hzPFbm0RTSAbo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The next tech session, on audio recording, will take place on Nov 1 after our class (12-2) in </a:t>
            </a: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C265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Date for your diary: Nov 1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lt1"/>
                </a:solidFill>
              </a:rPr>
              <a:t>Useful resources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78" name="Google Shape;178;p3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Google Scholar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, Academia.edu, 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Core.ac.uk - search research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Unpaywall.org: scholarly articles and extension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Industry bodies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-GB" sz="28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5"/>
              </a:rPr>
              <a:t>select committees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-GB" sz="28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6"/>
              </a:rPr>
              <a:t>Parliament briefings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Charities, unions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Gov.uk </a:t>
            </a:r>
            <a:r>
              <a:rPr lang="en-GB" sz="28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7"/>
              </a:rPr>
              <a:t>research and statistics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; </a:t>
            </a:r>
            <a:r>
              <a:rPr lang="en-GB" sz="28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8"/>
              </a:rPr>
              <a:t>ONS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; </a:t>
            </a:r>
            <a:r>
              <a:rPr lang="en-GB" sz="28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9"/>
              </a:rPr>
              <a:t>HESA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; </a:t>
            </a:r>
            <a:r>
              <a:rPr lang="en-GB" sz="28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10"/>
              </a:rPr>
              <a:t>Data.Police.uk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11"/>
              </a:rPr>
              <a:t>Companies House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; </a:t>
            </a:r>
            <a:r>
              <a:rPr lang="en-GB" sz="28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12"/>
              </a:rPr>
              <a:t>Charity Commission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lt1"/>
                </a:solidFill>
              </a:rPr>
              <a:t>Do it now: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84" name="Google Shape;184;p36"/>
          <p:cNvSpPr txBox="1"/>
          <p:nvPr>
            <p:ph idx="4294967295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You have been tasked with doing a story about graffiti</a:t>
            </a:r>
            <a:endParaRPr sz="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Char char="●"/>
            </a:pPr>
            <a:r>
              <a:rPr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Group 1: Do a </a:t>
            </a:r>
            <a:r>
              <a:rPr b="1"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cuttings</a:t>
            </a:r>
            <a:r>
              <a:rPr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search using Nexis. What stories have already been done? Who appears in those?</a:t>
            </a:r>
            <a:endParaRPr sz="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Char char="●"/>
            </a:pPr>
            <a:r>
              <a:rPr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Group 2: Look for </a:t>
            </a:r>
            <a:r>
              <a:rPr b="1"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reports and research</a:t>
            </a:r>
            <a:r>
              <a:rPr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on the topic. What key points are they making? Who is writing it?</a:t>
            </a:r>
            <a:endParaRPr sz="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highlight>
                  <a:srgbClr val="FFFF00"/>
                </a:highlight>
              </a:rPr>
              <a:t>Human</a:t>
            </a:r>
            <a:r>
              <a:rPr lang="en-GB" sz="4200"/>
              <a:t> sources can be…</a:t>
            </a:r>
            <a:endParaRPr sz="1900"/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Interviewee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: whose knowledge/experiences form part of a story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‘</a:t>
            </a: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On background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’: helps you to understand the topic you are telling a story about, even if they’re not in it 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Go-between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: directs you to other people and information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Interviewees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Why do we need (good) interviewees?</a:t>
            </a:r>
            <a:endParaRPr sz="1900"/>
          </a:p>
        </p:txBody>
      </p:sp>
      <p:sp>
        <p:nvSpPr>
          <p:cNvPr id="201" name="Google Shape;201;p3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i="1" lang="en-GB" sz="2800">
                <a:latin typeface="Oswald"/>
                <a:ea typeface="Oswald"/>
                <a:cs typeface="Oswald"/>
                <a:sym typeface="Oswald"/>
              </a:rPr>
              <a:t>Why don’t we just Google the information we need?</a:t>
            </a:r>
            <a:endParaRPr i="1" sz="2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lt1"/>
                </a:solidFill>
              </a:rPr>
              <a:t>Do it now (5 minutes):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207" name="Google Shape;207;p40"/>
          <p:cNvSpPr txBox="1"/>
          <p:nvPr>
            <p:ph idx="4294967295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Generate </a:t>
            </a:r>
            <a:r>
              <a:rPr b="1"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ideas</a:t>
            </a:r>
            <a:r>
              <a:rPr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for interviewees</a:t>
            </a:r>
            <a:r>
              <a:rPr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for</a:t>
            </a:r>
            <a:endParaRPr sz="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Char char="●"/>
            </a:pPr>
            <a:r>
              <a:rPr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 story about graffiti</a:t>
            </a:r>
            <a:endParaRPr sz="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What makes a good interviewee?</a:t>
            </a:r>
            <a:endParaRPr sz="1900"/>
          </a:p>
        </p:txBody>
      </p:sp>
      <p:sp>
        <p:nvSpPr>
          <p:cNvPr id="213" name="Google Shape;213;p4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Oswald"/>
              <a:buChar char="●"/>
            </a:pPr>
            <a:r>
              <a:rPr i="1" lang="en-GB" sz="28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What interviewees make for good stories?</a:t>
            </a:r>
            <a:endParaRPr i="1" sz="28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Power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 (political, financial, cultural, legal)</a:t>
            </a:r>
            <a:endParaRPr b="1"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Expertise</a:t>
            </a:r>
            <a:endParaRPr b="1"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Experience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 (first-hand or witness)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Representative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 (represents a group of people)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…plus </a:t>
            </a: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clarity 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and</a:t>
            </a: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 engagement</a:t>
            </a:r>
            <a:endParaRPr b="1" sz="2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9" name="Google Shape;219;p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What makes a good interviewee? PEER!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Power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: politician/CEO/celeb/police</a:t>
            </a:r>
            <a:endParaRPr b="1"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Expertise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: academic/researcher/successful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Experience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: case study/witness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Representative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: union/campaign/charity representative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5" name="Google Shape;225;p4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Examples:</a:t>
            </a:r>
            <a:endParaRPr sz="1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Google Shape;230;p44"/>
          <p:cNvGraphicFramePr/>
          <p:nvPr/>
        </p:nvGraphicFramePr>
        <p:xfrm>
          <a:off x="361788" y="106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{2EDACFE4-36A7-4A51-AD2C-8A54D226D351}</a:tableStyleId>
              </a:tblPr>
              <a:tblGrid>
                <a:gridCol w="1369175"/>
                <a:gridCol w="1369175"/>
                <a:gridCol w="1435850"/>
                <a:gridCol w="1589425"/>
                <a:gridCol w="1151650"/>
                <a:gridCol w="1505150"/>
              </a:tblGrid>
              <a:tr h="3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Role</a:t>
                      </a:r>
                      <a:endParaRPr sz="1600"/>
                    </a:p>
                  </a:txBody>
                  <a:tcPr marT="63500" marB="63500" marR="63500" marL="6350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Power</a:t>
                      </a:r>
                      <a:endParaRPr b="1"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Expert</a:t>
                      </a:r>
                      <a:endParaRPr b="1"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Representative</a:t>
                      </a:r>
                      <a:endParaRPr b="1"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Witness</a:t>
                      </a:r>
                      <a:endParaRPr b="1"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Case study</a:t>
                      </a:r>
                      <a:endParaRPr b="1" sz="1600"/>
                    </a:p>
                  </a:txBody>
                  <a:tcPr marT="63500" marB="63500" marR="63500" marL="63500"/>
                </a:tc>
              </a:tr>
              <a:tr h="82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Action</a:t>
                      </a:r>
                      <a:endParaRPr b="1"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Takes action/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Proposes or announces plans for action. Objects to plans/actions.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Publishes research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Raises concerns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Raises concerns, calls for action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Provides new information about an event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Takes legal action or campaigns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73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Context/ colour</a:t>
                      </a:r>
                      <a:endParaRPr b="1"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Explains reasons for decision or action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Provides background to an issue, event or claim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Describes how members are affected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Describes what they saw/ heard happen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Describes what happened to them, and the effects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00FFFF"/>
                    </a:solidFill>
                  </a:tcPr>
                </a:tc>
              </a:tr>
              <a:tr h="58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Reaction</a:t>
                      </a:r>
                      <a:endParaRPr b="1"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Criticises or supports action or proposals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Criticises or supports action or proposals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Criticises or supports action or proposals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Criticises or supports action or proposals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70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Reply</a:t>
                      </a:r>
                      <a:endParaRPr b="1"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To criticism of, or concerns about, their actions 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To criticism of, or concerns about, the actions of members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31" name="Google Shape;231;p44"/>
          <p:cNvSpPr txBox="1"/>
          <p:nvPr/>
        </p:nvSpPr>
        <p:spPr>
          <a:xfrm>
            <a:off x="0" y="177950"/>
            <a:ext cx="90111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highlight>
                  <a:srgbClr val="5BAEDF"/>
                </a:highlight>
                <a:latin typeface="Oswald"/>
                <a:ea typeface="Oswald"/>
                <a:cs typeface="Oswald"/>
                <a:sym typeface="Oswald"/>
              </a:rPr>
              <a:t> Different types of source</a:t>
            </a:r>
            <a:r>
              <a:rPr lang="en-GB" sz="3600">
                <a:solidFill>
                  <a:srgbClr val="5BAEDF"/>
                </a:solidFill>
                <a:highlight>
                  <a:srgbClr val="5BAEDF"/>
                </a:highlight>
                <a:latin typeface="Oswald"/>
                <a:ea typeface="Oswald"/>
                <a:cs typeface="Oswald"/>
                <a:sym typeface="Oswald"/>
              </a:rPr>
              <a:t>_</a:t>
            </a:r>
            <a:r>
              <a:rPr lang="en-GB" sz="3600">
                <a:solidFill>
                  <a:srgbClr val="FFFFFF"/>
                </a:solidFill>
                <a:highlight>
                  <a:srgbClr val="5BAEDF"/>
                </a:highlight>
                <a:latin typeface="Oswald"/>
                <a:ea typeface="Oswald"/>
                <a:cs typeface="Oswald"/>
                <a:sym typeface="Oswald"/>
              </a:rPr>
              <a:t>+ potential story roles</a:t>
            </a:r>
            <a:r>
              <a:rPr lang="en-GB" sz="3600">
                <a:solidFill>
                  <a:srgbClr val="5BAEDF"/>
                </a:solidFill>
                <a:highlight>
                  <a:srgbClr val="5BAEDF"/>
                </a:highlight>
                <a:latin typeface="Oswald"/>
                <a:ea typeface="Oswald"/>
                <a:cs typeface="Oswald"/>
                <a:sym typeface="Oswald"/>
              </a:rPr>
              <a:t>_</a:t>
            </a:r>
            <a:endParaRPr sz="3600">
              <a:solidFill>
                <a:srgbClr val="5BAEDF"/>
              </a:solidFill>
              <a:highlight>
                <a:srgbClr val="5BAED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highlight>
                <a:srgbClr val="5BAED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0" y="4764875"/>
            <a:ext cx="1121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Reference: </a:t>
            </a:r>
            <a:r>
              <a:rPr b="1" i="1" lang="en-GB" sz="1200"/>
              <a:t>Bradshaw, Paul (2024) The Online Journalism Handbook</a:t>
            </a:r>
            <a:endParaRPr b="1" i="1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A reminder of the directed study</a:t>
            </a:r>
            <a:endParaRPr sz="1900"/>
          </a:p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swald"/>
              <a:buChar char="●"/>
            </a:pPr>
            <a:r>
              <a:rPr b="1" lang="en-GB" sz="2300">
                <a:latin typeface="Oswald"/>
                <a:ea typeface="Oswald"/>
                <a:cs typeface="Oswald"/>
                <a:sym typeface="Oswald"/>
              </a:rPr>
              <a:t>Brainstorm ideas</a:t>
            </a:r>
            <a:r>
              <a:rPr lang="en-GB" sz="2300">
                <a:latin typeface="Oswald"/>
                <a:ea typeface="Oswald"/>
                <a:cs typeface="Oswald"/>
                <a:sym typeface="Oswald"/>
              </a:rPr>
              <a:t> for an interview-based story using the techniques you read about. Choose 3 of the best ideas and </a:t>
            </a:r>
            <a:r>
              <a:rPr b="1" lang="en-GB" sz="2300">
                <a:latin typeface="Oswald"/>
                <a:ea typeface="Oswald"/>
                <a:cs typeface="Oswald"/>
                <a:sym typeface="Oswald"/>
              </a:rPr>
              <a:t>develop</a:t>
            </a:r>
            <a:r>
              <a:rPr lang="en-GB" sz="2300">
                <a:latin typeface="Oswald"/>
                <a:ea typeface="Oswald"/>
                <a:cs typeface="Oswald"/>
                <a:sym typeface="Oswald"/>
              </a:rPr>
              <a:t> (improve) them 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swald"/>
              <a:buChar char="●"/>
            </a:pPr>
            <a:r>
              <a:rPr b="1" lang="en-GB" sz="2300">
                <a:latin typeface="Oswald"/>
                <a:ea typeface="Oswald"/>
                <a:cs typeface="Oswald"/>
                <a:sym typeface="Oswald"/>
              </a:rPr>
              <a:t>Write</a:t>
            </a:r>
            <a:r>
              <a:rPr lang="en-GB" sz="2300">
                <a:latin typeface="Oswald"/>
                <a:ea typeface="Oswald"/>
                <a:cs typeface="Oswald"/>
                <a:sym typeface="Oswald"/>
              </a:rPr>
              <a:t> about the process and what you’ve learned (</a:t>
            </a:r>
            <a:r>
              <a:rPr b="1" lang="en-GB" sz="2300">
                <a:latin typeface="Oswald"/>
                <a:ea typeface="Oswald"/>
                <a:cs typeface="Oswald"/>
                <a:sym typeface="Oswald"/>
              </a:rPr>
              <a:t>evaluate</a:t>
            </a:r>
            <a:r>
              <a:rPr lang="en-GB" sz="2300">
                <a:latin typeface="Oswald"/>
                <a:ea typeface="Oswald"/>
                <a:cs typeface="Oswald"/>
                <a:sym typeface="Oswald"/>
              </a:rPr>
              <a:t>) — share with </a:t>
            </a:r>
            <a:r>
              <a:rPr lang="en-GB" sz="23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paul.bradshaw@bcu.ac.uk</a:t>
            </a:r>
            <a:r>
              <a:rPr lang="en-GB" sz="2300">
                <a:latin typeface="Oswald"/>
                <a:ea typeface="Oswald"/>
                <a:cs typeface="Oswald"/>
                <a:sym typeface="Oswald"/>
              </a:rPr>
              <a:t> 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swald"/>
              <a:buChar char="●"/>
            </a:pPr>
            <a:r>
              <a:rPr lang="en-GB" sz="2300">
                <a:latin typeface="Oswald"/>
                <a:ea typeface="Oswald"/>
                <a:cs typeface="Oswald"/>
                <a:sym typeface="Oswald"/>
              </a:rPr>
              <a:t>Pick one idea and identify </a:t>
            </a:r>
            <a:r>
              <a:rPr b="1" lang="en-GB" sz="2300">
                <a:latin typeface="Oswald"/>
                <a:ea typeface="Oswald"/>
                <a:cs typeface="Oswald"/>
                <a:sym typeface="Oswald"/>
              </a:rPr>
              <a:t>5 people you could interview</a:t>
            </a:r>
            <a:r>
              <a:rPr lang="en-GB" sz="2300">
                <a:latin typeface="Oswald"/>
                <a:ea typeface="Oswald"/>
                <a:cs typeface="Oswald"/>
                <a:sym typeface="Oswald"/>
              </a:rPr>
              <a:t> 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swald"/>
              <a:buChar char="●"/>
            </a:pPr>
            <a:r>
              <a:rPr lang="en-GB" sz="2300">
                <a:latin typeface="Oswald"/>
                <a:ea typeface="Oswald"/>
                <a:cs typeface="Oswald"/>
                <a:sym typeface="Oswald"/>
              </a:rPr>
              <a:t>Conduct background research on your story idea - summarise it in a one page briefing (with links) sent to me!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 txBox="1"/>
          <p:nvPr>
            <p:ph idx="4294967295" type="body"/>
          </p:nvPr>
        </p:nvSpPr>
        <p:spPr>
          <a:xfrm>
            <a:off x="311700" y="262975"/>
            <a:ext cx="8766300" cy="4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The best £20 you’ll ever spend: 16 affordable essentials the experts swear by</a:t>
            </a: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 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“First, I had to identify the experts. When it came to fashion, I immediately thought of Chioma Nnadi, </a:t>
            </a:r>
            <a:r>
              <a:rPr b="1" lang="en-GB" sz="2400">
                <a:latin typeface="Oswald"/>
                <a:ea typeface="Oswald"/>
                <a:cs typeface="Oswald"/>
                <a:sym typeface="Oswald"/>
              </a:rPr>
              <a:t>British Vogue’s head of editorial content</a:t>
            </a: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, who has impeccable taste. My pet-related expert had to be the dog behaviourist Louise Glazebrook. Her </a:t>
            </a:r>
            <a:r>
              <a:rPr b="1" lang="en-GB" sz="2400">
                <a:latin typeface="Oswald"/>
                <a:ea typeface="Oswald"/>
                <a:cs typeface="Oswald"/>
                <a:sym typeface="Oswald"/>
              </a:rPr>
              <a:t>book</a:t>
            </a: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, The Book Your Dog Wishes You Would Read, was a lifeline when I got my puppy.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“Kelly Holmes was another obvious choice. The double Olympic </a:t>
            </a:r>
            <a:r>
              <a:rPr b="1" lang="en-GB" sz="2400">
                <a:latin typeface="Oswald"/>
                <a:ea typeface="Oswald"/>
                <a:cs typeface="Oswald"/>
                <a:sym typeface="Oswald"/>
              </a:rPr>
              <a:t>champion</a:t>
            </a: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 has </a:t>
            </a:r>
            <a:r>
              <a:rPr b="1" lang="en-GB" sz="2400">
                <a:latin typeface="Oswald"/>
                <a:ea typeface="Oswald"/>
                <a:cs typeface="Oswald"/>
                <a:sym typeface="Oswald"/>
              </a:rPr>
              <a:t>recently turned her attention to home fitness</a:t>
            </a: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 – including for beginners – so I knew she would be able to advise on work-out equipment for the exercise-averse.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6"/>
          <p:cNvSpPr txBox="1"/>
          <p:nvPr>
            <p:ph idx="4294967295" type="body"/>
          </p:nvPr>
        </p:nvSpPr>
        <p:spPr>
          <a:xfrm>
            <a:off x="311700" y="339175"/>
            <a:ext cx="8520600" cy="4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Pat McGrath, makeup artist and </a:t>
            </a:r>
            <a:r>
              <a:rPr b="1" lang="en-GB" sz="2400">
                <a:latin typeface="Oswald"/>
                <a:ea typeface="Oswald"/>
                <a:cs typeface="Oswald"/>
                <a:sym typeface="Oswald"/>
              </a:rPr>
              <a:t>founder</a:t>
            </a: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 of Pat McGrath Labs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Ana Kirova, </a:t>
            </a:r>
            <a:r>
              <a:rPr b="1" lang="en-GB" sz="2400">
                <a:latin typeface="Oswald"/>
                <a:ea typeface="Oswald"/>
                <a:cs typeface="Oswald"/>
                <a:sym typeface="Oswald"/>
              </a:rPr>
              <a:t>CEO</a:t>
            </a: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 of the dating app Feeld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Benjamina Ebuehi, former Great British Bake-Off contestant and </a:t>
            </a:r>
            <a:r>
              <a:rPr b="1" lang="en-GB" sz="2400">
                <a:latin typeface="Oswald"/>
                <a:ea typeface="Oswald"/>
                <a:cs typeface="Oswald"/>
                <a:sym typeface="Oswald"/>
              </a:rPr>
              <a:t>author</a:t>
            </a: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 of three cookbooks, including I’ll Bring Dessert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Laura Mountford, cleaning expert and </a:t>
            </a:r>
            <a:r>
              <a:rPr b="1" lang="en-GB" sz="2400">
                <a:latin typeface="Oswald"/>
                <a:ea typeface="Oswald"/>
                <a:cs typeface="Oswald"/>
                <a:sym typeface="Oswald"/>
              </a:rPr>
              <a:t>author</a:t>
            </a: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 of Live, Laugh, Laundry: A Calming Guide to Keeping Your Clothes Clean – and You Happy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Nick Littlehales, sport sleep coach and </a:t>
            </a:r>
            <a:r>
              <a:rPr b="1" lang="en-GB" sz="2400">
                <a:latin typeface="Oswald"/>
                <a:ea typeface="Oswald"/>
                <a:cs typeface="Oswald"/>
                <a:sym typeface="Oswald"/>
              </a:rPr>
              <a:t>author</a:t>
            </a: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 of Sleep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Charlie Casely-Hayford, </a:t>
            </a:r>
            <a:r>
              <a:rPr b="1" lang="en-GB" sz="2400">
                <a:latin typeface="Oswald"/>
                <a:ea typeface="Oswald"/>
                <a:cs typeface="Oswald"/>
                <a:sym typeface="Oswald"/>
              </a:rPr>
              <a:t>menswear designer</a:t>
            </a:r>
            <a:endParaRPr b="1"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lt1"/>
                </a:solidFill>
              </a:rPr>
              <a:t>Do it now (10 minutes):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248" name="Google Shape;248;p47"/>
          <p:cNvSpPr txBox="1"/>
          <p:nvPr>
            <p:ph idx="4294967295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Look at your ideas for interviewees and </a:t>
            </a:r>
            <a:r>
              <a:rPr b="1"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identify any gaps</a:t>
            </a:r>
            <a:r>
              <a:rPr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Char char="●"/>
            </a:pPr>
            <a:r>
              <a:rPr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What types of </a:t>
            </a:r>
            <a:r>
              <a:rPr b="1"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experts</a:t>
            </a:r>
            <a:r>
              <a:rPr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could you add?</a:t>
            </a:r>
            <a:endParaRPr sz="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Char char="●"/>
            </a:pPr>
            <a:r>
              <a:rPr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What sorts of </a:t>
            </a:r>
            <a:r>
              <a:rPr b="1"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case studies</a:t>
            </a:r>
            <a:r>
              <a:rPr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could you include?</a:t>
            </a:r>
            <a:endParaRPr sz="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Char char="●"/>
            </a:pPr>
            <a:r>
              <a:rPr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Who holds positions of </a:t>
            </a:r>
            <a:r>
              <a:rPr b="1"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power</a:t>
            </a:r>
            <a:r>
              <a:rPr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in this field?</a:t>
            </a:r>
            <a:endParaRPr sz="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Char char="●"/>
            </a:pPr>
            <a:r>
              <a:rPr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What groups does the story touch on, and who might </a:t>
            </a:r>
            <a:r>
              <a:rPr b="1"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represent</a:t>
            </a:r>
            <a:r>
              <a:rPr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them?</a:t>
            </a:r>
            <a:endParaRPr sz="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/>
              <a:t>Reference</a:t>
            </a:r>
            <a:r>
              <a:rPr lang="en-GB" sz="4200"/>
              <a:t> this in the assignment</a:t>
            </a:r>
            <a:endParaRPr sz="1900"/>
          </a:p>
        </p:txBody>
      </p:sp>
      <p:sp>
        <p:nvSpPr>
          <p:cNvPr id="254" name="Google Shape;254;p4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How did you generate ideas for interviewees, with reference to your reading, e.g. 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-GB" sz="2800">
                <a:latin typeface="Oswald"/>
                <a:ea typeface="Oswald"/>
                <a:cs typeface="Oswald"/>
                <a:sym typeface="Oswald"/>
              </a:rPr>
              <a:t>I used Bradshaw’s framework </a:t>
            </a:r>
            <a:r>
              <a:rPr b="1" i="1" lang="en-GB" sz="2800">
                <a:latin typeface="Oswald"/>
                <a:ea typeface="Oswald"/>
                <a:cs typeface="Oswald"/>
                <a:sym typeface="Oswald"/>
              </a:rPr>
              <a:t>(Bradshaw 2024) </a:t>
            </a:r>
            <a:r>
              <a:rPr i="1" lang="en-GB" sz="2800">
                <a:latin typeface="Oswald"/>
                <a:ea typeface="Oswald"/>
                <a:cs typeface="Oswald"/>
                <a:sym typeface="Oswald"/>
              </a:rPr>
              <a:t>to generate a wide range of ideas for interviewees.</a:t>
            </a:r>
            <a:endParaRPr i="1" sz="2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/>
              <a:t>Evidence</a:t>
            </a:r>
            <a:r>
              <a:rPr lang="en-GB" sz="4200"/>
              <a:t> this in the assignment</a:t>
            </a:r>
            <a:endParaRPr sz="1900"/>
          </a:p>
        </p:txBody>
      </p:sp>
      <p:sp>
        <p:nvSpPr>
          <p:cNvPr id="260" name="Google Shape;260;p4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Document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 your brainstorming and include that in an appendix, e.g. 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-GB" sz="2800">
                <a:latin typeface="Oswald"/>
                <a:ea typeface="Oswald"/>
                <a:cs typeface="Oswald"/>
                <a:sym typeface="Oswald"/>
              </a:rPr>
              <a:t>I used Bradshaw’s framework (Bradshaw 2024) to generate a wide range of ideas for interviewees </a:t>
            </a:r>
            <a:r>
              <a:rPr b="1" i="1" lang="en-GB" sz="2800">
                <a:latin typeface="Oswald"/>
                <a:ea typeface="Oswald"/>
                <a:cs typeface="Oswald"/>
                <a:sym typeface="Oswald"/>
              </a:rPr>
              <a:t>(Appendix B).</a:t>
            </a:r>
            <a:endParaRPr b="1" i="1" sz="2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Here are your typical problems:</a:t>
            </a:r>
            <a:endParaRPr sz="1900"/>
          </a:p>
        </p:txBody>
      </p:sp>
      <p:sp>
        <p:nvSpPr>
          <p:cNvPr id="271" name="Google Shape;271;p5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We struggle to find interviewees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We struggle to get an interview 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The interview doesn’t give us what we need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Checklist: common </a:t>
            </a:r>
            <a:r>
              <a:rPr lang="en-GB" sz="4200">
                <a:solidFill>
                  <a:schemeClr val="lt1"/>
                </a:solidFill>
                <a:highlight>
                  <a:srgbClr val="FF0000"/>
                </a:highlight>
              </a:rPr>
              <a:t>mistakes</a:t>
            </a:r>
            <a:r>
              <a:rPr lang="en-GB" sz="4200"/>
              <a:t> </a:t>
            </a:r>
            <a:endParaRPr sz="1900"/>
          </a:p>
        </p:txBody>
      </p:sp>
      <p:sp>
        <p:nvSpPr>
          <p:cNvPr id="277" name="Google Shape;277;p5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Picking the </a:t>
            </a:r>
            <a:r>
              <a:rPr b="1" lang="en-GB" sz="2800">
                <a:solidFill>
                  <a:schemeClr val="lt1"/>
                </a:solidFill>
                <a:highlight>
                  <a:srgbClr val="FF0000"/>
                </a:highlight>
                <a:latin typeface="Oswald"/>
                <a:ea typeface="Oswald"/>
                <a:cs typeface="Oswald"/>
                <a:sym typeface="Oswald"/>
              </a:rPr>
              <a:t>first name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 you find (not the best)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Picking the </a:t>
            </a:r>
            <a:r>
              <a:rPr b="1" lang="en-GB" sz="2800">
                <a:solidFill>
                  <a:schemeClr val="lt1"/>
                </a:solidFill>
                <a:highlight>
                  <a:srgbClr val="FF0000"/>
                </a:highlight>
                <a:latin typeface="Oswald"/>
                <a:ea typeface="Oswald"/>
                <a:cs typeface="Oswald"/>
                <a:sym typeface="Oswald"/>
              </a:rPr>
              <a:t>easiest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 source (e.g. one you already know)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Using </a:t>
            </a:r>
            <a:r>
              <a:rPr b="1" lang="en-GB" sz="2800">
                <a:solidFill>
                  <a:schemeClr val="lt1"/>
                </a:solidFill>
                <a:highlight>
                  <a:srgbClr val="FF0000"/>
                </a:highlight>
                <a:latin typeface="Oswald"/>
                <a:ea typeface="Oswald"/>
                <a:cs typeface="Oswald"/>
                <a:sym typeface="Oswald"/>
              </a:rPr>
              <a:t>social media only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 (the people who shout loudest) 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Failing to </a:t>
            </a:r>
            <a:r>
              <a:rPr b="1" lang="en-GB" sz="2800">
                <a:solidFill>
                  <a:schemeClr val="lt1"/>
                </a:solidFill>
                <a:highlight>
                  <a:srgbClr val="FF0000"/>
                </a:highlight>
                <a:latin typeface="Oswald"/>
                <a:ea typeface="Oswald"/>
                <a:cs typeface="Oswald"/>
                <a:sym typeface="Oswald"/>
              </a:rPr>
              <a:t>follow up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 (people expect it) 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b="1" lang="en-GB" sz="2800">
                <a:solidFill>
                  <a:schemeClr val="lt1"/>
                </a:solidFill>
                <a:highlight>
                  <a:srgbClr val="FF0000"/>
                </a:highlight>
                <a:latin typeface="Oswald"/>
                <a:ea typeface="Oswald"/>
                <a:cs typeface="Oswald"/>
                <a:sym typeface="Oswald"/>
              </a:rPr>
              <a:t>Unprofessional/demanding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 approaches (it’s their time) 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Being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GB" sz="2800">
                <a:solidFill>
                  <a:schemeClr val="lt1"/>
                </a:solidFill>
                <a:highlight>
                  <a:srgbClr val="FF0000"/>
                </a:highlight>
                <a:latin typeface="Oswald"/>
                <a:ea typeface="Oswald"/>
                <a:cs typeface="Oswald"/>
                <a:sym typeface="Oswald"/>
              </a:rPr>
              <a:t>too literal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 (look beyond the obvious interviewees) 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Not having a </a:t>
            </a:r>
            <a:r>
              <a:rPr b="1" lang="en-GB" sz="2800">
                <a:solidFill>
                  <a:schemeClr val="lt1"/>
                </a:solidFill>
                <a:highlight>
                  <a:srgbClr val="FF0000"/>
                </a:highlight>
                <a:latin typeface="Oswald"/>
                <a:ea typeface="Oswald"/>
                <a:cs typeface="Oswald"/>
                <a:sym typeface="Oswald"/>
              </a:rPr>
              <a:t>Plan B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 (what if it falls through?)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/>
          <p:nvPr/>
        </p:nvSpPr>
        <p:spPr>
          <a:xfrm>
            <a:off x="692950" y="622300"/>
            <a:ext cx="7765800" cy="3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r>
              <a:rPr lang="en-GB" sz="2800" u="sng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85% of women on the internet</a:t>
            </a:r>
            <a:r>
              <a:rPr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* have been exposed to online violence.</a:t>
            </a:r>
            <a:endParaRPr sz="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So it’s no surprise that </a:t>
            </a:r>
            <a:r>
              <a:rPr b="1"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women participate less; with a 10-point gap between the percentage of men and women online</a:t>
            </a:r>
            <a:r>
              <a:rPr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— signalling a “</a:t>
            </a:r>
            <a:r>
              <a:rPr b="1" lang="en-GB" sz="280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digital gender divide</a:t>
            </a:r>
            <a:r>
              <a:rPr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”.” </a:t>
            </a:r>
            <a:endParaRPr sz="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GB" sz="2400" u="sng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Narayanan 2024</a:t>
            </a:r>
            <a:r>
              <a:rPr lang="en-GB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Where to find </a:t>
            </a:r>
            <a:r>
              <a:rPr b="1" lang="en-GB" sz="4200"/>
              <a:t>experts</a:t>
            </a:r>
            <a:r>
              <a:rPr lang="en-GB" sz="4200"/>
              <a:t> to interview</a:t>
            </a:r>
            <a:endParaRPr sz="1900"/>
          </a:p>
        </p:txBody>
      </p:sp>
      <p:sp>
        <p:nvSpPr>
          <p:cNvPr id="288" name="Google Shape;288;p5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University experts’ directories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Google Scholar, Academia.edu: who’s researching it?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Reports and books about the subject: who wrote them?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Cuttings: who’s been quoted before?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Awards: who’s won them?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Eventbrite: who’s been invited to speak? 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LinkedIn: who works in the field?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Any questions from the reading? 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Reflection on idea generation? Experiments with genAI?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Background story research - share your summary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Which 5 people did you list to interview?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If you didn’t do it — why? Identify the barriers and tackle them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Review: </a:t>
            </a:r>
            <a:endParaRPr sz="19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Where to find </a:t>
            </a:r>
            <a:r>
              <a:rPr b="1" lang="en-GB" sz="4200"/>
              <a:t>case studies</a:t>
            </a:r>
            <a:endParaRPr b="1" sz="1900"/>
          </a:p>
        </p:txBody>
      </p:sp>
      <p:sp>
        <p:nvSpPr>
          <p:cNvPr id="294" name="Google Shape;294;p5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Specialist forums/Facebook groups etc. 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Go-betweens: charities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Campaign groups and unions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Facebook group owners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People who interviewed them before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6"/>
          <p:cNvSpPr txBox="1"/>
          <p:nvPr/>
        </p:nvSpPr>
        <p:spPr>
          <a:xfrm>
            <a:off x="5901350" y="372900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https://www.theguardian.com/culture/article/2024/aug/17/people-came-just-to-see-how-awful-it-was-from-wonkaland-to-fyre-the-inside-story-of-festivals-so-bad-they-went-viral</a:t>
            </a:r>
            <a:r>
              <a:rPr lang="en-GB"/>
              <a:t> </a:t>
            </a:r>
            <a:endParaRPr/>
          </a:p>
        </p:txBody>
      </p:sp>
      <p:pic>
        <p:nvPicPr>
          <p:cNvPr id="300" name="Google Shape;30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574895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7"/>
          <p:cNvSpPr txBox="1"/>
          <p:nvPr/>
        </p:nvSpPr>
        <p:spPr>
          <a:xfrm>
            <a:off x="183150" y="562575"/>
            <a:ext cx="87777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“I couldn’t have done it without researcher Kitty Drake, who is much younger than I am and therefore better at navigating strange online worlds like Reddit. Kitty tracked down Kirsty, Wonkaland’s sad Oompa-Loompa in no time. She then found Emma, who once got a job at the fiasco that was Lapland New Forest and who is still occasionally referred to as “the slapped elf”.</a:t>
            </a:r>
            <a:endParaRPr sz="23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“Blobbyland, weirdly, was harder. I knew about the short-lived 1990s theme park from my colleague Helen Pidd who is from Morecambe, and has written about it, but finding someone who had worked there wasn’t easy. A Morecambe group on Facebook accepted my request to join. I posted: did you work at Blobbyland and would you talk to the Guardian about it?” (</a:t>
            </a:r>
            <a:r>
              <a:rPr lang="en-GB" sz="23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Saturday Edition Newsletter</a:t>
            </a:r>
            <a:r>
              <a:rPr lang="en-GB" sz="2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23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Unions (search ‘union’ and your area)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Industry bodies + networks (e.g. </a:t>
            </a:r>
            <a:r>
              <a:rPr lang="en-GB" sz="28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Chambers of Commerce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)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Charities (search ‘charity’ and keywords)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Facebook group owners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Group owners/founders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Religious leaders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1" name="Google Shape;311;p5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Where to find </a:t>
            </a:r>
            <a:r>
              <a:rPr b="1" lang="en-GB" sz="4200"/>
              <a:t>representatives</a:t>
            </a:r>
            <a:endParaRPr sz="19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Elected officials (local/national government)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Decision makers (regulators)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Police forces - look for specialist teams/roles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Employers (who has power to hire and fire)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Any ‘big name’ in the field whose words matter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7" name="Google Shape;317;p5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Where to find </a:t>
            </a:r>
            <a:r>
              <a:rPr b="1" lang="en-GB" sz="4200"/>
              <a:t>powerful</a:t>
            </a:r>
            <a:r>
              <a:rPr lang="en-GB" sz="4200"/>
              <a:t> people</a:t>
            </a:r>
            <a:endParaRPr sz="19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Any problems with this approach?</a:t>
            </a:r>
            <a:endParaRPr b="1" sz="1900"/>
          </a:p>
        </p:txBody>
      </p:sp>
      <p:sp>
        <p:nvSpPr>
          <p:cNvPr id="323" name="Google Shape;323;p6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t/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kedin audience demographics" id="328" name="Google Shape;32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25" y="307500"/>
            <a:ext cx="5800475" cy="402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what age demographic is most likely to use linkedin" id="329" name="Google Shape;32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750" y="115225"/>
            <a:ext cx="4085951" cy="25881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30" name="Google Shape;330;p61"/>
          <p:cNvSpPr txBox="1"/>
          <p:nvPr/>
        </p:nvSpPr>
        <p:spPr>
          <a:xfrm>
            <a:off x="145725" y="4678800"/>
            <a:ext cx="46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https://expandi.io/blog/linkedin-demographics/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2"/>
          <p:cNvSpPr txBox="1"/>
          <p:nvPr/>
        </p:nvSpPr>
        <p:spPr>
          <a:xfrm>
            <a:off x="272400" y="336500"/>
            <a:ext cx="72282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-GB" sz="3300">
                <a:highlight>
                  <a:srgbClr val="FFFFFF"/>
                </a:highlight>
              </a:rPr>
              <a:t>Two-thirds of news influencers are men — and most have never worked for a news organization</a:t>
            </a:r>
            <a:endParaRPr b="1" sz="2850">
              <a:solidFill>
                <a:srgbClr val="38383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62"/>
          <p:cNvSpPr txBox="1"/>
          <p:nvPr/>
        </p:nvSpPr>
        <p:spPr>
          <a:xfrm>
            <a:off x="6144000" y="40733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https://www.niemanlab.org/2024/11/two-thirds-of-news-influencers-are-men-and-most-have-never-worked-for-a-news-organization</a:t>
            </a:r>
            <a:endParaRPr/>
          </a:p>
        </p:txBody>
      </p:sp>
      <p:sp>
        <p:nvSpPr>
          <p:cNvPr id="337" name="Google Shape;337;p62"/>
          <p:cNvSpPr txBox="1"/>
          <p:nvPr/>
        </p:nvSpPr>
        <p:spPr>
          <a:xfrm>
            <a:off x="272400" y="2445975"/>
            <a:ext cx="7120200" cy="13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new Pew Research Center report also found nearly 40% of U.S. adults under 30 regularly get news from news influencers.</a:t>
            </a:r>
            <a:endParaRPr sz="1950">
              <a:solidFill>
                <a:srgbClr val="66666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 sz="20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3838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3"/>
          <p:cNvSpPr txBox="1"/>
          <p:nvPr>
            <p:ph type="title"/>
          </p:nvPr>
        </p:nvSpPr>
        <p:spPr>
          <a:xfrm>
            <a:off x="311700" y="22050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200">
                <a:solidFill>
                  <a:schemeClr val="lt1"/>
                </a:solidFill>
              </a:rPr>
              <a:t>Ah.</a:t>
            </a:r>
            <a:endParaRPr b="1" sz="6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4"/>
          <p:cNvSpPr txBox="1"/>
          <p:nvPr/>
        </p:nvSpPr>
        <p:spPr>
          <a:xfrm>
            <a:off x="272400" y="336500"/>
            <a:ext cx="7228200" cy="1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50">
                <a:solidFill>
                  <a:srgbClr val="38383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How universities can address the lack of Black scholars in academia</a:t>
            </a:r>
            <a:endParaRPr b="1" sz="2850">
              <a:solidFill>
                <a:srgbClr val="38383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64"/>
          <p:cNvSpPr txBox="1"/>
          <p:nvPr/>
        </p:nvSpPr>
        <p:spPr>
          <a:xfrm>
            <a:off x="272400" y="1538275"/>
            <a:ext cx="6683400" cy="3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the UK, out of 164 university vice-chancellors, only </a:t>
            </a:r>
            <a:r>
              <a:rPr lang="en-GB" sz="1750" u="sng">
                <a:solidFill>
                  <a:srgbClr val="4B4B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two are Black</a:t>
            </a:r>
            <a:r>
              <a:rPr lang="en-GB" sz="17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Professor David Mba was recently appointed as the first Black vice-chancellor at </a:t>
            </a:r>
            <a:r>
              <a:rPr lang="en-GB" sz="1750" u="sng">
                <a:solidFill>
                  <a:srgbClr val="4B4B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Birmingham City University</a:t>
            </a:r>
            <a:r>
              <a:rPr lang="en-GB" sz="17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7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 are </a:t>
            </a:r>
            <a:r>
              <a:rPr lang="en-GB" sz="1750" u="sng">
                <a:solidFill>
                  <a:srgbClr val="4B4B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165 Black professors</a:t>
            </a:r>
            <a:r>
              <a:rPr lang="en-GB" sz="17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the UK – out of 23,515. The disparity becomes even more alarming when examining the representation of Black female professors. Only 61 UK professors </a:t>
            </a:r>
            <a:r>
              <a:rPr lang="en-GB" sz="1750" u="sng">
                <a:solidFill>
                  <a:srgbClr val="4B4B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are Black women</a:t>
            </a:r>
            <a:r>
              <a:rPr lang="en-GB" sz="17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-GB" sz="17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the three academic years from 2016-17 to 2018-19, UK research councils granted 19,868 funded PhD studentships – but </a:t>
            </a:r>
            <a:r>
              <a:rPr lang="en-GB" sz="1750" u="sng">
                <a:solidFill>
                  <a:srgbClr val="4B4B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only 245 were allocated</a:t>
            </a:r>
            <a:r>
              <a:rPr lang="en-GB" sz="17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students of Black and mixed-Black heritage.</a:t>
            </a:r>
            <a:endParaRPr sz="1500"/>
          </a:p>
        </p:txBody>
      </p:sp>
      <p:sp>
        <p:nvSpPr>
          <p:cNvPr id="349" name="Google Shape;349;p64"/>
          <p:cNvSpPr txBox="1"/>
          <p:nvPr/>
        </p:nvSpPr>
        <p:spPr>
          <a:xfrm>
            <a:off x="6144000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8"/>
              </a:rPr>
              <a:t>Ifedapo Francis Awolowo, 2023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29" name="Google Shape;129;p29"/>
          <p:cNvSpPr/>
          <p:nvPr/>
        </p:nvSpPr>
        <p:spPr>
          <a:xfrm>
            <a:off x="5125" y="-1025"/>
            <a:ext cx="9144000" cy="3299100"/>
          </a:xfrm>
          <a:prstGeom prst="rect">
            <a:avLst/>
          </a:prstGeom>
          <a:solidFill>
            <a:srgbClr val="37BEB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395" y="3705058"/>
            <a:ext cx="1080799" cy="1080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9"/>
          <p:cNvSpPr txBox="1"/>
          <p:nvPr/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Story-led research</a:t>
            </a:r>
            <a:endParaRPr sz="6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Google Shape;132;p29"/>
          <p:cNvSpPr txBox="1"/>
          <p:nvPr/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Paul Bradshaw </a:t>
            </a:r>
            <a:r>
              <a:rPr lang="en-GB" sz="3600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|</a:t>
            </a:r>
            <a:r>
              <a:rPr lang="en-GB" sz="36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 MED7334 Narrative</a:t>
            </a:r>
            <a:endParaRPr sz="36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3838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5"/>
          <p:cNvSpPr txBox="1"/>
          <p:nvPr>
            <p:ph type="title"/>
          </p:nvPr>
        </p:nvSpPr>
        <p:spPr>
          <a:xfrm>
            <a:off x="311700" y="22050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200">
                <a:solidFill>
                  <a:schemeClr val="lt1"/>
                </a:solidFill>
              </a:rPr>
              <a:t>Mm.</a:t>
            </a:r>
            <a:endParaRPr b="1" sz="6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6"/>
          <p:cNvSpPr txBox="1"/>
          <p:nvPr/>
        </p:nvSpPr>
        <p:spPr>
          <a:xfrm>
            <a:off x="65625" y="4743300"/>
            <a:ext cx="57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Police Superintendents Association President Paul Griffiths</a:t>
            </a:r>
            <a:endParaRPr/>
          </a:p>
        </p:txBody>
      </p:sp>
      <p:sp>
        <p:nvSpPr>
          <p:cNvPr id="360" name="Google Shape;360;p66"/>
          <p:cNvSpPr txBox="1"/>
          <p:nvPr/>
        </p:nvSpPr>
        <p:spPr>
          <a:xfrm>
            <a:off x="65625" y="1294200"/>
            <a:ext cx="6651300" cy="2555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There are almost 14 million disabled people living in the UK, with 19% of working age adults classed as disabled.* If we want our Service to be representative of the communities we serve, we should be attracting and retaining skilled workers who are disabled. This seems simple, but it’s not happening.</a:t>
            </a:r>
            <a:endParaRPr b="1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Figures from 2014 show that just 1.9% of police officers had declared a disability.** Our own current statistics confirm this huge underrepresentation.  Of 1285 Superintendents and Chief Superintendents in our Association, only 18 stated they have a disability (1.4%).</a:t>
            </a:r>
            <a:endParaRPr b="1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3838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7"/>
          <p:cNvSpPr txBox="1"/>
          <p:nvPr>
            <p:ph type="title"/>
          </p:nvPr>
        </p:nvSpPr>
        <p:spPr>
          <a:xfrm>
            <a:off x="311700" y="22050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200">
                <a:solidFill>
                  <a:schemeClr val="lt1"/>
                </a:solidFill>
              </a:rPr>
              <a:t>Uh-huh.</a:t>
            </a:r>
            <a:endParaRPr b="1" sz="6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8"/>
          <p:cNvSpPr txBox="1"/>
          <p:nvPr/>
        </p:nvSpPr>
        <p:spPr>
          <a:xfrm>
            <a:off x="65625" y="4743300"/>
            <a:ext cx="70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https://charitydigital.org.uk/topics/do-charities-have-a-class-problem-10575</a:t>
            </a:r>
            <a:r>
              <a:rPr lang="en-GB"/>
              <a:t> </a:t>
            </a:r>
            <a:endParaRPr/>
          </a:p>
        </p:txBody>
      </p:sp>
      <p:sp>
        <p:nvSpPr>
          <p:cNvPr id="371" name="Google Shape;371;p68"/>
          <p:cNvSpPr txBox="1"/>
          <p:nvPr/>
        </p:nvSpPr>
        <p:spPr>
          <a:xfrm>
            <a:off x="240350" y="208300"/>
            <a:ext cx="65070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rgbClr val="242227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Do charities have a class problem?</a:t>
            </a:r>
            <a:endParaRPr b="1" sz="3100">
              <a:solidFill>
                <a:srgbClr val="242227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101600" rtl="0" algn="l">
              <a:lnSpc>
                <a:spcPct val="13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rPr lang="en-GB" sz="1450">
                <a:solidFill>
                  <a:srgbClr val="F26C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Joe Lepper</a:t>
            </a:r>
            <a:endParaRPr sz="1450">
              <a:solidFill>
                <a:srgbClr val="F26C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68"/>
          <p:cNvSpPr txBox="1"/>
          <p:nvPr/>
        </p:nvSpPr>
        <p:spPr>
          <a:xfrm>
            <a:off x="240350" y="1435700"/>
            <a:ext cx="65070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4222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According to charity leadership body Association of Chief Executives of Voluntary Organisations (ACEVO), more than a sixth of British charity bosses have been privately educated.</a:t>
            </a:r>
            <a:endParaRPr>
              <a:solidFill>
                <a:srgbClr val="24222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4222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24222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4222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Its </a:t>
            </a:r>
            <a:r>
              <a:rPr lang="en-GB">
                <a:solidFill>
                  <a:srgbClr val="F26C21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2022 Pay and Equalities Survey</a:t>
            </a:r>
            <a:r>
              <a:rPr lang="en-GB">
                <a:solidFill>
                  <a:srgbClr val="24222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gathered responses from just under 900 charity leaders and found that 17.5% had attended an independent or fee-paying school for most of their education between the ages of 11 and 16, although this also includes a minority who were entitled to a means test bursary.</a:t>
            </a:r>
            <a:endParaRPr>
              <a:solidFill>
                <a:srgbClr val="24222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4222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24222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4222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high prevalence of privately education charity leaders compares to around 7% of the wider UK population who went to such elite fee-paying schools.</a:t>
            </a:r>
            <a:endParaRPr sz="1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3838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9"/>
          <p:cNvSpPr txBox="1"/>
          <p:nvPr>
            <p:ph type="title"/>
          </p:nvPr>
        </p:nvSpPr>
        <p:spPr>
          <a:xfrm>
            <a:off x="311700" y="22050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200">
                <a:solidFill>
                  <a:schemeClr val="lt1"/>
                </a:solidFill>
              </a:rPr>
              <a:t>Err...</a:t>
            </a:r>
            <a:endParaRPr b="1" sz="6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How do we ensure diverse sourcing?</a:t>
            </a:r>
            <a:endParaRPr b="1" sz="1900"/>
          </a:p>
        </p:txBody>
      </p:sp>
      <p:sp>
        <p:nvSpPr>
          <p:cNvPr id="383" name="Google Shape;383;p7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Diverse experts directories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Go through representative bodies (e.g. </a:t>
            </a:r>
            <a:r>
              <a:rPr lang="en-GB" sz="28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Disabled Police Association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-GB" sz="28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5"/>
              </a:rPr>
              <a:t>SBA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) and </a:t>
            </a:r>
            <a:r>
              <a:rPr lang="en-GB" sz="28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6"/>
              </a:rPr>
              <a:t>initiatives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-GB" sz="28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7"/>
              </a:rPr>
              <a:t>events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LinkedIn may provide details on education &amp; membership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Ask people who have written about lack of diversity 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Free ebook: </a:t>
            </a:r>
            <a:r>
              <a:rPr lang="en-GB" sz="28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8"/>
              </a:rPr>
              <a:t>Everybody In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1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approach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Be </a:t>
            </a: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professional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 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Be </a:t>
            </a: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interested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 (show you’ve done your research)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Be </a:t>
            </a: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interesting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 (have some new info)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Don’t talk about your obligations (“I have to do”)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Motivate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 them (what will it achieve?)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Pick a source who talks (it’s their job)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4" name="Google Shape;394;p7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How to get sources to talk to you</a:t>
            </a:r>
            <a:endParaRPr sz="19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Empathy: why should they help?</a:t>
            </a:r>
            <a:endParaRPr sz="1900"/>
          </a:p>
        </p:txBody>
      </p:sp>
      <p:sp>
        <p:nvSpPr>
          <p:cNvPr id="400" name="Google Shape;400;p7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Identify &amp; address reasons they may </a:t>
            </a: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not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 want to cooperate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Time? 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Be </a:t>
            </a: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succinct </a:t>
            </a:r>
            <a:endParaRPr b="1"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Convenience? Make it </a:t>
            </a: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convenient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 and specific - be flexible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Wariness? Establish </a:t>
            </a: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trust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 (go through a go-between)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Don’t call it an “interview”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. Have a chat first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Consider and mention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benefits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 to cooperation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Email vs direct message vs phone vs in person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Easy to you also means easy to ignore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More personal modes are more likely to be successful 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If you’re redirected to email, chase up the email on the phone 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Ask to interview in the morning (less tasks to pile up)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6" name="Google Shape;406;p7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Consider mode of approach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Be able to use a story idea to lead you to diverse and useful </a:t>
            </a: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sources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  and </a:t>
            </a: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interviewees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Be able to identify and avoid common </a:t>
            </a: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mistakes</a:t>
            </a:r>
            <a:endParaRPr b="1"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And improve the </a:t>
            </a: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chances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 of sources speaking to you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By the end of this week you should</a:t>
            </a:r>
            <a:endParaRPr sz="19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5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lt1"/>
                </a:solidFill>
              </a:rPr>
              <a:t>Do it now: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412" name="Google Shape;412;p75"/>
          <p:cNvSpPr txBox="1"/>
          <p:nvPr>
            <p:ph idx="4294967295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 a group, identify</a:t>
            </a:r>
            <a:r>
              <a:rPr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reasons for not cooperating</a:t>
            </a:r>
            <a:r>
              <a:rPr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for:</a:t>
            </a:r>
            <a:endParaRPr sz="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Char char="●"/>
            </a:pPr>
            <a:r>
              <a:rPr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 graffiti artist</a:t>
            </a:r>
            <a:endParaRPr sz="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Char char="●"/>
            </a:pPr>
            <a:r>
              <a:rPr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An art gallery owner</a:t>
            </a:r>
            <a:endParaRPr sz="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Char char="●"/>
            </a:pPr>
            <a:r>
              <a:rPr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 business owner</a:t>
            </a:r>
            <a:endParaRPr sz="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Char char="●"/>
            </a:pPr>
            <a:r>
              <a:rPr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 councillor</a:t>
            </a:r>
            <a:endParaRPr sz="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Char char="●"/>
            </a:pPr>
            <a:r>
              <a:rPr lang="en-GB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 police officer</a:t>
            </a:r>
            <a:endParaRPr sz="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6"/>
          <p:cNvSpPr txBox="1"/>
          <p:nvPr>
            <p:ph idx="4294967295" type="body"/>
          </p:nvPr>
        </p:nvSpPr>
        <p:spPr>
          <a:xfrm>
            <a:off x="311700" y="491575"/>
            <a:ext cx="8520600" cy="4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Subject: Interview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Dear Ms X, 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I’m working on a [insert story type] about the challenges new artists face breaking into the music industry. I thought your research on X made some really important points and I’d like to include those in the story.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Would you be available to talk to me at some point next week?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Yours sincerely,</a:t>
            </a:r>
            <a:br>
              <a:rPr lang="en-GB" sz="2400">
                <a:latin typeface="Oswald"/>
                <a:ea typeface="Oswald"/>
                <a:cs typeface="Oswald"/>
                <a:sym typeface="Oswald"/>
              </a:rPr>
            </a:b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Paul Bradshaw [add extra details]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7"/>
          <p:cNvSpPr txBox="1"/>
          <p:nvPr>
            <p:ph idx="1" type="body"/>
          </p:nvPr>
        </p:nvSpPr>
        <p:spPr>
          <a:xfrm>
            <a:off x="311700" y="1152475"/>
            <a:ext cx="8520600" cy="3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Prompt: </a:t>
            </a:r>
            <a:r>
              <a:rPr b="1" i="1" lang="en-GB">
                <a:solidFill>
                  <a:schemeClr val="lt1"/>
                </a:solidFill>
              </a:rPr>
              <a:t>You are a [DESCRIBE YOUR ROLE] looking to interview an [DESCRIBE THE TYPE OF INTERVIEWEE] for a story on [INSERT SUBJECT]. </a:t>
            </a:r>
            <a:endParaRPr b="1" i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lt1"/>
                </a:solidFill>
              </a:rPr>
              <a:t>Write a succinct professional email asking them if they would agree to be interviewed by you for your story, considering reasons that they might want to participate.</a:t>
            </a:r>
            <a:endParaRPr b="1" i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lt1"/>
                </a:solidFill>
              </a:rPr>
              <a:t>[ADD ANY BACKGROUND INFORMATION THAT CAN BE USED, SUCH AS DETAILS OF THEIR RESEARCH, EXPERIENCE, ETC]</a:t>
            </a:r>
            <a:endParaRPr b="1" i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>
              <a:solidFill>
                <a:schemeClr val="lt1"/>
              </a:solidFill>
            </a:endParaRPr>
          </a:p>
        </p:txBody>
      </p:sp>
      <p:sp>
        <p:nvSpPr>
          <p:cNvPr id="423" name="Google Shape;423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Bonus tip: Ask genAI to help you write emails: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rgbClr val="21212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lt1"/>
                </a:solidFill>
              </a:rPr>
              <a:t>Build failure into your planning: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429" name="Google Shape;429;p7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Assume that most people won’t talk to you, or will pull out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It’s not 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personal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, or a mistake — </a:t>
            </a: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plan for it</a:t>
            </a:r>
            <a:endParaRPr b="1"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Identify enough potential interviewees to account for refusals and ghosting: &gt;10 for every one you need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Key points</a:t>
            </a:r>
            <a:endParaRPr sz="1900"/>
          </a:p>
        </p:txBody>
      </p:sp>
      <p:sp>
        <p:nvSpPr>
          <p:cNvPr id="435" name="Google Shape;435;p7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Use both human and documentary sources to research your story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Use </a:t>
            </a: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checklists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 to brainstorm different types of interviewees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Use a </a:t>
            </a: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range of sources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 to find interviewees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Consider </a:t>
            </a: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who is over-represented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 in your results — and take steps to avoid reproducing that</a:t>
            </a:r>
            <a:endParaRPr b="1" sz="2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8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Directed reading/watching (1-2 hours)</a:t>
            </a:r>
            <a:endParaRPr sz="1900"/>
          </a:p>
        </p:txBody>
      </p:sp>
      <p:sp>
        <p:nvSpPr>
          <p:cNvPr id="441" name="Google Shape;441;p8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DJ: Watch: Research for the Newsroom </a:t>
            </a:r>
            <a:r>
              <a:rPr lang="en-GB" sz="2800" u="sng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MP: Read: </a:t>
            </a:r>
            <a:r>
              <a:rPr lang="en-GB" sz="28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Rothwell, J. Interview strategies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 in De Jong et al (2012) Creative Documentary: Theory and Practice (in Moodle folder on resources on interviewing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Optional listen: </a:t>
            </a:r>
            <a:r>
              <a:rPr lang="en-GB" sz="28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5"/>
              </a:rPr>
              <a:t>How to Book Engaging Podcast Interviews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Optional read: Blaine: </a:t>
            </a:r>
            <a:r>
              <a:rPr lang="en-GB" sz="28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6"/>
              </a:rPr>
              <a:t>The Digital Reporter’s Notebook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Optional watch: </a:t>
            </a:r>
            <a:r>
              <a:rPr lang="en-GB" sz="28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7"/>
              </a:rPr>
              <a:t>guest talk by Niamh McIntyre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Directed study (1-2 hours)</a:t>
            </a:r>
            <a:endParaRPr sz="1900"/>
          </a:p>
        </p:txBody>
      </p:sp>
      <p:sp>
        <p:nvSpPr>
          <p:cNvPr id="447" name="Google Shape;447;p8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Use a range of sources to identify potential interviewees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 for your story idea across all 4 categories. 20+ names total, at least an hour!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Identify any </a:t>
            </a: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over-represented demographics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 and ways you might address that - to discuss next week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Make a </a:t>
            </a: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shortlist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 of your top 5 - why are they top?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Be ready to discuss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 next week!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8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The next tech session, on audio recording, will take place on Nov 1 after our class (12-2) in </a:t>
            </a: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C265</a:t>
            </a:r>
            <a:endParaRPr b="1" sz="2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3" name="Google Shape;453;p8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Date for your diary: Nov 1</a:t>
            </a:r>
            <a:endParaRPr sz="19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83" title="Video 1 | Module 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675" y="114575"/>
            <a:ext cx="8659100" cy="48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84" title="Online sources: guest talk by Niamh McIntyr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475" y="113150"/>
            <a:ext cx="7561050" cy="42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84"/>
          <p:cNvSpPr txBox="1"/>
          <p:nvPr/>
        </p:nvSpPr>
        <p:spPr>
          <a:xfrm>
            <a:off x="0" y="4743300"/>
            <a:ext cx="88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video: Niamh McIntyre on sourcing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https://www.youtube.com/watch?v=qlF_2ehfCcg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Human vs documentary sources</a:t>
            </a:r>
            <a:endParaRPr sz="1900"/>
          </a:p>
        </p:txBody>
      </p:sp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311700" y="1468825"/>
            <a:ext cx="8520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b="1" lang="en-GB" sz="2400">
                <a:latin typeface="Oswald"/>
                <a:ea typeface="Oswald"/>
                <a:cs typeface="Oswald"/>
                <a:sym typeface="Oswald"/>
              </a:rPr>
              <a:t>Human</a:t>
            </a:r>
            <a:r>
              <a:rPr b="1" lang="en-GB" sz="2400">
                <a:latin typeface="Oswald"/>
                <a:ea typeface="Oswald"/>
                <a:cs typeface="Oswald"/>
                <a:sym typeface="Oswald"/>
              </a:rPr>
              <a:t> sources</a:t>
            </a: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: original information and media which makes your story </a:t>
            </a:r>
            <a:r>
              <a:rPr lang="en-GB" sz="240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unique</a:t>
            </a: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. May be exclusive. Aka ‘</a:t>
            </a:r>
            <a:r>
              <a:rPr b="1" lang="en-GB" sz="2400">
                <a:latin typeface="Oswald"/>
                <a:ea typeface="Oswald"/>
                <a:cs typeface="Oswald"/>
                <a:sym typeface="Oswald"/>
              </a:rPr>
              <a:t>primary</a:t>
            </a:r>
            <a:r>
              <a:rPr b="1" lang="en-GB" sz="2400">
                <a:latin typeface="Oswald"/>
                <a:ea typeface="Oswald"/>
                <a:cs typeface="Oswald"/>
                <a:sym typeface="Oswald"/>
              </a:rPr>
              <a:t> sources</a:t>
            </a: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’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b="1" lang="en-GB" sz="2400">
                <a:latin typeface="Oswald"/>
                <a:ea typeface="Oswald"/>
                <a:cs typeface="Oswald"/>
                <a:sym typeface="Oswald"/>
              </a:rPr>
              <a:t>Documentary sources</a:t>
            </a: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: open data and research, media footage, coverage and statements, typically public. Tends to flesh out and connect the unique material into a story. </a:t>
            </a: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Aka ‘</a:t>
            </a:r>
            <a:r>
              <a:rPr b="1" lang="en-GB" sz="2400">
                <a:latin typeface="Oswald"/>
                <a:ea typeface="Oswald"/>
                <a:cs typeface="Oswald"/>
                <a:sym typeface="Oswald"/>
              </a:rPr>
              <a:t>secondary sources</a:t>
            </a: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’. 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If you get </a:t>
            </a:r>
            <a:r>
              <a:rPr b="1" i="1" lang="en-GB" sz="2400">
                <a:latin typeface="Oswald"/>
                <a:ea typeface="Oswald"/>
                <a:cs typeface="Oswald"/>
                <a:sym typeface="Oswald"/>
              </a:rPr>
              <a:t>exclusive</a:t>
            </a: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 docs/data/media then </a:t>
            </a:r>
            <a:r>
              <a:rPr i="1" lang="en-GB" sz="2400">
                <a:latin typeface="Oswald"/>
                <a:ea typeface="Oswald"/>
                <a:cs typeface="Oswald"/>
                <a:sym typeface="Oswald"/>
              </a:rPr>
              <a:t>that</a:t>
            </a: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 might make the story unique, and the roles reversed (human sources flesh out + connect)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33"/>
          <p:cNvCxnSpPr/>
          <p:nvPr/>
        </p:nvCxnSpPr>
        <p:spPr>
          <a:xfrm rot="10800000">
            <a:off x="3153286" y="4100674"/>
            <a:ext cx="2478000" cy="13500"/>
          </a:xfrm>
          <a:prstGeom prst="straightConnector1">
            <a:avLst/>
          </a:prstGeom>
          <a:noFill/>
          <a:ln cap="flat" cmpd="sng" w="76200">
            <a:solidFill>
              <a:srgbClr val="B02C2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5" name="Google Shape;155;p33"/>
          <p:cNvCxnSpPr/>
          <p:nvPr/>
        </p:nvCxnSpPr>
        <p:spPr>
          <a:xfrm>
            <a:off x="4738762" y="1738483"/>
            <a:ext cx="1218900" cy="1914000"/>
          </a:xfrm>
          <a:prstGeom prst="straightConnector1">
            <a:avLst/>
          </a:prstGeom>
          <a:noFill/>
          <a:ln cap="flat" cmpd="sng" w="76200">
            <a:solidFill>
              <a:srgbClr val="802017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6" name="Google Shape;156;p33"/>
          <p:cNvSpPr txBox="1"/>
          <p:nvPr/>
        </p:nvSpPr>
        <p:spPr>
          <a:xfrm rot="876">
            <a:off x="3257196" y="4125659"/>
            <a:ext cx="23538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B02C20"/>
                </a:solidFill>
                <a:latin typeface="Roboto"/>
                <a:ea typeface="Roboto"/>
                <a:cs typeface="Roboto"/>
                <a:sym typeface="Roboto"/>
              </a:rPr>
              <a:t>Can lead to</a:t>
            </a:r>
            <a:endParaRPr sz="1300">
              <a:solidFill>
                <a:srgbClr val="B02C20"/>
              </a:solidFill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5764380" y="3706455"/>
            <a:ext cx="800100" cy="800400"/>
          </a:xfrm>
          <a:prstGeom prst="ellipse">
            <a:avLst/>
          </a:prstGeom>
          <a:solidFill>
            <a:srgbClr val="B02C20"/>
          </a:solidFill>
          <a:ln>
            <a:noFill/>
          </a:ln>
          <a:effectLst>
            <a:outerShdw blurRad="57150" rotWithShape="0" algn="bl" dir="5400000" dist="19050">
              <a:srgbClr val="212121">
                <a:alpha val="3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</a:t>
            </a:r>
            <a:endParaRPr sz="10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8" name="Google Shape;158;p33"/>
          <p:cNvSpPr txBox="1"/>
          <p:nvPr/>
        </p:nvSpPr>
        <p:spPr>
          <a:xfrm rot="-3364873">
            <a:off x="2066354" y="2326878"/>
            <a:ext cx="2355304" cy="414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D83829"/>
                </a:solidFill>
                <a:latin typeface="Roboto"/>
                <a:ea typeface="Roboto"/>
                <a:cs typeface="Roboto"/>
                <a:sym typeface="Roboto"/>
              </a:rPr>
              <a:t>Can lead to</a:t>
            </a:r>
            <a:endParaRPr sz="1300">
              <a:solidFill>
                <a:srgbClr val="D83829"/>
              </a:solidFill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2190776" y="3706455"/>
            <a:ext cx="800100" cy="800400"/>
          </a:xfrm>
          <a:prstGeom prst="ellipse">
            <a:avLst/>
          </a:prstGeom>
          <a:solidFill>
            <a:srgbClr val="D83829"/>
          </a:solidFill>
          <a:ln>
            <a:noFill/>
          </a:ln>
          <a:effectLst>
            <a:outerShdw blurRad="57150" rotWithShape="0" algn="bl" dir="5400000" dist="19050">
              <a:srgbClr val="212121">
                <a:alpha val="3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Docs</a:t>
            </a:r>
            <a:endParaRPr sz="10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0" name="Google Shape;160;p33"/>
          <p:cNvSpPr/>
          <p:nvPr/>
        </p:nvSpPr>
        <p:spPr>
          <a:xfrm>
            <a:off x="3932635" y="929701"/>
            <a:ext cx="800100" cy="800400"/>
          </a:xfrm>
          <a:prstGeom prst="ellipse">
            <a:avLst/>
          </a:prstGeom>
          <a:solidFill>
            <a:srgbClr val="802017"/>
          </a:solidFill>
          <a:ln>
            <a:noFill/>
          </a:ln>
          <a:effectLst>
            <a:outerShdw blurRad="57150" rotWithShape="0" algn="bl" dir="5400000" dist="19050">
              <a:srgbClr val="212121">
                <a:alpha val="3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People</a:t>
            </a:r>
            <a:endParaRPr sz="9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1" name="Google Shape;161;p33"/>
          <p:cNvSpPr txBox="1"/>
          <p:nvPr/>
        </p:nvSpPr>
        <p:spPr>
          <a:xfrm rot="3420849">
            <a:off x="4317565" y="2378850"/>
            <a:ext cx="2369442" cy="4144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802017"/>
                </a:solidFill>
                <a:latin typeface="Roboto"/>
                <a:ea typeface="Roboto"/>
                <a:cs typeface="Roboto"/>
                <a:sym typeface="Roboto"/>
              </a:rPr>
              <a:t>Can lead to</a:t>
            </a:r>
            <a:endParaRPr sz="1300">
              <a:solidFill>
                <a:srgbClr val="802017"/>
              </a:solidFill>
            </a:endParaRPr>
          </a:p>
        </p:txBody>
      </p:sp>
      <p:sp>
        <p:nvSpPr>
          <p:cNvPr id="162" name="Google Shape;162;p33"/>
          <p:cNvSpPr txBox="1"/>
          <p:nvPr/>
        </p:nvSpPr>
        <p:spPr>
          <a:xfrm>
            <a:off x="6599568" y="3925204"/>
            <a:ext cx="136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B02C2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b="1" sz="1700">
              <a:solidFill>
                <a:srgbClr val="8020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33"/>
          <p:cNvSpPr txBox="1"/>
          <p:nvPr/>
        </p:nvSpPr>
        <p:spPr>
          <a:xfrm>
            <a:off x="489108" y="3925204"/>
            <a:ext cx="1637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D83829"/>
                </a:solidFill>
                <a:latin typeface="Roboto"/>
                <a:ea typeface="Roboto"/>
                <a:cs typeface="Roboto"/>
                <a:sym typeface="Roboto"/>
              </a:rPr>
              <a:t>Documents</a:t>
            </a:r>
            <a:endParaRPr b="1" sz="1700">
              <a:solidFill>
                <a:srgbClr val="8020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4" name="Google Shape;164;p33"/>
          <p:cNvCxnSpPr/>
          <p:nvPr/>
        </p:nvCxnSpPr>
        <p:spPr>
          <a:xfrm flipH="1">
            <a:off x="2833511" y="1789823"/>
            <a:ext cx="1196700" cy="1740000"/>
          </a:xfrm>
          <a:prstGeom prst="straightConnector1">
            <a:avLst/>
          </a:prstGeom>
          <a:noFill/>
          <a:ln cap="flat" cmpd="sng" w="76200">
            <a:solidFill>
              <a:srgbClr val="D8382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5" name="Google Shape;165;p33"/>
          <p:cNvSpPr txBox="1"/>
          <p:nvPr/>
        </p:nvSpPr>
        <p:spPr>
          <a:xfrm>
            <a:off x="320450" y="12161"/>
            <a:ext cx="78522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B02C20"/>
                </a:solidFill>
                <a:highlight>
                  <a:srgbClr val="A72A1E"/>
                </a:highlight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b="1" lang="en-GB" sz="3200">
                <a:solidFill>
                  <a:srgbClr val="FFFFFF"/>
                </a:solidFill>
                <a:highlight>
                  <a:srgbClr val="A72A1E"/>
                </a:highlight>
                <a:latin typeface="Calibri"/>
                <a:ea typeface="Calibri"/>
                <a:cs typeface="Calibri"/>
                <a:sym typeface="Calibri"/>
              </a:rPr>
              <a:t>Triangulating sources</a:t>
            </a:r>
            <a:r>
              <a:rPr b="1" lang="en-GB" sz="3200">
                <a:solidFill>
                  <a:srgbClr val="B02C20"/>
                </a:solidFill>
                <a:highlight>
                  <a:srgbClr val="A72A1E"/>
                </a:highlight>
                <a:latin typeface="Calibri"/>
                <a:ea typeface="Calibri"/>
                <a:cs typeface="Calibri"/>
                <a:sym typeface="Calibri"/>
              </a:rPr>
              <a:t>_</a:t>
            </a:r>
            <a:endParaRPr b="1" sz="3200">
              <a:solidFill>
                <a:srgbClr val="B02C20"/>
              </a:solidFill>
              <a:highlight>
                <a:srgbClr val="A72A1E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3"/>
          <p:cNvSpPr txBox="1"/>
          <p:nvPr/>
        </p:nvSpPr>
        <p:spPr>
          <a:xfrm>
            <a:off x="0" y="47740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Reference: Bradshaw, Paul (2023) The Online Journalism Handbook, Routledge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‘Cuttings search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’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-GB" sz="28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Nexis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, Google News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Data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: official and unofficial: trends, key categories/places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Reports/briefings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: Problems, proposals, trends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Research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: what questions are being asked, by who?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b="1" lang="en-GB" sz="2800">
                <a:latin typeface="Oswald"/>
                <a:ea typeface="Oswald"/>
                <a:cs typeface="Oswald"/>
                <a:sym typeface="Oswald"/>
              </a:rPr>
              <a:t>Company accounts</a:t>
            </a: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: is business better or worse? What are the problems? Who owns the businesses?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Commonly used </a:t>
            </a:r>
            <a:r>
              <a:rPr lang="en-GB" sz="4200">
                <a:highlight>
                  <a:srgbClr val="FFFF00"/>
                </a:highlight>
              </a:rPr>
              <a:t>documentary</a:t>
            </a:r>
            <a:r>
              <a:rPr lang="en-GB" sz="4200"/>
              <a:t> sources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