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 id="214748368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Lst>
  <p:sldSz cy="5143500" cx="9144000"/>
  <p:notesSz cx="6858000" cy="9144000"/>
  <p:embeddedFontLst>
    <p:embeddedFont>
      <p:font typeface="Roboto"/>
      <p:regular r:id="rId65"/>
      <p:bold r:id="rId66"/>
      <p:italic r:id="rId67"/>
      <p:boldItalic r:id="rId68"/>
    </p:embeddedFont>
    <p:embeddedFont>
      <p:font typeface="Source Code Pro"/>
      <p:regular r:id="rId69"/>
      <p:bold r:id="rId70"/>
      <p:italic r:id="rId71"/>
      <p:boldItalic r:id="rId72"/>
    </p:embeddedFont>
    <p:embeddedFont>
      <p:font typeface="Helvetica Neue"/>
      <p:regular r:id="rId73"/>
      <p:bold r:id="rId74"/>
      <p:italic r:id="rId75"/>
      <p:boldItalic r:id="rId76"/>
    </p:embeddedFont>
    <p:embeddedFont>
      <p:font typeface="Oswald"/>
      <p:regular r:id="rId77"/>
      <p:bold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E6A129-5068-4702-A5D1-DB71C55BDBDF}">
  <a:tblStyle styleId="{39E6A129-5068-4702-A5D1-DB71C55BDB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HelveticaNeue-regular.fntdata"/><Relationship Id="rId72" Type="http://schemas.openxmlformats.org/officeDocument/2006/relationships/font" Target="fonts/SourceCodePro-boldItalic.fntdata"/><Relationship Id="rId31" Type="http://schemas.openxmlformats.org/officeDocument/2006/relationships/slide" Target="slides/slide25.xml"/><Relationship Id="rId75" Type="http://schemas.openxmlformats.org/officeDocument/2006/relationships/font" Target="fonts/HelveticaNeue-italic.fntdata"/><Relationship Id="rId30" Type="http://schemas.openxmlformats.org/officeDocument/2006/relationships/slide" Target="slides/slide24.xml"/><Relationship Id="rId74" Type="http://schemas.openxmlformats.org/officeDocument/2006/relationships/font" Target="fonts/HelveticaNeue-bold.fntdata"/><Relationship Id="rId33" Type="http://schemas.openxmlformats.org/officeDocument/2006/relationships/slide" Target="slides/slide27.xml"/><Relationship Id="rId77" Type="http://schemas.openxmlformats.org/officeDocument/2006/relationships/font" Target="fonts/Oswald-regular.fntdata"/><Relationship Id="rId32" Type="http://schemas.openxmlformats.org/officeDocument/2006/relationships/slide" Target="slides/slide26.xml"/><Relationship Id="rId76" Type="http://schemas.openxmlformats.org/officeDocument/2006/relationships/font" Target="fonts/HelveticaNeue-boldItalic.fntdata"/><Relationship Id="rId35" Type="http://schemas.openxmlformats.org/officeDocument/2006/relationships/slide" Target="slides/slide29.xml"/><Relationship Id="rId34" Type="http://schemas.openxmlformats.org/officeDocument/2006/relationships/slide" Target="slides/slide28.xml"/><Relationship Id="rId78" Type="http://schemas.openxmlformats.org/officeDocument/2006/relationships/font" Target="fonts/Oswald-bold.fntdata"/><Relationship Id="rId71" Type="http://schemas.openxmlformats.org/officeDocument/2006/relationships/font" Target="fonts/SourceCodePro-italic.fntdata"/><Relationship Id="rId70" Type="http://schemas.openxmlformats.org/officeDocument/2006/relationships/font" Target="fonts/SourceCodePro-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Roboto-bold.fntdata"/><Relationship Id="rId21" Type="http://schemas.openxmlformats.org/officeDocument/2006/relationships/slide" Target="slides/slide15.xml"/><Relationship Id="rId65" Type="http://schemas.openxmlformats.org/officeDocument/2006/relationships/font" Target="fonts/Roboto-regular.fntdata"/><Relationship Id="rId24" Type="http://schemas.openxmlformats.org/officeDocument/2006/relationships/slide" Target="slides/slide18.xml"/><Relationship Id="rId68" Type="http://schemas.openxmlformats.org/officeDocument/2006/relationships/font" Target="fonts/Roboto-boldItalic.fntdata"/><Relationship Id="rId23" Type="http://schemas.openxmlformats.org/officeDocument/2006/relationships/slide" Target="slides/slide17.xml"/><Relationship Id="rId67" Type="http://schemas.openxmlformats.org/officeDocument/2006/relationships/font" Target="fonts/Roboto-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SourceCodePro-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0bd1f1ccd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0bd1f1ccd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06d71f882a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06d71f882a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0b133894f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0b133894f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0bd1f1ccd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10bd1f1ccd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0b133894f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0b133894f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0bd1f1ccd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10bd1f1ccd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0b7b1ba0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0b7b1ba0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12ea4312a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12ea4312a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12ea4312a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12ea4312a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0b23edfb2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0b23edfb2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0b23edfb2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0b23edfb2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0bd1f1ccd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10bd1f1ccd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10bd1f1ccd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10bd1f1ccd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10bd1f1ccd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10bd1f1ccd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0b23edfb2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0b23edfb2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10bd1f1ccd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10bd1f1ccd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0b23edfb2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0b23edfb2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0b23edfb29_0_18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30b23edfb29_0_1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0b23edfb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0b23edfb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06d71f882a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06d71f882a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06d71f882a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06d71f882a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06d71f882a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06d71f882a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6d71f882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306d71f882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306d71f882a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06d71f882a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06d71f882a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06d71f882a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06d71f882a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06d71f882a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06d71f882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f01fbbf745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f01fbbf745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4a81ea9b1f365f4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4a81ea9b1f365f4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cec064779a77b9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cec064779a77b9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0b23edfb2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0b23edfb2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0b23edfb2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30b23edfb2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0b23edfb2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0b23edfb2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0b23edfb2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0b23edfb2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834ebe62c007d0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834ebe62c007d0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0b7b1ba0c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0b7b1ba0c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0b23edfb29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0b23edfb29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0b23edfb2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0b23edfb2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0b7b1ba0c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0b7b1ba0c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0b23edfb29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0b23edfb29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0b133894f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30b133894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0b23edfb29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0b23edfb29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0b133894f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0b133894f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0b133894f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0b133894f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6e8ba1402762b4e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6e8ba1402762b4e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834ebe62c007d0c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834ebe62c007d0c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10bd1f1ccd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10bd1f1ccd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0b133894f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0b133894f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30b133894f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30b133894f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0e95715a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30e95715a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0a30e213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0a30e213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310bd1f1c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310bd1f1c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f58f443ce9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f58f443ce9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f462a5c3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f462a5c3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3a5f44256bda2e2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3a5f44256bda2e2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0bd1f1cc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0bd1f1cc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305048556c00fb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305048556c00fb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06d71f882a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06d71f882a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6d71f882a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06d71f882a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62" name="Shape 6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63" name="Shape 63"/>
        <p:cNvGrpSpPr/>
        <p:nvPr/>
      </p:nvGrpSpPr>
      <p:grpSpPr>
        <a:xfrm>
          <a:off x="0" y="0"/>
          <a:ext cx="0" cy="0"/>
          <a:chOff x="0" y="0"/>
          <a:chExt cx="0" cy="0"/>
        </a:xfrm>
      </p:grpSpPr>
      <p:sp>
        <p:nvSpPr>
          <p:cNvPr id="64" name="Google Shape;64;p15"/>
          <p:cNvSpPr txBox="1"/>
          <p:nvPr>
            <p:ph type="title"/>
          </p:nvPr>
        </p:nvSpPr>
        <p:spPr>
          <a:xfrm>
            <a:off x="685800" y="0"/>
            <a:ext cx="7772400" cy="17712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65" name="Google Shape;65;p15"/>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66" name="Google Shape;66;p15"/>
          <p:cNvSpPr txBox="1"/>
          <p:nvPr>
            <p:ph idx="12" type="sldNum"/>
          </p:nvPr>
        </p:nvSpPr>
        <p:spPr>
          <a:xfrm>
            <a:off x="7374493" y="4685941"/>
            <a:ext cx="263100" cy="531000"/>
          </a:xfrm>
          <a:prstGeom prst="rect">
            <a:avLst/>
          </a:prstGeom>
          <a:noFill/>
          <a:ln>
            <a:noFill/>
          </a:ln>
        </p:spPr>
        <p:txBody>
          <a:bodyPr anchorCtr="0" anchor="t" bIns="75400" lIns="75400" spcFirstLastPara="1" rIns="75400" wrap="square" tIns="75400">
            <a:noAutofit/>
          </a:bodyPr>
          <a:lstStyle>
            <a:lvl1pPr indent="76200" lvl="0"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1pPr>
            <a:lvl2pPr indent="76200" lvl="1"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76200" lvl="2"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76200" lvl="3"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76200" lvl="4"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6pPr>
            <a:lvl7pPr indent="76200" lvl="6"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7pPr>
            <a:lvl8pPr indent="76200" lvl="7"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8pPr>
            <a:lvl9pPr indent="76200" lvl="8"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200"/>
              <a:buFont typeface="Arial"/>
              <a:buChar char="●"/>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fault Design copy 1">
  <p:cSld name="1_Default Design copy 1">
    <p:bg>
      <p:bgPr>
        <a:solidFill>
          <a:srgbClr val="FFFB00"/>
        </a:solidFill>
      </p:bgPr>
    </p:bg>
    <p:spTree>
      <p:nvGrpSpPr>
        <p:cNvPr id="67" name="Shape 67"/>
        <p:cNvGrpSpPr/>
        <p:nvPr/>
      </p:nvGrpSpPr>
      <p:grpSpPr>
        <a:xfrm>
          <a:off x="0" y="0"/>
          <a:ext cx="0" cy="0"/>
          <a:chOff x="0" y="0"/>
          <a:chExt cx="0" cy="0"/>
        </a:xfrm>
      </p:grpSpPr>
      <p:sp>
        <p:nvSpPr>
          <p:cNvPr id="68" name="Google Shape;68;p16"/>
          <p:cNvSpPr txBox="1"/>
          <p:nvPr>
            <p:ph type="title"/>
          </p:nvPr>
        </p:nvSpPr>
        <p:spPr>
          <a:xfrm>
            <a:off x="685800" y="0"/>
            <a:ext cx="7772400" cy="1771200"/>
          </a:xfrm>
          <a:prstGeom prst="rect">
            <a:avLst/>
          </a:prstGeom>
          <a:noFill/>
          <a:ln>
            <a:noFill/>
          </a:ln>
        </p:spPr>
        <p:txBody>
          <a:bodyPr anchorCtr="0" anchor="ctr" bIns="75425" lIns="75425" spcFirstLastPara="1" rIns="75425" wrap="square" tIns="75425">
            <a:noAutofit/>
          </a:bodyPr>
          <a:lstStyle>
            <a:lvl1pPr indent="-88900" lvl="0" marL="38100" marR="38100">
              <a:spcBef>
                <a:spcPts val="0"/>
              </a:spcBef>
              <a:spcAft>
                <a:spcPts val="0"/>
              </a:spcAft>
              <a:buSzPts val="12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p:txBody>
      </p:sp>
      <p:sp>
        <p:nvSpPr>
          <p:cNvPr id="69" name="Google Shape;69;p16"/>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marR="38100">
              <a:spcBef>
                <a:spcPts val="600"/>
              </a:spcBef>
              <a:spcAft>
                <a:spcPts val="0"/>
              </a:spcAft>
              <a:buSzPts val="1200"/>
              <a:buFont typeface="Times New Roman"/>
              <a:buChar char="•"/>
              <a:defRPr/>
            </a:lvl1pPr>
            <a:lvl2pPr indent="-304800" lvl="1" marL="914400" marR="38100">
              <a:spcBef>
                <a:spcPts val="500"/>
              </a:spcBef>
              <a:spcAft>
                <a:spcPts val="0"/>
              </a:spcAft>
              <a:buSzPts val="1200"/>
              <a:buChar char="–"/>
              <a:defRPr/>
            </a:lvl2pPr>
            <a:lvl3pPr indent="-304800" lvl="2" marL="1371600" marR="38100">
              <a:spcBef>
                <a:spcPts val="400"/>
              </a:spcBef>
              <a:spcAft>
                <a:spcPts val="0"/>
              </a:spcAft>
              <a:buSzPts val="1200"/>
              <a:buFont typeface="Times New Roman"/>
              <a:buChar char="•"/>
              <a:defRPr/>
            </a:lvl3pPr>
            <a:lvl4pPr indent="-304800" lvl="3" marL="1828800" marR="38100">
              <a:spcBef>
                <a:spcPts val="300"/>
              </a:spcBef>
              <a:spcAft>
                <a:spcPts val="0"/>
              </a:spcAft>
              <a:buSzPts val="1200"/>
              <a:buChar char="–"/>
              <a:defRPr/>
            </a:lvl4pPr>
            <a:lvl5pPr indent="-304800" lvl="4" marL="2286000" marR="38100">
              <a:spcBef>
                <a:spcPts val="30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0" name="Google Shape;70;p16"/>
          <p:cNvSpPr txBox="1"/>
          <p:nvPr>
            <p:ph idx="12" type="sldNum"/>
          </p:nvPr>
        </p:nvSpPr>
        <p:spPr>
          <a:xfrm>
            <a:off x="7374493" y="4685942"/>
            <a:ext cx="263100" cy="200700"/>
          </a:xfrm>
          <a:prstGeom prst="rect">
            <a:avLst/>
          </a:prstGeom>
          <a:noFill/>
          <a:ln>
            <a:noFill/>
          </a:ln>
        </p:spPr>
        <p:txBody>
          <a:bodyPr anchorCtr="0" anchor="t" bIns="41900" lIns="41900" spcFirstLastPara="1" rIns="41900" wrap="square" tIns="41900">
            <a:noAutofit/>
          </a:bodyPr>
          <a:lstStyle>
            <a:lvl1pPr indent="0" lvl="0"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1pPr>
            <a:lvl2pPr indent="0" lvl="1"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2pPr>
            <a:lvl3pPr indent="0" lvl="2"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3pPr>
            <a:lvl4pPr indent="0" lvl="3"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4pPr>
            <a:lvl5pPr indent="0" lvl="4"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5pPr>
            <a:lvl6pPr indent="0" lvl="5"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6pPr>
            <a:lvl7pPr indent="0" lvl="6"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7pPr>
            <a:lvl8pPr indent="0" lvl="7"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8pPr>
            <a:lvl9pPr indent="0" lvl="8"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GB"/>
              <a:t>‹#›</a:t>
            </a:fld>
            <a:endParaRPr>
              <a:latin typeface="Helvetica Neue"/>
              <a:ea typeface="Helvetica Neue"/>
              <a:cs typeface="Helvetica Neue"/>
              <a:sym typeface="Helvetica Neu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2">
    <p:spTree>
      <p:nvGrpSpPr>
        <p:cNvPr id="71" name="Shape 71"/>
        <p:cNvGrpSpPr/>
        <p:nvPr/>
      </p:nvGrpSpPr>
      <p:grpSpPr>
        <a:xfrm>
          <a:off x="0" y="0"/>
          <a:ext cx="0" cy="0"/>
          <a:chOff x="0" y="0"/>
          <a:chExt cx="0" cy="0"/>
        </a:xfrm>
      </p:grpSpPr>
      <p:sp>
        <p:nvSpPr>
          <p:cNvPr id="72" name="Google Shape;72;p17"/>
          <p:cNvSpPr txBox="1"/>
          <p:nvPr>
            <p:ph type="title"/>
          </p:nvPr>
        </p:nvSpPr>
        <p:spPr>
          <a:xfrm>
            <a:off x="685800" y="0"/>
            <a:ext cx="7772400" cy="1771200"/>
          </a:xfrm>
          <a:prstGeom prst="rect">
            <a:avLst/>
          </a:prstGeom>
          <a:noFill/>
          <a:ln>
            <a:noFill/>
          </a:ln>
        </p:spPr>
        <p:txBody>
          <a:bodyPr anchorCtr="0" anchor="ctr" bIns="75425" lIns="75425" spcFirstLastPara="1" rIns="75425" wrap="square" tIns="75425">
            <a:noAutofit/>
          </a:bodyPr>
          <a:lstStyle>
            <a:lvl1pPr indent="-88900" lvl="0" marL="38100" marR="38100">
              <a:spcBef>
                <a:spcPts val="0"/>
              </a:spcBef>
              <a:spcAft>
                <a:spcPts val="0"/>
              </a:spcAft>
              <a:buSzPts val="12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p:txBody>
      </p:sp>
      <p:sp>
        <p:nvSpPr>
          <p:cNvPr id="73" name="Google Shape;73;p17"/>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marR="38100">
              <a:spcBef>
                <a:spcPts val="600"/>
              </a:spcBef>
              <a:spcAft>
                <a:spcPts val="0"/>
              </a:spcAft>
              <a:buSzPts val="1200"/>
              <a:buFont typeface="Times New Roman"/>
              <a:buChar char="•"/>
              <a:defRPr/>
            </a:lvl1pPr>
            <a:lvl2pPr indent="-304800" lvl="1" marL="914400" marR="38100">
              <a:spcBef>
                <a:spcPts val="500"/>
              </a:spcBef>
              <a:spcAft>
                <a:spcPts val="0"/>
              </a:spcAft>
              <a:buSzPts val="1200"/>
              <a:buChar char="–"/>
              <a:defRPr/>
            </a:lvl2pPr>
            <a:lvl3pPr indent="-304800" lvl="2" marL="1371600" marR="38100">
              <a:spcBef>
                <a:spcPts val="400"/>
              </a:spcBef>
              <a:spcAft>
                <a:spcPts val="0"/>
              </a:spcAft>
              <a:buSzPts val="1200"/>
              <a:buFont typeface="Times New Roman"/>
              <a:buChar char="•"/>
              <a:defRPr/>
            </a:lvl3pPr>
            <a:lvl4pPr indent="-304800" lvl="3" marL="1828800" marR="38100">
              <a:spcBef>
                <a:spcPts val="300"/>
              </a:spcBef>
              <a:spcAft>
                <a:spcPts val="0"/>
              </a:spcAft>
              <a:buSzPts val="1200"/>
              <a:buChar char="–"/>
              <a:defRPr/>
            </a:lvl4pPr>
            <a:lvl5pPr indent="-304800" lvl="4" marL="2286000" marR="38100">
              <a:spcBef>
                <a:spcPts val="30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4" name="Google Shape;74;p17"/>
          <p:cNvSpPr txBox="1"/>
          <p:nvPr>
            <p:ph idx="12" type="sldNum"/>
          </p:nvPr>
        </p:nvSpPr>
        <p:spPr>
          <a:xfrm>
            <a:off x="7374493" y="4685942"/>
            <a:ext cx="263100" cy="200700"/>
          </a:xfrm>
          <a:prstGeom prst="rect">
            <a:avLst/>
          </a:prstGeom>
          <a:noFill/>
          <a:ln>
            <a:noFill/>
          </a:ln>
        </p:spPr>
        <p:txBody>
          <a:bodyPr anchorCtr="0" anchor="t" bIns="41900" lIns="41900" spcFirstLastPara="1" rIns="41900" wrap="square" tIns="41900">
            <a:noAutofit/>
          </a:bodyPr>
          <a:lstStyle>
            <a:lvl1pPr indent="0" lvl="0"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1pPr>
            <a:lvl2pPr indent="0" lvl="1"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2pPr>
            <a:lvl3pPr indent="0" lvl="2"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3pPr>
            <a:lvl4pPr indent="0" lvl="3"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4pPr>
            <a:lvl5pPr indent="0" lvl="4"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5pPr>
            <a:lvl6pPr indent="0" lvl="5"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6pPr>
            <a:lvl7pPr indent="0" lvl="6"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7pPr>
            <a:lvl8pPr indent="0" lvl="7"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8pPr>
            <a:lvl9pPr indent="0" lvl="8"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GB"/>
              <a:t>‹#›</a:t>
            </a:fld>
            <a:endParaRPr>
              <a:latin typeface="Helvetica Neue"/>
              <a:ea typeface="Helvetica Neue"/>
              <a:cs typeface="Helvetica Neue"/>
              <a:sym typeface="Helvetica Neu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 Blank">
  <p:cSld name="Default - Blank">
    <p:spTree>
      <p:nvGrpSpPr>
        <p:cNvPr id="75" name="Shape 7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6" name="Shape 76"/>
        <p:cNvGrpSpPr/>
        <p:nvPr/>
      </p:nvGrpSpPr>
      <p:grpSpPr>
        <a:xfrm>
          <a:off x="0" y="0"/>
          <a:ext cx="0" cy="0"/>
          <a:chOff x="0" y="0"/>
          <a:chExt cx="0" cy="0"/>
        </a:xfrm>
      </p:grpSpPr>
      <p:sp>
        <p:nvSpPr>
          <p:cNvPr id="77" name="Google Shape;77;p19"/>
          <p:cNvSpPr txBox="1"/>
          <p:nvPr>
            <p:ph type="title"/>
          </p:nvPr>
        </p:nvSpPr>
        <p:spPr>
          <a:xfrm>
            <a:off x="822960" y="2057400"/>
            <a:ext cx="7498200" cy="1028700"/>
          </a:xfrm>
          <a:prstGeom prst="rect">
            <a:avLst/>
          </a:prstGeom>
          <a:noFill/>
          <a:ln>
            <a:noFill/>
          </a:ln>
        </p:spPr>
        <p:txBody>
          <a:bodyPr anchorCtr="0" anchor="t"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78" name="Google Shape;78;p19"/>
          <p:cNvSpPr txBox="1"/>
          <p:nvPr>
            <p:ph idx="1" type="body"/>
          </p:nvPr>
        </p:nvSpPr>
        <p:spPr>
          <a:xfrm>
            <a:off x="1645920" y="3086100"/>
            <a:ext cx="5852400" cy="19032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79" name="Shape 79"/>
        <p:cNvGrpSpPr/>
        <p:nvPr/>
      </p:nvGrpSpPr>
      <p:grpSpPr>
        <a:xfrm>
          <a:off x="0" y="0"/>
          <a:ext cx="0" cy="0"/>
          <a:chOff x="0" y="0"/>
          <a:chExt cx="0" cy="0"/>
        </a:xfrm>
      </p:grpSpPr>
      <p:sp>
        <p:nvSpPr>
          <p:cNvPr id="80" name="Google Shape;80;p20"/>
          <p:cNvSpPr txBox="1"/>
          <p:nvPr>
            <p:ph type="title"/>
          </p:nvPr>
        </p:nvSpPr>
        <p:spPr>
          <a:xfrm>
            <a:off x="274320" y="205740"/>
            <a:ext cx="8595600" cy="1028700"/>
          </a:xfrm>
          <a:prstGeom prst="rect">
            <a:avLst/>
          </a:prstGeom>
          <a:noFill/>
          <a:ln>
            <a:noFill/>
          </a:ln>
        </p:spPr>
        <p:txBody>
          <a:bodyPr anchorCtr="0" anchor="t"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81" name="Google Shape;81;p20"/>
          <p:cNvSpPr txBox="1"/>
          <p:nvPr>
            <p:ph idx="1" type="body"/>
          </p:nvPr>
        </p:nvSpPr>
        <p:spPr>
          <a:xfrm>
            <a:off x="274320" y="1234440"/>
            <a:ext cx="8595600" cy="39090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82" name="Shape 82"/>
        <p:cNvGrpSpPr/>
        <p:nvPr/>
      </p:nvGrpSpPr>
      <p:grpSpPr>
        <a:xfrm>
          <a:off x="0" y="0"/>
          <a:ext cx="0" cy="0"/>
          <a:chOff x="0" y="0"/>
          <a:chExt cx="0" cy="0"/>
        </a:xfrm>
      </p:grpSpPr>
      <p:sp>
        <p:nvSpPr>
          <p:cNvPr id="83" name="Google Shape;83;p21"/>
          <p:cNvSpPr txBox="1"/>
          <p:nvPr>
            <p:ph type="title"/>
          </p:nvPr>
        </p:nvSpPr>
        <p:spPr>
          <a:xfrm>
            <a:off x="274320" y="205740"/>
            <a:ext cx="8595600" cy="1028700"/>
          </a:xfrm>
          <a:prstGeom prst="rect">
            <a:avLst/>
          </a:prstGeom>
          <a:noFill/>
          <a:ln>
            <a:noFill/>
          </a:ln>
        </p:spPr>
        <p:txBody>
          <a:bodyPr anchorCtr="0" anchor="t"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84" name="Google Shape;84;p21"/>
          <p:cNvSpPr txBox="1"/>
          <p:nvPr>
            <p:ph idx="1" type="body"/>
          </p:nvPr>
        </p:nvSpPr>
        <p:spPr>
          <a:xfrm>
            <a:off x="274320" y="1234440"/>
            <a:ext cx="4023300" cy="39090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5" name="Shape 85"/>
        <p:cNvGrpSpPr/>
        <p:nvPr/>
      </p:nvGrpSpPr>
      <p:grpSpPr>
        <a:xfrm>
          <a:off x="0" y="0"/>
          <a:ext cx="0" cy="0"/>
          <a:chOff x="0" y="0"/>
          <a:chExt cx="0" cy="0"/>
        </a:xfrm>
      </p:grpSpPr>
      <p:sp>
        <p:nvSpPr>
          <p:cNvPr id="86" name="Google Shape;86;p22"/>
          <p:cNvSpPr txBox="1"/>
          <p:nvPr>
            <p:ph idx="1" type="body"/>
          </p:nvPr>
        </p:nvSpPr>
        <p:spPr>
          <a:xfrm>
            <a:off x="274320" y="4526280"/>
            <a:ext cx="8595600" cy="6171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p:cSld name="Title &amp; Bullets copy">
    <p:bg>
      <p:bgPr>
        <a:solidFill>
          <a:srgbClr val="FFFB00"/>
        </a:solidFill>
      </p:bgPr>
    </p:bg>
    <p:spTree>
      <p:nvGrpSpPr>
        <p:cNvPr id="87" name="Shape 87"/>
        <p:cNvGrpSpPr/>
        <p:nvPr/>
      </p:nvGrpSpPr>
      <p:grpSpPr>
        <a:xfrm>
          <a:off x="0" y="0"/>
          <a:ext cx="0" cy="0"/>
          <a:chOff x="0" y="0"/>
          <a:chExt cx="0" cy="0"/>
        </a:xfrm>
      </p:grpSpPr>
      <p:sp>
        <p:nvSpPr>
          <p:cNvPr id="88" name="Google Shape;88;p23"/>
          <p:cNvSpPr txBox="1"/>
          <p:nvPr>
            <p:ph type="title"/>
          </p:nvPr>
        </p:nvSpPr>
        <p:spPr>
          <a:xfrm>
            <a:off x="685800" y="286030"/>
            <a:ext cx="7772400" cy="11991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89" name="Google Shape;89;p23"/>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0" name="Google Shape;90;p23"/>
          <p:cNvSpPr txBox="1"/>
          <p:nvPr>
            <p:ph idx="12" type="sldNum"/>
          </p:nvPr>
        </p:nvSpPr>
        <p:spPr>
          <a:xfrm>
            <a:off x="7374493" y="4685941"/>
            <a:ext cx="263100" cy="531000"/>
          </a:xfrm>
          <a:prstGeom prst="rect">
            <a:avLst/>
          </a:prstGeom>
          <a:noFill/>
          <a:ln>
            <a:noFill/>
          </a:ln>
        </p:spPr>
        <p:txBody>
          <a:bodyPr anchorCtr="0" anchor="t" bIns="75400" lIns="75400" spcFirstLastPara="1" rIns="75400" wrap="square" tIns="75400">
            <a:noAutofit/>
          </a:bodyPr>
          <a:lstStyle>
            <a:lvl1pPr indent="76200" lvl="0"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1pPr>
            <a:lvl2pPr indent="76200" lvl="1"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76200" lvl="2"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76200" lvl="3"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76200" lvl="4"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6pPr>
            <a:lvl7pPr indent="76200" lvl="6"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7pPr>
            <a:lvl8pPr indent="76200" lvl="7"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8pPr>
            <a:lvl9pPr indent="76200" lvl="8"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200"/>
              <a:buFont typeface="Arial"/>
              <a:buChar char="●"/>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1">
  <p:cSld name="Title &amp; Bullets copy 1">
    <p:spTree>
      <p:nvGrpSpPr>
        <p:cNvPr id="91" name="Shape 91"/>
        <p:cNvGrpSpPr/>
        <p:nvPr/>
      </p:nvGrpSpPr>
      <p:grpSpPr>
        <a:xfrm>
          <a:off x="0" y="0"/>
          <a:ext cx="0" cy="0"/>
          <a:chOff x="0" y="0"/>
          <a:chExt cx="0" cy="0"/>
        </a:xfrm>
      </p:grpSpPr>
      <p:sp>
        <p:nvSpPr>
          <p:cNvPr id="92" name="Google Shape;92;p24"/>
          <p:cNvSpPr txBox="1"/>
          <p:nvPr>
            <p:ph type="title"/>
          </p:nvPr>
        </p:nvSpPr>
        <p:spPr>
          <a:xfrm>
            <a:off x="685800" y="286030"/>
            <a:ext cx="7772400" cy="11991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93" name="Google Shape;93;p24"/>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4" name="Google Shape;94;p24"/>
          <p:cNvSpPr txBox="1"/>
          <p:nvPr>
            <p:ph idx="12" type="sldNum"/>
          </p:nvPr>
        </p:nvSpPr>
        <p:spPr>
          <a:xfrm>
            <a:off x="7374493" y="4685941"/>
            <a:ext cx="263100" cy="531000"/>
          </a:xfrm>
          <a:prstGeom prst="rect">
            <a:avLst/>
          </a:prstGeom>
          <a:noFill/>
          <a:ln>
            <a:noFill/>
          </a:ln>
        </p:spPr>
        <p:txBody>
          <a:bodyPr anchorCtr="0" anchor="t" bIns="75400" lIns="75400" spcFirstLastPara="1" rIns="75400" wrap="square" tIns="75400">
            <a:noAutofit/>
          </a:bodyPr>
          <a:lstStyle>
            <a:lvl1pPr indent="76200" lvl="0"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1pPr>
            <a:lvl2pPr indent="76200" lvl="1"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76200" lvl="2"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76200" lvl="3"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76200" lvl="4"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6pPr>
            <a:lvl7pPr indent="76200" lvl="6"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7pPr>
            <a:lvl8pPr indent="76200" lvl="7"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8pPr>
            <a:lvl9pPr indent="76200" lvl="8"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200"/>
              <a:buFont typeface="Arial"/>
              <a:buChar char="●"/>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
  <p:cSld name="Title &amp; Bullets copy 2">
    <p:spTree>
      <p:nvGrpSpPr>
        <p:cNvPr id="95" name="Shape 95"/>
        <p:cNvGrpSpPr/>
        <p:nvPr/>
      </p:nvGrpSpPr>
      <p:grpSpPr>
        <a:xfrm>
          <a:off x="0" y="0"/>
          <a:ext cx="0" cy="0"/>
          <a:chOff x="0" y="0"/>
          <a:chExt cx="0" cy="0"/>
        </a:xfrm>
      </p:grpSpPr>
      <p:sp>
        <p:nvSpPr>
          <p:cNvPr id="96" name="Google Shape;96;p25"/>
          <p:cNvSpPr txBox="1"/>
          <p:nvPr>
            <p:ph type="title"/>
          </p:nvPr>
        </p:nvSpPr>
        <p:spPr>
          <a:xfrm>
            <a:off x="685800" y="286030"/>
            <a:ext cx="7772400" cy="11991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97" name="Google Shape;97;p25"/>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8" name="Google Shape;98;p25"/>
          <p:cNvSpPr txBox="1"/>
          <p:nvPr>
            <p:ph idx="12" type="sldNum"/>
          </p:nvPr>
        </p:nvSpPr>
        <p:spPr>
          <a:xfrm>
            <a:off x="7374493" y="4685941"/>
            <a:ext cx="263100" cy="531000"/>
          </a:xfrm>
          <a:prstGeom prst="rect">
            <a:avLst/>
          </a:prstGeom>
          <a:noFill/>
          <a:ln>
            <a:noFill/>
          </a:ln>
        </p:spPr>
        <p:txBody>
          <a:bodyPr anchorCtr="0" anchor="t" bIns="75400" lIns="75400" spcFirstLastPara="1" rIns="75400" wrap="square" tIns="75400">
            <a:noAutofit/>
          </a:bodyPr>
          <a:lstStyle>
            <a:lvl1pPr indent="76200" lvl="0"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1pPr>
            <a:lvl2pPr indent="76200" lvl="1"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76200" lvl="2"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76200" lvl="3"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76200" lvl="4"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6pPr>
            <a:lvl7pPr indent="76200" lvl="6"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7pPr>
            <a:lvl8pPr indent="76200" lvl="7"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8pPr>
            <a:lvl9pPr indent="76200" lvl="8"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200"/>
              <a:buFont typeface="Arial"/>
              <a:buChar char="●"/>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13">
  <p:cSld name="Title &amp; Bullets copy 13">
    <p:spTree>
      <p:nvGrpSpPr>
        <p:cNvPr id="99" name="Shape 99"/>
        <p:cNvGrpSpPr/>
        <p:nvPr/>
      </p:nvGrpSpPr>
      <p:grpSpPr>
        <a:xfrm>
          <a:off x="0" y="0"/>
          <a:ext cx="0" cy="0"/>
          <a:chOff x="0" y="0"/>
          <a:chExt cx="0" cy="0"/>
        </a:xfrm>
      </p:grpSpPr>
      <p:sp>
        <p:nvSpPr>
          <p:cNvPr id="100" name="Google Shape;100;p26"/>
          <p:cNvSpPr txBox="1"/>
          <p:nvPr>
            <p:ph type="title"/>
          </p:nvPr>
        </p:nvSpPr>
        <p:spPr>
          <a:xfrm>
            <a:off x="685800" y="286030"/>
            <a:ext cx="7772400" cy="11991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101" name="Google Shape;101;p26"/>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2" name="Google Shape;102;p26"/>
          <p:cNvSpPr txBox="1"/>
          <p:nvPr>
            <p:ph idx="12" type="sldNum"/>
          </p:nvPr>
        </p:nvSpPr>
        <p:spPr>
          <a:xfrm>
            <a:off x="7385924" y="4685941"/>
            <a:ext cx="240000" cy="531000"/>
          </a:xfrm>
          <a:prstGeom prst="rect">
            <a:avLst/>
          </a:prstGeom>
          <a:noFill/>
          <a:ln>
            <a:noFill/>
          </a:ln>
        </p:spPr>
        <p:txBody>
          <a:bodyPr anchorCtr="0" anchor="t" bIns="75400" lIns="75400" spcFirstLastPara="1" rIns="75400" wrap="square" tIns="75400">
            <a:noAutofit/>
          </a:bodyPr>
          <a:lstStyle>
            <a:lvl1pPr indent="76200" lvl="0"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1pPr>
            <a:lvl2pPr indent="76200" lvl="1"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76200" lvl="2"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76200" lvl="3"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76200" lvl="4"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6pPr>
            <a:lvl7pPr indent="76200" lvl="6"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7pPr>
            <a:lvl8pPr indent="76200" lvl="7"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8pPr>
            <a:lvl9pPr indent="76200" lvl="8"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200"/>
              <a:buFont typeface="Arial"/>
              <a:buChar char="●"/>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7">
  <p:cSld name="Title &amp; Bullets copy 27">
    <p:spTree>
      <p:nvGrpSpPr>
        <p:cNvPr id="103" name="Shape 103"/>
        <p:cNvGrpSpPr/>
        <p:nvPr/>
      </p:nvGrpSpPr>
      <p:grpSpPr>
        <a:xfrm>
          <a:off x="0" y="0"/>
          <a:ext cx="0" cy="0"/>
          <a:chOff x="0" y="0"/>
          <a:chExt cx="0" cy="0"/>
        </a:xfrm>
      </p:grpSpPr>
      <p:sp>
        <p:nvSpPr>
          <p:cNvPr id="104" name="Google Shape;104;p27"/>
          <p:cNvSpPr txBox="1"/>
          <p:nvPr>
            <p:ph type="title"/>
          </p:nvPr>
        </p:nvSpPr>
        <p:spPr>
          <a:xfrm>
            <a:off x="685800" y="0"/>
            <a:ext cx="7772400" cy="17712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105" name="Google Shape;105;p27"/>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6" name="Google Shape;106;p27"/>
          <p:cNvSpPr txBox="1"/>
          <p:nvPr>
            <p:ph idx="12" type="sldNum"/>
          </p:nvPr>
        </p:nvSpPr>
        <p:spPr>
          <a:xfrm>
            <a:off x="7385924" y="4685941"/>
            <a:ext cx="240000" cy="531000"/>
          </a:xfrm>
          <a:prstGeom prst="rect">
            <a:avLst/>
          </a:prstGeom>
          <a:noFill/>
          <a:ln>
            <a:noFill/>
          </a:ln>
        </p:spPr>
        <p:txBody>
          <a:bodyPr anchorCtr="0" anchor="t" bIns="75400" lIns="75400" spcFirstLastPara="1" rIns="75400" wrap="square" tIns="75400">
            <a:noAutofit/>
          </a:bodyPr>
          <a:lstStyle>
            <a:lvl1pPr indent="76200" lvl="0"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1pPr>
            <a:lvl2pPr indent="76200" lvl="1"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76200" lvl="2"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76200" lvl="3"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76200" lvl="4"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6pPr>
            <a:lvl7pPr indent="76200" lvl="6"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7pPr>
            <a:lvl8pPr indent="76200" lvl="7"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8pPr>
            <a:lvl9pPr indent="76200" lvl="8"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200"/>
              <a:buFont typeface="Arial"/>
              <a:buChar char="●"/>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52">
  <p:cSld name="Title &amp; Bullets copy 52">
    <p:spTree>
      <p:nvGrpSpPr>
        <p:cNvPr id="107" name="Shape 107"/>
        <p:cNvGrpSpPr/>
        <p:nvPr/>
      </p:nvGrpSpPr>
      <p:grpSpPr>
        <a:xfrm>
          <a:off x="0" y="0"/>
          <a:ext cx="0" cy="0"/>
          <a:chOff x="0" y="0"/>
          <a:chExt cx="0" cy="0"/>
        </a:xfrm>
      </p:grpSpPr>
      <p:sp>
        <p:nvSpPr>
          <p:cNvPr id="108" name="Google Shape;108;p28"/>
          <p:cNvSpPr txBox="1"/>
          <p:nvPr>
            <p:ph type="title"/>
          </p:nvPr>
        </p:nvSpPr>
        <p:spPr>
          <a:xfrm>
            <a:off x="685800" y="286030"/>
            <a:ext cx="7772400" cy="11991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109" name="Google Shape;109;p28"/>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0" name="Google Shape;110;p28"/>
          <p:cNvSpPr txBox="1"/>
          <p:nvPr>
            <p:ph idx="12" type="sldNum"/>
          </p:nvPr>
        </p:nvSpPr>
        <p:spPr>
          <a:xfrm>
            <a:off x="7385924" y="4685941"/>
            <a:ext cx="240000" cy="531000"/>
          </a:xfrm>
          <a:prstGeom prst="rect">
            <a:avLst/>
          </a:prstGeom>
          <a:noFill/>
          <a:ln>
            <a:noFill/>
          </a:ln>
        </p:spPr>
        <p:txBody>
          <a:bodyPr anchorCtr="0" anchor="t" bIns="75400" lIns="75400" spcFirstLastPara="1" rIns="75400" wrap="square" tIns="75400">
            <a:noAutofit/>
          </a:bodyPr>
          <a:lstStyle>
            <a:lvl1pPr indent="76200" lvl="0"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1pPr>
            <a:lvl2pPr indent="76200" lvl="1"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76200" lvl="2"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76200" lvl="3"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76200" lvl="4"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6pPr>
            <a:lvl7pPr indent="76200" lvl="6"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7pPr>
            <a:lvl8pPr indent="76200" lvl="7"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8pPr>
            <a:lvl9pPr indent="76200" lvl="8"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200"/>
              <a:buFont typeface="Arial"/>
              <a:buChar char="●"/>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15">
  <p:cSld name="Title &amp; Bullets copy 15">
    <p:spTree>
      <p:nvGrpSpPr>
        <p:cNvPr id="111" name="Shape 111"/>
        <p:cNvGrpSpPr/>
        <p:nvPr/>
      </p:nvGrpSpPr>
      <p:grpSpPr>
        <a:xfrm>
          <a:off x="0" y="0"/>
          <a:ext cx="0" cy="0"/>
          <a:chOff x="0" y="0"/>
          <a:chExt cx="0" cy="0"/>
        </a:xfrm>
      </p:grpSpPr>
      <p:sp>
        <p:nvSpPr>
          <p:cNvPr id="112" name="Google Shape;112;p29"/>
          <p:cNvSpPr txBox="1"/>
          <p:nvPr>
            <p:ph type="title"/>
          </p:nvPr>
        </p:nvSpPr>
        <p:spPr>
          <a:xfrm>
            <a:off x="685800" y="286030"/>
            <a:ext cx="7772400" cy="11991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113" name="Google Shape;113;p29"/>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4" name="Google Shape;114;p29"/>
          <p:cNvSpPr txBox="1"/>
          <p:nvPr>
            <p:ph idx="12" type="sldNum"/>
          </p:nvPr>
        </p:nvSpPr>
        <p:spPr>
          <a:xfrm>
            <a:off x="7385924" y="4685941"/>
            <a:ext cx="240000" cy="531000"/>
          </a:xfrm>
          <a:prstGeom prst="rect">
            <a:avLst/>
          </a:prstGeom>
          <a:noFill/>
          <a:ln>
            <a:noFill/>
          </a:ln>
        </p:spPr>
        <p:txBody>
          <a:bodyPr anchorCtr="0" anchor="t" bIns="75400" lIns="75400" spcFirstLastPara="1" rIns="75400" wrap="square" tIns="75400">
            <a:noAutofit/>
          </a:bodyPr>
          <a:lstStyle>
            <a:lvl1pPr indent="76200" lvl="0"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1pPr>
            <a:lvl2pPr indent="76200" lvl="1"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76200" lvl="2"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76200" lvl="3"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76200" lvl="4"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6pPr>
            <a:lvl7pPr indent="76200" lvl="6"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7pPr>
            <a:lvl8pPr indent="76200" lvl="7"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8pPr>
            <a:lvl9pPr indent="76200" lvl="8"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200"/>
              <a:buFont typeface="Arial"/>
              <a:buChar char="●"/>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6">
  <p:cSld name="Title &amp; Bullets copy 26">
    <p:spTree>
      <p:nvGrpSpPr>
        <p:cNvPr id="115" name="Shape 115"/>
        <p:cNvGrpSpPr/>
        <p:nvPr/>
      </p:nvGrpSpPr>
      <p:grpSpPr>
        <a:xfrm>
          <a:off x="0" y="0"/>
          <a:ext cx="0" cy="0"/>
          <a:chOff x="0" y="0"/>
          <a:chExt cx="0" cy="0"/>
        </a:xfrm>
      </p:grpSpPr>
      <p:sp>
        <p:nvSpPr>
          <p:cNvPr id="116" name="Google Shape;116;p30"/>
          <p:cNvSpPr txBox="1"/>
          <p:nvPr>
            <p:ph type="title"/>
          </p:nvPr>
        </p:nvSpPr>
        <p:spPr>
          <a:xfrm>
            <a:off x="685800" y="286030"/>
            <a:ext cx="7772400" cy="11991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117" name="Google Shape;117;p30"/>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8" name="Google Shape;118;p30"/>
          <p:cNvSpPr txBox="1"/>
          <p:nvPr>
            <p:ph idx="12" type="sldNum"/>
          </p:nvPr>
        </p:nvSpPr>
        <p:spPr>
          <a:xfrm>
            <a:off x="7385924" y="4685941"/>
            <a:ext cx="240000" cy="531000"/>
          </a:xfrm>
          <a:prstGeom prst="rect">
            <a:avLst/>
          </a:prstGeom>
          <a:noFill/>
          <a:ln>
            <a:noFill/>
          </a:ln>
        </p:spPr>
        <p:txBody>
          <a:bodyPr anchorCtr="0" anchor="t" bIns="75400" lIns="75400" spcFirstLastPara="1" rIns="75400" wrap="square" tIns="75400">
            <a:noAutofit/>
          </a:bodyPr>
          <a:lstStyle>
            <a:lvl1pPr indent="76200" lvl="0"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1pPr>
            <a:lvl2pPr indent="76200" lvl="1"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76200" lvl="2"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76200" lvl="3"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76200" lvl="4"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6pPr>
            <a:lvl7pPr indent="76200" lvl="6"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7pPr>
            <a:lvl8pPr indent="76200" lvl="7"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8pPr>
            <a:lvl9pPr indent="76200" lvl="8"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200"/>
              <a:buFont typeface="Arial"/>
              <a:buChar char="●"/>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19" name="Shape 11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2">
    <p:spTree>
      <p:nvGrpSpPr>
        <p:cNvPr id="120" name="Shape 120"/>
        <p:cNvGrpSpPr/>
        <p:nvPr/>
      </p:nvGrpSpPr>
      <p:grpSpPr>
        <a:xfrm>
          <a:off x="0" y="0"/>
          <a:ext cx="0" cy="0"/>
          <a:chOff x="0" y="0"/>
          <a:chExt cx="0" cy="0"/>
        </a:xfrm>
      </p:grpSpPr>
      <p:sp>
        <p:nvSpPr>
          <p:cNvPr id="121" name="Google Shape;121;p32"/>
          <p:cNvSpPr txBox="1"/>
          <p:nvPr>
            <p:ph type="title"/>
          </p:nvPr>
        </p:nvSpPr>
        <p:spPr>
          <a:xfrm>
            <a:off x="822960" y="2057400"/>
            <a:ext cx="7498200" cy="1028700"/>
          </a:xfrm>
          <a:prstGeom prst="rect">
            <a:avLst/>
          </a:prstGeom>
          <a:noFill/>
          <a:ln>
            <a:noFill/>
          </a:ln>
        </p:spPr>
        <p:txBody>
          <a:bodyPr anchorCtr="0" anchor="t"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122" name="Google Shape;122;p32"/>
          <p:cNvSpPr txBox="1"/>
          <p:nvPr>
            <p:ph idx="1" type="body"/>
          </p:nvPr>
        </p:nvSpPr>
        <p:spPr>
          <a:xfrm>
            <a:off x="1645920" y="3086100"/>
            <a:ext cx="5852400" cy="19032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2">
    <p:spTree>
      <p:nvGrpSpPr>
        <p:cNvPr id="123" name="Shape 123"/>
        <p:cNvGrpSpPr/>
        <p:nvPr/>
      </p:nvGrpSpPr>
      <p:grpSpPr>
        <a:xfrm>
          <a:off x="0" y="0"/>
          <a:ext cx="0" cy="0"/>
          <a:chOff x="0" y="0"/>
          <a:chExt cx="0" cy="0"/>
        </a:xfrm>
      </p:grpSpPr>
      <p:sp>
        <p:nvSpPr>
          <p:cNvPr id="124" name="Google Shape;124;p33"/>
          <p:cNvSpPr txBox="1"/>
          <p:nvPr>
            <p:ph type="title"/>
          </p:nvPr>
        </p:nvSpPr>
        <p:spPr>
          <a:xfrm>
            <a:off x="274320" y="205740"/>
            <a:ext cx="8595600" cy="1028700"/>
          </a:xfrm>
          <a:prstGeom prst="rect">
            <a:avLst/>
          </a:prstGeom>
          <a:noFill/>
          <a:ln>
            <a:noFill/>
          </a:ln>
        </p:spPr>
        <p:txBody>
          <a:bodyPr anchorCtr="0" anchor="t"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125" name="Google Shape;125;p33"/>
          <p:cNvSpPr txBox="1"/>
          <p:nvPr>
            <p:ph idx="1" type="body"/>
          </p:nvPr>
        </p:nvSpPr>
        <p:spPr>
          <a:xfrm>
            <a:off x="274320" y="1234440"/>
            <a:ext cx="8595600" cy="39090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2">
    <p:spTree>
      <p:nvGrpSpPr>
        <p:cNvPr id="126" name="Shape 126"/>
        <p:cNvGrpSpPr/>
        <p:nvPr/>
      </p:nvGrpSpPr>
      <p:grpSpPr>
        <a:xfrm>
          <a:off x="0" y="0"/>
          <a:ext cx="0" cy="0"/>
          <a:chOff x="0" y="0"/>
          <a:chExt cx="0" cy="0"/>
        </a:xfrm>
      </p:grpSpPr>
      <p:sp>
        <p:nvSpPr>
          <p:cNvPr id="127" name="Google Shape;127;p34"/>
          <p:cNvSpPr txBox="1"/>
          <p:nvPr>
            <p:ph type="title"/>
          </p:nvPr>
        </p:nvSpPr>
        <p:spPr>
          <a:xfrm>
            <a:off x="274320" y="205740"/>
            <a:ext cx="8595600" cy="1028700"/>
          </a:xfrm>
          <a:prstGeom prst="rect">
            <a:avLst/>
          </a:prstGeom>
          <a:noFill/>
          <a:ln>
            <a:noFill/>
          </a:ln>
        </p:spPr>
        <p:txBody>
          <a:bodyPr anchorCtr="0" anchor="t"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128" name="Google Shape;128;p34"/>
          <p:cNvSpPr txBox="1"/>
          <p:nvPr>
            <p:ph idx="1" type="body"/>
          </p:nvPr>
        </p:nvSpPr>
        <p:spPr>
          <a:xfrm>
            <a:off x="274320" y="1234440"/>
            <a:ext cx="4023300" cy="39090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2">
    <p:spTree>
      <p:nvGrpSpPr>
        <p:cNvPr id="129" name="Shape 129"/>
        <p:cNvGrpSpPr/>
        <p:nvPr/>
      </p:nvGrpSpPr>
      <p:grpSpPr>
        <a:xfrm>
          <a:off x="0" y="0"/>
          <a:ext cx="0" cy="0"/>
          <a:chOff x="0" y="0"/>
          <a:chExt cx="0" cy="0"/>
        </a:xfrm>
      </p:grpSpPr>
      <p:sp>
        <p:nvSpPr>
          <p:cNvPr id="130" name="Google Shape;130;p35"/>
          <p:cNvSpPr txBox="1"/>
          <p:nvPr>
            <p:ph idx="1" type="body"/>
          </p:nvPr>
        </p:nvSpPr>
        <p:spPr>
          <a:xfrm>
            <a:off x="274320" y="4526280"/>
            <a:ext cx="8595600" cy="6171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3">
    <p:spTree>
      <p:nvGrpSpPr>
        <p:cNvPr id="131" name="Shape 131"/>
        <p:cNvGrpSpPr/>
        <p:nvPr/>
      </p:nvGrpSpPr>
      <p:grpSpPr>
        <a:xfrm>
          <a:off x="0" y="0"/>
          <a:ext cx="0" cy="0"/>
          <a:chOff x="0" y="0"/>
          <a:chExt cx="0" cy="0"/>
        </a:xfrm>
      </p:grpSpPr>
      <p:sp>
        <p:nvSpPr>
          <p:cNvPr id="132" name="Google Shape;132;p36"/>
          <p:cNvSpPr txBox="1"/>
          <p:nvPr>
            <p:ph type="title"/>
          </p:nvPr>
        </p:nvSpPr>
        <p:spPr>
          <a:xfrm>
            <a:off x="685800" y="0"/>
            <a:ext cx="7772400" cy="17712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133" name="Google Shape;133;p36"/>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34" name="Google Shape;134;p36"/>
          <p:cNvSpPr txBox="1"/>
          <p:nvPr>
            <p:ph idx="12" type="sldNum"/>
          </p:nvPr>
        </p:nvSpPr>
        <p:spPr>
          <a:xfrm>
            <a:off x="7374493" y="4685941"/>
            <a:ext cx="263100" cy="531000"/>
          </a:xfrm>
          <a:prstGeom prst="rect">
            <a:avLst/>
          </a:prstGeom>
          <a:noFill/>
          <a:ln>
            <a:noFill/>
          </a:ln>
        </p:spPr>
        <p:txBody>
          <a:bodyPr anchorCtr="0" anchor="t" bIns="75400" lIns="75400" spcFirstLastPara="1" rIns="75400" wrap="square" tIns="75400">
            <a:noAutofit/>
          </a:bodyPr>
          <a:lstStyle>
            <a:lvl1pPr indent="76200" lvl="0"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1pPr>
            <a:lvl2pPr indent="76200" lvl="1"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76200" lvl="2"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76200" lvl="3"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76200" lvl="4"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6pPr>
            <a:lvl7pPr indent="76200" lvl="6"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7pPr>
            <a:lvl8pPr indent="76200" lvl="7"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8pPr>
            <a:lvl9pPr indent="76200" lvl="8"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200"/>
              <a:buFont typeface="Arial"/>
              <a:buChar char="●"/>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fault Design">
  <p:cSld name="1_Default Design">
    <p:spTree>
      <p:nvGrpSpPr>
        <p:cNvPr id="135" name="Shape 135"/>
        <p:cNvGrpSpPr/>
        <p:nvPr/>
      </p:nvGrpSpPr>
      <p:grpSpPr>
        <a:xfrm>
          <a:off x="0" y="0"/>
          <a:ext cx="0" cy="0"/>
          <a:chOff x="0" y="0"/>
          <a:chExt cx="0" cy="0"/>
        </a:xfrm>
      </p:grpSpPr>
      <p:sp>
        <p:nvSpPr>
          <p:cNvPr id="136" name="Google Shape;136;p37"/>
          <p:cNvSpPr txBox="1"/>
          <p:nvPr>
            <p:ph type="title"/>
          </p:nvPr>
        </p:nvSpPr>
        <p:spPr>
          <a:xfrm>
            <a:off x="685800" y="0"/>
            <a:ext cx="7772400" cy="17712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137" name="Google Shape;137;p37"/>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38" name="Google Shape;138;p37"/>
          <p:cNvSpPr txBox="1"/>
          <p:nvPr>
            <p:ph idx="12" type="sldNum"/>
          </p:nvPr>
        </p:nvSpPr>
        <p:spPr>
          <a:xfrm>
            <a:off x="7374493" y="4685941"/>
            <a:ext cx="263100" cy="531000"/>
          </a:xfrm>
          <a:prstGeom prst="rect">
            <a:avLst/>
          </a:prstGeom>
          <a:noFill/>
          <a:ln>
            <a:noFill/>
          </a:ln>
        </p:spPr>
        <p:txBody>
          <a:bodyPr anchorCtr="0" anchor="t" bIns="75400" lIns="75400" spcFirstLastPara="1" rIns="75400" wrap="square" tIns="75400">
            <a:noAutofit/>
          </a:bodyPr>
          <a:lstStyle>
            <a:lvl1pPr indent="76200" lvl="0"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1pPr>
            <a:lvl2pPr indent="76200" lvl="1"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76200" lvl="2"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76200" lvl="3"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76200" lvl="4"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6pPr>
            <a:lvl7pPr indent="76200" lvl="6"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7pPr>
            <a:lvl8pPr indent="76200" lvl="7"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8pPr>
            <a:lvl9pPr indent="76200" lvl="8"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200"/>
              <a:buFont typeface="Arial"/>
              <a:buChar char="●"/>
            </a:pP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Office Theme">
  <p:cSld name="3_Office Theme">
    <p:bg>
      <p:bgPr>
        <a:solidFill>
          <a:srgbClr val="000000"/>
        </a:solidFill>
      </p:bgPr>
    </p:bg>
    <p:spTree>
      <p:nvGrpSpPr>
        <p:cNvPr id="139" name="Shape 139"/>
        <p:cNvGrpSpPr/>
        <p:nvPr/>
      </p:nvGrpSpPr>
      <p:grpSpPr>
        <a:xfrm>
          <a:off x="0" y="0"/>
          <a:ext cx="0" cy="0"/>
          <a:chOff x="0" y="0"/>
          <a:chExt cx="0" cy="0"/>
        </a:xfrm>
      </p:grpSpPr>
      <p:sp>
        <p:nvSpPr>
          <p:cNvPr id="140" name="Google Shape;140;p38"/>
          <p:cNvSpPr/>
          <p:nvPr/>
        </p:nvSpPr>
        <p:spPr>
          <a:xfrm>
            <a:off x="7373777" y="4685941"/>
            <a:ext cx="274200" cy="132000"/>
          </a:xfrm>
          <a:prstGeom prst="rect">
            <a:avLst/>
          </a:prstGeom>
          <a:noFill/>
          <a:ln>
            <a:noFill/>
          </a:ln>
        </p:spPr>
        <p:txBody>
          <a:bodyPr anchorCtr="0" anchor="t" bIns="0" lIns="0" spcFirstLastPara="1" rIns="0" wrap="square" tIns="0">
            <a:noAutofit/>
          </a:bodyPr>
          <a:lstStyle/>
          <a:p>
            <a:pPr indent="25400" lvl="0" marL="0" marR="38100" rtl="0" algn="ctr">
              <a:spcBef>
                <a:spcPts val="0"/>
              </a:spcBef>
              <a:spcAft>
                <a:spcPts val="0"/>
              </a:spcAft>
              <a:buNone/>
            </a:pPr>
            <a:r>
              <a:rPr b="0" i="0" lang="en-GB" sz="1200" u="none" cap="none" strike="noStrike">
                <a:latin typeface="Times New Roman"/>
                <a:ea typeface="Times New Roman"/>
                <a:cs typeface="Times New Roman"/>
                <a:sym typeface="Times New Roman"/>
              </a:rPr>
              <a:t>*</a:t>
            </a:r>
            <a:endParaRPr sz="1200"/>
          </a:p>
        </p:txBody>
      </p:sp>
      <p:sp>
        <p:nvSpPr>
          <p:cNvPr id="141" name="Google Shape;141;p38"/>
          <p:cNvSpPr txBox="1"/>
          <p:nvPr>
            <p:ph type="title"/>
          </p:nvPr>
        </p:nvSpPr>
        <p:spPr>
          <a:xfrm>
            <a:off x="685800" y="0"/>
            <a:ext cx="7772400" cy="17712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142" name="Google Shape;142;p38"/>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
  <p:cSld name="Title &amp; Bullets copy 2 2">
    <p:spTree>
      <p:nvGrpSpPr>
        <p:cNvPr id="143" name="Shape 143"/>
        <p:cNvGrpSpPr/>
        <p:nvPr/>
      </p:nvGrpSpPr>
      <p:grpSpPr>
        <a:xfrm>
          <a:off x="0" y="0"/>
          <a:ext cx="0" cy="0"/>
          <a:chOff x="0" y="0"/>
          <a:chExt cx="0" cy="0"/>
        </a:xfrm>
      </p:grpSpPr>
      <p:sp>
        <p:nvSpPr>
          <p:cNvPr id="144" name="Google Shape;144;p39"/>
          <p:cNvSpPr txBox="1"/>
          <p:nvPr>
            <p:ph type="title"/>
          </p:nvPr>
        </p:nvSpPr>
        <p:spPr>
          <a:xfrm>
            <a:off x="685800" y="286030"/>
            <a:ext cx="7772400" cy="11991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145" name="Google Shape;145;p39"/>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46" name="Google Shape;146;p39"/>
          <p:cNvSpPr txBox="1"/>
          <p:nvPr>
            <p:ph idx="12" type="sldNum"/>
          </p:nvPr>
        </p:nvSpPr>
        <p:spPr>
          <a:xfrm>
            <a:off x="7374493" y="4685941"/>
            <a:ext cx="263100" cy="531000"/>
          </a:xfrm>
          <a:prstGeom prst="rect">
            <a:avLst/>
          </a:prstGeom>
          <a:noFill/>
          <a:ln>
            <a:noFill/>
          </a:ln>
        </p:spPr>
        <p:txBody>
          <a:bodyPr anchorCtr="0" anchor="t" bIns="75400" lIns="75400" spcFirstLastPara="1" rIns="75400" wrap="square" tIns="75400">
            <a:noAutofit/>
          </a:bodyPr>
          <a:lstStyle>
            <a:lvl1pPr indent="76200" lvl="0"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1pPr>
            <a:lvl2pPr indent="76200" lvl="1"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76200" lvl="2"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76200" lvl="3"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76200" lvl="4"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6pPr>
            <a:lvl7pPr indent="76200" lvl="6"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7pPr>
            <a:lvl8pPr indent="76200" lvl="7"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8pPr>
            <a:lvl9pPr indent="76200" lvl="8"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200"/>
              <a:buFont typeface="Arial"/>
              <a:buChar char="●"/>
            </a:pPr>
            <a:fld id="{00000000-1234-1234-1234-123412341234}" type="slidenum">
              <a:rPr lang="en-GB"/>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 Title and Body">
  <p:cSld name="Default - Title and Body">
    <p:bg>
      <p:bgPr>
        <a:solidFill>
          <a:srgbClr val="000000"/>
        </a:solidFill>
      </p:bgPr>
    </p:bg>
    <p:spTree>
      <p:nvGrpSpPr>
        <p:cNvPr id="147" name="Shape 147"/>
        <p:cNvGrpSpPr/>
        <p:nvPr/>
      </p:nvGrpSpPr>
      <p:grpSpPr>
        <a:xfrm>
          <a:off x="0" y="0"/>
          <a:ext cx="0" cy="0"/>
          <a:chOff x="0" y="0"/>
          <a:chExt cx="0" cy="0"/>
        </a:xfrm>
      </p:grpSpPr>
      <p:sp>
        <p:nvSpPr>
          <p:cNvPr id="148" name="Google Shape;148;p40"/>
          <p:cNvSpPr/>
          <p:nvPr/>
        </p:nvSpPr>
        <p:spPr>
          <a:xfrm>
            <a:off x="7373777" y="4685941"/>
            <a:ext cx="274200" cy="183600"/>
          </a:xfrm>
          <a:prstGeom prst="rect">
            <a:avLst/>
          </a:prstGeom>
          <a:noFill/>
          <a:ln>
            <a:noFill/>
          </a:ln>
        </p:spPr>
        <p:txBody>
          <a:bodyPr anchorCtr="0" anchor="t" bIns="31425" lIns="31425" spcFirstLastPara="1" rIns="31425" wrap="square" tIns="31425">
            <a:noAutofit/>
          </a:bodyPr>
          <a:lstStyle/>
          <a:p>
            <a:pPr indent="0" lvl="0" marL="0" marR="0" rtl="0" algn="ctr">
              <a:spcBef>
                <a:spcPts val="0"/>
              </a:spcBef>
              <a:spcAft>
                <a:spcPts val="0"/>
              </a:spcAft>
              <a:buNone/>
            </a:pPr>
            <a:r>
              <a:rPr b="0" i="0" lang="en-GB" sz="1200" u="none" cap="none" strike="noStrike">
                <a:latin typeface="Times New Roman"/>
                <a:ea typeface="Times New Roman"/>
                <a:cs typeface="Times New Roman"/>
                <a:sym typeface="Times New Roman"/>
              </a:rPr>
              <a:t>*</a:t>
            </a:r>
            <a:endParaRPr sz="1200"/>
          </a:p>
        </p:txBody>
      </p:sp>
      <p:sp>
        <p:nvSpPr>
          <p:cNvPr id="149" name="Google Shape;149;p40"/>
          <p:cNvSpPr txBox="1"/>
          <p:nvPr>
            <p:ph type="title"/>
          </p:nvPr>
        </p:nvSpPr>
        <p:spPr>
          <a:xfrm>
            <a:off x="685800" y="0"/>
            <a:ext cx="7772400" cy="17712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150" name="Google Shape;150;p40"/>
          <p:cNvSpPr txBox="1"/>
          <p:nvPr>
            <p:ph idx="1" type="body"/>
          </p:nvPr>
        </p:nvSpPr>
        <p:spPr>
          <a:xfrm>
            <a:off x="685800" y="1485185"/>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
  <p:cSld name="Title &amp; Bullets copy 2 3">
    <p:spTree>
      <p:nvGrpSpPr>
        <p:cNvPr id="151" name="Shape 151"/>
        <p:cNvGrpSpPr/>
        <p:nvPr/>
      </p:nvGrpSpPr>
      <p:grpSpPr>
        <a:xfrm>
          <a:off x="0" y="0"/>
          <a:ext cx="0" cy="0"/>
          <a:chOff x="0" y="0"/>
          <a:chExt cx="0" cy="0"/>
        </a:xfrm>
      </p:grpSpPr>
      <p:sp>
        <p:nvSpPr>
          <p:cNvPr id="152" name="Google Shape;152;p41"/>
          <p:cNvSpPr txBox="1"/>
          <p:nvPr>
            <p:ph type="title"/>
          </p:nvPr>
        </p:nvSpPr>
        <p:spPr>
          <a:xfrm>
            <a:off x="685800" y="286107"/>
            <a:ext cx="7772400" cy="1199100"/>
          </a:xfrm>
          <a:prstGeom prst="rect">
            <a:avLst/>
          </a:prstGeom>
          <a:noFill/>
          <a:ln>
            <a:noFill/>
          </a:ln>
        </p:spPr>
        <p:txBody>
          <a:bodyPr anchorCtr="0" anchor="ctr" bIns="75425" lIns="75425" spcFirstLastPara="1" rIns="75425" wrap="square" tIns="75425">
            <a:noAutofit/>
          </a:bodyPr>
          <a:lstStyle>
            <a:lvl1pPr indent="-88900" lvl="0" marL="38100" marR="38100">
              <a:spcBef>
                <a:spcPts val="0"/>
              </a:spcBef>
              <a:spcAft>
                <a:spcPts val="0"/>
              </a:spcAft>
              <a:buSzPts val="12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p:txBody>
      </p:sp>
      <p:sp>
        <p:nvSpPr>
          <p:cNvPr id="153" name="Google Shape;153;p41"/>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marR="38100">
              <a:spcBef>
                <a:spcPts val="600"/>
              </a:spcBef>
              <a:spcAft>
                <a:spcPts val="0"/>
              </a:spcAft>
              <a:buSzPts val="1200"/>
              <a:buFont typeface="Times New Roman"/>
              <a:buChar char="•"/>
              <a:defRPr/>
            </a:lvl1pPr>
            <a:lvl2pPr indent="-304800" lvl="1" marL="914400" marR="38100">
              <a:spcBef>
                <a:spcPts val="500"/>
              </a:spcBef>
              <a:spcAft>
                <a:spcPts val="0"/>
              </a:spcAft>
              <a:buSzPts val="1200"/>
              <a:buChar char="–"/>
              <a:defRPr/>
            </a:lvl2pPr>
            <a:lvl3pPr indent="-304800" lvl="2" marL="1371600" marR="38100">
              <a:spcBef>
                <a:spcPts val="400"/>
              </a:spcBef>
              <a:spcAft>
                <a:spcPts val="0"/>
              </a:spcAft>
              <a:buSzPts val="1200"/>
              <a:buFont typeface="Times New Roman"/>
              <a:buChar char="•"/>
              <a:defRPr/>
            </a:lvl3pPr>
            <a:lvl4pPr indent="-304800" lvl="3" marL="1828800" marR="38100">
              <a:spcBef>
                <a:spcPts val="300"/>
              </a:spcBef>
              <a:spcAft>
                <a:spcPts val="0"/>
              </a:spcAft>
              <a:buSzPts val="1200"/>
              <a:buChar char="–"/>
              <a:defRPr/>
            </a:lvl4pPr>
            <a:lvl5pPr indent="-304800" lvl="4" marL="2286000" marR="38100">
              <a:spcBef>
                <a:spcPts val="30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54" name="Google Shape;154;p41"/>
          <p:cNvSpPr txBox="1"/>
          <p:nvPr>
            <p:ph idx="12" type="sldNum"/>
          </p:nvPr>
        </p:nvSpPr>
        <p:spPr>
          <a:xfrm>
            <a:off x="7374493" y="4685942"/>
            <a:ext cx="263100" cy="200700"/>
          </a:xfrm>
          <a:prstGeom prst="rect">
            <a:avLst/>
          </a:prstGeom>
          <a:noFill/>
          <a:ln>
            <a:noFill/>
          </a:ln>
        </p:spPr>
        <p:txBody>
          <a:bodyPr anchorCtr="0" anchor="t" bIns="41900" lIns="41900" spcFirstLastPara="1" rIns="41900" wrap="square" tIns="41900">
            <a:noAutofit/>
          </a:bodyPr>
          <a:lstStyle>
            <a:lvl1pPr indent="0" lvl="0"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1pPr>
            <a:lvl2pPr indent="0" lvl="1"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2pPr>
            <a:lvl3pPr indent="0" lvl="2"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3pPr>
            <a:lvl4pPr indent="0" lvl="3"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4pPr>
            <a:lvl5pPr indent="0" lvl="4"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5pPr>
            <a:lvl6pPr indent="0" lvl="5"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6pPr>
            <a:lvl7pPr indent="0" lvl="6"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7pPr>
            <a:lvl8pPr indent="0" lvl="7"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8pPr>
            <a:lvl9pPr indent="0" lvl="8"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GB"/>
              <a:t>‹#›</a:t>
            </a:fld>
            <a:endParaRPr>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 Title and Body">
  <p:cSld name="Default - Title and Body 2">
    <p:bg>
      <p:bgPr>
        <a:solidFill>
          <a:srgbClr val="000000"/>
        </a:solidFill>
      </p:bgPr>
    </p:bg>
    <p:spTree>
      <p:nvGrpSpPr>
        <p:cNvPr id="155" name="Shape 155"/>
        <p:cNvGrpSpPr/>
        <p:nvPr/>
      </p:nvGrpSpPr>
      <p:grpSpPr>
        <a:xfrm>
          <a:off x="0" y="0"/>
          <a:ext cx="0" cy="0"/>
          <a:chOff x="0" y="0"/>
          <a:chExt cx="0" cy="0"/>
        </a:xfrm>
      </p:grpSpPr>
      <p:sp>
        <p:nvSpPr>
          <p:cNvPr id="156" name="Google Shape;156;p42"/>
          <p:cNvSpPr/>
          <p:nvPr/>
        </p:nvSpPr>
        <p:spPr>
          <a:xfrm>
            <a:off x="7373777" y="4685941"/>
            <a:ext cx="274200" cy="183600"/>
          </a:xfrm>
          <a:prstGeom prst="rect">
            <a:avLst/>
          </a:prstGeom>
          <a:noFill/>
          <a:ln>
            <a:noFill/>
          </a:ln>
        </p:spPr>
        <p:txBody>
          <a:bodyPr anchorCtr="0" anchor="t" bIns="31425" lIns="31425" spcFirstLastPara="1" rIns="31425" wrap="square" tIns="31425">
            <a:noAutofit/>
          </a:bodyPr>
          <a:lstStyle/>
          <a:p>
            <a:pPr indent="0" lvl="0" marL="0" marR="0" rtl="0" algn="ctr">
              <a:spcBef>
                <a:spcPts val="0"/>
              </a:spcBef>
              <a:spcAft>
                <a:spcPts val="0"/>
              </a:spcAft>
              <a:buNone/>
            </a:pPr>
            <a:r>
              <a:rPr b="0" i="0" lang="en-GB" sz="1200" u="none" cap="none" strike="noStrike">
                <a:latin typeface="Times New Roman"/>
                <a:ea typeface="Times New Roman"/>
                <a:cs typeface="Times New Roman"/>
                <a:sym typeface="Times New Roman"/>
              </a:rPr>
              <a:t>*</a:t>
            </a:r>
            <a:endParaRPr sz="1200"/>
          </a:p>
        </p:txBody>
      </p:sp>
      <p:sp>
        <p:nvSpPr>
          <p:cNvPr id="157" name="Google Shape;157;p42"/>
          <p:cNvSpPr txBox="1"/>
          <p:nvPr>
            <p:ph type="title"/>
          </p:nvPr>
        </p:nvSpPr>
        <p:spPr>
          <a:xfrm>
            <a:off x="685800" y="0"/>
            <a:ext cx="7772400" cy="1771200"/>
          </a:xfrm>
          <a:prstGeom prst="rect">
            <a:avLst/>
          </a:prstGeom>
          <a:noFill/>
          <a:ln>
            <a:noFill/>
          </a:ln>
        </p:spPr>
        <p:txBody>
          <a:bodyPr anchorCtr="0" anchor="ctr" bIns="75425" lIns="75425" spcFirstLastPara="1" rIns="75425" wrap="square" tIns="75425">
            <a:noAutofit/>
          </a:bodyPr>
          <a:lstStyle>
            <a:lvl1pPr indent="-76200" lvl="0" marR="0">
              <a:spcBef>
                <a:spcPts val="0"/>
              </a:spcBef>
              <a:spcAft>
                <a:spcPts val="0"/>
              </a:spcAft>
              <a:buSzPts val="12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p:txBody>
      </p:sp>
      <p:sp>
        <p:nvSpPr>
          <p:cNvPr id="158" name="Google Shape;158;p42"/>
          <p:cNvSpPr txBox="1"/>
          <p:nvPr>
            <p:ph idx="1" type="body"/>
          </p:nvPr>
        </p:nvSpPr>
        <p:spPr>
          <a:xfrm>
            <a:off x="685800" y="1485185"/>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600"/>
              </a:spcBef>
              <a:spcAft>
                <a:spcPts val="0"/>
              </a:spcAft>
              <a:buClr>
                <a:srgbClr val="000000"/>
              </a:buClr>
              <a:buSzPts val="1200"/>
              <a:buFont typeface="Arial"/>
              <a:buChar char="•"/>
              <a:defRPr/>
            </a:lvl1pPr>
            <a:lvl2pPr indent="-304800" lvl="1" marL="914400">
              <a:spcBef>
                <a:spcPts val="500"/>
              </a:spcBef>
              <a:spcAft>
                <a:spcPts val="0"/>
              </a:spcAft>
              <a:buClr>
                <a:srgbClr val="000000"/>
              </a:buClr>
              <a:buSzPts val="1200"/>
              <a:buFont typeface="Arial"/>
              <a:buChar char="•"/>
              <a:defRPr/>
            </a:lvl2pPr>
            <a:lvl3pPr indent="-304800" lvl="2" marL="1371600">
              <a:spcBef>
                <a:spcPts val="400"/>
              </a:spcBef>
              <a:spcAft>
                <a:spcPts val="0"/>
              </a:spcAft>
              <a:buClr>
                <a:srgbClr val="000000"/>
              </a:buClr>
              <a:buSzPts val="1200"/>
              <a:buFont typeface="Arial"/>
              <a:buChar char="•"/>
              <a:defRPr/>
            </a:lvl3pPr>
            <a:lvl4pPr indent="-304800" lvl="3" marL="1828800">
              <a:spcBef>
                <a:spcPts val="400"/>
              </a:spcBef>
              <a:spcAft>
                <a:spcPts val="0"/>
              </a:spcAft>
              <a:buClr>
                <a:srgbClr val="000000"/>
              </a:buClr>
              <a:buSzPts val="1200"/>
              <a:buFont typeface="Arial"/>
              <a:buChar char="•"/>
              <a:defRPr/>
            </a:lvl4pPr>
            <a:lvl5pPr indent="-304800" lvl="4" marL="2286000">
              <a:spcBef>
                <a:spcPts val="400"/>
              </a:spcBef>
              <a:spcAft>
                <a:spcPts val="0"/>
              </a:spcAft>
              <a:buClr>
                <a:srgbClr val="000000"/>
              </a:buClr>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685800" y="0"/>
            <a:ext cx="7772400" cy="1771200"/>
          </a:xfrm>
          <a:prstGeom prst="rect">
            <a:avLst/>
          </a:prstGeom>
          <a:noFill/>
          <a:ln>
            <a:noFill/>
          </a:ln>
        </p:spPr>
        <p:txBody>
          <a:bodyPr anchorCtr="0" anchor="ctr" bIns="75425" lIns="75425" spcFirstLastPara="1" rIns="75425" wrap="square" tIns="75425">
            <a:noAutofit/>
          </a:bodyPr>
          <a:lstStyle>
            <a:lvl1pPr indent="-50800" lvl="0" marL="0" marR="38100" algn="ctr">
              <a:spcBef>
                <a:spcPts val="0"/>
              </a:spcBef>
              <a:spcAft>
                <a:spcPts val="0"/>
              </a:spcAft>
              <a:buSzPts val="1200"/>
              <a:buChar char="●"/>
              <a:defRPr sz="1200"/>
            </a:lvl1pPr>
            <a:lvl2pPr indent="-50800" lvl="1" marL="0" marR="38100" algn="ctr">
              <a:spcBef>
                <a:spcPts val="0"/>
              </a:spcBef>
              <a:spcAft>
                <a:spcPts val="0"/>
              </a:spcAft>
              <a:buSzPts val="1200"/>
              <a:buChar char="○"/>
              <a:defRPr sz="1200"/>
            </a:lvl2pPr>
            <a:lvl3pPr indent="-50800" lvl="2" marL="0" marR="38100" algn="ctr">
              <a:spcBef>
                <a:spcPts val="0"/>
              </a:spcBef>
              <a:spcAft>
                <a:spcPts val="0"/>
              </a:spcAft>
              <a:buSzPts val="1200"/>
              <a:buChar char="■"/>
              <a:defRPr sz="1200"/>
            </a:lvl3pPr>
            <a:lvl4pPr indent="-50800" lvl="3" marL="0" marR="38100" algn="ctr">
              <a:spcBef>
                <a:spcPts val="0"/>
              </a:spcBef>
              <a:spcAft>
                <a:spcPts val="0"/>
              </a:spcAft>
              <a:buSzPts val="1200"/>
              <a:buChar char="●"/>
              <a:defRPr sz="1200"/>
            </a:lvl4pPr>
            <a:lvl5pPr indent="-50800" lvl="4" marL="0" marR="38100" algn="ctr">
              <a:spcBef>
                <a:spcPts val="0"/>
              </a:spcBef>
              <a:spcAft>
                <a:spcPts val="0"/>
              </a:spcAft>
              <a:buSzPts val="1200"/>
              <a:buChar char="○"/>
              <a:defRPr sz="1200"/>
            </a:lvl5pPr>
            <a:lvl6pPr indent="-50800" lvl="5" marL="0" marR="38100" algn="ctr">
              <a:spcBef>
                <a:spcPts val="0"/>
              </a:spcBef>
              <a:spcAft>
                <a:spcPts val="0"/>
              </a:spcAft>
              <a:buSzPts val="1200"/>
              <a:buChar char="■"/>
              <a:defRPr sz="1200"/>
            </a:lvl6pPr>
            <a:lvl7pPr indent="-50800" lvl="6" marL="0" marR="38100" algn="ctr">
              <a:spcBef>
                <a:spcPts val="0"/>
              </a:spcBef>
              <a:spcAft>
                <a:spcPts val="0"/>
              </a:spcAft>
              <a:buSzPts val="1200"/>
              <a:buChar char="●"/>
              <a:defRPr sz="1200"/>
            </a:lvl7pPr>
            <a:lvl8pPr indent="-50800" lvl="7" marL="0" marR="38100" algn="ctr">
              <a:spcBef>
                <a:spcPts val="0"/>
              </a:spcBef>
              <a:spcAft>
                <a:spcPts val="0"/>
              </a:spcAft>
              <a:buSzPts val="1200"/>
              <a:buChar char="○"/>
              <a:defRPr sz="1200"/>
            </a:lvl8pPr>
            <a:lvl9pPr indent="-50800" lvl="8" marL="0" marR="38100" algn="ctr">
              <a:spcBef>
                <a:spcPts val="0"/>
              </a:spcBef>
              <a:spcAft>
                <a:spcPts val="0"/>
              </a:spcAft>
              <a:buSzPts val="1200"/>
              <a:buChar char="■"/>
              <a:defRPr sz="1200"/>
            </a:lvl9pPr>
          </a:lstStyle>
          <a:p/>
        </p:txBody>
      </p:sp>
      <p:sp>
        <p:nvSpPr>
          <p:cNvPr id="60" name="Google Shape;60;p13"/>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marR="0" algn="l">
              <a:spcBef>
                <a:spcPts val="0"/>
              </a:spcBef>
              <a:spcAft>
                <a:spcPts val="0"/>
              </a:spcAft>
              <a:buSzPts val="1200"/>
              <a:buChar char="●"/>
              <a:defRPr sz="1200"/>
            </a:lvl1pPr>
            <a:lvl2pPr indent="-304800" lvl="1" marL="914400" marR="0" algn="l">
              <a:spcBef>
                <a:spcPts val="0"/>
              </a:spcBef>
              <a:spcAft>
                <a:spcPts val="0"/>
              </a:spcAft>
              <a:buSzPts val="1200"/>
              <a:buFont typeface="Arial"/>
              <a:buChar char="–"/>
              <a:defRPr sz="1200"/>
            </a:lvl2pPr>
            <a:lvl3pPr indent="-304800" lvl="2" marL="1371600" marR="0" algn="l">
              <a:spcBef>
                <a:spcPts val="0"/>
              </a:spcBef>
              <a:spcAft>
                <a:spcPts val="0"/>
              </a:spcAft>
              <a:buSzPts val="1200"/>
              <a:buChar char="■"/>
              <a:defRPr sz="1200"/>
            </a:lvl3pPr>
            <a:lvl4pPr indent="-304800" lvl="3" marL="1828800" marR="0" algn="l">
              <a:spcBef>
                <a:spcPts val="0"/>
              </a:spcBef>
              <a:spcAft>
                <a:spcPts val="0"/>
              </a:spcAft>
              <a:buSzPts val="1200"/>
              <a:buFont typeface="Arial"/>
              <a:buChar char="–"/>
              <a:defRPr sz="1200"/>
            </a:lvl4pPr>
            <a:lvl5pPr indent="-304800" lvl="4" marL="2286000" marR="0" algn="l">
              <a:spcBef>
                <a:spcPts val="0"/>
              </a:spcBef>
              <a:spcAft>
                <a:spcPts val="0"/>
              </a:spcAft>
              <a:buSzPts val="1200"/>
              <a:buFont typeface="Arial"/>
              <a:buChar char="»"/>
              <a:defRPr sz="1200"/>
            </a:lvl5pPr>
            <a:lvl6pPr indent="-304800" lvl="5" marL="2743200" marR="0" algn="l">
              <a:spcBef>
                <a:spcPts val="0"/>
              </a:spcBef>
              <a:spcAft>
                <a:spcPts val="0"/>
              </a:spcAft>
              <a:buSzPts val="1200"/>
              <a:buChar char="■"/>
              <a:defRPr sz="1200"/>
            </a:lvl6pPr>
            <a:lvl7pPr indent="-304800" lvl="6" marL="3200400" marR="0" algn="l">
              <a:spcBef>
                <a:spcPts val="0"/>
              </a:spcBef>
              <a:spcAft>
                <a:spcPts val="0"/>
              </a:spcAft>
              <a:buSzPts val="1200"/>
              <a:buChar char="●"/>
              <a:defRPr sz="1200"/>
            </a:lvl7pPr>
            <a:lvl8pPr indent="-304800" lvl="7" marL="3657600" marR="0" algn="l">
              <a:spcBef>
                <a:spcPts val="0"/>
              </a:spcBef>
              <a:spcAft>
                <a:spcPts val="0"/>
              </a:spcAft>
              <a:buSzPts val="1200"/>
              <a:buChar char="○"/>
              <a:defRPr sz="1200"/>
            </a:lvl8pPr>
            <a:lvl9pPr indent="-304800" lvl="8" marL="4114800" marR="0" algn="l">
              <a:spcBef>
                <a:spcPts val="0"/>
              </a:spcBef>
              <a:spcAft>
                <a:spcPts val="0"/>
              </a:spcAft>
              <a:buSzPts val="1200"/>
              <a:buChar char="■"/>
              <a:defRPr sz="1200"/>
            </a:lvl9pPr>
          </a:lstStyle>
          <a:p/>
        </p:txBody>
      </p:sp>
      <p:sp>
        <p:nvSpPr>
          <p:cNvPr id="61" name="Google Shape;61;p13"/>
          <p:cNvSpPr txBox="1"/>
          <p:nvPr>
            <p:ph idx="12" type="sldNum"/>
          </p:nvPr>
        </p:nvSpPr>
        <p:spPr>
          <a:xfrm>
            <a:off x="7374493" y="4685941"/>
            <a:ext cx="263100" cy="531000"/>
          </a:xfrm>
          <a:prstGeom prst="rect">
            <a:avLst/>
          </a:prstGeom>
          <a:noFill/>
          <a:ln>
            <a:noFill/>
          </a:ln>
        </p:spPr>
        <p:txBody>
          <a:bodyPr anchorCtr="0" anchor="t" bIns="75400" lIns="75400" spcFirstLastPara="1" rIns="75400" wrap="square" tIns="75400">
            <a:noAutofit/>
          </a:bodyPr>
          <a:lstStyle>
            <a:lvl1pPr indent="76200" lvl="0"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1pPr>
            <a:lvl2pPr indent="76200" lvl="1"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76200" lvl="2"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76200" lvl="3"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76200" lvl="4"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6pPr>
            <a:lvl7pPr indent="76200" lvl="6"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7pPr>
            <a:lvl8pPr indent="76200" lvl="7"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8pPr>
            <a:lvl9pPr indent="76200" lvl="8"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200"/>
              <a:buFont typeface="Arial"/>
              <a:buChar char="●"/>
            </a:pPr>
            <a:fld id="{00000000-1234-1234-1234-123412341234}" type="slidenum">
              <a:rPr lang="en-GB"/>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www.youtube.com/watch?v=vfk4uLZqSA4&amp;list=PL-ZV9BlgytWgwnvU0hMwIkGLNeSJai3pK&amp;index=1" TargetMode="External"/><Relationship Id="rId4" Type="http://schemas.openxmlformats.org/officeDocument/2006/relationships/hyperlink" Target="https://moodle.bcu.ac.uk/mod/folder/view.php?id=8326788" TargetMode="External"/><Relationship Id="rId5" Type="http://schemas.openxmlformats.org/officeDocument/2006/relationships/hyperlink" Target="https://showrunner.fm/book-interviews/" TargetMode="External"/><Relationship Id="rId6" Type="http://schemas.openxmlformats.org/officeDocument/2006/relationships/hyperlink" Target="https://moodle.bcu.ac.uk/mod/resource/view.php?id=8326764" TargetMode="External"/><Relationship Id="rId7" Type="http://schemas.openxmlformats.org/officeDocument/2006/relationships/hyperlink" Target="https://www.youtube.com/watch?v=qlF_2ehfCc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tiktok.com/@kjerstiflaa/video/7422828547007450399?_r=1&amp;_t=8r1pXtyhG6o" TargetMode="External"/><Relationship Id="rId4" Type="http://schemas.openxmlformats.org/officeDocument/2006/relationships/hyperlink" Target="http://www.youtube.com/watch?v=S52jUf2qcfc" TargetMode="External"/><Relationship Id="rId5"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www.youtube.com/watch?v=FtCfGswZSjg" TargetMode="External"/><Relationship Id="rId4" Type="http://schemas.openxmlformats.org/officeDocument/2006/relationships/image" Target="../media/image7.jpg"/><Relationship Id="rId5" Type="http://schemas.openxmlformats.org/officeDocument/2006/relationships/hyperlink" Target="http://www.youtube.com/watch?v=AkwhzGnf6bU" TargetMode="External"/><Relationship Id="rId6" Type="http://schemas.openxmlformats.org/officeDocument/2006/relationships/image" Target="../media/image1.jpg"/><Relationship Id="rId7" Type="http://schemas.openxmlformats.org/officeDocument/2006/relationships/hyperlink" Target="https://thewholestory.solutionsjournalism.org/22-questions-that-complicate-the-narrative-47f2649efa0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s3.amazonaws.com/sjn-static/CTN_Interview_Qs.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hyperlink" Target="https://www.youtube.com/watch?v=K90QjwjSZXY&amp;t=192s" TargetMode="External"/><Relationship Id="rId4" Type="http://schemas.openxmlformats.org/officeDocument/2006/relationships/hyperlink" Target="http://www.youtube.com/watch?v=K90QjwjSZXY" TargetMode="External"/><Relationship Id="rId5"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hyperlink" Target="https://moodle.bcu.ac.uk/mod/folder/view.php?id=8326788" TargetMode="Externa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library.fiveable.me/key-terms/investigative-reporting/vulnerable-source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ro.uow.edu.au/cgi/viewcontent.cgi?referer=&amp;httpsredir=1&amp;article=1248&amp;context=creartspaper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www.bbc.com/editorialguidelines/guidance/vulnerable-contributor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www.poynter.org/commentary/2024/interviewing-vulnerable-voices-reporting/"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hyperlink" Target="https://ethics.journalism.wisc.edu/why-should-i-tell-you-a-guide-to-less-extractive-reporting"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www.youtube.com/watch?v=6B2E9a21P5A" TargetMode="External"/><Relationship Id="rId4" Type="http://schemas.openxmlformats.org/officeDocument/2006/relationships/image" Target="../media/image4.jpg"/><Relationship Id="rId5" Type="http://schemas.openxmlformats.org/officeDocument/2006/relationships/hyperlink" Target="https://www.youtube.com/watch?v=6B2E9a21P5A"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hyperlink" Target="https://docs.google.com/document/d/1Bp0VGxRuD0TD4dT2W9c_1wkfjyebxkinpAWmC0E71Do/edit?tab=t.0#heading=h.d876t5elkl4d"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www.futuremediahubs.com/future-media-hubs/cases/safeguarding-anonymity-france-tv"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hyperlink" Target="http://www.youtube.com/watch?v=_2KMm49B6pE" TargetMode="External"/><Relationship Id="rId4" Type="http://schemas.openxmlformats.org/officeDocument/2006/relationships/image" Target="../media/image2.jpg"/><Relationship Id="rId5" Type="http://schemas.openxmlformats.org/officeDocument/2006/relationships/hyperlink" Target="https://beforesandafters.com/2021/03/07/how-welcome-to-chechnya-used-a-i-and-machine-learning-techniques-to-mask-the-docos-subject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docs.google.com/document/d/1Bp0VGxRuD0TD4dT2W9c_1wkfjyebxkinpAWmC0E71Do/edit?tab=t.0#heading=h.l4o7xma2l2" TargetMode="External"/><Relationship Id="rId4" Type="http://schemas.openxmlformats.org/officeDocument/2006/relationships/hyperlink" Target="https://x.com/danithecole/status/1267816918032867330"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www.rtdna.org/avoiding-conflict-of-interest"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chatgpt.com/share/6707e9ef-81b0-8005-b59e-3918156564d8"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DJ: Watch: Research for the Newsroom </a:t>
            </a:r>
            <a:r>
              <a:rPr lang="en-GB" sz="2800" u="sng">
                <a:solidFill>
                  <a:schemeClr val="accent5"/>
                </a:solidFill>
                <a:latin typeface="Oswald"/>
                <a:ea typeface="Oswald"/>
                <a:cs typeface="Oswald"/>
                <a:sym typeface="Oswald"/>
                <a:hlinkClick r:id="rId3">
                  <a:extLst>
                    <a:ext uri="{A12FA001-AC4F-418D-AE19-62706E023703}">
                      <ahyp:hlinkClr val="tx"/>
                    </a:ext>
                  </a:extLst>
                </a:hlinkClick>
              </a:rPr>
              <a:t>playlist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MP: Read: </a:t>
            </a:r>
            <a:r>
              <a:rPr lang="en-GB" sz="2800" u="sng">
                <a:solidFill>
                  <a:schemeClr val="hlink"/>
                </a:solidFill>
                <a:latin typeface="Oswald"/>
                <a:ea typeface="Oswald"/>
                <a:cs typeface="Oswald"/>
                <a:sym typeface="Oswald"/>
                <a:hlinkClick r:id="rId4"/>
              </a:rPr>
              <a:t>Rothwell, J. Interview strategies</a:t>
            </a:r>
            <a:r>
              <a:rPr lang="en-GB" sz="2800">
                <a:latin typeface="Oswald"/>
                <a:ea typeface="Oswald"/>
                <a:cs typeface="Oswald"/>
                <a:sym typeface="Oswald"/>
              </a:rPr>
              <a:t> in De Jong et al (2012) Creative Documentary: Theory and Practice (in Moodle folder on resources on interviewing</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Optional listen: </a:t>
            </a:r>
            <a:r>
              <a:rPr lang="en-GB" sz="2800" u="sng">
                <a:solidFill>
                  <a:schemeClr val="hlink"/>
                </a:solidFill>
                <a:latin typeface="Oswald"/>
                <a:ea typeface="Oswald"/>
                <a:cs typeface="Oswald"/>
                <a:sym typeface="Oswald"/>
                <a:hlinkClick r:id="rId5"/>
              </a:rPr>
              <a:t>How to Book Engaging Podcast Interviews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Optional read: Blaine: </a:t>
            </a:r>
            <a:r>
              <a:rPr lang="en-GB" sz="2800" u="sng">
                <a:solidFill>
                  <a:schemeClr val="hlink"/>
                </a:solidFill>
                <a:latin typeface="Oswald"/>
                <a:ea typeface="Oswald"/>
                <a:cs typeface="Oswald"/>
                <a:sym typeface="Oswald"/>
                <a:hlinkClick r:id="rId6"/>
              </a:rPr>
              <a:t>The Digital Reporter’s Notebook</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Optional watch: </a:t>
            </a:r>
            <a:r>
              <a:rPr lang="en-GB" sz="2800" u="sng">
                <a:solidFill>
                  <a:schemeClr val="hlink"/>
                </a:solidFill>
                <a:latin typeface="Oswald"/>
                <a:ea typeface="Oswald"/>
                <a:cs typeface="Oswald"/>
                <a:sym typeface="Oswald"/>
                <a:hlinkClick r:id="rId7"/>
              </a:rPr>
              <a:t>guest talk by Niamh McIntyre</a:t>
            </a:r>
            <a:endParaRPr sz="2800">
              <a:latin typeface="Oswald"/>
              <a:ea typeface="Oswald"/>
              <a:cs typeface="Oswald"/>
              <a:sym typeface="Oswald"/>
            </a:endParaRPr>
          </a:p>
        </p:txBody>
      </p:sp>
      <p:sp>
        <p:nvSpPr>
          <p:cNvPr id="164" name="Google Shape;164;p4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Last week’s </a:t>
            </a:r>
            <a:r>
              <a:rPr lang="en-GB" sz="4200"/>
              <a:t>reading/watching (1-2 hours)</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5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What type of story are you planning?</a:t>
            </a:r>
            <a:endParaRPr sz="1900"/>
          </a:p>
        </p:txBody>
      </p:sp>
      <p:sp>
        <p:nvSpPr>
          <p:cNvPr id="229" name="Google Shape;229;p5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Font typeface="Oswald"/>
              <a:buChar char="●"/>
            </a:pPr>
            <a:r>
              <a:rPr lang="en-GB" sz="2600">
                <a:latin typeface="Oswald"/>
                <a:ea typeface="Oswald"/>
                <a:cs typeface="Oswald"/>
                <a:sym typeface="Oswald"/>
              </a:rPr>
              <a:t>Is it a </a:t>
            </a:r>
            <a:r>
              <a:rPr b="1" lang="en-GB" sz="2600">
                <a:latin typeface="Oswald"/>
                <a:ea typeface="Oswald"/>
                <a:cs typeface="Oswald"/>
                <a:sym typeface="Oswald"/>
              </a:rPr>
              <a:t>human interest</a:t>
            </a:r>
            <a:r>
              <a:rPr lang="en-GB" sz="2600">
                <a:latin typeface="Oswald"/>
                <a:ea typeface="Oswald"/>
                <a:cs typeface="Oswald"/>
                <a:sym typeface="Oswald"/>
              </a:rPr>
              <a:t> story? E.g. inspiring, tragic, comic</a:t>
            </a:r>
            <a:endParaRPr sz="2600">
              <a:latin typeface="Oswald"/>
              <a:ea typeface="Oswald"/>
              <a:cs typeface="Oswald"/>
              <a:sym typeface="Oswald"/>
            </a:endParaRPr>
          </a:p>
          <a:p>
            <a:pPr indent="-393700" lvl="0" marL="457200" rtl="0" algn="l">
              <a:spcBef>
                <a:spcPts val="0"/>
              </a:spcBef>
              <a:spcAft>
                <a:spcPts val="0"/>
              </a:spcAft>
              <a:buSzPts val="2600"/>
              <a:buFont typeface="Oswald"/>
              <a:buChar char="●"/>
            </a:pPr>
            <a:r>
              <a:rPr lang="en-GB" sz="2600">
                <a:latin typeface="Oswald"/>
                <a:ea typeface="Oswald"/>
                <a:cs typeface="Oswald"/>
                <a:sym typeface="Oswald"/>
              </a:rPr>
              <a:t>Is it a </a:t>
            </a:r>
            <a:r>
              <a:rPr b="1" lang="en-GB" sz="2600">
                <a:latin typeface="Oswald"/>
                <a:ea typeface="Oswald"/>
                <a:cs typeface="Oswald"/>
                <a:sym typeface="Oswald"/>
              </a:rPr>
              <a:t>practical</a:t>
            </a:r>
            <a:r>
              <a:rPr lang="en-GB" sz="2600">
                <a:latin typeface="Oswald"/>
                <a:ea typeface="Oswald"/>
                <a:cs typeface="Oswald"/>
                <a:sym typeface="Oswald"/>
              </a:rPr>
              <a:t> story? E.g. a guide, tips, advice, or how-to </a:t>
            </a:r>
            <a:endParaRPr sz="2600">
              <a:latin typeface="Oswald"/>
              <a:ea typeface="Oswald"/>
              <a:cs typeface="Oswald"/>
              <a:sym typeface="Oswald"/>
            </a:endParaRPr>
          </a:p>
          <a:p>
            <a:pPr indent="-393700" lvl="0" marL="457200" rtl="0" algn="l">
              <a:spcBef>
                <a:spcPts val="0"/>
              </a:spcBef>
              <a:spcAft>
                <a:spcPts val="0"/>
              </a:spcAft>
              <a:buSzPts val="2600"/>
              <a:buFont typeface="Oswald"/>
              <a:buChar char="●"/>
            </a:pPr>
            <a:r>
              <a:rPr lang="en-GB" sz="2600">
                <a:latin typeface="Oswald"/>
                <a:ea typeface="Oswald"/>
                <a:cs typeface="Oswald"/>
                <a:sym typeface="Oswald"/>
              </a:rPr>
              <a:t>Is it an </a:t>
            </a:r>
            <a:r>
              <a:rPr b="1" lang="en-GB" sz="2600">
                <a:latin typeface="Oswald"/>
                <a:ea typeface="Oswald"/>
                <a:cs typeface="Oswald"/>
                <a:sym typeface="Oswald"/>
              </a:rPr>
              <a:t>‘update’</a:t>
            </a:r>
            <a:r>
              <a:rPr lang="en-GB" sz="2600">
                <a:latin typeface="Oswald"/>
                <a:ea typeface="Oswald"/>
                <a:cs typeface="Oswald"/>
                <a:sym typeface="Oswald"/>
              </a:rPr>
              <a:t> on events? E.g. a news story/press release</a:t>
            </a:r>
            <a:endParaRPr sz="2600">
              <a:latin typeface="Oswald"/>
              <a:ea typeface="Oswald"/>
              <a:cs typeface="Oswald"/>
              <a:sym typeface="Oswald"/>
            </a:endParaRPr>
          </a:p>
          <a:p>
            <a:pPr indent="-393700" lvl="0" marL="457200" rtl="0" algn="l">
              <a:spcBef>
                <a:spcPts val="0"/>
              </a:spcBef>
              <a:spcAft>
                <a:spcPts val="0"/>
              </a:spcAft>
              <a:buSzPts val="2600"/>
              <a:buFont typeface="Oswald"/>
              <a:buChar char="●"/>
            </a:pPr>
            <a:r>
              <a:rPr lang="en-GB" sz="2600">
                <a:latin typeface="Oswald"/>
                <a:ea typeface="Oswald"/>
                <a:cs typeface="Oswald"/>
                <a:sym typeface="Oswald"/>
              </a:rPr>
              <a:t>Is it providing </a:t>
            </a:r>
            <a:r>
              <a:rPr b="1" lang="en-GB" sz="2600">
                <a:latin typeface="Oswald"/>
                <a:ea typeface="Oswald"/>
                <a:cs typeface="Oswald"/>
                <a:sym typeface="Oswald"/>
              </a:rPr>
              <a:t>perspective</a:t>
            </a:r>
            <a:r>
              <a:rPr lang="en-GB" sz="2600">
                <a:latin typeface="Oswald"/>
                <a:ea typeface="Oswald"/>
                <a:cs typeface="Oswald"/>
                <a:sym typeface="Oswald"/>
              </a:rPr>
              <a:t>/</a:t>
            </a:r>
            <a:r>
              <a:rPr b="1" lang="en-GB" sz="2600">
                <a:latin typeface="Oswald"/>
                <a:ea typeface="Oswald"/>
                <a:cs typeface="Oswald"/>
                <a:sym typeface="Oswald"/>
              </a:rPr>
              <a:t>understanding</a:t>
            </a:r>
            <a:r>
              <a:rPr lang="en-GB" sz="2600">
                <a:latin typeface="Oswald"/>
                <a:ea typeface="Oswald"/>
                <a:cs typeface="Oswald"/>
                <a:sym typeface="Oswald"/>
              </a:rPr>
              <a:t>? E.g. an explainer, case study, behind-the-scenes, etc.</a:t>
            </a:r>
            <a:endParaRPr sz="2600">
              <a:latin typeface="Oswald"/>
              <a:ea typeface="Oswald"/>
              <a:cs typeface="Oswald"/>
              <a:sym typeface="Oswald"/>
            </a:endParaRPr>
          </a:p>
          <a:p>
            <a:pPr indent="0" lvl="0" marL="0" rtl="0" algn="l">
              <a:spcBef>
                <a:spcPts val="1600"/>
              </a:spcBef>
              <a:spcAft>
                <a:spcPts val="1600"/>
              </a:spcAft>
              <a:buNone/>
            </a:pPr>
            <a:r>
              <a:rPr lang="en-GB" sz="2600">
                <a:solidFill>
                  <a:schemeClr val="lt1"/>
                </a:solidFill>
                <a:highlight>
                  <a:schemeClr val="dk1"/>
                </a:highlight>
                <a:latin typeface="Oswald"/>
                <a:ea typeface="Oswald"/>
                <a:cs typeface="Oswald"/>
                <a:sym typeface="Oswald"/>
              </a:rPr>
              <a:t>Don’t say it’s all these things! Have a clear </a:t>
            </a:r>
            <a:r>
              <a:rPr i="1" lang="en-GB" sz="2600">
                <a:solidFill>
                  <a:schemeClr val="lt1"/>
                </a:solidFill>
                <a:highlight>
                  <a:schemeClr val="dk1"/>
                </a:highlight>
                <a:latin typeface="Oswald"/>
                <a:ea typeface="Oswald"/>
                <a:cs typeface="Oswald"/>
                <a:sym typeface="Oswald"/>
              </a:rPr>
              <a:t>main</a:t>
            </a:r>
            <a:r>
              <a:rPr lang="en-GB" sz="2600">
                <a:solidFill>
                  <a:schemeClr val="lt1"/>
                </a:solidFill>
                <a:highlight>
                  <a:schemeClr val="dk1"/>
                </a:highlight>
                <a:latin typeface="Oswald"/>
                <a:ea typeface="Oswald"/>
                <a:cs typeface="Oswald"/>
                <a:sym typeface="Oswald"/>
              </a:rPr>
              <a:t> focus.</a:t>
            </a:r>
            <a:endParaRPr sz="2600">
              <a:solidFill>
                <a:schemeClr val="lt1"/>
              </a:solidFill>
              <a:highlight>
                <a:schemeClr val="dk1"/>
              </a:highlight>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3" name="Shape 233"/>
        <p:cNvGrpSpPr/>
        <p:nvPr/>
      </p:nvGrpSpPr>
      <p:grpSpPr>
        <a:xfrm>
          <a:off x="0" y="0"/>
          <a:ext cx="0" cy="0"/>
          <a:chOff x="0" y="0"/>
          <a:chExt cx="0" cy="0"/>
        </a:xfrm>
      </p:grpSpPr>
      <p:sp>
        <p:nvSpPr>
          <p:cNvPr id="234" name="Google Shape;234;p53"/>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lt1"/>
                </a:solidFill>
                <a:latin typeface="Oswald"/>
                <a:ea typeface="Oswald"/>
                <a:cs typeface="Oswald"/>
                <a:sym typeface="Oswald"/>
              </a:rPr>
              <a:t>Remember the </a:t>
            </a:r>
            <a:r>
              <a:rPr b="1" lang="en-GB" sz="2400">
                <a:solidFill>
                  <a:schemeClr val="lt1"/>
                </a:solidFill>
                <a:latin typeface="Oswald"/>
                <a:ea typeface="Oswald"/>
                <a:cs typeface="Oswald"/>
                <a:sym typeface="Oswald"/>
              </a:rPr>
              <a:t>principles we’ve learned</a:t>
            </a:r>
            <a:r>
              <a:rPr lang="en-GB" sz="2400">
                <a:solidFill>
                  <a:schemeClr val="lt1"/>
                </a:solidFill>
                <a:latin typeface="Oswald"/>
                <a:ea typeface="Oswald"/>
                <a:cs typeface="Oswald"/>
                <a:sym typeface="Oswald"/>
              </a:rPr>
              <a:t>: be succinct, use a verb.</a:t>
            </a:r>
            <a:endParaRPr sz="2400">
              <a:solidFill>
                <a:schemeClr val="lt1"/>
              </a:solidFill>
              <a:latin typeface="Oswald"/>
              <a:ea typeface="Oswald"/>
              <a:cs typeface="Oswald"/>
              <a:sym typeface="Oswald"/>
            </a:endParaRPr>
          </a:p>
          <a:p>
            <a:pPr indent="0" lvl="0" marL="0" rtl="0" algn="l">
              <a:spcBef>
                <a:spcPts val="1600"/>
              </a:spcBef>
              <a:spcAft>
                <a:spcPts val="0"/>
              </a:spcAft>
              <a:buNone/>
            </a:pPr>
            <a:r>
              <a:rPr lang="en-GB" sz="2400">
                <a:solidFill>
                  <a:schemeClr val="lt1"/>
                </a:solidFill>
                <a:latin typeface="Oswald"/>
                <a:ea typeface="Oswald"/>
                <a:cs typeface="Oswald"/>
                <a:sym typeface="Oswald"/>
              </a:rPr>
              <a:t>Why does the story </a:t>
            </a:r>
            <a:r>
              <a:rPr b="1" lang="en-GB" sz="2400">
                <a:solidFill>
                  <a:schemeClr val="lt1"/>
                </a:solidFill>
                <a:latin typeface="Oswald"/>
                <a:ea typeface="Oswald"/>
                <a:cs typeface="Oswald"/>
                <a:sym typeface="Oswald"/>
              </a:rPr>
              <a:t>matter</a:t>
            </a:r>
            <a:r>
              <a:rPr lang="en-GB" sz="2400">
                <a:solidFill>
                  <a:schemeClr val="lt1"/>
                </a:solidFill>
                <a:latin typeface="Oswald"/>
                <a:ea typeface="Oswald"/>
                <a:cs typeface="Oswald"/>
                <a:sym typeface="Oswald"/>
              </a:rPr>
              <a:t>? (e.g. topicality, audience, impact)</a:t>
            </a:r>
            <a:endParaRPr sz="2400">
              <a:solidFill>
                <a:schemeClr val="lt1"/>
              </a:solidFill>
              <a:latin typeface="Oswald"/>
              <a:ea typeface="Oswald"/>
              <a:cs typeface="Oswald"/>
              <a:sym typeface="Oswald"/>
            </a:endParaRPr>
          </a:p>
          <a:p>
            <a:pPr indent="0" lvl="0" marL="0" rtl="0" algn="l">
              <a:spcBef>
                <a:spcPts val="1600"/>
              </a:spcBef>
              <a:spcAft>
                <a:spcPts val="1600"/>
              </a:spcAft>
              <a:buNone/>
            </a:pPr>
            <a:r>
              <a:rPr b="1" lang="en-GB" sz="2400">
                <a:solidFill>
                  <a:schemeClr val="lt1"/>
                </a:solidFill>
                <a:latin typeface="Oswald"/>
                <a:ea typeface="Oswald"/>
                <a:cs typeface="Oswald"/>
                <a:sym typeface="Oswald"/>
              </a:rPr>
              <a:t>Keep practising</a:t>
            </a:r>
            <a:r>
              <a:rPr lang="en-GB" sz="2400">
                <a:solidFill>
                  <a:schemeClr val="lt1"/>
                </a:solidFill>
                <a:latin typeface="Oswald"/>
                <a:ea typeface="Oswald"/>
                <a:cs typeface="Oswald"/>
                <a:sym typeface="Oswald"/>
              </a:rPr>
              <a:t> communicating your story to others. </a:t>
            </a:r>
            <a:endParaRPr sz="2400">
              <a:solidFill>
                <a:schemeClr val="lt1"/>
              </a:solidFill>
              <a:latin typeface="Oswald"/>
              <a:ea typeface="Oswald"/>
              <a:cs typeface="Oswald"/>
              <a:sym typeface="Oswald"/>
            </a:endParaRPr>
          </a:p>
        </p:txBody>
      </p:sp>
      <p:sp>
        <p:nvSpPr>
          <p:cNvPr id="235" name="Google Shape;235;p53"/>
          <p:cNvSpPr txBox="1"/>
          <p:nvPr>
            <p:ph idx="4294967295" type="title"/>
          </p:nvPr>
        </p:nvSpPr>
        <p:spPr>
          <a:xfrm>
            <a:off x="311700" y="37250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Do it now: pitch your story</a:t>
            </a:r>
            <a:endParaRPr sz="19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9" name="Shape 239"/>
        <p:cNvGrpSpPr/>
        <p:nvPr/>
      </p:nvGrpSpPr>
      <p:grpSpPr>
        <a:xfrm>
          <a:off x="0" y="0"/>
          <a:ext cx="0" cy="0"/>
          <a:chOff x="0" y="0"/>
          <a:chExt cx="0" cy="0"/>
        </a:xfrm>
      </p:grpSpPr>
      <p:sp>
        <p:nvSpPr>
          <p:cNvPr id="240" name="Google Shape;240;p54"/>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lt1"/>
                </a:solidFill>
                <a:latin typeface="Oswald"/>
                <a:ea typeface="Oswald"/>
                <a:cs typeface="Oswald"/>
                <a:sym typeface="Oswald"/>
              </a:rPr>
              <a:t>Your group is planning an interview with the head of an animal charity. List questions for ONE of the following:</a:t>
            </a:r>
            <a:endParaRPr sz="2400">
              <a:solidFill>
                <a:schemeClr val="lt1"/>
              </a:solidFill>
              <a:latin typeface="Oswald"/>
              <a:ea typeface="Oswald"/>
              <a:cs typeface="Oswald"/>
              <a:sym typeface="Oswald"/>
            </a:endParaRPr>
          </a:p>
          <a:p>
            <a:pPr indent="-381000" lvl="0" marL="457200" rtl="0" algn="l">
              <a:spcBef>
                <a:spcPts val="1600"/>
              </a:spcBef>
              <a:spcAft>
                <a:spcPts val="0"/>
              </a:spcAft>
              <a:buClr>
                <a:schemeClr val="lt1"/>
              </a:buClr>
              <a:buSzPts val="2400"/>
              <a:buFont typeface="Oswald"/>
              <a:buAutoNum type="arabicPeriod"/>
            </a:pPr>
            <a:r>
              <a:rPr lang="en-GB" sz="2400">
                <a:solidFill>
                  <a:schemeClr val="lt1"/>
                </a:solidFill>
                <a:latin typeface="Oswald"/>
                <a:ea typeface="Oswald"/>
                <a:cs typeface="Oswald"/>
                <a:sym typeface="Oswald"/>
              </a:rPr>
              <a:t>A practical story on ‘How to look after an abandoned pet’</a:t>
            </a:r>
            <a:endParaRPr sz="2400">
              <a:solidFill>
                <a:schemeClr val="lt1"/>
              </a:solidFill>
              <a:latin typeface="Oswald"/>
              <a:ea typeface="Oswald"/>
              <a:cs typeface="Oswald"/>
              <a:sym typeface="Oswald"/>
            </a:endParaRPr>
          </a:p>
          <a:p>
            <a:pPr indent="-381000" lvl="0" marL="457200" rtl="0" algn="l">
              <a:spcBef>
                <a:spcPts val="0"/>
              </a:spcBef>
              <a:spcAft>
                <a:spcPts val="0"/>
              </a:spcAft>
              <a:buClr>
                <a:schemeClr val="lt1"/>
              </a:buClr>
              <a:buSzPts val="2400"/>
              <a:buFont typeface="Oswald"/>
              <a:buAutoNum type="arabicPeriod"/>
            </a:pPr>
            <a:r>
              <a:rPr lang="en-GB" sz="2400">
                <a:solidFill>
                  <a:schemeClr val="lt1"/>
                </a:solidFill>
                <a:latin typeface="Oswald"/>
                <a:ea typeface="Oswald"/>
                <a:cs typeface="Oswald"/>
                <a:sym typeface="Oswald"/>
              </a:rPr>
              <a:t>A news report on ‘Steep rise in abandoned pets’</a:t>
            </a:r>
            <a:endParaRPr sz="2400">
              <a:solidFill>
                <a:schemeClr val="lt1"/>
              </a:solidFill>
              <a:latin typeface="Oswald"/>
              <a:ea typeface="Oswald"/>
              <a:cs typeface="Oswald"/>
              <a:sym typeface="Oswald"/>
            </a:endParaRPr>
          </a:p>
          <a:p>
            <a:pPr indent="-381000" lvl="0" marL="457200" rtl="0" algn="l">
              <a:spcBef>
                <a:spcPts val="0"/>
              </a:spcBef>
              <a:spcAft>
                <a:spcPts val="0"/>
              </a:spcAft>
              <a:buClr>
                <a:schemeClr val="lt1"/>
              </a:buClr>
              <a:buSzPts val="2400"/>
              <a:buFont typeface="Oswald"/>
              <a:buAutoNum type="arabicPeriod"/>
            </a:pPr>
            <a:r>
              <a:rPr lang="en-GB" sz="2400">
                <a:solidFill>
                  <a:schemeClr val="lt1"/>
                </a:solidFill>
                <a:latin typeface="Oswald"/>
                <a:ea typeface="Oswald"/>
                <a:cs typeface="Oswald"/>
                <a:sym typeface="Oswald"/>
              </a:rPr>
              <a:t>A feature on how she  ‘took abandoned dogs into my home’</a:t>
            </a:r>
            <a:endParaRPr sz="2400">
              <a:solidFill>
                <a:schemeClr val="lt1"/>
              </a:solidFill>
              <a:latin typeface="Oswald"/>
              <a:ea typeface="Oswald"/>
              <a:cs typeface="Oswald"/>
              <a:sym typeface="Oswald"/>
            </a:endParaRPr>
          </a:p>
          <a:p>
            <a:pPr indent="-381000" lvl="0" marL="457200" rtl="0" algn="l">
              <a:spcBef>
                <a:spcPts val="0"/>
              </a:spcBef>
              <a:spcAft>
                <a:spcPts val="0"/>
              </a:spcAft>
              <a:buClr>
                <a:schemeClr val="lt1"/>
              </a:buClr>
              <a:buSzPts val="2400"/>
              <a:buFont typeface="Oswald"/>
              <a:buAutoNum type="arabicPeriod"/>
            </a:pPr>
            <a:r>
              <a:rPr lang="en-GB" sz="2400">
                <a:solidFill>
                  <a:schemeClr val="lt1"/>
                </a:solidFill>
                <a:latin typeface="Oswald"/>
                <a:ea typeface="Oswald"/>
                <a:cs typeface="Oswald"/>
                <a:sym typeface="Oswald"/>
              </a:rPr>
              <a:t>An explainer on ‘Why are people abandoning their pets?’</a:t>
            </a:r>
            <a:endParaRPr sz="2400">
              <a:solidFill>
                <a:schemeClr val="lt1"/>
              </a:solidFill>
              <a:latin typeface="Oswald"/>
              <a:ea typeface="Oswald"/>
              <a:cs typeface="Oswald"/>
              <a:sym typeface="Oswald"/>
            </a:endParaRPr>
          </a:p>
        </p:txBody>
      </p:sp>
      <p:sp>
        <p:nvSpPr>
          <p:cNvPr id="241" name="Google Shape;241;p54"/>
          <p:cNvSpPr txBox="1"/>
          <p:nvPr>
            <p:ph idx="4294967295" type="title"/>
          </p:nvPr>
        </p:nvSpPr>
        <p:spPr>
          <a:xfrm>
            <a:off x="311700" y="37250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Do it now: brainstorm questions</a:t>
            </a:r>
            <a:endParaRPr sz="19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45" name="Shape 245"/>
        <p:cNvGrpSpPr/>
        <p:nvPr/>
      </p:nvGrpSpPr>
      <p:grpSpPr>
        <a:xfrm>
          <a:off x="0" y="0"/>
          <a:ext cx="0" cy="0"/>
          <a:chOff x="0" y="0"/>
          <a:chExt cx="0" cy="0"/>
        </a:xfrm>
      </p:grpSpPr>
      <p:sp>
        <p:nvSpPr>
          <p:cNvPr id="246" name="Google Shape;246;p55"/>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Font typeface="Oswald"/>
              <a:buChar char="●"/>
            </a:pPr>
            <a:r>
              <a:rPr lang="en-GB" sz="2400">
                <a:solidFill>
                  <a:schemeClr val="lt1"/>
                </a:solidFill>
                <a:latin typeface="Oswald"/>
                <a:ea typeface="Oswald"/>
                <a:cs typeface="Oswald"/>
                <a:sym typeface="Oswald"/>
              </a:rPr>
              <a:t>For a practical story, focus questions on concrete advice</a:t>
            </a:r>
            <a:endParaRPr sz="2400">
              <a:solidFill>
                <a:schemeClr val="lt1"/>
              </a:solidFill>
              <a:latin typeface="Oswald"/>
              <a:ea typeface="Oswald"/>
              <a:cs typeface="Oswald"/>
              <a:sym typeface="Oswald"/>
            </a:endParaRPr>
          </a:p>
          <a:p>
            <a:pPr indent="-381000" lvl="0" marL="457200" rtl="0" algn="l">
              <a:spcBef>
                <a:spcPts val="0"/>
              </a:spcBef>
              <a:spcAft>
                <a:spcPts val="0"/>
              </a:spcAft>
              <a:buClr>
                <a:schemeClr val="lt1"/>
              </a:buClr>
              <a:buSzPts val="2400"/>
              <a:buFont typeface="Oswald"/>
              <a:buChar char="●"/>
            </a:pPr>
            <a:r>
              <a:rPr lang="en-GB" sz="2400">
                <a:solidFill>
                  <a:schemeClr val="lt1"/>
                </a:solidFill>
                <a:latin typeface="Oswald"/>
                <a:ea typeface="Oswald"/>
                <a:cs typeface="Oswald"/>
                <a:sym typeface="Oswald"/>
              </a:rPr>
              <a:t>For an ‘update’, focus on facts: the 5W+H — and what happens next</a:t>
            </a:r>
            <a:endParaRPr sz="2400">
              <a:solidFill>
                <a:schemeClr val="lt1"/>
              </a:solidFill>
              <a:latin typeface="Oswald"/>
              <a:ea typeface="Oswald"/>
              <a:cs typeface="Oswald"/>
              <a:sym typeface="Oswald"/>
            </a:endParaRPr>
          </a:p>
          <a:p>
            <a:pPr indent="-381000" lvl="0" marL="457200" rtl="0" algn="l">
              <a:spcBef>
                <a:spcPts val="0"/>
              </a:spcBef>
              <a:spcAft>
                <a:spcPts val="0"/>
              </a:spcAft>
              <a:buClr>
                <a:schemeClr val="lt1"/>
              </a:buClr>
              <a:buSzPts val="2400"/>
              <a:buFont typeface="Oswald"/>
              <a:buChar char="●"/>
            </a:pPr>
            <a:r>
              <a:rPr lang="en-GB" sz="2400">
                <a:solidFill>
                  <a:schemeClr val="lt1"/>
                </a:solidFill>
                <a:latin typeface="Oswald"/>
                <a:ea typeface="Oswald"/>
                <a:cs typeface="Oswald"/>
                <a:sym typeface="Oswald"/>
              </a:rPr>
              <a:t>For a human interest story, focus on events, details (colour) and emotion. Imagine the questions the audience would have</a:t>
            </a:r>
            <a:endParaRPr sz="2400">
              <a:solidFill>
                <a:schemeClr val="lt1"/>
              </a:solidFill>
              <a:latin typeface="Oswald"/>
              <a:ea typeface="Oswald"/>
              <a:cs typeface="Oswald"/>
              <a:sym typeface="Oswald"/>
            </a:endParaRPr>
          </a:p>
          <a:p>
            <a:pPr indent="-381000" lvl="0" marL="457200" rtl="0" algn="l">
              <a:spcBef>
                <a:spcPts val="0"/>
              </a:spcBef>
              <a:spcAft>
                <a:spcPts val="0"/>
              </a:spcAft>
              <a:buClr>
                <a:schemeClr val="lt1"/>
              </a:buClr>
              <a:buSzPts val="2400"/>
              <a:buFont typeface="Oswald"/>
              <a:buChar char="●"/>
            </a:pPr>
            <a:r>
              <a:rPr lang="en-GB" sz="2400">
                <a:solidFill>
                  <a:schemeClr val="lt1"/>
                </a:solidFill>
                <a:latin typeface="Oswald"/>
                <a:ea typeface="Oswald"/>
                <a:cs typeface="Oswald"/>
                <a:sym typeface="Oswald"/>
              </a:rPr>
              <a:t>For perspective/understanding, questions often repeat ‘why’ and ‘how’</a:t>
            </a:r>
            <a:endParaRPr sz="2400">
              <a:solidFill>
                <a:schemeClr val="lt1"/>
              </a:solidFill>
              <a:latin typeface="Oswald"/>
              <a:ea typeface="Oswald"/>
              <a:cs typeface="Oswald"/>
              <a:sym typeface="Oswald"/>
            </a:endParaRPr>
          </a:p>
        </p:txBody>
      </p:sp>
      <p:sp>
        <p:nvSpPr>
          <p:cNvPr id="247" name="Google Shape;247;p55"/>
          <p:cNvSpPr txBox="1"/>
          <p:nvPr>
            <p:ph idx="4294967295" type="title"/>
          </p:nvPr>
        </p:nvSpPr>
        <p:spPr>
          <a:xfrm>
            <a:off x="311700" y="372500"/>
            <a:ext cx="8520600" cy="733500"/>
          </a:xfrm>
          <a:prstGeom prst="rect">
            <a:avLst/>
          </a:prstGeom>
          <a:solidFill>
            <a:schemeClr val="lt1"/>
          </a:solidFill>
        </p:spPr>
        <p:txBody>
          <a:bodyPr anchorCtr="0" anchor="b" bIns="91425" lIns="91425" spcFirstLastPara="1" rIns="91425" wrap="square" tIns="91425">
            <a:noAutofit/>
          </a:bodyPr>
          <a:lstStyle/>
          <a:p>
            <a:pPr indent="0" lvl="0" marL="0" rtl="0" algn="l">
              <a:spcBef>
                <a:spcPts val="0"/>
              </a:spcBef>
              <a:spcAft>
                <a:spcPts val="0"/>
              </a:spcAft>
              <a:buNone/>
            </a:pPr>
            <a:r>
              <a:rPr lang="en-GB" sz="4200"/>
              <a:t>How do the lists differ?</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5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latin typeface="Oswald"/>
                <a:ea typeface="Oswald"/>
                <a:cs typeface="Oswald"/>
                <a:sym typeface="Oswald"/>
              </a:rPr>
              <a:t>Avoid </a:t>
            </a:r>
            <a:r>
              <a:rPr b="1" lang="en-GB" sz="2600">
                <a:latin typeface="Oswald"/>
                <a:ea typeface="Oswald"/>
                <a:cs typeface="Oswald"/>
                <a:sym typeface="Oswald"/>
              </a:rPr>
              <a:t>closed</a:t>
            </a:r>
            <a:r>
              <a:rPr lang="en-GB" sz="2600">
                <a:latin typeface="Oswald"/>
                <a:ea typeface="Oswald"/>
                <a:cs typeface="Oswald"/>
                <a:sym typeface="Oswald"/>
              </a:rPr>
              <a:t> questions to which </a:t>
            </a:r>
            <a:r>
              <a:rPr lang="en-GB" sz="2600" u="sng">
                <a:solidFill>
                  <a:schemeClr val="hlink"/>
                </a:solidFill>
                <a:latin typeface="Oswald"/>
                <a:ea typeface="Oswald"/>
                <a:cs typeface="Oswald"/>
                <a:sym typeface="Oswald"/>
                <a:hlinkClick r:id="rId3"/>
              </a:rPr>
              <a:t>the answer is yes or no</a:t>
            </a:r>
            <a:r>
              <a:rPr lang="en-GB" sz="2600">
                <a:latin typeface="Oswald"/>
                <a:ea typeface="Oswald"/>
                <a:cs typeface="Oswald"/>
                <a:sym typeface="Oswald"/>
              </a:rPr>
              <a:t> - UNLESS you need a direct answer or evidence of avoidance. </a:t>
            </a:r>
            <a:endParaRPr sz="2600">
              <a:latin typeface="Oswald"/>
              <a:ea typeface="Oswald"/>
              <a:cs typeface="Oswald"/>
              <a:sym typeface="Oswald"/>
            </a:endParaRPr>
          </a:p>
          <a:p>
            <a:pPr indent="0" lvl="0" marL="0" rtl="0" algn="l">
              <a:spcBef>
                <a:spcPts val="1600"/>
              </a:spcBef>
              <a:spcAft>
                <a:spcPts val="0"/>
              </a:spcAft>
              <a:buNone/>
            </a:pPr>
            <a:r>
              <a:rPr b="1" lang="en-GB" sz="2600">
                <a:latin typeface="Oswald"/>
                <a:ea typeface="Oswald"/>
                <a:cs typeface="Oswald"/>
                <a:sym typeface="Oswald"/>
              </a:rPr>
              <a:t>Who/when/where</a:t>
            </a:r>
            <a:r>
              <a:rPr lang="en-GB" sz="2600">
                <a:latin typeface="Oswald"/>
                <a:ea typeface="Oswald"/>
                <a:cs typeface="Oswald"/>
                <a:sym typeface="Oswald"/>
              </a:rPr>
              <a:t> questions can also generate limited answers: get that information through research before if you can. </a:t>
            </a:r>
            <a:endParaRPr sz="2600">
              <a:latin typeface="Oswald"/>
              <a:ea typeface="Oswald"/>
              <a:cs typeface="Oswald"/>
              <a:sym typeface="Oswald"/>
            </a:endParaRPr>
          </a:p>
          <a:p>
            <a:pPr indent="0" lvl="0" marL="0" rtl="0" algn="l">
              <a:spcBef>
                <a:spcPts val="1600"/>
              </a:spcBef>
              <a:spcAft>
                <a:spcPts val="1600"/>
              </a:spcAft>
              <a:buNone/>
            </a:pPr>
            <a:r>
              <a:rPr lang="en-GB" sz="2600">
                <a:latin typeface="Oswald"/>
                <a:ea typeface="Oswald"/>
                <a:cs typeface="Oswald"/>
                <a:sym typeface="Oswald"/>
              </a:rPr>
              <a:t>Focus on </a:t>
            </a:r>
            <a:r>
              <a:rPr b="1" lang="en-GB" sz="2600">
                <a:latin typeface="Oswald"/>
                <a:ea typeface="Oswald"/>
                <a:cs typeface="Oswald"/>
                <a:sym typeface="Oswald"/>
              </a:rPr>
              <a:t>open</a:t>
            </a:r>
            <a:r>
              <a:rPr lang="en-GB" sz="2600">
                <a:latin typeface="Oswald"/>
                <a:ea typeface="Oswald"/>
                <a:cs typeface="Oswald"/>
                <a:sym typeface="Oswald"/>
              </a:rPr>
              <a:t> questions - especially </a:t>
            </a:r>
            <a:br>
              <a:rPr lang="en-GB" sz="2600">
                <a:latin typeface="Oswald"/>
                <a:ea typeface="Oswald"/>
                <a:cs typeface="Oswald"/>
                <a:sym typeface="Oswald"/>
              </a:rPr>
            </a:br>
            <a:r>
              <a:rPr b="1" lang="en-GB" sz="2600">
                <a:latin typeface="Oswald"/>
                <a:ea typeface="Oswald"/>
                <a:cs typeface="Oswald"/>
                <a:sym typeface="Oswald"/>
              </a:rPr>
              <a:t>how/why/what happened</a:t>
            </a:r>
            <a:endParaRPr b="1" sz="2600">
              <a:latin typeface="Oswald"/>
              <a:ea typeface="Oswald"/>
              <a:cs typeface="Oswald"/>
              <a:sym typeface="Oswald"/>
            </a:endParaRPr>
          </a:p>
        </p:txBody>
      </p:sp>
      <p:sp>
        <p:nvSpPr>
          <p:cNvPr id="253" name="Google Shape;253;p5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Open or closed questions?</a:t>
            </a:r>
            <a:endParaRPr sz="1900"/>
          </a:p>
        </p:txBody>
      </p:sp>
      <p:pic>
        <p:nvPicPr>
          <p:cNvPr descr="UPDATE: Please watch Anne Hathaway's apology for this interview here: https://youtu.be/cXSIfRXsI1k&#10;&#10;Please let me know in the comment section if you have something specific you would like me to talk about in upcoming episodes.&#10;&#10;Get My &quot;Being Polite is So Easy&quot; T-shirts: &#10;https://flaawsometalk.etsy.com&#10;&#10;Never ask a celebrity this&#10;https://youtu.be/G_BtaxLuoqc&#10;&#10;The celebrity I wish I'd never met&#10;https://youtu.be/T841xbvp77w&#10;&#10;The Blake Lively interview that made me want to quit my job:&#10;https://youtu.be/F2-2RBi1qzY&#10;&#10;------------&#10;➡ Follow me 📸&#10;TikTok ➡: https://www.tiktok.com/@kjerstiflaa&#10;Instagram ➡: https://www.instagram.com/kjersti_flaa/&#10;Facebook: ➡ https://www.facebook.com/KjerstiFlaa&#10;My Etsy Store ➡: https://flaawsometalk.etsy.com&#10;&#10;COME WITH ME TO HOLLYWOOD&#10;Please subscribe to my channel if you enjoy celebrity interviews with Hollywood’s biggest stars. I post interviews with famous stars weekly here on this channel. If you surf around you'll find interviews with world famous movie stars like &#10;Meryl Streep https://youtu.be/lF0_upIsvy8&#10;Helen Mirren https://youtu.be/AkAOBSsXtMA &#10;Morgan Freeman and Michael Caine https://youtu.be/ErK0Gw7KfgA&#10; --------------------&#10;And movie star legends like &#10;Clint Eastwood https://youtu.be/V35bVDmYtK8&#10;Julia Roberts: https://youtu.be/0pe1uoeBCuI&#10;Robert De Niro and Micahel Douglas https://youtu.be/vAFC2Pvz-1Y&#10;Richard Gere https://youtu.be/FB72ouvs58U&#10;and Robert Redford https://youtu.be/Ei5jADs6fJQ&#10;--------------&#10;I have also interviewed world famous film stars like &#10;Johnny Depp https://youtu.be/8B3pddUjyRE&#10;Sylvester Stallone https://youtu.be/93U_ik1P0-w&#10;Leonardo DiCaprio https://youtu.be/UW7a8v087zY&#10;Angelina Jolie https://youtu.be/_mIEVpejF7Q&#10;Jennifer Aniston https://youtu.be/2xQFrnrvY2E&#10;Jennifer Lawrence https://youtu.be/lLVDHVG85C0&#10;The Rock https://youtu.be/DzeYuN0UL8U&#10;Tom Hiddleston https://youtu.be/PLny_HymGII&#10;Zac Efron and Dave Franco https://youtu.be/XH_20Vs1iIE&#10;Chris Hemsworth https://youtu.be/tEUuXxQGLro&#10;Jennifer Lopez https://youtu.be/8F19uuoyK3&#10;Keanu Reeves https://youtu.be/fUjgLqXcjOs&#10;----------------------&#10;You can also see fresh interviews with younger actors like&#10;Harry Styles https://youtu.be/HCZ5rZFymVI&#10;Dakota Johnson https://youtu.be/9Vu74u1uZn8&#10;Jamie Dornan https://youtu.be/eqU2CLYaUis&#10;Amandla Stenberg and Nick Robinson https://youtu.be/7yeaIBbSH3s&#10;Gal Gadot https://youtu.be/-o__i5HdGWE&#10;Chloe Grace Moretz https://youtu.be/vffS-Eh5zYk&#10;Selena Gomez https://youtu.be/M6qtL4DdH18&#10;Tom Holland https://youtu.be/BYP6EdlXjhw&#10;------------------&#10;You can find interviews with comedians and stand-up comedians like &#10;Zach Galifianakis and Isla Fisher https://youtu.be/B8xF6Ce9q68&#10;Will Ferrell and Amy Poehler https://youtu.be/2C-X7ENTwIU &#10;Louis CK and Kevin Hart https://youtu.be/HCtlZmCH8Q0&#10;Katt Williams https://youtu.be/7t-a4sHoiO8&#10;Kristen Wiig https://youtu.be/hBg6hQ3IFgo&#10;Rebel Wilson https://youtu.be/GXu6UjQfLmk&#10;Melissa McCarthy https://youtu.be/aauJRSHULXU&#10;---------------------------&#10;You may also learn something new about your favorite director. Check out my interviews with &#10;Ridley Scott https://youtu.be/NXW9ctLv0gE&#10;Tim Burton https://youtu.be/Opv5Sx1zB3A&#10;Darren Aronofsky https://youtu.be/i8yl0LDppxs&#10;Guillermo Del Toro https://youtu.be/Ip5cjRL8NM4&#10;Christopher Nolan https://youtu.be/gw-YFwcq-Ho&#10;Guy Ritchie https://youtu.be/jsLM1APPc4w&#10;Mel Gibson https://youtu.be/QrWn_pUj7z8&#10;Duncan Jones https://youtu.be/CtJnpSaRa4M&#10;-----------------------------&#10;#cringe #celebrityinterviews #annehathaway" id="254" name="Google Shape;254;p56" title="This might be my worst interview idea ever">
            <a:hlinkClick r:id="rId4"/>
          </p:cNvPr>
          <p:cNvPicPr preferRelativeResize="0"/>
          <p:nvPr/>
        </p:nvPicPr>
        <p:blipFill>
          <a:blip r:embed="rId5">
            <a:alphaModFix/>
          </a:blip>
          <a:stretch>
            <a:fillRect/>
          </a:stretch>
        </p:blipFill>
        <p:spPr>
          <a:xfrm>
            <a:off x="6237975" y="3577825"/>
            <a:ext cx="2481825" cy="1396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5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latin typeface="Oswald"/>
                <a:ea typeface="Oswald"/>
                <a:cs typeface="Oswald"/>
                <a:sym typeface="Oswald"/>
              </a:rPr>
              <a:t>Each question can be broken down into:</a:t>
            </a:r>
            <a:endParaRPr sz="2600">
              <a:latin typeface="Oswald"/>
              <a:ea typeface="Oswald"/>
              <a:cs typeface="Oswald"/>
              <a:sym typeface="Oswald"/>
            </a:endParaRPr>
          </a:p>
          <a:p>
            <a:pPr indent="-393700" lvl="0" marL="457200" rtl="0" algn="l">
              <a:spcBef>
                <a:spcPts val="1600"/>
              </a:spcBef>
              <a:spcAft>
                <a:spcPts val="0"/>
              </a:spcAft>
              <a:buSzPts val="2600"/>
              <a:buFont typeface="Oswald"/>
              <a:buChar char="●"/>
            </a:pPr>
            <a:r>
              <a:rPr lang="en-GB" sz="2600">
                <a:latin typeface="Oswald"/>
                <a:ea typeface="Oswald"/>
                <a:cs typeface="Oswald"/>
                <a:sym typeface="Oswald"/>
              </a:rPr>
              <a:t>What you mean to say</a:t>
            </a:r>
            <a:endParaRPr sz="2600">
              <a:latin typeface="Oswald"/>
              <a:ea typeface="Oswald"/>
              <a:cs typeface="Oswald"/>
              <a:sym typeface="Oswald"/>
            </a:endParaRPr>
          </a:p>
          <a:p>
            <a:pPr indent="-393700" lvl="0" marL="457200" rtl="0" algn="l">
              <a:spcBef>
                <a:spcPts val="0"/>
              </a:spcBef>
              <a:spcAft>
                <a:spcPts val="0"/>
              </a:spcAft>
              <a:buSzPts val="2600"/>
              <a:buFont typeface="Oswald"/>
              <a:buChar char="●"/>
            </a:pPr>
            <a:r>
              <a:rPr lang="en-GB" sz="2600">
                <a:latin typeface="Oswald"/>
                <a:ea typeface="Oswald"/>
                <a:cs typeface="Oswald"/>
                <a:sym typeface="Oswald"/>
              </a:rPr>
              <a:t>What you actually say</a:t>
            </a:r>
            <a:endParaRPr sz="2600">
              <a:latin typeface="Oswald"/>
              <a:ea typeface="Oswald"/>
              <a:cs typeface="Oswald"/>
              <a:sym typeface="Oswald"/>
            </a:endParaRPr>
          </a:p>
          <a:p>
            <a:pPr indent="-393700" lvl="0" marL="457200" rtl="0" algn="l">
              <a:spcBef>
                <a:spcPts val="0"/>
              </a:spcBef>
              <a:spcAft>
                <a:spcPts val="0"/>
              </a:spcAft>
              <a:buSzPts val="2600"/>
              <a:buFont typeface="Oswald"/>
              <a:buChar char="●"/>
            </a:pPr>
            <a:r>
              <a:rPr lang="en-GB" sz="2600">
                <a:latin typeface="Oswald"/>
                <a:ea typeface="Oswald"/>
                <a:cs typeface="Oswald"/>
                <a:sym typeface="Oswald"/>
              </a:rPr>
              <a:t>What the person hears</a:t>
            </a:r>
            <a:endParaRPr sz="2600">
              <a:latin typeface="Oswald"/>
              <a:ea typeface="Oswald"/>
              <a:cs typeface="Oswald"/>
              <a:sym typeface="Oswald"/>
            </a:endParaRPr>
          </a:p>
          <a:p>
            <a:pPr indent="-393700" lvl="0" marL="457200" rtl="0" algn="l">
              <a:spcBef>
                <a:spcPts val="0"/>
              </a:spcBef>
              <a:spcAft>
                <a:spcPts val="0"/>
              </a:spcAft>
              <a:buSzPts val="2600"/>
              <a:buFont typeface="Oswald"/>
              <a:buChar char="●"/>
            </a:pPr>
            <a:r>
              <a:rPr lang="en-GB" sz="2600">
                <a:latin typeface="Oswald"/>
                <a:ea typeface="Oswald"/>
                <a:cs typeface="Oswald"/>
                <a:sym typeface="Oswald"/>
              </a:rPr>
              <a:t>What they think it means</a:t>
            </a:r>
            <a:endParaRPr sz="2600">
              <a:latin typeface="Oswald"/>
              <a:ea typeface="Oswald"/>
              <a:cs typeface="Oswald"/>
              <a:sym typeface="Oswald"/>
            </a:endParaRPr>
          </a:p>
          <a:p>
            <a:pPr indent="0" lvl="0" marL="0" rtl="0" algn="l">
              <a:spcBef>
                <a:spcPts val="1600"/>
              </a:spcBef>
              <a:spcAft>
                <a:spcPts val="0"/>
              </a:spcAft>
              <a:buNone/>
            </a:pPr>
            <a:r>
              <a:rPr lang="en-GB" sz="2600">
                <a:latin typeface="Oswald"/>
                <a:ea typeface="Oswald"/>
                <a:cs typeface="Oswald"/>
                <a:sym typeface="Oswald"/>
              </a:rPr>
              <a:t>+ </a:t>
            </a:r>
            <a:r>
              <a:rPr lang="en-GB" sz="2600">
                <a:latin typeface="Oswald"/>
                <a:ea typeface="Oswald"/>
                <a:cs typeface="Oswald"/>
                <a:sym typeface="Oswald"/>
              </a:rPr>
              <a:t>When people can’t answer, they will answer a different question</a:t>
            </a:r>
            <a:endParaRPr sz="2600">
              <a:latin typeface="Oswald"/>
              <a:ea typeface="Oswald"/>
              <a:cs typeface="Oswald"/>
              <a:sym typeface="Oswald"/>
            </a:endParaRPr>
          </a:p>
          <a:p>
            <a:pPr indent="0" lvl="0" marL="0" rtl="0" algn="l">
              <a:spcBef>
                <a:spcPts val="1600"/>
              </a:spcBef>
              <a:spcAft>
                <a:spcPts val="1600"/>
              </a:spcAft>
              <a:buNone/>
            </a:pPr>
            <a:r>
              <a:t/>
            </a:r>
            <a:endParaRPr sz="2600">
              <a:solidFill>
                <a:schemeClr val="lt1"/>
              </a:solidFill>
              <a:highlight>
                <a:schemeClr val="dk1"/>
              </a:highlight>
              <a:latin typeface="Oswald"/>
              <a:ea typeface="Oswald"/>
              <a:cs typeface="Oswald"/>
              <a:sym typeface="Oswald"/>
            </a:endParaRPr>
          </a:p>
        </p:txBody>
      </p:sp>
      <p:sp>
        <p:nvSpPr>
          <p:cNvPr id="260" name="Google Shape;260;p5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Do you mean what you say?</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64" name="Shape 264"/>
        <p:cNvGrpSpPr/>
        <p:nvPr/>
      </p:nvGrpSpPr>
      <p:grpSpPr>
        <a:xfrm>
          <a:off x="0" y="0"/>
          <a:ext cx="0" cy="0"/>
          <a:chOff x="0" y="0"/>
          <a:chExt cx="0" cy="0"/>
        </a:xfrm>
      </p:grpSpPr>
      <p:pic>
        <p:nvPicPr>
          <p:cNvPr id="265" name="Google Shape;265;p58" title="Amanda Ripley: Complicating the Narrative">
            <a:hlinkClick r:id="rId3"/>
          </p:cNvPr>
          <p:cNvPicPr preferRelativeResize="0"/>
          <p:nvPr/>
        </p:nvPicPr>
        <p:blipFill>
          <a:blip r:embed="rId4">
            <a:alphaModFix/>
          </a:blip>
          <a:stretch>
            <a:fillRect/>
          </a:stretch>
        </p:blipFill>
        <p:spPr>
          <a:xfrm>
            <a:off x="152400" y="1295400"/>
            <a:ext cx="4319075" cy="2429475"/>
          </a:xfrm>
          <a:prstGeom prst="rect">
            <a:avLst/>
          </a:prstGeom>
          <a:noFill/>
          <a:ln>
            <a:noFill/>
          </a:ln>
        </p:spPr>
      </p:pic>
      <p:pic>
        <p:nvPicPr>
          <p:cNvPr id="266" name="Google Shape;266;p58" title="Complicating the Narrative: Conflict Mediation for Journalists">
            <a:hlinkClick r:id="rId5"/>
          </p:cNvPr>
          <p:cNvPicPr preferRelativeResize="0"/>
          <p:nvPr/>
        </p:nvPicPr>
        <p:blipFill>
          <a:blip r:embed="rId6">
            <a:alphaModFix/>
          </a:blip>
          <a:stretch>
            <a:fillRect/>
          </a:stretch>
        </p:blipFill>
        <p:spPr>
          <a:xfrm>
            <a:off x="4678175" y="1295400"/>
            <a:ext cx="4319075" cy="2429486"/>
          </a:xfrm>
          <a:prstGeom prst="rect">
            <a:avLst/>
          </a:prstGeom>
          <a:noFill/>
          <a:ln>
            <a:noFill/>
          </a:ln>
        </p:spPr>
      </p:pic>
      <p:sp>
        <p:nvSpPr>
          <p:cNvPr id="267" name="Google Shape;267;p58"/>
          <p:cNvSpPr txBox="1"/>
          <p:nvPr/>
        </p:nvSpPr>
        <p:spPr>
          <a:xfrm>
            <a:off x="152400" y="4366850"/>
            <a:ext cx="884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rPr>
              <a:t>Solutions Journalism. </a:t>
            </a:r>
            <a:r>
              <a:rPr lang="en-GB">
                <a:solidFill>
                  <a:schemeClr val="lt1"/>
                </a:solidFill>
              </a:rPr>
              <a:t>22 Questions that ‘Complicate the Narrative’, The Whole Story, February 11 2019, </a:t>
            </a:r>
            <a:r>
              <a:rPr lang="en-GB" u="sng">
                <a:solidFill>
                  <a:schemeClr val="lt1"/>
                </a:solidFill>
                <a:hlinkClick r:id="rId7">
                  <a:extLst>
                    <a:ext uri="{A12FA001-AC4F-418D-AE19-62706E023703}">
                      <ahyp:hlinkClr val="tx"/>
                    </a:ext>
                  </a:extLst>
                </a:hlinkClick>
              </a:rPr>
              <a:t>https://thewholestory.solutionsjournalism.org/22-questions-that-complicate-the-narrative-47f2649efa0e</a:t>
            </a:r>
            <a:r>
              <a:rPr lang="en-GB">
                <a:solidFill>
                  <a:schemeClr val="lt1"/>
                </a:solidFill>
              </a:rPr>
              <a:t> </a:t>
            </a:r>
            <a:endParaRPr>
              <a:solidFill>
                <a:schemeClr val="lt1"/>
              </a:solidFill>
            </a:endParaRPr>
          </a:p>
        </p:txBody>
      </p:sp>
      <p:sp>
        <p:nvSpPr>
          <p:cNvPr id="268" name="Google Shape;268;p58"/>
          <p:cNvSpPr txBox="1"/>
          <p:nvPr/>
        </p:nvSpPr>
        <p:spPr>
          <a:xfrm>
            <a:off x="152400" y="253225"/>
            <a:ext cx="8844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solidFill>
                  <a:schemeClr val="lt1"/>
                </a:solidFill>
              </a:rPr>
              <a:t>“</a:t>
            </a:r>
            <a:r>
              <a:rPr b="1" lang="en-GB" sz="2400">
                <a:solidFill>
                  <a:schemeClr val="lt1"/>
                </a:solidFill>
              </a:rPr>
              <a:t>What interview questions could challenge caricatures and diminish polarization?”</a:t>
            </a:r>
            <a:endParaRPr b="1" sz="24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22 INTERVIEW QUESTIONS TO COMPLICATE THE NARRATIVE</a:t>
            </a:r>
            <a:endParaRPr/>
          </a:p>
        </p:txBody>
      </p:sp>
      <p:sp>
        <p:nvSpPr>
          <p:cNvPr id="274" name="Google Shape;274;p59"/>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swald"/>
              <a:buAutoNum type="arabicPeriod"/>
            </a:pPr>
            <a:r>
              <a:rPr lang="en-GB">
                <a:latin typeface="Oswald"/>
                <a:ea typeface="Oswald"/>
                <a:cs typeface="Oswald"/>
                <a:sym typeface="Oswald"/>
              </a:rPr>
              <a:t>"What's dividing us on this issue?"</a:t>
            </a:r>
            <a:endParaRPr>
              <a:latin typeface="Oswald"/>
              <a:ea typeface="Oswald"/>
              <a:cs typeface="Oswald"/>
              <a:sym typeface="Oswald"/>
            </a:endParaRPr>
          </a:p>
          <a:p>
            <a:pPr indent="-317500" lvl="0" marL="457200" rtl="0" algn="l">
              <a:spcBef>
                <a:spcPts val="0"/>
              </a:spcBef>
              <a:spcAft>
                <a:spcPts val="0"/>
              </a:spcAft>
              <a:buSzPts val="1400"/>
              <a:buFont typeface="Oswald"/>
              <a:buAutoNum type="arabicPeriod"/>
            </a:pPr>
            <a:r>
              <a:rPr lang="en-GB">
                <a:latin typeface="Oswald"/>
                <a:ea typeface="Oswald"/>
                <a:cs typeface="Oswald"/>
                <a:sym typeface="Oswald"/>
              </a:rPr>
              <a:t>"How do you decide which information to trust?"</a:t>
            </a:r>
            <a:endParaRPr>
              <a:latin typeface="Oswald"/>
              <a:ea typeface="Oswald"/>
              <a:cs typeface="Oswald"/>
              <a:sym typeface="Oswald"/>
            </a:endParaRPr>
          </a:p>
          <a:p>
            <a:pPr indent="-317500" lvl="0" marL="457200" rtl="0" algn="l">
              <a:spcBef>
                <a:spcPts val="0"/>
              </a:spcBef>
              <a:spcAft>
                <a:spcPts val="0"/>
              </a:spcAft>
              <a:buSzPts val="1400"/>
              <a:buFont typeface="Oswald"/>
              <a:buAutoNum type="arabicPeriod"/>
            </a:pPr>
            <a:r>
              <a:rPr lang="en-GB">
                <a:latin typeface="Oswald"/>
                <a:ea typeface="Oswald"/>
                <a:cs typeface="Oswald"/>
                <a:sym typeface="Oswald"/>
              </a:rPr>
              <a:t>"What is oversimplified about this issue?"</a:t>
            </a:r>
            <a:endParaRPr>
              <a:latin typeface="Oswald"/>
              <a:ea typeface="Oswald"/>
              <a:cs typeface="Oswald"/>
              <a:sym typeface="Oswald"/>
            </a:endParaRPr>
          </a:p>
          <a:p>
            <a:pPr indent="-317500" lvl="0" marL="457200" rtl="0" algn="l">
              <a:spcBef>
                <a:spcPts val="0"/>
              </a:spcBef>
              <a:spcAft>
                <a:spcPts val="0"/>
              </a:spcAft>
              <a:buSzPts val="1400"/>
              <a:buFont typeface="Oswald"/>
              <a:buAutoNum type="arabicPeriod"/>
            </a:pPr>
            <a:r>
              <a:rPr lang="en-GB">
                <a:latin typeface="Oswald"/>
                <a:ea typeface="Oswald"/>
                <a:cs typeface="Oswald"/>
                <a:sym typeface="Oswald"/>
              </a:rPr>
              <a:t>"Where do you feel torn?"</a:t>
            </a:r>
            <a:endParaRPr>
              <a:latin typeface="Oswald"/>
              <a:ea typeface="Oswald"/>
              <a:cs typeface="Oswald"/>
              <a:sym typeface="Oswald"/>
            </a:endParaRPr>
          </a:p>
          <a:p>
            <a:pPr indent="-317500" lvl="0" marL="457200" rtl="0" algn="l">
              <a:spcBef>
                <a:spcPts val="0"/>
              </a:spcBef>
              <a:spcAft>
                <a:spcPts val="0"/>
              </a:spcAft>
              <a:buSzPts val="1400"/>
              <a:buFont typeface="Oswald"/>
              <a:buAutoNum type="arabicPeriod"/>
            </a:pPr>
            <a:r>
              <a:rPr lang="en-GB">
                <a:latin typeface="Oswald"/>
                <a:ea typeface="Oswald"/>
                <a:cs typeface="Oswald"/>
                <a:sym typeface="Oswald"/>
              </a:rPr>
              <a:t>"Is there any part of the [other side's] position that makes sense to you?"</a:t>
            </a:r>
            <a:endParaRPr>
              <a:latin typeface="Oswald"/>
              <a:ea typeface="Oswald"/>
              <a:cs typeface="Oswald"/>
              <a:sym typeface="Oswald"/>
            </a:endParaRPr>
          </a:p>
          <a:p>
            <a:pPr indent="-317500" lvl="0" marL="457200" rtl="0" algn="l">
              <a:spcBef>
                <a:spcPts val="0"/>
              </a:spcBef>
              <a:spcAft>
                <a:spcPts val="0"/>
              </a:spcAft>
              <a:buSzPts val="1400"/>
              <a:buFont typeface="Oswald"/>
              <a:buAutoNum type="arabicPeriod"/>
            </a:pPr>
            <a:r>
              <a:rPr lang="en-GB">
                <a:latin typeface="Oswald"/>
                <a:ea typeface="Oswald"/>
                <a:cs typeface="Oswald"/>
                <a:sym typeface="Oswald"/>
              </a:rPr>
              <a:t>"Why is this important to you?"</a:t>
            </a:r>
            <a:endParaRPr>
              <a:latin typeface="Oswald"/>
              <a:ea typeface="Oswald"/>
              <a:cs typeface="Oswald"/>
              <a:sym typeface="Oswald"/>
            </a:endParaRPr>
          </a:p>
          <a:p>
            <a:pPr indent="-317500" lvl="0" marL="457200" rtl="0" algn="l">
              <a:spcBef>
                <a:spcPts val="0"/>
              </a:spcBef>
              <a:spcAft>
                <a:spcPts val="0"/>
              </a:spcAft>
              <a:buSzPts val="1400"/>
              <a:buFont typeface="Oswald"/>
              <a:buAutoNum type="arabicPeriod"/>
            </a:pPr>
            <a:r>
              <a:rPr lang="en-GB">
                <a:latin typeface="Oswald"/>
                <a:ea typeface="Oswald"/>
                <a:cs typeface="Oswald"/>
                <a:sym typeface="Oswald"/>
              </a:rPr>
              <a:t>"Which experiences have shaped your views?"</a:t>
            </a:r>
            <a:endParaRPr>
              <a:latin typeface="Oswald"/>
              <a:ea typeface="Oswald"/>
              <a:cs typeface="Oswald"/>
              <a:sym typeface="Oswald"/>
            </a:endParaRPr>
          </a:p>
          <a:p>
            <a:pPr indent="-317500" lvl="0" marL="457200" rtl="0" algn="l">
              <a:spcBef>
                <a:spcPts val="0"/>
              </a:spcBef>
              <a:spcAft>
                <a:spcPts val="0"/>
              </a:spcAft>
              <a:buSzPts val="1400"/>
              <a:buFont typeface="Oswald"/>
              <a:buAutoNum type="arabicPeriod"/>
            </a:pPr>
            <a:r>
              <a:rPr lang="en-GB">
                <a:latin typeface="Oswald"/>
                <a:ea typeface="Oswald"/>
                <a:cs typeface="Oswald"/>
                <a:sym typeface="Oswald"/>
              </a:rPr>
              <a:t>"What do you want the other side to understand about you?"</a:t>
            </a:r>
            <a:endParaRPr>
              <a:latin typeface="Oswald"/>
              <a:ea typeface="Oswald"/>
              <a:cs typeface="Oswald"/>
              <a:sym typeface="Oswald"/>
            </a:endParaRPr>
          </a:p>
          <a:p>
            <a:pPr indent="-317500" lvl="0" marL="457200" rtl="0" algn="l">
              <a:spcBef>
                <a:spcPts val="0"/>
              </a:spcBef>
              <a:spcAft>
                <a:spcPts val="0"/>
              </a:spcAft>
              <a:buSzPts val="1400"/>
              <a:buFont typeface="Oswald"/>
              <a:buAutoNum type="arabicPeriod"/>
            </a:pPr>
            <a:r>
              <a:rPr lang="en-GB">
                <a:latin typeface="Oswald"/>
                <a:ea typeface="Oswald"/>
                <a:cs typeface="Oswald"/>
                <a:sym typeface="Oswald"/>
              </a:rPr>
              <a:t>"What do you want to understand about the other side?"</a:t>
            </a:r>
            <a:endParaRPr>
              <a:latin typeface="Oswald"/>
              <a:ea typeface="Oswald"/>
              <a:cs typeface="Oswald"/>
              <a:sym typeface="Oswald"/>
            </a:endParaRPr>
          </a:p>
          <a:p>
            <a:pPr indent="-317500" lvl="0" marL="457200" rtl="0" algn="l">
              <a:spcBef>
                <a:spcPts val="0"/>
              </a:spcBef>
              <a:spcAft>
                <a:spcPts val="0"/>
              </a:spcAft>
              <a:buSzPts val="1400"/>
              <a:buFont typeface="Oswald"/>
              <a:buAutoNum type="arabicPeriod"/>
            </a:pPr>
            <a:r>
              <a:rPr lang="en-GB">
                <a:latin typeface="Oswald"/>
                <a:ea typeface="Oswald"/>
                <a:cs typeface="Oswald"/>
                <a:sym typeface="Oswald"/>
              </a:rPr>
              <a:t>"How has this conflict affected your life?"</a:t>
            </a:r>
            <a:endParaRPr>
              <a:latin typeface="Oswald"/>
              <a:ea typeface="Oswald"/>
              <a:cs typeface="Oswald"/>
              <a:sym typeface="Oswald"/>
            </a:endParaRPr>
          </a:p>
        </p:txBody>
      </p:sp>
      <p:sp>
        <p:nvSpPr>
          <p:cNvPr id="275" name="Google Shape;275;p59"/>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swald"/>
              <a:buAutoNum type="arabicPeriod"/>
            </a:pPr>
            <a:r>
              <a:rPr lang="en-GB">
                <a:latin typeface="Oswald"/>
                <a:ea typeface="Oswald"/>
                <a:cs typeface="Oswald"/>
                <a:sym typeface="Oswald"/>
              </a:rPr>
              <a:t>"What would change in your life if more people agreed with your stance?"</a:t>
            </a:r>
            <a:endParaRPr>
              <a:latin typeface="Oswald"/>
              <a:ea typeface="Oswald"/>
              <a:cs typeface="Oswald"/>
              <a:sym typeface="Oswald"/>
            </a:endParaRPr>
          </a:p>
          <a:p>
            <a:pPr indent="-317500" lvl="0" marL="457200" rtl="0" algn="l">
              <a:spcBef>
                <a:spcPts val="0"/>
              </a:spcBef>
              <a:spcAft>
                <a:spcPts val="0"/>
              </a:spcAft>
              <a:buSzPts val="1400"/>
              <a:buFont typeface="Oswald"/>
              <a:buAutoNum type="arabicPeriod"/>
            </a:pPr>
            <a:r>
              <a:rPr lang="en-GB">
                <a:latin typeface="Oswald"/>
                <a:ea typeface="Oswald"/>
                <a:cs typeface="Oswald"/>
                <a:sym typeface="Oswald"/>
              </a:rPr>
              <a:t>"What would it be like if people didn't agree with your stance?"</a:t>
            </a:r>
            <a:endParaRPr>
              <a:latin typeface="Oswald"/>
              <a:ea typeface="Oswald"/>
              <a:cs typeface="Oswald"/>
              <a:sym typeface="Oswald"/>
            </a:endParaRPr>
          </a:p>
          <a:p>
            <a:pPr indent="-317500" lvl="0" marL="457200" rtl="0" algn="l">
              <a:spcBef>
                <a:spcPts val="0"/>
              </a:spcBef>
              <a:spcAft>
                <a:spcPts val="0"/>
              </a:spcAft>
              <a:buSzPts val="1400"/>
              <a:buFont typeface="Oswald"/>
              <a:buAutoNum type="arabicPeriod"/>
            </a:pPr>
            <a:r>
              <a:rPr lang="en-GB">
                <a:latin typeface="Oswald"/>
                <a:ea typeface="Oswald"/>
                <a:cs typeface="Oswald"/>
                <a:sym typeface="Oswald"/>
              </a:rPr>
              <a:t>"Tell me more about that."</a:t>
            </a:r>
            <a:endParaRPr>
              <a:latin typeface="Oswald"/>
              <a:ea typeface="Oswald"/>
              <a:cs typeface="Oswald"/>
              <a:sym typeface="Oswald"/>
            </a:endParaRPr>
          </a:p>
          <a:p>
            <a:pPr indent="-317500" lvl="0" marL="457200" rtl="0" algn="l">
              <a:spcBef>
                <a:spcPts val="0"/>
              </a:spcBef>
              <a:spcAft>
                <a:spcPts val="0"/>
              </a:spcAft>
              <a:buSzPts val="1400"/>
              <a:buFont typeface="Oswald"/>
              <a:buAutoNum type="arabicPeriod"/>
            </a:pPr>
            <a:r>
              <a:rPr lang="en-GB">
                <a:latin typeface="Oswald"/>
                <a:ea typeface="Oswald"/>
                <a:cs typeface="Oswald"/>
                <a:sym typeface="Oswald"/>
              </a:rPr>
              <a:t>"How do you feel, telling this story?"</a:t>
            </a:r>
            <a:endParaRPr>
              <a:latin typeface="Oswald"/>
              <a:ea typeface="Oswald"/>
              <a:cs typeface="Oswald"/>
              <a:sym typeface="Oswald"/>
            </a:endParaRPr>
          </a:p>
          <a:p>
            <a:pPr indent="-317500" lvl="0" marL="457200" rtl="0" algn="l">
              <a:spcBef>
                <a:spcPts val="0"/>
              </a:spcBef>
              <a:spcAft>
                <a:spcPts val="0"/>
              </a:spcAft>
              <a:buSzPts val="1400"/>
              <a:buFont typeface="Oswald"/>
              <a:buAutoNum type="arabicPeriod"/>
            </a:pPr>
            <a:r>
              <a:rPr lang="en-GB">
                <a:latin typeface="Oswald"/>
                <a:ea typeface="Oswald"/>
                <a:cs typeface="Oswald"/>
                <a:sym typeface="Oswald"/>
              </a:rPr>
              <a:t>"Where does that (feeling, emotion, paranoia, distrust) come from?"</a:t>
            </a:r>
            <a:endParaRPr>
              <a:latin typeface="Oswald"/>
              <a:ea typeface="Oswald"/>
              <a:cs typeface="Oswald"/>
              <a:sym typeface="Oswald"/>
            </a:endParaRPr>
          </a:p>
          <a:p>
            <a:pPr indent="-317500" lvl="0" marL="457200" rtl="0" algn="l">
              <a:spcBef>
                <a:spcPts val="0"/>
              </a:spcBef>
              <a:spcAft>
                <a:spcPts val="0"/>
              </a:spcAft>
              <a:buSzPts val="1400"/>
              <a:buFont typeface="Oswald"/>
              <a:buAutoNum type="arabicPeriod"/>
            </a:pPr>
            <a:r>
              <a:rPr lang="en-GB">
                <a:latin typeface="Oswald"/>
                <a:ea typeface="Oswald"/>
                <a:cs typeface="Oswald"/>
                <a:sym typeface="Oswald"/>
              </a:rPr>
              <a:t>"Can I interrupt you? I want to make sure I have everything right."</a:t>
            </a:r>
            <a:endParaRPr>
              <a:latin typeface="Oswald"/>
              <a:ea typeface="Oswald"/>
              <a:cs typeface="Oswald"/>
              <a:sym typeface="Oswald"/>
            </a:endParaRPr>
          </a:p>
          <a:p>
            <a:pPr indent="-317500" lvl="0" marL="457200" rtl="0" algn="l">
              <a:spcBef>
                <a:spcPts val="0"/>
              </a:spcBef>
              <a:spcAft>
                <a:spcPts val="0"/>
              </a:spcAft>
              <a:buSzPts val="1400"/>
              <a:buFont typeface="Oswald"/>
              <a:buAutoNum type="arabicPeriod"/>
            </a:pPr>
            <a:r>
              <a:rPr lang="en-GB">
                <a:latin typeface="Oswald"/>
                <a:ea typeface="Oswald"/>
                <a:cs typeface="Oswald"/>
                <a:sym typeface="Oswald"/>
              </a:rPr>
              <a:t>"What's the question nobody's asking?"</a:t>
            </a:r>
            <a:endParaRPr>
              <a:latin typeface="Oswald"/>
              <a:ea typeface="Oswald"/>
              <a:cs typeface="Oswald"/>
              <a:sym typeface="Oswald"/>
            </a:endParaRPr>
          </a:p>
          <a:p>
            <a:pPr indent="-317500" lvl="0" marL="457200" rtl="0" algn="l">
              <a:spcBef>
                <a:spcPts val="0"/>
              </a:spcBef>
              <a:spcAft>
                <a:spcPts val="0"/>
              </a:spcAft>
              <a:buSzPts val="1400"/>
              <a:buFont typeface="Oswald"/>
              <a:buAutoNum type="arabicPeriod"/>
            </a:pPr>
            <a:r>
              <a:rPr lang="en-GB">
                <a:latin typeface="Oswald"/>
                <a:ea typeface="Oswald"/>
                <a:cs typeface="Oswald"/>
                <a:sym typeface="Oswald"/>
              </a:rPr>
              <a:t>"What do you think the other group thinks of you?"</a:t>
            </a:r>
            <a:endParaRPr>
              <a:latin typeface="Oswald"/>
              <a:ea typeface="Oswald"/>
              <a:cs typeface="Oswald"/>
              <a:sym typeface="Oswald"/>
            </a:endParaRPr>
          </a:p>
          <a:p>
            <a:pPr indent="-317500" lvl="0" marL="457200" rtl="0" algn="l">
              <a:spcBef>
                <a:spcPts val="0"/>
              </a:spcBef>
              <a:spcAft>
                <a:spcPts val="0"/>
              </a:spcAft>
              <a:buSzPts val="1400"/>
              <a:buFont typeface="Oswald"/>
              <a:buAutoNum type="arabicPeriod"/>
            </a:pPr>
            <a:r>
              <a:rPr lang="en-GB">
                <a:latin typeface="Oswald"/>
                <a:ea typeface="Oswald"/>
                <a:cs typeface="Oswald"/>
                <a:sym typeface="Oswald"/>
              </a:rPr>
              <a:t>"What do you think the other group wants?"</a:t>
            </a:r>
            <a:endParaRPr>
              <a:latin typeface="Oswald"/>
              <a:ea typeface="Oswald"/>
              <a:cs typeface="Oswald"/>
              <a:sym typeface="Oswald"/>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6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On- and off-record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6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Start with a chat, ‘on background’, rather than an interview</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Easier to demonstrate why an interview might be needed:</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“Could we interview you about that?”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“Would you be happy to go on camera/tape saying that?”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“Can I quote you on that?”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“Is there someone we could speak to about that?”</a:t>
            </a:r>
            <a:endParaRPr sz="2800">
              <a:latin typeface="Oswald"/>
              <a:ea typeface="Oswald"/>
              <a:cs typeface="Oswald"/>
              <a:sym typeface="Oswald"/>
            </a:endParaRPr>
          </a:p>
        </p:txBody>
      </p:sp>
      <p:sp>
        <p:nvSpPr>
          <p:cNvPr id="286" name="Google Shape;286;p6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From ‘on background’ to interview</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Directed study review</a:t>
            </a:r>
            <a:endParaRPr sz="1900"/>
          </a:p>
        </p:txBody>
      </p:sp>
      <p:sp>
        <p:nvSpPr>
          <p:cNvPr id="170" name="Google Shape;170;p4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b="1" lang="en-GB" sz="2800">
                <a:latin typeface="Oswald"/>
                <a:ea typeface="Oswald"/>
                <a:cs typeface="Oswald"/>
                <a:sym typeface="Oswald"/>
              </a:rPr>
              <a:t>Use a range of sources to identify potential interviewees</a:t>
            </a:r>
            <a:r>
              <a:rPr lang="en-GB" sz="2800">
                <a:latin typeface="Oswald"/>
                <a:ea typeface="Oswald"/>
                <a:cs typeface="Oswald"/>
                <a:sym typeface="Oswald"/>
              </a:rPr>
              <a:t> for your story idea across all 4 categories. 20+ names total, at least an hour!</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Identify any </a:t>
            </a:r>
            <a:r>
              <a:rPr b="1" lang="en-GB" sz="2800">
                <a:latin typeface="Oswald"/>
                <a:ea typeface="Oswald"/>
                <a:cs typeface="Oswald"/>
                <a:sym typeface="Oswald"/>
              </a:rPr>
              <a:t>over-represented demographics</a:t>
            </a:r>
            <a:r>
              <a:rPr lang="en-GB" sz="2800">
                <a:latin typeface="Oswald"/>
                <a:ea typeface="Oswald"/>
                <a:cs typeface="Oswald"/>
                <a:sym typeface="Oswald"/>
              </a:rPr>
              <a:t> and ways you might address that - to discuss next week</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Make a </a:t>
            </a:r>
            <a:r>
              <a:rPr b="1" lang="en-GB" sz="2800">
                <a:latin typeface="Oswald"/>
                <a:ea typeface="Oswald"/>
                <a:cs typeface="Oswald"/>
                <a:sym typeface="Oswald"/>
              </a:rPr>
              <a:t>shortlist</a:t>
            </a:r>
            <a:r>
              <a:rPr lang="en-GB" sz="2800">
                <a:latin typeface="Oswald"/>
                <a:ea typeface="Oswald"/>
                <a:cs typeface="Oswald"/>
                <a:sym typeface="Oswald"/>
              </a:rPr>
              <a:t> of your top 5 - why are they top?</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Be ready to discuss</a:t>
            </a:r>
            <a:r>
              <a:rPr lang="en-GB" sz="2800">
                <a:latin typeface="Oswald"/>
                <a:ea typeface="Oswald"/>
                <a:cs typeface="Oswald"/>
                <a:sym typeface="Oswald"/>
              </a:rPr>
              <a:t> next week!</a:t>
            </a:r>
            <a:endParaRPr sz="2800">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62"/>
          <p:cNvSpPr/>
          <p:nvPr/>
        </p:nvSpPr>
        <p:spPr>
          <a:xfrm>
            <a:off x="0" y="244175"/>
            <a:ext cx="8832300" cy="861900"/>
          </a:xfrm>
          <a:prstGeom prst="rect">
            <a:avLst/>
          </a:prstGeom>
          <a:solidFill>
            <a:srgbClr val="37BEB5"/>
          </a:solidFill>
          <a:ln cap="flat" cmpd="sng" w="9525">
            <a:solidFill>
              <a:srgbClr val="37BE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292" name="Google Shape;292;p62"/>
          <p:cNvSpPr txBox="1"/>
          <p:nvPr>
            <p:ph idx="4294967295" type="body"/>
          </p:nvPr>
        </p:nvSpPr>
        <p:spPr>
          <a:xfrm>
            <a:off x="311700" y="1468825"/>
            <a:ext cx="8520600" cy="35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latin typeface="Oswald"/>
                <a:ea typeface="Oswald"/>
                <a:cs typeface="Oswald"/>
                <a:sym typeface="Oswald"/>
              </a:rPr>
              <a:t>Where interviews are recorded, it is common to call the person beforehand to </a:t>
            </a:r>
            <a:r>
              <a:rPr b="1" lang="en-GB" sz="2600">
                <a:latin typeface="Oswald"/>
                <a:ea typeface="Oswald"/>
                <a:cs typeface="Oswald"/>
                <a:sym typeface="Oswald"/>
              </a:rPr>
              <a:t>ask them similar questions</a:t>
            </a:r>
            <a:r>
              <a:rPr lang="en-GB" sz="2600">
                <a:latin typeface="Oswald"/>
                <a:ea typeface="Oswald"/>
                <a:cs typeface="Oswald"/>
                <a:sym typeface="Oswald"/>
              </a:rPr>
              <a:t> to those you are planning to record.</a:t>
            </a:r>
            <a:endParaRPr sz="2600">
              <a:latin typeface="Oswald"/>
              <a:ea typeface="Oswald"/>
              <a:cs typeface="Oswald"/>
              <a:sym typeface="Oswald"/>
            </a:endParaRPr>
          </a:p>
          <a:p>
            <a:pPr indent="0" lvl="0" marL="0" rtl="0" algn="l">
              <a:spcBef>
                <a:spcPts val="1600"/>
              </a:spcBef>
              <a:spcAft>
                <a:spcPts val="0"/>
              </a:spcAft>
              <a:buNone/>
            </a:pPr>
            <a:r>
              <a:rPr lang="en-GB" sz="2600">
                <a:latin typeface="Oswald"/>
                <a:ea typeface="Oswald"/>
                <a:cs typeface="Oswald"/>
                <a:sym typeface="Oswald"/>
              </a:rPr>
              <a:t>The objective is to identify how </a:t>
            </a:r>
            <a:r>
              <a:rPr b="1" lang="en-GB" sz="2600">
                <a:latin typeface="Oswald"/>
                <a:ea typeface="Oswald"/>
                <a:cs typeface="Oswald"/>
                <a:sym typeface="Oswald"/>
              </a:rPr>
              <a:t>clear</a:t>
            </a:r>
            <a:r>
              <a:rPr lang="en-GB" sz="2600">
                <a:latin typeface="Oswald"/>
                <a:ea typeface="Oswald"/>
                <a:cs typeface="Oswald"/>
                <a:sym typeface="Oswald"/>
              </a:rPr>
              <a:t> and </a:t>
            </a:r>
            <a:r>
              <a:rPr b="1" lang="en-GB" sz="2600">
                <a:latin typeface="Oswald"/>
                <a:ea typeface="Oswald"/>
                <a:cs typeface="Oswald"/>
                <a:sym typeface="Oswald"/>
              </a:rPr>
              <a:t>engaging</a:t>
            </a:r>
            <a:r>
              <a:rPr lang="en-GB" sz="2600">
                <a:latin typeface="Oswald"/>
                <a:ea typeface="Oswald"/>
                <a:cs typeface="Oswald"/>
                <a:sym typeface="Oswald"/>
              </a:rPr>
              <a:t> the interviewee is likely to be, and what they are likely to say (e.g. their position).</a:t>
            </a:r>
            <a:endParaRPr sz="2600">
              <a:latin typeface="Oswald"/>
              <a:ea typeface="Oswald"/>
              <a:cs typeface="Oswald"/>
              <a:sym typeface="Oswald"/>
            </a:endParaRPr>
          </a:p>
          <a:p>
            <a:pPr indent="0" lvl="0" marL="0" rtl="0" algn="l">
              <a:spcBef>
                <a:spcPts val="1600"/>
              </a:spcBef>
              <a:spcAft>
                <a:spcPts val="1600"/>
              </a:spcAft>
              <a:buNone/>
            </a:pPr>
            <a:r>
              <a:rPr lang="en-GB" sz="2600">
                <a:latin typeface="Oswald"/>
                <a:ea typeface="Oswald"/>
                <a:cs typeface="Oswald"/>
                <a:sym typeface="Oswald"/>
              </a:rPr>
              <a:t>This informs planning…</a:t>
            </a:r>
            <a:endParaRPr sz="2600">
              <a:latin typeface="Oswald"/>
              <a:ea typeface="Oswald"/>
              <a:cs typeface="Oswald"/>
              <a:sym typeface="Oswald"/>
            </a:endParaRPr>
          </a:p>
        </p:txBody>
      </p:sp>
      <p:sp>
        <p:nvSpPr>
          <p:cNvPr id="293" name="Google Shape;293;p62"/>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The </a:t>
            </a:r>
            <a:r>
              <a:rPr b="1" lang="en-GB" sz="4200">
                <a:solidFill>
                  <a:schemeClr val="lt1"/>
                </a:solidFill>
              </a:rPr>
              <a:t>pre-interview</a:t>
            </a:r>
            <a:r>
              <a:rPr lang="en-GB" sz="4200">
                <a:solidFill>
                  <a:schemeClr val="lt1"/>
                </a:solidFill>
              </a:rPr>
              <a:t> (but don’t call it that!)</a:t>
            </a:r>
            <a:endParaRPr sz="19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63"/>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Example</a:t>
            </a:r>
            <a:r>
              <a:rPr lang="en-GB" sz="4200"/>
              <a:t> strategies:</a:t>
            </a:r>
            <a:endParaRPr sz="1900"/>
          </a:p>
        </p:txBody>
      </p:sp>
      <p:graphicFrame>
        <p:nvGraphicFramePr>
          <p:cNvPr id="299" name="Google Shape;299;p63"/>
          <p:cNvGraphicFramePr/>
          <p:nvPr/>
        </p:nvGraphicFramePr>
        <p:xfrm>
          <a:off x="952500" y="1406038"/>
          <a:ext cx="3000000" cy="3000000"/>
        </p:xfrm>
        <a:graphic>
          <a:graphicData uri="http://schemas.openxmlformats.org/drawingml/2006/table">
            <a:tbl>
              <a:tblPr>
                <a:noFill/>
                <a:tableStyleId>{39E6A129-5068-4702-A5D1-DB71C55BDBDF}</a:tableStyleId>
              </a:tblPr>
              <a:tblGrid>
                <a:gridCol w="3619500"/>
                <a:gridCol w="3619500"/>
              </a:tblGrid>
              <a:tr h="381000">
                <a:tc>
                  <a:txBody>
                    <a:bodyPr/>
                    <a:lstStyle/>
                    <a:p>
                      <a:pPr indent="0" lvl="0" marL="0" rtl="0" algn="l">
                        <a:spcBef>
                          <a:spcPts val="0"/>
                        </a:spcBef>
                        <a:spcAft>
                          <a:spcPts val="0"/>
                        </a:spcAft>
                        <a:buNone/>
                      </a:pPr>
                      <a:r>
                        <a:rPr b="1" lang="en-GB" sz="1800"/>
                        <a:t>Risk</a:t>
                      </a:r>
                      <a:endParaRPr b="1" sz="1800"/>
                    </a:p>
                  </a:txBody>
                  <a:tcPr marT="91425" marB="91425" marR="91425" marL="91425"/>
                </a:tc>
                <a:tc>
                  <a:txBody>
                    <a:bodyPr/>
                    <a:lstStyle/>
                    <a:p>
                      <a:pPr indent="0" lvl="0" marL="0" rtl="0" algn="l">
                        <a:spcBef>
                          <a:spcPts val="0"/>
                        </a:spcBef>
                        <a:spcAft>
                          <a:spcPts val="0"/>
                        </a:spcAft>
                        <a:buNone/>
                      </a:pPr>
                      <a:r>
                        <a:rPr b="1" lang="en-GB" sz="1800"/>
                        <a:t>Strategy</a:t>
                      </a:r>
                      <a:endParaRPr b="1" sz="1800"/>
                    </a:p>
                  </a:txBody>
                  <a:tcPr marT="91425" marB="91425" marR="91425" marL="91425"/>
                </a:tc>
              </a:tr>
              <a:tr h="381000">
                <a:tc>
                  <a:txBody>
                    <a:bodyPr/>
                    <a:lstStyle/>
                    <a:p>
                      <a:pPr indent="0" lvl="0" marL="0" rtl="0" algn="l">
                        <a:spcBef>
                          <a:spcPts val="0"/>
                        </a:spcBef>
                        <a:spcAft>
                          <a:spcPts val="0"/>
                        </a:spcAft>
                        <a:buNone/>
                      </a:pPr>
                      <a:r>
                        <a:rPr lang="en-GB" sz="1800"/>
                        <a:t>Jargon</a:t>
                      </a:r>
                      <a:endParaRPr sz="1800"/>
                    </a:p>
                  </a:txBody>
                  <a:tcPr marT="91425" marB="91425" marR="91425" marL="91425"/>
                </a:tc>
                <a:tc>
                  <a:txBody>
                    <a:bodyPr/>
                    <a:lstStyle/>
                    <a:p>
                      <a:pPr indent="0" lvl="0" marL="0" rtl="0" algn="l">
                        <a:spcBef>
                          <a:spcPts val="0"/>
                        </a:spcBef>
                        <a:spcAft>
                          <a:spcPts val="0"/>
                        </a:spcAft>
                        <a:buNone/>
                      </a:pPr>
                      <a:r>
                        <a:rPr lang="en-GB" sz="1800"/>
                        <a:t>Explain to them beforehand who the audience is, and ask them to use plain language</a:t>
                      </a:r>
                      <a:endParaRPr sz="1800"/>
                    </a:p>
                    <a:p>
                      <a:pPr indent="0" lvl="0" marL="0" rtl="0" algn="l">
                        <a:spcBef>
                          <a:spcPts val="0"/>
                        </a:spcBef>
                        <a:spcAft>
                          <a:spcPts val="0"/>
                        </a:spcAft>
                        <a:buNone/>
                      </a:pPr>
                      <a:r>
                        <a:rPr lang="en-GB" sz="1800"/>
                        <a:t>Be prepared to explain a piece of jargon in your role as interviewer</a:t>
                      </a:r>
                      <a:endParaRPr sz="1800"/>
                    </a:p>
                  </a:txBody>
                  <a:tcPr marT="91425" marB="91425" marR="91425" marL="91425"/>
                </a:tc>
              </a:tr>
              <a:tr h="381000">
                <a:tc>
                  <a:txBody>
                    <a:bodyPr/>
                    <a:lstStyle/>
                    <a:p>
                      <a:pPr indent="0" lvl="0" marL="0" rtl="0" algn="l">
                        <a:spcBef>
                          <a:spcPts val="0"/>
                        </a:spcBef>
                        <a:spcAft>
                          <a:spcPts val="0"/>
                        </a:spcAft>
                        <a:buNone/>
                      </a:pPr>
                      <a:r>
                        <a:rPr lang="en-GB" sz="1800"/>
                        <a:t>Talk too much/</a:t>
                      </a:r>
                      <a:endParaRPr sz="1800"/>
                    </a:p>
                    <a:p>
                      <a:pPr indent="0" lvl="0" marL="0" rtl="0" algn="l">
                        <a:spcBef>
                          <a:spcPts val="0"/>
                        </a:spcBef>
                        <a:spcAft>
                          <a:spcPts val="0"/>
                        </a:spcAft>
                        <a:buNone/>
                      </a:pPr>
                      <a:r>
                        <a:rPr lang="en-GB" sz="1800"/>
                        <a:t>Talk too little</a:t>
                      </a:r>
                      <a:endParaRPr sz="1800"/>
                    </a:p>
                  </a:txBody>
                  <a:tcPr marT="91425" marB="91425" marR="91425" marL="91425"/>
                </a:tc>
                <a:tc>
                  <a:txBody>
                    <a:bodyPr/>
                    <a:lstStyle/>
                    <a:p>
                      <a:pPr indent="0" lvl="0" marL="0" rtl="0" algn="l">
                        <a:spcBef>
                          <a:spcPts val="0"/>
                        </a:spcBef>
                        <a:spcAft>
                          <a:spcPts val="0"/>
                        </a:spcAft>
                        <a:buNone/>
                      </a:pPr>
                      <a:r>
                        <a:rPr lang="en-GB" sz="1800"/>
                        <a:t>Explain what is a good length for answers. Use body language to indicate you would like to ask a new question/them to expand.</a:t>
                      </a:r>
                      <a:endParaRPr sz="1800"/>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64"/>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2. Where and when </a:t>
            </a:r>
            <a:endParaRPr/>
          </a:p>
          <a:p>
            <a:pPr indent="0" lvl="0" marL="0" rtl="0" algn="l">
              <a:spcBef>
                <a:spcPts val="0"/>
              </a:spcBef>
              <a:spcAft>
                <a:spcPts val="0"/>
              </a:spcAft>
              <a:buNone/>
            </a:pPr>
            <a:r>
              <a:rPr lang="en-GB"/>
              <a:t>to interview</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8" name="Shape 308"/>
        <p:cNvGrpSpPr/>
        <p:nvPr/>
      </p:nvGrpSpPr>
      <p:grpSpPr>
        <a:xfrm>
          <a:off x="0" y="0"/>
          <a:ext cx="0" cy="0"/>
          <a:chOff x="0" y="0"/>
          <a:chExt cx="0" cy="0"/>
        </a:xfrm>
      </p:grpSpPr>
      <p:sp>
        <p:nvSpPr>
          <p:cNvPr id="309" name="Google Shape;309;p65"/>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lt1"/>
                </a:solidFill>
                <a:latin typeface="Oswald"/>
                <a:ea typeface="Oswald"/>
                <a:cs typeface="Oswald"/>
                <a:sym typeface="Oswald"/>
              </a:rPr>
              <a:t>List ideas for places you might do your </a:t>
            </a:r>
            <a:r>
              <a:rPr lang="en-GB" sz="2400">
                <a:solidFill>
                  <a:schemeClr val="lt1"/>
                </a:solidFill>
                <a:latin typeface="Oswald"/>
                <a:ea typeface="Oswald"/>
                <a:cs typeface="Oswald"/>
                <a:sym typeface="Oswald"/>
              </a:rPr>
              <a:t>interview with the head of an animal charity for those stories:</a:t>
            </a:r>
            <a:endParaRPr sz="2400">
              <a:solidFill>
                <a:schemeClr val="lt1"/>
              </a:solidFill>
              <a:latin typeface="Oswald"/>
              <a:ea typeface="Oswald"/>
              <a:cs typeface="Oswald"/>
              <a:sym typeface="Oswald"/>
            </a:endParaRPr>
          </a:p>
          <a:p>
            <a:pPr indent="-381000" lvl="0" marL="457200" rtl="0" algn="l">
              <a:spcBef>
                <a:spcPts val="1600"/>
              </a:spcBef>
              <a:spcAft>
                <a:spcPts val="0"/>
              </a:spcAft>
              <a:buClr>
                <a:schemeClr val="lt1"/>
              </a:buClr>
              <a:buSzPts val="2400"/>
              <a:buFont typeface="Oswald"/>
              <a:buAutoNum type="arabicPeriod"/>
            </a:pPr>
            <a:r>
              <a:rPr lang="en-GB" sz="2400">
                <a:solidFill>
                  <a:schemeClr val="lt1"/>
                </a:solidFill>
                <a:latin typeface="Oswald"/>
                <a:ea typeface="Oswald"/>
                <a:cs typeface="Oswald"/>
                <a:sym typeface="Oswald"/>
              </a:rPr>
              <a:t>A practical story on ‘How to look after an abandoned pet’</a:t>
            </a:r>
            <a:endParaRPr sz="2400">
              <a:solidFill>
                <a:schemeClr val="lt1"/>
              </a:solidFill>
              <a:latin typeface="Oswald"/>
              <a:ea typeface="Oswald"/>
              <a:cs typeface="Oswald"/>
              <a:sym typeface="Oswald"/>
            </a:endParaRPr>
          </a:p>
          <a:p>
            <a:pPr indent="-381000" lvl="0" marL="457200" rtl="0" algn="l">
              <a:spcBef>
                <a:spcPts val="0"/>
              </a:spcBef>
              <a:spcAft>
                <a:spcPts val="0"/>
              </a:spcAft>
              <a:buClr>
                <a:schemeClr val="lt1"/>
              </a:buClr>
              <a:buSzPts val="2400"/>
              <a:buFont typeface="Oswald"/>
              <a:buAutoNum type="arabicPeriod"/>
            </a:pPr>
            <a:r>
              <a:rPr lang="en-GB" sz="2400">
                <a:solidFill>
                  <a:schemeClr val="lt1"/>
                </a:solidFill>
                <a:latin typeface="Oswald"/>
                <a:ea typeface="Oswald"/>
                <a:cs typeface="Oswald"/>
                <a:sym typeface="Oswald"/>
              </a:rPr>
              <a:t>A news report on ‘Steep rise in abandoned pets’</a:t>
            </a:r>
            <a:endParaRPr sz="2400">
              <a:solidFill>
                <a:schemeClr val="lt1"/>
              </a:solidFill>
              <a:latin typeface="Oswald"/>
              <a:ea typeface="Oswald"/>
              <a:cs typeface="Oswald"/>
              <a:sym typeface="Oswald"/>
            </a:endParaRPr>
          </a:p>
          <a:p>
            <a:pPr indent="-381000" lvl="0" marL="457200" rtl="0" algn="l">
              <a:spcBef>
                <a:spcPts val="0"/>
              </a:spcBef>
              <a:spcAft>
                <a:spcPts val="0"/>
              </a:spcAft>
              <a:buClr>
                <a:schemeClr val="lt1"/>
              </a:buClr>
              <a:buSzPts val="2400"/>
              <a:buFont typeface="Oswald"/>
              <a:buAutoNum type="arabicPeriod"/>
            </a:pPr>
            <a:r>
              <a:rPr lang="en-GB" sz="2400">
                <a:solidFill>
                  <a:schemeClr val="lt1"/>
                </a:solidFill>
                <a:latin typeface="Oswald"/>
                <a:ea typeface="Oswald"/>
                <a:cs typeface="Oswald"/>
                <a:sym typeface="Oswald"/>
              </a:rPr>
              <a:t>A feature on how she  ‘took abandoned dogs into my home’</a:t>
            </a:r>
            <a:endParaRPr sz="2400">
              <a:solidFill>
                <a:schemeClr val="lt1"/>
              </a:solidFill>
              <a:latin typeface="Oswald"/>
              <a:ea typeface="Oswald"/>
              <a:cs typeface="Oswald"/>
              <a:sym typeface="Oswald"/>
            </a:endParaRPr>
          </a:p>
          <a:p>
            <a:pPr indent="-381000" lvl="0" marL="457200" rtl="0" algn="l">
              <a:spcBef>
                <a:spcPts val="0"/>
              </a:spcBef>
              <a:spcAft>
                <a:spcPts val="0"/>
              </a:spcAft>
              <a:buClr>
                <a:schemeClr val="lt1"/>
              </a:buClr>
              <a:buSzPts val="2400"/>
              <a:buFont typeface="Oswald"/>
              <a:buAutoNum type="arabicPeriod"/>
            </a:pPr>
            <a:r>
              <a:rPr lang="en-GB" sz="2400">
                <a:solidFill>
                  <a:schemeClr val="lt1"/>
                </a:solidFill>
                <a:latin typeface="Oswald"/>
                <a:ea typeface="Oswald"/>
                <a:cs typeface="Oswald"/>
                <a:sym typeface="Oswald"/>
              </a:rPr>
              <a:t>An explainer on ‘Why are people abandoning their pets?’</a:t>
            </a:r>
            <a:endParaRPr sz="2400">
              <a:solidFill>
                <a:schemeClr val="lt1"/>
              </a:solidFill>
              <a:latin typeface="Oswald"/>
              <a:ea typeface="Oswald"/>
              <a:cs typeface="Oswald"/>
              <a:sym typeface="Oswald"/>
            </a:endParaRPr>
          </a:p>
        </p:txBody>
      </p:sp>
      <p:sp>
        <p:nvSpPr>
          <p:cNvPr id="310" name="Google Shape;310;p65"/>
          <p:cNvSpPr txBox="1"/>
          <p:nvPr>
            <p:ph idx="4294967295" type="title"/>
          </p:nvPr>
        </p:nvSpPr>
        <p:spPr>
          <a:xfrm>
            <a:off x="311700" y="37250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Do it now: brainstorm locations</a:t>
            </a:r>
            <a:endParaRPr sz="19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6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Setting — and behaviour</a:t>
            </a:r>
            <a:endParaRPr sz="1900"/>
          </a:p>
        </p:txBody>
      </p:sp>
      <p:sp>
        <p:nvSpPr>
          <p:cNvPr id="316" name="Google Shape;316;p66"/>
          <p:cNvSpPr txBox="1"/>
          <p:nvPr>
            <p:ph idx="1" type="body"/>
          </p:nvPr>
        </p:nvSpPr>
        <p:spPr>
          <a:xfrm>
            <a:off x="311700" y="1468825"/>
            <a:ext cx="8520600" cy="35166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The setting of the interview is part of the story</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Can you choose a setting that adds information? </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Can you choose a setting that stimulates the interviewee?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Behaviour is communication — and part of the story</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Can they demonstrate? Re-enact? React?</a:t>
            </a:r>
            <a:endParaRPr sz="2800">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67"/>
          <p:cNvSpPr txBox="1"/>
          <p:nvPr/>
        </p:nvSpPr>
        <p:spPr>
          <a:xfrm>
            <a:off x="0" y="4737700"/>
            <a:ext cx="9144000" cy="405900"/>
          </a:xfrm>
          <a:prstGeom prst="rect">
            <a:avLst/>
          </a:prstGeom>
          <a:noFill/>
          <a:ln>
            <a:noFill/>
          </a:ln>
        </p:spPr>
        <p:txBody>
          <a:bodyPr anchorCtr="0" anchor="ctr" bIns="75425" lIns="75425" spcFirstLastPara="1" rIns="75425" wrap="square" tIns="75425">
            <a:noAutofit/>
          </a:bodyPr>
          <a:lstStyle/>
          <a:p>
            <a:pPr indent="0" lvl="0" marL="0" rtl="0" algn="r">
              <a:lnSpc>
                <a:spcPct val="114062"/>
              </a:lnSpc>
              <a:spcBef>
                <a:spcPts val="0"/>
              </a:spcBef>
              <a:spcAft>
                <a:spcPts val="0"/>
              </a:spcAft>
              <a:buNone/>
            </a:pPr>
            <a:r>
              <a:rPr lang="en-GB" sz="1500">
                <a:solidFill>
                  <a:srgbClr val="1A1A1A"/>
                </a:solidFill>
              </a:rPr>
              <a:t>The interview is as much about behaviour as information: </a:t>
            </a:r>
            <a:r>
              <a:rPr lang="en-GB" sz="1500" u="sng">
                <a:solidFill>
                  <a:schemeClr val="hlink"/>
                </a:solidFill>
                <a:hlinkClick r:id="rId3"/>
              </a:rPr>
              <a:t>youtube.com/watch?v=K90QjwjSZXY&amp;t=192s</a:t>
            </a:r>
            <a:r>
              <a:rPr lang="en-GB" sz="1500">
                <a:solidFill>
                  <a:srgbClr val="1A1A1A"/>
                </a:solidFill>
              </a:rPr>
              <a:t> </a:t>
            </a:r>
            <a:endParaRPr sz="1500"/>
          </a:p>
        </p:txBody>
      </p:sp>
      <p:pic>
        <p:nvPicPr>
          <p:cNvPr descr="Influencer sind Menschen, die viele Follower auf Instagram haben und damit reichlich Kohle scheffeln. Je mehr Follower, desto mehr Geld lassen Firmen für Fotos mit ihren Produkten springen. Nur: Knapp ein Drittel aller Follower von Schweizer Influencern auf Instagram sind fake. &#10;Unser neues Format Bytes/Pieces wirft einen kritischen Blick hinter die hübsche Kulisse. &#10;-----------------------------------------------------------------------------------------------&#10;💻 Besuche SRF Virus auf diesen Kanälen:&#10;► http://www.srfvirus.ch&#10;► http://www.fb.com/srfvirus&#10;► http://www.instagram.com/srfvirus&#10;&#10;📱 Hol dir die VirusApp für dein Smartphone:&#10;► iOS: https://appsto.re/ch/uax24.i&#10;► Android: http://goo.gl/x9Fcmj&#10;-----------------------------------------------------------------------------------------------&#10;&#10;Neue Musik. Junge Popkultur. Urbane Lebensfreude. SRF Virus ist das Netzwerk für wache, hungrige Menschen mitten im Leben. Für alle, denen der Durchschnitt einfach nicht genügt. Täglich lernen wir gemeinsam unverbrauchte Künstler, frische Musik, echte Trends und Menschen mit Leidenschaft kennen.&#10;&#10;___&#10;Netiquette und User Generated Content (UGC):&#10;► http://www.srf.ch/allgemeines/netiquette-und-user-generated-content-ugc" id="322" name="Google Shape;322;p67" title="Fake it 'til you make it: Influencer in der Schweiz">
            <a:hlinkClick r:id="rId4"/>
          </p:cNvPr>
          <p:cNvPicPr preferRelativeResize="0"/>
          <p:nvPr/>
        </p:nvPicPr>
        <p:blipFill>
          <a:blip r:embed="rId5">
            <a:alphaModFix/>
          </a:blip>
          <a:stretch>
            <a:fillRect/>
          </a:stretch>
        </p:blipFill>
        <p:spPr>
          <a:xfrm>
            <a:off x="535320" y="98213"/>
            <a:ext cx="6185970" cy="463947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68"/>
          <p:cNvSpPr/>
          <p:nvPr/>
        </p:nvSpPr>
        <p:spPr>
          <a:xfrm>
            <a:off x="0" y="244175"/>
            <a:ext cx="8247300" cy="861900"/>
          </a:xfrm>
          <a:prstGeom prst="rect">
            <a:avLst/>
          </a:prstGeom>
          <a:solidFill>
            <a:srgbClr val="37BEB5"/>
          </a:solidFill>
          <a:ln cap="flat" cmpd="sng" w="9525">
            <a:solidFill>
              <a:srgbClr val="37BE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28" name="Google Shape;328;p68"/>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latin typeface="Oswald"/>
                <a:ea typeface="Oswald"/>
                <a:cs typeface="Oswald"/>
                <a:sym typeface="Oswald"/>
              </a:rPr>
              <a:t>Most stories ask people to describe </a:t>
            </a:r>
            <a:r>
              <a:rPr b="1" lang="en-GB" sz="2600">
                <a:latin typeface="Oswald"/>
                <a:ea typeface="Oswald"/>
                <a:cs typeface="Oswald"/>
                <a:sym typeface="Oswald"/>
              </a:rPr>
              <a:t>what</a:t>
            </a:r>
            <a:r>
              <a:rPr lang="en-GB" sz="2600">
                <a:latin typeface="Oswald"/>
                <a:ea typeface="Oswald"/>
                <a:cs typeface="Oswald"/>
                <a:sym typeface="Oswald"/>
              </a:rPr>
              <a:t> happened, explain </a:t>
            </a:r>
            <a:r>
              <a:rPr b="1" lang="en-GB" sz="2600">
                <a:latin typeface="Oswald"/>
                <a:ea typeface="Oswald"/>
                <a:cs typeface="Oswald"/>
                <a:sym typeface="Oswald"/>
              </a:rPr>
              <a:t>why</a:t>
            </a:r>
            <a:r>
              <a:rPr lang="en-GB" sz="2600">
                <a:latin typeface="Oswald"/>
                <a:ea typeface="Oswald"/>
                <a:cs typeface="Oswald"/>
                <a:sym typeface="Oswald"/>
              </a:rPr>
              <a:t> or </a:t>
            </a:r>
            <a:r>
              <a:rPr b="1" lang="en-GB" sz="2600">
                <a:latin typeface="Oswald"/>
                <a:ea typeface="Oswald"/>
                <a:cs typeface="Oswald"/>
                <a:sym typeface="Oswald"/>
              </a:rPr>
              <a:t>how</a:t>
            </a:r>
            <a:r>
              <a:rPr lang="en-GB" sz="2600">
                <a:latin typeface="Oswald"/>
                <a:ea typeface="Oswald"/>
                <a:cs typeface="Oswald"/>
                <a:sym typeface="Oswald"/>
              </a:rPr>
              <a:t> it happened, or what </a:t>
            </a:r>
            <a:r>
              <a:rPr b="1" lang="en-GB" sz="2600">
                <a:latin typeface="Oswald"/>
                <a:ea typeface="Oswald"/>
                <a:cs typeface="Oswald"/>
                <a:sym typeface="Oswald"/>
              </a:rPr>
              <a:t>might</a:t>
            </a:r>
            <a:r>
              <a:rPr lang="en-GB" sz="2600">
                <a:latin typeface="Oswald"/>
                <a:ea typeface="Oswald"/>
                <a:cs typeface="Oswald"/>
                <a:sym typeface="Oswald"/>
              </a:rPr>
              <a:t> happen — or to explain why it’s </a:t>
            </a:r>
            <a:r>
              <a:rPr b="1" lang="en-GB" sz="2600">
                <a:latin typeface="Oswald"/>
                <a:ea typeface="Oswald"/>
                <a:cs typeface="Oswald"/>
                <a:sym typeface="Oswald"/>
              </a:rPr>
              <a:t>important</a:t>
            </a:r>
            <a:r>
              <a:rPr lang="en-GB" sz="2600">
                <a:latin typeface="Oswald"/>
                <a:ea typeface="Oswald"/>
                <a:cs typeface="Oswald"/>
                <a:sym typeface="Oswald"/>
              </a:rPr>
              <a:t>.</a:t>
            </a:r>
            <a:endParaRPr sz="2600">
              <a:latin typeface="Oswald"/>
              <a:ea typeface="Oswald"/>
              <a:cs typeface="Oswald"/>
              <a:sym typeface="Oswald"/>
            </a:endParaRPr>
          </a:p>
          <a:p>
            <a:pPr indent="0" lvl="0" marL="0" rtl="0" algn="l">
              <a:spcBef>
                <a:spcPts val="1600"/>
              </a:spcBef>
              <a:spcAft>
                <a:spcPts val="1600"/>
              </a:spcAft>
              <a:buNone/>
            </a:pPr>
            <a:r>
              <a:rPr lang="en-GB" sz="2600">
                <a:latin typeface="Oswald"/>
                <a:ea typeface="Oswald"/>
                <a:cs typeface="Oswald"/>
                <a:sym typeface="Oswald"/>
              </a:rPr>
              <a:t>The interviewee plays the role of an </a:t>
            </a:r>
            <a:r>
              <a:rPr b="1" lang="en-GB" sz="2600">
                <a:latin typeface="Oswald"/>
                <a:ea typeface="Oswald"/>
                <a:cs typeface="Oswald"/>
                <a:sym typeface="Oswald"/>
              </a:rPr>
              <a:t>‘authority’</a:t>
            </a:r>
            <a:r>
              <a:rPr lang="en-GB" sz="2600">
                <a:latin typeface="Oswald"/>
                <a:ea typeface="Oswald"/>
                <a:cs typeface="Oswald"/>
                <a:sym typeface="Oswald"/>
              </a:rPr>
              <a:t> on the event (as a participant), or a </a:t>
            </a:r>
            <a:r>
              <a:rPr b="1" lang="en-GB" sz="2600">
                <a:latin typeface="Oswald"/>
                <a:ea typeface="Oswald"/>
                <a:cs typeface="Oswald"/>
                <a:sym typeface="Oswald"/>
              </a:rPr>
              <a:t>‘critic’</a:t>
            </a:r>
            <a:r>
              <a:rPr lang="en-GB" sz="2600">
                <a:latin typeface="Oswald"/>
                <a:ea typeface="Oswald"/>
                <a:cs typeface="Oswald"/>
                <a:sym typeface="Oswald"/>
              </a:rPr>
              <a:t> of the event (as an expert) — but there are other options…</a:t>
            </a:r>
            <a:endParaRPr sz="2600">
              <a:latin typeface="Oswald"/>
              <a:ea typeface="Oswald"/>
              <a:cs typeface="Oswald"/>
              <a:sym typeface="Oswald"/>
            </a:endParaRPr>
          </a:p>
        </p:txBody>
      </p:sp>
      <p:sp>
        <p:nvSpPr>
          <p:cNvPr id="329" name="Google Shape;329;p68"/>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Thinking in terms of interviewee ‘role’</a:t>
            </a:r>
            <a:endParaRPr sz="19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9"/>
          <p:cNvSpPr txBox="1"/>
          <p:nvPr/>
        </p:nvSpPr>
        <p:spPr>
          <a:xfrm>
            <a:off x="138250" y="4186350"/>
            <a:ext cx="3774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3"/>
              </a:rPr>
              <a:t>Rothwell, J. Interview strategies in De Jong et al (2012) Creative Documentary: Theory and Practice</a:t>
            </a:r>
            <a:r>
              <a:rPr lang="en-GB"/>
              <a:t> </a:t>
            </a:r>
            <a:endParaRPr/>
          </a:p>
        </p:txBody>
      </p:sp>
      <p:pic>
        <p:nvPicPr>
          <p:cNvPr id="335" name="Google Shape;335;p69"/>
          <p:cNvPicPr preferRelativeResize="0"/>
          <p:nvPr/>
        </p:nvPicPr>
        <p:blipFill>
          <a:blip r:embed="rId4">
            <a:alphaModFix/>
          </a:blip>
          <a:stretch>
            <a:fillRect/>
          </a:stretch>
        </p:blipFill>
        <p:spPr>
          <a:xfrm>
            <a:off x="3974375" y="0"/>
            <a:ext cx="4844997" cy="5143499"/>
          </a:xfrm>
          <a:prstGeom prst="rect">
            <a:avLst/>
          </a:prstGeom>
          <a:noFill/>
          <a:ln>
            <a:noFill/>
          </a:ln>
        </p:spPr>
      </p:pic>
      <p:sp>
        <p:nvSpPr>
          <p:cNvPr id="336" name="Google Shape;336;p69"/>
          <p:cNvSpPr txBox="1"/>
          <p:nvPr>
            <p:ph idx="4294967295" type="title"/>
          </p:nvPr>
        </p:nvSpPr>
        <p:spPr>
          <a:xfrm>
            <a:off x="311700" y="372500"/>
            <a:ext cx="3600900" cy="3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W</a:t>
            </a:r>
            <a:r>
              <a:rPr lang="en-GB" sz="4200"/>
              <a:t>hat ‘role’ can the person play </a:t>
            </a:r>
            <a:br>
              <a:rPr lang="en-GB" sz="4200"/>
            </a:br>
            <a:endParaRPr sz="4200"/>
          </a:p>
          <a:p>
            <a:pPr indent="0" lvl="0" marL="0" rtl="0" algn="l">
              <a:spcBef>
                <a:spcPts val="0"/>
              </a:spcBef>
              <a:spcAft>
                <a:spcPts val="0"/>
              </a:spcAft>
              <a:buNone/>
            </a:pPr>
            <a:r>
              <a:rPr lang="en-GB" sz="4200"/>
              <a:t>— and how close to the ‘event’?</a:t>
            </a:r>
            <a:endParaRPr sz="4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7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Example: why dealers buy graffiti</a:t>
            </a:r>
            <a:endParaRPr sz="1900"/>
          </a:p>
        </p:txBody>
      </p:sp>
      <p:sp>
        <p:nvSpPr>
          <p:cNvPr id="342" name="Google Shape;342;p70"/>
          <p:cNvSpPr txBox="1"/>
          <p:nvPr>
            <p:ph idx="1" type="body"/>
          </p:nvPr>
        </p:nvSpPr>
        <p:spPr>
          <a:xfrm>
            <a:off x="311700" y="1468825"/>
            <a:ext cx="8520600" cy="35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600">
                <a:latin typeface="Oswald"/>
                <a:ea typeface="Oswald"/>
                <a:cs typeface="Oswald"/>
                <a:sym typeface="Oswald"/>
              </a:rPr>
              <a:t>Events:</a:t>
            </a:r>
            <a:endParaRPr sz="2600">
              <a:latin typeface="Oswald"/>
              <a:ea typeface="Oswald"/>
              <a:cs typeface="Oswald"/>
              <a:sym typeface="Oswald"/>
            </a:endParaRPr>
          </a:p>
          <a:p>
            <a:pPr indent="-393700" lvl="0" marL="457200" rtl="0" algn="l">
              <a:spcBef>
                <a:spcPts val="1600"/>
              </a:spcBef>
              <a:spcAft>
                <a:spcPts val="0"/>
              </a:spcAft>
              <a:buSzPts val="2600"/>
              <a:buFont typeface="Oswald"/>
              <a:buAutoNum type="arabicPeriod"/>
            </a:pPr>
            <a:r>
              <a:rPr lang="en-GB" sz="2600">
                <a:latin typeface="Oswald"/>
                <a:ea typeface="Oswald"/>
                <a:cs typeface="Oswald"/>
                <a:sym typeface="Oswald"/>
              </a:rPr>
              <a:t>Finding graffiti</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lang="en-GB" sz="2600">
                <a:latin typeface="Oswald"/>
                <a:ea typeface="Oswald"/>
                <a:cs typeface="Oswald"/>
                <a:sym typeface="Oswald"/>
              </a:rPr>
              <a:t>Buying art (auctions, galleries, artists)</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lang="en-GB" sz="2600">
                <a:latin typeface="Oswald"/>
                <a:ea typeface="Oswald"/>
                <a:cs typeface="Oswald"/>
                <a:sym typeface="Oswald"/>
              </a:rPr>
              <a:t>Selling art</a:t>
            </a:r>
            <a:endParaRPr sz="2600">
              <a:latin typeface="Oswald"/>
              <a:ea typeface="Oswald"/>
              <a:cs typeface="Oswald"/>
              <a:sym typeface="Oswald"/>
            </a:endParaRPr>
          </a:p>
          <a:p>
            <a:pPr indent="0" lvl="0" marL="0" rtl="0" algn="l">
              <a:spcBef>
                <a:spcPts val="1600"/>
              </a:spcBef>
              <a:spcAft>
                <a:spcPts val="1600"/>
              </a:spcAft>
              <a:buNone/>
            </a:pPr>
            <a:r>
              <a:rPr lang="en-GB" sz="2600">
                <a:latin typeface="Oswald"/>
                <a:ea typeface="Oswald"/>
                <a:cs typeface="Oswald"/>
                <a:sym typeface="Oswald"/>
              </a:rPr>
              <a:t>An interviewee doesn’t have to merely describe what happened, or explain it…</a:t>
            </a:r>
            <a:endParaRPr sz="2600">
              <a:latin typeface="Oswald"/>
              <a:ea typeface="Oswald"/>
              <a:cs typeface="Oswald"/>
              <a:sym typeface="Oswa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7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Interviewee’s ‘role’ in telling the story</a:t>
            </a:r>
            <a:endParaRPr sz="1900"/>
          </a:p>
        </p:txBody>
      </p:sp>
      <p:sp>
        <p:nvSpPr>
          <p:cNvPr id="348" name="Google Shape;348;p71"/>
          <p:cNvSpPr txBox="1"/>
          <p:nvPr>
            <p:ph idx="1" type="body"/>
          </p:nvPr>
        </p:nvSpPr>
        <p:spPr>
          <a:xfrm>
            <a:off x="311700" y="1468825"/>
            <a:ext cx="8520600" cy="35166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Participant</a:t>
            </a:r>
            <a:r>
              <a:rPr lang="en-GB" sz="2600">
                <a:latin typeface="Oswald"/>
                <a:ea typeface="Oswald"/>
                <a:cs typeface="Oswald"/>
                <a:sym typeface="Oswald"/>
              </a:rPr>
              <a:t>: talks as the event unfolds</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Guide</a:t>
            </a:r>
            <a:r>
              <a:rPr lang="en-GB" sz="2600">
                <a:latin typeface="Oswald"/>
                <a:ea typeface="Oswald"/>
                <a:cs typeface="Oswald"/>
                <a:sym typeface="Oswald"/>
              </a:rPr>
              <a:t>: walks through the event</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Demonstrator</a:t>
            </a:r>
            <a:r>
              <a:rPr lang="en-GB" sz="2600">
                <a:latin typeface="Oswald"/>
                <a:ea typeface="Oswald"/>
                <a:cs typeface="Oswald"/>
                <a:sym typeface="Oswald"/>
              </a:rPr>
              <a:t>: re-enacts the event later</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Authority</a:t>
            </a:r>
            <a:r>
              <a:rPr lang="en-GB" sz="2600">
                <a:latin typeface="Oswald"/>
                <a:ea typeface="Oswald"/>
                <a:cs typeface="Oswald"/>
                <a:sym typeface="Oswald"/>
              </a:rPr>
              <a:t>: on the event, as participant</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Witness</a:t>
            </a:r>
            <a:r>
              <a:rPr lang="en-GB" sz="2600">
                <a:latin typeface="Oswald"/>
                <a:ea typeface="Oswald"/>
                <a:cs typeface="Oswald"/>
                <a:sym typeface="Oswald"/>
              </a:rPr>
              <a:t>: to the event</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Researcher</a:t>
            </a:r>
            <a:r>
              <a:rPr lang="en-GB" sz="2600">
                <a:latin typeface="Oswald"/>
                <a:ea typeface="Oswald"/>
                <a:cs typeface="Oswald"/>
                <a:sym typeface="Oswald"/>
              </a:rPr>
              <a:t>: seeking truth</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Critic</a:t>
            </a:r>
            <a:r>
              <a:rPr lang="en-GB" sz="2600">
                <a:latin typeface="Oswald"/>
                <a:ea typeface="Oswald"/>
                <a:cs typeface="Oswald"/>
                <a:sym typeface="Oswald"/>
              </a:rPr>
              <a:t>: an authority/expert but who wasn’t involved personally</a:t>
            </a:r>
            <a:endParaRPr sz="2600">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45"/>
          <p:cNvSpPr txBox="1"/>
          <p:nvPr>
            <p:ph type="ctrTitle"/>
          </p:nvPr>
        </p:nvSpPr>
        <p:spPr>
          <a:xfrm>
            <a:off x="411175" y="644300"/>
            <a:ext cx="8282400" cy="21090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Play"/>
              <a:buNone/>
            </a:pPr>
            <a:r>
              <a:t/>
            </a:r>
            <a:endParaRPr/>
          </a:p>
        </p:txBody>
      </p:sp>
      <p:sp>
        <p:nvSpPr>
          <p:cNvPr id="177" name="Google Shape;177;p45"/>
          <p:cNvSpPr/>
          <p:nvPr/>
        </p:nvSpPr>
        <p:spPr>
          <a:xfrm>
            <a:off x="5125" y="-1025"/>
            <a:ext cx="9144000" cy="3299100"/>
          </a:xfrm>
          <a:prstGeom prst="rect">
            <a:avLst/>
          </a:prstGeom>
          <a:solidFill>
            <a:srgbClr val="37BEB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45"/>
          <p:cNvSpPr txBox="1"/>
          <p:nvPr/>
        </p:nvSpPr>
        <p:spPr>
          <a:xfrm>
            <a:off x="411175" y="644300"/>
            <a:ext cx="8282400" cy="2109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sz="6000">
                <a:solidFill>
                  <a:srgbClr val="FFFFFF"/>
                </a:solidFill>
                <a:latin typeface="Oswald"/>
                <a:ea typeface="Oswald"/>
                <a:cs typeface="Oswald"/>
                <a:sym typeface="Oswald"/>
              </a:rPr>
              <a:t>Planning great interviews</a:t>
            </a:r>
            <a:endParaRPr sz="6000">
              <a:solidFill>
                <a:srgbClr val="FFFFFF"/>
              </a:solidFill>
              <a:latin typeface="Oswald"/>
              <a:ea typeface="Oswald"/>
              <a:cs typeface="Oswald"/>
              <a:sym typeface="Oswald"/>
            </a:endParaRPr>
          </a:p>
        </p:txBody>
      </p:sp>
      <p:pic>
        <p:nvPicPr>
          <p:cNvPr id="179" name="Google Shape;179;p45"/>
          <p:cNvPicPr preferRelativeResize="0"/>
          <p:nvPr/>
        </p:nvPicPr>
        <p:blipFill>
          <a:blip r:embed="rId3">
            <a:alphaModFix/>
          </a:blip>
          <a:stretch>
            <a:fillRect/>
          </a:stretch>
        </p:blipFill>
        <p:spPr>
          <a:xfrm>
            <a:off x="7909395" y="3705058"/>
            <a:ext cx="1080799" cy="1080799"/>
          </a:xfrm>
          <a:prstGeom prst="rect">
            <a:avLst/>
          </a:prstGeom>
          <a:noFill/>
          <a:ln>
            <a:noFill/>
          </a:ln>
        </p:spPr>
      </p:pic>
      <p:sp>
        <p:nvSpPr>
          <p:cNvPr id="180" name="Google Shape;180;p45"/>
          <p:cNvSpPr txBox="1"/>
          <p:nvPr/>
        </p:nvSpPr>
        <p:spPr>
          <a:xfrm>
            <a:off x="411175" y="3398250"/>
            <a:ext cx="8282400" cy="126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600">
                <a:solidFill>
                  <a:srgbClr val="666666"/>
                </a:solidFill>
                <a:latin typeface="Oswald"/>
                <a:ea typeface="Oswald"/>
                <a:cs typeface="Oswald"/>
                <a:sym typeface="Oswald"/>
              </a:rPr>
              <a:t>Paul Bradshaw </a:t>
            </a:r>
            <a:r>
              <a:rPr lang="en-GB" sz="3600">
                <a:solidFill>
                  <a:srgbClr val="B7B7B7"/>
                </a:solidFill>
                <a:latin typeface="Oswald"/>
                <a:ea typeface="Oswald"/>
                <a:cs typeface="Oswald"/>
                <a:sym typeface="Oswald"/>
              </a:rPr>
              <a:t>|</a:t>
            </a:r>
            <a:r>
              <a:rPr lang="en-GB" sz="3600">
                <a:solidFill>
                  <a:srgbClr val="666666"/>
                </a:solidFill>
                <a:latin typeface="Oswald"/>
                <a:ea typeface="Oswald"/>
                <a:cs typeface="Oswald"/>
                <a:sym typeface="Oswald"/>
              </a:rPr>
              <a:t> MED7334 Narrative</a:t>
            </a:r>
            <a:endParaRPr sz="3600">
              <a:solidFill>
                <a:srgbClr val="666666"/>
              </a:solidFill>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7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Interviewee’s ‘role’ in telling the story</a:t>
            </a:r>
            <a:endParaRPr sz="1900"/>
          </a:p>
        </p:txBody>
      </p:sp>
      <p:sp>
        <p:nvSpPr>
          <p:cNvPr id="354" name="Google Shape;354;p72"/>
          <p:cNvSpPr txBox="1"/>
          <p:nvPr>
            <p:ph idx="1" type="body"/>
          </p:nvPr>
        </p:nvSpPr>
        <p:spPr>
          <a:xfrm>
            <a:off x="311700" y="1468825"/>
            <a:ext cx="8520600" cy="35166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Participant</a:t>
            </a:r>
            <a:r>
              <a:rPr lang="en-GB" sz="2600">
                <a:latin typeface="Oswald"/>
                <a:ea typeface="Oswald"/>
                <a:cs typeface="Oswald"/>
                <a:sym typeface="Oswald"/>
              </a:rPr>
              <a:t>: talks as the event unfolds</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Guide</a:t>
            </a:r>
            <a:r>
              <a:rPr lang="en-GB" sz="2600">
                <a:latin typeface="Oswald"/>
                <a:ea typeface="Oswald"/>
                <a:cs typeface="Oswald"/>
                <a:sym typeface="Oswald"/>
              </a:rPr>
              <a:t>: walks through the event</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Demonstrator</a:t>
            </a:r>
            <a:r>
              <a:rPr lang="en-GB" sz="2600">
                <a:latin typeface="Oswald"/>
                <a:ea typeface="Oswald"/>
                <a:cs typeface="Oswald"/>
                <a:sym typeface="Oswald"/>
              </a:rPr>
              <a:t>: re-enacts the event later</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highlight>
                  <a:srgbClr val="FFFF00"/>
                </a:highlight>
                <a:latin typeface="Oswald"/>
                <a:ea typeface="Oswald"/>
                <a:cs typeface="Oswald"/>
                <a:sym typeface="Oswald"/>
              </a:rPr>
              <a:t>Authority</a:t>
            </a:r>
            <a:r>
              <a:rPr lang="en-GB" sz="2600">
                <a:highlight>
                  <a:srgbClr val="FFFF00"/>
                </a:highlight>
                <a:latin typeface="Oswald"/>
                <a:ea typeface="Oswald"/>
                <a:cs typeface="Oswald"/>
                <a:sym typeface="Oswald"/>
              </a:rPr>
              <a:t>: on the event, as participant</a:t>
            </a:r>
            <a:endParaRPr sz="2600">
              <a:highlight>
                <a:srgbClr val="FFFF00"/>
              </a:highlight>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Witness</a:t>
            </a:r>
            <a:r>
              <a:rPr lang="en-GB" sz="2600">
                <a:latin typeface="Oswald"/>
                <a:ea typeface="Oswald"/>
                <a:cs typeface="Oswald"/>
                <a:sym typeface="Oswald"/>
              </a:rPr>
              <a:t>: to the event</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Researcher</a:t>
            </a:r>
            <a:r>
              <a:rPr lang="en-GB" sz="2600">
                <a:latin typeface="Oswald"/>
                <a:ea typeface="Oswald"/>
                <a:cs typeface="Oswald"/>
                <a:sym typeface="Oswald"/>
              </a:rPr>
              <a:t>: seeking truth</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highlight>
                  <a:srgbClr val="FFFF00"/>
                </a:highlight>
                <a:latin typeface="Oswald"/>
                <a:ea typeface="Oswald"/>
                <a:cs typeface="Oswald"/>
                <a:sym typeface="Oswald"/>
              </a:rPr>
              <a:t>Critic</a:t>
            </a:r>
            <a:r>
              <a:rPr lang="en-GB" sz="2600">
                <a:highlight>
                  <a:srgbClr val="FFFF00"/>
                </a:highlight>
                <a:latin typeface="Oswald"/>
                <a:ea typeface="Oswald"/>
                <a:cs typeface="Oswald"/>
                <a:sym typeface="Oswald"/>
              </a:rPr>
              <a:t>: an authority/expert but who wasn’t involved personally</a:t>
            </a:r>
            <a:endParaRPr sz="2600">
              <a:highlight>
                <a:srgbClr val="FFFF00"/>
              </a:highlight>
              <a:latin typeface="Oswald"/>
              <a:ea typeface="Oswald"/>
              <a:cs typeface="Oswald"/>
              <a:sym typeface="Oswa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7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Example: interview options (buying art)</a:t>
            </a:r>
            <a:endParaRPr sz="1900"/>
          </a:p>
        </p:txBody>
      </p:sp>
      <p:sp>
        <p:nvSpPr>
          <p:cNvPr id="360" name="Google Shape;360;p73"/>
          <p:cNvSpPr txBox="1"/>
          <p:nvPr>
            <p:ph idx="1" type="body"/>
          </p:nvPr>
        </p:nvSpPr>
        <p:spPr>
          <a:xfrm>
            <a:off x="311700" y="1468825"/>
            <a:ext cx="8520600" cy="35166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Participant</a:t>
            </a:r>
            <a:r>
              <a:rPr lang="en-GB" sz="2600">
                <a:latin typeface="Oswald"/>
                <a:ea typeface="Oswald"/>
                <a:cs typeface="Oswald"/>
                <a:sym typeface="Oswald"/>
              </a:rPr>
              <a:t>: interview a buyer </a:t>
            </a:r>
            <a:r>
              <a:rPr i="1" lang="en-GB" sz="2600">
                <a:latin typeface="Oswald"/>
                <a:ea typeface="Oswald"/>
                <a:cs typeface="Oswald"/>
                <a:sym typeface="Oswald"/>
              </a:rPr>
              <a:t>during an auction</a:t>
            </a:r>
            <a:endParaRPr i="1"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Guide</a:t>
            </a:r>
            <a:r>
              <a:rPr lang="en-GB" sz="2600">
                <a:latin typeface="Oswald"/>
                <a:ea typeface="Oswald"/>
                <a:cs typeface="Oswald"/>
                <a:sym typeface="Oswald"/>
              </a:rPr>
              <a:t>: interview a buyer </a:t>
            </a:r>
            <a:r>
              <a:rPr i="1" lang="en-GB" sz="2600">
                <a:latin typeface="Oswald"/>
                <a:ea typeface="Oswald"/>
                <a:cs typeface="Oswald"/>
                <a:sym typeface="Oswald"/>
              </a:rPr>
              <a:t>as they walk through a gallery</a:t>
            </a:r>
            <a:endParaRPr i="1"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Demonstrator</a:t>
            </a:r>
            <a:r>
              <a:rPr lang="en-GB" sz="2600">
                <a:latin typeface="Oswald"/>
                <a:ea typeface="Oswald"/>
                <a:cs typeface="Oswald"/>
                <a:sym typeface="Oswald"/>
              </a:rPr>
              <a:t>: ask the buyer to </a:t>
            </a:r>
            <a:r>
              <a:rPr i="1" lang="en-GB" sz="2600">
                <a:latin typeface="Oswald"/>
                <a:ea typeface="Oswald"/>
                <a:cs typeface="Oswald"/>
                <a:sym typeface="Oswald"/>
              </a:rPr>
              <a:t>re-enact preparations</a:t>
            </a:r>
            <a:endParaRPr i="1"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Authority</a:t>
            </a:r>
            <a:r>
              <a:rPr lang="en-GB" sz="2600">
                <a:latin typeface="Oswald"/>
                <a:ea typeface="Oswald"/>
                <a:cs typeface="Oswald"/>
                <a:sym typeface="Oswald"/>
              </a:rPr>
              <a:t>: </a:t>
            </a:r>
            <a:r>
              <a:rPr lang="en-GB" sz="2600">
                <a:latin typeface="Oswald"/>
                <a:ea typeface="Oswald"/>
                <a:cs typeface="Oswald"/>
                <a:sym typeface="Oswald"/>
              </a:rPr>
              <a:t>interview a buyer after an auction</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Witness</a:t>
            </a:r>
            <a:r>
              <a:rPr lang="en-GB" sz="2600">
                <a:latin typeface="Oswald"/>
                <a:ea typeface="Oswald"/>
                <a:cs typeface="Oswald"/>
                <a:sym typeface="Oswald"/>
              </a:rPr>
              <a:t>: </a:t>
            </a:r>
            <a:r>
              <a:rPr lang="en-GB" sz="2600">
                <a:latin typeface="Oswald"/>
                <a:ea typeface="Oswald"/>
                <a:cs typeface="Oswald"/>
                <a:sym typeface="Oswald"/>
              </a:rPr>
              <a:t>interview the buyer’s </a:t>
            </a:r>
            <a:r>
              <a:rPr i="1" lang="en-GB" sz="2600">
                <a:latin typeface="Oswald"/>
                <a:ea typeface="Oswald"/>
                <a:cs typeface="Oswald"/>
                <a:sym typeface="Oswald"/>
              </a:rPr>
              <a:t>partner</a:t>
            </a:r>
            <a:r>
              <a:rPr lang="en-GB" sz="2600">
                <a:latin typeface="Oswald"/>
                <a:ea typeface="Oswald"/>
                <a:cs typeface="Oswald"/>
                <a:sym typeface="Oswald"/>
              </a:rPr>
              <a:t>: “Were they excited?”</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Researcher</a:t>
            </a:r>
            <a:r>
              <a:rPr lang="en-GB" sz="2600">
                <a:latin typeface="Oswald"/>
                <a:ea typeface="Oswald"/>
                <a:cs typeface="Oswald"/>
                <a:sym typeface="Oswald"/>
              </a:rPr>
              <a:t>: </a:t>
            </a:r>
            <a:r>
              <a:rPr lang="en-GB" sz="2600">
                <a:latin typeface="Oswald"/>
                <a:ea typeface="Oswald"/>
                <a:cs typeface="Oswald"/>
                <a:sym typeface="Oswald"/>
              </a:rPr>
              <a:t>interview a buyer </a:t>
            </a:r>
            <a:r>
              <a:rPr i="1" lang="en-GB" sz="2600">
                <a:latin typeface="Oswald"/>
                <a:ea typeface="Oswald"/>
                <a:cs typeface="Oswald"/>
                <a:sym typeface="Oswald"/>
              </a:rPr>
              <a:t>as they try to find answers</a:t>
            </a:r>
            <a:endParaRPr i="1"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b="1" lang="en-GB" sz="2600">
                <a:latin typeface="Oswald"/>
                <a:ea typeface="Oswald"/>
                <a:cs typeface="Oswald"/>
                <a:sym typeface="Oswald"/>
              </a:rPr>
              <a:t>Critic</a:t>
            </a:r>
            <a:r>
              <a:rPr lang="en-GB" sz="2600">
                <a:latin typeface="Oswald"/>
                <a:ea typeface="Oswald"/>
                <a:cs typeface="Oswald"/>
                <a:sym typeface="Oswald"/>
              </a:rPr>
              <a:t>: </a:t>
            </a:r>
            <a:r>
              <a:rPr lang="en-GB" sz="2600">
                <a:latin typeface="Oswald"/>
                <a:ea typeface="Oswald"/>
                <a:cs typeface="Oswald"/>
                <a:sym typeface="Oswald"/>
              </a:rPr>
              <a:t>interview </a:t>
            </a:r>
            <a:r>
              <a:rPr lang="en-GB" sz="2600">
                <a:latin typeface="Oswald"/>
                <a:ea typeface="Oswald"/>
                <a:cs typeface="Oswald"/>
                <a:sym typeface="Oswald"/>
              </a:rPr>
              <a:t>an expert on graffiti art sales</a:t>
            </a:r>
            <a:endParaRPr sz="2600">
              <a:latin typeface="Oswald"/>
              <a:ea typeface="Oswald"/>
              <a:cs typeface="Oswald"/>
              <a:sym typeface="Oswa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364" name="Shape 364"/>
        <p:cNvGrpSpPr/>
        <p:nvPr/>
      </p:nvGrpSpPr>
      <p:grpSpPr>
        <a:xfrm>
          <a:off x="0" y="0"/>
          <a:ext cx="0" cy="0"/>
          <a:chOff x="0" y="0"/>
          <a:chExt cx="0" cy="0"/>
        </a:xfrm>
      </p:grpSpPr>
      <p:sp>
        <p:nvSpPr>
          <p:cNvPr id="365" name="Google Shape;365;p7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i="1" lang="en-GB" sz="2800">
                <a:latin typeface="Oswald"/>
                <a:ea typeface="Oswald"/>
                <a:cs typeface="Oswald"/>
                <a:sym typeface="Oswald"/>
              </a:rPr>
              <a:t>I brainstormed different ‘role distance’ (Rothwell 2012) options and chose to interview them as they worked.</a:t>
            </a:r>
            <a:endParaRPr i="1" sz="2800">
              <a:latin typeface="Oswald"/>
              <a:ea typeface="Oswald"/>
              <a:cs typeface="Oswald"/>
              <a:sym typeface="Oswald"/>
            </a:endParaRPr>
          </a:p>
          <a:p>
            <a:pPr indent="0" lvl="0" marL="457200" rtl="0" algn="l">
              <a:spcBef>
                <a:spcPts val="1600"/>
              </a:spcBef>
              <a:spcAft>
                <a:spcPts val="0"/>
              </a:spcAft>
              <a:buNone/>
            </a:pPr>
            <a:r>
              <a:rPr b="1" lang="en-GB" sz="2800">
                <a:latin typeface="Oswald"/>
                <a:ea typeface="Oswald"/>
                <a:cs typeface="Oswald"/>
                <a:sym typeface="Oswald"/>
              </a:rPr>
              <a:t>Bibliography</a:t>
            </a:r>
            <a:endParaRPr b="1" sz="2800">
              <a:latin typeface="Oswald"/>
              <a:ea typeface="Oswald"/>
              <a:cs typeface="Oswald"/>
              <a:sym typeface="Oswald"/>
            </a:endParaRPr>
          </a:p>
          <a:p>
            <a:pPr indent="0" lvl="0" marL="457200" rtl="0" algn="l">
              <a:spcBef>
                <a:spcPts val="1600"/>
              </a:spcBef>
              <a:spcAft>
                <a:spcPts val="1600"/>
              </a:spcAft>
              <a:buNone/>
            </a:pPr>
            <a:r>
              <a:rPr lang="en-GB" sz="2800">
                <a:latin typeface="Oswald"/>
                <a:ea typeface="Oswald"/>
                <a:cs typeface="Oswald"/>
                <a:sym typeface="Oswald"/>
              </a:rPr>
              <a:t>Rothwell, J. </a:t>
            </a:r>
            <a:r>
              <a:rPr i="1" lang="en-GB" sz="2800">
                <a:latin typeface="Oswald"/>
                <a:ea typeface="Oswald"/>
                <a:cs typeface="Oswald"/>
                <a:sym typeface="Oswald"/>
              </a:rPr>
              <a:t>Interview strategies</a:t>
            </a:r>
            <a:r>
              <a:rPr lang="en-GB" sz="2800">
                <a:latin typeface="Oswald"/>
                <a:ea typeface="Oswald"/>
                <a:cs typeface="Oswald"/>
                <a:sym typeface="Oswald"/>
              </a:rPr>
              <a:t> in De Jong et al (2012) Creative Documentary: Theory and Practice</a:t>
            </a:r>
            <a:endParaRPr sz="2800">
              <a:latin typeface="Oswald"/>
              <a:ea typeface="Oswald"/>
              <a:cs typeface="Oswald"/>
              <a:sym typeface="Oswald"/>
            </a:endParaRPr>
          </a:p>
        </p:txBody>
      </p:sp>
      <p:sp>
        <p:nvSpPr>
          <p:cNvPr id="366" name="Google Shape;366;p7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Evidence this in the assignment</a:t>
            </a:r>
            <a:endParaRPr sz="19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0" name="Shape 370"/>
        <p:cNvGrpSpPr/>
        <p:nvPr/>
      </p:nvGrpSpPr>
      <p:grpSpPr>
        <a:xfrm>
          <a:off x="0" y="0"/>
          <a:ext cx="0" cy="0"/>
          <a:chOff x="0" y="0"/>
          <a:chExt cx="0" cy="0"/>
        </a:xfrm>
      </p:grpSpPr>
      <p:sp>
        <p:nvSpPr>
          <p:cNvPr id="371" name="Google Shape;371;p75"/>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Font typeface="Oswald"/>
              <a:buChar char="●"/>
            </a:pPr>
            <a:r>
              <a:rPr lang="en-GB" sz="2400">
                <a:solidFill>
                  <a:schemeClr val="lt1"/>
                </a:solidFill>
                <a:latin typeface="Oswald"/>
                <a:ea typeface="Oswald"/>
                <a:cs typeface="Oswald"/>
                <a:sym typeface="Oswald"/>
              </a:rPr>
              <a:t>Participant: talks as the event unfolds</a:t>
            </a:r>
            <a:endParaRPr sz="2400">
              <a:solidFill>
                <a:schemeClr val="lt1"/>
              </a:solidFill>
              <a:latin typeface="Oswald"/>
              <a:ea typeface="Oswald"/>
              <a:cs typeface="Oswald"/>
              <a:sym typeface="Oswald"/>
            </a:endParaRPr>
          </a:p>
          <a:p>
            <a:pPr indent="-381000" lvl="0" marL="457200" rtl="0" algn="l">
              <a:spcBef>
                <a:spcPts val="0"/>
              </a:spcBef>
              <a:spcAft>
                <a:spcPts val="0"/>
              </a:spcAft>
              <a:buClr>
                <a:schemeClr val="lt1"/>
              </a:buClr>
              <a:buSzPts val="2400"/>
              <a:buFont typeface="Oswald"/>
              <a:buChar char="●"/>
            </a:pPr>
            <a:r>
              <a:rPr lang="en-GB" sz="2400">
                <a:solidFill>
                  <a:schemeClr val="lt1"/>
                </a:solidFill>
                <a:latin typeface="Oswald"/>
                <a:ea typeface="Oswald"/>
                <a:cs typeface="Oswald"/>
                <a:sym typeface="Oswald"/>
              </a:rPr>
              <a:t>Guide: walks through the event</a:t>
            </a:r>
            <a:endParaRPr sz="2400">
              <a:solidFill>
                <a:schemeClr val="lt1"/>
              </a:solidFill>
              <a:latin typeface="Oswald"/>
              <a:ea typeface="Oswald"/>
              <a:cs typeface="Oswald"/>
              <a:sym typeface="Oswald"/>
            </a:endParaRPr>
          </a:p>
          <a:p>
            <a:pPr indent="-381000" lvl="0" marL="457200" rtl="0" algn="l">
              <a:spcBef>
                <a:spcPts val="0"/>
              </a:spcBef>
              <a:spcAft>
                <a:spcPts val="0"/>
              </a:spcAft>
              <a:buClr>
                <a:schemeClr val="lt1"/>
              </a:buClr>
              <a:buSzPts val="2400"/>
              <a:buFont typeface="Oswald"/>
              <a:buChar char="●"/>
            </a:pPr>
            <a:r>
              <a:rPr lang="en-GB" sz="2400">
                <a:solidFill>
                  <a:schemeClr val="lt1"/>
                </a:solidFill>
                <a:latin typeface="Oswald"/>
                <a:ea typeface="Oswald"/>
                <a:cs typeface="Oswald"/>
                <a:sym typeface="Oswald"/>
              </a:rPr>
              <a:t>Demonstrator: re-enacts the event later</a:t>
            </a:r>
            <a:endParaRPr sz="2400">
              <a:solidFill>
                <a:schemeClr val="lt1"/>
              </a:solidFill>
              <a:latin typeface="Oswald"/>
              <a:ea typeface="Oswald"/>
              <a:cs typeface="Oswald"/>
              <a:sym typeface="Oswald"/>
            </a:endParaRPr>
          </a:p>
          <a:p>
            <a:pPr indent="-381000" lvl="0" marL="457200" rtl="0" algn="l">
              <a:spcBef>
                <a:spcPts val="0"/>
              </a:spcBef>
              <a:spcAft>
                <a:spcPts val="0"/>
              </a:spcAft>
              <a:buClr>
                <a:schemeClr val="lt1"/>
              </a:buClr>
              <a:buSzPts val="2400"/>
              <a:buFont typeface="Oswald"/>
              <a:buChar char="●"/>
            </a:pPr>
            <a:r>
              <a:rPr lang="en-GB" sz="2400">
                <a:solidFill>
                  <a:schemeClr val="lt1"/>
                </a:solidFill>
                <a:latin typeface="Oswald"/>
                <a:ea typeface="Oswald"/>
                <a:cs typeface="Oswald"/>
                <a:sym typeface="Oswald"/>
              </a:rPr>
              <a:t>Authority: on the event, as participant</a:t>
            </a:r>
            <a:endParaRPr sz="2400">
              <a:solidFill>
                <a:schemeClr val="lt1"/>
              </a:solidFill>
              <a:latin typeface="Oswald"/>
              <a:ea typeface="Oswald"/>
              <a:cs typeface="Oswald"/>
              <a:sym typeface="Oswald"/>
            </a:endParaRPr>
          </a:p>
          <a:p>
            <a:pPr indent="-381000" lvl="0" marL="457200" rtl="0" algn="l">
              <a:spcBef>
                <a:spcPts val="0"/>
              </a:spcBef>
              <a:spcAft>
                <a:spcPts val="0"/>
              </a:spcAft>
              <a:buClr>
                <a:schemeClr val="lt1"/>
              </a:buClr>
              <a:buSzPts val="2400"/>
              <a:buFont typeface="Oswald"/>
              <a:buChar char="●"/>
            </a:pPr>
            <a:r>
              <a:rPr lang="en-GB" sz="2400">
                <a:solidFill>
                  <a:schemeClr val="lt1"/>
                </a:solidFill>
                <a:latin typeface="Oswald"/>
                <a:ea typeface="Oswald"/>
                <a:cs typeface="Oswald"/>
                <a:sym typeface="Oswald"/>
              </a:rPr>
              <a:t>Witness: to the event</a:t>
            </a:r>
            <a:endParaRPr sz="2400">
              <a:solidFill>
                <a:schemeClr val="lt1"/>
              </a:solidFill>
              <a:latin typeface="Oswald"/>
              <a:ea typeface="Oswald"/>
              <a:cs typeface="Oswald"/>
              <a:sym typeface="Oswald"/>
            </a:endParaRPr>
          </a:p>
          <a:p>
            <a:pPr indent="-381000" lvl="0" marL="457200" rtl="0" algn="l">
              <a:spcBef>
                <a:spcPts val="0"/>
              </a:spcBef>
              <a:spcAft>
                <a:spcPts val="0"/>
              </a:spcAft>
              <a:buClr>
                <a:schemeClr val="lt1"/>
              </a:buClr>
              <a:buSzPts val="2400"/>
              <a:buFont typeface="Oswald"/>
              <a:buChar char="●"/>
            </a:pPr>
            <a:r>
              <a:rPr lang="en-GB" sz="2400">
                <a:solidFill>
                  <a:schemeClr val="lt1"/>
                </a:solidFill>
                <a:latin typeface="Oswald"/>
                <a:ea typeface="Oswald"/>
                <a:cs typeface="Oswald"/>
                <a:sym typeface="Oswald"/>
              </a:rPr>
              <a:t>Researcher: seeking truth</a:t>
            </a:r>
            <a:endParaRPr sz="2400">
              <a:solidFill>
                <a:schemeClr val="lt1"/>
              </a:solidFill>
              <a:latin typeface="Oswald"/>
              <a:ea typeface="Oswald"/>
              <a:cs typeface="Oswald"/>
              <a:sym typeface="Oswald"/>
            </a:endParaRPr>
          </a:p>
          <a:p>
            <a:pPr indent="-381000" lvl="0" marL="457200" rtl="0" algn="l">
              <a:spcBef>
                <a:spcPts val="0"/>
              </a:spcBef>
              <a:spcAft>
                <a:spcPts val="0"/>
              </a:spcAft>
              <a:buClr>
                <a:schemeClr val="lt1"/>
              </a:buClr>
              <a:buSzPts val="2400"/>
              <a:buFont typeface="Oswald"/>
              <a:buChar char="●"/>
            </a:pPr>
            <a:r>
              <a:rPr lang="en-GB" sz="2400">
                <a:solidFill>
                  <a:schemeClr val="lt1"/>
                </a:solidFill>
                <a:latin typeface="Oswald"/>
                <a:ea typeface="Oswald"/>
                <a:cs typeface="Oswald"/>
                <a:sym typeface="Oswald"/>
              </a:rPr>
              <a:t>Critic: an authority/expert but who wasn’t involved personally</a:t>
            </a:r>
            <a:endParaRPr sz="2400">
              <a:solidFill>
                <a:schemeClr val="lt1"/>
              </a:solidFill>
              <a:latin typeface="Oswald"/>
              <a:ea typeface="Oswald"/>
              <a:cs typeface="Oswald"/>
              <a:sym typeface="Oswald"/>
            </a:endParaRPr>
          </a:p>
        </p:txBody>
      </p:sp>
      <p:sp>
        <p:nvSpPr>
          <p:cNvPr id="372" name="Google Shape;372;p75"/>
          <p:cNvSpPr txBox="1"/>
          <p:nvPr>
            <p:ph idx="4294967295" type="title"/>
          </p:nvPr>
        </p:nvSpPr>
        <p:spPr>
          <a:xfrm>
            <a:off x="311700" y="37250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Do it now: identify interviewee roles </a:t>
            </a:r>
            <a:endParaRPr sz="19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0000"/>
        </a:solidFill>
      </p:bgPr>
    </p:bg>
    <p:spTree>
      <p:nvGrpSpPr>
        <p:cNvPr id="376" name="Shape 376"/>
        <p:cNvGrpSpPr/>
        <p:nvPr/>
      </p:nvGrpSpPr>
      <p:grpSpPr>
        <a:xfrm>
          <a:off x="0" y="0"/>
          <a:ext cx="0" cy="0"/>
          <a:chOff x="0" y="0"/>
          <a:chExt cx="0" cy="0"/>
        </a:xfrm>
      </p:grpSpPr>
      <p:sp>
        <p:nvSpPr>
          <p:cNvPr id="377" name="Google Shape;377;p7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Do the mid-module feedback in this week’s section on Moodle</a:t>
            </a:r>
            <a:endParaRPr sz="2800">
              <a:solidFill>
                <a:schemeClr val="lt1"/>
              </a:solidFill>
              <a:latin typeface="Oswald"/>
              <a:ea typeface="Oswald"/>
              <a:cs typeface="Oswald"/>
              <a:sym typeface="Oswald"/>
            </a:endParaRPr>
          </a:p>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Then take a break!</a:t>
            </a:r>
            <a:endParaRPr sz="2800">
              <a:solidFill>
                <a:schemeClr val="lt1"/>
              </a:solidFill>
              <a:latin typeface="Oswald"/>
              <a:ea typeface="Oswald"/>
              <a:cs typeface="Oswald"/>
              <a:sym typeface="Oswald"/>
            </a:endParaRPr>
          </a:p>
        </p:txBody>
      </p:sp>
      <p:sp>
        <p:nvSpPr>
          <p:cNvPr id="378" name="Google Shape;378;p7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Now</a:t>
            </a:r>
            <a:r>
              <a:rPr lang="en-GB" sz="4200">
                <a:solidFill>
                  <a:schemeClr val="lt1"/>
                </a:solidFill>
              </a:rPr>
              <a:t>: mid-module feedback time!</a:t>
            </a:r>
            <a:endParaRPr sz="19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77"/>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3. Power and ethics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7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What do you do if…</a:t>
            </a:r>
            <a:endParaRPr sz="1900"/>
          </a:p>
        </p:txBody>
      </p:sp>
      <p:sp>
        <p:nvSpPr>
          <p:cNvPr id="389" name="Google Shape;389;p7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You are </a:t>
            </a:r>
            <a:r>
              <a:rPr b="1" lang="en-GB" sz="2800">
                <a:latin typeface="Oswald"/>
                <a:ea typeface="Oswald"/>
                <a:cs typeface="Oswald"/>
                <a:sym typeface="Oswald"/>
              </a:rPr>
              <a:t>related to/friends with/work with</a:t>
            </a:r>
            <a:r>
              <a:rPr lang="en-GB" sz="2800">
                <a:latin typeface="Oswald"/>
                <a:ea typeface="Oswald"/>
                <a:cs typeface="Oswald"/>
                <a:sym typeface="Oswald"/>
              </a:rPr>
              <a:t> the source?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The interviewee wants to remain </a:t>
            </a:r>
            <a:r>
              <a:rPr b="1" lang="en-GB" sz="2800">
                <a:latin typeface="Oswald"/>
                <a:ea typeface="Oswald"/>
                <a:cs typeface="Oswald"/>
                <a:sym typeface="Oswald"/>
              </a:rPr>
              <a:t>anonymous</a:t>
            </a:r>
            <a:r>
              <a:rPr lang="en-GB" sz="2800">
                <a:latin typeface="Oswald"/>
                <a:ea typeface="Oswald"/>
                <a:cs typeface="Oswald"/>
                <a:sym typeface="Oswald"/>
              </a:rPr>
              <a: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The interviewee </a:t>
            </a:r>
            <a:r>
              <a:rPr b="1" lang="en-GB" sz="2800">
                <a:latin typeface="Oswald"/>
                <a:ea typeface="Oswald"/>
                <a:cs typeface="Oswald"/>
                <a:sym typeface="Oswald"/>
              </a:rPr>
              <a:t>wants to see your story</a:t>
            </a:r>
            <a:r>
              <a:rPr lang="en-GB" sz="2800">
                <a:latin typeface="Oswald"/>
                <a:ea typeface="Oswald"/>
                <a:cs typeface="Oswald"/>
                <a:sym typeface="Oswald"/>
              </a:rPr>
              <a:t> before it’s live?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The interviewee says their </a:t>
            </a:r>
            <a:r>
              <a:rPr b="1" lang="en-GB" sz="2800">
                <a:latin typeface="Oswald"/>
                <a:ea typeface="Oswald"/>
                <a:cs typeface="Oswald"/>
                <a:sym typeface="Oswald"/>
              </a:rPr>
              <a:t>contract</a:t>
            </a:r>
            <a:r>
              <a:rPr lang="en-GB" sz="2800">
                <a:latin typeface="Oswald"/>
                <a:ea typeface="Oswald"/>
                <a:cs typeface="Oswald"/>
                <a:sym typeface="Oswald"/>
              </a:rPr>
              <a:t> stops them from talking to you?</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The interviewee is under 18 or </a:t>
            </a:r>
            <a:r>
              <a:rPr b="1" lang="en-GB" sz="2800">
                <a:latin typeface="Oswald"/>
                <a:ea typeface="Oswald"/>
                <a:cs typeface="Oswald"/>
                <a:sym typeface="Oswald"/>
              </a:rPr>
              <a:t>vulnerable</a:t>
            </a:r>
            <a:r>
              <a:rPr lang="en-GB" sz="2800">
                <a:latin typeface="Oswald"/>
                <a:ea typeface="Oswald"/>
                <a:cs typeface="Oswald"/>
                <a:sym typeface="Oswald"/>
              </a:rPr>
              <a:t> in some way?</a:t>
            </a:r>
            <a:endParaRPr sz="2800">
              <a:latin typeface="Oswald"/>
              <a:ea typeface="Oswald"/>
              <a:cs typeface="Oswald"/>
              <a:sym typeface="Oswa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3" name="Shape 393"/>
        <p:cNvGrpSpPr/>
        <p:nvPr/>
      </p:nvGrpSpPr>
      <p:grpSpPr>
        <a:xfrm>
          <a:off x="0" y="0"/>
          <a:ext cx="0" cy="0"/>
          <a:chOff x="0" y="0"/>
          <a:chExt cx="0" cy="0"/>
        </a:xfrm>
      </p:grpSpPr>
      <p:sp>
        <p:nvSpPr>
          <p:cNvPr id="394" name="Google Shape;394;p79"/>
          <p:cNvSpPr txBox="1"/>
          <p:nvPr>
            <p:ph idx="4294967295" type="title"/>
          </p:nvPr>
        </p:nvSpPr>
        <p:spPr>
          <a:xfrm>
            <a:off x="311700" y="372500"/>
            <a:ext cx="8520600" cy="15741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Who would you consider to be a “vulnerable” source?</a:t>
            </a:r>
            <a:endParaRPr sz="19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8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Vulnerable sources</a:t>
            </a:r>
            <a:endParaRPr sz="1900"/>
          </a:p>
        </p:txBody>
      </p:sp>
      <p:sp>
        <p:nvSpPr>
          <p:cNvPr id="400" name="Google Shape;400;p8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GB" sz="2800">
                <a:latin typeface="Oswald"/>
                <a:ea typeface="Oswald"/>
                <a:cs typeface="Oswald"/>
                <a:sym typeface="Oswald"/>
              </a:rPr>
              <a:t>“Individuals or groups who may face significant </a:t>
            </a:r>
            <a:r>
              <a:rPr b="1" lang="en-GB" sz="2800">
                <a:latin typeface="Oswald"/>
                <a:ea typeface="Oswald"/>
                <a:cs typeface="Oswald"/>
                <a:sym typeface="Oswald"/>
              </a:rPr>
              <a:t>risks</a:t>
            </a:r>
            <a:r>
              <a:rPr lang="en-GB" sz="2800">
                <a:latin typeface="Oswald"/>
                <a:ea typeface="Oswald"/>
                <a:cs typeface="Oswald"/>
                <a:sym typeface="Oswald"/>
              </a:rPr>
              <a:t> or harm as a result of sharing information. These sources often come from </a:t>
            </a:r>
            <a:r>
              <a:rPr b="1" lang="en-GB" sz="2800">
                <a:latin typeface="Oswald"/>
                <a:ea typeface="Oswald"/>
                <a:cs typeface="Oswald"/>
                <a:sym typeface="Oswald"/>
              </a:rPr>
              <a:t>marginalized</a:t>
            </a:r>
            <a:r>
              <a:rPr lang="en-GB" sz="2800">
                <a:latin typeface="Oswald"/>
                <a:ea typeface="Oswald"/>
                <a:cs typeface="Oswald"/>
                <a:sym typeface="Oswald"/>
              </a:rPr>
              <a:t> communities or are involved in sensitive </a:t>
            </a:r>
            <a:r>
              <a:rPr b="1" lang="en-GB" sz="2800">
                <a:latin typeface="Oswald"/>
                <a:ea typeface="Oswald"/>
                <a:cs typeface="Oswald"/>
                <a:sym typeface="Oswald"/>
              </a:rPr>
              <a:t>situations</a:t>
            </a:r>
            <a:r>
              <a:rPr lang="en-GB" sz="2800">
                <a:latin typeface="Oswald"/>
                <a:ea typeface="Oswald"/>
                <a:cs typeface="Oswald"/>
                <a:sym typeface="Oswald"/>
              </a:rPr>
              <a:t>, making them </a:t>
            </a:r>
            <a:r>
              <a:rPr b="1" lang="en-GB" sz="2800">
                <a:highlight>
                  <a:srgbClr val="FFFF00"/>
                </a:highlight>
                <a:latin typeface="Oswald"/>
                <a:ea typeface="Oswald"/>
                <a:cs typeface="Oswald"/>
                <a:sym typeface="Oswald"/>
              </a:rPr>
              <a:t>more susceptible to</a:t>
            </a:r>
            <a:r>
              <a:rPr lang="en-GB" sz="2800">
                <a:highlight>
                  <a:srgbClr val="FFFF00"/>
                </a:highlight>
                <a:latin typeface="Oswald"/>
                <a:ea typeface="Oswald"/>
                <a:cs typeface="Oswald"/>
                <a:sym typeface="Oswald"/>
              </a:rPr>
              <a:t> </a:t>
            </a:r>
            <a:r>
              <a:rPr b="1" lang="en-GB" sz="2800">
                <a:highlight>
                  <a:srgbClr val="FFFF00"/>
                </a:highlight>
                <a:latin typeface="Oswald"/>
                <a:ea typeface="Oswald"/>
                <a:cs typeface="Oswald"/>
                <a:sym typeface="Oswald"/>
              </a:rPr>
              <a:t>negative repercussions</a:t>
            </a:r>
            <a:r>
              <a:rPr lang="en-GB" sz="2800">
                <a:latin typeface="Oswald"/>
                <a:ea typeface="Oswald"/>
                <a:cs typeface="Oswald"/>
                <a:sym typeface="Oswald"/>
              </a:rPr>
              <a:t>, including legal action, social ostracism, or physical danger.”</a:t>
            </a:r>
            <a:endParaRPr sz="2800">
              <a:latin typeface="Oswald"/>
              <a:ea typeface="Oswald"/>
              <a:cs typeface="Oswald"/>
              <a:sym typeface="Oswald"/>
            </a:endParaRPr>
          </a:p>
        </p:txBody>
      </p:sp>
      <p:sp>
        <p:nvSpPr>
          <p:cNvPr id="401" name="Google Shape;401;p80"/>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3"/>
              </a:rPr>
              <a:t>https://library.fiveable.me/key-terms/investigative-reporting/vulnerable-sources</a:t>
            </a:r>
            <a:r>
              <a:rPr lang="en-GB"/>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8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Characteristics of vulnerability</a:t>
            </a:r>
            <a:endParaRPr sz="1900"/>
          </a:p>
        </p:txBody>
      </p:sp>
      <p:sp>
        <p:nvSpPr>
          <p:cNvPr id="407" name="Google Shape;407;p8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2800">
                <a:latin typeface="Oswald"/>
                <a:ea typeface="Oswald"/>
                <a:cs typeface="Oswald"/>
                <a:sym typeface="Oswald"/>
              </a:rPr>
              <a:t>“International studies [identify] </a:t>
            </a:r>
            <a:r>
              <a:rPr b="1" lang="en-GB" sz="2800">
                <a:latin typeface="Oswald"/>
                <a:ea typeface="Oswald"/>
                <a:cs typeface="Oswald"/>
                <a:sym typeface="Oswald"/>
              </a:rPr>
              <a:t>disability, post-trauma, mental illness, age and indigeneity</a:t>
            </a:r>
            <a:r>
              <a:rPr lang="en-GB" sz="2800">
                <a:latin typeface="Oswald"/>
                <a:ea typeface="Oswald"/>
                <a:cs typeface="Oswald"/>
                <a:sym typeface="Oswald"/>
              </a:rPr>
              <a:t>* as characteristics signalling individuals as worth of special care.”</a:t>
            </a:r>
            <a:endParaRPr sz="2800">
              <a:latin typeface="Oswald"/>
              <a:ea typeface="Oswald"/>
              <a:cs typeface="Oswald"/>
              <a:sym typeface="Oswald"/>
            </a:endParaRPr>
          </a:p>
          <a:p>
            <a:pPr indent="0" lvl="0" marL="457200" rtl="0" algn="l">
              <a:spcBef>
                <a:spcPts val="1600"/>
              </a:spcBef>
              <a:spcAft>
                <a:spcPts val="0"/>
              </a:spcAft>
              <a:buNone/>
            </a:pPr>
            <a:r>
              <a:t/>
            </a:r>
            <a:endParaRPr sz="2800">
              <a:latin typeface="Oswald"/>
              <a:ea typeface="Oswald"/>
              <a:cs typeface="Oswald"/>
              <a:sym typeface="Oswald"/>
            </a:endParaRPr>
          </a:p>
          <a:p>
            <a:pPr indent="0" lvl="0" marL="457200" rtl="0" algn="l">
              <a:spcBef>
                <a:spcPts val="1600"/>
              </a:spcBef>
              <a:spcAft>
                <a:spcPts val="1600"/>
              </a:spcAft>
              <a:buNone/>
            </a:pPr>
            <a:r>
              <a:rPr i="1" lang="en-GB" sz="2800">
                <a:latin typeface="Oswald"/>
                <a:ea typeface="Oswald"/>
                <a:cs typeface="Oswald"/>
                <a:sym typeface="Oswald"/>
              </a:rPr>
              <a:t>*indigeneity = indigenous, e.g. Aboriginal, Maori, Sioux</a:t>
            </a:r>
            <a:endParaRPr i="1" sz="2800">
              <a:latin typeface="Oswald"/>
              <a:ea typeface="Oswald"/>
              <a:cs typeface="Oswald"/>
              <a:sym typeface="Oswald"/>
            </a:endParaRPr>
          </a:p>
        </p:txBody>
      </p:sp>
      <p:sp>
        <p:nvSpPr>
          <p:cNvPr id="408" name="Google Shape;408;p81"/>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2010: </a:t>
            </a:r>
            <a:r>
              <a:rPr lang="en-GB" u="sng">
                <a:solidFill>
                  <a:schemeClr val="hlink"/>
                </a:solidFill>
                <a:hlinkClick r:id="rId3"/>
              </a:rPr>
              <a:t>https://ro.uow.edu.au/cgi/viewcontent.cgi?referer=&amp;httpsredir=1&amp;article=1248&amp;context=creartspapers</a:t>
            </a:r>
            <a:r>
              <a:rPr lang="en-GB"/>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Reflections on the reading/watching - what was useful?</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20+ interviewees - which aspects of PEER were hardest?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How did you choose the final five?</a:t>
            </a:r>
            <a:endParaRPr sz="2800">
              <a:latin typeface="Oswald"/>
              <a:ea typeface="Oswald"/>
              <a:cs typeface="Oswald"/>
              <a:sym typeface="Oswald"/>
            </a:endParaRPr>
          </a:p>
        </p:txBody>
      </p:sp>
      <p:sp>
        <p:nvSpPr>
          <p:cNvPr id="186" name="Google Shape;186;p4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Directed study review</a:t>
            </a:r>
            <a:endParaRPr sz="19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8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u="sng">
                <a:solidFill>
                  <a:schemeClr val="hlink"/>
                </a:solidFill>
                <a:hlinkClick r:id="rId3"/>
              </a:rPr>
              <a:t>BBC guidelines</a:t>
            </a:r>
            <a:endParaRPr sz="1900"/>
          </a:p>
        </p:txBody>
      </p:sp>
      <p:sp>
        <p:nvSpPr>
          <p:cNvPr id="414" name="Google Shape;414;p8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GB" sz="2800">
                <a:latin typeface="Oswald"/>
                <a:ea typeface="Oswald"/>
                <a:cs typeface="Oswald"/>
                <a:sym typeface="Oswald"/>
              </a:rPr>
              <a:t>“Contributors who are vulnerable or at risk of vulnerability may </a:t>
            </a:r>
            <a:r>
              <a:rPr b="1" lang="en-GB" sz="2800">
                <a:latin typeface="Oswald"/>
                <a:ea typeface="Oswald"/>
                <a:cs typeface="Oswald"/>
                <a:sym typeface="Oswald"/>
              </a:rPr>
              <a:t>have particular needs according to their physical, emotional or mental state or personal or social circumstances</a:t>
            </a:r>
            <a:r>
              <a:rPr lang="en-GB" sz="2800">
                <a:latin typeface="Oswald"/>
                <a:ea typeface="Oswald"/>
                <a:cs typeface="Oswald"/>
                <a:sym typeface="Oswald"/>
              </a:rPr>
              <a:t> at the time of their participation and afterwards. It is important to take advice both from professionals with the relevant expertise and from those responsible for their care, if appropriate.”</a:t>
            </a:r>
            <a:endParaRPr i="1" sz="2800">
              <a:latin typeface="Oswald"/>
              <a:ea typeface="Oswald"/>
              <a:cs typeface="Oswald"/>
              <a:sym typeface="Oswa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8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Speaking to v</a:t>
            </a:r>
            <a:r>
              <a:rPr lang="en-GB" sz="4200"/>
              <a:t>ulnerable sources</a:t>
            </a:r>
            <a:endParaRPr sz="1900"/>
          </a:p>
        </p:txBody>
      </p:sp>
      <p:sp>
        <p:nvSpPr>
          <p:cNvPr id="420" name="Google Shape;420;p8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Recognise the power imbalance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Take responsibility for describing the process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Give sources time to decide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Continually discuss how sources will be identified</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Alert sources to the publication schedule (don’t go quiet)</a:t>
            </a:r>
            <a:endParaRPr sz="2800">
              <a:latin typeface="Oswald"/>
              <a:ea typeface="Oswald"/>
              <a:cs typeface="Oswald"/>
              <a:sym typeface="Oswald"/>
            </a:endParaRPr>
          </a:p>
        </p:txBody>
      </p:sp>
      <p:sp>
        <p:nvSpPr>
          <p:cNvPr id="421" name="Google Shape;421;p83"/>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3"/>
              </a:rPr>
              <a:t>https://www.poynter.org/commentary/2024/interviewing-vulnerable-voices-reporting/</a:t>
            </a:r>
            <a:r>
              <a:rPr lang="en-GB"/>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84"/>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Oswald"/>
              <a:buAutoNum type="arabicPeriod"/>
            </a:pPr>
            <a:r>
              <a:rPr lang="en-GB" sz="1700">
                <a:latin typeface="Oswald"/>
                <a:ea typeface="Oswald"/>
                <a:cs typeface="Oswald"/>
                <a:sym typeface="Oswald"/>
              </a:rPr>
              <a:t>Make sure your source knows what to expect</a:t>
            </a:r>
            <a:endParaRPr sz="1700">
              <a:latin typeface="Oswald"/>
              <a:ea typeface="Oswald"/>
              <a:cs typeface="Oswald"/>
              <a:sym typeface="Oswald"/>
            </a:endParaRPr>
          </a:p>
          <a:p>
            <a:pPr indent="-336550" lvl="0" marL="457200" rtl="0" algn="l">
              <a:spcBef>
                <a:spcPts val="0"/>
              </a:spcBef>
              <a:spcAft>
                <a:spcPts val="0"/>
              </a:spcAft>
              <a:buSzPts val="1700"/>
              <a:buFont typeface="Oswald"/>
              <a:buAutoNum type="arabicPeriod"/>
            </a:pPr>
            <a:r>
              <a:rPr lang="en-GB" sz="1700">
                <a:latin typeface="Oswald"/>
                <a:ea typeface="Oswald"/>
                <a:cs typeface="Oswald"/>
                <a:sym typeface="Oswald"/>
              </a:rPr>
              <a:t>Don’t mislead or confuse sources</a:t>
            </a:r>
            <a:endParaRPr sz="1700">
              <a:latin typeface="Oswald"/>
              <a:ea typeface="Oswald"/>
              <a:cs typeface="Oswald"/>
              <a:sym typeface="Oswald"/>
            </a:endParaRPr>
          </a:p>
          <a:p>
            <a:pPr indent="-336550" lvl="0" marL="457200" rtl="0" algn="l">
              <a:spcBef>
                <a:spcPts val="0"/>
              </a:spcBef>
              <a:spcAft>
                <a:spcPts val="0"/>
              </a:spcAft>
              <a:buSzPts val="1700"/>
              <a:buFont typeface="Oswald"/>
              <a:buAutoNum type="arabicPeriod"/>
            </a:pPr>
            <a:r>
              <a:rPr lang="en-GB" sz="1700">
                <a:latin typeface="Oswald"/>
                <a:ea typeface="Oswald"/>
                <a:cs typeface="Oswald"/>
                <a:sym typeface="Oswald"/>
              </a:rPr>
              <a:t>Take a stance sometimes</a:t>
            </a:r>
            <a:endParaRPr sz="1700">
              <a:latin typeface="Oswald"/>
              <a:ea typeface="Oswald"/>
              <a:cs typeface="Oswald"/>
              <a:sym typeface="Oswald"/>
            </a:endParaRPr>
          </a:p>
          <a:p>
            <a:pPr indent="-336550" lvl="0" marL="457200" rtl="0" algn="l">
              <a:spcBef>
                <a:spcPts val="0"/>
              </a:spcBef>
              <a:spcAft>
                <a:spcPts val="0"/>
              </a:spcAft>
              <a:buSzPts val="1700"/>
              <a:buFont typeface="Oswald"/>
              <a:buAutoNum type="arabicPeriod"/>
            </a:pPr>
            <a:r>
              <a:rPr lang="en-GB" sz="1700">
                <a:latin typeface="Oswald"/>
                <a:ea typeface="Oswald"/>
                <a:cs typeface="Oswald"/>
                <a:sym typeface="Oswald"/>
              </a:rPr>
              <a:t>Look for ways to give the source some editorial control</a:t>
            </a:r>
            <a:endParaRPr sz="1700">
              <a:latin typeface="Oswald"/>
              <a:ea typeface="Oswald"/>
              <a:cs typeface="Oswald"/>
              <a:sym typeface="Oswald"/>
            </a:endParaRPr>
          </a:p>
          <a:p>
            <a:pPr indent="-336550" lvl="0" marL="457200" rtl="0" algn="l">
              <a:spcBef>
                <a:spcPts val="0"/>
              </a:spcBef>
              <a:spcAft>
                <a:spcPts val="0"/>
              </a:spcAft>
              <a:buSzPts val="1700"/>
              <a:buFont typeface="Oswald"/>
              <a:buAutoNum type="arabicPeriod"/>
            </a:pPr>
            <a:r>
              <a:rPr lang="en-GB" sz="1700">
                <a:latin typeface="Oswald"/>
                <a:ea typeface="Oswald"/>
                <a:cs typeface="Oswald"/>
                <a:sym typeface="Oswald"/>
              </a:rPr>
              <a:t>Use research and planning as tools of sensitivity</a:t>
            </a:r>
            <a:endParaRPr sz="1700">
              <a:latin typeface="Oswald"/>
              <a:ea typeface="Oswald"/>
              <a:cs typeface="Oswald"/>
              <a:sym typeface="Oswald"/>
            </a:endParaRPr>
          </a:p>
          <a:p>
            <a:pPr indent="-336550" lvl="0" marL="457200" rtl="0" algn="l">
              <a:spcBef>
                <a:spcPts val="0"/>
              </a:spcBef>
              <a:spcAft>
                <a:spcPts val="0"/>
              </a:spcAft>
              <a:buSzPts val="1700"/>
              <a:buFont typeface="Oswald"/>
              <a:buAutoNum type="arabicPeriod"/>
            </a:pPr>
            <a:r>
              <a:rPr lang="en-GB" sz="1700">
                <a:latin typeface="Oswald"/>
                <a:ea typeface="Oswald"/>
                <a:cs typeface="Oswald"/>
                <a:sym typeface="Oswald"/>
              </a:rPr>
              <a:t>Address sources’ information gaps appropriately</a:t>
            </a:r>
            <a:endParaRPr sz="1700">
              <a:latin typeface="Oswald"/>
              <a:ea typeface="Oswald"/>
              <a:cs typeface="Oswald"/>
              <a:sym typeface="Oswald"/>
            </a:endParaRPr>
          </a:p>
        </p:txBody>
      </p:sp>
      <p:sp>
        <p:nvSpPr>
          <p:cNvPr id="427" name="Google Shape;427;p8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“Should I interview this person?”</a:t>
            </a:r>
            <a:endParaRPr sz="4200"/>
          </a:p>
        </p:txBody>
      </p:sp>
      <p:sp>
        <p:nvSpPr>
          <p:cNvPr id="428" name="Google Shape;428;p84"/>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Oswald"/>
              <a:buAutoNum type="arabicPeriod" startAt="7"/>
            </a:pPr>
            <a:r>
              <a:rPr lang="en-GB" sz="1700">
                <a:latin typeface="Oswald"/>
                <a:ea typeface="Oswald"/>
                <a:cs typeface="Oswald"/>
                <a:sym typeface="Oswald"/>
              </a:rPr>
              <a:t>When relevant, report on solutions</a:t>
            </a:r>
            <a:endParaRPr sz="1700">
              <a:latin typeface="Oswald"/>
              <a:ea typeface="Oswald"/>
              <a:cs typeface="Oswald"/>
              <a:sym typeface="Oswald"/>
            </a:endParaRPr>
          </a:p>
          <a:p>
            <a:pPr indent="-336550" lvl="0" marL="457200" rtl="0" algn="l">
              <a:spcBef>
                <a:spcPts val="0"/>
              </a:spcBef>
              <a:spcAft>
                <a:spcPts val="0"/>
              </a:spcAft>
              <a:buSzPts val="1700"/>
              <a:buFont typeface="Oswald"/>
              <a:buAutoNum type="arabicPeriod" startAt="7"/>
            </a:pPr>
            <a:r>
              <a:rPr lang="en-GB" sz="1700">
                <a:latin typeface="Oswald"/>
                <a:ea typeface="Oswald"/>
                <a:cs typeface="Oswald"/>
                <a:sym typeface="Oswald"/>
              </a:rPr>
              <a:t>Follow up (after publication)</a:t>
            </a:r>
            <a:endParaRPr sz="1700">
              <a:latin typeface="Oswald"/>
              <a:ea typeface="Oswald"/>
              <a:cs typeface="Oswald"/>
              <a:sym typeface="Oswald"/>
            </a:endParaRPr>
          </a:p>
          <a:p>
            <a:pPr indent="-336550" lvl="0" marL="457200" rtl="0" algn="l">
              <a:spcBef>
                <a:spcPts val="0"/>
              </a:spcBef>
              <a:spcAft>
                <a:spcPts val="0"/>
              </a:spcAft>
              <a:buSzPts val="1700"/>
              <a:buFont typeface="Oswald"/>
              <a:buAutoNum type="arabicPeriod" startAt="7"/>
            </a:pPr>
            <a:r>
              <a:rPr lang="en-GB" sz="1700">
                <a:latin typeface="Oswald"/>
                <a:ea typeface="Oswald"/>
                <a:cs typeface="Oswald"/>
                <a:sym typeface="Oswald"/>
              </a:rPr>
              <a:t>Give something back</a:t>
            </a:r>
            <a:endParaRPr sz="1700">
              <a:latin typeface="Oswald"/>
              <a:ea typeface="Oswald"/>
              <a:cs typeface="Oswald"/>
              <a:sym typeface="Oswald"/>
            </a:endParaRPr>
          </a:p>
          <a:p>
            <a:pPr indent="-336550" lvl="0" marL="457200" rtl="0" algn="l">
              <a:spcBef>
                <a:spcPts val="0"/>
              </a:spcBef>
              <a:spcAft>
                <a:spcPts val="0"/>
              </a:spcAft>
              <a:buSzPts val="1700"/>
              <a:buFont typeface="Oswald"/>
              <a:buAutoNum type="arabicPeriod" startAt="7"/>
            </a:pPr>
            <a:r>
              <a:rPr lang="en-GB" sz="1700">
                <a:latin typeface="Oswald"/>
                <a:ea typeface="Oswald"/>
                <a:cs typeface="Oswald"/>
                <a:sym typeface="Oswald"/>
              </a:rPr>
              <a:t>Know what you and your outlet bring to the table (for better or worse)</a:t>
            </a:r>
            <a:endParaRPr sz="1700">
              <a:latin typeface="Oswald"/>
              <a:ea typeface="Oswald"/>
              <a:cs typeface="Oswald"/>
              <a:sym typeface="Oswald"/>
            </a:endParaRPr>
          </a:p>
          <a:p>
            <a:pPr indent="-336550" lvl="0" marL="457200" rtl="0" algn="l">
              <a:spcBef>
                <a:spcPts val="0"/>
              </a:spcBef>
              <a:spcAft>
                <a:spcPts val="0"/>
              </a:spcAft>
              <a:buSzPts val="1700"/>
              <a:buFont typeface="Oswald"/>
              <a:buAutoNum type="arabicPeriod" startAt="7"/>
            </a:pPr>
            <a:r>
              <a:rPr lang="en-GB" sz="1700">
                <a:latin typeface="Oswald"/>
                <a:ea typeface="Oswald"/>
                <a:cs typeface="Oswald"/>
                <a:sym typeface="Oswald"/>
              </a:rPr>
              <a:t>Get ready to think big picture</a:t>
            </a:r>
            <a:endParaRPr sz="1700">
              <a:latin typeface="Oswald"/>
              <a:ea typeface="Oswald"/>
              <a:cs typeface="Oswald"/>
              <a:sym typeface="Oswald"/>
            </a:endParaRPr>
          </a:p>
          <a:p>
            <a:pPr indent="-336550" lvl="0" marL="457200" rtl="0" algn="l">
              <a:spcBef>
                <a:spcPts val="0"/>
              </a:spcBef>
              <a:spcAft>
                <a:spcPts val="0"/>
              </a:spcAft>
              <a:buSzPts val="1700"/>
              <a:buFont typeface="Oswald"/>
              <a:buAutoNum type="arabicPeriod" startAt="7"/>
            </a:pPr>
            <a:r>
              <a:rPr lang="en-GB" sz="1700">
                <a:latin typeface="Oswald"/>
                <a:ea typeface="Oswald"/>
                <a:cs typeface="Oswald"/>
                <a:sym typeface="Oswald"/>
              </a:rPr>
              <a:t>Ask the hard questions </a:t>
            </a:r>
            <a:endParaRPr sz="1700">
              <a:latin typeface="Oswald"/>
              <a:ea typeface="Oswald"/>
              <a:cs typeface="Oswald"/>
              <a:sym typeface="Oswald"/>
            </a:endParaRPr>
          </a:p>
          <a:p>
            <a:pPr indent="0" lvl="0" marL="0" rtl="0" algn="l">
              <a:spcBef>
                <a:spcPts val="1600"/>
              </a:spcBef>
              <a:spcAft>
                <a:spcPts val="1600"/>
              </a:spcAft>
              <a:buNone/>
            </a:pPr>
            <a:r>
              <a:t/>
            </a:r>
            <a:endParaRPr sz="1700">
              <a:latin typeface="Oswald"/>
              <a:ea typeface="Oswald"/>
              <a:cs typeface="Oswald"/>
              <a:sym typeface="Oswald"/>
            </a:endParaRPr>
          </a:p>
        </p:txBody>
      </p:sp>
      <p:sp>
        <p:nvSpPr>
          <p:cNvPr id="429" name="Google Shape;429;p84"/>
          <p:cNvSpPr txBox="1"/>
          <p:nvPr/>
        </p:nvSpPr>
        <p:spPr>
          <a:xfrm>
            <a:off x="0" y="4568725"/>
            <a:ext cx="914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Reference: Yahr, Natalie. Why Should I Tell You?: A Guide to Less-Extractive Reporting, Center for Journalism Ethics, no date, </a:t>
            </a:r>
            <a:r>
              <a:rPr lang="en-GB" u="sng">
                <a:solidFill>
                  <a:schemeClr val="hlink"/>
                </a:solidFill>
                <a:hlinkClick r:id="rId3"/>
              </a:rPr>
              <a:t>https://ethics.journalism.wisc.edu/why-should-i-tell-you-a-guide-to-less-extractive-reporting</a:t>
            </a:r>
            <a:r>
              <a:rPr lang="en-GB"/>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A1A1A"/>
        </a:solidFill>
      </p:bgPr>
    </p:bg>
    <p:spTree>
      <p:nvGrpSpPr>
        <p:cNvPr id="433" name="Shape 433"/>
        <p:cNvGrpSpPr/>
        <p:nvPr/>
      </p:nvGrpSpPr>
      <p:grpSpPr>
        <a:xfrm>
          <a:off x="0" y="0"/>
          <a:ext cx="0" cy="0"/>
          <a:chOff x="0" y="0"/>
          <a:chExt cx="0" cy="0"/>
        </a:xfrm>
      </p:grpSpPr>
      <p:pic>
        <p:nvPicPr>
          <p:cNvPr descr="The media is dependent on people being willing to share their stories. Without the voices of victims of abuses of power, public-interest journalism would be flat, limited to data points to show the human cost, unable to engender empathy. But asking people who have experienced trauma, are from marginalized communities or otherwise ill-equipped to handle media scrutiny, to tell us their story in all its “colour” can also be retraumatising and extractive. What are some of the ethical issues journalists should be mindful of when reporting on vulnerable communities? How can we navigate the needs of our reporting and the needs of those we are reported on? Moderated by Meera Senthilingam Sponsored by CNN As Equals.&#10;Con: Ladan Anoushfar (senior video producer As Equals CNN), Yousra Elbagir (Africa correspondent Sky News), Jessie Lau (editor and board member NuVoices), Meera Senthilingam (deputy editor As Equals CNN)" id="434" name="Google Shape;434;p85" title="Their story or yours? How to practice less extractive journalism">
            <a:hlinkClick r:id="rId3"/>
          </p:cNvPr>
          <p:cNvPicPr preferRelativeResize="0"/>
          <p:nvPr/>
        </p:nvPicPr>
        <p:blipFill>
          <a:blip r:embed="rId4">
            <a:alphaModFix/>
          </a:blip>
          <a:stretch>
            <a:fillRect/>
          </a:stretch>
        </p:blipFill>
        <p:spPr>
          <a:xfrm>
            <a:off x="804250" y="200625"/>
            <a:ext cx="7535500" cy="4238725"/>
          </a:xfrm>
          <a:prstGeom prst="rect">
            <a:avLst/>
          </a:prstGeom>
          <a:noFill/>
          <a:ln>
            <a:noFill/>
          </a:ln>
        </p:spPr>
      </p:pic>
      <p:sp>
        <p:nvSpPr>
          <p:cNvPr id="435" name="Google Shape;435;p85"/>
          <p:cNvSpPr txBox="1"/>
          <p:nvPr/>
        </p:nvSpPr>
        <p:spPr>
          <a:xfrm>
            <a:off x="0" y="4527900"/>
            <a:ext cx="914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rPr>
              <a:t>International Journalism Festival. Their story or yours? How to practice less extractive journalism, International Journalism Festival, April 20 2024, </a:t>
            </a:r>
            <a:r>
              <a:rPr lang="en-GB" u="sng">
                <a:solidFill>
                  <a:schemeClr val="lt1"/>
                </a:solidFill>
                <a:hlinkClick r:id="rId5">
                  <a:extLst>
                    <a:ext uri="{A12FA001-AC4F-418D-AE19-62706E023703}">
                      <ahyp:hlinkClr val="tx"/>
                    </a:ext>
                  </a:extLst>
                </a:hlinkClick>
              </a:rPr>
              <a:t>https://www.youtube.com/watch?v=6B2E9a21P5A</a:t>
            </a:r>
            <a:r>
              <a:rPr lang="en-GB">
                <a:solidFill>
                  <a:schemeClr val="lt1"/>
                </a:solidFill>
              </a:rPr>
              <a:t> </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86"/>
          <p:cNvSpPr/>
          <p:nvPr/>
        </p:nvSpPr>
        <p:spPr>
          <a:xfrm>
            <a:off x="0" y="244175"/>
            <a:ext cx="7813200" cy="861900"/>
          </a:xfrm>
          <a:prstGeom prst="rect">
            <a:avLst/>
          </a:prstGeom>
          <a:solidFill>
            <a:srgbClr val="37BEB5"/>
          </a:solidFill>
          <a:ln cap="flat" cmpd="sng" w="9525">
            <a:solidFill>
              <a:srgbClr val="37BE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41" name="Google Shape;441;p86"/>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Should you give anonymity?</a:t>
            </a:r>
            <a:endParaRPr sz="1900">
              <a:solidFill>
                <a:schemeClr val="lt1"/>
              </a:solidFill>
            </a:endParaRPr>
          </a:p>
        </p:txBody>
      </p:sp>
      <p:sp>
        <p:nvSpPr>
          <p:cNvPr id="442" name="Google Shape;442;p86"/>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u="sng">
                <a:solidFill>
                  <a:schemeClr val="hlink"/>
                </a:solidFill>
                <a:latin typeface="Oswald"/>
                <a:ea typeface="Oswald"/>
                <a:cs typeface="Oswald"/>
                <a:sym typeface="Oswald"/>
                <a:hlinkClick r:id="rId3"/>
              </a:rPr>
              <a:t>Arguments</a:t>
            </a:r>
            <a:r>
              <a:rPr lang="en-GB" sz="2800">
                <a:latin typeface="Oswald"/>
                <a:ea typeface="Oswald"/>
                <a:cs typeface="Oswald"/>
                <a:sym typeface="Oswald"/>
              </a:rPr>
              <a:t> for granting anonymity:</a:t>
            </a:r>
            <a:endParaRPr sz="2800">
              <a:latin typeface="Oswald"/>
              <a:ea typeface="Oswald"/>
              <a:cs typeface="Oswald"/>
              <a:sym typeface="Oswald"/>
            </a:endParaRPr>
          </a:p>
          <a:p>
            <a:pPr indent="-406400" lvl="0" marL="457200" rtl="0" algn="l">
              <a:spcBef>
                <a:spcPts val="1600"/>
              </a:spcBef>
              <a:spcAft>
                <a:spcPts val="0"/>
              </a:spcAft>
              <a:buSzPts val="2800"/>
              <a:buFont typeface="Oswald"/>
              <a:buChar char="●"/>
            </a:pPr>
            <a:r>
              <a:rPr lang="en-GB" sz="2800">
                <a:latin typeface="Oswald"/>
                <a:ea typeface="Oswald"/>
                <a:cs typeface="Oswald"/>
                <a:sym typeface="Oswald"/>
              </a:rPr>
              <a:t>Person is vulnerable and may be targeted unfairly</a:t>
            </a:r>
            <a:endParaRPr sz="2800">
              <a:latin typeface="Oswald"/>
              <a:ea typeface="Oswald"/>
              <a:cs typeface="Oswald"/>
              <a:sym typeface="Oswald"/>
            </a:endParaRPr>
          </a:p>
          <a:p>
            <a:pPr indent="0" lvl="0" marL="0" rtl="0" algn="l">
              <a:spcBef>
                <a:spcPts val="1600"/>
              </a:spcBef>
              <a:spcAft>
                <a:spcPts val="0"/>
              </a:spcAft>
              <a:buNone/>
            </a:pPr>
            <a:r>
              <a:rPr lang="en-GB" sz="2800">
                <a:latin typeface="Oswald"/>
                <a:ea typeface="Oswald"/>
                <a:cs typeface="Oswald"/>
                <a:sym typeface="Oswald"/>
              </a:rPr>
              <a:t>Arguments against:</a:t>
            </a:r>
            <a:endParaRPr sz="2800">
              <a:latin typeface="Oswald"/>
              <a:ea typeface="Oswald"/>
              <a:cs typeface="Oswald"/>
              <a:sym typeface="Oswald"/>
            </a:endParaRPr>
          </a:p>
          <a:p>
            <a:pPr indent="-406400" lvl="0" marL="457200" rtl="0" algn="l">
              <a:spcBef>
                <a:spcPts val="1600"/>
              </a:spcBef>
              <a:spcAft>
                <a:spcPts val="0"/>
              </a:spcAft>
              <a:buSzPts val="2800"/>
              <a:buFont typeface="Oswald"/>
              <a:buChar char="●"/>
            </a:pPr>
            <a:r>
              <a:rPr lang="en-GB" sz="2800">
                <a:latin typeface="Oswald"/>
                <a:ea typeface="Oswald"/>
                <a:cs typeface="Oswald"/>
                <a:sym typeface="Oswald"/>
              </a:rPr>
              <a:t>Credibility/strength of story undermined (seeing is believing)</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False claims can be made without accountability</a:t>
            </a:r>
            <a:endParaRPr sz="2800">
              <a:latin typeface="Oswald"/>
              <a:ea typeface="Oswald"/>
              <a:cs typeface="Oswald"/>
              <a:sym typeface="Oswa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8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Granting anonymity: practical concerns</a:t>
            </a:r>
            <a:endParaRPr sz="1900"/>
          </a:p>
        </p:txBody>
      </p:sp>
      <p:sp>
        <p:nvSpPr>
          <p:cNvPr id="448" name="Google Shape;448;p8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Do you quote the source at all? Or use ‘on background’?</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What other sources can provide the same information? Ask.</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Does the information reveal their identity?</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AI: can ‘masking’ technology </a:t>
            </a:r>
            <a:r>
              <a:rPr lang="en-GB" sz="2800" u="sng">
                <a:solidFill>
                  <a:schemeClr val="hlink"/>
                </a:solidFill>
                <a:latin typeface="Oswald"/>
                <a:ea typeface="Oswald"/>
                <a:cs typeface="Oswald"/>
                <a:sym typeface="Oswald"/>
                <a:hlinkClick r:id="rId3"/>
              </a:rPr>
              <a:t>be reversed</a:t>
            </a:r>
            <a:r>
              <a:rPr lang="en-GB" sz="2800">
                <a:latin typeface="Oswald"/>
                <a:ea typeface="Oswald"/>
                <a:cs typeface="Oswald"/>
                <a:sym typeface="Oswald"/>
              </a:rPr>
              <a: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Can they be connected to you through digital trails?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Duty of care post-publication</a:t>
            </a:r>
            <a:endParaRPr sz="2800">
              <a:latin typeface="Oswald"/>
              <a:ea typeface="Oswald"/>
              <a:cs typeface="Oswald"/>
              <a:sym typeface="Oswa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descr="From Academy Award-nominated director David France (How to Survive a Plague, The Death and Life of Marsha P. Johnson) comes Welcome to Chechnya, a powerful and eye-opening documentary about a group of activists risking their lives to confront the ongoing anti-LGBTQ persecution in the repressive and closed Russian republic of Chechnya.&#10;&#10;With unfettered access and a commitment to protecting anonymity, this documentary exposes Chehnya’s underreported atrocities while highlighting a group of people who are confronting brutality head-on. The film follows these LGBTQ activists as they work undercover to rescue victims and provide them with safe houses and visa assistance to escape persecution.&#10;Welcome to Chechnya is a Public Square Films production, directed by David France and produced by Alice Henty, Joy A. Tomchin, Askold Kurov and David France. #HBO #HBODocs #WelcomeToChechnyaHBO&#10;Subscribe to HBO on YouTube: https://goo.gl/wtFYd7&#10;&#10;Watch Now&#10;Get HBO: https://itsh.bo/ways-to-get&#10;&#10;Get More HBO &#10;Official Site: https://itsh.bo/dotcom&#10;Twitter: https://twitter.com/HBODocs&#10;Instagram: https://www.instagram.com/hbo&#10;Facebook: https://www.facebook.com/hbodocs&#10;&#10;Welcome To Chechnya (2020): Official Trailer | HBO" id="453" name="Google Shape;453;p88" title="Welcome To Chechnya (2020): Official Trailer | HBO">
            <a:hlinkClick r:id="rId3"/>
          </p:cNvPr>
          <p:cNvPicPr preferRelativeResize="0"/>
          <p:nvPr/>
        </p:nvPicPr>
        <p:blipFill>
          <a:blip r:embed="rId4">
            <a:alphaModFix/>
          </a:blip>
          <a:stretch>
            <a:fillRect/>
          </a:stretch>
        </p:blipFill>
        <p:spPr>
          <a:xfrm>
            <a:off x="932825" y="168475"/>
            <a:ext cx="7278350" cy="4094075"/>
          </a:xfrm>
          <a:prstGeom prst="rect">
            <a:avLst/>
          </a:prstGeom>
          <a:noFill/>
          <a:ln>
            <a:noFill/>
          </a:ln>
        </p:spPr>
      </p:pic>
      <p:sp>
        <p:nvSpPr>
          <p:cNvPr id="454" name="Google Shape;454;p88"/>
          <p:cNvSpPr txBox="1"/>
          <p:nvPr/>
        </p:nvSpPr>
        <p:spPr>
          <a:xfrm>
            <a:off x="0" y="4632225"/>
            <a:ext cx="91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5"/>
              </a:rPr>
              <a:t>How ‘Welcome to Chechnya’ used A.I. and machine learning techniques to mask the doco’s subjects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89"/>
          <p:cNvSpPr/>
          <p:nvPr/>
        </p:nvSpPr>
        <p:spPr>
          <a:xfrm>
            <a:off x="0" y="244175"/>
            <a:ext cx="7813200" cy="861900"/>
          </a:xfrm>
          <a:prstGeom prst="rect">
            <a:avLst/>
          </a:prstGeom>
          <a:solidFill>
            <a:srgbClr val="37BEB5"/>
          </a:solidFill>
          <a:ln cap="flat" cmpd="sng" w="9525">
            <a:solidFill>
              <a:srgbClr val="37BE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60" name="Google Shape;460;p8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“Can I see it before it’s published?”</a:t>
            </a:r>
            <a:endParaRPr sz="1900">
              <a:solidFill>
                <a:schemeClr val="lt1"/>
              </a:solidFill>
            </a:endParaRPr>
          </a:p>
        </p:txBody>
      </p:sp>
      <p:sp>
        <p:nvSpPr>
          <p:cNvPr id="461" name="Google Shape;461;p8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Also known as ‘copy approval’</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u="sng">
                <a:solidFill>
                  <a:schemeClr val="hlink"/>
                </a:solidFill>
                <a:latin typeface="Oswald"/>
                <a:ea typeface="Oswald"/>
                <a:cs typeface="Oswald"/>
                <a:sym typeface="Oswald"/>
                <a:hlinkClick r:id="rId3"/>
              </a:rPr>
              <a:t>An ethical issue</a:t>
            </a:r>
            <a:r>
              <a:rPr lang="en-GB" sz="2800">
                <a:latin typeface="Oswald"/>
                <a:ea typeface="Oswald"/>
                <a:cs typeface="Oswald"/>
                <a:sym typeface="Oswald"/>
              </a:rPr>
              <a:t>: compromises editorial independence (</a:t>
            </a:r>
            <a:r>
              <a:rPr lang="en-GB" sz="2800">
                <a:latin typeface="Oswald"/>
                <a:ea typeface="Oswald"/>
                <a:cs typeface="Oswald"/>
                <a:sym typeface="Oswald"/>
              </a:rPr>
              <a:t>is</a:t>
            </a:r>
            <a:r>
              <a:rPr lang="en-GB" sz="2800">
                <a:latin typeface="Oswald"/>
                <a:ea typeface="Oswald"/>
                <a:cs typeface="Oswald"/>
                <a:sym typeface="Oswald"/>
              </a:rPr>
              <a:t> your duty to the audience, or to the subject?)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 </a:t>
            </a:r>
            <a:r>
              <a:rPr lang="en-GB" sz="2800" u="sng">
                <a:solidFill>
                  <a:schemeClr val="hlink"/>
                </a:solidFill>
                <a:latin typeface="Oswald"/>
                <a:ea typeface="Oswald"/>
                <a:cs typeface="Oswald"/>
                <a:sym typeface="Oswald"/>
                <a:hlinkClick r:id="rId4"/>
              </a:rPr>
              <a:t>practical challenge</a:t>
            </a:r>
            <a:r>
              <a:rPr lang="en-GB" sz="2800">
                <a:latin typeface="Oswald"/>
                <a:ea typeface="Oswald"/>
                <a:cs typeface="Oswald"/>
                <a:sym typeface="Oswald"/>
              </a:rPr>
              <a:t>: adds extra work/time </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Standard answer: “I’m happy to check quotes/facts, but I’m sure you understand I can’t share the finished story”</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Why are they asking? Address that…</a:t>
            </a:r>
            <a:endParaRPr sz="2800">
              <a:latin typeface="Oswald"/>
              <a:ea typeface="Oswald"/>
              <a:cs typeface="Oswald"/>
              <a:sym typeface="Oswa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9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Addressing wariness/mistrust</a:t>
            </a:r>
            <a:endParaRPr sz="1900"/>
          </a:p>
        </p:txBody>
      </p:sp>
      <p:sp>
        <p:nvSpPr>
          <p:cNvPr id="467" name="Google Shape;467;p90"/>
          <p:cNvSpPr txBox="1"/>
          <p:nvPr>
            <p:ph idx="1" type="body"/>
          </p:nvPr>
        </p:nvSpPr>
        <p:spPr>
          <a:xfrm>
            <a:off x="311700" y="1468825"/>
            <a:ext cx="8520600" cy="3674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Ask if they have any </a:t>
            </a:r>
            <a:r>
              <a:rPr b="1" lang="en-GB" sz="2800">
                <a:latin typeface="Oswald"/>
                <a:ea typeface="Oswald"/>
                <a:cs typeface="Oswald"/>
                <a:sym typeface="Oswald"/>
              </a:rPr>
              <a:t>concerns</a:t>
            </a:r>
            <a:r>
              <a:rPr lang="en-GB" sz="2800">
                <a:latin typeface="Oswald"/>
                <a:ea typeface="Oswald"/>
                <a:cs typeface="Oswald"/>
                <a:sym typeface="Oswald"/>
              </a:rPr>
              <a:t> about the interview, rather than waiting for </a:t>
            </a:r>
            <a:r>
              <a:rPr i="1" lang="en-GB" sz="2800">
                <a:latin typeface="Oswald"/>
                <a:ea typeface="Oswald"/>
                <a:cs typeface="Oswald"/>
                <a:sym typeface="Oswald"/>
              </a:rPr>
              <a:t>them</a:t>
            </a:r>
            <a:r>
              <a:rPr lang="en-GB" sz="2800">
                <a:latin typeface="Oswald"/>
                <a:ea typeface="Oswald"/>
                <a:cs typeface="Oswald"/>
                <a:sym typeface="Oswald"/>
              </a:rPr>
              <a:t> to act on those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Help them to </a:t>
            </a:r>
            <a:r>
              <a:rPr b="1" lang="en-GB" sz="2800">
                <a:latin typeface="Oswald"/>
                <a:ea typeface="Oswald"/>
                <a:cs typeface="Oswald"/>
                <a:sym typeface="Oswald"/>
              </a:rPr>
              <a:t>understand your role</a:t>
            </a:r>
            <a:r>
              <a:rPr lang="en-GB" sz="2800">
                <a:latin typeface="Oswald"/>
                <a:ea typeface="Oswald"/>
                <a:cs typeface="Oswald"/>
                <a:sym typeface="Oswald"/>
              </a:rPr>
              <a:t>: to serve an audience/tell a story accurately and fairly. Not “just a story”</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Misrepresentation: you can check quotes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Factual inaccuracy: you can check facts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Offer not to include them in the story</a:t>
            </a:r>
            <a:endParaRPr sz="2800">
              <a:latin typeface="Oswald"/>
              <a:ea typeface="Oswald"/>
              <a:cs typeface="Oswald"/>
              <a:sym typeface="Oswa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9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“Can I see the questions beforehand?”</a:t>
            </a:r>
            <a:endParaRPr sz="1900"/>
          </a:p>
        </p:txBody>
      </p:sp>
      <p:sp>
        <p:nvSpPr>
          <p:cNvPr id="473" name="Google Shape;473;p91"/>
          <p:cNvSpPr txBox="1"/>
          <p:nvPr>
            <p:ph idx="1" type="body"/>
          </p:nvPr>
        </p:nvSpPr>
        <p:spPr>
          <a:xfrm>
            <a:off x="311700" y="1468825"/>
            <a:ext cx="8520600" cy="3674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Sending questions in advance can make for better answers, especially around expertise or experience </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Manage expectations: “Here are the questions planned - obviously I might have other questions on the day”</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If you want an element of surprise, send some questions but not those where you want genuine reaction </a:t>
            </a:r>
            <a:endParaRPr sz="2800">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00"/>
        </a:solidFill>
      </p:bgPr>
    </p:bg>
    <p:spTree>
      <p:nvGrpSpPr>
        <p:cNvPr id="190" name="Shape 190"/>
        <p:cNvGrpSpPr/>
        <p:nvPr/>
      </p:nvGrpSpPr>
      <p:grpSpPr>
        <a:xfrm>
          <a:off x="0" y="0"/>
          <a:ext cx="0" cy="0"/>
          <a:chOff x="0" y="0"/>
          <a:chExt cx="0" cy="0"/>
        </a:xfrm>
      </p:grpSpPr>
      <p:sp>
        <p:nvSpPr>
          <p:cNvPr id="191" name="Google Shape;191;p4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You should now have an idea (and Plan B) for the assignment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And a list of potential interviewees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You should have read about storytelling techniques to use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Questions about the assignment?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Questions about your idea?</a:t>
            </a:r>
            <a:endParaRPr sz="2800">
              <a:latin typeface="Oswald"/>
              <a:ea typeface="Oswald"/>
              <a:cs typeface="Oswald"/>
              <a:sym typeface="Oswald"/>
            </a:endParaRPr>
          </a:p>
        </p:txBody>
      </p:sp>
      <p:sp>
        <p:nvSpPr>
          <p:cNvPr id="192" name="Google Shape;192;p4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The assignment</a:t>
            </a:r>
            <a:endParaRPr sz="19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7" name="Shape 477"/>
        <p:cNvGrpSpPr/>
        <p:nvPr/>
      </p:nvGrpSpPr>
      <p:grpSpPr>
        <a:xfrm>
          <a:off x="0" y="0"/>
          <a:ext cx="0" cy="0"/>
          <a:chOff x="0" y="0"/>
          <a:chExt cx="0" cy="0"/>
        </a:xfrm>
      </p:grpSpPr>
      <p:sp>
        <p:nvSpPr>
          <p:cNvPr id="478" name="Google Shape;478;p92"/>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2400">
                <a:solidFill>
                  <a:schemeClr val="lt1"/>
                </a:solidFill>
                <a:latin typeface="Oswald"/>
                <a:ea typeface="Oswald"/>
                <a:cs typeface="Oswald"/>
                <a:sym typeface="Oswald"/>
              </a:rPr>
              <a:t>The charity boss asks if they can see the story before it goes live</a:t>
            </a:r>
            <a:endParaRPr sz="2400">
              <a:solidFill>
                <a:schemeClr val="lt1"/>
              </a:solidFill>
              <a:latin typeface="Oswald"/>
              <a:ea typeface="Oswald"/>
              <a:cs typeface="Oswald"/>
              <a:sym typeface="Oswald"/>
            </a:endParaRPr>
          </a:p>
          <a:p>
            <a:pPr indent="0" lvl="0" marL="457200" rtl="0" algn="l">
              <a:spcBef>
                <a:spcPts val="1600"/>
              </a:spcBef>
              <a:spcAft>
                <a:spcPts val="1600"/>
              </a:spcAft>
              <a:buNone/>
            </a:pPr>
            <a:r>
              <a:rPr lang="en-GB" sz="2400">
                <a:solidFill>
                  <a:schemeClr val="lt1"/>
                </a:solidFill>
                <a:latin typeface="Oswald"/>
                <a:ea typeface="Oswald"/>
                <a:cs typeface="Oswald"/>
                <a:sym typeface="Oswald"/>
              </a:rPr>
              <a:t>What do you say?</a:t>
            </a:r>
            <a:endParaRPr sz="2400">
              <a:solidFill>
                <a:schemeClr val="lt1"/>
              </a:solidFill>
              <a:latin typeface="Oswald"/>
              <a:ea typeface="Oswald"/>
              <a:cs typeface="Oswald"/>
              <a:sym typeface="Oswald"/>
            </a:endParaRPr>
          </a:p>
        </p:txBody>
      </p:sp>
      <p:sp>
        <p:nvSpPr>
          <p:cNvPr id="479" name="Google Shape;479;p92"/>
          <p:cNvSpPr txBox="1"/>
          <p:nvPr>
            <p:ph idx="4294967295" type="title"/>
          </p:nvPr>
        </p:nvSpPr>
        <p:spPr>
          <a:xfrm>
            <a:off x="311700" y="37250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Do it now: act out the scenario</a:t>
            </a:r>
            <a:endParaRPr sz="19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93"/>
          <p:cNvSpPr/>
          <p:nvPr/>
        </p:nvSpPr>
        <p:spPr>
          <a:xfrm>
            <a:off x="0" y="244175"/>
            <a:ext cx="7813200" cy="861900"/>
          </a:xfrm>
          <a:prstGeom prst="rect">
            <a:avLst/>
          </a:prstGeom>
          <a:solidFill>
            <a:srgbClr val="37BEB5"/>
          </a:solidFill>
          <a:ln cap="flat" cmpd="sng" w="9525">
            <a:solidFill>
              <a:srgbClr val="37BEB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485" name="Google Shape;485;p9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Conflicts of interest</a:t>
            </a:r>
            <a:endParaRPr sz="1900">
              <a:solidFill>
                <a:schemeClr val="lt1"/>
              </a:solidFill>
            </a:endParaRPr>
          </a:p>
        </p:txBody>
      </p:sp>
      <p:sp>
        <p:nvSpPr>
          <p:cNvPr id="486" name="Google Shape;486;p9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b="1" lang="en-GB" sz="2800">
                <a:latin typeface="Oswald"/>
                <a:ea typeface="Oswald"/>
                <a:cs typeface="Oswald"/>
                <a:sym typeface="Oswald"/>
              </a:rPr>
              <a:t>Avoid</a:t>
            </a:r>
            <a:r>
              <a:rPr lang="en-GB" sz="2800">
                <a:latin typeface="Oswald"/>
                <a:ea typeface="Oswald"/>
                <a:cs typeface="Oswald"/>
                <a:sym typeface="Oswald"/>
              </a:rPr>
              <a:t> interviewing people you know, if you can</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If you have to, be </a:t>
            </a:r>
            <a:r>
              <a:rPr b="1" lang="en-GB" sz="2800">
                <a:latin typeface="Oswald"/>
                <a:ea typeface="Oswald"/>
                <a:cs typeface="Oswald"/>
                <a:sym typeface="Oswald"/>
              </a:rPr>
              <a:t>transparent</a:t>
            </a:r>
            <a:r>
              <a:rPr lang="en-GB" sz="2800">
                <a:latin typeface="Oswald"/>
                <a:ea typeface="Oswald"/>
                <a:cs typeface="Oswald"/>
                <a:sym typeface="Oswald"/>
              </a:rPr>
              <a:t>: “declare” your interest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Look at </a:t>
            </a:r>
            <a:r>
              <a:rPr lang="en-GB" sz="2800" u="sng">
                <a:solidFill>
                  <a:schemeClr val="hlink"/>
                </a:solidFill>
                <a:latin typeface="Oswald"/>
                <a:ea typeface="Oswald"/>
                <a:cs typeface="Oswald"/>
                <a:sym typeface="Oswald"/>
                <a:hlinkClick r:id="rId3"/>
              </a:rPr>
              <a:t>guidelines</a:t>
            </a:r>
            <a:r>
              <a:rPr lang="en-GB" sz="2800">
                <a:latin typeface="Oswald"/>
                <a:ea typeface="Oswald"/>
                <a:cs typeface="Oswald"/>
                <a:sym typeface="Oswald"/>
              </a:rPr>
              <a:t> on conflicts of interest in your field</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Identify potential risks, and how to address those, e.g.</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Imagine what a critical person would ask</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Ensure an independent professional edits/checks plans/work</a:t>
            </a:r>
            <a:endParaRPr sz="2800">
              <a:latin typeface="Oswald"/>
              <a:ea typeface="Oswald"/>
              <a:cs typeface="Oswald"/>
              <a:sym typeface="Oswa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94"/>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Planning for </a:t>
            </a:r>
            <a:endParaRPr/>
          </a:p>
          <a:p>
            <a:pPr indent="0" lvl="0" marL="0" rtl="0" algn="l">
              <a:spcBef>
                <a:spcPts val="0"/>
              </a:spcBef>
              <a:spcAft>
                <a:spcPts val="0"/>
              </a:spcAft>
              <a:buNone/>
            </a:pPr>
            <a:r>
              <a:rPr lang="en-GB"/>
              <a:t>cognitive biases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9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2800">
                <a:latin typeface="Oswald"/>
                <a:ea typeface="Oswald"/>
                <a:cs typeface="Oswald"/>
                <a:sym typeface="Oswald"/>
              </a:rPr>
              <a:t>Mental shortcuts that we use to make decisions.</a:t>
            </a:r>
            <a:endParaRPr sz="2800">
              <a:latin typeface="Oswald"/>
              <a:ea typeface="Oswald"/>
              <a:cs typeface="Oswald"/>
              <a:sym typeface="Oswald"/>
            </a:endParaRPr>
          </a:p>
          <a:p>
            <a:pPr indent="0" lvl="0" marL="457200" rtl="0" algn="l">
              <a:spcBef>
                <a:spcPts val="1600"/>
              </a:spcBef>
              <a:spcAft>
                <a:spcPts val="1600"/>
              </a:spcAft>
              <a:buNone/>
            </a:pPr>
            <a:r>
              <a:rPr b="1" lang="en-GB" sz="2800">
                <a:latin typeface="Oswald"/>
                <a:ea typeface="Oswald"/>
                <a:cs typeface="Oswald"/>
                <a:sym typeface="Oswald"/>
              </a:rPr>
              <a:t>Confirmation bias</a:t>
            </a:r>
            <a:r>
              <a:rPr lang="en-GB" sz="2800">
                <a:latin typeface="Oswald"/>
                <a:ea typeface="Oswald"/>
                <a:cs typeface="Oswald"/>
                <a:sym typeface="Oswald"/>
              </a:rPr>
              <a:t> is the best-known. Others include </a:t>
            </a:r>
            <a:r>
              <a:rPr b="1" lang="en-GB" sz="2800">
                <a:latin typeface="Oswald"/>
                <a:ea typeface="Oswald"/>
                <a:cs typeface="Oswald"/>
                <a:sym typeface="Oswald"/>
              </a:rPr>
              <a:t>hindsight bias</a:t>
            </a:r>
            <a:r>
              <a:rPr lang="en-GB" sz="2800">
                <a:latin typeface="Oswald"/>
                <a:ea typeface="Oswald"/>
                <a:cs typeface="Oswald"/>
                <a:sym typeface="Oswald"/>
              </a:rPr>
              <a:t> (relevant when asking people about past events) and </a:t>
            </a:r>
            <a:r>
              <a:rPr lang="en-GB" sz="2800">
                <a:latin typeface="Oswald"/>
                <a:ea typeface="Oswald"/>
                <a:cs typeface="Oswald"/>
                <a:sym typeface="Oswald"/>
              </a:rPr>
              <a:t>the</a:t>
            </a:r>
            <a:r>
              <a:rPr lang="en-GB" sz="2800">
                <a:latin typeface="Oswald"/>
                <a:ea typeface="Oswald"/>
                <a:cs typeface="Oswald"/>
                <a:sym typeface="Oswald"/>
              </a:rPr>
              <a:t> </a:t>
            </a:r>
            <a:r>
              <a:rPr b="1" lang="en-GB" sz="2800">
                <a:latin typeface="Oswald"/>
                <a:ea typeface="Oswald"/>
                <a:cs typeface="Oswald"/>
                <a:sym typeface="Oswald"/>
              </a:rPr>
              <a:t>halo effect</a:t>
            </a:r>
            <a:r>
              <a:rPr lang="en-GB" sz="2800">
                <a:latin typeface="Oswald"/>
                <a:ea typeface="Oswald"/>
                <a:cs typeface="Oswald"/>
                <a:sym typeface="Oswald"/>
              </a:rPr>
              <a:t> (we think someone with a good quality is a good person).</a:t>
            </a:r>
            <a:endParaRPr sz="2800">
              <a:latin typeface="Oswald"/>
              <a:ea typeface="Oswald"/>
              <a:cs typeface="Oswald"/>
              <a:sym typeface="Oswald"/>
            </a:endParaRPr>
          </a:p>
        </p:txBody>
      </p:sp>
      <p:sp>
        <p:nvSpPr>
          <p:cNvPr id="497" name="Google Shape;497;p9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What are c</a:t>
            </a:r>
            <a:r>
              <a:rPr lang="en-GB" sz="4200"/>
              <a:t>ognitive biases?</a:t>
            </a:r>
            <a:endParaRPr sz="19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9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GB"/>
              <a:t>You are an experienced editor who previously trained in psychology. You have a deep understanding of cognitive biases and always look to identify cognitive bias in stories that you edit. A reporter asks you for advice on interviewing [DESCRIBE INTERVIEWEE]. What advice would you give on planning the questions. (</a:t>
            </a:r>
            <a:r>
              <a:rPr lang="en-GB" u="sng">
                <a:solidFill>
                  <a:schemeClr val="hlink"/>
                </a:solidFill>
                <a:hlinkClick r:id="rId3"/>
              </a:rPr>
              <a:t>see some answers</a:t>
            </a:r>
            <a:r>
              <a:rPr lang="en-GB"/>
              <a:t>)</a:t>
            </a:r>
            <a:endParaRPr/>
          </a:p>
        </p:txBody>
      </p:sp>
      <p:sp>
        <p:nvSpPr>
          <p:cNvPr id="503" name="Google Shape;503;p9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A genAI prompt for cognitive bias:</a:t>
            </a:r>
            <a:endParaRPr sz="19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00"/>
        </a:solidFill>
      </p:bgPr>
    </p:bg>
    <p:spTree>
      <p:nvGrpSpPr>
        <p:cNvPr id="507" name="Shape 507"/>
        <p:cNvGrpSpPr/>
        <p:nvPr/>
      </p:nvGrpSpPr>
      <p:grpSpPr>
        <a:xfrm>
          <a:off x="0" y="0"/>
          <a:ext cx="0" cy="0"/>
          <a:chOff x="0" y="0"/>
          <a:chExt cx="0" cy="0"/>
        </a:xfrm>
      </p:grpSpPr>
      <p:sp>
        <p:nvSpPr>
          <p:cNvPr id="508" name="Google Shape;508;p9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Decide on an idea if you haven’t already</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Identify enough potential interviewees for that idea to account for 90% failure rate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Use the techniques from the lectures and readings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Allocate time in your diary for specific stages of the process</a:t>
            </a:r>
            <a:endParaRPr sz="2800">
              <a:latin typeface="Oswald"/>
              <a:ea typeface="Oswald"/>
              <a:cs typeface="Oswald"/>
              <a:sym typeface="Oswald"/>
            </a:endParaRPr>
          </a:p>
        </p:txBody>
      </p:sp>
      <p:sp>
        <p:nvSpPr>
          <p:cNvPr id="509" name="Google Shape;509;p9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A</a:t>
            </a:r>
            <a:r>
              <a:rPr lang="en-GB" sz="4200"/>
              <a:t>ssignment: next steps</a:t>
            </a:r>
            <a:endParaRPr sz="19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9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Key points</a:t>
            </a:r>
            <a:endParaRPr sz="1900"/>
          </a:p>
        </p:txBody>
      </p:sp>
      <p:sp>
        <p:nvSpPr>
          <p:cNvPr id="515" name="Google Shape;515;p9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Plan questions based on the type of story (practical, human interest, understanding or update)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Consider the role your interviewee(s) play — or could play — in the story</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Identify ethical issues and considerations around issues like anonymity and copy approval</a:t>
            </a:r>
            <a:endParaRPr sz="2800">
              <a:latin typeface="Oswald"/>
              <a:ea typeface="Oswald"/>
              <a:cs typeface="Oswald"/>
              <a:sym typeface="Oswa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9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Directed reading</a:t>
            </a:r>
            <a:endParaRPr sz="1900"/>
          </a:p>
        </p:txBody>
      </p:sp>
      <p:sp>
        <p:nvSpPr>
          <p:cNvPr id="521" name="Google Shape;521;p9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b="1" lang="en-GB" sz="2800">
                <a:latin typeface="Oswald"/>
                <a:ea typeface="Oswald"/>
                <a:cs typeface="Oswald"/>
                <a:sym typeface="Oswald"/>
              </a:rPr>
              <a:t>Choose a reading</a:t>
            </a:r>
            <a:r>
              <a:rPr lang="en-GB" sz="2800">
                <a:latin typeface="Oswald"/>
                <a:ea typeface="Oswald"/>
                <a:cs typeface="Oswald"/>
                <a:sym typeface="Oswald"/>
              </a:rPr>
              <a:t> from the folder on interviewing </a:t>
            </a:r>
            <a:endParaRPr sz="2800">
              <a:latin typeface="Oswald"/>
              <a:ea typeface="Oswald"/>
              <a:cs typeface="Oswald"/>
              <a:sym typeface="Oswa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10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Directed study task</a:t>
            </a:r>
            <a:endParaRPr sz="1900"/>
          </a:p>
        </p:txBody>
      </p:sp>
      <p:sp>
        <p:nvSpPr>
          <p:cNvPr id="527" name="Google Shape;527;p10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Make approaches to the five names on your interviewee list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(Ask for a chat first, before a full interview)</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Brainstorm the questions you will ask</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THEN draw up a shortlist of the ones best for your story</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Share it with me!</a:t>
            </a:r>
            <a:endParaRPr sz="2800">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grpSp>
        <p:nvGrpSpPr>
          <p:cNvPr id="197" name="Google Shape;197;p48"/>
          <p:cNvGrpSpPr/>
          <p:nvPr/>
        </p:nvGrpSpPr>
        <p:grpSpPr>
          <a:xfrm>
            <a:off x="5632317" y="1570775"/>
            <a:ext cx="3305700" cy="3483050"/>
            <a:chOff x="5632317" y="1189775"/>
            <a:chExt cx="3305700" cy="3483050"/>
          </a:xfrm>
        </p:grpSpPr>
        <p:sp>
          <p:nvSpPr>
            <p:cNvPr id="198" name="Google Shape;198;p48"/>
            <p:cNvSpPr/>
            <p:nvPr/>
          </p:nvSpPr>
          <p:spPr>
            <a:xfrm>
              <a:off x="5632317" y="1189775"/>
              <a:ext cx="3305700" cy="669000"/>
            </a:xfrm>
            <a:prstGeom prst="chevron">
              <a:avLst>
                <a:gd fmla="val 50000" name="adj"/>
              </a:avLst>
            </a:prstGeom>
            <a:solidFill>
              <a:srgbClr val="D837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200">
                  <a:solidFill>
                    <a:schemeClr val="lt1"/>
                  </a:solidFill>
                  <a:latin typeface="Roboto"/>
                  <a:ea typeface="Roboto"/>
                  <a:cs typeface="Roboto"/>
                  <a:sym typeface="Roboto"/>
                </a:rPr>
                <a:t>Post</a:t>
              </a:r>
              <a:r>
                <a:rPr b="1" lang="en-GB" sz="2200">
                  <a:solidFill>
                    <a:schemeClr val="lt1"/>
                  </a:solidFill>
                  <a:latin typeface="Roboto"/>
                  <a:ea typeface="Roboto"/>
                  <a:cs typeface="Roboto"/>
                  <a:sym typeface="Roboto"/>
                </a:rPr>
                <a:t>-production</a:t>
              </a:r>
              <a:endParaRPr>
                <a:solidFill>
                  <a:srgbClr val="FFFFFF"/>
                </a:solidFill>
                <a:latin typeface="Roboto"/>
                <a:ea typeface="Roboto"/>
                <a:cs typeface="Roboto"/>
                <a:sym typeface="Roboto"/>
              </a:endParaRPr>
            </a:p>
          </p:txBody>
        </p:sp>
        <p:sp>
          <p:nvSpPr>
            <p:cNvPr id="199" name="Google Shape;199;p48"/>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latin typeface="Roboto"/>
                  <a:ea typeface="Roboto"/>
                  <a:cs typeface="Roboto"/>
                  <a:sym typeface="Roboto"/>
                </a:rPr>
                <a:t>Editing (7)</a:t>
              </a:r>
              <a:endParaRPr sz="1600">
                <a:latin typeface="Roboto"/>
                <a:ea typeface="Roboto"/>
                <a:cs typeface="Roboto"/>
                <a:sym typeface="Roboto"/>
              </a:endParaRPr>
            </a:p>
            <a:p>
              <a:pPr indent="0" lvl="0" marL="0" rtl="0" algn="l">
                <a:lnSpc>
                  <a:spcPct val="115000"/>
                </a:lnSpc>
                <a:spcBef>
                  <a:spcPts val="0"/>
                </a:spcBef>
                <a:spcAft>
                  <a:spcPts val="0"/>
                </a:spcAft>
                <a:buNone/>
              </a:pPr>
              <a:r>
                <a:rPr lang="en-GB" sz="1600">
                  <a:latin typeface="Roboto"/>
                  <a:ea typeface="Roboto"/>
                  <a:cs typeface="Roboto"/>
                  <a:sym typeface="Roboto"/>
                </a:rPr>
                <a:t>Editing for the web (8)</a:t>
              </a:r>
              <a:endParaRPr sz="1600">
                <a:latin typeface="Roboto"/>
                <a:ea typeface="Roboto"/>
                <a:cs typeface="Roboto"/>
                <a:sym typeface="Roboto"/>
              </a:endParaRPr>
            </a:p>
            <a:p>
              <a:pPr indent="0" lvl="0" marL="0" rtl="0" algn="l">
                <a:lnSpc>
                  <a:spcPct val="115000"/>
                </a:lnSpc>
                <a:spcBef>
                  <a:spcPts val="0"/>
                </a:spcBef>
                <a:spcAft>
                  <a:spcPts val="0"/>
                </a:spcAft>
                <a:buNone/>
              </a:pPr>
              <a:r>
                <a:rPr lang="en-GB" sz="1600">
                  <a:latin typeface="Roboto"/>
                  <a:ea typeface="Roboto"/>
                  <a:cs typeface="Roboto"/>
                  <a:sym typeface="Roboto"/>
                </a:rPr>
                <a:t>Editing for social (9)</a:t>
              </a:r>
              <a:endParaRPr sz="1600">
                <a:latin typeface="Roboto"/>
                <a:ea typeface="Roboto"/>
                <a:cs typeface="Roboto"/>
                <a:sym typeface="Roboto"/>
              </a:endParaRPr>
            </a:p>
            <a:p>
              <a:pPr indent="0" lvl="0" marL="0" rtl="0" algn="l">
                <a:lnSpc>
                  <a:spcPct val="115000"/>
                </a:lnSpc>
                <a:spcBef>
                  <a:spcPts val="0"/>
                </a:spcBef>
                <a:spcAft>
                  <a:spcPts val="0"/>
                </a:spcAft>
                <a:buNone/>
              </a:pPr>
              <a:r>
                <a:t/>
              </a:r>
              <a:endParaRPr sz="1600">
                <a:latin typeface="Roboto"/>
                <a:ea typeface="Roboto"/>
                <a:cs typeface="Roboto"/>
                <a:sym typeface="Roboto"/>
              </a:endParaRPr>
            </a:p>
            <a:p>
              <a:pPr indent="0" lvl="0" marL="0" rtl="0" algn="l">
                <a:lnSpc>
                  <a:spcPct val="115000"/>
                </a:lnSpc>
                <a:spcBef>
                  <a:spcPts val="0"/>
                </a:spcBef>
                <a:spcAft>
                  <a:spcPts val="0"/>
                </a:spcAft>
                <a:buNone/>
              </a:pPr>
              <a:r>
                <a:t/>
              </a:r>
              <a:endParaRPr sz="1300">
                <a:latin typeface="Roboto"/>
                <a:ea typeface="Roboto"/>
                <a:cs typeface="Roboto"/>
                <a:sym typeface="Roboto"/>
              </a:endParaRPr>
            </a:p>
          </p:txBody>
        </p:sp>
      </p:grpSp>
      <p:grpSp>
        <p:nvGrpSpPr>
          <p:cNvPr id="200" name="Google Shape;200;p48"/>
          <p:cNvGrpSpPr/>
          <p:nvPr/>
        </p:nvGrpSpPr>
        <p:grpSpPr>
          <a:xfrm>
            <a:off x="0" y="1570989"/>
            <a:ext cx="3546900" cy="3482836"/>
            <a:chOff x="0" y="1189989"/>
            <a:chExt cx="3546900" cy="3482836"/>
          </a:xfrm>
        </p:grpSpPr>
        <p:sp>
          <p:nvSpPr>
            <p:cNvPr id="201" name="Google Shape;201;p48"/>
            <p:cNvSpPr/>
            <p:nvPr/>
          </p:nvSpPr>
          <p:spPr>
            <a:xfrm>
              <a:off x="0" y="1189989"/>
              <a:ext cx="3546900" cy="669000"/>
            </a:xfrm>
            <a:prstGeom prst="homePlate">
              <a:avLst>
                <a:gd fmla="val 50000" name="adj"/>
              </a:avLst>
            </a:prstGeom>
            <a:solidFill>
              <a:srgbClr val="801F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200">
                  <a:solidFill>
                    <a:srgbClr val="FFFFFF"/>
                  </a:solidFill>
                  <a:latin typeface="Roboto"/>
                  <a:ea typeface="Roboto"/>
                  <a:cs typeface="Roboto"/>
                  <a:sym typeface="Roboto"/>
                </a:rPr>
                <a:t>Pre-production</a:t>
              </a:r>
              <a:endParaRPr b="1" sz="2200">
                <a:solidFill>
                  <a:srgbClr val="FFFFFF"/>
                </a:solidFill>
                <a:latin typeface="Roboto"/>
                <a:ea typeface="Roboto"/>
                <a:cs typeface="Roboto"/>
                <a:sym typeface="Roboto"/>
              </a:endParaRPr>
            </a:p>
          </p:txBody>
        </p:sp>
        <p:sp>
          <p:nvSpPr>
            <p:cNvPr id="202" name="Google Shape;202;p48"/>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highlight>
                    <a:srgbClr val="FFFB00"/>
                  </a:highlight>
                  <a:latin typeface="Roboto"/>
                  <a:ea typeface="Roboto"/>
                  <a:cs typeface="Roboto"/>
                  <a:sym typeface="Roboto"/>
                </a:rPr>
                <a:t>Idea generation (wk 2)</a:t>
              </a:r>
              <a:endParaRPr sz="1600">
                <a:highlight>
                  <a:srgbClr val="FFFB00"/>
                </a:highlight>
                <a:latin typeface="Roboto"/>
                <a:ea typeface="Roboto"/>
                <a:cs typeface="Roboto"/>
                <a:sym typeface="Roboto"/>
              </a:endParaRPr>
            </a:p>
            <a:p>
              <a:pPr indent="0" lvl="0" marL="0" rtl="0" algn="l">
                <a:lnSpc>
                  <a:spcPct val="115000"/>
                </a:lnSpc>
                <a:spcBef>
                  <a:spcPts val="0"/>
                </a:spcBef>
                <a:spcAft>
                  <a:spcPts val="0"/>
                </a:spcAft>
                <a:buNone/>
              </a:pPr>
              <a:r>
                <a:rPr lang="en-GB" sz="1600">
                  <a:highlight>
                    <a:srgbClr val="FFFB00"/>
                  </a:highlight>
                  <a:latin typeface="Roboto"/>
                  <a:ea typeface="Roboto"/>
                  <a:cs typeface="Roboto"/>
                  <a:sym typeface="Roboto"/>
                </a:rPr>
                <a:t>Story-led research (3)</a:t>
              </a:r>
              <a:endParaRPr sz="1600">
                <a:highlight>
                  <a:srgbClr val="FFFB00"/>
                </a:highlight>
                <a:latin typeface="Roboto"/>
                <a:ea typeface="Roboto"/>
                <a:cs typeface="Roboto"/>
                <a:sym typeface="Roboto"/>
              </a:endParaRPr>
            </a:p>
            <a:p>
              <a:pPr indent="0" lvl="0" marL="0" rtl="0" algn="l">
                <a:lnSpc>
                  <a:spcPct val="115000"/>
                </a:lnSpc>
                <a:spcBef>
                  <a:spcPts val="0"/>
                </a:spcBef>
                <a:spcAft>
                  <a:spcPts val="0"/>
                </a:spcAft>
                <a:buNone/>
              </a:pPr>
              <a:r>
                <a:rPr lang="en-GB" sz="1600">
                  <a:highlight>
                    <a:srgbClr val="FFFB00"/>
                  </a:highlight>
                  <a:latin typeface="Roboto"/>
                  <a:ea typeface="Roboto"/>
                  <a:cs typeface="Roboto"/>
                  <a:sym typeface="Roboto"/>
                </a:rPr>
                <a:t>Interview planning (4)</a:t>
              </a:r>
              <a:endParaRPr sz="1300">
                <a:highlight>
                  <a:srgbClr val="FFFB00"/>
                </a:highlight>
                <a:latin typeface="Roboto"/>
                <a:ea typeface="Roboto"/>
                <a:cs typeface="Roboto"/>
                <a:sym typeface="Roboto"/>
              </a:endParaRPr>
            </a:p>
          </p:txBody>
        </p:sp>
      </p:grpSp>
      <p:grpSp>
        <p:nvGrpSpPr>
          <p:cNvPr id="203" name="Google Shape;203;p48"/>
          <p:cNvGrpSpPr/>
          <p:nvPr/>
        </p:nvGrpSpPr>
        <p:grpSpPr>
          <a:xfrm>
            <a:off x="2944204" y="1570775"/>
            <a:ext cx="3305700" cy="3483050"/>
            <a:chOff x="2944204" y="1189775"/>
            <a:chExt cx="3305700" cy="3483050"/>
          </a:xfrm>
        </p:grpSpPr>
        <p:sp>
          <p:nvSpPr>
            <p:cNvPr id="204" name="Google Shape;204;p48"/>
            <p:cNvSpPr/>
            <p:nvPr/>
          </p:nvSpPr>
          <p:spPr>
            <a:xfrm>
              <a:off x="2944204" y="1189775"/>
              <a:ext cx="3305700" cy="669000"/>
            </a:xfrm>
            <a:prstGeom prst="chevron">
              <a:avLst>
                <a:gd fmla="val 50000" name="adj"/>
              </a:avLst>
            </a:prstGeom>
            <a:solidFill>
              <a:srgbClr val="B02B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200">
                  <a:solidFill>
                    <a:schemeClr val="lt1"/>
                  </a:solidFill>
                  <a:latin typeface="Roboto"/>
                  <a:ea typeface="Roboto"/>
                  <a:cs typeface="Roboto"/>
                  <a:sym typeface="Roboto"/>
                </a:rPr>
                <a:t>P</a:t>
              </a:r>
              <a:r>
                <a:rPr b="1" lang="en-GB" sz="2200">
                  <a:solidFill>
                    <a:schemeClr val="lt1"/>
                  </a:solidFill>
                  <a:latin typeface="Roboto"/>
                  <a:ea typeface="Roboto"/>
                  <a:cs typeface="Roboto"/>
                  <a:sym typeface="Roboto"/>
                </a:rPr>
                <a:t>roduction</a:t>
              </a:r>
              <a:endParaRPr>
                <a:solidFill>
                  <a:srgbClr val="FFFFFF"/>
                </a:solidFill>
                <a:latin typeface="Roboto"/>
                <a:ea typeface="Roboto"/>
                <a:cs typeface="Roboto"/>
                <a:sym typeface="Roboto"/>
              </a:endParaRPr>
            </a:p>
          </p:txBody>
        </p:sp>
        <p:sp>
          <p:nvSpPr>
            <p:cNvPr id="205" name="Google Shape;205;p48"/>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highlight>
                    <a:srgbClr val="FFFB00"/>
                  </a:highlight>
                  <a:latin typeface="Roboto"/>
                  <a:ea typeface="Roboto"/>
                  <a:cs typeface="Roboto"/>
                  <a:sym typeface="Roboto"/>
                </a:rPr>
                <a:t>Filming/recording (tech sessions)</a:t>
              </a:r>
              <a:endParaRPr sz="1600">
                <a:highlight>
                  <a:srgbClr val="FFFB00"/>
                </a:highlight>
                <a:latin typeface="Roboto"/>
                <a:ea typeface="Roboto"/>
                <a:cs typeface="Roboto"/>
                <a:sym typeface="Roboto"/>
              </a:endParaRPr>
            </a:p>
            <a:p>
              <a:pPr indent="0" lvl="0" marL="0" rtl="0" algn="l">
                <a:lnSpc>
                  <a:spcPct val="115000"/>
                </a:lnSpc>
                <a:spcBef>
                  <a:spcPts val="0"/>
                </a:spcBef>
                <a:spcAft>
                  <a:spcPts val="0"/>
                </a:spcAft>
                <a:buNone/>
              </a:pPr>
              <a:r>
                <a:rPr lang="en-GB" sz="1600">
                  <a:latin typeface="Roboto"/>
                  <a:ea typeface="Roboto"/>
                  <a:cs typeface="Roboto"/>
                  <a:sym typeface="Roboto"/>
                </a:rPr>
                <a:t>Interviewing (5)</a:t>
              </a:r>
              <a:endParaRPr sz="1600">
                <a:latin typeface="Roboto"/>
                <a:ea typeface="Roboto"/>
                <a:cs typeface="Roboto"/>
                <a:sym typeface="Roboto"/>
              </a:endParaRPr>
            </a:p>
            <a:p>
              <a:pPr indent="0" lvl="0" marL="0" rtl="0" algn="l">
                <a:lnSpc>
                  <a:spcPct val="115000"/>
                </a:lnSpc>
                <a:spcBef>
                  <a:spcPts val="0"/>
                </a:spcBef>
                <a:spcAft>
                  <a:spcPts val="0"/>
                </a:spcAft>
                <a:buNone/>
              </a:pPr>
              <a:r>
                <a:rPr lang="en-GB" sz="1600">
                  <a:latin typeface="Roboto"/>
                  <a:ea typeface="Roboto"/>
                  <a:cs typeface="Roboto"/>
                  <a:sym typeface="Roboto"/>
                </a:rPr>
                <a:t>Drafting (6)</a:t>
              </a:r>
              <a:endParaRPr sz="1600">
                <a:latin typeface="Roboto"/>
                <a:ea typeface="Roboto"/>
                <a:cs typeface="Roboto"/>
                <a:sym typeface="Roboto"/>
              </a:endParaRPr>
            </a:p>
            <a:p>
              <a:pPr indent="0" lvl="0" marL="0" rtl="0" algn="l">
                <a:lnSpc>
                  <a:spcPct val="115000"/>
                </a:lnSpc>
                <a:spcBef>
                  <a:spcPts val="0"/>
                </a:spcBef>
                <a:spcAft>
                  <a:spcPts val="0"/>
                </a:spcAft>
                <a:buNone/>
              </a:pPr>
              <a:r>
                <a:rPr lang="en-GB" sz="1600">
                  <a:highlight>
                    <a:srgbClr val="FFFB00"/>
                  </a:highlight>
                  <a:latin typeface="Roboto"/>
                  <a:ea typeface="Roboto"/>
                  <a:cs typeface="Roboto"/>
                  <a:sym typeface="Roboto"/>
                </a:rPr>
                <a:t>Further research (3</a:t>
              </a:r>
              <a:r>
                <a:rPr lang="en-GB" sz="1600">
                  <a:latin typeface="Roboto"/>
                  <a:ea typeface="Roboto"/>
                  <a:cs typeface="Roboto"/>
                  <a:sym typeface="Roboto"/>
                </a:rPr>
                <a:t>/7)</a:t>
              </a:r>
              <a:endParaRPr sz="1600">
                <a:latin typeface="Roboto"/>
                <a:ea typeface="Roboto"/>
                <a:cs typeface="Roboto"/>
                <a:sym typeface="Roboto"/>
              </a:endParaRPr>
            </a:p>
            <a:p>
              <a:pPr indent="0" lvl="0" marL="0" rtl="0" algn="l">
                <a:lnSpc>
                  <a:spcPct val="115000"/>
                </a:lnSpc>
                <a:spcBef>
                  <a:spcPts val="0"/>
                </a:spcBef>
                <a:spcAft>
                  <a:spcPts val="0"/>
                </a:spcAft>
                <a:buNone/>
              </a:pPr>
              <a:r>
                <a:t/>
              </a:r>
              <a:endParaRPr sz="1600">
                <a:latin typeface="Roboto"/>
                <a:ea typeface="Roboto"/>
                <a:cs typeface="Roboto"/>
                <a:sym typeface="Roboto"/>
              </a:endParaRPr>
            </a:p>
            <a:p>
              <a:pPr indent="0" lvl="0" marL="0" rtl="0" algn="l">
                <a:lnSpc>
                  <a:spcPct val="115000"/>
                </a:lnSpc>
                <a:spcBef>
                  <a:spcPts val="0"/>
                </a:spcBef>
                <a:spcAft>
                  <a:spcPts val="0"/>
                </a:spcAft>
                <a:buNone/>
              </a:pPr>
              <a:r>
                <a:t/>
              </a:r>
              <a:endParaRPr sz="1300">
                <a:latin typeface="Roboto"/>
                <a:ea typeface="Roboto"/>
                <a:cs typeface="Roboto"/>
                <a:sym typeface="Roboto"/>
              </a:endParaRPr>
            </a:p>
          </p:txBody>
        </p:sp>
      </p:grpSp>
      <p:sp>
        <p:nvSpPr>
          <p:cNvPr id="206" name="Google Shape;206;p48"/>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Where are we?</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Identify steps to take when </a:t>
            </a:r>
            <a:r>
              <a:rPr b="1" lang="en-GB" sz="2800">
                <a:latin typeface="Oswald"/>
                <a:ea typeface="Oswald"/>
                <a:cs typeface="Oswald"/>
                <a:sym typeface="Oswald"/>
              </a:rPr>
              <a:t>planning</a:t>
            </a:r>
            <a:r>
              <a:rPr lang="en-GB" sz="2800">
                <a:latin typeface="Oswald"/>
                <a:ea typeface="Oswald"/>
                <a:cs typeface="Oswald"/>
                <a:sym typeface="Oswald"/>
              </a:rPr>
              <a:t> an interview</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Plan </a:t>
            </a:r>
            <a:r>
              <a:rPr b="1" lang="en-GB" sz="2800">
                <a:latin typeface="Oswald"/>
                <a:ea typeface="Oswald"/>
                <a:cs typeface="Oswald"/>
                <a:sym typeface="Oswald"/>
              </a:rPr>
              <a:t>different types</a:t>
            </a:r>
            <a:r>
              <a:rPr lang="en-GB" sz="2800">
                <a:latin typeface="Oswald"/>
                <a:ea typeface="Oswald"/>
                <a:cs typeface="Oswald"/>
                <a:sym typeface="Oswald"/>
              </a:rPr>
              <a:t> of interview</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Identify and deal with </a:t>
            </a:r>
            <a:r>
              <a:rPr b="1" lang="en-GB" sz="2800">
                <a:latin typeface="Oswald"/>
                <a:ea typeface="Oswald"/>
                <a:cs typeface="Oswald"/>
                <a:sym typeface="Oswald"/>
              </a:rPr>
              <a:t>ethical scenarios</a:t>
            </a:r>
            <a:r>
              <a:rPr lang="en-GB" sz="2800">
                <a:latin typeface="Oswald"/>
                <a:ea typeface="Oswald"/>
                <a:cs typeface="Oswald"/>
                <a:sym typeface="Oswald"/>
              </a:rPr>
              <a:t> such as “copy approval”, anonymity and vulnerable sources</a:t>
            </a:r>
            <a:endParaRPr sz="2800">
              <a:latin typeface="Oswald"/>
              <a:ea typeface="Oswald"/>
              <a:cs typeface="Oswald"/>
              <a:sym typeface="Oswald"/>
            </a:endParaRPr>
          </a:p>
        </p:txBody>
      </p:sp>
      <p:sp>
        <p:nvSpPr>
          <p:cNvPr id="212" name="Google Shape;212;p4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What should you be able to do?</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5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1. Asking </a:t>
            </a:r>
            <a:r>
              <a:rPr lang="en-GB"/>
              <a:t>the </a:t>
            </a:r>
            <a:endParaRPr/>
          </a:p>
          <a:p>
            <a:pPr indent="0" lvl="0" marL="0" rtl="0" algn="l">
              <a:spcBef>
                <a:spcPts val="0"/>
              </a:spcBef>
              <a:spcAft>
                <a:spcPts val="0"/>
              </a:spcAft>
              <a:buNone/>
            </a:pPr>
            <a:r>
              <a:rPr lang="en-GB"/>
              <a:t>right questions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5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What type of story are you planning?</a:t>
            </a:r>
            <a:endParaRPr sz="1900"/>
          </a:p>
        </p:txBody>
      </p:sp>
      <p:sp>
        <p:nvSpPr>
          <p:cNvPr id="223" name="Google Shape;223;p5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Font typeface="Oswald"/>
              <a:buChar char="●"/>
            </a:pPr>
            <a:r>
              <a:rPr lang="en-GB" sz="2600">
                <a:latin typeface="Oswald"/>
                <a:ea typeface="Oswald"/>
                <a:cs typeface="Oswald"/>
                <a:sym typeface="Oswald"/>
              </a:rPr>
              <a:t>Is it a </a:t>
            </a:r>
            <a:r>
              <a:rPr b="1" lang="en-GB" sz="2600">
                <a:latin typeface="Oswald"/>
                <a:ea typeface="Oswald"/>
                <a:cs typeface="Oswald"/>
                <a:sym typeface="Oswald"/>
              </a:rPr>
              <a:t>human interest</a:t>
            </a:r>
            <a:r>
              <a:rPr lang="en-GB" sz="2600">
                <a:latin typeface="Oswald"/>
                <a:ea typeface="Oswald"/>
                <a:cs typeface="Oswald"/>
                <a:sym typeface="Oswald"/>
              </a:rPr>
              <a:t> story? E.g. inspiring, tragic, comic</a:t>
            </a:r>
            <a:endParaRPr sz="2600">
              <a:latin typeface="Oswald"/>
              <a:ea typeface="Oswald"/>
              <a:cs typeface="Oswald"/>
              <a:sym typeface="Oswald"/>
            </a:endParaRPr>
          </a:p>
          <a:p>
            <a:pPr indent="-393700" lvl="0" marL="457200" rtl="0" algn="l">
              <a:spcBef>
                <a:spcPts val="0"/>
              </a:spcBef>
              <a:spcAft>
                <a:spcPts val="0"/>
              </a:spcAft>
              <a:buSzPts val="2600"/>
              <a:buFont typeface="Oswald"/>
              <a:buChar char="●"/>
            </a:pPr>
            <a:r>
              <a:rPr lang="en-GB" sz="2600">
                <a:latin typeface="Oswald"/>
                <a:ea typeface="Oswald"/>
                <a:cs typeface="Oswald"/>
                <a:sym typeface="Oswald"/>
              </a:rPr>
              <a:t>Is it a </a:t>
            </a:r>
            <a:r>
              <a:rPr b="1" lang="en-GB" sz="2600">
                <a:latin typeface="Oswald"/>
                <a:ea typeface="Oswald"/>
                <a:cs typeface="Oswald"/>
                <a:sym typeface="Oswald"/>
              </a:rPr>
              <a:t>practical</a:t>
            </a:r>
            <a:r>
              <a:rPr lang="en-GB" sz="2600">
                <a:latin typeface="Oswald"/>
                <a:ea typeface="Oswald"/>
                <a:cs typeface="Oswald"/>
                <a:sym typeface="Oswald"/>
              </a:rPr>
              <a:t> story? E.g. a guide, tips, advice, or how-to </a:t>
            </a:r>
            <a:endParaRPr sz="2600">
              <a:latin typeface="Oswald"/>
              <a:ea typeface="Oswald"/>
              <a:cs typeface="Oswald"/>
              <a:sym typeface="Oswald"/>
            </a:endParaRPr>
          </a:p>
          <a:p>
            <a:pPr indent="-393700" lvl="0" marL="457200" rtl="0" algn="l">
              <a:spcBef>
                <a:spcPts val="0"/>
              </a:spcBef>
              <a:spcAft>
                <a:spcPts val="0"/>
              </a:spcAft>
              <a:buSzPts val="2600"/>
              <a:buFont typeface="Oswald"/>
              <a:buChar char="●"/>
            </a:pPr>
            <a:r>
              <a:rPr lang="en-GB" sz="2600">
                <a:latin typeface="Oswald"/>
                <a:ea typeface="Oswald"/>
                <a:cs typeface="Oswald"/>
                <a:sym typeface="Oswald"/>
              </a:rPr>
              <a:t>Is it an </a:t>
            </a:r>
            <a:r>
              <a:rPr b="1" lang="en-GB" sz="2600">
                <a:latin typeface="Oswald"/>
                <a:ea typeface="Oswald"/>
                <a:cs typeface="Oswald"/>
                <a:sym typeface="Oswald"/>
              </a:rPr>
              <a:t>‘update’</a:t>
            </a:r>
            <a:r>
              <a:rPr lang="en-GB" sz="2600">
                <a:latin typeface="Oswald"/>
                <a:ea typeface="Oswald"/>
                <a:cs typeface="Oswald"/>
                <a:sym typeface="Oswald"/>
              </a:rPr>
              <a:t> on events? E.g. a news story/press release</a:t>
            </a:r>
            <a:endParaRPr sz="2600">
              <a:latin typeface="Oswald"/>
              <a:ea typeface="Oswald"/>
              <a:cs typeface="Oswald"/>
              <a:sym typeface="Oswald"/>
            </a:endParaRPr>
          </a:p>
          <a:p>
            <a:pPr indent="-393700" lvl="0" marL="457200" rtl="0" algn="l">
              <a:spcBef>
                <a:spcPts val="0"/>
              </a:spcBef>
              <a:spcAft>
                <a:spcPts val="0"/>
              </a:spcAft>
              <a:buSzPts val="2600"/>
              <a:buFont typeface="Oswald"/>
              <a:buChar char="●"/>
            </a:pPr>
            <a:r>
              <a:rPr lang="en-GB" sz="2600">
                <a:latin typeface="Oswald"/>
                <a:ea typeface="Oswald"/>
                <a:cs typeface="Oswald"/>
                <a:sym typeface="Oswald"/>
              </a:rPr>
              <a:t>Is it providing </a:t>
            </a:r>
            <a:r>
              <a:rPr b="1" lang="en-GB" sz="2600">
                <a:latin typeface="Oswald"/>
                <a:ea typeface="Oswald"/>
                <a:cs typeface="Oswald"/>
                <a:sym typeface="Oswald"/>
              </a:rPr>
              <a:t>perspective</a:t>
            </a:r>
            <a:r>
              <a:rPr lang="en-GB" sz="2600">
                <a:latin typeface="Oswald"/>
                <a:ea typeface="Oswald"/>
                <a:cs typeface="Oswald"/>
                <a:sym typeface="Oswald"/>
              </a:rPr>
              <a:t>/</a:t>
            </a:r>
            <a:r>
              <a:rPr b="1" lang="en-GB" sz="2600">
                <a:latin typeface="Oswald"/>
                <a:ea typeface="Oswald"/>
                <a:cs typeface="Oswald"/>
                <a:sym typeface="Oswald"/>
              </a:rPr>
              <a:t>understanding</a:t>
            </a:r>
            <a:r>
              <a:rPr lang="en-GB" sz="2600">
                <a:latin typeface="Oswald"/>
                <a:ea typeface="Oswald"/>
                <a:cs typeface="Oswald"/>
                <a:sym typeface="Oswald"/>
              </a:rPr>
              <a:t>? E.g. an explainer, case study, behind-the-scenes, etc.</a:t>
            </a:r>
            <a:endParaRPr sz="2600">
              <a:latin typeface="Oswald"/>
              <a:ea typeface="Oswald"/>
              <a:cs typeface="Oswald"/>
              <a:sym typeface="Oswald"/>
            </a:endParaRPr>
          </a:p>
          <a:p>
            <a:pPr indent="0" lvl="0" marL="0" rtl="0" algn="l">
              <a:spcBef>
                <a:spcPts val="1600"/>
              </a:spcBef>
              <a:spcAft>
                <a:spcPts val="1600"/>
              </a:spcAft>
              <a:buNone/>
            </a:pPr>
            <a:r>
              <a:t/>
            </a:r>
            <a:endParaRPr sz="2600">
              <a:solidFill>
                <a:schemeClr val="lt1"/>
              </a:solidFill>
              <a:highlight>
                <a:schemeClr val="dk1"/>
              </a:highlight>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04040"/>
      </a:accent1>
      <a:accent2>
        <a:srgbClr val="808080"/>
      </a:accent2>
      <a:accent3>
        <a:srgbClr val="C0C0C0"/>
      </a:accent3>
      <a:accent4>
        <a:srgbClr val="396187"/>
      </a:accent4>
      <a:accent5>
        <a:srgbClr val="6B8CAB"/>
      </a:accent5>
      <a:accent6>
        <a:srgbClr val="9DB7C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