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5143500" cx="9144000"/>
  <p:notesSz cx="6858000" cy="9144000"/>
  <p:embeddedFontLst>
    <p:embeddedFont>
      <p:font typeface="Source Code Pro"/>
      <p:regular r:id="rId64"/>
      <p:bold r:id="rId65"/>
      <p:italic r:id="rId66"/>
      <p:boldItalic r:id="rId67"/>
    </p:embeddedFont>
    <p:embeddedFont>
      <p:font typeface="Oswald"/>
      <p:regular r:id="rId68"/>
      <p:bold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3EA2EB-E5FC-4F87-8664-7E7B2B918C74}">
  <a:tblStyle styleId="{F43EA2EB-E5FC-4F87-8664-7E7B2B918C7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SourceCodePro-regular.fntdata"/><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SourceCodePro-italic.fntdata"/><Relationship Id="rId21" Type="http://schemas.openxmlformats.org/officeDocument/2006/relationships/slide" Target="slides/slide15.xml"/><Relationship Id="rId65" Type="http://schemas.openxmlformats.org/officeDocument/2006/relationships/font" Target="fonts/SourceCodePro-bold.fntdata"/><Relationship Id="rId24" Type="http://schemas.openxmlformats.org/officeDocument/2006/relationships/slide" Target="slides/slide18.xml"/><Relationship Id="rId68" Type="http://schemas.openxmlformats.org/officeDocument/2006/relationships/font" Target="fonts/Oswald-regular.fntdata"/><Relationship Id="rId23" Type="http://schemas.openxmlformats.org/officeDocument/2006/relationships/slide" Target="slides/slide17.xml"/><Relationship Id="rId67" Type="http://schemas.openxmlformats.org/officeDocument/2006/relationships/font" Target="fonts/SourceCodePro-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Oswald-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194fe9ba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194fe9ba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206b5285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206b5285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194fe9ba8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194fe9ba8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194fe9ba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194fe9ba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2c6b329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2c6b329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194fe9ba8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194fe9ba8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194fe9ba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194fe9ba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162b30f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162b30f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6a801d65ea65edd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a801d65ea65edd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194fe9ba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194fe9ba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6a801d65ea65edd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a801d65ea65edd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194fe9ba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194fe9ba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194fe9ba8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1194fe9ba8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12c6b3298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12c6b3298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e95715a5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0e95715a5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1194fe9ba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1194fe9ba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1206b5285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1206b5285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12c6b3298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12c6b3298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206b5285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1206b5285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194fe9ba8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1194fe9ba8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12c6b3298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12c6b3298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194fe9ba8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1194fe9ba8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0e95715a5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g30e95715a5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g30e95715a53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1194fe9ba8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1194fe9ba8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1206b5285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1206b5285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1194fe9ba8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1194fe9ba8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1194fe9ba8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1194fe9ba8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1194fe9ba8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1194fe9ba8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1194fe9ba8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1194fe9ba8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1194fe9ba8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1194fe9ba8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12c6b3298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12c6b3298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1194fe9ba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1194fe9ba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0e95715a5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0e95715a5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e95715a5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e95715a5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1194fe9ba8_0_3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31194fe9ba8_0_3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1e7da9f46d5428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1e7da9f46d5428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1206b5285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1206b5285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1194fe9ba8_0_36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31194fe9ba8_0_3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1194fe9ba8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1194fe9ba8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1194fe9ba8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1194fe9ba8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0e95715a5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0e95715a5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1194fe9ba8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1194fe9ba8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1194fe9ba8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1194fe9ba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1194fe9ba8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1194fe9ba8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194fe9b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194fe9b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1194fe9ba8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1194fe9ba8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1194fe9ba8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1194fe9ba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1194fe9ba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1194fe9ba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12efdb0d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312efdb0d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131e312fe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131e312fe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131e312fe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131e312fe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131e312fe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131e312fe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1162b30fd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1162b30fd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194fe9ba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194fe9ba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194fe9ba8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1194fe9ba8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194fe9ba8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194fe9ba8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194fe9ba8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194fe9ba8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62" name="Shape 62"/>
        <p:cNvGrpSpPr/>
        <p:nvPr/>
      </p:nvGrpSpPr>
      <p:grpSpPr>
        <a:xfrm>
          <a:off x="0" y="0"/>
          <a:ext cx="0" cy="0"/>
          <a:chOff x="0" y="0"/>
          <a:chExt cx="0" cy="0"/>
        </a:xfrm>
      </p:grpSpPr>
      <p:sp>
        <p:nvSpPr>
          <p:cNvPr id="63" name="Google Shape;63;p14"/>
          <p:cNvSpPr txBox="1"/>
          <p:nvPr>
            <p:ph type="title"/>
          </p:nvPr>
        </p:nvSpPr>
        <p:spPr>
          <a:xfrm>
            <a:off x="685800" y="0"/>
            <a:ext cx="7772400" cy="1771200"/>
          </a:xfrm>
          <a:prstGeom prst="rect">
            <a:avLst/>
          </a:prstGeom>
          <a:noFill/>
          <a:ln>
            <a:noFill/>
          </a:ln>
        </p:spPr>
        <p:txBody>
          <a:bodyPr anchorCtr="0" anchor="ctr" bIns="75425" lIns="75425" spcFirstLastPara="1" rIns="75425" wrap="square" tIns="75425">
            <a:noAutofit/>
          </a:bodyPr>
          <a:lstStyle>
            <a:lvl1pPr lvl="0" algn="ctr">
              <a:lnSpc>
                <a:spcPct val="100000"/>
              </a:lnSpc>
              <a:spcBef>
                <a:spcPts val="0"/>
              </a:spcBef>
              <a:spcAft>
                <a:spcPts val="0"/>
              </a:spcAft>
              <a:buSzPts val="1200"/>
              <a:buChar char="●"/>
              <a:defRPr sz="3600">
                <a:solidFill>
                  <a:schemeClr val="dk1"/>
                </a:solidFill>
                <a:latin typeface="Times New Roman"/>
                <a:ea typeface="Times New Roman"/>
                <a:cs typeface="Times New Roman"/>
                <a:sym typeface="Times New Roman"/>
              </a:defRPr>
            </a:lvl1pPr>
            <a:lvl2pPr lvl="1" algn="ctr">
              <a:lnSpc>
                <a:spcPct val="100000"/>
              </a:lnSpc>
              <a:spcBef>
                <a:spcPts val="0"/>
              </a:spcBef>
              <a:spcAft>
                <a:spcPts val="0"/>
              </a:spcAft>
              <a:buSzPts val="1200"/>
              <a:buChar char="○"/>
              <a:defRPr sz="3600">
                <a:solidFill>
                  <a:schemeClr val="dk1"/>
                </a:solidFill>
                <a:latin typeface="Times New Roman"/>
                <a:ea typeface="Times New Roman"/>
                <a:cs typeface="Times New Roman"/>
                <a:sym typeface="Times New Roman"/>
              </a:defRPr>
            </a:lvl2pPr>
            <a:lvl3pPr lvl="2" algn="ctr">
              <a:lnSpc>
                <a:spcPct val="100000"/>
              </a:lnSpc>
              <a:spcBef>
                <a:spcPts val="0"/>
              </a:spcBef>
              <a:spcAft>
                <a:spcPts val="0"/>
              </a:spcAft>
              <a:buSzPts val="1200"/>
              <a:buChar char="■"/>
              <a:defRPr sz="3600">
                <a:solidFill>
                  <a:schemeClr val="dk1"/>
                </a:solidFill>
                <a:latin typeface="Times New Roman"/>
                <a:ea typeface="Times New Roman"/>
                <a:cs typeface="Times New Roman"/>
                <a:sym typeface="Times New Roman"/>
              </a:defRPr>
            </a:lvl3pPr>
            <a:lvl4pPr lvl="3" algn="ctr">
              <a:lnSpc>
                <a:spcPct val="100000"/>
              </a:lnSpc>
              <a:spcBef>
                <a:spcPts val="0"/>
              </a:spcBef>
              <a:spcAft>
                <a:spcPts val="0"/>
              </a:spcAft>
              <a:buSzPts val="1200"/>
              <a:buChar char="●"/>
              <a:defRPr sz="3600">
                <a:solidFill>
                  <a:schemeClr val="dk1"/>
                </a:solidFill>
                <a:latin typeface="Times New Roman"/>
                <a:ea typeface="Times New Roman"/>
                <a:cs typeface="Times New Roman"/>
                <a:sym typeface="Times New Roman"/>
              </a:defRPr>
            </a:lvl4pPr>
            <a:lvl5pPr lvl="4" algn="ctr">
              <a:lnSpc>
                <a:spcPct val="100000"/>
              </a:lnSpc>
              <a:spcBef>
                <a:spcPts val="0"/>
              </a:spcBef>
              <a:spcAft>
                <a:spcPts val="0"/>
              </a:spcAft>
              <a:buSzPts val="1200"/>
              <a:buChar char="○"/>
              <a:defRPr sz="3600">
                <a:solidFill>
                  <a:schemeClr val="dk1"/>
                </a:solidFill>
                <a:latin typeface="Times New Roman"/>
                <a:ea typeface="Times New Roman"/>
                <a:cs typeface="Times New Roman"/>
                <a:sym typeface="Times New Roman"/>
              </a:defRPr>
            </a:lvl5pPr>
            <a:lvl6pPr lvl="5" algn="ctr">
              <a:lnSpc>
                <a:spcPct val="100000"/>
              </a:lnSpc>
              <a:spcBef>
                <a:spcPts val="0"/>
              </a:spcBef>
              <a:spcAft>
                <a:spcPts val="0"/>
              </a:spcAft>
              <a:buSzPts val="1200"/>
              <a:buChar char="■"/>
              <a:defRPr sz="3600">
                <a:solidFill>
                  <a:schemeClr val="dk1"/>
                </a:solidFill>
                <a:latin typeface="Times New Roman"/>
                <a:ea typeface="Times New Roman"/>
                <a:cs typeface="Times New Roman"/>
                <a:sym typeface="Times New Roman"/>
              </a:defRPr>
            </a:lvl6pPr>
            <a:lvl7pPr lvl="6" algn="ctr">
              <a:lnSpc>
                <a:spcPct val="100000"/>
              </a:lnSpc>
              <a:spcBef>
                <a:spcPts val="0"/>
              </a:spcBef>
              <a:spcAft>
                <a:spcPts val="0"/>
              </a:spcAft>
              <a:buSzPts val="1200"/>
              <a:buChar char="●"/>
              <a:defRPr sz="3600">
                <a:solidFill>
                  <a:schemeClr val="dk1"/>
                </a:solidFill>
                <a:latin typeface="Times New Roman"/>
                <a:ea typeface="Times New Roman"/>
                <a:cs typeface="Times New Roman"/>
                <a:sym typeface="Times New Roman"/>
              </a:defRPr>
            </a:lvl7pPr>
            <a:lvl8pPr lvl="7" algn="ctr">
              <a:lnSpc>
                <a:spcPct val="100000"/>
              </a:lnSpc>
              <a:spcBef>
                <a:spcPts val="0"/>
              </a:spcBef>
              <a:spcAft>
                <a:spcPts val="0"/>
              </a:spcAft>
              <a:buSzPts val="1200"/>
              <a:buChar char="○"/>
              <a:defRPr sz="3600">
                <a:solidFill>
                  <a:schemeClr val="dk1"/>
                </a:solidFill>
                <a:latin typeface="Times New Roman"/>
                <a:ea typeface="Times New Roman"/>
                <a:cs typeface="Times New Roman"/>
                <a:sym typeface="Times New Roman"/>
              </a:defRPr>
            </a:lvl8pPr>
            <a:lvl9pPr lvl="8" algn="ctr">
              <a:lnSpc>
                <a:spcPct val="100000"/>
              </a:lnSpc>
              <a:spcBef>
                <a:spcPts val="0"/>
              </a:spcBef>
              <a:spcAft>
                <a:spcPts val="0"/>
              </a:spcAft>
              <a:buSzPts val="1200"/>
              <a:buChar char="■"/>
              <a:defRPr sz="3600">
                <a:solidFill>
                  <a:schemeClr val="dk1"/>
                </a:solidFill>
                <a:latin typeface="Times New Roman"/>
                <a:ea typeface="Times New Roman"/>
                <a:cs typeface="Times New Roman"/>
                <a:sym typeface="Times New Roman"/>
              </a:defRPr>
            </a:lvl9pPr>
          </a:lstStyle>
          <a:p/>
        </p:txBody>
      </p:sp>
      <p:sp>
        <p:nvSpPr>
          <p:cNvPr id="64" name="Google Shape;64;p14"/>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lgn="l">
              <a:lnSpc>
                <a:spcPct val="100000"/>
              </a:lnSpc>
              <a:spcBef>
                <a:spcPts val="600"/>
              </a:spcBef>
              <a:spcAft>
                <a:spcPts val="0"/>
              </a:spcAft>
              <a:buClr>
                <a:schemeClr val="dk1"/>
              </a:buClr>
              <a:buSzPts val="1200"/>
              <a:buFont typeface="Times New Roman"/>
              <a:buChar char="●"/>
              <a:defRPr sz="2600">
                <a:solidFill>
                  <a:schemeClr val="dk1"/>
                </a:solidFill>
                <a:latin typeface="Times New Roman"/>
                <a:ea typeface="Times New Roman"/>
                <a:cs typeface="Times New Roman"/>
                <a:sym typeface="Times New Roman"/>
              </a:defRPr>
            </a:lvl1pPr>
            <a:lvl2pPr indent="-304800" lvl="1" marL="914400" algn="l">
              <a:lnSpc>
                <a:spcPct val="100000"/>
              </a:lnSpc>
              <a:spcBef>
                <a:spcPts val="0"/>
              </a:spcBef>
              <a:spcAft>
                <a:spcPts val="0"/>
              </a:spcAft>
              <a:buClr>
                <a:schemeClr val="dk1"/>
              </a:buClr>
              <a:buSzPts val="1200"/>
              <a:buFont typeface="Times New Roman"/>
              <a:buChar char="●"/>
              <a:defRPr sz="2300">
                <a:solidFill>
                  <a:schemeClr val="dk1"/>
                </a:solidFill>
                <a:latin typeface="Times New Roman"/>
                <a:ea typeface="Times New Roman"/>
                <a:cs typeface="Times New Roman"/>
                <a:sym typeface="Times New Roman"/>
              </a:defRPr>
            </a:lvl2pPr>
            <a:lvl3pPr indent="-304800" lvl="2" marL="1371600" algn="l">
              <a:lnSpc>
                <a:spcPct val="100000"/>
              </a:lnSpc>
              <a:spcBef>
                <a:spcPts val="0"/>
              </a:spcBef>
              <a:spcAft>
                <a:spcPts val="0"/>
              </a:spcAft>
              <a:buClr>
                <a:schemeClr val="dk1"/>
              </a:buClr>
              <a:buSzPts val="1200"/>
              <a:buFont typeface="Times New Roman"/>
              <a:buChar char="●"/>
              <a:defRPr sz="2000">
                <a:solidFill>
                  <a:schemeClr val="dk1"/>
                </a:solidFill>
                <a:latin typeface="Times New Roman"/>
                <a:ea typeface="Times New Roman"/>
                <a:cs typeface="Times New Roman"/>
                <a:sym typeface="Times New Roman"/>
              </a:defRPr>
            </a:lvl3pPr>
            <a:lvl4pPr indent="-304800" lvl="3" marL="1828800" algn="l">
              <a:lnSpc>
                <a:spcPct val="100000"/>
              </a:lnSpc>
              <a:spcBef>
                <a:spcPts val="0"/>
              </a:spcBef>
              <a:spcAft>
                <a:spcPts val="0"/>
              </a:spcAft>
              <a:buClr>
                <a:schemeClr val="dk1"/>
              </a:buClr>
              <a:buSzPts val="1200"/>
              <a:buFont typeface="Times New Roman"/>
              <a:buChar char="●"/>
              <a:defRPr sz="1700">
                <a:solidFill>
                  <a:schemeClr val="dk1"/>
                </a:solidFill>
                <a:latin typeface="Times New Roman"/>
                <a:ea typeface="Times New Roman"/>
                <a:cs typeface="Times New Roman"/>
                <a:sym typeface="Times New Roman"/>
              </a:defRPr>
            </a:lvl4pPr>
            <a:lvl5pPr indent="-304800" lvl="4" marL="2286000" algn="l">
              <a:lnSpc>
                <a:spcPct val="100000"/>
              </a:lnSpc>
              <a:spcBef>
                <a:spcPts val="0"/>
              </a:spcBef>
              <a:spcAft>
                <a:spcPts val="0"/>
              </a:spcAft>
              <a:buClr>
                <a:schemeClr val="dk1"/>
              </a:buClr>
              <a:buSzPts val="1200"/>
              <a:buFont typeface="Times New Roman"/>
              <a:buChar char="●"/>
              <a:defRPr sz="1700">
                <a:solidFill>
                  <a:schemeClr val="dk1"/>
                </a:solidFill>
                <a:latin typeface="Times New Roman"/>
                <a:ea typeface="Times New Roman"/>
                <a:cs typeface="Times New Roman"/>
                <a:sym typeface="Times New Roman"/>
              </a:defRPr>
            </a:lvl5pPr>
            <a:lvl6pPr indent="-304800" lvl="5" marL="2743200" algn="l">
              <a:lnSpc>
                <a:spcPct val="100000"/>
              </a:lnSpc>
              <a:spcBef>
                <a:spcPts val="0"/>
              </a:spcBef>
              <a:spcAft>
                <a:spcPts val="0"/>
              </a:spcAft>
              <a:buClr>
                <a:schemeClr val="dk1"/>
              </a:buClr>
              <a:buSzPts val="1200"/>
              <a:buFont typeface="Times New Roman"/>
              <a:buChar char="●"/>
              <a:defRPr sz="2600">
                <a:solidFill>
                  <a:schemeClr val="dk1"/>
                </a:solidFill>
                <a:latin typeface="Times New Roman"/>
                <a:ea typeface="Times New Roman"/>
                <a:cs typeface="Times New Roman"/>
                <a:sym typeface="Times New Roman"/>
              </a:defRPr>
            </a:lvl6pPr>
            <a:lvl7pPr indent="-304800" lvl="6" marL="3200400" algn="l">
              <a:lnSpc>
                <a:spcPct val="100000"/>
              </a:lnSpc>
              <a:spcBef>
                <a:spcPts val="0"/>
              </a:spcBef>
              <a:spcAft>
                <a:spcPts val="0"/>
              </a:spcAft>
              <a:buClr>
                <a:schemeClr val="dk1"/>
              </a:buClr>
              <a:buSzPts val="1200"/>
              <a:buFont typeface="Times New Roman"/>
              <a:buChar char="●"/>
              <a:defRPr sz="2600">
                <a:solidFill>
                  <a:schemeClr val="dk1"/>
                </a:solidFill>
                <a:latin typeface="Times New Roman"/>
                <a:ea typeface="Times New Roman"/>
                <a:cs typeface="Times New Roman"/>
                <a:sym typeface="Times New Roman"/>
              </a:defRPr>
            </a:lvl7pPr>
            <a:lvl8pPr indent="-304800" lvl="7" marL="3657600" algn="l">
              <a:lnSpc>
                <a:spcPct val="100000"/>
              </a:lnSpc>
              <a:spcBef>
                <a:spcPts val="0"/>
              </a:spcBef>
              <a:spcAft>
                <a:spcPts val="0"/>
              </a:spcAft>
              <a:buClr>
                <a:schemeClr val="dk1"/>
              </a:buClr>
              <a:buSzPts val="1200"/>
              <a:buFont typeface="Times New Roman"/>
              <a:buChar char="●"/>
              <a:defRPr sz="2600">
                <a:solidFill>
                  <a:schemeClr val="dk1"/>
                </a:solidFill>
                <a:latin typeface="Times New Roman"/>
                <a:ea typeface="Times New Roman"/>
                <a:cs typeface="Times New Roman"/>
                <a:sym typeface="Times New Roman"/>
              </a:defRPr>
            </a:lvl8pPr>
            <a:lvl9pPr indent="-304800" lvl="8" marL="4114800" algn="l">
              <a:lnSpc>
                <a:spcPct val="100000"/>
              </a:lnSpc>
              <a:spcBef>
                <a:spcPts val="0"/>
              </a:spcBef>
              <a:spcAft>
                <a:spcPts val="0"/>
              </a:spcAft>
              <a:buClr>
                <a:schemeClr val="dk1"/>
              </a:buClr>
              <a:buSzPts val="1200"/>
              <a:buFont typeface="Times New Roman"/>
              <a:buChar char="●"/>
              <a:defRPr sz="2600">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685800" y="0"/>
            <a:ext cx="7772400" cy="1771200"/>
          </a:xfrm>
          <a:prstGeom prst="rect">
            <a:avLst/>
          </a:prstGeom>
          <a:noFill/>
          <a:ln>
            <a:noFill/>
          </a:ln>
        </p:spPr>
        <p:txBody>
          <a:bodyPr anchorCtr="0" anchor="ctr" bIns="75425" lIns="75425" spcFirstLastPara="1" rIns="75425" wrap="square" tIns="75425">
            <a:noAutofit/>
          </a:bodyPr>
          <a:lstStyle>
            <a:lvl1pPr indent="-76200" lvl="0" marL="0" marR="0" algn="ctr">
              <a:lnSpc>
                <a:spcPct val="100000"/>
              </a:lnSpc>
              <a:spcBef>
                <a:spcPts val="0"/>
              </a:spcBef>
              <a:spcAft>
                <a:spcPts val="0"/>
              </a:spcAft>
              <a:buSzPts val="1200"/>
              <a:buChar char="●"/>
              <a:defRPr b="0" i="0" sz="3600" u="none" cap="none" strike="noStrike">
                <a:solidFill>
                  <a:schemeClr val="dk1"/>
                </a:solidFill>
                <a:latin typeface="Times New Roman"/>
                <a:ea typeface="Times New Roman"/>
                <a:cs typeface="Times New Roman"/>
                <a:sym typeface="Times New Roman"/>
              </a:defRPr>
            </a:lvl1pPr>
            <a:lvl2pPr indent="-76200" lvl="1" marL="0" marR="0" algn="ctr">
              <a:lnSpc>
                <a:spcPct val="100000"/>
              </a:lnSpc>
              <a:spcBef>
                <a:spcPts val="0"/>
              </a:spcBef>
              <a:spcAft>
                <a:spcPts val="0"/>
              </a:spcAft>
              <a:buSzPts val="1200"/>
              <a:buChar char="○"/>
              <a:defRPr b="0" i="0" sz="3600" u="none" cap="none" strike="noStrike">
                <a:solidFill>
                  <a:schemeClr val="dk1"/>
                </a:solidFill>
                <a:latin typeface="Times New Roman"/>
                <a:ea typeface="Times New Roman"/>
                <a:cs typeface="Times New Roman"/>
                <a:sym typeface="Times New Roman"/>
              </a:defRPr>
            </a:lvl2pPr>
            <a:lvl3pPr indent="-76200" lvl="2" marL="0" marR="0" algn="ctr">
              <a:lnSpc>
                <a:spcPct val="100000"/>
              </a:lnSpc>
              <a:spcBef>
                <a:spcPts val="0"/>
              </a:spcBef>
              <a:spcAft>
                <a:spcPts val="0"/>
              </a:spcAft>
              <a:buSzPts val="1200"/>
              <a:buChar char="■"/>
              <a:defRPr b="0" i="0" sz="3600" u="none" cap="none" strike="noStrike">
                <a:solidFill>
                  <a:schemeClr val="dk1"/>
                </a:solidFill>
                <a:latin typeface="Times New Roman"/>
                <a:ea typeface="Times New Roman"/>
                <a:cs typeface="Times New Roman"/>
                <a:sym typeface="Times New Roman"/>
              </a:defRPr>
            </a:lvl3pPr>
            <a:lvl4pPr indent="-76200" lvl="3" marL="0" marR="0" algn="ctr">
              <a:lnSpc>
                <a:spcPct val="100000"/>
              </a:lnSpc>
              <a:spcBef>
                <a:spcPts val="0"/>
              </a:spcBef>
              <a:spcAft>
                <a:spcPts val="0"/>
              </a:spcAft>
              <a:buSzPts val="1200"/>
              <a:buChar char="●"/>
              <a:defRPr b="0" i="0" sz="3600" u="none" cap="none" strike="noStrike">
                <a:solidFill>
                  <a:schemeClr val="dk1"/>
                </a:solidFill>
                <a:latin typeface="Times New Roman"/>
                <a:ea typeface="Times New Roman"/>
                <a:cs typeface="Times New Roman"/>
                <a:sym typeface="Times New Roman"/>
              </a:defRPr>
            </a:lvl4pPr>
            <a:lvl5pPr indent="-76200" lvl="4" marL="0" marR="0" algn="ctr">
              <a:lnSpc>
                <a:spcPct val="100000"/>
              </a:lnSpc>
              <a:spcBef>
                <a:spcPts val="0"/>
              </a:spcBef>
              <a:spcAft>
                <a:spcPts val="0"/>
              </a:spcAft>
              <a:buSzPts val="1200"/>
              <a:buChar char="○"/>
              <a:defRPr b="0" i="0" sz="3600" u="none" cap="none" strike="noStrike">
                <a:solidFill>
                  <a:schemeClr val="dk1"/>
                </a:solidFill>
                <a:latin typeface="Times New Roman"/>
                <a:ea typeface="Times New Roman"/>
                <a:cs typeface="Times New Roman"/>
                <a:sym typeface="Times New Roman"/>
              </a:defRPr>
            </a:lvl5pPr>
            <a:lvl6pPr indent="-76200" lvl="5" marL="0" marR="0" algn="ctr">
              <a:lnSpc>
                <a:spcPct val="100000"/>
              </a:lnSpc>
              <a:spcBef>
                <a:spcPts val="0"/>
              </a:spcBef>
              <a:spcAft>
                <a:spcPts val="0"/>
              </a:spcAft>
              <a:buSzPts val="1200"/>
              <a:buChar char="■"/>
              <a:defRPr b="0" i="0" sz="3600" u="none" cap="none" strike="noStrike">
                <a:solidFill>
                  <a:schemeClr val="dk1"/>
                </a:solidFill>
                <a:latin typeface="Times New Roman"/>
                <a:ea typeface="Times New Roman"/>
                <a:cs typeface="Times New Roman"/>
                <a:sym typeface="Times New Roman"/>
              </a:defRPr>
            </a:lvl6pPr>
            <a:lvl7pPr indent="-76200" lvl="6" marL="0" marR="0" algn="ctr">
              <a:lnSpc>
                <a:spcPct val="100000"/>
              </a:lnSpc>
              <a:spcBef>
                <a:spcPts val="0"/>
              </a:spcBef>
              <a:spcAft>
                <a:spcPts val="0"/>
              </a:spcAft>
              <a:buSzPts val="1200"/>
              <a:buChar char="●"/>
              <a:defRPr b="0" i="0" sz="3600" u="none" cap="none" strike="noStrike">
                <a:solidFill>
                  <a:schemeClr val="dk1"/>
                </a:solidFill>
                <a:latin typeface="Times New Roman"/>
                <a:ea typeface="Times New Roman"/>
                <a:cs typeface="Times New Roman"/>
                <a:sym typeface="Times New Roman"/>
              </a:defRPr>
            </a:lvl7pPr>
            <a:lvl8pPr indent="-76200" lvl="7" marL="0" marR="0" algn="ctr">
              <a:lnSpc>
                <a:spcPct val="100000"/>
              </a:lnSpc>
              <a:spcBef>
                <a:spcPts val="0"/>
              </a:spcBef>
              <a:spcAft>
                <a:spcPts val="0"/>
              </a:spcAft>
              <a:buSzPts val="1200"/>
              <a:buChar char="○"/>
              <a:defRPr b="0" i="0" sz="3600" u="none" cap="none" strike="noStrike">
                <a:solidFill>
                  <a:schemeClr val="dk1"/>
                </a:solidFill>
                <a:latin typeface="Times New Roman"/>
                <a:ea typeface="Times New Roman"/>
                <a:cs typeface="Times New Roman"/>
                <a:sym typeface="Times New Roman"/>
              </a:defRPr>
            </a:lvl8pPr>
            <a:lvl9pPr indent="-76200" lvl="8" marL="0" marR="0" algn="ctr">
              <a:lnSpc>
                <a:spcPct val="100000"/>
              </a:lnSpc>
              <a:spcBef>
                <a:spcPts val="0"/>
              </a:spcBef>
              <a:spcAft>
                <a:spcPts val="0"/>
              </a:spcAft>
              <a:buSzPts val="1200"/>
              <a:buChar char="■"/>
              <a:defRPr b="0" i="0" sz="3600" u="none" cap="none" strike="noStrike">
                <a:solidFill>
                  <a:schemeClr val="dk1"/>
                </a:solidFill>
                <a:latin typeface="Times New Roman"/>
                <a:ea typeface="Times New Roman"/>
                <a:cs typeface="Times New Roman"/>
                <a:sym typeface="Times New Roman"/>
              </a:defRPr>
            </a:lvl9pPr>
          </a:lstStyle>
          <a:p/>
        </p:txBody>
      </p:sp>
      <p:sp>
        <p:nvSpPr>
          <p:cNvPr id="60" name="Google Shape;60;p13"/>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marR="0" algn="l">
              <a:lnSpc>
                <a:spcPct val="100000"/>
              </a:lnSpc>
              <a:spcBef>
                <a:spcPts val="600"/>
              </a:spcBef>
              <a:spcAft>
                <a:spcPts val="0"/>
              </a:spcAft>
              <a:buClr>
                <a:schemeClr val="dk1"/>
              </a:buClr>
              <a:buSzPts val="1200"/>
              <a:buFont typeface="Times New Roman"/>
              <a:buChar char="●"/>
              <a:defRPr b="0" i="0" sz="2600" u="none" cap="none" strike="noStrike">
                <a:solidFill>
                  <a:schemeClr val="dk1"/>
                </a:solidFill>
                <a:latin typeface="Times New Roman"/>
                <a:ea typeface="Times New Roman"/>
                <a:cs typeface="Times New Roman"/>
                <a:sym typeface="Times New Roman"/>
              </a:defRPr>
            </a:lvl1pPr>
            <a:lvl2pPr indent="-304800" lvl="1" marL="914400" marR="0" algn="l">
              <a:lnSpc>
                <a:spcPct val="100000"/>
              </a:lnSpc>
              <a:spcBef>
                <a:spcPts val="0"/>
              </a:spcBef>
              <a:spcAft>
                <a:spcPts val="0"/>
              </a:spcAft>
              <a:buClr>
                <a:schemeClr val="dk1"/>
              </a:buClr>
              <a:buSzPts val="1200"/>
              <a:buFont typeface="Times New Roman"/>
              <a:buChar char="●"/>
              <a:defRPr b="0" i="0" sz="2300" u="none" cap="none" strike="noStrike">
                <a:solidFill>
                  <a:schemeClr val="dk1"/>
                </a:solidFill>
                <a:latin typeface="Times New Roman"/>
                <a:ea typeface="Times New Roman"/>
                <a:cs typeface="Times New Roman"/>
                <a:sym typeface="Times New Roman"/>
              </a:defRPr>
            </a:lvl2pPr>
            <a:lvl3pPr indent="-304800" lvl="2" marL="1371600" marR="0" algn="l">
              <a:lnSpc>
                <a:spcPct val="100000"/>
              </a:lnSpc>
              <a:spcBef>
                <a:spcPts val="0"/>
              </a:spcBef>
              <a:spcAft>
                <a:spcPts val="0"/>
              </a:spcAft>
              <a:buClr>
                <a:schemeClr val="dk1"/>
              </a:buClr>
              <a:buSzPts val="12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04800" lvl="3" marL="1828800" marR="0" algn="l">
              <a:lnSpc>
                <a:spcPct val="100000"/>
              </a:lnSpc>
              <a:spcBef>
                <a:spcPts val="0"/>
              </a:spcBef>
              <a:spcAft>
                <a:spcPts val="0"/>
              </a:spcAft>
              <a:buClr>
                <a:schemeClr val="dk1"/>
              </a:buClr>
              <a:buSzPts val="1200"/>
              <a:buFont typeface="Times New Roman"/>
              <a:buChar char="●"/>
              <a:defRPr b="0" i="0" sz="1700" u="none" cap="none" strike="noStrike">
                <a:solidFill>
                  <a:schemeClr val="dk1"/>
                </a:solidFill>
                <a:latin typeface="Times New Roman"/>
                <a:ea typeface="Times New Roman"/>
                <a:cs typeface="Times New Roman"/>
                <a:sym typeface="Times New Roman"/>
              </a:defRPr>
            </a:lvl4pPr>
            <a:lvl5pPr indent="-304800" lvl="4" marL="2286000" marR="0" algn="l">
              <a:lnSpc>
                <a:spcPct val="100000"/>
              </a:lnSpc>
              <a:spcBef>
                <a:spcPts val="0"/>
              </a:spcBef>
              <a:spcAft>
                <a:spcPts val="0"/>
              </a:spcAft>
              <a:buClr>
                <a:schemeClr val="dk1"/>
              </a:buClr>
              <a:buSzPts val="1200"/>
              <a:buFont typeface="Times New Roman"/>
              <a:buChar char="●"/>
              <a:defRPr b="0" i="0" sz="1700" u="none" cap="none" strike="noStrike">
                <a:solidFill>
                  <a:schemeClr val="dk1"/>
                </a:solidFill>
                <a:latin typeface="Times New Roman"/>
                <a:ea typeface="Times New Roman"/>
                <a:cs typeface="Times New Roman"/>
                <a:sym typeface="Times New Roman"/>
              </a:defRPr>
            </a:lvl5pPr>
            <a:lvl6pPr indent="-304800" lvl="5" marL="2743200" marR="0" algn="l">
              <a:lnSpc>
                <a:spcPct val="100000"/>
              </a:lnSpc>
              <a:spcBef>
                <a:spcPts val="0"/>
              </a:spcBef>
              <a:spcAft>
                <a:spcPts val="0"/>
              </a:spcAft>
              <a:buClr>
                <a:schemeClr val="dk1"/>
              </a:buClr>
              <a:buSzPts val="1200"/>
              <a:buFont typeface="Times New Roman"/>
              <a:buChar char="●"/>
              <a:defRPr b="0" i="0" sz="2600" u="none" cap="none" strike="noStrike">
                <a:solidFill>
                  <a:schemeClr val="dk1"/>
                </a:solidFill>
                <a:latin typeface="Times New Roman"/>
                <a:ea typeface="Times New Roman"/>
                <a:cs typeface="Times New Roman"/>
                <a:sym typeface="Times New Roman"/>
              </a:defRPr>
            </a:lvl6pPr>
            <a:lvl7pPr indent="-304800" lvl="6" marL="3200400" marR="0" algn="l">
              <a:lnSpc>
                <a:spcPct val="100000"/>
              </a:lnSpc>
              <a:spcBef>
                <a:spcPts val="0"/>
              </a:spcBef>
              <a:spcAft>
                <a:spcPts val="0"/>
              </a:spcAft>
              <a:buClr>
                <a:schemeClr val="dk1"/>
              </a:buClr>
              <a:buSzPts val="1200"/>
              <a:buFont typeface="Times New Roman"/>
              <a:buChar char="●"/>
              <a:defRPr b="0" i="0" sz="2600" u="none" cap="none" strike="noStrike">
                <a:solidFill>
                  <a:schemeClr val="dk1"/>
                </a:solidFill>
                <a:latin typeface="Times New Roman"/>
                <a:ea typeface="Times New Roman"/>
                <a:cs typeface="Times New Roman"/>
                <a:sym typeface="Times New Roman"/>
              </a:defRPr>
            </a:lvl7pPr>
            <a:lvl8pPr indent="-304800" lvl="7" marL="3657600" marR="0" algn="l">
              <a:lnSpc>
                <a:spcPct val="100000"/>
              </a:lnSpc>
              <a:spcBef>
                <a:spcPts val="0"/>
              </a:spcBef>
              <a:spcAft>
                <a:spcPts val="0"/>
              </a:spcAft>
              <a:buClr>
                <a:schemeClr val="dk1"/>
              </a:buClr>
              <a:buSzPts val="1200"/>
              <a:buFont typeface="Times New Roman"/>
              <a:buChar char="●"/>
              <a:defRPr b="0" i="0" sz="2600" u="none" cap="none" strike="noStrike">
                <a:solidFill>
                  <a:schemeClr val="dk1"/>
                </a:solidFill>
                <a:latin typeface="Times New Roman"/>
                <a:ea typeface="Times New Roman"/>
                <a:cs typeface="Times New Roman"/>
                <a:sym typeface="Times New Roman"/>
              </a:defRPr>
            </a:lvl8pPr>
            <a:lvl9pPr indent="-304800" lvl="8" marL="4114800" marR="0" algn="l">
              <a:lnSpc>
                <a:spcPct val="100000"/>
              </a:lnSpc>
              <a:spcBef>
                <a:spcPts val="0"/>
              </a:spcBef>
              <a:spcAft>
                <a:spcPts val="0"/>
              </a:spcAft>
              <a:buClr>
                <a:schemeClr val="dk1"/>
              </a:buClr>
              <a:buSzPts val="1200"/>
              <a:buFont typeface="Times New Roman"/>
              <a:buChar char="●"/>
              <a:defRPr b="0" i="0" sz="2600" u="none" cap="none" strike="noStrike">
                <a:solidFill>
                  <a:schemeClr val="dk1"/>
                </a:solidFill>
                <a:latin typeface="Times New Roman"/>
                <a:ea typeface="Times New Roman"/>
                <a:cs typeface="Times New Roman"/>
                <a:sym typeface="Times New Roman"/>
              </a:defRPr>
            </a:lvl9pPr>
          </a:lstStyle>
          <a:p/>
        </p:txBody>
      </p:sp>
      <p:sp>
        <p:nvSpPr>
          <p:cNvPr id="61" name="Google Shape;61;p13"/>
          <p:cNvSpPr txBox="1"/>
          <p:nvPr/>
        </p:nvSpPr>
        <p:spPr>
          <a:xfrm>
            <a:off x="7373778" y="4685942"/>
            <a:ext cx="263100" cy="197100"/>
          </a:xfrm>
          <a:prstGeom prst="rect">
            <a:avLst/>
          </a:prstGeom>
          <a:noFill/>
          <a:ln>
            <a:noFill/>
          </a:ln>
        </p:spPr>
        <p:txBody>
          <a:bodyPr anchorCtr="0" anchor="t" bIns="37700" lIns="75425" spcFirstLastPara="1" rIns="75425" wrap="square" tIns="37700">
            <a:noAutofit/>
          </a:bodyPr>
          <a:lstStyle/>
          <a:p>
            <a:pPr indent="0" lvl="0" marL="0" marR="0" rtl="0" algn="ctr">
              <a:lnSpc>
                <a:spcPct val="100000"/>
              </a:lnSpc>
              <a:spcBef>
                <a:spcPts val="0"/>
              </a:spcBef>
              <a:spcAft>
                <a:spcPts val="0"/>
              </a:spcAft>
              <a:buClr>
                <a:schemeClr val="dk1"/>
              </a:buClr>
              <a:buFont typeface="Times New Roman"/>
              <a:buNone/>
            </a:pPr>
            <a:r>
              <a:rPr b="0" i="0" lang="en-GB" sz="1200" u="none" cap="none" strike="noStrike">
                <a:solidFill>
                  <a:schemeClr val="dk1"/>
                </a:solidFill>
                <a:latin typeface="Times New Roman"/>
                <a:ea typeface="Times New Roman"/>
                <a:cs typeface="Times New Roman"/>
                <a:sym typeface="Times New Roman"/>
              </a:rPr>
              <a:t>*</a:t>
            </a:r>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www.youtube.com/watch?v=NLlAeypAtDI" TargetMode="Externa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hyperlink" Target="http://www.youtube.com/watch?v=f9W1nPqJ0Zg" TargetMode="External"/><Relationship Id="rId4" Type="http://schemas.openxmlformats.org/officeDocument/2006/relationships/image" Target="../media/image7.jpg"/><Relationship Id="rId5" Type="http://schemas.openxmlformats.org/officeDocument/2006/relationships/hyperlink" Target="https://brendanmiller.co.uk/interview-tips-for-video-journalists-and-filmmaker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hyperlink" Target="http://www.youtube.com/watch?v=xGBTbqDUOUY" TargetMode="External"/><Relationship Id="rId4"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worldbuilders.ai/p/description"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hyperlink" Target="http://www.youtube.com/watch?v=EZjpKZ4_vac" TargetMode="External"/><Relationship Id="rId4" Type="http://schemas.openxmlformats.org/officeDocument/2006/relationships/image" Target="../media/image1.jpg"/><Relationship Id="rId5" Type="http://schemas.openxmlformats.org/officeDocument/2006/relationships/hyperlink" Target="https://www.youtube.com/watch?v=EZjpKZ4_vac"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hyperlink" Target="http://www.youtube.com/watch?v=m98hLrgxmW0" TargetMode="External"/><Relationship Id="rId4" Type="http://schemas.openxmlformats.org/officeDocument/2006/relationships/image" Target="../media/image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www.youtube.com/watch?v=OIMGPlH4XPo" TargetMode="External"/><Relationship Id="rId4" Type="http://schemas.openxmlformats.org/officeDocument/2006/relationships/image" Target="../media/image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hyperlink" Target="http://www.youtube.com/watch?v=Uwlsd8RAoqI" TargetMode="External"/><Relationship Id="rId4" Type="http://schemas.openxmlformats.org/officeDocument/2006/relationships/image" Target="../media/image1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hyperlink" Target="http://www.youtube.com/watch?v=9NWXatbUSzI" TargetMode="External"/><Relationship Id="rId4" Type="http://schemas.openxmlformats.org/officeDocument/2006/relationships/image" Target="../media/image9.jpg"/><Relationship Id="rId5" Type="http://schemas.openxmlformats.org/officeDocument/2006/relationships/hyperlink" Target="http://www.youtube.com/watch?v=9NWXatbUSzI"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hyperlink" Target="https://medium.com/@OllyAlexander/the-drama-triangle-the-way-out-is-in-dfa37074ecf8" TargetMode="External"/><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x.com/NicholasGarnett/status/1349386557044699137" TargetMode="External"/><Relationship Id="rId4" Type="http://schemas.openxmlformats.org/officeDocument/2006/relationships/hyperlink" Target="https://ijnet.org/en/story/conducting-interviews-over-zoom-here-are-some-tip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hyperlink" Target="https://www.youtube.com/watch?v=1DHqgYBS9JI" TargetMode="External"/><Relationship Id="rId4" Type="http://schemas.openxmlformats.org/officeDocument/2006/relationships/hyperlink" Target="http://www.youtube.com/watch?v=1DHqgYBS9JI" TargetMode="External"/><Relationship Id="rId5"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hyperlink" Target="http://www.youtube.com/watch?v=ZjpaME9EQKk" TargetMode="External"/><Relationship Id="rId4" Type="http://schemas.openxmlformats.org/officeDocument/2006/relationships/image" Target="../media/image10.jpg"/><Relationship Id="rId5" Type="http://schemas.openxmlformats.org/officeDocument/2006/relationships/hyperlink" Target="https://www.youtube.com/watch?v=ZjpaME9EQKk"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hyperlink" Target="https://www.tandfonline.com/doi/full/10.1080/21670811.2022.2047083?needAccess=true#abstract"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 Id="rId3" Type="http://schemas.openxmlformats.org/officeDocument/2006/relationships/hyperlink" Target="https://open.library.okstate.edu/speech2713/chapter/4-2-listening-styles-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pressgazette.co.uk/comment-analysis/care-experienced-people-journalists-trauma-interview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www.youtube.com/watch?v=tR6321gWJK4" TargetMode="External"/><Relationship Id="rId4" Type="http://schemas.openxmlformats.org/officeDocument/2006/relationships/image" Target="../media/image8.jpg"/><Relationship Id="rId5" Type="http://schemas.openxmlformats.org/officeDocument/2006/relationships/hyperlink" Target="https://www.youtube.com/watch?v=tR6321gWJK4&amp;t=230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mediafirst.co.uk/blog/journalist-tricks-and-traps-10-types-of-questions-to-prepare-for-before-an-inter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Last week’s d</a:t>
            </a:r>
            <a:r>
              <a:rPr lang="en-GB" sz="4200"/>
              <a:t>irected study task was to…</a:t>
            </a:r>
            <a:endParaRPr sz="1900"/>
          </a:p>
        </p:txBody>
      </p:sp>
      <p:sp>
        <p:nvSpPr>
          <p:cNvPr id="70" name="Google Shape;70;p1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b="1" lang="en-GB" sz="2800">
                <a:latin typeface="Oswald"/>
                <a:ea typeface="Oswald"/>
                <a:cs typeface="Oswald"/>
                <a:sym typeface="Oswald"/>
              </a:rPr>
              <a:t>Choose a reading</a:t>
            </a:r>
            <a:r>
              <a:rPr lang="en-GB" sz="2800">
                <a:latin typeface="Oswald"/>
                <a:ea typeface="Oswald"/>
                <a:cs typeface="Oswald"/>
                <a:sym typeface="Oswald"/>
              </a:rPr>
              <a:t> from the folder on interviewing </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Make </a:t>
            </a:r>
            <a:r>
              <a:rPr b="1" lang="en-GB" sz="2800">
                <a:latin typeface="Oswald"/>
                <a:ea typeface="Oswald"/>
                <a:cs typeface="Oswald"/>
                <a:sym typeface="Oswald"/>
              </a:rPr>
              <a:t>approaches</a:t>
            </a:r>
            <a:r>
              <a:rPr lang="en-GB" sz="2800">
                <a:latin typeface="Oswald"/>
                <a:ea typeface="Oswald"/>
                <a:cs typeface="Oswald"/>
                <a:sym typeface="Oswald"/>
              </a:rPr>
              <a:t> to the five names on your interviewee list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(Ask for a chat first, before a full interview)</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Brainstorm</a:t>
            </a:r>
            <a:r>
              <a:rPr lang="en-GB" sz="2800">
                <a:latin typeface="Oswald"/>
                <a:ea typeface="Oswald"/>
                <a:cs typeface="Oswald"/>
                <a:sym typeface="Oswald"/>
              </a:rPr>
              <a:t> the questions you will ask</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THEN draw up a </a:t>
            </a:r>
            <a:r>
              <a:rPr b="1" lang="en-GB" sz="2800">
                <a:latin typeface="Oswald"/>
                <a:ea typeface="Oswald"/>
                <a:cs typeface="Oswald"/>
                <a:sym typeface="Oswald"/>
              </a:rPr>
              <a:t>shortlist</a:t>
            </a:r>
            <a:r>
              <a:rPr lang="en-GB" sz="2800">
                <a:latin typeface="Oswald"/>
                <a:ea typeface="Oswald"/>
                <a:cs typeface="Oswald"/>
                <a:sym typeface="Oswald"/>
              </a:rPr>
              <a:t> of the ones best for your story</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Share</a:t>
            </a:r>
            <a:r>
              <a:rPr lang="en-GB" sz="2800">
                <a:latin typeface="Oswald"/>
                <a:ea typeface="Oswald"/>
                <a:cs typeface="Oswald"/>
                <a:sym typeface="Oswald"/>
              </a:rPr>
              <a:t> it with me!</a:t>
            </a:r>
            <a:endParaRPr sz="2800">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7" name="Shape 127"/>
        <p:cNvGrpSpPr/>
        <p:nvPr/>
      </p:nvGrpSpPr>
      <p:grpSpPr>
        <a:xfrm>
          <a:off x="0" y="0"/>
          <a:ext cx="0" cy="0"/>
          <a:chOff x="0" y="0"/>
          <a:chExt cx="0" cy="0"/>
        </a:xfrm>
      </p:grpSpPr>
      <p:sp>
        <p:nvSpPr>
          <p:cNvPr id="128" name="Google Shape;128;p24"/>
          <p:cNvSpPr txBox="1"/>
          <p:nvPr>
            <p:ph idx="4294967295" type="body"/>
          </p:nvPr>
        </p:nvSpPr>
        <p:spPr>
          <a:xfrm>
            <a:off x="311700" y="618275"/>
            <a:ext cx="8520600" cy="45252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GB" sz="2800">
                <a:solidFill>
                  <a:schemeClr val="lt1"/>
                </a:solidFill>
                <a:latin typeface="Oswald"/>
                <a:ea typeface="Oswald"/>
                <a:cs typeface="Oswald"/>
                <a:sym typeface="Oswald"/>
              </a:rPr>
              <a:t>“Remember we’re never trying to catch you out. If you ever say something you don’t want us to use that’s fine, just tell us. This isn’t a news interview with a politician. We want you to feel comfortable.”</a:t>
            </a:r>
            <a:endParaRPr sz="2800">
              <a:solidFill>
                <a:schemeClr val="lt1"/>
              </a:solidFill>
              <a:latin typeface="Oswald"/>
              <a:ea typeface="Oswald"/>
              <a:cs typeface="Oswald"/>
              <a:sym typeface="Oswald"/>
            </a:endParaRPr>
          </a:p>
        </p:txBody>
      </p:sp>
      <p:sp>
        <p:nvSpPr>
          <p:cNvPr id="129" name="Google Shape;129;p24"/>
          <p:cNvSpPr txBox="1"/>
          <p:nvPr/>
        </p:nvSpPr>
        <p:spPr>
          <a:xfrm>
            <a:off x="5599200" y="4527925"/>
            <a:ext cx="354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00FFFF"/>
                </a:solidFill>
                <a:latin typeface="Oswald"/>
                <a:ea typeface="Oswald"/>
                <a:cs typeface="Oswald"/>
                <a:sym typeface="Oswald"/>
              </a:rPr>
              <a:t>https://brendanmiller.co.uk/interview-tips-for-video-journalists-and-filmmakers/</a:t>
            </a:r>
            <a:endParaRPr sz="600">
              <a:solidFill>
                <a:srgbClr val="00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33" name="Shape 133"/>
        <p:cNvGrpSpPr/>
        <p:nvPr/>
      </p:nvGrpSpPr>
      <p:grpSpPr>
        <a:xfrm>
          <a:off x="0" y="0"/>
          <a:ext cx="0" cy="0"/>
          <a:chOff x="0" y="0"/>
          <a:chExt cx="0" cy="0"/>
        </a:xfrm>
      </p:grpSpPr>
      <p:sp>
        <p:nvSpPr>
          <p:cNvPr id="134" name="Google Shape;134;p25"/>
          <p:cNvSpPr txBox="1"/>
          <p:nvPr/>
        </p:nvSpPr>
        <p:spPr>
          <a:xfrm>
            <a:off x="823350" y="4530850"/>
            <a:ext cx="7497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rPr>
              <a:t>Reference: Thisdell, Bill. </a:t>
            </a:r>
            <a:r>
              <a:rPr lang="en-GB">
                <a:solidFill>
                  <a:schemeClr val="lt1"/>
                </a:solidFill>
              </a:rPr>
              <a:t>Documentary Interview Tips | Part 1,</a:t>
            </a:r>
            <a:r>
              <a:rPr lang="en-GB">
                <a:solidFill>
                  <a:schemeClr val="lt1"/>
                </a:solidFill>
              </a:rPr>
              <a:t> April 13 2018, YouTube, </a:t>
            </a:r>
            <a:r>
              <a:rPr lang="en-GB">
                <a:solidFill>
                  <a:schemeClr val="lt1"/>
                </a:solidFill>
              </a:rPr>
              <a:t>https://www.youtube.com/watch?v=NLlAeypAtDI</a:t>
            </a:r>
            <a:endParaRPr>
              <a:solidFill>
                <a:schemeClr val="lt1"/>
              </a:solidFill>
            </a:endParaRPr>
          </a:p>
        </p:txBody>
      </p:sp>
      <p:pic>
        <p:nvPicPr>
          <p:cNvPr descr="Are you ready for a Branded Documentary? Take my free quiz here: https://bill-thisdell-branded-doc.scoreapp.com&#10;&#10;How do you interview someone on camera? &#10;&#10;There are lots of styles but I want my documentary interviews to be less like a formal interview and more like a great conversation. &#10;&#10;To have a great documentary interview try these three things: 1) find connections 2) go deep 3) don't forget to joke&#10;&#10;FIND ME:&#10;Me: https://geni.us/bill&#10;Instagram: http://geni.us/instabthisdell&#10;&#10;#documentary #filmmaking #tutorial" id="135" name="Google Shape;135;p25" title="Documentary Interview Tips | Part 1">
            <a:hlinkClick r:id="rId3"/>
          </p:cNvPr>
          <p:cNvPicPr preferRelativeResize="0"/>
          <p:nvPr/>
        </p:nvPicPr>
        <p:blipFill>
          <a:blip r:embed="rId4">
            <a:alphaModFix/>
          </a:blip>
          <a:stretch>
            <a:fillRect/>
          </a:stretch>
        </p:blipFill>
        <p:spPr>
          <a:xfrm>
            <a:off x="875425" y="211025"/>
            <a:ext cx="7393150" cy="4158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Font typeface="Oswald"/>
              <a:buChar char="●"/>
            </a:pPr>
            <a:r>
              <a:rPr b="1" lang="en-GB" sz="2600">
                <a:latin typeface="Oswald"/>
                <a:ea typeface="Oswald"/>
                <a:cs typeface="Oswald"/>
                <a:sym typeface="Oswald"/>
              </a:rPr>
              <a:t>Physical</a:t>
            </a:r>
            <a:r>
              <a:rPr lang="en-GB" sz="2600">
                <a:latin typeface="Oswald"/>
                <a:ea typeface="Oswald"/>
                <a:cs typeface="Oswald"/>
                <a:sym typeface="Oswald"/>
              </a:rPr>
              <a:t> noise (environment — phones on silent)</a:t>
            </a:r>
            <a:endParaRPr sz="2600">
              <a:latin typeface="Oswald"/>
              <a:ea typeface="Oswald"/>
              <a:cs typeface="Oswald"/>
              <a:sym typeface="Oswald"/>
            </a:endParaRPr>
          </a:p>
          <a:p>
            <a:pPr indent="-393700" lvl="0" marL="457200" rtl="0" algn="l">
              <a:spcBef>
                <a:spcPts val="0"/>
              </a:spcBef>
              <a:spcAft>
                <a:spcPts val="0"/>
              </a:spcAft>
              <a:buSzPts val="2600"/>
              <a:buFont typeface="Oswald"/>
              <a:buChar char="●"/>
            </a:pPr>
            <a:r>
              <a:rPr b="1" lang="en-GB" sz="2600">
                <a:latin typeface="Oswald"/>
                <a:ea typeface="Oswald"/>
                <a:cs typeface="Oswald"/>
                <a:sym typeface="Oswald"/>
              </a:rPr>
              <a:t>Physiological</a:t>
            </a:r>
            <a:r>
              <a:rPr lang="en-GB" sz="2600">
                <a:latin typeface="Oswald"/>
                <a:ea typeface="Oswald"/>
                <a:cs typeface="Oswald"/>
                <a:sym typeface="Oswald"/>
              </a:rPr>
              <a:t> (illness, disability)</a:t>
            </a:r>
            <a:endParaRPr sz="2600">
              <a:latin typeface="Oswald"/>
              <a:ea typeface="Oswald"/>
              <a:cs typeface="Oswald"/>
              <a:sym typeface="Oswald"/>
            </a:endParaRPr>
          </a:p>
          <a:p>
            <a:pPr indent="-393700" lvl="0" marL="457200" rtl="0" algn="l">
              <a:spcBef>
                <a:spcPts val="0"/>
              </a:spcBef>
              <a:spcAft>
                <a:spcPts val="0"/>
              </a:spcAft>
              <a:buSzPts val="2600"/>
              <a:buFont typeface="Oswald"/>
              <a:buChar char="●"/>
            </a:pPr>
            <a:r>
              <a:rPr b="1" lang="en-GB" sz="2600">
                <a:latin typeface="Oswald"/>
                <a:ea typeface="Oswald"/>
                <a:cs typeface="Oswald"/>
                <a:sym typeface="Oswald"/>
              </a:rPr>
              <a:t>Semantic</a:t>
            </a:r>
            <a:r>
              <a:rPr lang="en-GB" sz="2600">
                <a:latin typeface="Oswald"/>
                <a:ea typeface="Oswald"/>
                <a:cs typeface="Oswald"/>
                <a:sym typeface="Oswald"/>
              </a:rPr>
              <a:t> (difficulty understanding, eg jargon or grammar)</a:t>
            </a:r>
            <a:endParaRPr sz="2600">
              <a:latin typeface="Oswald"/>
              <a:ea typeface="Oswald"/>
              <a:cs typeface="Oswald"/>
              <a:sym typeface="Oswald"/>
            </a:endParaRPr>
          </a:p>
          <a:p>
            <a:pPr indent="-393700" lvl="0" marL="457200" rtl="0" algn="l">
              <a:spcBef>
                <a:spcPts val="0"/>
              </a:spcBef>
              <a:spcAft>
                <a:spcPts val="0"/>
              </a:spcAft>
              <a:buSzPts val="2600"/>
              <a:buFont typeface="Oswald"/>
              <a:buChar char="●"/>
            </a:pPr>
            <a:r>
              <a:rPr b="1" lang="en-GB" sz="2600">
                <a:latin typeface="Oswald"/>
                <a:ea typeface="Oswald"/>
                <a:cs typeface="Oswald"/>
                <a:sym typeface="Oswald"/>
              </a:rPr>
              <a:t>Psychological and emotional </a:t>
            </a:r>
            <a:r>
              <a:rPr lang="en-GB" sz="2600">
                <a:latin typeface="Oswald"/>
                <a:ea typeface="Oswald"/>
                <a:cs typeface="Oswald"/>
                <a:sym typeface="Oswald"/>
              </a:rPr>
              <a:t>(biases and emotions. Are you hungry? Are they stressed? Is their phone vibrating?)</a:t>
            </a:r>
            <a:endParaRPr sz="2600">
              <a:latin typeface="Oswald"/>
              <a:ea typeface="Oswald"/>
              <a:cs typeface="Oswald"/>
              <a:sym typeface="Oswald"/>
            </a:endParaRPr>
          </a:p>
          <a:p>
            <a:pPr indent="0" lvl="0" marL="0" rtl="0" algn="l">
              <a:spcBef>
                <a:spcPts val="1600"/>
              </a:spcBef>
              <a:spcAft>
                <a:spcPts val="1600"/>
              </a:spcAft>
              <a:buNone/>
            </a:pPr>
            <a:r>
              <a:rPr i="1" lang="en-GB" sz="2600">
                <a:latin typeface="Oswald"/>
                <a:ea typeface="Oswald"/>
                <a:cs typeface="Oswald"/>
                <a:sym typeface="Oswald"/>
              </a:rPr>
              <a:t>You may need to reduce stress first to address psychological barriers</a:t>
            </a:r>
            <a:endParaRPr i="1" sz="2600">
              <a:latin typeface="Oswald"/>
              <a:ea typeface="Oswald"/>
              <a:cs typeface="Oswald"/>
              <a:sym typeface="Oswald"/>
            </a:endParaRPr>
          </a:p>
        </p:txBody>
      </p:sp>
      <p:sp>
        <p:nvSpPr>
          <p:cNvPr id="141" name="Google Shape;141;p26"/>
          <p:cNvSpPr/>
          <p:nvPr/>
        </p:nvSpPr>
        <p:spPr>
          <a:xfrm>
            <a:off x="0" y="244175"/>
            <a:ext cx="8832300" cy="861900"/>
          </a:xfrm>
          <a:prstGeom prst="rect">
            <a:avLst/>
          </a:prstGeom>
          <a:solidFill>
            <a:srgbClr val="37BEB5"/>
          </a:solidFill>
          <a:ln cap="flat" cmpd="sng" w="9525">
            <a:solidFill>
              <a:srgbClr val="37BE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42" name="Google Shape;142;p26"/>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Obstacles: 4 types of ‘noise’ </a:t>
            </a:r>
            <a:r>
              <a:rPr lang="en-GB" sz="2800">
                <a:solidFill>
                  <a:schemeClr val="lt1"/>
                </a:solidFill>
              </a:rPr>
              <a:t>(Leonardo 2020)</a:t>
            </a:r>
            <a:endParaRPr sz="2800">
              <a:solidFill>
                <a:schemeClr val="lt1"/>
              </a:solidFill>
            </a:endParaRPr>
          </a:p>
        </p:txBody>
      </p:sp>
      <p:sp>
        <p:nvSpPr>
          <p:cNvPr id="143" name="Google Shape;143;p26"/>
          <p:cNvSpPr txBox="1"/>
          <p:nvPr/>
        </p:nvSpPr>
        <p:spPr>
          <a:xfrm>
            <a:off x="0" y="4568725"/>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Reference: Leonardo, Nixaly (2020) Active Listening Techniques</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00"/>
        </a:solidFill>
      </p:bgPr>
    </p:bg>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The evaluation: how to reference this</a:t>
            </a:r>
            <a:endParaRPr sz="1900"/>
          </a:p>
        </p:txBody>
      </p:sp>
      <p:sp>
        <p:nvSpPr>
          <p:cNvPr id="149" name="Google Shape;149;p2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a:latin typeface="Oswald"/>
                <a:ea typeface="Oswald"/>
                <a:cs typeface="Oswald"/>
                <a:sym typeface="Oswald"/>
              </a:rPr>
              <a:t>“I took steps to reduce physical noise as well as identifying potential ‘psychological noise’ (Nixaly 2020) (see Appendix D)”</a:t>
            </a:r>
            <a:endParaRPr sz="2800">
              <a:latin typeface="Oswald"/>
              <a:ea typeface="Oswald"/>
              <a:cs typeface="Oswald"/>
              <a:sym typeface="Oswald"/>
            </a:endParaRPr>
          </a:p>
          <a:p>
            <a:pPr indent="0" lvl="0" marL="0" rtl="0" algn="l">
              <a:spcBef>
                <a:spcPts val="1600"/>
              </a:spcBef>
              <a:spcAft>
                <a:spcPts val="0"/>
              </a:spcAft>
              <a:buNone/>
            </a:pPr>
            <a:r>
              <a:rPr lang="en-GB" sz="2800">
                <a:latin typeface="Oswald"/>
                <a:ea typeface="Oswald"/>
                <a:cs typeface="Oswald"/>
                <a:sym typeface="Oswald"/>
              </a:rPr>
              <a:t>“The interview suffered from ‘psychological noise’ (Nixaly 2020). Next time I will take steps to reduce this by…”</a:t>
            </a:r>
            <a:endParaRPr sz="2800">
              <a:latin typeface="Oswald"/>
              <a:ea typeface="Oswald"/>
              <a:cs typeface="Oswald"/>
              <a:sym typeface="Oswald"/>
            </a:endParaRPr>
          </a:p>
          <a:p>
            <a:pPr indent="0" lvl="0" marL="0" rtl="0" algn="l">
              <a:spcBef>
                <a:spcPts val="1600"/>
              </a:spcBef>
              <a:spcAft>
                <a:spcPts val="1600"/>
              </a:spcAft>
              <a:buNone/>
            </a:pPr>
            <a:r>
              <a:rPr i="1" lang="en-GB" sz="2800">
                <a:latin typeface="Oswald"/>
                <a:ea typeface="Oswald"/>
                <a:cs typeface="Oswald"/>
                <a:sym typeface="Oswald"/>
              </a:rPr>
              <a:t>Leonardo, Nixaly (2020) Active Listening Techniques</a:t>
            </a:r>
            <a:endParaRPr i="1" sz="2800">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Is there anything we haven’t covered?</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Any questions you’d like to return to?</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Do they have any questions? </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Compliments: what did they say that was helpful?</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Thank them again. Explain what will happen next.</a:t>
            </a:r>
            <a:endParaRPr sz="2800">
              <a:latin typeface="Oswald"/>
              <a:ea typeface="Oswald"/>
              <a:cs typeface="Oswald"/>
              <a:sym typeface="Oswald"/>
            </a:endParaRPr>
          </a:p>
        </p:txBody>
      </p:sp>
      <p:sp>
        <p:nvSpPr>
          <p:cNvPr id="155" name="Google Shape;155;p2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Cooldown</a:t>
            </a:r>
            <a:r>
              <a:rPr lang="en-GB" sz="4200"/>
              <a:t> questions</a:t>
            </a: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00"/>
        </a:solidFill>
      </p:bgPr>
    </p:bg>
    <p:spTree>
      <p:nvGrpSpPr>
        <p:cNvPr id="159" name="Shape 159"/>
        <p:cNvGrpSpPr/>
        <p:nvPr/>
      </p:nvGrpSpPr>
      <p:grpSpPr>
        <a:xfrm>
          <a:off x="0" y="0"/>
          <a:ext cx="0" cy="0"/>
          <a:chOff x="0" y="0"/>
          <a:chExt cx="0" cy="0"/>
        </a:xfrm>
      </p:grpSpPr>
      <p:sp>
        <p:nvSpPr>
          <p:cNvPr id="160" name="Google Shape;160;p2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In pairs: one is the interviewer, the other the interviewee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Decide on a type of story to interview for: practical; human interest; update/news; perspective/understanding</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Warm up with some small talk and ‘comfort’ questions!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Ask an opening question…</a:t>
            </a:r>
            <a:endParaRPr sz="2800">
              <a:latin typeface="Oswald"/>
              <a:ea typeface="Oswald"/>
              <a:cs typeface="Oswald"/>
              <a:sym typeface="Oswald"/>
            </a:endParaRPr>
          </a:p>
        </p:txBody>
      </p:sp>
      <p:sp>
        <p:nvSpPr>
          <p:cNvPr id="161" name="Google Shape;161;p2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Let’s do it now.</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Better interviews through better </a:t>
            </a:r>
            <a:r>
              <a:rPr lang="en-GB">
                <a:solidFill>
                  <a:srgbClr val="FFFF00"/>
                </a:solidFill>
              </a:rPr>
              <a:t>listening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p:nvPr/>
        </p:nvSpPr>
        <p:spPr>
          <a:xfrm>
            <a:off x="0" y="244175"/>
            <a:ext cx="7813200" cy="861900"/>
          </a:xfrm>
          <a:prstGeom prst="rect">
            <a:avLst/>
          </a:prstGeom>
          <a:solidFill>
            <a:srgbClr val="37BEB5"/>
          </a:solidFill>
          <a:ln cap="flat" cmpd="sng" w="9525">
            <a:solidFill>
              <a:srgbClr val="37BE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2" name="Google Shape;172;p31"/>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Critical</a:t>
            </a:r>
            <a:r>
              <a:rPr lang="en-GB" sz="2600">
                <a:latin typeface="Oswald"/>
                <a:ea typeface="Oswald"/>
                <a:cs typeface="Oswald"/>
                <a:sym typeface="Oswald"/>
              </a:rPr>
              <a:t> listening: forming analysis as you listen</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Reflective</a:t>
            </a:r>
            <a:r>
              <a:rPr lang="en-GB" sz="2600">
                <a:latin typeface="Oswald"/>
                <a:ea typeface="Oswald"/>
                <a:cs typeface="Oswald"/>
                <a:sym typeface="Oswald"/>
              </a:rPr>
              <a:t> listening: repeating back what you heard (to let them know you received and understood)</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Passive</a:t>
            </a:r>
            <a:r>
              <a:rPr lang="en-GB" sz="2600">
                <a:latin typeface="Oswald"/>
                <a:ea typeface="Oswald"/>
                <a:cs typeface="Oswald"/>
                <a:sym typeface="Oswald"/>
              </a:rPr>
              <a:t> listening: allowing speech, waiting for your turn</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Active</a:t>
            </a:r>
            <a:r>
              <a:rPr lang="en-GB" sz="2600">
                <a:latin typeface="Oswald"/>
                <a:ea typeface="Oswald"/>
                <a:cs typeface="Oswald"/>
                <a:sym typeface="Oswald"/>
              </a:rPr>
              <a:t> listening: a combination of the above (Rogers and Farson 1957)</a:t>
            </a:r>
            <a:endParaRPr sz="2600">
              <a:latin typeface="Oswald"/>
              <a:ea typeface="Oswald"/>
              <a:cs typeface="Oswald"/>
              <a:sym typeface="Oswald"/>
            </a:endParaRPr>
          </a:p>
        </p:txBody>
      </p:sp>
      <p:sp>
        <p:nvSpPr>
          <p:cNvPr id="173" name="Google Shape;173;p31"/>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Four types of</a:t>
            </a:r>
            <a:r>
              <a:rPr lang="en-GB" sz="4200">
                <a:solidFill>
                  <a:schemeClr val="lt1"/>
                </a:solidFill>
              </a:rPr>
              <a:t> listening</a:t>
            </a:r>
            <a:endParaRPr sz="1900">
              <a:solidFill>
                <a:schemeClr val="lt1"/>
              </a:solidFill>
            </a:endParaRPr>
          </a:p>
        </p:txBody>
      </p:sp>
      <p:sp>
        <p:nvSpPr>
          <p:cNvPr id="174" name="Google Shape;174;p31"/>
          <p:cNvSpPr txBox="1"/>
          <p:nvPr/>
        </p:nvSpPr>
        <p:spPr>
          <a:xfrm>
            <a:off x="0" y="4568725"/>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Reference: Leonardo, Nixaly (2020) Active Listening Techniques</a:t>
            </a:r>
            <a:endParaRPr sz="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Font typeface="Oswald"/>
              <a:buChar char="●"/>
            </a:pPr>
            <a:r>
              <a:rPr lang="en-GB" sz="2600">
                <a:latin typeface="Oswald"/>
                <a:ea typeface="Oswald"/>
                <a:cs typeface="Oswald"/>
                <a:sym typeface="Oswald"/>
              </a:rPr>
              <a:t>Especially important with less physical interaction </a:t>
            </a:r>
            <a:endParaRPr sz="2600">
              <a:latin typeface="Oswald"/>
              <a:ea typeface="Oswald"/>
              <a:cs typeface="Oswald"/>
              <a:sym typeface="Oswald"/>
            </a:endParaRPr>
          </a:p>
          <a:p>
            <a:pPr indent="-393700" lvl="0" marL="457200" rtl="0" algn="l">
              <a:spcBef>
                <a:spcPts val="0"/>
              </a:spcBef>
              <a:spcAft>
                <a:spcPts val="0"/>
              </a:spcAft>
              <a:buSzPts val="2600"/>
              <a:buFont typeface="Oswald"/>
              <a:buChar char="●"/>
            </a:pPr>
            <a:r>
              <a:rPr lang="en-GB" sz="2600">
                <a:latin typeface="Oswald"/>
                <a:ea typeface="Oswald"/>
                <a:cs typeface="Oswald"/>
                <a:sym typeface="Oswald"/>
              </a:rPr>
              <a:t>Focus on what they are </a:t>
            </a:r>
            <a:r>
              <a:rPr b="1" lang="en-GB" sz="2600">
                <a:latin typeface="Oswald"/>
                <a:ea typeface="Oswald"/>
                <a:cs typeface="Oswald"/>
                <a:sym typeface="Oswald"/>
              </a:rPr>
              <a:t>saying</a:t>
            </a:r>
            <a:r>
              <a:rPr lang="en-GB" sz="2600">
                <a:latin typeface="Oswald"/>
                <a:ea typeface="Oswald"/>
                <a:cs typeface="Oswald"/>
                <a:sym typeface="Oswald"/>
              </a:rPr>
              <a:t>, not your next question </a:t>
            </a:r>
            <a:endParaRPr sz="2600">
              <a:latin typeface="Oswald"/>
              <a:ea typeface="Oswald"/>
              <a:cs typeface="Oswald"/>
              <a:sym typeface="Oswald"/>
            </a:endParaRPr>
          </a:p>
          <a:p>
            <a:pPr indent="-393700" lvl="0" marL="457200" rtl="0" algn="l">
              <a:spcBef>
                <a:spcPts val="0"/>
              </a:spcBef>
              <a:spcAft>
                <a:spcPts val="0"/>
              </a:spcAft>
              <a:buSzPts val="2600"/>
              <a:buFont typeface="Oswald"/>
              <a:buChar char="●"/>
            </a:pPr>
            <a:r>
              <a:rPr b="1" lang="en-GB" sz="2600">
                <a:latin typeface="Oswald"/>
                <a:ea typeface="Oswald"/>
                <a:cs typeface="Oswald"/>
                <a:sym typeface="Oswald"/>
              </a:rPr>
              <a:t>Regulate</a:t>
            </a:r>
            <a:r>
              <a:rPr lang="en-GB" sz="2600">
                <a:latin typeface="Oswald"/>
                <a:ea typeface="Oswald"/>
                <a:cs typeface="Oswald"/>
                <a:sym typeface="Oswald"/>
              </a:rPr>
              <a:t> your own emotions — identify your triggers!</a:t>
            </a:r>
            <a:endParaRPr sz="2600">
              <a:latin typeface="Oswald"/>
              <a:ea typeface="Oswald"/>
              <a:cs typeface="Oswald"/>
              <a:sym typeface="Oswald"/>
            </a:endParaRPr>
          </a:p>
          <a:p>
            <a:pPr indent="-393700" lvl="0" marL="457200" rtl="0" algn="l">
              <a:spcBef>
                <a:spcPts val="0"/>
              </a:spcBef>
              <a:spcAft>
                <a:spcPts val="0"/>
              </a:spcAft>
              <a:buSzPts val="2600"/>
              <a:buFont typeface="Oswald"/>
              <a:buChar char="●"/>
            </a:pPr>
            <a:r>
              <a:rPr lang="en-GB" sz="2600">
                <a:latin typeface="Oswald"/>
                <a:ea typeface="Oswald"/>
                <a:cs typeface="Oswald"/>
                <a:sym typeface="Oswald"/>
              </a:rPr>
              <a:t>Don’t assume, </a:t>
            </a:r>
            <a:r>
              <a:rPr b="1" lang="en-GB" sz="2600">
                <a:latin typeface="Oswald"/>
                <a:ea typeface="Oswald"/>
                <a:cs typeface="Oswald"/>
                <a:sym typeface="Oswald"/>
              </a:rPr>
              <a:t>seek clarification</a:t>
            </a:r>
            <a:endParaRPr b="1" sz="2600">
              <a:latin typeface="Oswald"/>
              <a:ea typeface="Oswald"/>
              <a:cs typeface="Oswald"/>
              <a:sym typeface="Oswald"/>
            </a:endParaRPr>
          </a:p>
          <a:p>
            <a:pPr indent="-393700" lvl="0" marL="457200" rtl="0" algn="l">
              <a:spcBef>
                <a:spcPts val="0"/>
              </a:spcBef>
              <a:spcAft>
                <a:spcPts val="0"/>
              </a:spcAft>
              <a:buSzPts val="2600"/>
              <a:buFont typeface="Oswald"/>
              <a:buChar char="●"/>
            </a:pPr>
            <a:r>
              <a:rPr b="1" lang="en-GB" sz="2600">
                <a:latin typeface="Oswald"/>
                <a:ea typeface="Oswald"/>
                <a:cs typeface="Oswald"/>
                <a:sym typeface="Oswald"/>
              </a:rPr>
              <a:t>Don’t interrupt!</a:t>
            </a:r>
            <a:endParaRPr b="1" sz="2600">
              <a:latin typeface="Oswald"/>
              <a:ea typeface="Oswald"/>
              <a:cs typeface="Oswald"/>
              <a:sym typeface="Oswald"/>
            </a:endParaRPr>
          </a:p>
        </p:txBody>
      </p:sp>
      <p:sp>
        <p:nvSpPr>
          <p:cNvPr id="180" name="Google Shape;180;p32"/>
          <p:cNvSpPr/>
          <p:nvPr/>
        </p:nvSpPr>
        <p:spPr>
          <a:xfrm>
            <a:off x="0" y="244175"/>
            <a:ext cx="7813200" cy="861900"/>
          </a:xfrm>
          <a:prstGeom prst="rect">
            <a:avLst/>
          </a:prstGeom>
          <a:solidFill>
            <a:srgbClr val="37BEB5"/>
          </a:solidFill>
          <a:ln cap="flat" cmpd="sng" w="9525">
            <a:solidFill>
              <a:srgbClr val="37BE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1" name="Google Shape;181;p32"/>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4200">
                <a:solidFill>
                  <a:schemeClr val="lt1"/>
                </a:solidFill>
              </a:rPr>
              <a:t>Active</a:t>
            </a:r>
            <a:r>
              <a:rPr lang="en-GB" sz="4200">
                <a:solidFill>
                  <a:schemeClr val="lt1"/>
                </a:solidFill>
              </a:rPr>
              <a:t> listening</a:t>
            </a:r>
            <a:endParaRPr sz="1900">
              <a:solidFill>
                <a:schemeClr val="lt1"/>
              </a:solidFill>
            </a:endParaRPr>
          </a:p>
        </p:txBody>
      </p:sp>
      <p:sp>
        <p:nvSpPr>
          <p:cNvPr id="182" name="Google Shape;182;p32"/>
          <p:cNvSpPr txBox="1"/>
          <p:nvPr/>
        </p:nvSpPr>
        <p:spPr>
          <a:xfrm>
            <a:off x="0" y="4568725"/>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Reference: Leonardo, Nixaly (2020) Active Listening Techniques</a:t>
            </a:r>
            <a:endParaRPr sz="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p:nvPr/>
        </p:nvSpPr>
        <p:spPr>
          <a:xfrm>
            <a:off x="0" y="244175"/>
            <a:ext cx="7813200" cy="861900"/>
          </a:xfrm>
          <a:prstGeom prst="rect">
            <a:avLst/>
          </a:prstGeom>
          <a:solidFill>
            <a:srgbClr val="37BEB5"/>
          </a:solidFill>
          <a:ln cap="flat" cmpd="sng" w="9525">
            <a:solidFill>
              <a:srgbClr val="37BE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8" name="Google Shape;188;p33"/>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Three parts of a</a:t>
            </a:r>
            <a:r>
              <a:rPr lang="en-GB" sz="4200">
                <a:solidFill>
                  <a:schemeClr val="lt1"/>
                </a:solidFill>
              </a:rPr>
              <a:t>ctive</a:t>
            </a:r>
            <a:r>
              <a:rPr lang="en-GB" sz="4200">
                <a:solidFill>
                  <a:schemeClr val="lt1"/>
                </a:solidFill>
              </a:rPr>
              <a:t> listening</a:t>
            </a:r>
            <a:endParaRPr sz="1900">
              <a:solidFill>
                <a:schemeClr val="lt1"/>
              </a:solidFill>
            </a:endParaRPr>
          </a:p>
        </p:txBody>
      </p:sp>
      <p:sp>
        <p:nvSpPr>
          <p:cNvPr id="189" name="Google Shape;189;p33"/>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Font typeface="Oswald"/>
              <a:buAutoNum type="arabicPeriod"/>
            </a:pPr>
            <a:r>
              <a:rPr lang="en-GB" sz="2600">
                <a:latin typeface="Oswald"/>
                <a:ea typeface="Oswald"/>
                <a:cs typeface="Oswald"/>
                <a:sym typeface="Oswald"/>
              </a:rPr>
              <a:t>Listen for </a:t>
            </a:r>
            <a:r>
              <a:rPr b="1" lang="en-GB" sz="2600">
                <a:latin typeface="Oswald"/>
                <a:ea typeface="Oswald"/>
                <a:cs typeface="Oswald"/>
                <a:sym typeface="Oswald"/>
              </a:rPr>
              <a:t>total meaning</a:t>
            </a:r>
            <a:r>
              <a:rPr lang="en-GB" sz="2600">
                <a:latin typeface="Oswald"/>
                <a:ea typeface="Oswald"/>
                <a:cs typeface="Oswald"/>
                <a:sym typeface="Oswald"/>
              </a:rPr>
              <a:t>: content </a:t>
            </a:r>
            <a:r>
              <a:rPr i="1" lang="en-GB" sz="2600">
                <a:latin typeface="Oswald"/>
                <a:ea typeface="Oswald"/>
                <a:cs typeface="Oswald"/>
                <a:sym typeface="Oswald"/>
              </a:rPr>
              <a:t>and</a:t>
            </a:r>
            <a:r>
              <a:rPr lang="en-GB" sz="2600">
                <a:latin typeface="Oswald"/>
                <a:ea typeface="Oswald"/>
                <a:cs typeface="Oswald"/>
                <a:sym typeface="Oswald"/>
              </a:rPr>
              <a:t> feeling behind it</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Respond</a:t>
            </a:r>
            <a:r>
              <a:rPr lang="en-GB" sz="2600">
                <a:latin typeface="Oswald"/>
                <a:ea typeface="Oswald"/>
                <a:cs typeface="Oswald"/>
                <a:sym typeface="Oswald"/>
              </a:rPr>
              <a:t> to feelings: they may be more </a:t>
            </a:r>
            <a:r>
              <a:rPr lang="en-GB" sz="2600">
                <a:latin typeface="Oswald"/>
                <a:ea typeface="Oswald"/>
                <a:cs typeface="Oswald"/>
                <a:sym typeface="Oswald"/>
              </a:rPr>
              <a:t>important</a:t>
            </a:r>
            <a:r>
              <a:rPr lang="en-GB" sz="2600">
                <a:latin typeface="Oswald"/>
                <a:ea typeface="Oswald"/>
                <a:cs typeface="Oswald"/>
                <a:sym typeface="Oswald"/>
              </a:rPr>
              <a:t> than the content. You may need to confirm or validate those.</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lang="en-GB" sz="2600">
                <a:latin typeface="Oswald"/>
                <a:ea typeface="Oswald"/>
                <a:cs typeface="Oswald"/>
                <a:sym typeface="Oswald"/>
              </a:rPr>
              <a:t>Note </a:t>
            </a:r>
            <a:r>
              <a:rPr b="1" lang="en-GB" sz="2600">
                <a:latin typeface="Oswald"/>
                <a:ea typeface="Oswald"/>
                <a:cs typeface="Oswald"/>
                <a:sym typeface="Oswald"/>
              </a:rPr>
              <a:t>all cues</a:t>
            </a:r>
            <a:r>
              <a:rPr lang="en-GB" sz="2600">
                <a:latin typeface="Oswald"/>
                <a:ea typeface="Oswald"/>
                <a:cs typeface="Oswald"/>
                <a:sym typeface="Oswald"/>
              </a:rPr>
              <a:t>: tone of voice, body language, etc. are part of the message</a:t>
            </a:r>
            <a:endParaRPr sz="2600">
              <a:latin typeface="Oswald"/>
              <a:ea typeface="Oswald"/>
              <a:cs typeface="Oswald"/>
              <a:sym typeface="Oswald"/>
            </a:endParaRPr>
          </a:p>
          <a:p>
            <a:pPr indent="0" lvl="0" marL="0" rtl="0" algn="l">
              <a:spcBef>
                <a:spcPts val="1600"/>
              </a:spcBef>
              <a:spcAft>
                <a:spcPts val="1600"/>
              </a:spcAft>
              <a:buNone/>
            </a:pPr>
            <a:r>
              <a:t/>
            </a:r>
            <a:endParaRPr sz="26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00"/>
        </a:solidFill>
      </p:bgPr>
    </p:bg>
    <p:spTree>
      <p:nvGrpSpPr>
        <p:cNvPr id="74" name="Shape 74"/>
        <p:cNvGrpSpPr/>
        <p:nvPr/>
      </p:nvGrpSpPr>
      <p:grpSpPr>
        <a:xfrm>
          <a:off x="0" y="0"/>
          <a:ext cx="0" cy="0"/>
          <a:chOff x="0" y="0"/>
          <a:chExt cx="0" cy="0"/>
        </a:xfrm>
      </p:grpSpPr>
      <p:sp>
        <p:nvSpPr>
          <p:cNvPr id="75" name="Google Shape;75;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Which reading did you pick? Why?</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What </a:t>
            </a:r>
            <a:r>
              <a:rPr b="1" lang="en-GB" sz="2800">
                <a:latin typeface="Oswald"/>
                <a:ea typeface="Oswald"/>
                <a:cs typeface="Oswald"/>
                <a:sym typeface="Oswald"/>
              </a:rPr>
              <a:t>notes</a:t>
            </a:r>
            <a:r>
              <a:rPr lang="en-GB" sz="2800">
                <a:latin typeface="Oswald"/>
                <a:ea typeface="Oswald"/>
                <a:cs typeface="Oswald"/>
                <a:sym typeface="Oswald"/>
              </a:rPr>
              <a:t> did you take in terms of </a:t>
            </a:r>
            <a:r>
              <a:rPr b="1" lang="en-GB" sz="2800">
                <a:latin typeface="Oswald"/>
                <a:ea typeface="Oswald"/>
                <a:cs typeface="Oswald"/>
                <a:sym typeface="Oswald"/>
              </a:rPr>
              <a:t>practical</a:t>
            </a:r>
            <a:r>
              <a:rPr lang="en-GB" sz="2800">
                <a:latin typeface="Oswald"/>
                <a:ea typeface="Oswald"/>
                <a:cs typeface="Oswald"/>
                <a:sym typeface="Oswald"/>
              </a:rPr>
              <a:t> applications?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How many interviewees did you approach? How?</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What responses did you get? </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Review</a:t>
            </a:r>
            <a:r>
              <a:rPr lang="en-GB" sz="2800">
                <a:latin typeface="Oswald"/>
                <a:ea typeface="Oswald"/>
                <a:cs typeface="Oswald"/>
                <a:sym typeface="Oswald"/>
              </a:rPr>
              <a:t>: what strategies worked? What will you change?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Discuss</a:t>
            </a:r>
            <a:r>
              <a:rPr lang="en-GB" sz="2800">
                <a:latin typeface="Oswald"/>
                <a:ea typeface="Oswald"/>
                <a:cs typeface="Oswald"/>
                <a:sym typeface="Oswald"/>
              </a:rPr>
              <a:t> your shortlist of questions</a:t>
            </a:r>
            <a:endParaRPr sz="2800">
              <a:latin typeface="Oswald"/>
              <a:ea typeface="Oswald"/>
              <a:cs typeface="Oswald"/>
              <a:sym typeface="Oswald"/>
            </a:endParaRPr>
          </a:p>
        </p:txBody>
      </p:sp>
      <p:sp>
        <p:nvSpPr>
          <p:cNvPr id="76" name="Google Shape;7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Directed study review</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Useful phrases</a:t>
            </a:r>
            <a:endParaRPr sz="1900"/>
          </a:p>
        </p:txBody>
      </p:sp>
      <p:sp>
        <p:nvSpPr>
          <p:cNvPr id="195" name="Google Shape;195;p34"/>
          <p:cNvSpPr txBox="1"/>
          <p:nvPr>
            <p:ph idx="1" type="body"/>
          </p:nvPr>
        </p:nvSpPr>
        <p:spPr>
          <a:xfrm>
            <a:off x="311700" y="1468825"/>
            <a:ext cx="8520600" cy="3674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b="1" lang="en-GB" sz="2600">
                <a:latin typeface="Oswald"/>
                <a:ea typeface="Oswald"/>
                <a:cs typeface="Oswald"/>
                <a:sym typeface="Oswald"/>
              </a:rPr>
              <a:t>Validating</a:t>
            </a:r>
            <a:r>
              <a:rPr lang="en-GB" sz="2600">
                <a:latin typeface="Oswald"/>
                <a:ea typeface="Oswald"/>
                <a:cs typeface="Oswald"/>
                <a:sym typeface="Oswald"/>
              </a:rPr>
              <a:t> </a:t>
            </a:r>
            <a:r>
              <a:rPr lang="en-GB">
                <a:latin typeface="Oswald"/>
                <a:ea typeface="Oswald"/>
                <a:cs typeface="Oswald"/>
                <a:sym typeface="Oswald"/>
              </a:rPr>
              <a:t>(“That’s understandable”, “it’s your opinion and you have a right to that”)</a:t>
            </a:r>
            <a:endParaRPr>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600">
                <a:latin typeface="Oswald"/>
                <a:ea typeface="Oswald"/>
                <a:cs typeface="Oswald"/>
                <a:sym typeface="Oswald"/>
              </a:rPr>
              <a:t>Labelling</a:t>
            </a:r>
            <a:r>
              <a:rPr lang="en-GB" sz="2600">
                <a:latin typeface="Oswald"/>
                <a:ea typeface="Oswald"/>
                <a:cs typeface="Oswald"/>
                <a:sym typeface="Oswald"/>
              </a:rPr>
              <a:t> emotions: to the </a:t>
            </a:r>
            <a:r>
              <a:rPr i="1" lang="en-GB" sz="2600">
                <a:latin typeface="Oswald"/>
                <a:ea typeface="Oswald"/>
                <a:cs typeface="Oswald"/>
                <a:sym typeface="Oswald"/>
              </a:rPr>
              <a:t>person</a:t>
            </a:r>
            <a:r>
              <a:rPr lang="en-GB" sz="2600">
                <a:latin typeface="Oswald"/>
                <a:ea typeface="Oswald"/>
                <a:cs typeface="Oswald"/>
                <a:sym typeface="Oswald"/>
              </a:rPr>
              <a:t> (“you seem annoyed”) or the </a:t>
            </a:r>
            <a:r>
              <a:rPr i="1" lang="en-GB" sz="2600">
                <a:latin typeface="Oswald"/>
                <a:ea typeface="Oswald"/>
                <a:cs typeface="Oswald"/>
                <a:sym typeface="Oswald"/>
              </a:rPr>
              <a:t>subject</a:t>
            </a:r>
            <a:r>
              <a:rPr lang="en-GB" sz="2600">
                <a:latin typeface="Oswald"/>
                <a:ea typeface="Oswald"/>
                <a:cs typeface="Oswald"/>
                <a:sym typeface="Oswald"/>
              </a:rPr>
              <a:t> (“having to do X must be annoying”)</a:t>
            </a:r>
            <a:endParaRPr b="1" sz="2600">
              <a:latin typeface="Oswald"/>
              <a:ea typeface="Oswald"/>
              <a:cs typeface="Oswald"/>
              <a:sym typeface="Oswald"/>
            </a:endParaRPr>
          </a:p>
          <a:p>
            <a:pPr indent="-393700" lvl="0" marL="457200" rtl="0" algn="l">
              <a:spcBef>
                <a:spcPts val="0"/>
              </a:spcBef>
              <a:spcAft>
                <a:spcPts val="0"/>
              </a:spcAft>
              <a:buSzPts val="2600"/>
              <a:buFont typeface="Oswald"/>
              <a:buChar char="●"/>
            </a:pPr>
            <a:r>
              <a:rPr b="1" lang="en-GB" sz="2600">
                <a:latin typeface="Oswald"/>
                <a:ea typeface="Oswald"/>
                <a:cs typeface="Oswald"/>
                <a:sym typeface="Oswald"/>
              </a:rPr>
              <a:t>Paraphrase</a:t>
            </a:r>
            <a:r>
              <a:rPr lang="en-GB" sz="2600">
                <a:latin typeface="Oswald"/>
                <a:ea typeface="Oswald"/>
                <a:cs typeface="Oswald"/>
                <a:sym typeface="Oswald"/>
              </a:rPr>
              <a:t>:</a:t>
            </a:r>
            <a:r>
              <a:rPr lang="en-GB" sz="2600">
                <a:latin typeface="Oswald"/>
                <a:ea typeface="Oswald"/>
                <a:cs typeface="Oswald"/>
                <a:sym typeface="Oswald"/>
              </a:rPr>
              <a:t> clarifies &amp; increases likability </a:t>
            </a:r>
            <a:endParaRPr sz="2600">
              <a:latin typeface="Oswald"/>
              <a:ea typeface="Oswald"/>
              <a:cs typeface="Oswald"/>
              <a:sym typeface="Oswald"/>
            </a:endParaRPr>
          </a:p>
          <a:p>
            <a:pPr indent="-393700" lvl="0" marL="457200" rtl="0" algn="l">
              <a:spcBef>
                <a:spcPts val="0"/>
              </a:spcBef>
              <a:spcAft>
                <a:spcPts val="0"/>
              </a:spcAft>
              <a:buSzPts val="2600"/>
              <a:buFont typeface="Oswald"/>
              <a:buChar char="●"/>
            </a:pPr>
            <a:r>
              <a:rPr b="1" lang="en-GB" sz="2600">
                <a:latin typeface="Oswald"/>
                <a:ea typeface="Oswald"/>
                <a:cs typeface="Oswald"/>
                <a:sym typeface="Oswald"/>
              </a:rPr>
              <a:t>Redirecting</a:t>
            </a:r>
            <a:r>
              <a:rPr lang="en-GB" sz="2600">
                <a:latin typeface="Oswald"/>
                <a:ea typeface="Oswald"/>
                <a:cs typeface="Oswald"/>
                <a:sym typeface="Oswald"/>
              </a:rPr>
              <a:t> (to renew focus, or to calm down)</a:t>
            </a:r>
            <a:endParaRPr sz="2600">
              <a:latin typeface="Oswald"/>
              <a:ea typeface="Oswald"/>
              <a:cs typeface="Oswald"/>
              <a:sym typeface="Oswald"/>
            </a:endParaRPr>
          </a:p>
          <a:p>
            <a:pPr indent="-342900" lvl="1" marL="914400" rtl="0" algn="l">
              <a:spcBef>
                <a:spcPts val="0"/>
              </a:spcBef>
              <a:spcAft>
                <a:spcPts val="0"/>
              </a:spcAft>
              <a:buSzPts val="1800"/>
              <a:buFont typeface="Oswald"/>
              <a:buChar char="○"/>
            </a:pPr>
            <a:r>
              <a:rPr lang="en-GB" sz="1800">
                <a:latin typeface="Oswald"/>
                <a:ea typeface="Oswald"/>
                <a:cs typeface="Oswald"/>
                <a:sym typeface="Oswald"/>
              </a:rPr>
              <a:t>Eg checking their phone. “Is there something important you need to attend to?” </a:t>
            </a:r>
            <a:br>
              <a:rPr lang="en-GB" sz="1800">
                <a:latin typeface="Oswald"/>
                <a:ea typeface="Oswald"/>
                <a:cs typeface="Oswald"/>
                <a:sym typeface="Oswald"/>
              </a:rPr>
            </a:br>
            <a:r>
              <a:rPr lang="en-GB" sz="1800">
                <a:latin typeface="Oswald"/>
                <a:ea typeface="Oswald"/>
                <a:cs typeface="Oswald"/>
                <a:sym typeface="Oswald"/>
              </a:rPr>
              <a:t>“Would it be okay if you put the phone on silent?”</a:t>
            </a:r>
            <a:endParaRPr sz="1800">
              <a:latin typeface="Oswald"/>
              <a:ea typeface="Oswald"/>
              <a:cs typeface="Oswald"/>
              <a:sym typeface="Oswald"/>
            </a:endParaRPr>
          </a:p>
        </p:txBody>
      </p:sp>
      <p:sp>
        <p:nvSpPr>
          <p:cNvPr id="196" name="Google Shape;196;p34"/>
          <p:cNvSpPr txBox="1"/>
          <p:nvPr/>
        </p:nvSpPr>
        <p:spPr>
          <a:xfrm>
            <a:off x="0" y="4568725"/>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Reference: Leonardo, Nixaly (2020) Active Listening Techniques</a:t>
            </a:r>
            <a:endParaRPr sz="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00"/>
        </a:solidFill>
      </p:bgPr>
    </p:bg>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How you might</a:t>
            </a:r>
            <a:r>
              <a:rPr lang="en-GB" sz="4200"/>
              <a:t> reference this</a:t>
            </a:r>
            <a:endParaRPr sz="1900"/>
          </a:p>
        </p:txBody>
      </p:sp>
      <p:sp>
        <p:nvSpPr>
          <p:cNvPr id="202" name="Google Shape;202;p3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a:latin typeface="Oswald"/>
                <a:ea typeface="Oswald"/>
                <a:cs typeface="Oswald"/>
                <a:sym typeface="Oswald"/>
              </a:rPr>
              <a:t>“At times the interviewee needed redirecting (Nixaly 2020)”</a:t>
            </a:r>
            <a:endParaRPr sz="2800">
              <a:latin typeface="Oswald"/>
              <a:ea typeface="Oswald"/>
              <a:cs typeface="Oswald"/>
              <a:sym typeface="Oswald"/>
            </a:endParaRPr>
          </a:p>
          <a:p>
            <a:pPr indent="0" lvl="0" marL="0" rtl="0" algn="l">
              <a:spcBef>
                <a:spcPts val="1600"/>
              </a:spcBef>
              <a:spcAft>
                <a:spcPts val="0"/>
              </a:spcAft>
              <a:buNone/>
            </a:pPr>
            <a:r>
              <a:rPr lang="en-GB" sz="2800">
                <a:latin typeface="Oswald"/>
                <a:ea typeface="Oswald"/>
                <a:cs typeface="Oswald"/>
                <a:sym typeface="Oswald"/>
              </a:rPr>
              <a:t>“The interviewee seemed wary. In future I will try to adopt more active listening techniques such as validation (Nixaly 2020)”</a:t>
            </a:r>
            <a:endParaRPr sz="2800">
              <a:latin typeface="Oswald"/>
              <a:ea typeface="Oswald"/>
              <a:cs typeface="Oswald"/>
              <a:sym typeface="Oswald"/>
            </a:endParaRPr>
          </a:p>
          <a:p>
            <a:pPr indent="0" lvl="0" marL="0" rtl="0" algn="l">
              <a:spcBef>
                <a:spcPts val="1600"/>
              </a:spcBef>
              <a:spcAft>
                <a:spcPts val="1600"/>
              </a:spcAft>
              <a:buNone/>
            </a:pPr>
            <a:r>
              <a:rPr i="1" lang="en-GB" sz="2800">
                <a:latin typeface="Oswald"/>
                <a:ea typeface="Oswald"/>
                <a:cs typeface="Oswald"/>
                <a:sym typeface="Oswald"/>
              </a:rPr>
              <a:t>Leonardo, Nixaly (2020) Active Listening Techniques</a:t>
            </a:r>
            <a:endParaRPr i="1" sz="2800">
              <a:latin typeface="Oswald"/>
              <a:ea typeface="Oswald"/>
              <a:cs typeface="Oswald"/>
              <a:sym typeface="Oswa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Font typeface="Oswald"/>
              <a:buChar char="●"/>
            </a:pPr>
            <a:r>
              <a:rPr lang="en-GB" sz="2600">
                <a:latin typeface="Oswald"/>
                <a:ea typeface="Oswald"/>
                <a:cs typeface="Oswald"/>
                <a:sym typeface="Oswald"/>
              </a:rPr>
              <a:t>Body language</a:t>
            </a:r>
            <a:endParaRPr sz="2600">
              <a:latin typeface="Oswald"/>
              <a:ea typeface="Oswald"/>
              <a:cs typeface="Oswald"/>
              <a:sym typeface="Oswald"/>
            </a:endParaRPr>
          </a:p>
          <a:p>
            <a:pPr indent="-393700" lvl="1" marL="914400" rtl="0" algn="l">
              <a:spcBef>
                <a:spcPts val="0"/>
              </a:spcBef>
              <a:spcAft>
                <a:spcPts val="0"/>
              </a:spcAft>
              <a:buSzPts val="2600"/>
              <a:buFont typeface="Oswald"/>
              <a:buChar char="○"/>
            </a:pPr>
            <a:r>
              <a:rPr lang="en-GB" sz="2600">
                <a:latin typeface="Oswald"/>
                <a:ea typeface="Oswald"/>
                <a:cs typeface="Oswald"/>
                <a:sym typeface="Oswald"/>
              </a:rPr>
              <a:t>E.g. </a:t>
            </a:r>
            <a:r>
              <a:rPr b="1" lang="en-GB" sz="2600">
                <a:latin typeface="Oswald"/>
                <a:ea typeface="Oswald"/>
                <a:cs typeface="Oswald"/>
                <a:sym typeface="Oswald"/>
              </a:rPr>
              <a:t>m</a:t>
            </a:r>
            <a:r>
              <a:rPr b="1" lang="en-GB" sz="2600">
                <a:latin typeface="Oswald"/>
                <a:ea typeface="Oswald"/>
                <a:cs typeface="Oswald"/>
                <a:sym typeface="Oswald"/>
              </a:rPr>
              <a:t>irroring</a:t>
            </a:r>
            <a:r>
              <a:rPr lang="en-GB" sz="2600">
                <a:latin typeface="Oswald"/>
                <a:ea typeface="Oswald"/>
                <a:cs typeface="Oswald"/>
                <a:sym typeface="Oswald"/>
              </a:rPr>
              <a:t> the interviewee (e.g. facing, eye contact, tone) leads to more likability/relatability</a:t>
            </a:r>
            <a:endParaRPr sz="2600">
              <a:latin typeface="Oswald"/>
              <a:ea typeface="Oswald"/>
              <a:cs typeface="Oswald"/>
              <a:sym typeface="Oswald"/>
            </a:endParaRPr>
          </a:p>
          <a:p>
            <a:pPr indent="-393700" lvl="0" marL="457200" rtl="0" algn="l">
              <a:spcBef>
                <a:spcPts val="0"/>
              </a:spcBef>
              <a:spcAft>
                <a:spcPts val="0"/>
              </a:spcAft>
              <a:buSzPts val="2600"/>
              <a:buFont typeface="Oswald"/>
              <a:buChar char="●"/>
            </a:pPr>
            <a:r>
              <a:rPr b="1" lang="en-GB" sz="2600">
                <a:latin typeface="Oswald"/>
                <a:ea typeface="Oswald"/>
                <a:cs typeface="Oswald"/>
                <a:sym typeface="Oswald"/>
              </a:rPr>
              <a:t>Silence</a:t>
            </a:r>
            <a:r>
              <a:rPr lang="en-GB" sz="2600">
                <a:latin typeface="Oswald"/>
                <a:ea typeface="Oswald"/>
                <a:cs typeface="Oswald"/>
                <a:sym typeface="Oswald"/>
              </a:rPr>
              <a:t>: demonstrates that you’re listening, and helps them speak more</a:t>
            </a:r>
            <a:endParaRPr sz="2600">
              <a:latin typeface="Oswald"/>
              <a:ea typeface="Oswald"/>
              <a:cs typeface="Oswald"/>
              <a:sym typeface="Oswald"/>
            </a:endParaRPr>
          </a:p>
          <a:p>
            <a:pPr indent="-393700" lvl="0" marL="457200" rtl="0" algn="l">
              <a:spcBef>
                <a:spcPts val="0"/>
              </a:spcBef>
              <a:spcAft>
                <a:spcPts val="0"/>
              </a:spcAft>
              <a:buSzPts val="2600"/>
              <a:buFont typeface="Oswald"/>
              <a:buChar char="●"/>
            </a:pPr>
            <a:r>
              <a:rPr lang="en-GB" sz="2600">
                <a:latin typeface="Oswald"/>
                <a:ea typeface="Oswald"/>
                <a:cs typeface="Oswald"/>
                <a:sym typeface="Oswald"/>
              </a:rPr>
              <a:t>Nods and “mm”</a:t>
            </a:r>
            <a:r>
              <a:rPr lang="en-GB" sz="2600">
                <a:latin typeface="Oswald"/>
                <a:ea typeface="Oswald"/>
                <a:cs typeface="Oswald"/>
                <a:sym typeface="Oswald"/>
              </a:rPr>
              <a:t>: improves perception of empathy &amp; satisfaction </a:t>
            </a:r>
            <a:endParaRPr sz="2600">
              <a:latin typeface="Oswald"/>
              <a:ea typeface="Oswald"/>
              <a:cs typeface="Oswald"/>
              <a:sym typeface="Oswald"/>
            </a:endParaRPr>
          </a:p>
        </p:txBody>
      </p:sp>
      <p:sp>
        <p:nvSpPr>
          <p:cNvPr id="208" name="Google Shape;208;p36"/>
          <p:cNvSpPr/>
          <p:nvPr/>
        </p:nvSpPr>
        <p:spPr>
          <a:xfrm>
            <a:off x="0" y="244175"/>
            <a:ext cx="7813200" cy="861900"/>
          </a:xfrm>
          <a:prstGeom prst="rect">
            <a:avLst/>
          </a:prstGeom>
          <a:solidFill>
            <a:srgbClr val="37BEB5"/>
          </a:solidFill>
          <a:ln cap="flat" cmpd="sng" w="9525">
            <a:solidFill>
              <a:srgbClr val="37BE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09" name="Google Shape;209;p36"/>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How to use ‘</a:t>
            </a:r>
            <a:r>
              <a:rPr b="1" lang="en-GB" sz="4200">
                <a:solidFill>
                  <a:schemeClr val="lt1"/>
                </a:solidFill>
              </a:rPr>
              <a:t>para’ language</a:t>
            </a:r>
            <a:endParaRPr b="1" sz="1900">
              <a:solidFill>
                <a:schemeClr val="lt1"/>
              </a:solidFill>
            </a:endParaRPr>
          </a:p>
        </p:txBody>
      </p:sp>
      <p:sp>
        <p:nvSpPr>
          <p:cNvPr id="210" name="Google Shape;210;p36"/>
          <p:cNvSpPr txBox="1"/>
          <p:nvPr/>
        </p:nvSpPr>
        <p:spPr>
          <a:xfrm>
            <a:off x="0" y="4568725"/>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Reference: Leonardo, Nixaly (2020) Active Listening Techniques</a:t>
            </a:r>
            <a:endParaRPr sz="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p:nvPr/>
        </p:nvSpPr>
        <p:spPr>
          <a:xfrm>
            <a:off x="0" y="244175"/>
            <a:ext cx="7813200" cy="861900"/>
          </a:xfrm>
          <a:prstGeom prst="rect">
            <a:avLst/>
          </a:prstGeom>
          <a:solidFill>
            <a:srgbClr val="37BEB5"/>
          </a:solidFill>
          <a:ln cap="flat" cmpd="sng" w="9525">
            <a:solidFill>
              <a:srgbClr val="37BE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16" name="Google Shape;216;p37"/>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Prompt, refocus and inject</a:t>
            </a:r>
            <a:endParaRPr sz="1900">
              <a:solidFill>
                <a:schemeClr val="lt1"/>
              </a:solidFill>
            </a:endParaRPr>
          </a:p>
        </p:txBody>
      </p:sp>
      <p:sp>
        <p:nvSpPr>
          <p:cNvPr id="217" name="Google Shape;217;p37"/>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Font typeface="Oswald"/>
              <a:buChar char="●"/>
            </a:pPr>
            <a:r>
              <a:rPr lang="en-GB" sz="2600">
                <a:latin typeface="Oswald"/>
                <a:ea typeface="Oswald"/>
                <a:cs typeface="Oswald"/>
                <a:sym typeface="Oswald"/>
              </a:rPr>
              <a:t>“Could you tell me more about that?” </a:t>
            </a:r>
            <a:r>
              <a:rPr lang="en-GB" sz="2600">
                <a:latin typeface="Oswald"/>
                <a:ea typeface="Oswald"/>
                <a:cs typeface="Oswald"/>
                <a:sym typeface="Oswald"/>
              </a:rPr>
              <a:t>Be prepared to ask for more information about something they’ve said </a:t>
            </a:r>
            <a:endParaRPr sz="2600">
              <a:latin typeface="Oswald"/>
              <a:ea typeface="Oswald"/>
              <a:cs typeface="Oswald"/>
              <a:sym typeface="Oswald"/>
            </a:endParaRPr>
          </a:p>
          <a:p>
            <a:pPr indent="-393700" lvl="0" marL="457200" rtl="0" algn="l">
              <a:spcBef>
                <a:spcPts val="0"/>
              </a:spcBef>
              <a:spcAft>
                <a:spcPts val="0"/>
              </a:spcAft>
              <a:buSzPts val="2600"/>
              <a:buFont typeface="Oswald"/>
              <a:buChar char="●"/>
            </a:pPr>
            <a:r>
              <a:rPr lang="en-GB" sz="2600">
                <a:latin typeface="Oswald"/>
                <a:ea typeface="Oswald"/>
                <a:cs typeface="Oswald"/>
                <a:sym typeface="Oswald"/>
              </a:rPr>
              <a:t>“</a:t>
            </a:r>
            <a:r>
              <a:rPr lang="en-GB" sz="2600">
                <a:latin typeface="Oswald"/>
                <a:ea typeface="Oswald"/>
                <a:cs typeface="Oswald"/>
                <a:sym typeface="Oswald"/>
              </a:rPr>
              <a:t>I’d like to return to X…”</a:t>
            </a:r>
            <a:endParaRPr sz="2600">
              <a:latin typeface="Oswald"/>
              <a:ea typeface="Oswald"/>
              <a:cs typeface="Oswald"/>
              <a:sym typeface="Oswald"/>
            </a:endParaRPr>
          </a:p>
          <a:p>
            <a:pPr indent="-393700" lvl="0" marL="457200" rtl="0" algn="l">
              <a:spcBef>
                <a:spcPts val="0"/>
              </a:spcBef>
              <a:spcAft>
                <a:spcPts val="0"/>
              </a:spcAft>
              <a:buSzPts val="2600"/>
              <a:buFont typeface="Oswald"/>
              <a:buChar char="●"/>
            </a:pPr>
            <a:r>
              <a:rPr lang="en-GB" sz="2600">
                <a:latin typeface="Oswald"/>
                <a:ea typeface="Oswald"/>
                <a:cs typeface="Oswald"/>
                <a:sym typeface="Oswald"/>
              </a:rPr>
              <a:t>“You mentioned earlier that…”</a:t>
            </a:r>
            <a:endParaRPr sz="2600">
              <a:latin typeface="Oswald"/>
              <a:ea typeface="Oswald"/>
              <a:cs typeface="Oswald"/>
              <a:sym typeface="Oswald"/>
            </a:endParaRPr>
          </a:p>
          <a:p>
            <a:pPr indent="-393700" lvl="0" marL="457200" rtl="0" algn="l">
              <a:spcBef>
                <a:spcPts val="0"/>
              </a:spcBef>
              <a:spcAft>
                <a:spcPts val="0"/>
              </a:spcAft>
              <a:buSzPts val="2600"/>
              <a:buFont typeface="Oswald"/>
              <a:buChar char="●"/>
            </a:pPr>
            <a:r>
              <a:rPr lang="en-GB" sz="2600">
                <a:latin typeface="Oswald"/>
                <a:ea typeface="Oswald"/>
                <a:cs typeface="Oswald"/>
                <a:sym typeface="Oswald"/>
              </a:rPr>
              <a:t>“I’d like to move away from X” (to calm down)</a:t>
            </a:r>
            <a:endParaRPr sz="2600">
              <a:latin typeface="Oswald"/>
              <a:ea typeface="Oswald"/>
              <a:cs typeface="Oswald"/>
              <a:sym typeface="Oswald"/>
            </a:endParaRPr>
          </a:p>
          <a:p>
            <a:pPr indent="-393700" lvl="0" marL="457200" rtl="0" algn="l">
              <a:spcBef>
                <a:spcPts val="0"/>
              </a:spcBef>
              <a:spcAft>
                <a:spcPts val="0"/>
              </a:spcAft>
              <a:buSzPts val="2600"/>
              <a:buFont typeface="Oswald"/>
              <a:buChar char="●"/>
            </a:pPr>
            <a:r>
              <a:rPr lang="en-GB" sz="2600">
                <a:latin typeface="Oswald"/>
                <a:ea typeface="Oswald"/>
                <a:cs typeface="Oswald"/>
                <a:sym typeface="Oswald"/>
              </a:rPr>
              <a:t>Do your research and </a:t>
            </a:r>
            <a:r>
              <a:rPr lang="en-GB" sz="2600">
                <a:latin typeface="Oswald"/>
                <a:ea typeface="Oswald"/>
                <a:cs typeface="Oswald"/>
                <a:sym typeface="Oswald"/>
              </a:rPr>
              <a:t>inject</a:t>
            </a:r>
            <a:r>
              <a:rPr lang="en-GB" sz="2600">
                <a:latin typeface="Oswald"/>
                <a:ea typeface="Oswald"/>
                <a:cs typeface="Oswald"/>
                <a:sym typeface="Oswald"/>
              </a:rPr>
              <a:t> that into the questions: “One report says that…”; “You said last year that…”</a:t>
            </a:r>
            <a:endParaRPr sz="2600">
              <a:latin typeface="Oswald"/>
              <a:ea typeface="Oswald"/>
              <a:cs typeface="Oswald"/>
              <a:sym typeface="Oswa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descr="When you're filming an interview one of the techniques you have to master is that of the &quot;mental edit&quot;, listening to the contributor and knowing when they have said something good. The video above shows an example." id="222" name="Google Shape;222;p38" title="How to get clean interview clips">
            <a:hlinkClick r:id="rId3"/>
          </p:cNvPr>
          <p:cNvPicPr preferRelativeResize="0"/>
          <p:nvPr/>
        </p:nvPicPr>
        <p:blipFill>
          <a:blip r:embed="rId4">
            <a:alphaModFix/>
          </a:blip>
          <a:stretch>
            <a:fillRect/>
          </a:stretch>
        </p:blipFill>
        <p:spPr>
          <a:xfrm>
            <a:off x="1134225" y="181700"/>
            <a:ext cx="7029400" cy="3954050"/>
          </a:xfrm>
          <a:prstGeom prst="rect">
            <a:avLst/>
          </a:prstGeom>
          <a:noFill/>
          <a:ln>
            <a:noFill/>
          </a:ln>
        </p:spPr>
      </p:pic>
      <p:sp>
        <p:nvSpPr>
          <p:cNvPr id="223" name="Google Shape;223;p38"/>
          <p:cNvSpPr txBox="1"/>
          <p:nvPr/>
        </p:nvSpPr>
        <p:spPr>
          <a:xfrm>
            <a:off x="0" y="4312200"/>
            <a:ext cx="9003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Miller, Brendan. Interview tips for video journalists and filmmakers, Brendan Miller, June 30 2021, </a:t>
            </a:r>
            <a:r>
              <a:rPr lang="en-GB" u="sng">
                <a:solidFill>
                  <a:schemeClr val="hlink"/>
                </a:solidFill>
                <a:hlinkClick r:id="rId5"/>
              </a:rPr>
              <a:t>https://brendanmiller.co.uk/interview-tips-for-video-journalists-and-filmmakers/</a:t>
            </a:r>
            <a:r>
              <a:rPr lang="en-GB"/>
              <a:t> (video </a:t>
            </a:r>
            <a:r>
              <a:rPr lang="en-GB"/>
              <a:t>https://youtu.be/f9W1nPqJ0Zg)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00"/>
        </a:solidFill>
      </p:bgPr>
    </p:bg>
    <p:spTree>
      <p:nvGrpSpPr>
        <p:cNvPr id="227" name="Shape 227"/>
        <p:cNvGrpSpPr/>
        <p:nvPr/>
      </p:nvGrpSpPr>
      <p:grpSpPr>
        <a:xfrm>
          <a:off x="0" y="0"/>
          <a:ext cx="0" cy="0"/>
          <a:chOff x="0" y="0"/>
          <a:chExt cx="0" cy="0"/>
        </a:xfrm>
      </p:grpSpPr>
      <p:sp>
        <p:nvSpPr>
          <p:cNvPr id="228" name="Google Shape;228;p3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How would you reference this?</a:t>
            </a:r>
            <a:endParaRPr sz="1900"/>
          </a:p>
        </p:txBody>
      </p:sp>
      <p:sp>
        <p:nvSpPr>
          <p:cNvPr id="229" name="Google Shape;229;p3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i="1" sz="2800">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33" name="Shape 233"/>
        <p:cNvGrpSpPr/>
        <p:nvPr/>
      </p:nvGrpSpPr>
      <p:grpSpPr>
        <a:xfrm>
          <a:off x="0" y="0"/>
          <a:ext cx="0" cy="0"/>
          <a:chOff x="0" y="0"/>
          <a:chExt cx="0" cy="0"/>
        </a:xfrm>
      </p:grpSpPr>
      <p:sp>
        <p:nvSpPr>
          <p:cNvPr id="234" name="Google Shape;234;p40"/>
          <p:cNvSpPr txBox="1"/>
          <p:nvPr>
            <p:ph idx="4294967295" type="body"/>
          </p:nvPr>
        </p:nvSpPr>
        <p:spPr>
          <a:xfrm>
            <a:off x="311700" y="618275"/>
            <a:ext cx="8520600" cy="4525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2800">
                <a:solidFill>
                  <a:schemeClr val="lt1"/>
                </a:solidFill>
                <a:latin typeface="Oswald"/>
                <a:ea typeface="Oswald"/>
                <a:cs typeface="Oswald"/>
                <a:sym typeface="Oswald"/>
              </a:rPr>
              <a:t>“That last answer was really useful but, just to be sure I’ve got it, could you sum up the main point in two sentences?”</a:t>
            </a:r>
            <a:endParaRPr sz="2800">
              <a:solidFill>
                <a:schemeClr val="lt1"/>
              </a:solidFill>
              <a:latin typeface="Oswald"/>
              <a:ea typeface="Oswald"/>
              <a:cs typeface="Oswald"/>
              <a:sym typeface="Oswald"/>
            </a:endParaRPr>
          </a:p>
          <a:p>
            <a:pPr indent="0" lvl="0" marL="457200" rtl="0" algn="l">
              <a:spcBef>
                <a:spcPts val="1600"/>
              </a:spcBef>
              <a:spcAft>
                <a:spcPts val="1600"/>
              </a:spcAft>
              <a:buNone/>
            </a:pPr>
            <a:r>
              <a:rPr lang="en-GB" sz="2800">
                <a:solidFill>
                  <a:schemeClr val="lt1"/>
                </a:solidFill>
                <a:latin typeface="Oswald"/>
                <a:ea typeface="Oswald"/>
                <a:cs typeface="Oswald"/>
                <a:sym typeface="Oswald"/>
              </a:rPr>
              <a:t>“That’s a great answer but I would love something shorter just in case it’s helpful in the edit. If I give you the first half of the sentence perhaps you could repeat it and then finish it in your own words?”</a:t>
            </a:r>
            <a:endParaRPr sz="2800">
              <a:solidFill>
                <a:schemeClr val="lt1"/>
              </a:solidFill>
              <a:latin typeface="Oswald"/>
              <a:ea typeface="Oswald"/>
              <a:cs typeface="Oswald"/>
              <a:sym typeface="Oswald"/>
            </a:endParaRPr>
          </a:p>
        </p:txBody>
      </p:sp>
      <p:sp>
        <p:nvSpPr>
          <p:cNvPr id="235" name="Google Shape;235;p40"/>
          <p:cNvSpPr txBox="1"/>
          <p:nvPr/>
        </p:nvSpPr>
        <p:spPr>
          <a:xfrm>
            <a:off x="5599200" y="4527925"/>
            <a:ext cx="354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00FFFF"/>
                </a:solidFill>
                <a:latin typeface="Oswald"/>
                <a:ea typeface="Oswald"/>
                <a:cs typeface="Oswald"/>
                <a:sym typeface="Oswald"/>
              </a:rPr>
              <a:t>https://brendanmiller.co.uk/interview-tips-for-video-journalists-and-filmmakers/</a:t>
            </a:r>
            <a:endParaRPr sz="600">
              <a:solidFill>
                <a:srgbClr val="00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39" name="Shape 239"/>
        <p:cNvGrpSpPr/>
        <p:nvPr/>
      </p:nvGrpSpPr>
      <p:grpSpPr>
        <a:xfrm>
          <a:off x="0" y="0"/>
          <a:ext cx="0" cy="0"/>
          <a:chOff x="0" y="0"/>
          <a:chExt cx="0" cy="0"/>
        </a:xfrm>
      </p:grpSpPr>
      <p:sp>
        <p:nvSpPr>
          <p:cNvPr id="240" name="Google Shape;240;p41"/>
          <p:cNvSpPr txBox="1"/>
          <p:nvPr/>
        </p:nvSpPr>
        <p:spPr>
          <a:xfrm>
            <a:off x="823350" y="4530850"/>
            <a:ext cx="7497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rPr>
              <a:t>Reference: Thisdell, Bill. Asking The Right Questions: Documentary Interview Tips | Part 2, May 4 2018, YouTube, https://www.youtube.com/watch?v=xGBTbqDUOUY</a:t>
            </a:r>
            <a:endParaRPr>
              <a:solidFill>
                <a:schemeClr val="lt1"/>
              </a:solidFill>
            </a:endParaRPr>
          </a:p>
        </p:txBody>
      </p:sp>
      <p:pic>
        <p:nvPicPr>
          <p:cNvPr descr="Are you ready for a Branded Documentary? Take my free quiz here: https://bill-thisdell-branded-doc.scoreapp.com&#10;&#10;Your questions will make or break your interview, so how can you make sure you're asking the right ones? It all comes down to research. &#10;&#10;Read, watch, listen to everything you can that's directly related to your subject and attack your topic tangentially. &#10;&#10;By that I mean think more deeply about how people will relate to your story and find similar stories to inspire your line of questioning - even if they have nothing to do with your documentary on a surface level.&#10;&#10;I've found that's one of the best ways to find questions that take your interviews in interesting directions.&#10;&#10;Watch part 1 here: https://youtu.be/NLlAeypAtDI&#10;&#10;FIND ME:&#10;Me: https://geni.us/bill&#10;Instagram: http://geni.us/instabthisdell&#10;&#10;&#10;#documentary #filmmaking #tutorial" id="241" name="Google Shape;241;p41" title="Asking The Right Questions: Documentary Interview Tips | Part 2">
            <a:hlinkClick r:id="rId3"/>
          </p:cNvPr>
          <p:cNvPicPr preferRelativeResize="0"/>
          <p:nvPr/>
        </p:nvPicPr>
        <p:blipFill>
          <a:blip r:embed="rId4">
            <a:alphaModFix/>
          </a:blip>
          <a:stretch>
            <a:fillRect/>
          </a:stretch>
        </p:blipFill>
        <p:spPr>
          <a:xfrm>
            <a:off x="927538" y="298925"/>
            <a:ext cx="7288925" cy="4100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00"/>
        </a:solidFill>
      </p:bgPr>
    </p:bg>
    <p:spTree>
      <p:nvGrpSpPr>
        <p:cNvPr id="245" name="Shape 245"/>
        <p:cNvGrpSpPr/>
        <p:nvPr/>
      </p:nvGrpSpPr>
      <p:grpSpPr>
        <a:xfrm>
          <a:off x="0" y="0"/>
          <a:ext cx="0" cy="0"/>
          <a:chOff x="0" y="0"/>
          <a:chExt cx="0" cy="0"/>
        </a:xfrm>
      </p:grpSpPr>
      <p:sp>
        <p:nvSpPr>
          <p:cNvPr id="246" name="Google Shape;246;p4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Ask your next three questions using </a:t>
            </a:r>
            <a:r>
              <a:rPr b="1" lang="en-GB" sz="2800">
                <a:latin typeface="Oswald"/>
                <a:ea typeface="Oswald"/>
                <a:cs typeface="Oswald"/>
                <a:sym typeface="Oswald"/>
              </a:rPr>
              <a:t>active listening</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Both: pay attention to the other person’s </a:t>
            </a:r>
            <a:r>
              <a:rPr b="1" lang="en-GB" sz="2800">
                <a:latin typeface="Oswald"/>
                <a:ea typeface="Oswald"/>
                <a:cs typeface="Oswald"/>
                <a:sym typeface="Oswald"/>
              </a:rPr>
              <a:t>body language</a:t>
            </a:r>
            <a:endParaRPr b="1"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Interviewer: use</a:t>
            </a:r>
            <a:r>
              <a:rPr lang="en-GB" sz="2800">
                <a:latin typeface="Oswald"/>
                <a:ea typeface="Oswald"/>
                <a:cs typeface="Oswald"/>
                <a:sym typeface="Oswald"/>
              </a:rPr>
              <a:t> </a:t>
            </a:r>
            <a:r>
              <a:rPr b="1" lang="en-GB" sz="2800">
                <a:latin typeface="Oswald"/>
                <a:ea typeface="Oswald"/>
                <a:cs typeface="Oswald"/>
                <a:sym typeface="Oswald"/>
              </a:rPr>
              <a:t>para language</a:t>
            </a:r>
            <a:r>
              <a:rPr lang="en-GB" sz="2800">
                <a:latin typeface="Oswald"/>
                <a:ea typeface="Oswald"/>
                <a:cs typeface="Oswald"/>
                <a:sym typeface="Oswald"/>
              </a:rPr>
              <a:t> (e.g. eye contact, silence) </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Share</a:t>
            </a:r>
            <a:r>
              <a:rPr lang="en-GB" sz="2800">
                <a:latin typeface="Oswald"/>
                <a:ea typeface="Oswald"/>
                <a:cs typeface="Oswald"/>
                <a:sym typeface="Oswald"/>
              </a:rPr>
              <a:t> what you noticed, and how it felt</a:t>
            </a:r>
            <a:endParaRPr sz="2800">
              <a:latin typeface="Oswald"/>
              <a:ea typeface="Oswald"/>
              <a:cs typeface="Oswald"/>
              <a:sym typeface="Oswald"/>
            </a:endParaRPr>
          </a:p>
        </p:txBody>
      </p:sp>
      <p:sp>
        <p:nvSpPr>
          <p:cNvPr id="247" name="Google Shape;247;p4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Let’s do it now.</a:t>
            </a: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Do you need </a:t>
            </a:r>
            <a:r>
              <a:rPr lang="en-GB">
                <a:highlight>
                  <a:schemeClr val="dk1"/>
                </a:highlight>
              </a:rPr>
              <a:t>‘colour’?</a:t>
            </a:r>
            <a:endParaRPr>
              <a:highlight>
                <a:schemeClr val="dk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7"/>
          <p:cNvSpPr txBox="1"/>
          <p:nvPr>
            <p:ph type="ctrTitle"/>
          </p:nvPr>
        </p:nvSpPr>
        <p:spPr>
          <a:xfrm>
            <a:off x="411175" y="644300"/>
            <a:ext cx="8282400" cy="21090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Play"/>
              <a:buNone/>
            </a:pPr>
            <a:r>
              <a:t/>
            </a:r>
            <a:endParaRPr/>
          </a:p>
        </p:txBody>
      </p:sp>
      <p:sp>
        <p:nvSpPr>
          <p:cNvPr id="83" name="Google Shape;83;p17"/>
          <p:cNvSpPr/>
          <p:nvPr/>
        </p:nvSpPr>
        <p:spPr>
          <a:xfrm>
            <a:off x="5125" y="-1025"/>
            <a:ext cx="9144000" cy="3299100"/>
          </a:xfrm>
          <a:prstGeom prst="rect">
            <a:avLst/>
          </a:prstGeom>
          <a:solidFill>
            <a:srgbClr val="37BEB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4" name="Google Shape;84;p17"/>
          <p:cNvPicPr preferRelativeResize="0"/>
          <p:nvPr/>
        </p:nvPicPr>
        <p:blipFill>
          <a:blip r:embed="rId3">
            <a:alphaModFix/>
          </a:blip>
          <a:stretch>
            <a:fillRect/>
          </a:stretch>
        </p:blipFill>
        <p:spPr>
          <a:xfrm>
            <a:off x="7909395" y="3705058"/>
            <a:ext cx="1080799" cy="1080799"/>
          </a:xfrm>
          <a:prstGeom prst="rect">
            <a:avLst/>
          </a:prstGeom>
          <a:noFill/>
          <a:ln>
            <a:noFill/>
          </a:ln>
        </p:spPr>
      </p:pic>
      <p:sp>
        <p:nvSpPr>
          <p:cNvPr id="85" name="Google Shape;85;p17"/>
          <p:cNvSpPr txBox="1"/>
          <p:nvPr/>
        </p:nvSpPr>
        <p:spPr>
          <a:xfrm>
            <a:off x="411175" y="644300"/>
            <a:ext cx="8282400" cy="2109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sz="6000">
                <a:solidFill>
                  <a:srgbClr val="FFFFFF"/>
                </a:solidFill>
                <a:latin typeface="Oswald"/>
                <a:ea typeface="Oswald"/>
                <a:cs typeface="Oswald"/>
                <a:sym typeface="Oswald"/>
              </a:rPr>
              <a:t>Interviewing for media</a:t>
            </a:r>
            <a:endParaRPr sz="6000">
              <a:solidFill>
                <a:srgbClr val="FFFFFF"/>
              </a:solidFill>
              <a:latin typeface="Oswald"/>
              <a:ea typeface="Oswald"/>
              <a:cs typeface="Oswald"/>
              <a:sym typeface="Oswald"/>
            </a:endParaRPr>
          </a:p>
        </p:txBody>
      </p:sp>
      <p:sp>
        <p:nvSpPr>
          <p:cNvPr id="86" name="Google Shape;86;p17"/>
          <p:cNvSpPr txBox="1"/>
          <p:nvPr/>
        </p:nvSpPr>
        <p:spPr>
          <a:xfrm>
            <a:off x="411175" y="3398250"/>
            <a:ext cx="8282400" cy="126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600">
                <a:solidFill>
                  <a:srgbClr val="666666"/>
                </a:solidFill>
                <a:latin typeface="Oswald"/>
                <a:ea typeface="Oswald"/>
                <a:cs typeface="Oswald"/>
                <a:sym typeface="Oswald"/>
              </a:rPr>
              <a:t>Paul Bradshaw </a:t>
            </a:r>
            <a:r>
              <a:rPr lang="en-GB" sz="3600">
                <a:solidFill>
                  <a:srgbClr val="B7B7B7"/>
                </a:solidFill>
                <a:latin typeface="Oswald"/>
                <a:ea typeface="Oswald"/>
                <a:cs typeface="Oswald"/>
                <a:sym typeface="Oswald"/>
              </a:rPr>
              <a:t>|</a:t>
            </a:r>
            <a:r>
              <a:rPr lang="en-GB" sz="3600">
                <a:solidFill>
                  <a:srgbClr val="666666"/>
                </a:solidFill>
                <a:latin typeface="Oswald"/>
                <a:ea typeface="Oswald"/>
                <a:cs typeface="Oswald"/>
                <a:sym typeface="Oswald"/>
              </a:rPr>
              <a:t> MED7334 Narrative</a:t>
            </a:r>
            <a:endParaRPr sz="3600">
              <a:solidFill>
                <a:srgbClr val="666666"/>
              </a:solidFill>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Gathering ‘colour’: text</a:t>
            </a:r>
            <a:endParaRPr sz="1900"/>
          </a:p>
        </p:txBody>
      </p:sp>
      <p:sp>
        <p:nvSpPr>
          <p:cNvPr id="258" name="Google Shape;258;p44"/>
          <p:cNvSpPr txBox="1"/>
          <p:nvPr>
            <p:ph idx="1" type="body"/>
          </p:nvPr>
        </p:nvSpPr>
        <p:spPr>
          <a:xfrm>
            <a:off x="311700" y="1468825"/>
            <a:ext cx="8520600" cy="3674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Make notes/take photos of the </a:t>
            </a:r>
            <a:r>
              <a:rPr b="1" lang="en-GB" sz="2800">
                <a:latin typeface="Oswald"/>
                <a:ea typeface="Oswald"/>
                <a:cs typeface="Oswald"/>
                <a:sym typeface="Oswald"/>
              </a:rPr>
              <a:t>setting</a:t>
            </a:r>
            <a:r>
              <a:rPr lang="en-GB" sz="2800">
                <a:latin typeface="Oswald"/>
                <a:ea typeface="Oswald"/>
                <a:cs typeface="Oswald"/>
                <a:sym typeface="Oswald"/>
              </a:rPr>
              <a:t> for the interview</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Make notes of </a:t>
            </a:r>
            <a:r>
              <a:rPr b="1" lang="en-GB" sz="2800">
                <a:latin typeface="Oswald"/>
                <a:ea typeface="Oswald"/>
                <a:cs typeface="Oswald"/>
                <a:sym typeface="Oswald"/>
              </a:rPr>
              <a:t>behaviour</a:t>
            </a:r>
            <a:r>
              <a:rPr lang="en-GB" sz="2800">
                <a:latin typeface="Oswald"/>
                <a:ea typeface="Oswald"/>
                <a:cs typeface="Oswald"/>
                <a:sym typeface="Oswald"/>
              </a:rPr>
              <a:t>, too (pauses, stares, expressions)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Be </a:t>
            </a:r>
            <a:r>
              <a:rPr lang="en-GB" sz="2800" u="sng">
                <a:solidFill>
                  <a:schemeClr val="hlink"/>
                </a:solidFill>
                <a:latin typeface="Oswald"/>
                <a:ea typeface="Oswald"/>
                <a:cs typeface="Oswald"/>
                <a:sym typeface="Oswald"/>
                <a:hlinkClick r:id="rId3"/>
              </a:rPr>
              <a:t>unique and specific</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Ask the source for the same detail: to </a:t>
            </a:r>
            <a:r>
              <a:rPr b="1" lang="en-GB" sz="2800">
                <a:latin typeface="Oswald"/>
                <a:ea typeface="Oswald"/>
                <a:cs typeface="Oswald"/>
                <a:sym typeface="Oswald"/>
              </a:rPr>
              <a:t>describe</a:t>
            </a:r>
            <a:r>
              <a:rPr lang="en-GB" sz="2800">
                <a:latin typeface="Oswald"/>
                <a:ea typeface="Oswald"/>
                <a:cs typeface="Oswald"/>
                <a:sym typeface="Oswald"/>
              </a:rPr>
              <a:t> settings and behaviour — and be unique and specific</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Ask sources for </a:t>
            </a:r>
            <a:r>
              <a:rPr b="1" lang="en-GB" sz="2800">
                <a:latin typeface="Oswald"/>
                <a:ea typeface="Oswald"/>
                <a:cs typeface="Oswald"/>
                <a:sym typeface="Oswald"/>
              </a:rPr>
              <a:t>their own images</a:t>
            </a:r>
            <a:r>
              <a:rPr lang="en-GB" sz="2800">
                <a:latin typeface="Oswald"/>
                <a:ea typeface="Oswald"/>
                <a:cs typeface="Oswald"/>
                <a:sym typeface="Oswald"/>
              </a:rPr>
              <a:t>, video, audio, evidence</a:t>
            </a:r>
            <a:endParaRPr sz="2800">
              <a:latin typeface="Oswald"/>
              <a:ea typeface="Oswald"/>
              <a:cs typeface="Oswald"/>
              <a:sym typeface="Oswa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62" name="Shape 262"/>
        <p:cNvGrpSpPr/>
        <p:nvPr/>
      </p:nvGrpSpPr>
      <p:grpSpPr>
        <a:xfrm>
          <a:off x="0" y="0"/>
          <a:ext cx="0" cy="0"/>
          <a:chOff x="0" y="0"/>
          <a:chExt cx="0" cy="0"/>
        </a:xfrm>
      </p:grpSpPr>
      <p:sp>
        <p:nvSpPr>
          <p:cNvPr id="263" name="Google Shape;263;p45"/>
          <p:cNvSpPr txBox="1"/>
          <p:nvPr>
            <p:ph idx="4294967295" type="body"/>
          </p:nvPr>
        </p:nvSpPr>
        <p:spPr>
          <a:xfrm>
            <a:off x="311700" y="1072425"/>
            <a:ext cx="8520600" cy="40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lt1"/>
                </a:solidFill>
                <a:latin typeface="Oswald"/>
                <a:ea typeface="Oswald"/>
                <a:cs typeface="Oswald"/>
                <a:sym typeface="Oswald"/>
              </a:rPr>
              <a:t>It feels like a gynaecologist's waiting room, this suite in Claridge's where complimentary coffee and sparkling mineral water are on hand and where upholstered chairs contain fashion-forward young women who talk in excitable whispers - mostly about their allergies.</a:t>
            </a:r>
            <a:endParaRPr sz="1600">
              <a:solidFill>
                <a:schemeClr val="lt1"/>
              </a:solidFill>
              <a:latin typeface="Oswald"/>
              <a:ea typeface="Oswald"/>
              <a:cs typeface="Oswald"/>
              <a:sym typeface="Oswald"/>
            </a:endParaRPr>
          </a:p>
          <a:p>
            <a:pPr indent="0" lvl="0" marL="0" rtl="0" algn="l">
              <a:spcBef>
                <a:spcPts val="1600"/>
              </a:spcBef>
              <a:spcAft>
                <a:spcPts val="0"/>
              </a:spcAft>
              <a:buNone/>
            </a:pPr>
            <a:r>
              <a:rPr lang="en-GB" sz="1600">
                <a:solidFill>
                  <a:schemeClr val="lt1"/>
                </a:solidFill>
                <a:latin typeface="Oswald"/>
                <a:ea typeface="Oswald"/>
                <a:cs typeface="Oswald"/>
                <a:sym typeface="Oswald"/>
              </a:rPr>
              <a:t>On the way up, on the plush, ancient staircase that leads up to the room where the 25 of us are waiting, were stationed at least five of Kardashian's "people", all dressed in what looked to me like bondage gear-lite but which is, I now realise, Kardashian-appropriate dress: platform heels, PVC skirts; most of it black, all of it skin-tight. I'm sure they'd look all right in a nightclub, but it is 2.50pm and we're in Claridge's, where the wall between the dignified old school and the brash, bling new world we now find ourselves in is in the process of being dismantled.</a:t>
            </a:r>
            <a:endParaRPr sz="1600">
              <a:solidFill>
                <a:schemeClr val="lt1"/>
              </a:solidFill>
              <a:latin typeface="Oswald"/>
              <a:ea typeface="Oswald"/>
              <a:cs typeface="Oswald"/>
              <a:sym typeface="Oswald"/>
            </a:endParaRPr>
          </a:p>
          <a:p>
            <a:pPr indent="0" lvl="0" marL="0" rtl="0" algn="l">
              <a:spcBef>
                <a:spcPts val="1600"/>
              </a:spcBef>
              <a:spcAft>
                <a:spcPts val="0"/>
              </a:spcAft>
              <a:buNone/>
            </a:pPr>
            <a:r>
              <a:rPr lang="en-GB" sz="1600">
                <a:solidFill>
                  <a:schemeClr val="lt1"/>
                </a:solidFill>
                <a:latin typeface="Oswald"/>
                <a:ea typeface="Oswald"/>
                <a:cs typeface="Oswald"/>
                <a:sym typeface="Oswald"/>
              </a:rPr>
              <a:t>Kardashian, 34, the progeny of a sex tape, the prodigy of her own longrunning complex juggernaut of reality television programmes; the endorser of a 100 products and the inventor of at least 20 of her own has become one of the world's most wanted women.</a:t>
            </a:r>
            <a:endParaRPr sz="1600">
              <a:solidFill>
                <a:schemeClr val="lt1"/>
              </a:solidFill>
              <a:latin typeface="Oswald"/>
              <a:ea typeface="Oswald"/>
              <a:cs typeface="Oswald"/>
              <a:sym typeface="Oswald"/>
            </a:endParaRPr>
          </a:p>
          <a:p>
            <a:pPr indent="0" lvl="0" marL="457200" rtl="0" algn="l">
              <a:spcBef>
                <a:spcPts val="1600"/>
              </a:spcBef>
              <a:spcAft>
                <a:spcPts val="0"/>
              </a:spcAft>
              <a:buNone/>
            </a:pPr>
            <a:r>
              <a:t/>
            </a:r>
            <a:endParaRPr sz="1600">
              <a:solidFill>
                <a:schemeClr val="lt1"/>
              </a:solidFill>
              <a:latin typeface="Oswald"/>
              <a:ea typeface="Oswald"/>
              <a:cs typeface="Oswald"/>
              <a:sym typeface="Oswald"/>
            </a:endParaRPr>
          </a:p>
          <a:p>
            <a:pPr indent="0" lvl="0" marL="457200" rtl="0" algn="l">
              <a:spcBef>
                <a:spcPts val="1600"/>
              </a:spcBef>
              <a:spcAft>
                <a:spcPts val="1600"/>
              </a:spcAft>
              <a:buNone/>
            </a:pPr>
            <a:r>
              <a:t/>
            </a:r>
            <a:endParaRPr sz="1600">
              <a:solidFill>
                <a:schemeClr val="lt1"/>
              </a:solidFill>
              <a:latin typeface="Oswald"/>
              <a:ea typeface="Oswald"/>
              <a:cs typeface="Oswald"/>
              <a:sym typeface="Oswald"/>
            </a:endParaRPr>
          </a:p>
        </p:txBody>
      </p:sp>
      <p:sp>
        <p:nvSpPr>
          <p:cNvPr id="264" name="Google Shape;264;p45"/>
          <p:cNvSpPr txBox="1"/>
          <p:nvPr/>
        </p:nvSpPr>
        <p:spPr>
          <a:xfrm>
            <a:off x="404150" y="229825"/>
            <a:ext cx="8272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00FFFF"/>
                </a:solidFill>
                <a:latin typeface="Oswald"/>
                <a:ea typeface="Oswald"/>
                <a:cs typeface="Oswald"/>
                <a:sym typeface="Oswald"/>
              </a:rPr>
              <a:t>Spend time with Kim Kardashian? I'd rather visit my gynaecologist; How did a US reality TV star become a $45 milliondollar brand? Stefanie Marsh can't wait to find out</a:t>
            </a:r>
            <a:endParaRPr sz="1000">
              <a:solidFill>
                <a:srgbClr val="00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Dealing with ‘colour’ in audio</a:t>
            </a:r>
            <a:endParaRPr sz="1900"/>
          </a:p>
        </p:txBody>
      </p:sp>
      <p:sp>
        <p:nvSpPr>
          <p:cNvPr id="270" name="Google Shape;270;p46"/>
          <p:cNvSpPr txBox="1"/>
          <p:nvPr>
            <p:ph idx="1" type="body"/>
          </p:nvPr>
        </p:nvSpPr>
        <p:spPr>
          <a:xfrm>
            <a:off x="311700" y="1468825"/>
            <a:ext cx="8520600" cy="3674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Record ‘</a:t>
            </a:r>
            <a:r>
              <a:rPr b="1" lang="en-GB" sz="2800">
                <a:latin typeface="Oswald"/>
                <a:ea typeface="Oswald"/>
                <a:cs typeface="Oswald"/>
                <a:sym typeface="Oswald"/>
              </a:rPr>
              <a:t>wild track</a:t>
            </a:r>
            <a:r>
              <a:rPr lang="en-GB" sz="2800">
                <a:latin typeface="Oswald"/>
                <a:ea typeface="Oswald"/>
                <a:cs typeface="Oswald"/>
                <a:sym typeface="Oswald"/>
              </a:rPr>
              <a:t>’ separately to use to evoke setting</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Describe</a:t>
            </a:r>
            <a:r>
              <a:rPr lang="en-GB" sz="2800">
                <a:latin typeface="Oswald"/>
                <a:ea typeface="Oswald"/>
                <a:cs typeface="Oswald"/>
                <a:sym typeface="Oswald"/>
              </a:rPr>
              <a:t> key details for listeners — including gestures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Brief</a:t>
            </a:r>
            <a:r>
              <a:rPr lang="en-GB" sz="2800">
                <a:latin typeface="Oswald"/>
                <a:ea typeface="Oswald"/>
                <a:cs typeface="Oswald"/>
                <a:sym typeface="Oswald"/>
              </a:rPr>
              <a:t> the interviewee that the listener won’t be able to see their body language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Ask them to describe</a:t>
            </a:r>
            <a:r>
              <a:rPr lang="en-GB" sz="2800">
                <a:latin typeface="Oswald"/>
                <a:ea typeface="Oswald"/>
                <a:cs typeface="Oswald"/>
                <a:sym typeface="Oswald"/>
              </a:rPr>
              <a:t> what they’re doing if that’s important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Ask sources for </a:t>
            </a:r>
            <a:r>
              <a:rPr b="1" lang="en-GB" sz="2800">
                <a:latin typeface="Oswald"/>
                <a:ea typeface="Oswald"/>
                <a:cs typeface="Oswald"/>
                <a:sym typeface="Oswald"/>
              </a:rPr>
              <a:t>their own audio</a:t>
            </a:r>
            <a:r>
              <a:rPr lang="en-GB" sz="2800">
                <a:latin typeface="Oswald"/>
                <a:ea typeface="Oswald"/>
                <a:cs typeface="Oswald"/>
                <a:sym typeface="Oswald"/>
              </a:rPr>
              <a:t> recordings</a:t>
            </a:r>
            <a:endParaRPr sz="2800">
              <a:latin typeface="Oswald"/>
              <a:ea typeface="Oswald"/>
              <a:cs typeface="Oswald"/>
              <a:sym typeface="Oswa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descr="These are subject to vary depending who you talk to but this is what makes most sense for me.&#10;&#10;Room Tone: This is the natural sound that a room “makes” from the natural reflections in the room. This is important for being able to patch over areas of sound so make sure you GET IT AFTER THE SCENE and hold your microphones ideally in the exact same locations or in between locations for twice as long.&#10;&#10;Ambience: This is similar to room tone as it is the natural environment. However what makes it more specific is can be illustrated with an example of a scene in a restaurant where people are in the back ground, you will want to collect the general ambience (atmos) to again be able to patch over any gaps in post production.&#10;&#10;Wild Track: This can be any sound such as an alternate line of dialogue or a specific sound in a space you want to record to use in post.&#10;&#10;Buzz Track: This can be any sound that doesn’t need to be recorded in sync and is usually an object such as a fridge in a kitchen that you want to try and take out in post&#10;&#10;I personally call everything on set a Wild Track if its something specific like an action or line or Room Tone for anything i don't consider a Wild Track just cause otherwise people get confused. ———— About Matt Price ————&#10;&#10;I am a London Sound Recordist and Post production sound editor, dialogue editor and all sound sound lover.&#10;&#10;My work spans over 400 projects from feature films, short films, creative content, commercials, documentaries and even Facebook live events and 360 video.&#10;&#10;I am passionate about building a more stable base for others in my community to learn and share ideas so we can all be in a stronger position to succeed. That why I have made over 400 blog posts on http://soundrolling.com/blog and also have a reference app you can download and use at http://soundrolling.com/soundrolling-app&#10;&#10;I want to create resources and tutorials to open up and inspire more people to do the same. ———— About Matt Price ————&#10;&#10;I am a London Sound Recordist and Post production sound editor, dialogue editor and all sound sound lover.&#10;&#10;My work spans over 400 projects from feature films, short films, creative content, commercials, documentaries and even Facebook live events and 360 video.&#10;&#10;I am passionate about building a more stable base for others in my community to learn and share ideas so we can all be in a stronger position to succeed. That why I have made over 400 blog posts on http://soundrolling.com/blog and also have a reference app you can download and use at http://soundrolling.com/soundrolling-app&#10;&#10;I want to create resources and tutorials to open up and inspire more people to do the same. Subscribe Here: https://goo.gl/npT3YU" id="275" name="Google Shape;275;p47" title="#1 - The difference between: Room Tone, Wild Tracks and more..">
            <a:hlinkClick r:id="rId3"/>
          </p:cNvPr>
          <p:cNvPicPr preferRelativeResize="0"/>
          <p:nvPr/>
        </p:nvPicPr>
        <p:blipFill>
          <a:blip r:embed="rId4">
            <a:alphaModFix/>
          </a:blip>
          <a:stretch>
            <a:fillRect/>
          </a:stretch>
        </p:blipFill>
        <p:spPr>
          <a:xfrm>
            <a:off x="1240688" y="1072525"/>
            <a:ext cx="6662625" cy="3747750"/>
          </a:xfrm>
          <a:prstGeom prst="rect">
            <a:avLst/>
          </a:prstGeom>
          <a:noFill/>
          <a:ln>
            <a:noFill/>
          </a:ln>
        </p:spPr>
      </p:pic>
      <p:sp>
        <p:nvSpPr>
          <p:cNvPr id="276" name="Google Shape;276;p47"/>
          <p:cNvSpPr txBox="1"/>
          <p:nvPr>
            <p:ph idx="4294967295" type="title"/>
          </p:nvPr>
        </p:nvSpPr>
        <p:spPr>
          <a:xfrm>
            <a:off x="311700" y="372500"/>
            <a:ext cx="8520600" cy="55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900" u="sng">
                <a:solidFill>
                  <a:schemeClr val="hlink"/>
                </a:solidFill>
                <a:hlinkClick r:id="rId5"/>
              </a:rPr>
              <a:t>Room tone, ambience, buzz track, wild track</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8"/>
          <p:cNvSpPr txBox="1"/>
          <p:nvPr>
            <p:ph idx="1" type="body"/>
          </p:nvPr>
        </p:nvSpPr>
        <p:spPr>
          <a:xfrm>
            <a:off x="311700" y="1468825"/>
            <a:ext cx="8520600" cy="3674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Film </a:t>
            </a:r>
            <a:r>
              <a:rPr b="1" lang="en-GB" sz="2800">
                <a:latin typeface="Oswald"/>
                <a:ea typeface="Oswald"/>
                <a:cs typeface="Oswald"/>
                <a:sym typeface="Oswald"/>
              </a:rPr>
              <a:t>wide shots</a:t>
            </a:r>
            <a:r>
              <a:rPr lang="en-GB" sz="2800">
                <a:latin typeface="Oswald"/>
                <a:ea typeface="Oswald"/>
                <a:cs typeface="Oswald"/>
                <a:sym typeface="Oswald"/>
              </a:rPr>
              <a:t> to establish the wider setting</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Film </a:t>
            </a:r>
            <a:r>
              <a:rPr b="1" lang="en-GB" sz="2800">
                <a:latin typeface="Oswald"/>
                <a:ea typeface="Oswald"/>
                <a:cs typeface="Oswald"/>
                <a:sym typeface="Oswald"/>
              </a:rPr>
              <a:t>‘detail’ shots</a:t>
            </a:r>
            <a:r>
              <a:rPr lang="en-GB" sz="2800">
                <a:latin typeface="Oswald"/>
                <a:ea typeface="Oswald"/>
                <a:cs typeface="Oswald"/>
                <a:sym typeface="Oswald"/>
              </a:rPr>
              <a:t> for cutaways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Make a note of anything they refer to which might also be filmed</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Ask sources for </a:t>
            </a:r>
            <a:r>
              <a:rPr b="1" lang="en-GB" sz="2800">
                <a:latin typeface="Oswald"/>
                <a:ea typeface="Oswald"/>
                <a:cs typeface="Oswald"/>
                <a:sym typeface="Oswald"/>
              </a:rPr>
              <a:t>their own</a:t>
            </a:r>
            <a:r>
              <a:rPr lang="en-GB" sz="2800">
                <a:latin typeface="Oswald"/>
                <a:ea typeface="Oswald"/>
                <a:cs typeface="Oswald"/>
                <a:sym typeface="Oswald"/>
              </a:rPr>
              <a:t> images, video, audio, evidence</a:t>
            </a:r>
            <a:endParaRPr sz="2800">
              <a:latin typeface="Oswald"/>
              <a:ea typeface="Oswald"/>
              <a:cs typeface="Oswald"/>
              <a:sym typeface="Oswald"/>
            </a:endParaRPr>
          </a:p>
        </p:txBody>
      </p:sp>
      <p:sp>
        <p:nvSpPr>
          <p:cNvPr id="282" name="Google Shape;282;p4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Gathering ‘colour’: video</a:t>
            </a:r>
            <a:endParaRPr sz="19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6" name="Shape 286"/>
        <p:cNvGrpSpPr/>
        <p:nvPr/>
      </p:nvGrpSpPr>
      <p:grpSpPr>
        <a:xfrm>
          <a:off x="0" y="0"/>
          <a:ext cx="0" cy="0"/>
          <a:chOff x="0" y="0"/>
          <a:chExt cx="0" cy="0"/>
        </a:xfrm>
      </p:grpSpPr>
      <p:sp>
        <p:nvSpPr>
          <p:cNvPr id="287" name="Google Shape;287;p49"/>
          <p:cNvSpPr txBox="1"/>
          <p:nvPr/>
        </p:nvSpPr>
        <p:spPr>
          <a:xfrm>
            <a:off x="823350" y="4530850"/>
            <a:ext cx="7497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rPr>
              <a:t>Reference: Zarfati, Alex. How to Shoot EPIC B-roll for ANY Documentary, August 31 2023, YouTube, https://www.youtube.com/watch?v=m98hLrgxmW0</a:t>
            </a:r>
            <a:endParaRPr>
              <a:solidFill>
                <a:schemeClr val="lt1"/>
              </a:solidFill>
            </a:endParaRPr>
          </a:p>
        </p:txBody>
      </p:sp>
      <p:pic>
        <p:nvPicPr>
          <p:cNvPr descr="In this video, I'm going to show you how to shoot epic B-roll for documentary in ANY location. If you're a documentary filmmaker or just looking to improve your cinematography skills, then this video is for you!&#10;&#10;In this tutorial, I'll show you how to use different camera settings to capture the perfect shot for your documentary. From wide shots to close-ups, I'll show you how to use B-roll to create shots that will make your documentary stand out from the crowd!&#10;&#10;Documentary Filmmaking Course: https://www.alexzarfati.com/documentarycourse&#10;&#10;This video was graded with my cinema Luts:   https://www.alexzarfati.com/luts&#10;My favorite lens: https://amzn.to/3CCR7X1 &#10;My Favorite Light: https://amzn.to/44kYvke&#10;&#10;My Camera Bodies&#10;Ursa 12K https://amzn.to/3AyXpnT&#10;Bmpcc 6K Pro https://amzn.to/3TuW7Do&#10;&#10;My Lenses&#10;Sigma lens 24-70mm https://amzn.to/4433N4a&#10;Sigma lens 50mm https://amzn.to/3CCR7X1&#10;Sigma lens 24mm https://amzn.to/3RmYl5R&#10;Sigma lens 50-100mm https://amzn.to/3PTUpIF&#10;&#10;My Drone&#10;Mavic Pro 3 https://amzn.to/3AyXpnT&#10;&#10;My Audio Gear&#10;Rode NTG3 https://amzn.to/42KGkDx&#10;Cheaper Lav System https://amzn.to/3Q1eYD1&#10;Better Lav System https://amzn.to/3e0bcwd&#10;Zoom Recorder https://amzn.to/3CHmC2q&#10;Patch Cable https://amzn.to/3R4a1uy&#10;Get this for Rodelink lav set https://amzn.to/3pSyO8H&#10;Boom Pole https://amzn.to/3wFwoy8&#10;&#10;My Monitor&#10;Feelworld Cut6 Monitor https://amzn.to/3n9qmnj&#10;Feelworld Monitor https://amzn.to/3PZLa9C&#10;SDI Cable https://amzn.to/3R16cWV&#10;HDMI Cable https://amzn.to/3pVpzoo&#10;&#10;My Lights&#10;GVM 650B: https://amzn.to/44kYvke&#10;FEELWORLD: 225B https://amzn.to/3GSPxlKFeelworld&#10;FEELWORLD FL 125B  https://amzn.to/3Gu2MI9&#10;Aputure 120D II https://amzn.to/3q9ue60&#10;Aputure 300D II https://amzn.to/3RfaXeY&#10;Aputure Mini Lights https://amzn.to/3RlUDte&#10;Nanlite Projector mount  https://amzn.to/44BAxTd&#10;Aputure light dome https://amzn.to/3cxC3zs&#10;Aputure light dome Mini https://amzn.to/3ATJIl1&#10;&#10;Tripods and C-stands&#10;Tripod Small rig https://amzn.to/3Nbf5MJ&#10;Tripod https://amzn.to/3AtMRXn&#10;Cheap C-stand https://amzn.to/3PYuYWq&#10;Better C-stand https://amzn.to/3Rvw4d8&#10;&#10;Accessories &#10;Ursa sticky circles for lav https://amzn.to/3Ax6Iov&#10;Sandbags https://amzn.to/3e6Fzky&#10;Clamps https://amzn.to/3QYSZxS&#10;Gaff Tape https://amzn.to/3wETbdo&#10;Painters Tape https://amzn.to/3wHAQMN&#10;Tool Set https://amzn.to/3AwYLQ9&#10;&#10;As an Amazon Associate I earn from qualifying purchases #commisionsearned" id="288" name="Google Shape;288;p49" title="How to Shoot EPIC B-roll for ANY Documentary">
            <a:hlinkClick r:id="rId3"/>
          </p:cNvPr>
          <p:cNvPicPr preferRelativeResize="0"/>
          <p:nvPr/>
        </p:nvPicPr>
        <p:blipFill>
          <a:blip r:embed="rId4">
            <a:alphaModFix/>
          </a:blip>
          <a:stretch>
            <a:fillRect/>
          </a:stretch>
        </p:blipFill>
        <p:spPr>
          <a:xfrm>
            <a:off x="914513" y="313575"/>
            <a:ext cx="7314975" cy="4114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2" name="Shape 292"/>
        <p:cNvGrpSpPr/>
        <p:nvPr/>
      </p:nvGrpSpPr>
      <p:grpSpPr>
        <a:xfrm>
          <a:off x="0" y="0"/>
          <a:ext cx="0" cy="0"/>
          <a:chOff x="0" y="0"/>
          <a:chExt cx="0" cy="0"/>
        </a:xfrm>
      </p:grpSpPr>
      <p:sp>
        <p:nvSpPr>
          <p:cNvPr id="293" name="Google Shape;293;p50"/>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lt1"/>
                </a:solidFill>
                <a:latin typeface="Oswald"/>
                <a:ea typeface="Oswald"/>
                <a:cs typeface="Oswald"/>
                <a:sym typeface="Oswald"/>
              </a:rPr>
              <a:t>For your chosen interviewee:</a:t>
            </a:r>
            <a:endParaRPr sz="2400">
              <a:solidFill>
                <a:schemeClr val="lt1"/>
              </a:solidFill>
              <a:latin typeface="Oswald"/>
              <a:ea typeface="Oswald"/>
              <a:cs typeface="Oswald"/>
              <a:sym typeface="Oswald"/>
            </a:endParaRPr>
          </a:p>
          <a:p>
            <a:pPr indent="-381000" lvl="0" marL="457200" rtl="0" algn="l">
              <a:spcBef>
                <a:spcPts val="1600"/>
              </a:spcBef>
              <a:spcAft>
                <a:spcPts val="0"/>
              </a:spcAft>
              <a:buClr>
                <a:schemeClr val="lt1"/>
              </a:buClr>
              <a:buSzPts val="2400"/>
              <a:buFont typeface="Oswald"/>
              <a:buChar char="●"/>
            </a:pPr>
            <a:r>
              <a:rPr lang="en-GB" sz="2400">
                <a:solidFill>
                  <a:schemeClr val="lt1"/>
                </a:solidFill>
                <a:latin typeface="Oswald"/>
                <a:ea typeface="Oswald"/>
                <a:cs typeface="Oswald"/>
                <a:sym typeface="Oswald"/>
              </a:rPr>
              <a:t>What </a:t>
            </a:r>
            <a:r>
              <a:rPr i="1" lang="en-GB" sz="2400">
                <a:solidFill>
                  <a:schemeClr val="lt1"/>
                </a:solidFill>
                <a:latin typeface="Oswald"/>
                <a:ea typeface="Oswald"/>
                <a:cs typeface="Oswald"/>
                <a:sym typeface="Oswald"/>
              </a:rPr>
              <a:t>relevant</a:t>
            </a:r>
            <a:r>
              <a:rPr lang="en-GB" sz="2400">
                <a:solidFill>
                  <a:schemeClr val="lt1"/>
                </a:solidFill>
                <a:latin typeface="Oswald"/>
                <a:ea typeface="Oswald"/>
                <a:cs typeface="Oswald"/>
                <a:sym typeface="Oswald"/>
              </a:rPr>
              <a:t> details might you want to note down about the person?</a:t>
            </a:r>
            <a:endParaRPr sz="2400">
              <a:solidFill>
                <a:schemeClr val="lt1"/>
              </a:solidFill>
              <a:latin typeface="Oswald"/>
              <a:ea typeface="Oswald"/>
              <a:cs typeface="Oswald"/>
              <a:sym typeface="Oswald"/>
            </a:endParaRPr>
          </a:p>
          <a:p>
            <a:pPr indent="-381000" lvl="0" marL="457200" rtl="0" algn="l">
              <a:spcBef>
                <a:spcPts val="0"/>
              </a:spcBef>
              <a:spcAft>
                <a:spcPts val="0"/>
              </a:spcAft>
              <a:buClr>
                <a:schemeClr val="lt1"/>
              </a:buClr>
              <a:buSzPts val="2400"/>
              <a:buFont typeface="Oswald"/>
              <a:buChar char="●"/>
            </a:pPr>
            <a:r>
              <a:rPr lang="en-GB" sz="2400">
                <a:solidFill>
                  <a:schemeClr val="lt1"/>
                </a:solidFill>
                <a:latin typeface="Oswald"/>
                <a:ea typeface="Oswald"/>
                <a:cs typeface="Oswald"/>
                <a:sym typeface="Oswald"/>
              </a:rPr>
              <a:t>What material might you ask them for?</a:t>
            </a:r>
            <a:endParaRPr sz="2400">
              <a:solidFill>
                <a:schemeClr val="lt1"/>
              </a:solidFill>
              <a:latin typeface="Oswald"/>
              <a:ea typeface="Oswald"/>
              <a:cs typeface="Oswald"/>
              <a:sym typeface="Oswald"/>
            </a:endParaRPr>
          </a:p>
          <a:p>
            <a:pPr indent="-381000" lvl="0" marL="457200" rtl="0" algn="l">
              <a:spcBef>
                <a:spcPts val="0"/>
              </a:spcBef>
              <a:spcAft>
                <a:spcPts val="0"/>
              </a:spcAft>
              <a:buClr>
                <a:schemeClr val="lt1"/>
              </a:buClr>
              <a:buSzPts val="2400"/>
              <a:buFont typeface="Oswald"/>
              <a:buChar char="●"/>
            </a:pPr>
            <a:r>
              <a:rPr lang="en-GB" sz="2400">
                <a:solidFill>
                  <a:schemeClr val="lt1"/>
                </a:solidFill>
                <a:latin typeface="Oswald"/>
                <a:ea typeface="Oswald"/>
                <a:cs typeface="Oswald"/>
                <a:sym typeface="Oswald"/>
              </a:rPr>
              <a:t>What might you ask them to describe as part of their answers?</a:t>
            </a:r>
            <a:endParaRPr sz="2400">
              <a:solidFill>
                <a:schemeClr val="lt1"/>
              </a:solidFill>
              <a:latin typeface="Oswald"/>
              <a:ea typeface="Oswald"/>
              <a:cs typeface="Oswald"/>
              <a:sym typeface="Oswald"/>
            </a:endParaRPr>
          </a:p>
        </p:txBody>
      </p:sp>
      <p:sp>
        <p:nvSpPr>
          <p:cNvPr id="294" name="Google Shape;294;p50"/>
          <p:cNvSpPr txBox="1"/>
          <p:nvPr>
            <p:ph idx="4294967295" type="title"/>
          </p:nvPr>
        </p:nvSpPr>
        <p:spPr>
          <a:xfrm>
            <a:off x="311700" y="37250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Your turn: brainstorming colour</a:t>
            </a:r>
            <a:endParaRPr sz="19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00"/>
        </a:solidFill>
      </p:bgPr>
    </p:bg>
    <p:spTree>
      <p:nvGrpSpPr>
        <p:cNvPr id="298" name="Shape 298"/>
        <p:cNvGrpSpPr/>
        <p:nvPr/>
      </p:nvGrpSpPr>
      <p:grpSpPr>
        <a:xfrm>
          <a:off x="0" y="0"/>
          <a:ext cx="0" cy="0"/>
          <a:chOff x="0" y="0"/>
          <a:chExt cx="0" cy="0"/>
        </a:xfrm>
      </p:grpSpPr>
      <p:sp>
        <p:nvSpPr>
          <p:cNvPr id="299" name="Google Shape;299;p5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Listen and observe the interview</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What is good practice? What could be improved?</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What problems are faced? Are they addressed? How?</a:t>
            </a:r>
            <a:endParaRPr sz="2800">
              <a:latin typeface="Oswald"/>
              <a:ea typeface="Oswald"/>
              <a:cs typeface="Oswald"/>
              <a:sym typeface="Oswald"/>
            </a:endParaRPr>
          </a:p>
        </p:txBody>
      </p:sp>
      <p:sp>
        <p:nvSpPr>
          <p:cNvPr id="300" name="Google Shape;300;p5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Let’s do it now.</a:t>
            </a:r>
            <a:endParaRPr sz="19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2"/>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Being prepared for problems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Unhelpful interviewees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Boring interviewees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Evasiveness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Walk-outs</a:t>
            </a:r>
            <a:endParaRPr sz="2800">
              <a:latin typeface="Oswald"/>
              <a:ea typeface="Oswald"/>
              <a:cs typeface="Oswald"/>
              <a:sym typeface="Oswald"/>
            </a:endParaRPr>
          </a:p>
        </p:txBody>
      </p:sp>
      <p:sp>
        <p:nvSpPr>
          <p:cNvPr id="311" name="Google Shape;311;p5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What can go wrong?</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Explain different considerations when interviewing for video, or audio, the web or social</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Conduct an interview using active listening</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Identify and respond to interviewee strategies</a:t>
            </a:r>
            <a:endParaRPr sz="2800">
              <a:latin typeface="Oswald"/>
              <a:ea typeface="Oswald"/>
              <a:cs typeface="Oswald"/>
              <a:sym typeface="Oswald"/>
            </a:endParaRPr>
          </a:p>
        </p:txBody>
      </p:sp>
      <p:sp>
        <p:nvSpPr>
          <p:cNvPr id="92" name="Google Shape;92;p18"/>
          <p:cNvSpPr txBox="1"/>
          <p:nvPr>
            <p:ph type="title"/>
          </p:nvPr>
        </p:nvSpPr>
        <p:spPr>
          <a:xfrm>
            <a:off x="311700" y="372500"/>
            <a:ext cx="87603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What you should be able to do by next week</a:t>
            </a:r>
            <a:endParaRPr sz="19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15" name="Shape 315"/>
        <p:cNvGrpSpPr/>
        <p:nvPr/>
      </p:nvGrpSpPr>
      <p:grpSpPr>
        <a:xfrm>
          <a:off x="0" y="0"/>
          <a:ext cx="0" cy="0"/>
          <a:chOff x="0" y="0"/>
          <a:chExt cx="0" cy="0"/>
        </a:xfrm>
      </p:grpSpPr>
      <p:pic>
        <p:nvPicPr>
          <p:cNvPr descr="Let's establish one thing right out of the gate: We love the band Sigur Ros.&#10;&#10;Their music is beautiful and moving, so much so that it doesn't matter that they're singing in a totally made-up language. Sigur Ros is four lads from Iceland, and recently, they were in New York to screen a new concert film Heima at the New Yorker Festival. Their P.R. folks called and asked if we wanted them on the show, to which we quickly replied, &quot;hells yeah&quot;.&#10;&#10;Anyway, last Friday the band showed up promptly at 11am (EDT) and commenced to give what is possibly the worst interview in the history of electronic media.&#10;&#10;Seriously.&#10;&#10;It was that bad.&#10;&#10;We're not sure if they were tired, or if it was a language thing, or what... but wow.&#10;&#10;Whereas most shows would just bury an interview like that, we've decided to actually show it to you. It certainly made us laugh. We hope you'll enjoy it too.&#10;&#10;And to repeat, we love this band. We are going to be the first people to buy their new album &quot;Hvarf / Heima&quot; when it comes out this November. And the concert documentary is beautiful -- please go see it if it comes to your town.&#10;&#10;Just never invite them on your radio show." id="316" name="Google Shape;316;p54" title="Sigur Ros on NPR's Bryant Park Project">
            <a:hlinkClick r:id="rId3"/>
          </p:cNvPr>
          <p:cNvPicPr preferRelativeResize="0"/>
          <p:nvPr/>
        </p:nvPicPr>
        <p:blipFill>
          <a:blip r:embed="rId4">
            <a:alphaModFix/>
          </a:blip>
          <a:stretch>
            <a:fillRect/>
          </a:stretch>
        </p:blipFill>
        <p:spPr>
          <a:xfrm>
            <a:off x="1597950" y="131875"/>
            <a:ext cx="5948100" cy="4461075"/>
          </a:xfrm>
          <a:prstGeom prst="rect">
            <a:avLst/>
          </a:prstGeom>
          <a:noFill/>
          <a:ln>
            <a:noFill/>
          </a:ln>
        </p:spPr>
      </p:pic>
      <p:sp>
        <p:nvSpPr>
          <p:cNvPr id="317" name="Google Shape;317;p54"/>
          <p:cNvSpPr txBox="1"/>
          <p:nvPr/>
        </p:nvSpPr>
        <p:spPr>
          <a:xfrm>
            <a:off x="1657250" y="4743300"/>
            <a:ext cx="61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00FFFF"/>
                </a:solidFill>
              </a:rPr>
              <a:t>Sigur Ros interview </a:t>
            </a:r>
            <a:r>
              <a:rPr lang="en-GB">
                <a:solidFill>
                  <a:srgbClr val="00FFFF"/>
                </a:solidFill>
              </a:rPr>
              <a:t>https://www.youtube.com/watch?v=OIMGPlH4XPo</a:t>
            </a:r>
            <a:endParaRPr>
              <a:solidFill>
                <a:srgbClr val="00FFF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Explain what </a:t>
            </a:r>
            <a:r>
              <a:rPr b="1" lang="en-GB" sz="2800">
                <a:latin typeface="Oswald"/>
                <a:ea typeface="Oswald"/>
                <a:cs typeface="Oswald"/>
                <a:sym typeface="Oswald"/>
              </a:rPr>
              <a:t>you</a:t>
            </a:r>
            <a:r>
              <a:rPr lang="en-GB" sz="2800">
                <a:latin typeface="Oswald"/>
                <a:ea typeface="Oswald"/>
                <a:cs typeface="Oswald"/>
                <a:sym typeface="Oswald"/>
              </a:rPr>
              <a:t> find interesting about the story </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Explain who the </a:t>
            </a:r>
            <a:r>
              <a:rPr b="1" lang="en-GB" sz="2800">
                <a:latin typeface="Oswald"/>
                <a:ea typeface="Oswald"/>
                <a:cs typeface="Oswald"/>
                <a:sym typeface="Oswald"/>
              </a:rPr>
              <a:t>audience</a:t>
            </a:r>
            <a:r>
              <a:rPr lang="en-GB" sz="2800">
                <a:latin typeface="Oswald"/>
                <a:ea typeface="Oswald"/>
                <a:cs typeface="Oswald"/>
                <a:sym typeface="Oswald"/>
              </a:rPr>
              <a:t> is that they are speaking to</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Brief</a:t>
            </a:r>
            <a:r>
              <a:rPr lang="en-GB" sz="2800">
                <a:latin typeface="Oswald"/>
                <a:ea typeface="Oswald"/>
                <a:cs typeface="Oswald"/>
                <a:sym typeface="Oswald"/>
              </a:rPr>
              <a:t> them on what makes a good answer: brevity or detail?</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Help them look &amp; sound good: </a:t>
            </a:r>
            <a:r>
              <a:rPr b="1" lang="en-GB" sz="2800">
                <a:latin typeface="Oswald"/>
                <a:ea typeface="Oswald"/>
                <a:cs typeface="Oswald"/>
                <a:sym typeface="Oswald"/>
              </a:rPr>
              <a:t>posture, angle, voice</a:t>
            </a:r>
            <a:endParaRPr b="1"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“It would be great if…”</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Reinforce</a:t>
            </a:r>
            <a:r>
              <a:rPr lang="en-GB" sz="2800">
                <a:latin typeface="Oswald"/>
                <a:ea typeface="Oswald"/>
                <a:cs typeface="Oswald"/>
                <a:sym typeface="Oswald"/>
              </a:rPr>
              <a:t> good things: “That explained it really succinctly” </a:t>
            </a:r>
            <a:endParaRPr sz="2800">
              <a:latin typeface="Oswald"/>
              <a:ea typeface="Oswald"/>
              <a:cs typeface="Oswald"/>
              <a:sym typeface="Oswald"/>
            </a:endParaRPr>
          </a:p>
        </p:txBody>
      </p:sp>
      <p:sp>
        <p:nvSpPr>
          <p:cNvPr id="323" name="Google Shape;323;p5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Interviewees don’t want to be boring</a:t>
            </a:r>
            <a:endParaRPr sz="19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27" name="Shape 327"/>
        <p:cNvGrpSpPr/>
        <p:nvPr/>
      </p:nvGrpSpPr>
      <p:grpSpPr>
        <a:xfrm>
          <a:off x="0" y="0"/>
          <a:ext cx="0" cy="0"/>
          <a:chOff x="0" y="0"/>
          <a:chExt cx="0" cy="0"/>
        </a:xfrm>
      </p:grpSpPr>
      <p:sp>
        <p:nvSpPr>
          <p:cNvPr id="328" name="Google Shape;328;p56"/>
          <p:cNvSpPr txBox="1"/>
          <p:nvPr>
            <p:ph idx="4294967295" type="body"/>
          </p:nvPr>
        </p:nvSpPr>
        <p:spPr>
          <a:xfrm>
            <a:off x="311700" y="618275"/>
            <a:ext cx="8520600" cy="45252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GB" sz="2800">
                <a:solidFill>
                  <a:schemeClr val="lt1"/>
                </a:solidFill>
                <a:latin typeface="Oswald"/>
                <a:ea typeface="Oswald"/>
                <a:cs typeface="Oswald"/>
                <a:sym typeface="Oswald"/>
              </a:rPr>
              <a:t>“Thank you very much for coming. What we’re trying to do in these films is see what the US can learn from other countries. If you’ve seen the other films we’ve made, </a:t>
            </a:r>
            <a:r>
              <a:rPr b="1" lang="en-GB" sz="2800">
                <a:solidFill>
                  <a:schemeClr val="lt1"/>
                </a:solidFill>
                <a:latin typeface="Oswald"/>
                <a:ea typeface="Oswald"/>
                <a:cs typeface="Oswald"/>
                <a:sym typeface="Oswald"/>
              </a:rPr>
              <a:t>something we use a lot of are big reactions!</a:t>
            </a:r>
            <a:r>
              <a:rPr lang="en-GB" sz="2800">
                <a:solidFill>
                  <a:schemeClr val="lt1"/>
                </a:solidFill>
                <a:latin typeface="Oswald"/>
                <a:ea typeface="Oswald"/>
                <a:cs typeface="Oswald"/>
                <a:sym typeface="Oswald"/>
              </a:rPr>
              <a:t> I mean, we don’t want you to do anything which isn’t authentic to you but </a:t>
            </a:r>
            <a:r>
              <a:rPr b="1" lang="en-GB" sz="2800">
                <a:solidFill>
                  <a:schemeClr val="lt1"/>
                </a:solidFill>
                <a:latin typeface="Oswald"/>
                <a:ea typeface="Oswald"/>
                <a:cs typeface="Oswald"/>
                <a:sym typeface="Oswald"/>
              </a:rPr>
              <a:t>if you have a reaction, don’t hide it. It really helps us</a:t>
            </a:r>
            <a:r>
              <a:rPr lang="en-GB" sz="2800">
                <a:solidFill>
                  <a:schemeClr val="lt1"/>
                </a:solidFill>
                <a:latin typeface="Oswald"/>
                <a:ea typeface="Oswald"/>
                <a:cs typeface="Oswald"/>
                <a:sym typeface="Oswald"/>
              </a:rPr>
              <a:t> to see and hear what you think.”</a:t>
            </a:r>
            <a:endParaRPr sz="2800">
              <a:solidFill>
                <a:schemeClr val="lt1"/>
              </a:solidFill>
              <a:latin typeface="Oswald"/>
              <a:ea typeface="Oswald"/>
              <a:cs typeface="Oswald"/>
              <a:sym typeface="Oswald"/>
            </a:endParaRPr>
          </a:p>
        </p:txBody>
      </p:sp>
      <p:sp>
        <p:nvSpPr>
          <p:cNvPr id="329" name="Google Shape;329;p56"/>
          <p:cNvSpPr txBox="1"/>
          <p:nvPr/>
        </p:nvSpPr>
        <p:spPr>
          <a:xfrm>
            <a:off x="5599200" y="4527925"/>
            <a:ext cx="354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00FFFF"/>
                </a:solidFill>
                <a:latin typeface="Oswald"/>
                <a:ea typeface="Oswald"/>
                <a:cs typeface="Oswald"/>
                <a:sym typeface="Oswald"/>
              </a:rPr>
              <a:t>https://brendanmiller.co.uk/interview-tips-for-video-journalists-and-filmmakers/</a:t>
            </a:r>
            <a:endParaRPr sz="600">
              <a:solidFill>
                <a:srgbClr val="00FF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33" name="Shape 333"/>
        <p:cNvGrpSpPr/>
        <p:nvPr/>
      </p:nvGrpSpPr>
      <p:grpSpPr>
        <a:xfrm>
          <a:off x="0" y="0"/>
          <a:ext cx="0" cy="0"/>
          <a:chOff x="0" y="0"/>
          <a:chExt cx="0" cy="0"/>
        </a:xfrm>
      </p:grpSpPr>
      <p:sp>
        <p:nvSpPr>
          <p:cNvPr id="334" name="Google Shape;334;p57"/>
          <p:cNvSpPr txBox="1"/>
          <p:nvPr/>
        </p:nvSpPr>
        <p:spPr>
          <a:xfrm>
            <a:off x="112625" y="4413224"/>
            <a:ext cx="8758200" cy="601500"/>
          </a:xfrm>
          <a:prstGeom prst="rect">
            <a:avLst/>
          </a:prstGeom>
          <a:noFill/>
          <a:ln>
            <a:noFill/>
          </a:ln>
        </p:spPr>
        <p:txBody>
          <a:bodyPr anchorCtr="0" anchor="t" bIns="0" lIns="0" spcFirstLastPara="1" rIns="0" wrap="square" tIns="0">
            <a:noAutofit/>
          </a:bodyPr>
          <a:lstStyle/>
          <a:p>
            <a:pPr indent="0" lvl="0" marL="0" marR="0" rtl="0" algn="ctr">
              <a:lnSpc>
                <a:spcPct val="95000"/>
              </a:lnSpc>
              <a:spcBef>
                <a:spcPts val="0"/>
              </a:spcBef>
              <a:spcAft>
                <a:spcPts val="0"/>
              </a:spcAft>
              <a:buClr>
                <a:schemeClr val="dk1"/>
              </a:buClr>
              <a:buFont typeface="Arial"/>
              <a:buNone/>
            </a:pPr>
            <a:r>
              <a:rPr b="1" lang="en-GB" sz="3000">
                <a:solidFill>
                  <a:schemeClr val="lt1"/>
                </a:solidFill>
              </a:rPr>
              <a:t>Michael Howard interview (from 2’50)</a:t>
            </a:r>
            <a:endParaRPr b="1" sz="3000">
              <a:solidFill>
                <a:schemeClr val="lt1"/>
              </a:solidFill>
            </a:endParaRPr>
          </a:p>
          <a:p>
            <a:pPr indent="0" lvl="0" marL="0" marR="0" rtl="0" algn="ctr">
              <a:lnSpc>
                <a:spcPct val="95000"/>
              </a:lnSpc>
              <a:spcBef>
                <a:spcPts val="0"/>
              </a:spcBef>
              <a:spcAft>
                <a:spcPts val="0"/>
              </a:spcAft>
              <a:buClr>
                <a:schemeClr val="dk1"/>
              </a:buClr>
              <a:buFont typeface="Arial"/>
              <a:buNone/>
            </a:pPr>
            <a:r>
              <a:rPr b="1" lang="en-GB">
                <a:solidFill>
                  <a:schemeClr val="lt1"/>
                </a:solidFill>
              </a:rPr>
              <a:t>https://www.youtube.com/watch?v=Uwlsd8RAoqI</a:t>
            </a:r>
            <a:endParaRPr b="1">
              <a:solidFill>
                <a:schemeClr val="lt1"/>
              </a:solidFill>
            </a:endParaRPr>
          </a:p>
        </p:txBody>
      </p:sp>
      <p:pic>
        <p:nvPicPr>
          <p:cNvPr descr="A chance to see Newsnight's famous interview of Michael Howard by Jeremy Paxman. What do you think? Was Jeremy Paxman out of line with his questioning, or was Michael Howard being over evasive? Free BBC video clip." id="335" name="Google Shape;335;p57" title="Jeremy Paxman's infamous Michael Howard interview - BBC">
            <a:hlinkClick r:id="rId3"/>
          </p:cNvPr>
          <p:cNvPicPr preferRelativeResize="0"/>
          <p:nvPr/>
        </p:nvPicPr>
        <p:blipFill>
          <a:blip r:embed="rId4">
            <a:alphaModFix/>
          </a:blip>
          <a:stretch>
            <a:fillRect/>
          </a:stretch>
        </p:blipFill>
        <p:spPr>
          <a:xfrm>
            <a:off x="1549578" y="0"/>
            <a:ext cx="5884279" cy="441321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b="1" lang="en-GB" sz="2800">
                <a:latin typeface="Oswald"/>
                <a:ea typeface="Oswald"/>
                <a:cs typeface="Oswald"/>
                <a:sym typeface="Oswald"/>
              </a:rPr>
              <a:t>Conscious</a:t>
            </a:r>
            <a:r>
              <a:rPr lang="en-GB" sz="2800">
                <a:latin typeface="Oswald"/>
                <a:ea typeface="Oswald"/>
                <a:cs typeface="Oswald"/>
                <a:sym typeface="Oswald"/>
              </a:rPr>
              <a:t> evasiveness: “What I think is important is”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Unconscious</a:t>
            </a:r>
            <a:r>
              <a:rPr lang="en-GB" sz="2800">
                <a:latin typeface="Oswald"/>
                <a:ea typeface="Oswald"/>
                <a:cs typeface="Oswald"/>
                <a:sym typeface="Oswald"/>
              </a:rPr>
              <a:t>: when someone can’t answer your question, they’ll answer a slightly different one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Recognise which it is, and either </a:t>
            </a:r>
            <a:r>
              <a:rPr b="1" lang="en-GB" sz="2800">
                <a:latin typeface="Oswald"/>
                <a:ea typeface="Oswald"/>
                <a:cs typeface="Oswald"/>
                <a:sym typeface="Oswald"/>
              </a:rPr>
              <a:t>refocus</a:t>
            </a:r>
            <a:r>
              <a:rPr lang="en-GB" sz="2800">
                <a:latin typeface="Oswald"/>
                <a:ea typeface="Oswald"/>
                <a:cs typeface="Oswald"/>
                <a:sym typeface="Oswald"/>
              </a:rPr>
              <a:t> (“I’d like to return to X”), </a:t>
            </a:r>
            <a:r>
              <a:rPr b="1" lang="en-GB" sz="2800">
                <a:latin typeface="Oswald"/>
                <a:ea typeface="Oswald"/>
                <a:cs typeface="Oswald"/>
                <a:sym typeface="Oswald"/>
              </a:rPr>
              <a:t>rephrase</a:t>
            </a:r>
            <a:r>
              <a:rPr lang="en-GB" sz="2800">
                <a:latin typeface="Oswald"/>
                <a:ea typeface="Oswald"/>
                <a:cs typeface="Oswald"/>
                <a:sym typeface="Oswald"/>
              </a:rPr>
              <a:t>, or </a:t>
            </a:r>
            <a:r>
              <a:rPr b="1" lang="en-GB" sz="2800">
                <a:latin typeface="Oswald"/>
                <a:ea typeface="Oswald"/>
                <a:cs typeface="Oswald"/>
                <a:sym typeface="Oswald"/>
              </a:rPr>
              <a:t>restart</a:t>
            </a:r>
            <a:r>
              <a:rPr lang="en-GB" sz="2800">
                <a:latin typeface="Oswald"/>
                <a:ea typeface="Oswald"/>
                <a:cs typeface="Oswald"/>
                <a:sym typeface="Oswald"/>
              </a:rPr>
              <a:t> (“Could we try that one again?”)</a:t>
            </a:r>
            <a:endParaRPr sz="2800">
              <a:latin typeface="Oswald"/>
              <a:ea typeface="Oswald"/>
              <a:cs typeface="Oswald"/>
              <a:sym typeface="Oswald"/>
            </a:endParaRPr>
          </a:p>
        </p:txBody>
      </p:sp>
      <p:sp>
        <p:nvSpPr>
          <p:cNvPr id="341" name="Google Shape;341;p5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Evasiveness</a:t>
            </a:r>
            <a:endParaRPr sz="19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22222"/>
        </a:solidFill>
      </p:bgPr>
    </p:bg>
    <p:spTree>
      <p:nvGrpSpPr>
        <p:cNvPr id="345" name="Shape 345"/>
        <p:cNvGrpSpPr/>
        <p:nvPr/>
      </p:nvGrpSpPr>
      <p:grpSpPr>
        <a:xfrm>
          <a:off x="0" y="0"/>
          <a:ext cx="0" cy="0"/>
          <a:chOff x="0" y="0"/>
          <a:chExt cx="0" cy="0"/>
        </a:xfrm>
      </p:grpSpPr>
      <p:pic>
        <p:nvPicPr>
          <p:cNvPr descr="He absolutely wipes the floor with her!!!&#10;&#10;(C) Channel 4 2012" id="346" name="Google Shape;346;p59" title="Emma Harrison (A4E) pwned by Krishnan Guru-Murthy - BEST INTERVIEW EVER! (C4 News, 24.10.12)">
            <a:hlinkClick r:id="rId3"/>
          </p:cNvPr>
          <p:cNvPicPr preferRelativeResize="0"/>
          <p:nvPr/>
        </p:nvPicPr>
        <p:blipFill>
          <a:blip r:embed="rId4">
            <a:alphaModFix/>
          </a:blip>
          <a:stretch>
            <a:fillRect/>
          </a:stretch>
        </p:blipFill>
        <p:spPr>
          <a:xfrm>
            <a:off x="1567288" y="102575"/>
            <a:ext cx="6009426" cy="4507075"/>
          </a:xfrm>
          <a:prstGeom prst="rect">
            <a:avLst/>
          </a:prstGeom>
          <a:noFill/>
          <a:ln>
            <a:noFill/>
          </a:ln>
        </p:spPr>
      </p:pic>
      <p:sp>
        <p:nvSpPr>
          <p:cNvPr id="347" name="Google Shape;347;p59"/>
          <p:cNvSpPr txBox="1"/>
          <p:nvPr/>
        </p:nvSpPr>
        <p:spPr>
          <a:xfrm>
            <a:off x="192891" y="4680607"/>
            <a:ext cx="8758200" cy="462900"/>
          </a:xfrm>
          <a:prstGeom prst="rect">
            <a:avLst/>
          </a:prstGeom>
          <a:noFill/>
          <a:ln>
            <a:noFill/>
          </a:ln>
        </p:spPr>
        <p:txBody>
          <a:bodyPr anchorCtr="0" anchor="t" bIns="0" lIns="0" spcFirstLastPara="1" rIns="0" wrap="square" tIns="0">
            <a:noAutofit/>
          </a:bodyPr>
          <a:lstStyle/>
          <a:p>
            <a:pPr indent="0" lvl="0" marL="0" marR="0" rtl="0" algn="ctr">
              <a:lnSpc>
                <a:spcPct val="95000"/>
              </a:lnSpc>
              <a:spcBef>
                <a:spcPts val="0"/>
              </a:spcBef>
              <a:spcAft>
                <a:spcPts val="0"/>
              </a:spcAft>
              <a:buClr>
                <a:schemeClr val="dk1"/>
              </a:buClr>
              <a:buFont typeface="Arial"/>
              <a:buNone/>
            </a:pPr>
            <a:r>
              <a:rPr lang="en-GB" sz="1800" u="sng">
                <a:solidFill>
                  <a:srgbClr val="00FFFF"/>
                </a:solidFill>
                <a:hlinkClick r:id="rId5">
                  <a:extLst>
                    <a:ext uri="{A12FA001-AC4F-418D-AE19-62706E023703}">
                      <ahyp:hlinkClr val="tx"/>
                    </a:ext>
                  </a:extLst>
                </a:hlinkClick>
              </a:rPr>
              <a:t>http://www.youtube.com/watch?v=9NWXatbUSzI</a:t>
            </a:r>
            <a:endParaRPr b="1" sz="1800">
              <a:solidFill>
                <a:srgbClr val="00FF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0"/>
          <p:cNvSpPr txBox="1"/>
          <p:nvPr/>
        </p:nvSpPr>
        <p:spPr>
          <a:xfrm>
            <a:off x="5832975" y="414465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3"/>
              </a:rPr>
              <a:t>https://medium.com/@OllyAlexander/the-drama-triangle-the-way-out-is-in-dfa37074ecf8</a:t>
            </a:r>
            <a:r>
              <a:rPr lang="en-GB"/>
              <a:t> </a:t>
            </a:r>
            <a:endParaRPr/>
          </a:p>
        </p:txBody>
      </p:sp>
      <p:pic>
        <p:nvPicPr>
          <p:cNvPr id="353" name="Google Shape;353;p60"/>
          <p:cNvPicPr preferRelativeResize="0"/>
          <p:nvPr/>
        </p:nvPicPr>
        <p:blipFill>
          <a:blip r:embed="rId4">
            <a:alphaModFix/>
          </a:blip>
          <a:stretch>
            <a:fillRect/>
          </a:stretch>
        </p:blipFill>
        <p:spPr>
          <a:xfrm>
            <a:off x="191853" y="167550"/>
            <a:ext cx="5328675" cy="4808401"/>
          </a:xfrm>
          <a:prstGeom prst="rect">
            <a:avLst/>
          </a:prstGeom>
          <a:noFill/>
          <a:ln>
            <a:noFill/>
          </a:ln>
        </p:spPr>
      </p:pic>
      <p:sp>
        <p:nvSpPr>
          <p:cNvPr id="354" name="Google Shape;354;p60"/>
          <p:cNvSpPr txBox="1"/>
          <p:nvPr>
            <p:ph idx="4294967295" type="title"/>
          </p:nvPr>
        </p:nvSpPr>
        <p:spPr>
          <a:xfrm>
            <a:off x="5833575" y="372500"/>
            <a:ext cx="2998800" cy="144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The drama triangle</a:t>
            </a:r>
            <a:endParaRPr sz="19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1"/>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Remote interviewing</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Zoom/Teams/etc.</a:t>
            </a:r>
            <a:endParaRPr sz="1900"/>
          </a:p>
        </p:txBody>
      </p:sp>
      <p:sp>
        <p:nvSpPr>
          <p:cNvPr id="365" name="Google Shape;365;p62"/>
          <p:cNvSpPr txBox="1"/>
          <p:nvPr>
            <p:ph idx="1" type="body"/>
          </p:nvPr>
        </p:nvSpPr>
        <p:spPr>
          <a:xfrm>
            <a:off x="311700" y="1468825"/>
            <a:ext cx="8520600" cy="3674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b="1" lang="en-GB" sz="2800">
                <a:latin typeface="Oswald"/>
                <a:ea typeface="Oswald"/>
                <a:cs typeface="Oswald"/>
                <a:sym typeface="Oswald"/>
              </a:rPr>
              <a:t>Take control</a:t>
            </a:r>
            <a:r>
              <a:rPr lang="en-GB" sz="2800">
                <a:latin typeface="Oswald"/>
                <a:ea typeface="Oswald"/>
                <a:cs typeface="Oswald"/>
                <a:sym typeface="Oswald"/>
              </a:rPr>
              <a:t>: position the camera, lighting, consider setting</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Interviewees will want to look &amp; sound good anyway</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Consider </a:t>
            </a:r>
            <a:r>
              <a:rPr b="1" lang="en-GB" sz="2800">
                <a:latin typeface="Oswald"/>
                <a:ea typeface="Oswald"/>
                <a:cs typeface="Oswald"/>
                <a:sym typeface="Oswald"/>
              </a:rPr>
              <a:t>sound</a:t>
            </a:r>
            <a:r>
              <a:rPr lang="en-GB" sz="2800">
                <a:latin typeface="Oswald"/>
                <a:ea typeface="Oswald"/>
                <a:cs typeface="Oswald"/>
                <a:sym typeface="Oswald"/>
              </a:rPr>
              <a:t>: do they have a mic? Can you send one?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Ask them to </a:t>
            </a:r>
            <a:r>
              <a:rPr lang="en-GB" sz="2800" u="sng">
                <a:solidFill>
                  <a:schemeClr val="hlink"/>
                </a:solidFill>
                <a:latin typeface="Oswald"/>
                <a:ea typeface="Oswald"/>
                <a:cs typeface="Oswald"/>
                <a:sym typeface="Oswald"/>
                <a:hlinkClick r:id="rId3"/>
              </a:rPr>
              <a:t>use VoiceNotes</a:t>
            </a:r>
            <a:r>
              <a:rPr lang="en-GB" sz="2800">
                <a:latin typeface="Oswald"/>
                <a:ea typeface="Oswald"/>
                <a:cs typeface="Oswald"/>
                <a:sym typeface="Oswald"/>
              </a:rPr>
              <a:t> to record audio track</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u="sng">
                <a:solidFill>
                  <a:schemeClr val="hlink"/>
                </a:solidFill>
                <a:latin typeface="Oswald"/>
                <a:ea typeface="Oswald"/>
                <a:cs typeface="Oswald"/>
                <a:sym typeface="Oswald"/>
                <a:hlinkClick r:id="rId4"/>
              </a:rPr>
              <a:t>More tips</a:t>
            </a:r>
            <a:endParaRPr sz="2800">
              <a:latin typeface="Oswald"/>
              <a:ea typeface="Oswald"/>
              <a:cs typeface="Oswald"/>
              <a:sym typeface="Oswa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3"/>
          <p:cNvSpPr txBox="1"/>
          <p:nvPr/>
        </p:nvSpPr>
        <p:spPr>
          <a:xfrm>
            <a:off x="0" y="4527900"/>
            <a:ext cx="914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Hayot Tuychiev. Zoom Interview Tips for Broadcast Reporters, YouTube, September 8 2020, </a:t>
            </a:r>
            <a:r>
              <a:rPr lang="en-GB" u="sng">
                <a:solidFill>
                  <a:schemeClr val="hlink"/>
                </a:solidFill>
                <a:hlinkClick r:id="rId3"/>
              </a:rPr>
              <a:t>https://www.youtube.com/watch?v=1DHqgYBS9JI</a:t>
            </a:r>
            <a:r>
              <a:rPr lang="en-GB"/>
              <a:t> </a:t>
            </a:r>
            <a:endParaRPr/>
          </a:p>
        </p:txBody>
      </p:sp>
      <p:pic>
        <p:nvPicPr>
          <p:cNvPr id="371" name="Google Shape;371;p63" title="Zoom Interview Tips for Broadcast Reporters">
            <a:hlinkClick r:id="rId4"/>
          </p:cNvPr>
          <p:cNvPicPr preferRelativeResize="0"/>
          <p:nvPr/>
        </p:nvPicPr>
        <p:blipFill>
          <a:blip r:embed="rId5">
            <a:alphaModFix/>
          </a:blip>
          <a:stretch>
            <a:fillRect/>
          </a:stretch>
        </p:blipFill>
        <p:spPr>
          <a:xfrm>
            <a:off x="790625" y="169275"/>
            <a:ext cx="7562750" cy="4254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 name="Shape 96"/>
        <p:cNvGrpSpPr/>
        <p:nvPr/>
      </p:nvGrpSpPr>
      <p:grpSpPr>
        <a:xfrm>
          <a:off x="0" y="0"/>
          <a:ext cx="0" cy="0"/>
          <a:chOff x="0" y="0"/>
          <a:chExt cx="0" cy="0"/>
        </a:xfrm>
      </p:grpSpPr>
      <p:sp>
        <p:nvSpPr>
          <p:cNvPr id="97" name="Google Shape;97;p19"/>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lt1"/>
                </a:solidFill>
                <a:latin typeface="Oswald"/>
                <a:ea typeface="Oswald"/>
                <a:cs typeface="Oswald"/>
                <a:sym typeface="Oswald"/>
              </a:rPr>
              <a:t>For your chosen interviewee:</a:t>
            </a:r>
            <a:endParaRPr sz="2400">
              <a:solidFill>
                <a:schemeClr val="lt1"/>
              </a:solidFill>
              <a:latin typeface="Oswald"/>
              <a:ea typeface="Oswald"/>
              <a:cs typeface="Oswald"/>
              <a:sym typeface="Oswald"/>
            </a:endParaRPr>
          </a:p>
          <a:p>
            <a:pPr indent="-381000" lvl="0" marL="457200" rtl="0" algn="l">
              <a:spcBef>
                <a:spcPts val="1600"/>
              </a:spcBef>
              <a:spcAft>
                <a:spcPts val="0"/>
              </a:spcAft>
              <a:buClr>
                <a:schemeClr val="lt1"/>
              </a:buClr>
              <a:buSzPts val="2400"/>
              <a:buFont typeface="Oswald"/>
              <a:buChar char="●"/>
            </a:pPr>
            <a:r>
              <a:rPr b="1" lang="en-GB" sz="2400">
                <a:solidFill>
                  <a:schemeClr val="lt1"/>
                </a:solidFill>
                <a:latin typeface="Oswald"/>
                <a:ea typeface="Oswald"/>
                <a:cs typeface="Oswald"/>
                <a:sym typeface="Oswald"/>
              </a:rPr>
              <a:t>Where and when</a:t>
            </a:r>
            <a:r>
              <a:rPr lang="en-GB" sz="2400">
                <a:solidFill>
                  <a:schemeClr val="lt1"/>
                </a:solidFill>
                <a:latin typeface="Oswald"/>
                <a:ea typeface="Oswald"/>
                <a:cs typeface="Oswald"/>
                <a:sym typeface="Oswald"/>
              </a:rPr>
              <a:t> are you hoping to interview them? Why?</a:t>
            </a:r>
            <a:endParaRPr sz="2400">
              <a:solidFill>
                <a:schemeClr val="lt1"/>
              </a:solidFill>
              <a:latin typeface="Oswald"/>
              <a:ea typeface="Oswald"/>
              <a:cs typeface="Oswald"/>
              <a:sym typeface="Oswald"/>
            </a:endParaRPr>
          </a:p>
          <a:p>
            <a:pPr indent="-381000" lvl="0" marL="457200" rtl="0" algn="l">
              <a:spcBef>
                <a:spcPts val="0"/>
              </a:spcBef>
              <a:spcAft>
                <a:spcPts val="0"/>
              </a:spcAft>
              <a:buClr>
                <a:schemeClr val="lt1"/>
              </a:buClr>
              <a:buSzPts val="2400"/>
              <a:buFont typeface="Oswald"/>
              <a:buChar char="●"/>
            </a:pPr>
            <a:r>
              <a:rPr lang="en-GB" sz="2400">
                <a:solidFill>
                  <a:schemeClr val="lt1"/>
                </a:solidFill>
                <a:latin typeface="Oswald"/>
                <a:ea typeface="Oswald"/>
                <a:cs typeface="Oswald"/>
                <a:sym typeface="Oswald"/>
              </a:rPr>
              <a:t>What </a:t>
            </a:r>
            <a:r>
              <a:rPr b="1" lang="en-GB" sz="2400">
                <a:solidFill>
                  <a:schemeClr val="lt1"/>
                </a:solidFill>
                <a:latin typeface="Oswald"/>
                <a:ea typeface="Oswald"/>
                <a:cs typeface="Oswald"/>
                <a:sym typeface="Oswald"/>
              </a:rPr>
              <a:t>questions</a:t>
            </a:r>
            <a:r>
              <a:rPr lang="en-GB" sz="2400">
                <a:solidFill>
                  <a:schemeClr val="lt1"/>
                </a:solidFill>
                <a:latin typeface="Oswald"/>
                <a:ea typeface="Oswald"/>
                <a:cs typeface="Oswald"/>
                <a:sym typeface="Oswald"/>
              </a:rPr>
              <a:t> are you planning to ask? Which ones first/last?</a:t>
            </a:r>
            <a:endParaRPr sz="2400">
              <a:solidFill>
                <a:schemeClr val="lt1"/>
              </a:solidFill>
              <a:latin typeface="Oswald"/>
              <a:ea typeface="Oswald"/>
              <a:cs typeface="Oswald"/>
              <a:sym typeface="Oswald"/>
            </a:endParaRPr>
          </a:p>
          <a:p>
            <a:pPr indent="-381000" lvl="0" marL="457200" rtl="0" algn="l">
              <a:spcBef>
                <a:spcPts val="0"/>
              </a:spcBef>
              <a:spcAft>
                <a:spcPts val="0"/>
              </a:spcAft>
              <a:buClr>
                <a:schemeClr val="lt1"/>
              </a:buClr>
              <a:buSzPts val="2400"/>
              <a:buFont typeface="Oswald"/>
              <a:buChar char="●"/>
            </a:pPr>
            <a:r>
              <a:rPr lang="en-GB" sz="2400">
                <a:solidFill>
                  <a:schemeClr val="lt1"/>
                </a:solidFill>
                <a:latin typeface="Oswald"/>
                <a:ea typeface="Oswald"/>
                <a:cs typeface="Oswald"/>
                <a:sym typeface="Oswald"/>
              </a:rPr>
              <a:t>What do you</a:t>
            </a:r>
            <a:r>
              <a:rPr b="1" lang="en-GB" sz="2400">
                <a:solidFill>
                  <a:schemeClr val="lt1"/>
                </a:solidFill>
                <a:latin typeface="Oswald"/>
                <a:ea typeface="Oswald"/>
                <a:cs typeface="Oswald"/>
                <a:sym typeface="Oswald"/>
              </a:rPr>
              <a:t> need</a:t>
            </a:r>
            <a:r>
              <a:rPr lang="en-GB" sz="2400">
                <a:solidFill>
                  <a:schemeClr val="lt1"/>
                </a:solidFill>
                <a:latin typeface="Oswald"/>
                <a:ea typeface="Oswald"/>
                <a:cs typeface="Oswald"/>
                <a:sym typeface="Oswald"/>
              </a:rPr>
              <a:t> from the interview for your story to work?</a:t>
            </a:r>
            <a:endParaRPr sz="2400">
              <a:solidFill>
                <a:schemeClr val="lt1"/>
              </a:solidFill>
              <a:latin typeface="Oswald"/>
              <a:ea typeface="Oswald"/>
              <a:cs typeface="Oswald"/>
              <a:sym typeface="Oswald"/>
            </a:endParaRPr>
          </a:p>
          <a:p>
            <a:pPr indent="-381000" lvl="0" marL="457200" rtl="0" algn="l">
              <a:spcBef>
                <a:spcPts val="0"/>
              </a:spcBef>
              <a:spcAft>
                <a:spcPts val="0"/>
              </a:spcAft>
              <a:buClr>
                <a:schemeClr val="lt1"/>
              </a:buClr>
              <a:buSzPts val="2400"/>
              <a:buFont typeface="Oswald"/>
              <a:buChar char="●"/>
            </a:pPr>
            <a:r>
              <a:rPr lang="en-GB" sz="2400">
                <a:solidFill>
                  <a:schemeClr val="lt1"/>
                </a:solidFill>
                <a:latin typeface="Oswald"/>
                <a:ea typeface="Oswald"/>
                <a:cs typeface="Oswald"/>
                <a:sym typeface="Oswald"/>
              </a:rPr>
              <a:t>(This includes </a:t>
            </a:r>
            <a:r>
              <a:rPr b="1" lang="en-GB" sz="2400">
                <a:solidFill>
                  <a:schemeClr val="lt1"/>
                </a:solidFill>
                <a:latin typeface="Oswald"/>
                <a:ea typeface="Oswald"/>
                <a:cs typeface="Oswald"/>
                <a:sym typeface="Oswald"/>
              </a:rPr>
              <a:t>non-verbal material</a:t>
            </a:r>
            <a:r>
              <a:rPr lang="en-GB" sz="2400">
                <a:solidFill>
                  <a:schemeClr val="lt1"/>
                </a:solidFill>
                <a:latin typeface="Oswald"/>
                <a:ea typeface="Oswald"/>
                <a:cs typeface="Oswald"/>
                <a:sym typeface="Oswald"/>
              </a:rPr>
              <a:t>)</a:t>
            </a:r>
            <a:endParaRPr sz="2400">
              <a:solidFill>
                <a:schemeClr val="lt1"/>
              </a:solidFill>
              <a:latin typeface="Oswald"/>
              <a:ea typeface="Oswald"/>
              <a:cs typeface="Oswald"/>
              <a:sym typeface="Oswald"/>
            </a:endParaRPr>
          </a:p>
        </p:txBody>
      </p:sp>
      <p:sp>
        <p:nvSpPr>
          <p:cNvPr id="98" name="Google Shape;98;p19"/>
          <p:cNvSpPr txBox="1"/>
          <p:nvPr>
            <p:ph idx="4294967295" type="title"/>
          </p:nvPr>
        </p:nvSpPr>
        <p:spPr>
          <a:xfrm>
            <a:off x="311700" y="37250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Your turn</a:t>
            </a:r>
            <a:r>
              <a:rPr lang="en-GB" sz="4200">
                <a:solidFill>
                  <a:schemeClr val="lt1"/>
                </a:solidFill>
              </a:rPr>
              <a:t>: what’s your plan?</a:t>
            </a:r>
            <a:endParaRPr sz="19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descr="Because TV journalists are interviewing expert sources using Zoom, Digital PR Agency, TrizCom PR, has 15 Interview Tips. Free PR  consultations are available at https://bit.ly/2W44wAt or 972-247-1369. &#10;&#10;Hi there! This video is part of a series – Cup of Joe With Jo. Jo Trizila is the founder of the digital PR agency, TrizCom Public Relations and founder of the press release distribution company Pitch PR. A cup of Joe With Jo gives practical Public Relations insights and tips. &#10;&#10;Now that almost every nonessential worker is working from home – including television journalists – it means we are doing expert source interviews via Zoom. &#10;&#10;News stations are simply not sending their photojournalists and reporters out – well not very much anyway. Currently, TrizCom Public Relations and Pitch PR are scheduling all of our partner’s news interviews on Zoom. It is just our way of life for the time being. Fancy studios and green rooms are now our own living spaces – up close and personal.&#10;&#10;Because our digital PR agency focuses on reputation management PR, we thought this was the perfect time to give you a few zoom interview tips to ensure you represent your brand correctly! Remember, as the spokesperson for your company, you become the face of your brand. So here is how to make sure you present yourself like an expert on a Zoom interview: &#10;&#10;Tip #1 - Download your software.&#10;&#10;Tip #2 - Dress appropriately. &#10;&#10;Tip #3 – Your background.&#10;&#10;Tip #4 – Lighting. &#10;&#10;Tip #5 – Positioning the Camera. &#10;&#10;Tip #6. – Try Standing instead of sitting. &#10;&#10;Tip #7 - Choose a quiet area.&#10;&#10;TIP #8 - Use an external microphone or headset.&#10;&#10;Tip #9 - Test your connections before the interview&#10;&#10;Tip #10 - Turn off your recording devise alerts.&#10;&#10;Tip #11 - Look at the camera and not the screen.&#10;&#10;Tip #12 - Be aware of your facial expressions. &#10;&#10;Tip #13 - Have your talking points in front of you. &#10;&#10;Tip #14 - Sound check and pleasantries. &#10;&#10;Tip #15 - Mind your Ps and Qs. &#10;&#10;With these tips, you are sure to blow your interview out of the park. If you have a question or want to talk something through, give me a shout. Let’s grab a cup of coffee or should I say let’s grab a cup of Joe and have a Zoom chat.  &#10;&#10;About TrizCom Public Relations: In TrizCom Public Relations, organizations ranging from corporations to nonprofits to startups, gain a team of savvy public relations professionals who think creatively and develop truly innovative data-driven communication ideas that build buzz and raise brand awareness for their clients. Award-winning TrizCom PR provides a full complement of strategic communications and public relations services to a wide variety of industries encompassing startup, health care, lifestyle, B2B, nonprofit, sports, food and beverage, technology, entertainment, events and beyond. Putting strategy before tactics and measuring every objective, TrizCom PR has built a dynamic track record. Digital PR firm TrizCom Public Relations is a National Certified Women Owned Business and recipient of multiple Public Relations Society of America awards, including the highly coveted Pegasus Award for Communications Excellence. For more information on TrizCom PR, go to www.TrizCom.com or call 972-247-1369. TrizCom PR’s blog is http://www.trizcom.com/blog/. Follow TrizCom PR on social media: www.Facebook.com/TrizComPR/, Twitter.com/trizcom, www.YouTube.com/user/TrizComm, www.Instagram.com/trizcompr/, www.LinkedIn.com/company-beta/1659302/.&#10;&#10;About Pitch PR: Pitch PR, a division of the award-winning digital PR firm, TrizCom Public Relations, does not depend on just wire services, but instead utilizes it proven 7-step press release process. While Pitch PR utilizes wire services for the permanent link, the wire service very rarely garners media placements. Press releases that are strategically and individually pitched to key journalists result in earned media placements which is why press releases with a pitch work. Pitch PR utilizes targeted, personalized pitches and decades of journalist relationships to generate real earned media and revolutionize the way brands communicate their news to their desired audiences. For more information call 972-247-1369 or log into www.PitchPR.co. &#10;&#10;TrizCom PR - www.TrizCom.com &#10;Pitch PR - www.PitchPR.co &#10;(972) 247-1369" id="376" name="Google Shape;376;p64" title="Public Relations: Zoom Interviews - 15 Tips for TV interviews">
            <a:hlinkClick r:id="rId3"/>
          </p:cNvPr>
          <p:cNvPicPr preferRelativeResize="0"/>
          <p:nvPr/>
        </p:nvPicPr>
        <p:blipFill>
          <a:blip r:embed="rId4">
            <a:alphaModFix/>
          </a:blip>
          <a:stretch>
            <a:fillRect/>
          </a:stretch>
        </p:blipFill>
        <p:spPr>
          <a:xfrm>
            <a:off x="850600" y="118650"/>
            <a:ext cx="7442800" cy="4186575"/>
          </a:xfrm>
          <a:prstGeom prst="rect">
            <a:avLst/>
          </a:prstGeom>
          <a:noFill/>
          <a:ln>
            <a:noFill/>
          </a:ln>
        </p:spPr>
      </p:pic>
      <p:sp>
        <p:nvSpPr>
          <p:cNvPr id="377" name="Google Shape;377;p64"/>
          <p:cNvSpPr txBox="1"/>
          <p:nvPr/>
        </p:nvSpPr>
        <p:spPr>
          <a:xfrm>
            <a:off x="0" y="4527900"/>
            <a:ext cx="914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TrizCom Public Relations. Public Relations: Zoom Interviews - 15 Tips for TV interviews, April 27 2020, YouTube, </a:t>
            </a:r>
            <a:r>
              <a:rPr lang="en-GB" u="sng">
                <a:solidFill>
                  <a:schemeClr val="hlink"/>
                </a:solidFill>
                <a:hlinkClick r:id="rId5"/>
              </a:rPr>
              <a:t>https://www.youtube.com/watch?v=ZjpaME9EQKk</a:t>
            </a:r>
            <a:r>
              <a:rPr lang="en-GB"/>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81" name="Shape 381"/>
        <p:cNvGrpSpPr/>
        <p:nvPr/>
      </p:nvGrpSpPr>
      <p:grpSpPr>
        <a:xfrm>
          <a:off x="0" y="0"/>
          <a:ext cx="0" cy="0"/>
          <a:chOff x="0" y="0"/>
          <a:chExt cx="0" cy="0"/>
        </a:xfrm>
      </p:grpSpPr>
      <p:sp>
        <p:nvSpPr>
          <p:cNvPr id="382" name="Google Shape;382;p65"/>
          <p:cNvSpPr txBox="1"/>
          <p:nvPr>
            <p:ph idx="4294967295" type="body"/>
          </p:nvPr>
        </p:nvSpPr>
        <p:spPr>
          <a:xfrm>
            <a:off x="311700" y="1468825"/>
            <a:ext cx="8520600" cy="36747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GB" sz="2800">
                <a:solidFill>
                  <a:schemeClr val="lt1"/>
                </a:solidFill>
                <a:latin typeface="Oswald"/>
                <a:ea typeface="Oswald"/>
                <a:cs typeface="Oswald"/>
                <a:sym typeface="Oswald"/>
              </a:rPr>
              <a:t>“[The] biggest challenges are building </a:t>
            </a:r>
            <a:r>
              <a:rPr b="1" lang="en-GB" sz="2800">
                <a:solidFill>
                  <a:schemeClr val="lt1"/>
                </a:solidFill>
                <a:latin typeface="Oswald"/>
                <a:ea typeface="Oswald"/>
                <a:cs typeface="Oswald"/>
                <a:sym typeface="Oswald"/>
              </a:rPr>
              <a:t>rapport</a:t>
            </a:r>
            <a:r>
              <a:rPr lang="en-GB" sz="2800">
                <a:solidFill>
                  <a:schemeClr val="lt1"/>
                </a:solidFill>
                <a:latin typeface="Oswald"/>
                <a:ea typeface="Oswald"/>
                <a:cs typeface="Oswald"/>
                <a:sym typeface="Oswald"/>
              </a:rPr>
              <a:t> and restricted </a:t>
            </a:r>
            <a:r>
              <a:rPr b="1" lang="en-GB" sz="2800">
                <a:solidFill>
                  <a:schemeClr val="lt1"/>
                </a:solidFill>
                <a:latin typeface="Oswald"/>
                <a:ea typeface="Oswald"/>
                <a:cs typeface="Oswald"/>
                <a:sym typeface="Oswald"/>
              </a:rPr>
              <a:t>visual cues</a:t>
            </a:r>
            <a:r>
              <a:rPr lang="en-GB" sz="2800">
                <a:solidFill>
                  <a:schemeClr val="lt1"/>
                </a:solidFill>
                <a:latin typeface="Oswald"/>
                <a:ea typeface="Oswald"/>
                <a:cs typeface="Oswald"/>
                <a:sym typeface="Oswald"/>
              </a:rPr>
              <a:t>, turn-taking, participant activation through exercises and participant validation”</a:t>
            </a:r>
            <a:endParaRPr sz="2800">
              <a:solidFill>
                <a:schemeClr val="lt1"/>
              </a:solidFill>
              <a:latin typeface="Oswald"/>
              <a:ea typeface="Oswald"/>
              <a:cs typeface="Oswald"/>
              <a:sym typeface="Oswald"/>
            </a:endParaRPr>
          </a:p>
        </p:txBody>
      </p:sp>
      <p:sp>
        <p:nvSpPr>
          <p:cNvPr id="383" name="Google Shape;383;p65"/>
          <p:cNvSpPr txBox="1"/>
          <p:nvPr/>
        </p:nvSpPr>
        <p:spPr>
          <a:xfrm>
            <a:off x="5599200" y="4527925"/>
            <a:ext cx="354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rgbClr val="00FFFF"/>
                </a:solidFill>
                <a:latin typeface="Oswald"/>
                <a:ea typeface="Oswald"/>
                <a:cs typeface="Oswald"/>
                <a:sym typeface="Oswald"/>
                <a:hlinkClick r:id="rId3">
                  <a:extLst>
                    <a:ext uri="{A12FA001-AC4F-418D-AE19-62706E023703}">
                      <ahyp:hlinkClr val="tx"/>
                    </a:ext>
                  </a:extLst>
                </a:hlinkClick>
              </a:rPr>
              <a:t>Transforming Qualitative Interviewing Techniques for Video Conferencing Platforms</a:t>
            </a:r>
            <a:endParaRPr sz="600">
              <a:solidFill>
                <a:srgbClr val="00FFF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MA MP: Read </a:t>
            </a:r>
            <a:r>
              <a:rPr b="1" lang="en-GB" sz="2800">
                <a:latin typeface="Oswald"/>
                <a:ea typeface="Oswald"/>
                <a:cs typeface="Oswald"/>
                <a:sym typeface="Oswald"/>
              </a:rPr>
              <a:t>another reading</a:t>
            </a:r>
            <a:r>
              <a:rPr lang="en-GB" sz="2800">
                <a:latin typeface="Oswald"/>
                <a:ea typeface="Oswald"/>
                <a:cs typeface="Oswald"/>
                <a:sym typeface="Oswald"/>
              </a:rPr>
              <a:t> from the folder on interviewing</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MA DJ: Read Simunjak, Maja (2023) Sources and Interviewing, from </a:t>
            </a:r>
            <a:r>
              <a:rPr i="1" lang="en-GB" sz="2800">
                <a:latin typeface="Oswald"/>
                <a:ea typeface="Oswald"/>
                <a:cs typeface="Oswald"/>
                <a:sym typeface="Oswald"/>
              </a:rPr>
              <a:t>Managing Emotions in Journalism: A Guide to Enhancing Resilience</a:t>
            </a:r>
            <a:endParaRPr sz="2800">
              <a:latin typeface="Oswald"/>
              <a:ea typeface="Oswald"/>
              <a:cs typeface="Oswald"/>
              <a:sym typeface="Oswald"/>
            </a:endParaRPr>
          </a:p>
        </p:txBody>
      </p:sp>
      <p:sp>
        <p:nvSpPr>
          <p:cNvPr id="389" name="Google Shape;389;p6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Directed reading</a:t>
            </a:r>
            <a:endParaRPr sz="19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Read </a:t>
            </a:r>
            <a:r>
              <a:rPr b="1" lang="en-GB" sz="2800">
                <a:latin typeface="Oswald"/>
                <a:ea typeface="Oswald"/>
                <a:cs typeface="Oswald"/>
                <a:sym typeface="Oswald"/>
              </a:rPr>
              <a:t>another reading</a:t>
            </a:r>
            <a:r>
              <a:rPr lang="en-GB" sz="2800">
                <a:latin typeface="Oswald"/>
                <a:ea typeface="Oswald"/>
                <a:cs typeface="Oswald"/>
                <a:sym typeface="Oswald"/>
              </a:rPr>
              <a:t> from the folder on interviewing</a:t>
            </a:r>
            <a:br>
              <a:rPr lang="en-GB" sz="2800">
                <a:latin typeface="Oswald"/>
                <a:ea typeface="Oswald"/>
                <a:cs typeface="Oswald"/>
                <a:sym typeface="Oswald"/>
              </a:rPr>
            </a:b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Conduct an interview</a:t>
            </a:r>
            <a:r>
              <a:rPr lang="en-GB" sz="2800">
                <a:latin typeface="Oswald"/>
                <a:ea typeface="Oswald"/>
                <a:cs typeface="Oswald"/>
                <a:sym typeface="Oswald"/>
              </a:rPr>
              <a:t> — for story or for practice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Record</a:t>
            </a:r>
            <a:r>
              <a:rPr lang="en-GB" sz="2800">
                <a:latin typeface="Oswald"/>
                <a:ea typeface="Oswald"/>
                <a:cs typeface="Oswald"/>
                <a:sym typeface="Oswald"/>
              </a:rPr>
              <a:t> it and </a:t>
            </a:r>
            <a:r>
              <a:rPr b="1" lang="en-GB" sz="2800">
                <a:latin typeface="Oswald"/>
                <a:ea typeface="Oswald"/>
                <a:cs typeface="Oswald"/>
                <a:sym typeface="Oswald"/>
              </a:rPr>
              <a:t>review</a:t>
            </a:r>
            <a:r>
              <a:rPr lang="en-GB" sz="2800">
                <a:latin typeface="Oswald"/>
                <a:ea typeface="Oswald"/>
                <a:cs typeface="Oswald"/>
                <a:sym typeface="Oswald"/>
              </a:rPr>
              <a:t>: good practice and improvements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Document it</a:t>
            </a:r>
            <a:r>
              <a:rPr lang="en-GB" sz="2800">
                <a:latin typeface="Oswald"/>
                <a:ea typeface="Oswald"/>
                <a:cs typeface="Oswald"/>
                <a:sym typeface="Oswald"/>
              </a:rPr>
              <a:t>: planning and review</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Bring a recording or transcript</a:t>
            </a:r>
            <a:r>
              <a:rPr lang="en-GB" sz="2800">
                <a:latin typeface="Oswald"/>
                <a:ea typeface="Oswald"/>
                <a:cs typeface="Oswald"/>
                <a:sym typeface="Oswald"/>
              </a:rPr>
              <a:t> for the next class</a:t>
            </a:r>
            <a:endParaRPr sz="2800">
              <a:latin typeface="Oswald"/>
              <a:ea typeface="Oswald"/>
              <a:cs typeface="Oswald"/>
              <a:sym typeface="Oswald"/>
            </a:endParaRPr>
          </a:p>
        </p:txBody>
      </p:sp>
      <p:sp>
        <p:nvSpPr>
          <p:cNvPr id="395" name="Google Shape;395;p6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Directed study</a:t>
            </a:r>
            <a:endParaRPr sz="19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8"/>
          <p:cNvSpPr txBox="1"/>
          <p:nvPr>
            <p:ph type="title"/>
          </p:nvPr>
        </p:nvSpPr>
        <p:spPr>
          <a:xfrm>
            <a:off x="311700" y="-8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Score yourself on this quiz! (part 1)</a:t>
            </a:r>
            <a:endParaRPr/>
          </a:p>
        </p:txBody>
      </p:sp>
      <p:graphicFrame>
        <p:nvGraphicFramePr>
          <p:cNvPr id="401" name="Google Shape;401;p68"/>
          <p:cNvGraphicFramePr/>
          <p:nvPr/>
        </p:nvGraphicFramePr>
        <p:xfrm>
          <a:off x="952500" y="880225"/>
          <a:ext cx="3000000" cy="3000000"/>
        </p:xfrm>
        <a:graphic>
          <a:graphicData uri="http://schemas.openxmlformats.org/drawingml/2006/table">
            <a:tbl>
              <a:tblPr>
                <a:noFill/>
                <a:tableStyleId>{F43EA2EB-E5FC-4F87-8664-7E7B2B918C74}</a:tableStyleId>
              </a:tblPr>
              <a:tblGrid>
                <a:gridCol w="3367450"/>
                <a:gridCol w="978875"/>
                <a:gridCol w="861650"/>
                <a:gridCol w="1301275"/>
                <a:gridCol w="729750"/>
              </a:tblGrid>
              <a:tr h="381000">
                <a:tc>
                  <a:txBody>
                    <a:bodyPr/>
                    <a:lstStyle/>
                    <a:p>
                      <a:pPr indent="0" lvl="0" marL="0" rtl="0" algn="l">
                        <a:spcBef>
                          <a:spcPts val="0"/>
                        </a:spcBef>
                        <a:spcAft>
                          <a:spcPts val="0"/>
                        </a:spcAft>
                        <a:buNone/>
                      </a:pPr>
                      <a:r>
                        <a:rPr b="1" lang="en-GB" sz="1600"/>
                        <a:t>Statement</a:t>
                      </a:r>
                      <a:endParaRPr b="1" sz="1600"/>
                    </a:p>
                  </a:txBody>
                  <a:tcPr marT="91425" marB="91425" marR="91425" marL="91425"/>
                </a:tc>
                <a:tc>
                  <a:txBody>
                    <a:bodyPr/>
                    <a:lstStyle/>
                    <a:p>
                      <a:pPr indent="0" lvl="0" marL="0" rtl="0" algn="ctr">
                        <a:spcBef>
                          <a:spcPts val="0"/>
                        </a:spcBef>
                        <a:spcAft>
                          <a:spcPts val="0"/>
                        </a:spcAft>
                        <a:buNone/>
                      </a:pPr>
                      <a:r>
                        <a:rPr b="1" lang="en-GB" sz="1600"/>
                        <a:t>Never</a:t>
                      </a:r>
                      <a:endParaRPr b="1" sz="1600"/>
                    </a:p>
                  </a:txBody>
                  <a:tcPr marT="91425" marB="91425" marR="91425" marL="91425"/>
                </a:tc>
                <a:tc>
                  <a:txBody>
                    <a:bodyPr/>
                    <a:lstStyle/>
                    <a:p>
                      <a:pPr indent="0" lvl="0" marL="0" rtl="0" algn="ctr">
                        <a:spcBef>
                          <a:spcPts val="0"/>
                        </a:spcBef>
                        <a:spcAft>
                          <a:spcPts val="0"/>
                        </a:spcAft>
                        <a:buNone/>
                      </a:pPr>
                      <a:r>
                        <a:rPr b="1" lang="en-GB" sz="1600"/>
                        <a:t>Rarely</a:t>
                      </a:r>
                      <a:endParaRPr b="1" sz="1600"/>
                    </a:p>
                  </a:txBody>
                  <a:tcPr marT="91425" marB="91425" marR="91425" marL="91425"/>
                </a:tc>
                <a:tc>
                  <a:txBody>
                    <a:bodyPr/>
                    <a:lstStyle/>
                    <a:p>
                      <a:pPr indent="0" lvl="0" marL="0" rtl="0" algn="ctr">
                        <a:spcBef>
                          <a:spcPts val="0"/>
                        </a:spcBef>
                        <a:spcAft>
                          <a:spcPts val="0"/>
                        </a:spcAft>
                        <a:buNone/>
                      </a:pPr>
                      <a:r>
                        <a:rPr b="1" lang="en-GB" sz="1600"/>
                        <a:t>Sometimes</a:t>
                      </a:r>
                      <a:endParaRPr b="1" sz="1600"/>
                    </a:p>
                  </a:txBody>
                  <a:tcPr marT="91425" marB="91425" marR="91425" marL="91425"/>
                </a:tc>
                <a:tc>
                  <a:txBody>
                    <a:bodyPr/>
                    <a:lstStyle/>
                    <a:p>
                      <a:pPr indent="0" lvl="0" marL="0" rtl="0" algn="ctr">
                        <a:spcBef>
                          <a:spcPts val="0"/>
                        </a:spcBef>
                        <a:spcAft>
                          <a:spcPts val="0"/>
                        </a:spcAft>
                        <a:buNone/>
                      </a:pPr>
                      <a:r>
                        <a:rPr b="1" lang="en-GB" sz="1600"/>
                        <a:t>Often</a:t>
                      </a:r>
                      <a:endParaRPr b="1" sz="1600"/>
                    </a:p>
                  </a:txBody>
                  <a:tcPr marT="91425" marB="91425" marR="91425" marL="91425"/>
                </a:tc>
              </a:tr>
              <a:tr h="381000">
                <a:tc>
                  <a:txBody>
                    <a:bodyPr/>
                    <a:lstStyle/>
                    <a:p>
                      <a:pPr indent="0" lvl="0" marL="0" rtl="0" algn="l">
                        <a:spcBef>
                          <a:spcPts val="0"/>
                        </a:spcBef>
                        <a:spcAft>
                          <a:spcPts val="0"/>
                        </a:spcAft>
                        <a:buNone/>
                      </a:pPr>
                      <a:r>
                        <a:rPr b="1" lang="en-GB"/>
                        <a:t>I check my phone or computer screen during conversations</a:t>
                      </a:r>
                      <a:endParaRPr b="1"/>
                    </a:p>
                  </a:txBody>
                  <a:tcPr marT="91425" marB="91425" marR="91425" marL="91425"/>
                </a:tc>
                <a:tc>
                  <a:txBody>
                    <a:bodyPr/>
                    <a:lstStyle/>
                    <a:p>
                      <a:pPr indent="0" lvl="0" marL="0" rtl="0" algn="ctr">
                        <a:spcBef>
                          <a:spcPts val="0"/>
                        </a:spcBef>
                        <a:spcAft>
                          <a:spcPts val="0"/>
                        </a:spcAft>
                        <a:buNone/>
                      </a:pPr>
                      <a:r>
                        <a:rPr lang="en-GB"/>
                        <a:t>4</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1</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When people make confusing comments, I feel annoyed</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I get easily distracted during conversations</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I make eye contact with people who talk to me</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I communicate more through text messages/emails than face-to-face</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02" name="Google Shape;402;p68"/>
          <p:cNvSpPr txBox="1"/>
          <p:nvPr/>
        </p:nvSpPr>
        <p:spPr>
          <a:xfrm>
            <a:off x="0" y="4721125"/>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From Leonardo, Nixaly (2020) Active Listening Techniques</a:t>
            </a:r>
            <a:endParaRPr sz="9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9"/>
          <p:cNvSpPr txBox="1"/>
          <p:nvPr>
            <p:ph type="title"/>
          </p:nvPr>
        </p:nvSpPr>
        <p:spPr>
          <a:xfrm>
            <a:off x="311700" y="-8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Score yourself on this quiz! (part 2)</a:t>
            </a:r>
            <a:endParaRPr/>
          </a:p>
        </p:txBody>
      </p:sp>
      <p:graphicFrame>
        <p:nvGraphicFramePr>
          <p:cNvPr id="408" name="Google Shape;408;p69"/>
          <p:cNvGraphicFramePr/>
          <p:nvPr/>
        </p:nvGraphicFramePr>
        <p:xfrm>
          <a:off x="952500" y="880225"/>
          <a:ext cx="3000000" cy="3000000"/>
        </p:xfrm>
        <a:graphic>
          <a:graphicData uri="http://schemas.openxmlformats.org/drawingml/2006/table">
            <a:tbl>
              <a:tblPr>
                <a:noFill/>
                <a:tableStyleId>{F43EA2EB-E5FC-4F87-8664-7E7B2B918C74}</a:tableStyleId>
              </a:tblPr>
              <a:tblGrid>
                <a:gridCol w="3367450"/>
                <a:gridCol w="978875"/>
                <a:gridCol w="847000"/>
                <a:gridCol w="1315925"/>
                <a:gridCol w="729750"/>
              </a:tblGrid>
              <a:tr h="381000">
                <a:tc>
                  <a:txBody>
                    <a:bodyPr/>
                    <a:lstStyle/>
                    <a:p>
                      <a:pPr indent="0" lvl="0" marL="0" rtl="0" algn="l">
                        <a:spcBef>
                          <a:spcPts val="0"/>
                        </a:spcBef>
                        <a:spcAft>
                          <a:spcPts val="0"/>
                        </a:spcAft>
                        <a:buNone/>
                      </a:pPr>
                      <a:r>
                        <a:rPr b="1" lang="en-GB" sz="1600"/>
                        <a:t>Statement</a:t>
                      </a:r>
                      <a:endParaRPr b="1" sz="1600"/>
                    </a:p>
                  </a:txBody>
                  <a:tcPr marT="91425" marB="91425" marR="91425" marL="91425"/>
                </a:tc>
                <a:tc>
                  <a:txBody>
                    <a:bodyPr/>
                    <a:lstStyle/>
                    <a:p>
                      <a:pPr indent="0" lvl="0" marL="0" rtl="0" algn="ctr">
                        <a:spcBef>
                          <a:spcPts val="0"/>
                        </a:spcBef>
                        <a:spcAft>
                          <a:spcPts val="0"/>
                        </a:spcAft>
                        <a:buNone/>
                      </a:pPr>
                      <a:r>
                        <a:rPr b="1" lang="en-GB" sz="1600"/>
                        <a:t>Never</a:t>
                      </a:r>
                      <a:endParaRPr b="1" sz="16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GB" sz="1600"/>
                        <a:t>Rarely</a:t>
                      </a:r>
                      <a:endParaRPr b="1" sz="16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GB" sz="1600"/>
                        <a:t>Sometimes</a:t>
                      </a:r>
                      <a:endParaRPr b="1" sz="16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GB" sz="1600"/>
                        <a:t>Often</a:t>
                      </a:r>
                      <a:endParaRPr b="1" sz="1600"/>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While others talk, I’m thinking of what I want to say next</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I say what I think, without filtering my comments</a:t>
                      </a:r>
                      <a:endParaRPr b="1"/>
                    </a:p>
                  </a:txBody>
                  <a:tcPr marT="91425" marB="91425" marR="91425" marL="91425"/>
                </a:tc>
                <a:tc>
                  <a:txBody>
                    <a:bodyPr/>
                    <a:lstStyle/>
                    <a:p>
                      <a:pPr indent="0" lvl="0" marL="0" rtl="0" algn="ctr">
                        <a:spcBef>
                          <a:spcPts val="0"/>
                        </a:spcBef>
                        <a:spcAft>
                          <a:spcPts val="0"/>
                        </a:spcAft>
                        <a:buNone/>
                      </a:pPr>
                      <a:r>
                        <a:rPr lang="en-GB"/>
                        <a:t>4</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3</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2</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1</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I unintentionally offend others</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I can tell how someone is feeling through their body language</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People complain that I don’t understand them</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GB"/>
                        <a:t>I get into arguments with others</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GB"/>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09" name="Google Shape;409;p69"/>
          <p:cNvSpPr txBox="1"/>
          <p:nvPr/>
        </p:nvSpPr>
        <p:spPr>
          <a:xfrm>
            <a:off x="0" y="4721125"/>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From Leonardo, Nixaly (2020) Active Listening Techniques</a:t>
            </a:r>
            <a:endParaRPr sz="9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7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How did you do?</a:t>
            </a:r>
            <a:endParaRPr/>
          </a:p>
        </p:txBody>
      </p:sp>
      <p:sp>
        <p:nvSpPr>
          <p:cNvPr id="415" name="Google Shape;415;p70"/>
          <p:cNvSpPr txBox="1"/>
          <p:nvPr>
            <p:ph type="title"/>
          </p:nvPr>
        </p:nvSpPr>
        <p:spPr>
          <a:xfrm>
            <a:off x="420125" y="1482850"/>
            <a:ext cx="8520600" cy="30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11-25: Your listening skills could use some improvement. It’s difficult for you to listen to others, and your messages are often misunderstood</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GB" sz="2400"/>
              <a:t>26-39: You have some of the skills to be a good listener, but there’s more to learn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GB" sz="2400"/>
              <a:t>40+: Your listening skills are good, but they can use some fine tuning</a:t>
            </a:r>
            <a:endParaRPr sz="2400"/>
          </a:p>
        </p:txBody>
      </p:sp>
      <p:sp>
        <p:nvSpPr>
          <p:cNvPr id="416" name="Google Shape;416;p70"/>
          <p:cNvSpPr txBox="1"/>
          <p:nvPr/>
        </p:nvSpPr>
        <p:spPr>
          <a:xfrm>
            <a:off x="0" y="4721125"/>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From Leonardo, Nixaly (2020) Active Listening Techniques</a:t>
            </a:r>
            <a:endParaRPr sz="9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1"/>
          <p:cNvSpPr txBox="1"/>
          <p:nvPr/>
        </p:nvSpPr>
        <p:spPr>
          <a:xfrm>
            <a:off x="0" y="4568725"/>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Reference: </a:t>
            </a:r>
            <a:r>
              <a:rPr lang="en-GB" u="sng">
                <a:solidFill>
                  <a:schemeClr val="hlink"/>
                </a:solidFill>
                <a:hlinkClick r:id="rId3"/>
              </a:rPr>
              <a:t>https://open.library.okstate.edu/speech2713/chapter/4-2-listening-styles-2/</a:t>
            </a:r>
            <a:r>
              <a:rPr lang="en-GB"/>
              <a:t> </a:t>
            </a:r>
            <a:endParaRPr sz="900"/>
          </a:p>
        </p:txBody>
      </p:sp>
      <p:sp>
        <p:nvSpPr>
          <p:cNvPr id="422" name="Google Shape;422;p71"/>
          <p:cNvSpPr/>
          <p:nvPr/>
        </p:nvSpPr>
        <p:spPr>
          <a:xfrm>
            <a:off x="0" y="244175"/>
            <a:ext cx="7813200" cy="861900"/>
          </a:xfrm>
          <a:prstGeom prst="rect">
            <a:avLst/>
          </a:prstGeom>
          <a:solidFill>
            <a:srgbClr val="37BEB5"/>
          </a:solidFill>
          <a:ln cap="flat" cmpd="sng" w="9525">
            <a:solidFill>
              <a:srgbClr val="37BE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23" name="Google Shape;423;p71"/>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People</a:t>
            </a:r>
            <a:r>
              <a:rPr lang="en-GB" sz="2600">
                <a:latin typeface="Oswald"/>
                <a:ea typeface="Oswald"/>
                <a:cs typeface="Oswald"/>
                <a:sym typeface="Oswald"/>
              </a:rPr>
              <a:t>-oriented: what is the person like?</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Action</a:t>
            </a:r>
            <a:r>
              <a:rPr lang="en-GB" sz="2600">
                <a:latin typeface="Oswald"/>
                <a:ea typeface="Oswald"/>
                <a:cs typeface="Oswald"/>
                <a:sym typeface="Oswald"/>
              </a:rPr>
              <a:t>-oriented: what do they want?</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Content</a:t>
            </a:r>
            <a:r>
              <a:rPr lang="en-GB" sz="2600">
                <a:latin typeface="Oswald"/>
                <a:ea typeface="Oswald"/>
                <a:cs typeface="Oswald"/>
                <a:sym typeface="Oswald"/>
              </a:rPr>
              <a:t>-oriented: what do they mean, is it accurate?</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Time</a:t>
            </a:r>
            <a:r>
              <a:rPr lang="en-GB" sz="2600">
                <a:latin typeface="Oswald"/>
                <a:ea typeface="Oswald"/>
                <a:cs typeface="Oswald"/>
                <a:sym typeface="Oswald"/>
              </a:rPr>
              <a:t>-oriented: tell me what I need quickly</a:t>
            </a:r>
            <a:endParaRPr sz="2600">
              <a:latin typeface="Oswald"/>
              <a:ea typeface="Oswald"/>
              <a:cs typeface="Oswald"/>
              <a:sym typeface="Oswald"/>
            </a:endParaRPr>
          </a:p>
        </p:txBody>
      </p:sp>
      <p:sp>
        <p:nvSpPr>
          <p:cNvPr id="424" name="Google Shape;424;p71"/>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Another f</a:t>
            </a:r>
            <a:r>
              <a:rPr lang="en-GB" sz="4200">
                <a:solidFill>
                  <a:schemeClr val="lt1"/>
                </a:solidFill>
              </a:rPr>
              <a:t>our types of listening…</a:t>
            </a:r>
            <a:endParaRPr sz="19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Starting the interview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p:nvPr/>
        </p:nvSpPr>
        <p:spPr>
          <a:xfrm>
            <a:off x="0" y="244175"/>
            <a:ext cx="7813200" cy="861900"/>
          </a:xfrm>
          <a:prstGeom prst="rect">
            <a:avLst/>
          </a:prstGeom>
          <a:solidFill>
            <a:srgbClr val="37BEB5"/>
          </a:solidFill>
          <a:ln cap="flat" cmpd="sng" w="9525">
            <a:solidFill>
              <a:srgbClr val="37BE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9" name="Google Shape;109;p21"/>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The warmup</a:t>
            </a:r>
            <a:r>
              <a:rPr lang="en-GB" sz="2600">
                <a:latin typeface="Oswald"/>
                <a:ea typeface="Oswald"/>
                <a:cs typeface="Oswald"/>
                <a:sym typeface="Oswald"/>
              </a:rPr>
              <a:t>: getting to know the person</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The meat</a:t>
            </a:r>
            <a:r>
              <a:rPr lang="en-GB" sz="2600">
                <a:latin typeface="Oswald"/>
                <a:ea typeface="Oswald"/>
                <a:cs typeface="Oswald"/>
                <a:sym typeface="Oswald"/>
              </a:rPr>
              <a:t>: build up to the harder conversations to get the information you need</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The cool-down</a:t>
            </a:r>
            <a:r>
              <a:rPr lang="en-GB" sz="2600">
                <a:latin typeface="Oswald"/>
                <a:ea typeface="Oswald"/>
                <a:cs typeface="Oswald"/>
                <a:sym typeface="Oswald"/>
              </a:rPr>
              <a:t>: allow the person to “regulate themselves before ending the interview. This can be a particularly useful technique when working with ‘disempowered’ interviewees”</a:t>
            </a:r>
            <a:endParaRPr sz="2600">
              <a:latin typeface="Oswald"/>
              <a:ea typeface="Oswald"/>
              <a:cs typeface="Oswald"/>
              <a:sym typeface="Oswald"/>
            </a:endParaRPr>
          </a:p>
        </p:txBody>
      </p:sp>
      <p:sp>
        <p:nvSpPr>
          <p:cNvPr id="110" name="Google Shape;110;p21"/>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Working in ‘thirds’</a:t>
            </a:r>
            <a:endParaRPr sz="1900">
              <a:solidFill>
                <a:schemeClr val="lt1"/>
              </a:solidFill>
            </a:endParaRPr>
          </a:p>
        </p:txBody>
      </p:sp>
      <p:sp>
        <p:nvSpPr>
          <p:cNvPr id="111" name="Google Shape;111;p21"/>
          <p:cNvSpPr txBox="1"/>
          <p:nvPr/>
        </p:nvSpPr>
        <p:spPr>
          <a:xfrm>
            <a:off x="0" y="4568725"/>
            <a:ext cx="914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Reference: Alexandra-Hall, Sophia. Toolkit to help journalists overcome ‘unspoken power dynamic’ in sensitive interviews, Press Gazette, September 16 2024, </a:t>
            </a:r>
            <a:r>
              <a:rPr lang="en-GB" sz="900" u="sng">
                <a:solidFill>
                  <a:schemeClr val="hlink"/>
                </a:solidFill>
                <a:hlinkClick r:id="rId3"/>
              </a:rPr>
              <a:t>pressgazette.co.uk/comment-analysis/care-experienced-people-journalists-trauma-interviews</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5" name="Shape 115"/>
        <p:cNvGrpSpPr/>
        <p:nvPr/>
      </p:nvGrpSpPr>
      <p:grpSpPr>
        <a:xfrm>
          <a:off x="0" y="0"/>
          <a:ext cx="0" cy="0"/>
          <a:chOff x="0" y="0"/>
          <a:chExt cx="0" cy="0"/>
        </a:xfrm>
      </p:grpSpPr>
      <p:pic>
        <p:nvPicPr>
          <p:cNvPr descr="Modern Wisdom host Chris Williamson explains how he typically prepares for his guests ahead of episode recordings. How much research should you do? What is the problem with over-preparing? What does the ideal pre-interview process look like? What are the elements of a truly excellent podcast interview? &#10;&#10;Watch the full episode with Chris here: https://www.youtube.com/watch?v=3vmuG5_RsPw &#10;&#10;#modernwisdom #chriswilliamson #podcasting &#10;&#10;Listen to all episodes online. Search “Meet the Podcasters on any Podcast App, or click here:&#10;Apple Podcasts: https://podcasts.apple.com/us/podcast/meet-the-podcasters/id1485752083 &#10;Spotify: https://open.spotify.com/show/3BcYnUUr4XHNjvhRYNbKbj &#10;&#10;Get in touch in the comments below or head to:&#10;Website: https://www.podcast.co &#10;Instagram: https://www.instagram.com/podcastdotco/ &#10;Twitter: https://twitter.com/podcastdotco  &#10;Facebook: https://www.facebook.com/podcastdotco/" id="116" name="Google Shape;116;p22" title="How Professional Podcasters Prepare to Interview Guests">
            <a:hlinkClick r:id="rId3"/>
          </p:cNvPr>
          <p:cNvPicPr preferRelativeResize="0"/>
          <p:nvPr/>
        </p:nvPicPr>
        <p:blipFill>
          <a:blip r:embed="rId4">
            <a:alphaModFix/>
          </a:blip>
          <a:stretch>
            <a:fillRect/>
          </a:stretch>
        </p:blipFill>
        <p:spPr>
          <a:xfrm>
            <a:off x="823338" y="137750"/>
            <a:ext cx="7497325" cy="4217250"/>
          </a:xfrm>
          <a:prstGeom prst="rect">
            <a:avLst/>
          </a:prstGeom>
          <a:noFill/>
          <a:ln>
            <a:noFill/>
          </a:ln>
        </p:spPr>
      </p:pic>
      <p:sp>
        <p:nvSpPr>
          <p:cNvPr id="117" name="Google Shape;117;p22"/>
          <p:cNvSpPr txBox="1"/>
          <p:nvPr/>
        </p:nvSpPr>
        <p:spPr>
          <a:xfrm>
            <a:off x="823350" y="4530850"/>
            <a:ext cx="7497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rPr>
              <a:t>Reference: Podcast.co, How Professional Podcasters Prepare to Interview Guests, September 29 2021, </a:t>
            </a:r>
            <a:r>
              <a:rPr lang="en-GB" u="sng">
                <a:solidFill>
                  <a:schemeClr val="lt1"/>
                </a:solidFill>
                <a:hlinkClick r:id="rId5">
                  <a:extLst>
                    <a:ext uri="{A12FA001-AC4F-418D-AE19-62706E023703}">
                      <ahyp:hlinkClr val="tx"/>
                    </a:ext>
                  </a:extLst>
                </a:hlinkClick>
              </a:rPr>
              <a:t>https://www.youtube.com/watch?v=tR6321gWJK4&amp;t=230s</a:t>
            </a:r>
            <a:r>
              <a:rPr lang="en-GB">
                <a:solidFill>
                  <a:schemeClr val="lt1"/>
                </a:solidFill>
              </a:rPr>
              <a:t> </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Small talk: family, interests, what are they working on</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Thank them. </a:t>
            </a:r>
            <a:r>
              <a:rPr lang="en-GB" sz="2800">
                <a:latin typeface="Oswald"/>
                <a:ea typeface="Oswald"/>
                <a:cs typeface="Oswald"/>
                <a:sym typeface="Oswald"/>
              </a:rPr>
              <a:t>Explain what will happen</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Do you have any questions before we start? </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Stay </a:t>
            </a:r>
            <a:r>
              <a:rPr i="1" lang="en-GB" sz="2800">
                <a:latin typeface="Oswald"/>
                <a:ea typeface="Oswald"/>
                <a:cs typeface="Oswald"/>
                <a:sym typeface="Oswald"/>
              </a:rPr>
              <a:t>interested</a:t>
            </a:r>
            <a:r>
              <a:rPr lang="en-GB" sz="2800">
                <a:latin typeface="Oswald"/>
                <a:ea typeface="Oswald"/>
                <a:cs typeface="Oswald"/>
                <a:sym typeface="Oswald"/>
              </a:rPr>
              <a:t>: you are making them feel </a:t>
            </a:r>
            <a:r>
              <a:rPr i="1" lang="en-GB" sz="2800">
                <a:latin typeface="Oswald"/>
                <a:ea typeface="Oswald"/>
                <a:cs typeface="Oswald"/>
                <a:sym typeface="Oswald"/>
              </a:rPr>
              <a:t>interesting</a:t>
            </a:r>
            <a:endParaRPr i="1"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Reveal things about yourself so they will be open too</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PR: check “</a:t>
            </a:r>
            <a:r>
              <a:rPr lang="en-GB" sz="2800" u="sng">
                <a:solidFill>
                  <a:schemeClr val="hlink"/>
                </a:solidFill>
                <a:latin typeface="Oswald"/>
                <a:ea typeface="Oswald"/>
                <a:cs typeface="Oswald"/>
                <a:sym typeface="Oswald"/>
                <a:hlinkClick r:id="rId3"/>
              </a:rPr>
              <a:t>questions to prepare for</a:t>
            </a:r>
            <a:r>
              <a:rPr lang="en-GB" sz="2800">
                <a:latin typeface="Oswald"/>
                <a:ea typeface="Oswald"/>
                <a:cs typeface="Oswald"/>
                <a:sym typeface="Oswald"/>
              </a:rPr>
              <a:t>”</a:t>
            </a:r>
            <a:endParaRPr sz="2800">
              <a:latin typeface="Oswald"/>
              <a:ea typeface="Oswald"/>
              <a:cs typeface="Oswald"/>
              <a:sym typeface="Oswald"/>
            </a:endParaRPr>
          </a:p>
        </p:txBody>
      </p:sp>
      <p:sp>
        <p:nvSpPr>
          <p:cNvPr id="123" name="Google Shape;123;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Warmup questions</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Title &amp; Bullets 1">
      <a:dk1>
        <a:srgbClr val="000000"/>
      </a:dk1>
      <a:lt1>
        <a:srgbClr val="FFFFFF"/>
      </a:lt1>
      <a:dk2>
        <a:srgbClr val="000000"/>
      </a:dk2>
      <a:lt2>
        <a:srgbClr val="808080"/>
      </a:lt2>
      <a:accent1>
        <a:srgbClr val="00CC99"/>
      </a:accent1>
      <a:accent2>
        <a:srgbClr val="333399"/>
      </a:accent2>
      <a:accent3>
        <a:srgbClr val="FFFFFF"/>
      </a:accent3>
      <a:accent4>
        <a:srgbClr val="00CC99"/>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