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 id="2147483689" r:id="rId5"/>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Lst>
  <p:sldSz cy="5143500" cx="9144000"/>
  <p:notesSz cx="6858000" cy="9144000"/>
  <p:embeddedFontLst>
    <p:embeddedFont>
      <p:font typeface="Oswald ExtraLight"/>
      <p:regular r:id="rId90"/>
      <p:bold r:id="rId91"/>
    </p:embeddedFont>
    <p:embeddedFont>
      <p:font typeface="Play"/>
      <p:regular r:id="rId92"/>
      <p:bold r:id="rId93"/>
    </p:embeddedFont>
    <p:embeddedFont>
      <p:font typeface="Source Code Pro"/>
      <p:regular r:id="rId94"/>
      <p:bold r:id="rId95"/>
      <p:italic r:id="rId96"/>
      <p:boldItalic r:id="rId97"/>
    </p:embeddedFont>
    <p:embeddedFont>
      <p:font typeface="Oswald"/>
      <p:regular r:id="rId98"/>
      <p:bold r:id="rId99"/>
    </p:embeddedFont>
    <p:embeddedFont>
      <p:font typeface="Gill Sans"/>
      <p:regular r:id="rId100"/>
      <p:bold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1" Type="http://schemas.openxmlformats.org/officeDocument/2006/relationships/font" Target="fonts/GillSans-bold.fntdata"/><Relationship Id="rId100" Type="http://schemas.openxmlformats.org/officeDocument/2006/relationships/font" Target="fonts/GillSans-regular.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font" Target="fonts/SourceCodePro-bold.fntdata"/><Relationship Id="rId94" Type="http://schemas.openxmlformats.org/officeDocument/2006/relationships/font" Target="fonts/SourceCodePro-regular.fntdata"/><Relationship Id="rId97" Type="http://schemas.openxmlformats.org/officeDocument/2006/relationships/font" Target="fonts/SourceCodePro-boldItalic.fntdata"/><Relationship Id="rId96" Type="http://schemas.openxmlformats.org/officeDocument/2006/relationships/font" Target="fonts/SourceCodePro-italic.fntdata"/><Relationship Id="rId11" Type="http://schemas.openxmlformats.org/officeDocument/2006/relationships/slide" Target="slides/slide3.xml"/><Relationship Id="rId99" Type="http://schemas.openxmlformats.org/officeDocument/2006/relationships/font" Target="fonts/Oswald-bold.fntdata"/><Relationship Id="rId10" Type="http://schemas.openxmlformats.org/officeDocument/2006/relationships/slide" Target="slides/slide2.xml"/><Relationship Id="rId98" Type="http://schemas.openxmlformats.org/officeDocument/2006/relationships/font" Target="fonts/Oswald-regular.fntdata"/><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font" Target="fonts/OswaldExtraLight-bold.fntdata"/><Relationship Id="rId90" Type="http://schemas.openxmlformats.org/officeDocument/2006/relationships/font" Target="fonts/OswaldExtraLight-regular.fntdata"/><Relationship Id="rId93" Type="http://schemas.openxmlformats.org/officeDocument/2006/relationships/font" Target="fonts/Play-bold.fntdata"/><Relationship Id="rId92" Type="http://schemas.openxmlformats.org/officeDocument/2006/relationships/font" Target="fonts/Play-regular.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4b83c7eb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4b83c7eb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3e660a346_1_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313e660a346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6c664b05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a6c664b05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3e660a3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3e660a3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3e660a34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3e660a34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93f5de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93f5de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3e660a3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3e660a3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3e660a34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3e660a3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3e660a34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3e660a34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3e660a34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3e660a34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407c5bd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407c5bd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3c0017ebc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313c0017ebc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313c0017ebc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461689c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461689c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3c0017ebc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3c0017ebc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7627fd7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7627fd7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e7627fd7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e7627fd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7627fd7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e7627fd7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3c0017ebc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3c0017ebc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4bb643100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314bb643100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13e660a346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13e660a34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13c0017ebc_0_5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313c0017ebc_0_5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13e660a346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13e660a346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3c0017eb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3c0017eb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13e660a346_1_2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313e660a346_1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3e660a346_1_2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313e660a346_1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3e660a346_1_2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313e660a346_1_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13e660a346_1_2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313e660a346_1_2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3e660a346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3e660a346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3e660a346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3e660a346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14b83c7eb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14b83c7eb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3e660a346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13e660a346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13e660a346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13e660a346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4fc9cab85_0_2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24fc9cab85_0_2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fc9cab8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fc9cab8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13e660a346_1_30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313e660a346_1_3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146f9719df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3146f9719d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791e9a2ca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2791e9a2ca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13c0017ebc_0_5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313c0017ebc_0_5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3e660a346_1_3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485" name="Google Shape;485;g313e660a346_1_3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13e660a346_1_3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495" name="Google Shape;495;g313e660a346_1_3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13e660a346_1_3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503" name="Google Shape;503;g313e660a346_1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13e660a346_1_3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511" name="Google Shape;511;g313e660a346_1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13e660a346_1_3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519" name="Google Shape;519;g313e660a346_1_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13e660a346_1_3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529" name="Google Shape;529;g313e660a346_1_3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7ea22382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Analysed plots from Wikipedia</a:t>
            </a:r>
            <a:endParaRPr/>
          </a:p>
        </p:txBody>
      </p:sp>
      <p:sp>
        <p:nvSpPr>
          <p:cNvPr id="235" name="Google Shape;235;g267ea2238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1461689cd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1461689cd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1461689cd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1461689cd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13e660a346_1_2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313e660a346_1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1461689cd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1461689cd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1461689cdc_0_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563" name="Google Shape;563;g31461689cdc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1461689cdc_0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576" name="Google Shape;576;g31461689cdc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1461689cdc_0_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584" name="Google Shape;584;g31461689cdc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1461689cdc_0_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kabob begins with a human story (sometimes called a ‘focus’ piece) before panning out.</a:t>
            </a:r>
            <a:endParaRPr/>
          </a:p>
        </p:txBody>
      </p:sp>
      <p:sp>
        <p:nvSpPr>
          <p:cNvPr id="592" name="Google Shape;592;g31461689cdc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4fc9cab8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4fc9cab8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13e660a346_1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13e660a346_1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b4950bf21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9b4950bf2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4fb32b4b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4fb32b4b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4fc9cab8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4fc9cab8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4fb32b4b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4fb32b4b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4fb32b4b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4fb32b4b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4fb32b4b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4fb32b4b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4fb32b4b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4fb32b4b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13c0017ebc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13c0017ebc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1461689cd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1461689cd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146acfbb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146acfb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146f9719d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146f9719d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3e660a346_1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313e660a34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13e660a346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313e660a346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13c0017ebc_0_5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313c0017ebc_0_5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13c0017ebc_0_5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313c0017ebc_0_5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13c0017ebc_0_5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g313c0017ebc_0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13c0017ebc_0_5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g313c0017ebc_0_5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13c0017ebc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13c0017ebc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13c0017ebc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13c0017ebc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14b83c7eb5_0_1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314b83c7eb5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14b83c7eb5_0_1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314b83c7eb5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314b83c7eb5_0_1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g314b83c7eb5_0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fc9cab85_0_3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4fc9cab85_0_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314b83c7eb5_0_1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g314b83c7eb5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314b83c7eb5_0_14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314b83c7eb5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3e660a346_1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313e660a346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685800" y="0"/>
            <a:ext cx="7772400" cy="1771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000"/>
              <a:buNone/>
              <a:defRPr sz="3600">
                <a:solidFill>
                  <a:schemeClr val="dk1"/>
                </a:solidFill>
                <a:latin typeface="Times New Roman"/>
                <a:ea typeface="Times New Roman"/>
                <a:cs typeface="Times New Roman"/>
                <a:sym typeface="Times New Roman"/>
              </a:defRPr>
            </a:lvl1pPr>
            <a:lvl2pPr lvl="1" algn="ctr">
              <a:lnSpc>
                <a:spcPct val="100000"/>
              </a:lnSpc>
              <a:spcBef>
                <a:spcPts val="0"/>
              </a:spcBef>
              <a:spcAft>
                <a:spcPts val="0"/>
              </a:spcAft>
              <a:buSzPts val="3000"/>
              <a:buNone/>
              <a:defRPr sz="3600">
                <a:solidFill>
                  <a:schemeClr val="dk1"/>
                </a:solidFill>
                <a:latin typeface="Times New Roman"/>
                <a:ea typeface="Times New Roman"/>
                <a:cs typeface="Times New Roman"/>
                <a:sym typeface="Times New Roman"/>
              </a:defRPr>
            </a:lvl2pPr>
            <a:lvl3pPr lvl="2" algn="ctr">
              <a:lnSpc>
                <a:spcPct val="100000"/>
              </a:lnSpc>
              <a:spcBef>
                <a:spcPts val="0"/>
              </a:spcBef>
              <a:spcAft>
                <a:spcPts val="0"/>
              </a:spcAft>
              <a:buSzPts val="3000"/>
              <a:buNone/>
              <a:defRPr sz="3600">
                <a:solidFill>
                  <a:schemeClr val="dk1"/>
                </a:solidFill>
                <a:latin typeface="Times New Roman"/>
                <a:ea typeface="Times New Roman"/>
                <a:cs typeface="Times New Roman"/>
                <a:sym typeface="Times New Roman"/>
              </a:defRPr>
            </a:lvl3pPr>
            <a:lvl4pPr lvl="3" algn="ctr">
              <a:lnSpc>
                <a:spcPct val="100000"/>
              </a:lnSpc>
              <a:spcBef>
                <a:spcPts val="0"/>
              </a:spcBef>
              <a:spcAft>
                <a:spcPts val="0"/>
              </a:spcAft>
              <a:buSzPts val="3000"/>
              <a:buNone/>
              <a:defRPr sz="3600">
                <a:solidFill>
                  <a:schemeClr val="dk1"/>
                </a:solidFill>
                <a:latin typeface="Times New Roman"/>
                <a:ea typeface="Times New Roman"/>
                <a:cs typeface="Times New Roman"/>
                <a:sym typeface="Times New Roman"/>
              </a:defRPr>
            </a:lvl4pPr>
            <a:lvl5pPr lvl="4" algn="ctr">
              <a:lnSpc>
                <a:spcPct val="100000"/>
              </a:lnSpc>
              <a:spcBef>
                <a:spcPts val="0"/>
              </a:spcBef>
              <a:spcAft>
                <a:spcPts val="0"/>
              </a:spcAft>
              <a:buSzPts val="3000"/>
              <a:buNone/>
              <a:defRPr sz="3600">
                <a:solidFill>
                  <a:schemeClr val="dk1"/>
                </a:solidFill>
                <a:latin typeface="Times New Roman"/>
                <a:ea typeface="Times New Roman"/>
                <a:cs typeface="Times New Roman"/>
                <a:sym typeface="Times New Roman"/>
              </a:defRPr>
            </a:lvl5pPr>
            <a:lvl6pPr lvl="5" algn="ctr">
              <a:lnSpc>
                <a:spcPct val="100000"/>
              </a:lnSpc>
              <a:spcBef>
                <a:spcPts val="0"/>
              </a:spcBef>
              <a:spcAft>
                <a:spcPts val="0"/>
              </a:spcAft>
              <a:buSzPts val="3000"/>
              <a:buNone/>
              <a:defRPr sz="3600">
                <a:solidFill>
                  <a:schemeClr val="dk1"/>
                </a:solidFill>
                <a:latin typeface="Times New Roman"/>
                <a:ea typeface="Times New Roman"/>
                <a:cs typeface="Times New Roman"/>
                <a:sym typeface="Times New Roman"/>
              </a:defRPr>
            </a:lvl6pPr>
            <a:lvl7pPr lvl="6" algn="ctr">
              <a:lnSpc>
                <a:spcPct val="100000"/>
              </a:lnSpc>
              <a:spcBef>
                <a:spcPts val="0"/>
              </a:spcBef>
              <a:spcAft>
                <a:spcPts val="0"/>
              </a:spcAft>
              <a:buSzPts val="3000"/>
              <a:buNone/>
              <a:defRPr sz="3600">
                <a:solidFill>
                  <a:schemeClr val="dk1"/>
                </a:solidFill>
                <a:latin typeface="Times New Roman"/>
                <a:ea typeface="Times New Roman"/>
                <a:cs typeface="Times New Roman"/>
                <a:sym typeface="Times New Roman"/>
              </a:defRPr>
            </a:lvl7pPr>
            <a:lvl8pPr lvl="7" algn="ctr">
              <a:lnSpc>
                <a:spcPct val="100000"/>
              </a:lnSpc>
              <a:spcBef>
                <a:spcPts val="0"/>
              </a:spcBef>
              <a:spcAft>
                <a:spcPts val="0"/>
              </a:spcAft>
              <a:buSzPts val="3000"/>
              <a:buNone/>
              <a:defRPr sz="3600">
                <a:solidFill>
                  <a:schemeClr val="dk1"/>
                </a:solidFill>
                <a:latin typeface="Times New Roman"/>
                <a:ea typeface="Times New Roman"/>
                <a:cs typeface="Times New Roman"/>
                <a:sym typeface="Times New Roman"/>
              </a:defRPr>
            </a:lvl8pPr>
            <a:lvl9pPr lvl="8" algn="ctr">
              <a:lnSpc>
                <a:spcPct val="100000"/>
              </a:lnSpc>
              <a:spcBef>
                <a:spcPts val="0"/>
              </a:spcBef>
              <a:spcAft>
                <a:spcPts val="0"/>
              </a:spcAft>
              <a:buSzPts val="3000"/>
              <a:buNone/>
              <a:defRPr sz="36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9" name="Google Shape;6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Subheading and 2 columns">
  <p:cSld name="Heading, Subheading and 2 columns">
    <p:spTree>
      <p:nvGrpSpPr>
        <p:cNvPr id="72" name="Shape 72"/>
        <p:cNvGrpSpPr/>
        <p:nvPr/>
      </p:nvGrpSpPr>
      <p:grpSpPr>
        <a:xfrm>
          <a:off x="0" y="0"/>
          <a:ext cx="0" cy="0"/>
          <a:chOff x="0" y="0"/>
          <a:chExt cx="0" cy="0"/>
        </a:xfrm>
      </p:grpSpPr>
      <p:sp>
        <p:nvSpPr>
          <p:cNvPr id="73" name="Google Shape;73;p16"/>
          <p:cNvSpPr txBox="1"/>
          <p:nvPr>
            <p:ph type="title"/>
          </p:nvPr>
        </p:nvSpPr>
        <p:spPr>
          <a:xfrm>
            <a:off x="542925" y="680308"/>
            <a:ext cx="5613900" cy="4521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3300"/>
              <a:buFont typeface="Arial"/>
              <a:buNone/>
              <a:defRPr b="1" i="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6"/>
          <p:cNvSpPr txBox="1"/>
          <p:nvPr>
            <p:ph idx="1" type="body"/>
          </p:nvPr>
        </p:nvSpPr>
        <p:spPr>
          <a:xfrm>
            <a:off x="542926" y="1132285"/>
            <a:ext cx="5613900" cy="470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0B0F0"/>
              </a:buClr>
              <a:buSzPts val="2100"/>
              <a:buNone/>
              <a:defRPr sz="2100">
                <a:solidFill>
                  <a:srgbClr val="00B0F0"/>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6"/>
          <p:cNvSpPr txBox="1"/>
          <p:nvPr>
            <p:ph idx="2" type="body"/>
          </p:nvPr>
        </p:nvSpPr>
        <p:spPr>
          <a:xfrm>
            <a:off x="542925" y="1917646"/>
            <a:ext cx="3831000" cy="2747400"/>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chemeClr val="dk1"/>
              </a:buClr>
              <a:buSzPts val="1200"/>
              <a:buChar char="•"/>
              <a:defRPr sz="12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 name="Google Shape;76;p16"/>
          <p:cNvSpPr txBox="1"/>
          <p:nvPr>
            <p:ph idx="3" type="body"/>
          </p:nvPr>
        </p:nvSpPr>
        <p:spPr>
          <a:xfrm>
            <a:off x="4577576" y="1917646"/>
            <a:ext cx="3831000" cy="2747400"/>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chemeClr val="dk1"/>
              </a:buClr>
              <a:buSzPts val="1200"/>
              <a:buChar char="•"/>
              <a:defRPr sz="12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Custom Layout">
  <p:cSld name="30_Custom Layout">
    <p:spTree>
      <p:nvGrpSpPr>
        <p:cNvPr id="77" name="Shape 77"/>
        <p:cNvGrpSpPr/>
        <p:nvPr/>
      </p:nvGrpSpPr>
      <p:grpSpPr>
        <a:xfrm>
          <a:off x="0" y="0"/>
          <a:ext cx="0" cy="0"/>
          <a:chOff x="0" y="0"/>
          <a:chExt cx="0" cy="0"/>
        </a:xfrm>
      </p:grpSpPr>
      <p:sp>
        <p:nvSpPr>
          <p:cNvPr id="78" name="Google Shape;78;p17"/>
          <p:cNvSpPr/>
          <p:nvPr>
            <p:ph idx="2" type="pic"/>
          </p:nvPr>
        </p:nvSpPr>
        <p:spPr>
          <a:xfrm>
            <a:off x="533707" y="0"/>
            <a:ext cx="4876200" cy="51435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19"/>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88" name="Google Shape;8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2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2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sp>
        <p:nvSpPr>
          <p:cNvPr id="99" name="Google Shape;99;p2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2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1" name="Google Shape;101;p2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 name="Google Shape;102;p2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3" name="Google Shape;103;p2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9" name="Google Shape;119;p2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0" name="Google Shape;120;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2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5"/>
          <p:cNvSpPr/>
          <p:nvPr>
            <p:ph idx="2" type="pic"/>
          </p:nvPr>
        </p:nvSpPr>
        <p:spPr>
          <a:xfrm>
            <a:off x="3887391" y="740569"/>
            <a:ext cx="4629300" cy="3655200"/>
          </a:xfrm>
          <a:prstGeom prst="rect">
            <a:avLst/>
          </a:prstGeom>
          <a:noFill/>
          <a:ln>
            <a:noFill/>
          </a:ln>
        </p:spPr>
      </p:sp>
      <p:sp>
        <p:nvSpPr>
          <p:cNvPr id="126" name="Google Shape;126;p25"/>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7" name="Google Shape;127;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2" name="Google Shape;132;p2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7"/>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27"/>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solidFill>
          <a:schemeClr val="lt1"/>
        </a:solidFill>
      </p:bgPr>
    </p:bg>
    <p:spTree>
      <p:nvGrpSpPr>
        <p:cNvPr id="142" name="Shape 142"/>
        <p:cNvGrpSpPr/>
        <p:nvPr/>
      </p:nvGrpSpPr>
      <p:grpSpPr>
        <a:xfrm>
          <a:off x="0" y="0"/>
          <a:ext cx="0" cy="0"/>
          <a:chOff x="0" y="0"/>
          <a:chExt cx="0" cy="0"/>
        </a:xfrm>
      </p:grpSpPr>
      <p:sp>
        <p:nvSpPr>
          <p:cNvPr id="143" name="Google Shape;143;p28"/>
          <p:cNvSpPr txBox="1"/>
          <p:nvPr>
            <p:ph type="title"/>
          </p:nvPr>
        </p:nvSpPr>
        <p:spPr>
          <a:xfrm>
            <a:off x="685800" y="0"/>
            <a:ext cx="7772400" cy="17712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SzPts val="3300"/>
              <a:buNone/>
              <a:defRPr sz="3600">
                <a:solidFill>
                  <a:schemeClr val="dk1"/>
                </a:solidFill>
                <a:latin typeface="Times New Roman"/>
                <a:ea typeface="Times New Roman"/>
                <a:cs typeface="Times New Roman"/>
                <a:sym typeface="Times New Roman"/>
              </a:defRPr>
            </a:lvl1pPr>
            <a:lvl2pPr lvl="1" algn="ctr">
              <a:lnSpc>
                <a:spcPct val="100000"/>
              </a:lnSpc>
              <a:spcBef>
                <a:spcPts val="0"/>
              </a:spcBef>
              <a:spcAft>
                <a:spcPts val="0"/>
              </a:spcAft>
              <a:buSzPts val="1100"/>
              <a:buNone/>
              <a:defRPr sz="3600">
                <a:solidFill>
                  <a:schemeClr val="dk1"/>
                </a:solidFill>
                <a:latin typeface="Times New Roman"/>
                <a:ea typeface="Times New Roman"/>
                <a:cs typeface="Times New Roman"/>
                <a:sym typeface="Times New Roman"/>
              </a:defRPr>
            </a:lvl2pPr>
            <a:lvl3pPr lvl="2" algn="ctr">
              <a:lnSpc>
                <a:spcPct val="100000"/>
              </a:lnSpc>
              <a:spcBef>
                <a:spcPts val="0"/>
              </a:spcBef>
              <a:spcAft>
                <a:spcPts val="0"/>
              </a:spcAft>
              <a:buSzPts val="1100"/>
              <a:buNone/>
              <a:defRPr sz="3600">
                <a:solidFill>
                  <a:schemeClr val="dk1"/>
                </a:solidFill>
                <a:latin typeface="Times New Roman"/>
                <a:ea typeface="Times New Roman"/>
                <a:cs typeface="Times New Roman"/>
                <a:sym typeface="Times New Roman"/>
              </a:defRPr>
            </a:lvl3pPr>
            <a:lvl4pPr lvl="3" algn="ctr">
              <a:lnSpc>
                <a:spcPct val="100000"/>
              </a:lnSpc>
              <a:spcBef>
                <a:spcPts val="0"/>
              </a:spcBef>
              <a:spcAft>
                <a:spcPts val="0"/>
              </a:spcAft>
              <a:buSzPts val="1100"/>
              <a:buNone/>
              <a:defRPr sz="3600">
                <a:solidFill>
                  <a:schemeClr val="dk1"/>
                </a:solidFill>
                <a:latin typeface="Times New Roman"/>
                <a:ea typeface="Times New Roman"/>
                <a:cs typeface="Times New Roman"/>
                <a:sym typeface="Times New Roman"/>
              </a:defRPr>
            </a:lvl4pPr>
            <a:lvl5pPr lvl="4" algn="ctr">
              <a:lnSpc>
                <a:spcPct val="100000"/>
              </a:lnSpc>
              <a:spcBef>
                <a:spcPts val="0"/>
              </a:spcBef>
              <a:spcAft>
                <a:spcPts val="0"/>
              </a:spcAft>
              <a:buSzPts val="1100"/>
              <a:buNone/>
              <a:defRPr sz="3600">
                <a:solidFill>
                  <a:schemeClr val="dk1"/>
                </a:solidFill>
                <a:latin typeface="Times New Roman"/>
                <a:ea typeface="Times New Roman"/>
                <a:cs typeface="Times New Roman"/>
                <a:sym typeface="Times New Roman"/>
              </a:defRPr>
            </a:lvl5pPr>
            <a:lvl6pPr lvl="5" algn="ctr">
              <a:lnSpc>
                <a:spcPct val="100000"/>
              </a:lnSpc>
              <a:spcBef>
                <a:spcPts val="0"/>
              </a:spcBef>
              <a:spcAft>
                <a:spcPts val="0"/>
              </a:spcAft>
              <a:buSzPts val="1100"/>
              <a:buNone/>
              <a:defRPr sz="3600">
                <a:solidFill>
                  <a:schemeClr val="dk1"/>
                </a:solidFill>
                <a:latin typeface="Times New Roman"/>
                <a:ea typeface="Times New Roman"/>
                <a:cs typeface="Times New Roman"/>
                <a:sym typeface="Times New Roman"/>
              </a:defRPr>
            </a:lvl6pPr>
            <a:lvl7pPr lvl="6" algn="ctr">
              <a:lnSpc>
                <a:spcPct val="100000"/>
              </a:lnSpc>
              <a:spcBef>
                <a:spcPts val="0"/>
              </a:spcBef>
              <a:spcAft>
                <a:spcPts val="0"/>
              </a:spcAft>
              <a:buSzPts val="1100"/>
              <a:buNone/>
              <a:defRPr sz="3600">
                <a:solidFill>
                  <a:schemeClr val="dk1"/>
                </a:solidFill>
                <a:latin typeface="Times New Roman"/>
                <a:ea typeface="Times New Roman"/>
                <a:cs typeface="Times New Roman"/>
                <a:sym typeface="Times New Roman"/>
              </a:defRPr>
            </a:lvl7pPr>
            <a:lvl8pPr lvl="7" algn="ctr">
              <a:lnSpc>
                <a:spcPct val="100000"/>
              </a:lnSpc>
              <a:spcBef>
                <a:spcPts val="0"/>
              </a:spcBef>
              <a:spcAft>
                <a:spcPts val="0"/>
              </a:spcAft>
              <a:buSzPts val="1100"/>
              <a:buNone/>
              <a:defRPr sz="3600">
                <a:solidFill>
                  <a:schemeClr val="dk1"/>
                </a:solidFill>
                <a:latin typeface="Times New Roman"/>
                <a:ea typeface="Times New Roman"/>
                <a:cs typeface="Times New Roman"/>
                <a:sym typeface="Times New Roman"/>
              </a:defRPr>
            </a:lvl8pPr>
            <a:lvl9pPr lvl="8" algn="ctr">
              <a:lnSpc>
                <a:spcPct val="100000"/>
              </a:lnSpc>
              <a:spcBef>
                <a:spcPts val="0"/>
              </a:spcBef>
              <a:spcAft>
                <a:spcPts val="0"/>
              </a:spcAft>
              <a:buSzPts val="1100"/>
              <a:buNone/>
              <a:defRPr sz="36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8" name="Shape 148"/>
        <p:cNvGrpSpPr/>
        <p:nvPr/>
      </p:nvGrpSpPr>
      <p:grpSpPr>
        <a:xfrm>
          <a:off x="0" y="0"/>
          <a:ext cx="0" cy="0"/>
          <a:chOff x="0" y="0"/>
          <a:chExt cx="0" cy="0"/>
        </a:xfrm>
      </p:grpSpPr>
      <p:sp>
        <p:nvSpPr>
          <p:cNvPr id="149" name="Google Shape;149;p3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0"/>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0"/>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52" name="Google Shape;152;p30"/>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53" name="Google Shape;15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31"/>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1"/>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57" name="Google Shape;15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8" name="Shape 158"/>
        <p:cNvGrpSpPr/>
        <p:nvPr/>
      </p:nvGrpSpPr>
      <p:grpSpPr>
        <a:xfrm>
          <a:off x="0" y="0"/>
          <a:ext cx="0" cy="0"/>
          <a:chOff x="0" y="0"/>
          <a:chExt cx="0" cy="0"/>
        </a:xfrm>
      </p:grpSpPr>
      <p:cxnSp>
        <p:nvCxnSpPr>
          <p:cNvPr id="159" name="Google Shape;159;p32"/>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160" name="Google Shape;160;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1" name="Google Shape;161;p3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2" name="Google Shape;16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3" name="Shape 163"/>
        <p:cNvGrpSpPr/>
        <p:nvPr/>
      </p:nvGrpSpPr>
      <p:grpSpPr>
        <a:xfrm>
          <a:off x="0" y="0"/>
          <a:ext cx="0" cy="0"/>
          <a:chOff x="0" y="0"/>
          <a:chExt cx="0" cy="0"/>
        </a:xfrm>
      </p:grpSpPr>
      <p:cxnSp>
        <p:nvCxnSpPr>
          <p:cNvPr id="164" name="Google Shape;164;p33"/>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165" name="Google Shape;165;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6" name="Google Shape;166;p33"/>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67" name="Google Shape;167;p33"/>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68" name="Google Shape;16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1" name="Google Shape;171;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2" name="Shape 172"/>
        <p:cNvGrpSpPr/>
        <p:nvPr/>
      </p:nvGrpSpPr>
      <p:grpSpPr>
        <a:xfrm>
          <a:off x="0" y="0"/>
          <a:ext cx="0" cy="0"/>
          <a:chOff x="0" y="0"/>
          <a:chExt cx="0" cy="0"/>
        </a:xfrm>
      </p:grpSpPr>
      <p:cxnSp>
        <p:nvCxnSpPr>
          <p:cNvPr id="173" name="Google Shape;173;p35"/>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174" name="Google Shape;174;p35"/>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75" name="Google Shape;175;p35"/>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76" name="Google Shape;17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77" name="Shape 177"/>
        <p:cNvGrpSpPr/>
        <p:nvPr/>
      </p:nvGrpSpPr>
      <p:grpSpPr>
        <a:xfrm>
          <a:off x="0" y="0"/>
          <a:ext cx="0" cy="0"/>
          <a:chOff x="0" y="0"/>
          <a:chExt cx="0" cy="0"/>
        </a:xfrm>
      </p:grpSpPr>
      <p:sp>
        <p:nvSpPr>
          <p:cNvPr id="178" name="Google Shape;178;p36"/>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179" name="Google Shape;17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80" name="Shape 180"/>
        <p:cNvGrpSpPr/>
        <p:nvPr/>
      </p:nvGrpSpPr>
      <p:grpSpPr>
        <a:xfrm>
          <a:off x="0" y="0"/>
          <a:ext cx="0" cy="0"/>
          <a:chOff x="0" y="0"/>
          <a:chExt cx="0" cy="0"/>
        </a:xfrm>
      </p:grpSpPr>
      <p:sp>
        <p:nvSpPr>
          <p:cNvPr id="181" name="Google Shape;181;p37"/>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37"/>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183" name="Google Shape;183;p37"/>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184" name="Google Shape;184;p37"/>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185" name="Google Shape;185;p3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6" name="Google Shape;18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7" name="Shape 187"/>
        <p:cNvGrpSpPr/>
        <p:nvPr/>
      </p:nvGrpSpPr>
      <p:grpSpPr>
        <a:xfrm>
          <a:off x="0" y="0"/>
          <a:ext cx="0" cy="0"/>
          <a:chOff x="0" y="0"/>
          <a:chExt cx="0" cy="0"/>
        </a:xfrm>
      </p:grpSpPr>
      <p:sp>
        <p:nvSpPr>
          <p:cNvPr id="188" name="Google Shape;188;p3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189" name="Google Shape;18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0" name="Shape 190"/>
        <p:cNvGrpSpPr/>
        <p:nvPr/>
      </p:nvGrpSpPr>
      <p:grpSpPr>
        <a:xfrm>
          <a:off x="0" y="0"/>
          <a:ext cx="0" cy="0"/>
          <a:chOff x="0" y="0"/>
          <a:chExt cx="0" cy="0"/>
        </a:xfrm>
      </p:grpSpPr>
      <p:cxnSp>
        <p:nvCxnSpPr>
          <p:cNvPr id="191" name="Google Shape;191;p39"/>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192" name="Google Shape;192;p3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193" name="Google Shape;193;p3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4" name="Google Shape;19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5" name="Shape 195"/>
        <p:cNvGrpSpPr/>
        <p:nvPr/>
      </p:nvGrpSpPr>
      <p:grpSpPr>
        <a:xfrm>
          <a:off x="0" y="0"/>
          <a:ext cx="0" cy="0"/>
          <a:chOff x="0" y="0"/>
          <a:chExt cx="0" cy="0"/>
        </a:xfrm>
      </p:grpSpPr>
      <p:sp>
        <p:nvSpPr>
          <p:cNvPr id="196" name="Google Shape;19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01" name="Shape 201"/>
        <p:cNvGrpSpPr/>
        <p:nvPr/>
      </p:nvGrpSpPr>
      <p:grpSpPr>
        <a:xfrm>
          <a:off x="0" y="0"/>
          <a:ext cx="0" cy="0"/>
          <a:chOff x="0" y="0"/>
          <a:chExt cx="0" cy="0"/>
        </a:xfrm>
      </p:grpSpPr>
      <p:sp>
        <p:nvSpPr>
          <p:cNvPr id="202" name="Google Shape;202;p42"/>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lvl="0"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1pPr>
            <a:lvl2pPr lvl="1"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2pPr>
            <a:lvl3pPr lvl="2"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3pPr>
            <a:lvl4pPr lvl="3"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4pPr>
            <a:lvl5pPr lvl="4"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5pPr>
            <a:lvl6pPr lvl="5"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6pPr>
            <a:lvl7pPr lvl="6"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7pPr>
            <a:lvl8pPr lvl="7"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8pPr>
            <a:lvl9pPr lvl="8"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9pPr>
          </a:lstStyle>
          <a:p/>
        </p:txBody>
      </p:sp>
      <p:sp>
        <p:nvSpPr>
          <p:cNvPr id="203" name="Google Shape;203;p42"/>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lgn="l">
              <a:lnSpc>
                <a:spcPct val="100000"/>
              </a:lnSpc>
              <a:spcBef>
                <a:spcPts val="60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1pPr>
            <a:lvl2pPr indent="-304800" lvl="1" marL="914400" algn="l">
              <a:lnSpc>
                <a:spcPct val="100000"/>
              </a:lnSpc>
              <a:spcBef>
                <a:spcPts val="0"/>
              </a:spcBef>
              <a:spcAft>
                <a:spcPts val="0"/>
              </a:spcAft>
              <a:buClr>
                <a:schemeClr val="dk1"/>
              </a:buClr>
              <a:buSzPts val="1200"/>
              <a:buFont typeface="Times New Roman"/>
              <a:buChar char="●"/>
              <a:defRPr sz="2300">
                <a:solidFill>
                  <a:schemeClr val="dk1"/>
                </a:solidFill>
                <a:latin typeface="Times New Roman"/>
                <a:ea typeface="Times New Roman"/>
                <a:cs typeface="Times New Roman"/>
                <a:sym typeface="Times New Roman"/>
              </a:defRPr>
            </a:lvl2pPr>
            <a:lvl3pPr indent="-304800" lvl="2" marL="1371600" algn="l">
              <a:lnSpc>
                <a:spcPct val="100000"/>
              </a:lnSpc>
              <a:spcBef>
                <a:spcPts val="0"/>
              </a:spcBef>
              <a:spcAft>
                <a:spcPts val="0"/>
              </a:spcAft>
              <a:buClr>
                <a:schemeClr val="dk1"/>
              </a:buClr>
              <a:buSzPts val="1200"/>
              <a:buFont typeface="Times New Roman"/>
              <a:buChar char="●"/>
              <a:defRPr sz="2000">
                <a:solidFill>
                  <a:schemeClr val="dk1"/>
                </a:solidFill>
                <a:latin typeface="Times New Roman"/>
                <a:ea typeface="Times New Roman"/>
                <a:cs typeface="Times New Roman"/>
                <a:sym typeface="Times New Roman"/>
              </a:defRPr>
            </a:lvl3pPr>
            <a:lvl4pPr indent="-304800" lvl="3" marL="1828800" algn="l">
              <a:lnSpc>
                <a:spcPct val="100000"/>
              </a:lnSpc>
              <a:spcBef>
                <a:spcPts val="0"/>
              </a:spcBef>
              <a:spcAft>
                <a:spcPts val="0"/>
              </a:spcAft>
              <a:buClr>
                <a:schemeClr val="dk1"/>
              </a:buClr>
              <a:buSzPts val="1200"/>
              <a:buFont typeface="Times New Roman"/>
              <a:buChar char="●"/>
              <a:defRPr sz="1700">
                <a:solidFill>
                  <a:schemeClr val="dk1"/>
                </a:solidFill>
                <a:latin typeface="Times New Roman"/>
                <a:ea typeface="Times New Roman"/>
                <a:cs typeface="Times New Roman"/>
                <a:sym typeface="Times New Roman"/>
              </a:defRPr>
            </a:lvl4pPr>
            <a:lvl5pPr indent="-304800" lvl="4" marL="2286000" algn="l">
              <a:lnSpc>
                <a:spcPct val="100000"/>
              </a:lnSpc>
              <a:spcBef>
                <a:spcPts val="0"/>
              </a:spcBef>
              <a:spcAft>
                <a:spcPts val="0"/>
              </a:spcAft>
              <a:buClr>
                <a:schemeClr val="dk1"/>
              </a:buClr>
              <a:buSzPts val="1200"/>
              <a:buFont typeface="Times New Roman"/>
              <a:buChar char="●"/>
              <a:defRPr sz="1700">
                <a:solidFill>
                  <a:schemeClr val="dk1"/>
                </a:solidFill>
                <a:latin typeface="Times New Roman"/>
                <a:ea typeface="Times New Roman"/>
                <a:cs typeface="Times New Roman"/>
                <a:sym typeface="Times New Roman"/>
              </a:defRPr>
            </a:lvl5pPr>
            <a:lvl6pPr indent="-304800" lvl="5" marL="2743200" algn="l">
              <a:lnSpc>
                <a:spcPct val="100000"/>
              </a:lnSpc>
              <a:spcBef>
                <a:spcPts val="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6pPr>
            <a:lvl7pPr indent="-304800" lvl="6" marL="3200400" algn="l">
              <a:lnSpc>
                <a:spcPct val="100000"/>
              </a:lnSpc>
              <a:spcBef>
                <a:spcPts val="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7pPr>
            <a:lvl8pPr indent="-304800" lvl="7" marL="3657600" algn="l">
              <a:lnSpc>
                <a:spcPct val="100000"/>
              </a:lnSpc>
              <a:spcBef>
                <a:spcPts val="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8pPr>
            <a:lvl9pPr indent="-304800" lvl="8" marL="4114800" algn="l">
              <a:lnSpc>
                <a:spcPct val="100000"/>
              </a:lnSpc>
              <a:spcBef>
                <a:spcPts val="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5" name="Shape 2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5.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2" Type="http://schemas.openxmlformats.org/officeDocument/2006/relationships/theme" Target="../theme/theme2.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3" name="Google Shape;63;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4" name="Google Shape;64;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5" name="Google Shape;65;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757575"/>
                </a:solidFill>
                <a:latin typeface="Arial"/>
                <a:ea typeface="Arial"/>
                <a:cs typeface="Arial"/>
                <a:sym typeface="Arial"/>
              </a:defRPr>
            </a:lvl1pPr>
            <a:lvl2pPr indent="0" lvl="1" marL="0" marR="0" algn="r">
              <a:spcBef>
                <a:spcPts val="0"/>
              </a:spcBef>
              <a:buNone/>
              <a:defRPr b="0" i="0" sz="900" u="none" cap="none" strike="noStrike">
                <a:solidFill>
                  <a:srgbClr val="757575"/>
                </a:solidFill>
                <a:latin typeface="Arial"/>
                <a:ea typeface="Arial"/>
                <a:cs typeface="Arial"/>
                <a:sym typeface="Arial"/>
              </a:defRPr>
            </a:lvl2pPr>
            <a:lvl3pPr indent="0" lvl="2" marL="0" marR="0" algn="r">
              <a:spcBef>
                <a:spcPts val="0"/>
              </a:spcBef>
              <a:buNone/>
              <a:defRPr b="0" i="0" sz="900" u="none" cap="none" strike="noStrike">
                <a:solidFill>
                  <a:srgbClr val="757575"/>
                </a:solidFill>
                <a:latin typeface="Arial"/>
                <a:ea typeface="Arial"/>
                <a:cs typeface="Arial"/>
                <a:sym typeface="Arial"/>
              </a:defRPr>
            </a:lvl3pPr>
            <a:lvl4pPr indent="0" lvl="3" marL="0" marR="0" algn="r">
              <a:spcBef>
                <a:spcPts val="0"/>
              </a:spcBef>
              <a:buNone/>
              <a:defRPr b="0" i="0" sz="900" u="none" cap="none" strike="noStrike">
                <a:solidFill>
                  <a:srgbClr val="757575"/>
                </a:solidFill>
                <a:latin typeface="Arial"/>
                <a:ea typeface="Arial"/>
                <a:cs typeface="Arial"/>
                <a:sym typeface="Arial"/>
              </a:defRPr>
            </a:lvl4pPr>
            <a:lvl5pPr indent="0" lvl="4" marL="0" marR="0" algn="r">
              <a:spcBef>
                <a:spcPts val="0"/>
              </a:spcBef>
              <a:buNone/>
              <a:defRPr b="0" i="0" sz="900" u="none" cap="none" strike="noStrike">
                <a:solidFill>
                  <a:srgbClr val="757575"/>
                </a:solidFill>
                <a:latin typeface="Arial"/>
                <a:ea typeface="Arial"/>
                <a:cs typeface="Arial"/>
                <a:sym typeface="Arial"/>
              </a:defRPr>
            </a:lvl5pPr>
            <a:lvl6pPr indent="0" lvl="5" marL="0" marR="0" algn="r">
              <a:spcBef>
                <a:spcPts val="0"/>
              </a:spcBef>
              <a:buNone/>
              <a:defRPr b="0" i="0" sz="900" u="none" cap="none" strike="noStrike">
                <a:solidFill>
                  <a:srgbClr val="757575"/>
                </a:solidFill>
                <a:latin typeface="Arial"/>
                <a:ea typeface="Arial"/>
                <a:cs typeface="Arial"/>
                <a:sym typeface="Arial"/>
              </a:defRPr>
            </a:lvl6pPr>
            <a:lvl7pPr indent="0" lvl="6" marL="0" marR="0" algn="r">
              <a:spcBef>
                <a:spcPts val="0"/>
              </a:spcBef>
              <a:buNone/>
              <a:defRPr b="0" i="0" sz="900" u="none" cap="none" strike="noStrike">
                <a:solidFill>
                  <a:srgbClr val="757575"/>
                </a:solidFill>
                <a:latin typeface="Arial"/>
                <a:ea typeface="Arial"/>
                <a:cs typeface="Arial"/>
                <a:sym typeface="Arial"/>
              </a:defRPr>
            </a:lvl7pPr>
            <a:lvl8pPr indent="0" lvl="7" marL="0" marR="0" algn="r">
              <a:spcBef>
                <a:spcPts val="0"/>
              </a:spcBef>
              <a:buNone/>
              <a:defRPr b="0" i="0" sz="900" u="none" cap="none" strike="noStrike">
                <a:solidFill>
                  <a:srgbClr val="757575"/>
                </a:solidFill>
                <a:latin typeface="Arial"/>
                <a:ea typeface="Arial"/>
                <a:cs typeface="Arial"/>
                <a:sym typeface="Arial"/>
              </a:defRPr>
            </a:lvl8pPr>
            <a:lvl9pPr indent="0" lvl="8" marL="0" marR="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146" name="Google Shape;146;p29"/>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147" name="Google Shape;1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41"/>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76200" lvl="0"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1pPr>
            <a:lvl2pPr indent="-76200" lvl="1"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2pPr>
            <a:lvl3pPr indent="-76200" lvl="2"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3pPr>
            <a:lvl4pPr indent="-76200" lvl="3"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4pPr>
            <a:lvl5pPr indent="-76200" lvl="4"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5pPr>
            <a:lvl6pPr indent="-76200" lvl="5"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6pPr>
            <a:lvl7pPr indent="-76200" lvl="6"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7pPr>
            <a:lvl8pPr indent="-76200" lvl="7"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8pPr>
            <a:lvl9pPr indent="-76200" lvl="8"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9pPr>
          </a:lstStyle>
          <a:p/>
        </p:txBody>
      </p:sp>
      <p:sp>
        <p:nvSpPr>
          <p:cNvPr id="199" name="Google Shape;199;p41"/>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0" algn="l">
              <a:lnSpc>
                <a:spcPct val="100000"/>
              </a:lnSpc>
              <a:spcBef>
                <a:spcPts val="60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1pPr>
            <a:lvl2pPr indent="-304800" lvl="1" marL="914400" marR="0" algn="l">
              <a:lnSpc>
                <a:spcPct val="100000"/>
              </a:lnSpc>
              <a:spcBef>
                <a:spcPts val="0"/>
              </a:spcBef>
              <a:spcAft>
                <a:spcPts val="0"/>
              </a:spcAft>
              <a:buClr>
                <a:schemeClr val="dk1"/>
              </a:buClr>
              <a:buSzPts val="1200"/>
              <a:buFont typeface="Times New Roman"/>
              <a:buChar char="●"/>
              <a:defRPr b="0" i="0" sz="2300" u="none" cap="none" strike="noStrike">
                <a:solidFill>
                  <a:schemeClr val="dk1"/>
                </a:solidFill>
                <a:latin typeface="Times New Roman"/>
                <a:ea typeface="Times New Roman"/>
                <a:cs typeface="Times New Roman"/>
                <a:sym typeface="Times New Roman"/>
              </a:defRPr>
            </a:lvl2pPr>
            <a:lvl3pPr indent="-304800" lvl="2" marL="1371600" marR="0" algn="l">
              <a:lnSpc>
                <a:spcPct val="100000"/>
              </a:lnSpc>
              <a:spcBef>
                <a:spcPts val="0"/>
              </a:spcBef>
              <a:spcAft>
                <a:spcPts val="0"/>
              </a:spcAft>
              <a:buClr>
                <a:schemeClr val="dk1"/>
              </a:buClr>
              <a:buSzPts val="12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04800" lvl="3" marL="1828800" marR="0" algn="l">
              <a:lnSpc>
                <a:spcPct val="100000"/>
              </a:lnSpc>
              <a:spcBef>
                <a:spcPts val="0"/>
              </a:spcBef>
              <a:spcAft>
                <a:spcPts val="0"/>
              </a:spcAft>
              <a:buClr>
                <a:schemeClr val="dk1"/>
              </a:buClr>
              <a:buSzPts val="1200"/>
              <a:buFont typeface="Times New Roman"/>
              <a:buChar char="●"/>
              <a:defRPr b="0" i="0" sz="1700" u="none" cap="none" strike="noStrike">
                <a:solidFill>
                  <a:schemeClr val="dk1"/>
                </a:solidFill>
                <a:latin typeface="Times New Roman"/>
                <a:ea typeface="Times New Roman"/>
                <a:cs typeface="Times New Roman"/>
                <a:sym typeface="Times New Roman"/>
              </a:defRPr>
            </a:lvl4pPr>
            <a:lvl5pPr indent="-304800" lvl="4" marL="2286000" marR="0" algn="l">
              <a:lnSpc>
                <a:spcPct val="100000"/>
              </a:lnSpc>
              <a:spcBef>
                <a:spcPts val="0"/>
              </a:spcBef>
              <a:spcAft>
                <a:spcPts val="0"/>
              </a:spcAft>
              <a:buClr>
                <a:schemeClr val="dk1"/>
              </a:buClr>
              <a:buSzPts val="1200"/>
              <a:buFont typeface="Times New Roman"/>
              <a:buChar char="●"/>
              <a:defRPr b="0" i="0" sz="1700" u="none" cap="none" strike="noStrike">
                <a:solidFill>
                  <a:schemeClr val="dk1"/>
                </a:solidFill>
                <a:latin typeface="Times New Roman"/>
                <a:ea typeface="Times New Roman"/>
                <a:cs typeface="Times New Roman"/>
                <a:sym typeface="Times New Roman"/>
              </a:defRPr>
            </a:lvl5pPr>
            <a:lvl6pPr indent="-304800" lvl="5" marL="2743200" marR="0" algn="l">
              <a:lnSpc>
                <a:spcPct val="100000"/>
              </a:lnSpc>
              <a:spcBef>
                <a:spcPts val="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6pPr>
            <a:lvl7pPr indent="-304800" lvl="6" marL="3200400" marR="0" algn="l">
              <a:lnSpc>
                <a:spcPct val="100000"/>
              </a:lnSpc>
              <a:spcBef>
                <a:spcPts val="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7pPr>
            <a:lvl8pPr indent="-304800" lvl="7" marL="3657600" marR="0" algn="l">
              <a:lnSpc>
                <a:spcPct val="100000"/>
              </a:lnSpc>
              <a:spcBef>
                <a:spcPts val="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8pPr>
            <a:lvl9pPr indent="-304800" lvl="8" marL="4114800" marR="0" algn="l">
              <a:lnSpc>
                <a:spcPct val="100000"/>
              </a:lnSpc>
              <a:spcBef>
                <a:spcPts val="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9pPr>
          </a:lstStyle>
          <a:p/>
        </p:txBody>
      </p:sp>
      <p:sp>
        <p:nvSpPr>
          <p:cNvPr id="200" name="Google Shape;200;p41"/>
          <p:cNvSpPr txBox="1"/>
          <p:nvPr/>
        </p:nvSpPr>
        <p:spPr>
          <a:xfrm>
            <a:off x="7373778" y="4685942"/>
            <a:ext cx="263100" cy="197100"/>
          </a:xfrm>
          <a:prstGeom prst="rect">
            <a:avLst/>
          </a:prstGeom>
          <a:noFill/>
          <a:ln>
            <a:noFill/>
          </a:ln>
        </p:spPr>
        <p:txBody>
          <a:bodyPr anchorCtr="0" anchor="t" bIns="37700" lIns="75425" spcFirstLastPara="1" rIns="75425" wrap="square" tIns="37700">
            <a:noAutofit/>
          </a:bodyPr>
          <a:lstStyle/>
          <a:p>
            <a:pPr indent="0" lvl="0" marL="0" marR="0" rtl="0" algn="ctr">
              <a:lnSpc>
                <a:spcPct val="100000"/>
              </a:lnSpc>
              <a:spcBef>
                <a:spcPts val="0"/>
              </a:spcBef>
              <a:spcAft>
                <a:spcPts val="0"/>
              </a:spcAft>
              <a:buClr>
                <a:schemeClr val="dk1"/>
              </a:buClr>
              <a:buFont typeface="Times New Roman"/>
              <a:buNone/>
            </a:pPr>
            <a:r>
              <a:rPr b="0" i="0" lang="en-GB" sz="1200" u="none" cap="none" strike="noStrike">
                <a:solidFill>
                  <a:schemeClr val="dk1"/>
                </a:solidFill>
                <a:latin typeface="Times New Roman"/>
                <a:ea typeface="Times New Roman"/>
                <a:cs typeface="Times New Roman"/>
                <a:sym typeface="Times New Roman"/>
              </a:rPr>
              <a:t>*</a:t>
            </a:r>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training.npr.org/2017/12/06/the-journey-from-print-to-radio-storytelling-a-guide-for-navigating-a-new-landscape/#section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www.youtube.com/watch?v=D9voR1cCpb4" TargetMode="External"/><Relationship Id="rId4" Type="http://schemas.openxmlformats.org/officeDocument/2006/relationships/hyperlink" Target="http://www.youtube.com/watch?v=D9voR1cCpb4" TargetMode="External"/><Relationship Id="rId5"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www.youtube.com/watch?v=nMSxiHuDa00&amp;list=PLYApml9ZfRZ4aap6-vl9-hSHjcXUU4FK-&amp;index=1" TargetMode="External"/><Relationship Id="rId4" Type="http://schemas.openxmlformats.org/officeDocument/2006/relationships/hyperlink" Target="http://www.youtube.com/watch?v=nMSxiHuDa00" TargetMode="External"/><Relationship Id="rId5"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bbc.co.uk/sounds/brand/m0011cpr" TargetMode="External"/><Relationship Id="rId4" Type="http://schemas.openxmlformats.org/officeDocument/2006/relationships/hyperlink" Target="https://www.bbc.co.uk/sounds/play/m0011cpq" TargetMode="External"/><Relationship Id="rId5" Type="http://schemas.openxmlformats.org/officeDocument/2006/relationships/hyperlink" Target="http://www.youtube.com/watch?v=vVgjtcg46kY" TargetMode="External"/><Relationship Id="rId6"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www.youtube.com/watch?v=ozTjoeHy7mI" TargetMode="External"/><Relationship Id="rId4" Type="http://schemas.openxmlformats.org/officeDocument/2006/relationships/image" Target="../media/image4.jpg"/><Relationship Id="rId5" Type="http://schemas.openxmlformats.org/officeDocument/2006/relationships/hyperlink" Target="https://www.youtube.com/watch?v=ozTjoeHy7m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 Id="rId3" Type="http://schemas.openxmlformats.org/officeDocument/2006/relationships/hyperlink" Target="https://docs.google.com/document/d/e/2PACX-1vT7Pa0r41dSEplBSAklGxczeesP872HXqFCvnrXFHZhpPEotBGBdfby7P6DQhvacfnEH9zv9sXJhamn/pu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 Id="rId3" Type="http://schemas.openxmlformats.org/officeDocument/2006/relationships/hyperlink" Target="https://docs.google.com/document/d/e/2PACX-1vT7Pa0r41dSEplBSAklGxczeesP872HXqFCvnrXFHZhpPEotBGBdfby7P6DQhvacfnEH9zv9sXJhamn/pu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www.worldbuilders.ai/p/promises-payoffs" TargetMode="External"/><Relationship Id="rId4" Type="http://schemas.openxmlformats.org/officeDocument/2006/relationships/hyperlink" Target="http://www.youtube.com/watch?v=-hO7fM9EHU4" TargetMode="External"/><Relationship Id="rId5"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www.youtube.com/watch?v=rGUYAuAtRCk" TargetMode="Externa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www.worldbuilders.ai/p/3-types-promises?last_resource_guid=Post%3Adf4d1c25-a4b6-4834-9fac-4058d1461e28&amp;jwt_token=eyJ0eXAiOiJKV1QiLCJhbGciOiJIUzI1NiJ9.eyJzdWJzY3JpYmVyX2lkIjoiMzk3ZDdlMjctNGVkMi00ODYyLTk1NWYtNGY4MmVkNjliOThmIiwiZXhwIjoxNzE4ODgzMzE3LCJpc3MiOiJodHRwczovL2FwcC5iZWVoaWl2LmNvbSIsImlhdCI6MTcxODcxMDUxN30.mZ6oDwoVz_wdNUt_77ELs0cB4NDLwrSszLPNcUb3lB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 Id="rId3" Type="http://schemas.openxmlformats.org/officeDocument/2006/relationships/hyperlink" Target="https://www.rug.nl/staff/m.j.broersma/broersma_journalismasperformativediscourse.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www.bbc.co.uk/news/uk-politics-41020179" TargetMode="External"/></Relationships>
</file>

<file path=ppt/slides/_rels/slide29.xml.rels><?xml version="1.0" encoding="UTF-8" standalone="yes"?><Relationships xmlns="http://schemas.openxmlformats.org/package/2006/relationships"><Relationship Id="rId10" Type="http://schemas.openxmlformats.org/officeDocument/2006/relationships/image" Target="../media/image9.jpg"/><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s://www.bbc.co.uk/sounds/brand/m0011cpr" TargetMode="External"/><Relationship Id="rId4" Type="http://schemas.openxmlformats.org/officeDocument/2006/relationships/hyperlink" Target="https://www.bbc.co.uk/sounds/play/m0011cpq" TargetMode="External"/><Relationship Id="rId9" Type="http://schemas.openxmlformats.org/officeDocument/2006/relationships/hyperlink" Target="http://www.youtube.com/watch?v=tycpwzU0vfY" TargetMode="External"/><Relationship Id="rId5" Type="http://schemas.openxmlformats.org/officeDocument/2006/relationships/hyperlink" Target="https://www.bbc.co.uk/sounds/play/m0012fs8" TargetMode="External"/><Relationship Id="rId6" Type="http://schemas.openxmlformats.org/officeDocument/2006/relationships/hyperlink" Target="https://www.bbc.co.uk/sounds/play/p0h24j2t" TargetMode="External"/><Relationship Id="rId7" Type="http://schemas.openxmlformats.org/officeDocument/2006/relationships/hyperlink" Target="http://www.youtube.com/watch?v=vVgjtcg46kY" TargetMode="External"/><Relationship Id="rId8"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s://www.theguardian.com/music/2024/may/04/dua-lipa-pop-psychedelics-proving-her-haters-wro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hyperlink" Target="https://www.youtube.com/watch?v=ozTjoeHy7mI"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www.youtube.com/watch?v=nMSxiHuDa00&amp;list=PLYApml9ZfRZ4aap6-vl9-hSHjcXUU4FK-&amp;index=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hyperlink" Target="https://training.npr.org/2017/12/06/the-journey-from-print-to-radio-storytelling-a-guide-for-navigating-a-new-landscape/#section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s://www.youtube.com/watch?v=D9voR1cCpb4" TargetMode="External"/><Relationship Id="rId4" Type="http://schemas.openxmlformats.org/officeDocument/2006/relationships/hyperlink" Target="http://www.youtube.com/watch?v=D9voR1cCpb4" TargetMode="External"/><Relationship Id="rId5" Type="http://schemas.openxmlformats.org/officeDocument/2006/relationships/image" Target="../media/image1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hyperlink" Target="http://www.bbc.co.uk/news/uk-politics-41020179" TargetMode="External"/><Relationship Id="rId4" Type="http://schemas.openxmlformats.org/officeDocument/2006/relationships/hyperlink" Target="https://www.bbc.co.uk/news/uk-politics-34059249" TargetMode="External"/><Relationship Id="rId5" Type="http://schemas.openxmlformats.org/officeDocument/2006/relationships/hyperlink" Target="https://www.bbc.co.uk/news/uk-40656633" TargetMode="External"/><Relationship Id="rId6" Type="http://schemas.openxmlformats.org/officeDocument/2006/relationships/hyperlink" Target="https://www.politicshome.com/news/uk/transport/rail-transport/news/88411/excl-shadow-minister-suggests-women-only-train-carriag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hyperlink" Target="https://www.theguardian.com/world/2023/may/06/luther-actor-ruth-wilson-hits-out-at-hollywood-metoo-hypcrisy" TargetMode="External"/><Relationship Id="rId4" Type="http://schemas.openxmlformats.org/officeDocument/2006/relationships/hyperlink" Target="https://www.theguardian.com/culture/2023/may/06/ruth-wilson-interview-the-second-woman-luther-the-affair" TargetMode="External"/><Relationship Id="rId5" Type="http://schemas.openxmlformats.org/officeDocument/2006/relationships/hyperlink" Target="https://www.theguardian.com/world/metoo-movemen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hyperlink" Target="https://medium.com/occrp-unreported/the-dominance-of-anglo-saxon-journalism-840c4e54e274"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8.gif"/><Relationship Id="rId4" Type="http://schemas.openxmlformats.org/officeDocument/2006/relationships/hyperlink" Target="http://mastersofmedia.hum.uva.nl/blog/2011/05/03/narrative-structures-in-data-visualizations-to-improve-storytell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4.xml"/><Relationship Id="rId3" Type="http://schemas.openxmlformats.org/officeDocument/2006/relationships/hyperlink" Target="http://www.sfgate.com/bayarea/article/Nail-salon-workers-exposed-to-toxic-chemicals-3300906.php" TargetMode="External"/><Relationship Id="rId4" Type="http://schemas.openxmlformats.org/officeDocument/2006/relationships/hyperlink" Target="https://www.sfgate.com/search/?action=search&amp;channel=bayarea&amp;inlineLink=1&amp;searchindex=property&amp;query=%22Connie+Nguyen%22"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5.xml"/><Relationship Id="rId3" Type="http://schemas.openxmlformats.org/officeDocument/2006/relationships/hyperlink" Target="https://www.sfgate.com/search/?action=search&amp;channel=bayarea&amp;inlineLink=1&amp;searchindex=property&amp;query=%22Connie+Nguyen%22" TargetMode="External"/><Relationship Id="rId4" Type="http://schemas.openxmlformats.org/officeDocument/2006/relationships/hyperlink" Target="http://www.sfgate.com/bayarea/article/Nail-salon-workers-exposed-to-toxic-chemicals-3300906.php"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6.xml"/><Relationship Id="rId3" Type="http://schemas.openxmlformats.org/officeDocument/2006/relationships/hyperlink" Target="http://www.sfgate.com/bayarea/article/Nail-salon-workers-exposed-to-toxic-chemicals-3300906.php"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7.xml"/><Relationship Id="rId3" Type="http://schemas.openxmlformats.org/officeDocument/2006/relationships/hyperlink" Target="http://www.sfgate.com/bayarea/article/Nail-salon-workers-exposed-to-toxic-chemicals-3300906.php"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8.xml"/><Relationship Id="rId3" Type="http://schemas.openxmlformats.org/officeDocument/2006/relationships/hyperlink" Target="http://www.sfgate.com/bayarea/article/Nail-salon-workers-exposed-to-toxic-chemicals-3300906.ph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9.xml"/><Relationship Id="rId3" Type="http://schemas.openxmlformats.org/officeDocument/2006/relationships/hyperlink" Target="http://www.sfgate.com/bayarea/article/Nail-salon-workers-exposed-to-toxic-chemicals-3300906.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www.philol.msu.ru/~discours/images/stories/speckurs/Narrative_and_media.pdf" TargetMode="External"/><Relationship Id="rId4" Type="http://schemas.openxmlformats.org/officeDocument/2006/relationships/hyperlink" Target="http://www.philol.msu.ru/~discours/images/stories/speckurs/Narrative_and_media.pdf" TargetMode="External"/><Relationship Id="rId5"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hyperlink" Target="https://www.youtube.com/watch?v=D9voR1cCpb4" TargetMode="External"/><Relationship Id="rId4" Type="http://schemas.openxmlformats.org/officeDocument/2006/relationships/hyperlink" Target="http://www.youtube.com/watch?v=D9voR1cCpb4" TargetMode="External"/><Relationship Id="rId5" Type="http://schemas.openxmlformats.org/officeDocument/2006/relationships/image" Target="../media/image10.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hyperlink" Target="https://www.youtube.com/watch?v=npQdUjq_-QE&amp;list=PLYApml9ZfRZ7LnJU7Z_Y2Ll9DnMkT0qrz&amp;index=1" TargetMode="External"/><Relationship Id="rId4" Type="http://schemas.openxmlformats.org/officeDocument/2006/relationships/hyperlink" Target="http://www.youtube.com/watch?v=npQdUjq_-QE" TargetMode="External"/><Relationship Id="rId5" Type="http://schemas.openxmlformats.org/officeDocument/2006/relationships/image" Target="../media/image1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hallamg.wordpress.com/2017/02/17/standfirst-example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4.xml"/><Relationship Id="rId3" Type="http://schemas.openxmlformats.org/officeDocument/2006/relationships/hyperlink" Target="https://www.theguardian.com/lifeandstyle/2024/sep/14/female-footballers-career-ending-injuries?CMP=insidesaturday_emai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5.xml"/><Relationship Id="rId3" Type="http://schemas.openxmlformats.org/officeDocument/2006/relationships/hyperlink" Target="https://x.com/aclwfc" TargetMode="External"/><Relationship Id="rId4" Type="http://schemas.openxmlformats.org/officeDocument/2006/relationships/hyperlink" Target="https://www.theguardian.com/lifeandstyle/2024/sep/14/female-footballers-career-ending-injuries?CMP=insidesaturday_emai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6.xml"/><Relationship Id="rId3" Type="http://schemas.openxmlformats.org/officeDocument/2006/relationships/hyperlink" Target="https://www.englandfootball.com/articles/2024/Feb/09/womens-girls-football-increased-numbers-reported-by-county-fas-20240902" TargetMode="External"/><Relationship Id="rId4" Type="http://schemas.openxmlformats.org/officeDocument/2006/relationships/hyperlink" Target="https://www.theguardian.com/lifeandstyle/2024/sep/14/female-footballers-career-ending-injuries?CMP=insidesaturday_emai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7.xml"/><Relationship Id="rId3" Type="http://schemas.openxmlformats.org/officeDocument/2006/relationships/hyperlink" Target="https://www.theguardian.com/lifeandstyle/2024/sep/14/female-footballers-career-ending-injuries?CMP=insidesaturday_emai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hyperlink" Target="http://www.youtube.com/watch?v=tycpwzU0vfY"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openresearch.surrey.ac.uk/esploro/outputs/conferencePaper/Storytelling-Structures-in-Data-Journalism-Introducing/99679065302346" TargetMode="External"/><Relationship Id="rId4" Type="http://schemas.openxmlformats.org/officeDocument/2006/relationships/hyperlink" Target="http://www.npr.org/2013/05/23/186301332/framing-the-story"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www.bbc.co.uk/sounds/brand/m0011cpr" TargetMode="External"/><Relationship Id="rId4" Type="http://schemas.openxmlformats.org/officeDocument/2006/relationships/hyperlink" Target="https://www.bbc.co.uk/sounds/play/m0011cpq" TargetMode="External"/><Relationship Id="rId5" Type="http://schemas.openxmlformats.org/officeDocument/2006/relationships/hyperlink" Target="https://www.bbc.co.uk/sounds/play/m0012fs8" TargetMode="External"/><Relationship Id="rId6" Type="http://schemas.openxmlformats.org/officeDocument/2006/relationships/hyperlink" Target="https://www.bbc.co.uk/sounds/play/p0h24j2t"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www.theguardian.com/culture/2023/may/06/ruth-wilson-interview-the-second-woman-luther-the-affair" TargetMode="External"/><Relationship Id="rId4" Type="http://schemas.openxmlformats.org/officeDocument/2006/relationships/hyperlink" Target="https://www.theguardian.com/world/2023/may/06/luther-actor-ruth-wilson-hits-out-at-hollywood-metoo-hypcrisy"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www.thewire.co.uk/in-writing/interviews/burial_unedited-transcript" TargetMode="External"/><Relationship Id="rId4" Type="http://schemas.openxmlformats.org/officeDocument/2006/relationships/hyperlink" Target="https://reader.exacteditions.com/issues/3131/page/2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3.jpg"/><Relationship Id="rId4" Type="http://schemas.openxmlformats.org/officeDocument/2006/relationships/hyperlink" Target="https://www.gurmanbhatia.com/talk/2021/03/09/stories-structure.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hyperlink" Target="https://training.npr.org/2020/08/20/for-digital-flatten-the-pyramid-and-embrace-the-trapezoid/"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hyperlink" Target="https://training.npr.org/2020/08/20/for-digital-flatten-the-pyramid-and-embrace-the-trapezoid/"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hyperlink" Target="https://www.theguardian.com/media/2022/feb/01/incredible-wordles-welsh-beginnings-to-the-new-york-times" TargetMode="External"/><Relationship Id="rId4" Type="http://schemas.openxmlformats.org/officeDocument/2006/relationships/hyperlink" Target="https://nation.cymru/news/welsh-creator-of-wordle-sells-the-game-for-at-least-1m-after-its-success-becomes-overwhelming/" TargetMode="External"/><Relationship Id="rId5" Type="http://schemas.openxmlformats.org/officeDocument/2006/relationships/hyperlink" Target="https://www.theguardian.com/games/2022/jan/08/wordle-review-josh-wardle-free-word-guessing-game-simplicity-works-like-a-charm" TargetMode="External"/><Relationship Id="rId6" Type="http://schemas.openxmlformats.org/officeDocument/2006/relationships/hyperlink" Target="https://www.theguardian.com/games/2022/jan/31/wordle-new-york-times-buys" TargetMode="External"/><Relationship Id="rId7" Type="http://schemas.openxmlformats.org/officeDocument/2006/relationships/hyperlink" Target="https://www.theguardian.com/uk/wales"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15.png"/><Relationship Id="rId4" Type="http://schemas.openxmlformats.org/officeDocument/2006/relationships/hyperlink" Target="https://openresearch.surrey.ac.uk/esploro/outputs/conferencePaper/Storytelling-Structures-in-Data-Journalism-Introducing/99679065302346"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6.xml"/><Relationship Id="rId3" Type="http://schemas.openxmlformats.org/officeDocument/2006/relationships/hyperlink" Target="https://www.betterstories.org/"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www.bbc.co.uk/news/uk-politics-41020179" TargetMode="External"/><Relationship Id="rId4" Type="http://schemas.openxmlformats.org/officeDocument/2006/relationships/hyperlink" Target="https://www.bbc.co.uk/news/uk-politics-34059249" TargetMode="External"/><Relationship Id="rId5" Type="http://schemas.openxmlformats.org/officeDocument/2006/relationships/hyperlink" Target="https://www.bbc.co.uk/news/uk-40656633" TargetMode="External"/><Relationship Id="rId6" Type="http://schemas.openxmlformats.org/officeDocument/2006/relationships/hyperlink" Target="https://www.politicshome.com/news/uk/transport/rail-transport/news/88411/excl-shadow-minister-suggests-women-only-train-carriages"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1.xml"/><Relationship Id="rId3" Type="http://schemas.openxmlformats.org/officeDocument/2006/relationships/hyperlink" Target="https://docs.google.com/document/d/e/2PACX-1vQsDhtFPgB133RepOatW-veUtkEOiW6DTESejNBdMJaa3jDQwWj9-fg4aPuSHe4tYQHFiszUwkaGuIe/pu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www.theguardian.com/music/2024/may/04/dua-lipa-pop-psychedelics-proving-her-haters-wro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Read </a:t>
            </a:r>
            <a:r>
              <a:rPr b="1" lang="en-GB" sz="2800">
                <a:latin typeface="Oswald"/>
                <a:ea typeface="Oswald"/>
                <a:cs typeface="Oswald"/>
                <a:sym typeface="Oswald"/>
              </a:rPr>
              <a:t>another reading</a:t>
            </a:r>
            <a:r>
              <a:rPr lang="en-GB" sz="2800">
                <a:latin typeface="Oswald"/>
                <a:ea typeface="Oswald"/>
                <a:cs typeface="Oswald"/>
                <a:sym typeface="Oswald"/>
              </a:rPr>
              <a:t> from the folder on interviewing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a:t>
            </a:r>
            <a:r>
              <a:rPr b="1" lang="en-GB" sz="2800">
                <a:latin typeface="Oswald"/>
                <a:ea typeface="Oswald"/>
                <a:cs typeface="Oswald"/>
                <a:sym typeface="Oswald"/>
              </a:rPr>
              <a:t>approaches</a:t>
            </a:r>
            <a:r>
              <a:rPr lang="en-GB" sz="2800">
                <a:latin typeface="Oswald"/>
                <a:ea typeface="Oswald"/>
                <a:cs typeface="Oswald"/>
                <a:sym typeface="Oswald"/>
              </a:rPr>
              <a:t> to the five names on your interviewee list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Brainstorm</a:t>
            </a:r>
            <a:r>
              <a:rPr lang="en-GB" sz="2800">
                <a:latin typeface="Oswald"/>
                <a:ea typeface="Oswald"/>
                <a:cs typeface="Oswald"/>
                <a:sym typeface="Oswald"/>
              </a:rPr>
              <a:t> the questions you will ask &amp; </a:t>
            </a:r>
            <a:r>
              <a:rPr b="1" lang="en-GB" sz="2800">
                <a:latin typeface="Oswald"/>
                <a:ea typeface="Oswald"/>
                <a:cs typeface="Oswald"/>
                <a:sym typeface="Oswald"/>
              </a:rPr>
              <a:t>shortlist</a:t>
            </a:r>
            <a:r>
              <a:rPr lang="en-GB" sz="2800">
                <a:latin typeface="Oswald"/>
                <a:ea typeface="Oswald"/>
                <a:cs typeface="Oswald"/>
                <a:sym typeface="Oswald"/>
              </a:rPr>
              <a:t> the best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Conduct an interview</a:t>
            </a:r>
            <a:r>
              <a:rPr lang="en-GB" sz="2800">
                <a:latin typeface="Oswald"/>
                <a:ea typeface="Oswald"/>
                <a:cs typeface="Oswald"/>
                <a:sym typeface="Oswald"/>
              </a:rPr>
              <a:t> — for story or for practice</a:t>
            </a:r>
            <a:endParaRPr sz="2800">
              <a:latin typeface="Oswald"/>
              <a:ea typeface="Oswald"/>
              <a:cs typeface="Oswald"/>
              <a:sym typeface="Oswald"/>
            </a:endParaRPr>
          </a:p>
        </p:txBody>
      </p:sp>
      <p:sp>
        <p:nvSpPr>
          <p:cNvPr id="211" name="Google Shape;211;p4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a:t>
            </a:r>
            <a:r>
              <a:rPr lang="en-GB" sz="4200"/>
              <a:t>irected study review</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pic>
        <p:nvPicPr>
          <p:cNvPr id="267" name="Google Shape;267;p54"/>
          <p:cNvPicPr preferRelativeResize="0"/>
          <p:nvPr/>
        </p:nvPicPr>
        <p:blipFill>
          <a:blip r:embed="rId3">
            <a:alphaModFix/>
          </a:blip>
          <a:stretch>
            <a:fillRect/>
          </a:stretch>
        </p:blipFill>
        <p:spPr>
          <a:xfrm>
            <a:off x="146675" y="1207475"/>
            <a:ext cx="8839200" cy="1179160"/>
          </a:xfrm>
          <a:prstGeom prst="rect">
            <a:avLst/>
          </a:prstGeom>
          <a:noFill/>
          <a:ln>
            <a:noFill/>
          </a:ln>
        </p:spPr>
      </p:pic>
      <p:pic>
        <p:nvPicPr>
          <p:cNvPr id="268" name="Google Shape;268;p54"/>
          <p:cNvPicPr preferRelativeResize="0"/>
          <p:nvPr/>
        </p:nvPicPr>
        <p:blipFill>
          <a:blip r:embed="rId4">
            <a:alphaModFix/>
          </a:blip>
          <a:stretch>
            <a:fillRect/>
          </a:stretch>
        </p:blipFill>
        <p:spPr>
          <a:xfrm>
            <a:off x="187175" y="2480435"/>
            <a:ext cx="7689325" cy="3507139"/>
          </a:xfrm>
          <a:prstGeom prst="rect">
            <a:avLst/>
          </a:prstGeom>
          <a:noFill/>
          <a:ln>
            <a:noFill/>
          </a:ln>
        </p:spPr>
      </p:pic>
      <p:sp>
        <p:nvSpPr>
          <p:cNvPr id="269" name="Google Shape;269;p54"/>
          <p:cNvSpPr txBox="1"/>
          <p:nvPr/>
        </p:nvSpPr>
        <p:spPr>
          <a:xfrm>
            <a:off x="187175" y="246081"/>
            <a:ext cx="8758200" cy="606600"/>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Clr>
                <a:schemeClr val="dk1"/>
              </a:buClr>
              <a:buFont typeface="Arial"/>
              <a:buNone/>
            </a:pPr>
            <a:r>
              <a:rPr b="1" lang="en-GB" sz="4000"/>
              <a:t>For example: press release</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pic>
        <p:nvPicPr>
          <p:cNvPr id="274" name="Google Shape;274;p55"/>
          <p:cNvPicPr preferRelativeResize="0"/>
          <p:nvPr/>
        </p:nvPicPr>
        <p:blipFill>
          <a:blip r:embed="rId3">
            <a:alphaModFix/>
          </a:blip>
          <a:stretch>
            <a:fillRect/>
          </a:stretch>
        </p:blipFill>
        <p:spPr>
          <a:xfrm>
            <a:off x="238125" y="1790700"/>
            <a:ext cx="8667750" cy="1562100"/>
          </a:xfrm>
          <a:prstGeom prst="rect">
            <a:avLst/>
          </a:prstGeom>
          <a:noFill/>
          <a:ln>
            <a:noFill/>
          </a:ln>
        </p:spPr>
      </p:pic>
      <p:sp>
        <p:nvSpPr>
          <p:cNvPr id="275" name="Google Shape;275;p55"/>
          <p:cNvSpPr txBox="1"/>
          <p:nvPr/>
        </p:nvSpPr>
        <p:spPr>
          <a:xfrm>
            <a:off x="0" y="4800600"/>
            <a:ext cx="91440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chemeClr val="hlink"/>
                </a:solidFill>
                <a:hlinkClick r:id="rId4"/>
              </a:rPr>
              <a:t>https://training.npr.org/2017/12/06/the-journey-from-print-to-radio-storytelling-a-guide-for-navigating-a-new-landscape/#section4</a:t>
            </a:r>
            <a:r>
              <a:rPr lang="en-GB" sz="1200"/>
              <a:t> </a:t>
            </a:r>
            <a:endParaRPr sz="1200"/>
          </a:p>
        </p:txBody>
      </p:sp>
      <p:sp>
        <p:nvSpPr>
          <p:cNvPr id="276" name="Google Shape;276;p55"/>
          <p:cNvSpPr txBox="1"/>
          <p:nvPr/>
        </p:nvSpPr>
        <p:spPr>
          <a:xfrm>
            <a:off x="0" y="304800"/>
            <a:ext cx="9144000" cy="11499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t>For example: radio cue </a:t>
            </a:r>
            <a:br>
              <a:rPr b="1" lang="en-GB" sz="4000"/>
            </a:br>
            <a:r>
              <a:rPr b="1" lang="en-GB" sz="2600"/>
              <a:t>(different order!)</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6"/>
          <p:cNvSpPr txBox="1"/>
          <p:nvPr/>
        </p:nvSpPr>
        <p:spPr>
          <a:xfrm>
            <a:off x="0" y="304800"/>
            <a:ext cx="9144000" cy="7695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t>For example: documentary</a:t>
            </a:r>
            <a:endParaRPr sz="3200"/>
          </a:p>
        </p:txBody>
      </p:sp>
      <p:sp>
        <p:nvSpPr>
          <p:cNvPr id="282" name="Google Shape;282;p56"/>
          <p:cNvSpPr txBox="1"/>
          <p:nvPr/>
        </p:nvSpPr>
        <p:spPr>
          <a:xfrm>
            <a:off x="0" y="47946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Andrew: The Problem Prince | Channel 4 Documentaries: </a:t>
            </a:r>
            <a:r>
              <a:rPr lang="en-GB" u="sng">
                <a:solidFill>
                  <a:schemeClr val="hlink"/>
                </a:solidFill>
                <a:hlinkClick r:id="rId3"/>
              </a:rPr>
              <a:t>https://www.youtube.com/watch?v=D9voR1cCpb4</a:t>
            </a:r>
            <a:r>
              <a:rPr lang="en-GB"/>
              <a:t> </a:t>
            </a:r>
            <a:endParaRPr/>
          </a:p>
        </p:txBody>
      </p:sp>
      <p:pic>
        <p:nvPicPr>
          <p:cNvPr descr="References to sexual abuse and suicide.&#10;&#10;From Andrew's glory years, as heart-throb and war hero, to the death of his former friend and convicted paedophile Jeffrey Epstein, and the prince's fateful decision to go on Newsnight.&#10;&#10;00:00 - Introduction &#10;02:18 - 1960: Raising Prince Andrew&#10;12:32 - 1981: Andrew’s Place In The Royal Family&#10;18:38 - 2018: Andrew’s Association With Jeffrey Epstein&#10;28:43 - 1999: Andrew’s Rich Living&#10;37:14 - 2011 - 2019: Jeffery Epstein’s Allegations and Death&#10;45:31 - Next Time on Andrew: The Problem Prince&#10;&#10;SUBSCRIBE: https://www.youtube.com/c/Channel4Documentaries?sub_confirmation=1&#10; &#10;About #4Docs:&#10;Welcome to Channel 4 Documentaries; the home of cutting-edge factual content, from the award-winning 24 Hours in A&amp;E and Police Custody to provocative and powerful original true stories. Our True Crime series bring you mind-blowing tales of real crimes and unbelievable murder cases, and the investigative Untold and Dispatches delve into current affairs. &#10;&#10;Join the detectives piecing together the clues and pursuing criminals at every corner, see stories of life, love, and loss unfold in some of Britain’s busiest A&amp;E departments, explore social injustice with Kathy Burke, and even more! &#10;&#10;All you have to do is subscribe to our channel, right here on YouTube.&#10;&#10;Check out some of our grittiest playlists:&#10;&#10;Untold:&#10;https://youtube.com/playlist?list=PLiC_gpE7y052N7fKqqI--hgoqi375K614&#10;&#10;24 Hours In A&amp;E:&#10;https://youtube.com/playlist?list=PLiC_gpE7y051uPem0F3XQTWc02q_H8e6t&#10;&#10;Must-Watch Originals:&#10;https://youtube.com/playlist?list=PLiC_gpE7y052A6nVxPmIM3ZWU2zCHShzI  &#10;&#10;Kingpin Cribs: https://www.youtube.com/playlist?list=PLiC_gpE7y050X-Az-2N-XuFE0Le3ivCrG&#10; &#10;24 Hours In Police Custody&#10;https://www.youtube.com/playlist?list=PLiC_gpE7y051cnB1ckaz3Z0oxSMVRsG7J&#10;&#10;Love Against The Odds:&#10;https://www.youtube.com/playlist?list=PLiC_gpE7y050ubK3hWmMNgWyBxhrdwrOP &#10;&#10;What Everyone Is Watching:&#10;https://youtube.com/playlist?list=PLiC_gpE7y051kjiim3ZRb1C2AJgex9jCI&#10;&#10;Ask The Mask: &#10;https://youtube.com/playlist?list=PLiC_gpE7y051WUgY7TE9y6oSsBoJ0uy5o &#10;&#10;999: What’s Your Emergency?&#10;https://youtube.com/playlist?list=PLiC_gpE7y053jTqWFOr9hpeU-1Af3z17l&#10;&#10;Dispatches Full Episodes:&#10;https://youtube.com/playlist?list=PLiC_gpE7y052qcnyY1SQNUIXYP7tgVSdo &#10;&#10;True Stories:&#10;https://youtube.com/playlist?list=PLiC_gpE7y051TAP_WXaYv6ydC0o3FABRC&#10;&#10;Stream on #Channel4" id="283" name="Google Shape;283;p56" title="Andrew: The Problem Prince | Part One | Channel 4 Documentaries">
            <a:hlinkClick r:id="rId4"/>
          </p:cNvPr>
          <p:cNvPicPr preferRelativeResize="0"/>
          <p:nvPr/>
        </p:nvPicPr>
        <p:blipFill>
          <a:blip r:embed="rId5">
            <a:alphaModFix/>
          </a:blip>
          <a:stretch>
            <a:fillRect/>
          </a:stretch>
        </p:blipFill>
        <p:spPr>
          <a:xfrm>
            <a:off x="1549438" y="1234250"/>
            <a:ext cx="6045134" cy="34003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7"/>
          <p:cNvSpPr txBox="1"/>
          <p:nvPr/>
        </p:nvSpPr>
        <p:spPr>
          <a:xfrm>
            <a:off x="0" y="304800"/>
            <a:ext cx="9144000" cy="7695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t>For example: podcast</a:t>
            </a:r>
            <a:endParaRPr sz="3200"/>
          </a:p>
        </p:txBody>
      </p:sp>
      <p:sp>
        <p:nvSpPr>
          <p:cNvPr id="289" name="Google Shape;289;p57"/>
          <p:cNvSpPr txBox="1"/>
          <p:nvPr/>
        </p:nvSpPr>
        <p:spPr>
          <a:xfrm>
            <a:off x="0" y="47946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Serial | Season 01, Episode 01 | </a:t>
            </a:r>
            <a:r>
              <a:rPr lang="en-GB" u="sng">
                <a:solidFill>
                  <a:schemeClr val="hlink"/>
                </a:solidFill>
                <a:hlinkClick r:id="rId3"/>
              </a:rPr>
              <a:t>The Alibi</a:t>
            </a:r>
            <a:r>
              <a:rPr lang="en-GB"/>
              <a:t> </a:t>
            </a:r>
            <a:endParaRPr/>
          </a:p>
        </p:txBody>
      </p:sp>
      <p:pic>
        <p:nvPicPr>
          <p:cNvPr descr="It's Baltimore, 1999. Hae Min Lee, a popular high school senior dissapears after school one day. Six weeks later detectives arrest her classmate and ex-boyfriend, Adnan Syed, for her murder. He says he's innnocent - though he can't exactly remember what he was doing on that January afternoon. But someone can. A classmate at Woodlawn High School says she knows where Adnan was. The trouble is, she's nowhere to be found. &#10;&#10;----------------------------------------------------------------------------------------------&#10;&#10;&quot;Serial&quot; is a true crime podcast produced by Sarah Koenig and This American Life. &#10;We strongly advice, to start listening with episode one of the series." id="290" name="Google Shape;290;p57" title="Serial | Season 01, Episode 01 | The Alibi">
            <a:hlinkClick r:id="rId4"/>
          </p:cNvPr>
          <p:cNvPicPr preferRelativeResize="0"/>
          <p:nvPr/>
        </p:nvPicPr>
        <p:blipFill>
          <a:blip r:embed="rId5">
            <a:alphaModFix/>
          </a:blip>
          <a:stretch>
            <a:fillRect/>
          </a:stretch>
        </p:blipFill>
        <p:spPr>
          <a:xfrm>
            <a:off x="1585488" y="1182750"/>
            <a:ext cx="5973022" cy="3359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8"/>
          <p:cNvSpPr txBox="1"/>
          <p:nvPr/>
        </p:nvSpPr>
        <p:spPr>
          <a:xfrm>
            <a:off x="0" y="304800"/>
            <a:ext cx="9144000" cy="26412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t>For example: podcasts</a:t>
            </a:r>
            <a:endParaRPr b="1" sz="4000"/>
          </a:p>
          <a:p>
            <a:pPr indent="0" lvl="0" marL="0" rtl="0" algn="ctr">
              <a:lnSpc>
                <a:spcPct val="95000"/>
              </a:lnSpc>
              <a:spcBef>
                <a:spcPts val="0"/>
              </a:spcBef>
              <a:spcAft>
                <a:spcPts val="0"/>
              </a:spcAft>
              <a:buNone/>
            </a:pPr>
            <a:r>
              <a:rPr lang="en-GB" sz="3200"/>
              <a:t>Opening mix = abstract</a:t>
            </a:r>
            <a:endParaRPr sz="3200"/>
          </a:p>
          <a:p>
            <a:pPr indent="0" lvl="0" marL="0" rtl="0" algn="ctr">
              <a:lnSpc>
                <a:spcPct val="95000"/>
              </a:lnSpc>
              <a:spcBef>
                <a:spcPts val="0"/>
              </a:spcBef>
              <a:spcAft>
                <a:spcPts val="0"/>
              </a:spcAft>
              <a:buNone/>
            </a:pPr>
            <a:r>
              <a:rPr lang="en-GB" sz="3200"/>
              <a:t>Intro/sting = orientation</a:t>
            </a:r>
            <a:endParaRPr sz="3200"/>
          </a:p>
          <a:p>
            <a:pPr indent="0" lvl="0" marL="0" rtl="0" algn="ctr">
              <a:lnSpc>
                <a:spcPct val="95000"/>
              </a:lnSpc>
              <a:spcBef>
                <a:spcPts val="0"/>
              </a:spcBef>
              <a:spcAft>
                <a:spcPts val="0"/>
              </a:spcAft>
              <a:buNone/>
            </a:pPr>
            <a:r>
              <a:t/>
            </a:r>
            <a:endParaRPr sz="3200"/>
          </a:p>
          <a:p>
            <a:pPr indent="0" lvl="0" marL="0" rtl="0" algn="ctr">
              <a:lnSpc>
                <a:spcPct val="95000"/>
              </a:lnSpc>
              <a:spcBef>
                <a:spcPts val="0"/>
              </a:spcBef>
              <a:spcAft>
                <a:spcPts val="0"/>
              </a:spcAft>
              <a:buNone/>
            </a:pPr>
            <a:r>
              <a:rPr lang="en-GB" sz="3200" u="sng">
                <a:solidFill>
                  <a:schemeClr val="hlink"/>
                </a:solidFill>
                <a:hlinkClick r:id="rId3"/>
              </a:rPr>
              <a:t>Things Fell Apart</a:t>
            </a:r>
            <a:r>
              <a:rPr lang="en-GB" sz="3200"/>
              <a:t> </a:t>
            </a:r>
            <a:r>
              <a:rPr lang="en-GB" sz="3200" u="sng">
                <a:solidFill>
                  <a:schemeClr val="hlink"/>
                </a:solidFill>
                <a:hlinkClick r:id="rId4"/>
              </a:rPr>
              <a:t>ep.1</a:t>
            </a:r>
            <a:endParaRPr sz="3200"/>
          </a:p>
        </p:txBody>
      </p:sp>
      <p:pic>
        <p:nvPicPr>
          <p:cNvPr descr="When you have a great interview, it's going to sound like an effortless conversation. You're interested in what your guest has to say, your guest is interested in what you have to say, and everything just flows.&#10;&#10;So in this episode we'll share seven tips on how to conduct great podcast interviews and give your audience something worth listening to.&#10;&#10;🎧 Podcasts with great interviewers&#10;&#10;✅ &quot;Sway&quot; with Kara Swisher - https://www.nytimes.com/column/sway&#10;✅ &quot;Creating a Brand&quot; with Alex Sanfilippo - https://creatingabrand.com/listen/&#10;✅ &quot;The School of Greatness&quot; with Lewis Howes - https://lewishowes.com/podcast/&#10;✅ &quot;The Jordan Harbinger Show&quot; - https://www.jordanharbinger.com/podcasts/&#10;&#10;🤷‍♀️ Having trouble finding quality guests for your podcast?&#10;&#10;Try PodMatch, a service which uses A.I. to painlessly match ideal podcast guests and hosts together to produce high quality interviews.&#10;✅ https://podmatch.com/signup/buzzsprout&#10;&#10;🎙 Record your podcasting question at https://www.speakpipe.com/buzzsprout to be featured on a future episode.&#10;&#10;Review Podcasting Q&amp;A in Podchaser to let us know what you think of the show&#10;✅ https://www.podchaser.com/podcasts/podcasting-qa-859980&#10;&#10;==== Time Stamps ====&#10;&#10;00:00 - Introduction&#10;00:32 - #1. Choosing guests&#10;01:17 - #2. Do your research&#10;02:04 - #3. Active Listening&#10;02:40 - #4. Clear and direct&#10;03:07 - #5. Listen to interviews&#10;03:37 - #6. Grade yourself&#10;03:56 - Alex Sanfilippo&#10;&#10;===================&#10;&#10;INTERESTED IN STARTING A PODCAST?&#10;&#10;Watch our &quot;How to Start a Podcast in 2021&quot; video to get up and running in no time: https://youtu.be/TiPAto5QIkE&#10;&#10;Start your podcast for free with Buzzsprout at https://bit.ly/2pGU2ux" id="296" name="Google Shape;296;p58" title="7 tips for conducting better podcast interviews">
            <a:hlinkClick r:id="rId5"/>
          </p:cNvPr>
          <p:cNvPicPr preferRelativeResize="0"/>
          <p:nvPr/>
        </p:nvPicPr>
        <p:blipFill>
          <a:blip r:embed="rId6">
            <a:alphaModFix/>
          </a:blip>
          <a:stretch>
            <a:fillRect/>
          </a:stretch>
        </p:blipFill>
        <p:spPr>
          <a:xfrm>
            <a:off x="3352800" y="30984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9"/>
          <p:cNvSpPr txBox="1"/>
          <p:nvPr/>
        </p:nvSpPr>
        <p:spPr>
          <a:xfrm>
            <a:off x="0" y="304800"/>
            <a:ext cx="9144000" cy="7695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t>Where is the abstract?</a:t>
            </a:r>
            <a:endParaRPr sz="3200"/>
          </a:p>
        </p:txBody>
      </p:sp>
      <p:pic>
        <p:nvPicPr>
          <p:cNvPr descr="The movie The Birdcage had a long, strange journey to America's big screen. To tell that story, we're going back in time to a French royal palace in the 1970s, where two comedians created a gay farce called La Cage Aux Folles ... then we'll meet a trio of revolutionary American artists mounting a nearly-disastrous Broadway spectacular in the 1980s ... before landing at a struggling movie studio in the 90s that gambled big on putting two gay dads in front of a deeply skeptical American audience. Get ready for the story of the writers, actors, and producers who carried a comic misadventure over decades and continents to show the world the true meaning of family values. &#10;&#10;Watch bonus videos on Patreon: http://patreon.com/mattbaume&#10;&#10;Pre-order my upcoming book, Hi Honey I'm Homo! http://gaysitcoms.com&#10;&#10;http://twitter.com/mattbaume&#10;http://instagram.com/mattbaume&#10;http://facebook.com/mattbaume" id="302" name="Google Shape;302;p59" title="THE BIRDCAGE and LA CAGE AUX FOLLES: The Inside Story">
            <a:hlinkClick r:id="rId3"/>
          </p:cNvPr>
          <p:cNvPicPr preferRelativeResize="0"/>
          <p:nvPr/>
        </p:nvPicPr>
        <p:blipFill>
          <a:blip r:embed="rId4">
            <a:alphaModFix/>
          </a:blip>
          <a:stretch>
            <a:fillRect/>
          </a:stretch>
        </p:blipFill>
        <p:spPr>
          <a:xfrm>
            <a:off x="1659475" y="1241025"/>
            <a:ext cx="6021048" cy="3386862"/>
          </a:xfrm>
          <a:prstGeom prst="rect">
            <a:avLst/>
          </a:prstGeom>
          <a:noFill/>
          <a:ln>
            <a:noFill/>
          </a:ln>
        </p:spPr>
      </p:pic>
      <p:sp>
        <p:nvSpPr>
          <p:cNvPr id="303" name="Google Shape;303;p59"/>
          <p:cNvSpPr txBox="1"/>
          <p:nvPr/>
        </p:nvSpPr>
        <p:spPr>
          <a:xfrm>
            <a:off x="0" y="47946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BIRDCAGE and LA CAGE AUX FOLLES: The Inside Story </a:t>
            </a:r>
            <a:r>
              <a:rPr lang="en-GB" u="sng">
                <a:solidFill>
                  <a:schemeClr val="hlink"/>
                </a:solidFill>
                <a:hlinkClick r:id="rId5"/>
              </a:rPr>
              <a:t>https://www.youtube.com/watch?v=ozTjoeHy7mI</a:t>
            </a:r>
            <a:r>
              <a:rPr lang="en-GB"/>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60"/>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Identify your story’s </a:t>
            </a:r>
            <a:r>
              <a:rPr b="1" lang="en-GB"/>
              <a:t>complication</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Oswald"/>
                <a:ea typeface="Oswald"/>
                <a:cs typeface="Oswald"/>
                <a:sym typeface="Oswald"/>
              </a:rPr>
              <a:t>This is the ‘problem’ that your story is trying to solve:</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A bad experience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An ambition/target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Other perspectives (especially in an update)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to develop a skill (in a practical story)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problem that you are exploring</a:t>
            </a:r>
            <a:endParaRPr sz="2800">
              <a:latin typeface="Oswald"/>
              <a:ea typeface="Oswald"/>
              <a:cs typeface="Oswald"/>
              <a:sym typeface="Oswald"/>
            </a:endParaRPr>
          </a:p>
        </p:txBody>
      </p:sp>
      <p:sp>
        <p:nvSpPr>
          <p:cNvPr id="314" name="Google Shape;314;p6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The complication </a:t>
            </a:r>
            <a:r>
              <a:rPr lang="en-GB" sz="4200"/>
              <a:t>drives your story</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00"/>
        </a:solidFill>
      </p:bgPr>
    </p:bg>
    <p:spTree>
      <p:nvGrpSpPr>
        <p:cNvPr id="318" name="Shape 318"/>
        <p:cNvGrpSpPr/>
        <p:nvPr/>
      </p:nvGrpSpPr>
      <p:grpSpPr>
        <a:xfrm>
          <a:off x="0" y="0"/>
          <a:ext cx="0" cy="0"/>
          <a:chOff x="0" y="0"/>
          <a:chExt cx="0" cy="0"/>
        </a:xfrm>
      </p:grpSpPr>
      <p:sp>
        <p:nvSpPr>
          <p:cNvPr id="319" name="Google Shape;319;p6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potential elements in your research/transcript</a:t>
            </a:r>
            <a:r>
              <a:rPr lang="en-GB" sz="2800">
                <a:latin typeface="Oswald"/>
                <a:ea typeface="Oswald"/>
                <a:cs typeface="Oswald"/>
                <a:sym typeface="Oswald"/>
              </a:rPr>
              <a:t>s</a:t>
            </a:r>
            <a:r>
              <a:rPr lang="en-GB" sz="2800">
                <a:latin typeface="Oswald"/>
                <a:ea typeface="Oswald"/>
                <a:cs typeface="Oswald"/>
                <a:sym typeface="Oswald"/>
              </a:rPr>
              <a:t>* that could be your focal </a:t>
            </a:r>
            <a:r>
              <a:rPr b="1" lang="en-GB" sz="2800">
                <a:latin typeface="Oswald"/>
                <a:ea typeface="Oswald"/>
                <a:cs typeface="Oswald"/>
                <a:sym typeface="Oswald"/>
              </a:rPr>
              <a:t>complication</a:t>
            </a:r>
            <a:r>
              <a:rPr lang="en-GB" sz="2800">
                <a:latin typeface="Oswald"/>
                <a:ea typeface="Oswald"/>
                <a:cs typeface="Oswald"/>
                <a:sym typeface="Oswald"/>
              </a:rPr>
              <a:t> (problem/challenge)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Which one might be </a:t>
            </a:r>
            <a:r>
              <a:rPr b="1" lang="en-GB" sz="2800">
                <a:latin typeface="Oswald"/>
                <a:ea typeface="Oswald"/>
                <a:cs typeface="Oswald"/>
                <a:sym typeface="Oswald"/>
              </a:rPr>
              <a:t>best</a:t>
            </a:r>
            <a:r>
              <a:rPr lang="en-GB" sz="2800">
                <a:latin typeface="Oswald"/>
                <a:ea typeface="Oswald"/>
                <a:cs typeface="Oswald"/>
                <a:sym typeface="Oswald"/>
              </a:rPr>
              <a:t>?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Which allows you to do </a:t>
            </a:r>
            <a:r>
              <a:rPr b="1" lang="en-GB" sz="2800">
                <a:latin typeface="Oswald"/>
                <a:ea typeface="Oswald"/>
                <a:cs typeface="Oswald"/>
                <a:sym typeface="Oswald"/>
              </a:rPr>
              <a:t>more</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Which is the most </a:t>
            </a:r>
            <a:r>
              <a:rPr b="1" lang="en-GB" sz="2800">
                <a:latin typeface="Oswald"/>
                <a:ea typeface="Oswald"/>
                <a:cs typeface="Oswald"/>
                <a:sym typeface="Oswald"/>
              </a:rPr>
              <a:t>universal</a:t>
            </a:r>
            <a:r>
              <a:rPr lang="en-GB" sz="2800">
                <a:latin typeface="Oswald"/>
                <a:ea typeface="Oswald"/>
                <a:cs typeface="Oswald"/>
                <a:sym typeface="Oswald"/>
              </a:rPr>
              <a:t>? Most </a:t>
            </a:r>
            <a:r>
              <a:rPr b="1" lang="en-GB" sz="2800">
                <a:latin typeface="Oswald"/>
                <a:ea typeface="Oswald"/>
                <a:cs typeface="Oswald"/>
                <a:sym typeface="Oswald"/>
              </a:rPr>
              <a:t>important</a:t>
            </a:r>
            <a:r>
              <a:rPr lang="en-GB" sz="2800">
                <a:latin typeface="Oswald"/>
                <a:ea typeface="Oswald"/>
                <a:cs typeface="Oswald"/>
                <a:sym typeface="Oswald"/>
              </a:rPr>
              <a:t>? </a:t>
            </a:r>
            <a:r>
              <a:rPr b="1" lang="en-GB" sz="2800">
                <a:latin typeface="Oswald"/>
                <a:ea typeface="Oswald"/>
                <a:cs typeface="Oswald"/>
                <a:sym typeface="Oswald"/>
              </a:rPr>
              <a:t>Topical</a:t>
            </a:r>
            <a:r>
              <a:rPr lang="en-GB" sz="2800">
                <a:latin typeface="Oswald"/>
                <a:ea typeface="Oswald"/>
                <a:cs typeface="Oswald"/>
                <a:sym typeface="Oswald"/>
              </a:rPr>
              <a:t>?</a:t>
            </a:r>
            <a:endParaRPr sz="2800">
              <a:latin typeface="Oswald"/>
              <a:ea typeface="Oswald"/>
              <a:cs typeface="Oswald"/>
              <a:sym typeface="Oswald"/>
            </a:endParaRPr>
          </a:p>
        </p:txBody>
      </p:sp>
      <p:sp>
        <p:nvSpPr>
          <p:cNvPr id="320" name="Google Shape;320;p6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is </a:t>
            </a:r>
            <a:r>
              <a:rPr i="1" lang="en-GB" sz="4200"/>
              <a:t>your</a:t>
            </a:r>
            <a:r>
              <a:rPr lang="en-GB" sz="4200"/>
              <a:t> complication?</a:t>
            </a:r>
            <a:endParaRPr sz="1900"/>
          </a:p>
        </p:txBody>
      </p:sp>
      <p:sp>
        <p:nvSpPr>
          <p:cNvPr id="321" name="Google Shape;321;p62"/>
          <p:cNvSpPr txBox="1"/>
          <p:nvPr/>
        </p:nvSpPr>
        <p:spPr>
          <a:xfrm>
            <a:off x="94500" y="4659925"/>
            <a:ext cx="8955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t>*If you need some material, use</a:t>
            </a:r>
            <a:r>
              <a:rPr lang="en-GB" sz="1300"/>
              <a:t> </a:t>
            </a:r>
            <a:r>
              <a:rPr lang="en-GB" sz="1300" u="sng">
                <a:solidFill>
                  <a:srgbClr val="1155CC"/>
                </a:solidFill>
                <a:hlinkClick r:id="rId3">
                  <a:extLst>
                    <a:ext uri="{A12FA001-AC4F-418D-AE19-62706E023703}">
                      <ahyp:hlinkClr val="tx"/>
                    </a:ext>
                  </a:extLst>
                </a:hlinkClick>
              </a:rPr>
              <a:t>Prince Harry and Meghan Markle’s first-ever interview together</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00"/>
        </a:solidFill>
      </p:bgPr>
    </p:bg>
    <p:spTree>
      <p:nvGrpSpPr>
        <p:cNvPr id="325" name="Shape 325"/>
        <p:cNvGrpSpPr/>
        <p:nvPr/>
      </p:nvGrpSpPr>
      <p:grpSpPr>
        <a:xfrm>
          <a:off x="0" y="0"/>
          <a:ext cx="0" cy="0"/>
          <a:chOff x="0" y="0"/>
          <a:chExt cx="0" cy="0"/>
        </a:xfrm>
      </p:grpSpPr>
      <p:sp>
        <p:nvSpPr>
          <p:cNvPr id="326" name="Google Shape;326;p6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Which part of your raw material might be a </a:t>
            </a:r>
            <a:r>
              <a:rPr b="1" lang="en-GB" sz="2800">
                <a:latin typeface="Oswald"/>
                <a:ea typeface="Oswald"/>
                <a:cs typeface="Oswald"/>
                <a:sym typeface="Oswald"/>
              </a:rPr>
              <a:t>‘result’</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Which part ‘looks ahead’ to </a:t>
            </a:r>
            <a:r>
              <a:rPr b="1" lang="en-GB" sz="2800">
                <a:latin typeface="Oswald"/>
                <a:ea typeface="Oswald"/>
                <a:cs typeface="Oswald"/>
                <a:sym typeface="Oswald"/>
              </a:rPr>
              <a:t>future</a:t>
            </a:r>
            <a:r>
              <a:rPr lang="en-GB" sz="2800">
                <a:latin typeface="Oswald"/>
                <a:ea typeface="Oswald"/>
                <a:cs typeface="Oswald"/>
                <a:sym typeface="Oswald"/>
              </a:rPr>
              <a:t> developments?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Which parts flesh out and </a:t>
            </a:r>
            <a:r>
              <a:rPr b="1" lang="en-GB" sz="2800">
                <a:latin typeface="Oswald"/>
                <a:ea typeface="Oswald"/>
                <a:cs typeface="Oswald"/>
                <a:sym typeface="Oswald"/>
              </a:rPr>
              <a:t>‘evaluate’</a:t>
            </a:r>
            <a:r>
              <a:rPr lang="en-GB" sz="2800">
                <a:latin typeface="Oswald"/>
                <a:ea typeface="Oswald"/>
                <a:cs typeface="Oswald"/>
                <a:sym typeface="Oswald"/>
              </a:rPr>
              <a:t> the complication?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Which parts ‘set the scene’ (</a:t>
            </a:r>
            <a:r>
              <a:rPr b="1" lang="en-GB" sz="2800">
                <a:latin typeface="Oswald"/>
                <a:ea typeface="Oswald"/>
                <a:cs typeface="Oswald"/>
                <a:sym typeface="Oswald"/>
              </a:rPr>
              <a:t>orientation</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Is there anything which sums the story up (</a:t>
            </a:r>
            <a:r>
              <a:rPr b="1" lang="en-GB" sz="2800">
                <a:latin typeface="Oswald"/>
                <a:ea typeface="Oswald"/>
                <a:cs typeface="Oswald"/>
                <a:sym typeface="Oswald"/>
              </a:rPr>
              <a:t>abstract</a:t>
            </a:r>
            <a:r>
              <a:rPr lang="en-GB" sz="2800">
                <a:latin typeface="Oswald"/>
                <a:ea typeface="Oswald"/>
                <a:cs typeface="Oswald"/>
                <a:sym typeface="Oswald"/>
              </a:rPr>
              <a:t>), e.g. an anecdote, or something the interviewee does?</a:t>
            </a:r>
            <a:endParaRPr sz="2800">
              <a:latin typeface="Oswald"/>
              <a:ea typeface="Oswald"/>
              <a:cs typeface="Oswald"/>
              <a:sym typeface="Oswald"/>
            </a:endParaRPr>
          </a:p>
        </p:txBody>
      </p:sp>
      <p:sp>
        <p:nvSpPr>
          <p:cNvPr id="327" name="Google Shape;327;p6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Identify other elements</a:t>
            </a:r>
            <a:endParaRPr sz="1900"/>
          </a:p>
        </p:txBody>
      </p:sp>
      <p:sp>
        <p:nvSpPr>
          <p:cNvPr id="328" name="Google Shape;328;p63"/>
          <p:cNvSpPr txBox="1"/>
          <p:nvPr/>
        </p:nvSpPr>
        <p:spPr>
          <a:xfrm>
            <a:off x="94500" y="4659925"/>
            <a:ext cx="8955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t>*If you need some material, use </a:t>
            </a:r>
            <a:r>
              <a:rPr lang="en-GB" sz="1300" u="sng">
                <a:solidFill>
                  <a:srgbClr val="1155CC"/>
                </a:solidFill>
                <a:hlinkClick r:id="rId3">
                  <a:extLst>
                    <a:ext uri="{A12FA001-AC4F-418D-AE19-62706E023703}">
                      <ahyp:hlinkClr val="tx"/>
                    </a:ext>
                  </a:extLst>
                </a:hlinkClick>
              </a:rPr>
              <a:t>Prince Harry and Meghan Markle’s first-ever interview together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4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t/>
            </a:r>
            <a:endParaRPr/>
          </a:p>
        </p:txBody>
      </p:sp>
      <p:sp>
        <p:nvSpPr>
          <p:cNvPr id="218" name="Google Shape;218;p46"/>
          <p:cNvSpPr/>
          <p:nvPr/>
        </p:nvSpPr>
        <p:spPr>
          <a:xfrm>
            <a:off x="5125" y="-1025"/>
            <a:ext cx="9144000" cy="3299100"/>
          </a:xfrm>
          <a:prstGeom prst="rect">
            <a:avLst/>
          </a:prstGeom>
          <a:solidFill>
            <a:srgbClr val="37BEB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9" name="Google Shape;219;p46"/>
          <p:cNvPicPr preferRelativeResize="0"/>
          <p:nvPr/>
        </p:nvPicPr>
        <p:blipFill>
          <a:blip r:embed="rId3">
            <a:alphaModFix/>
          </a:blip>
          <a:stretch>
            <a:fillRect/>
          </a:stretch>
        </p:blipFill>
        <p:spPr>
          <a:xfrm>
            <a:off x="8001000" y="3962700"/>
            <a:ext cx="1036376" cy="1036376"/>
          </a:xfrm>
          <a:prstGeom prst="rect">
            <a:avLst/>
          </a:prstGeom>
          <a:noFill/>
          <a:ln>
            <a:noFill/>
          </a:ln>
        </p:spPr>
      </p:pic>
      <p:sp>
        <p:nvSpPr>
          <p:cNvPr id="220" name="Google Shape;220;p46"/>
          <p:cNvSpPr txBox="1"/>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6000">
                <a:solidFill>
                  <a:srgbClr val="FFFFFF"/>
                </a:solidFill>
                <a:latin typeface="Oswald"/>
                <a:ea typeface="Oswald"/>
                <a:cs typeface="Oswald"/>
                <a:sym typeface="Oswald"/>
              </a:rPr>
              <a:t>Drafting fast: the first cut</a:t>
            </a:r>
            <a:endParaRPr sz="6000">
              <a:solidFill>
                <a:srgbClr val="FFFFFF"/>
              </a:solidFill>
              <a:latin typeface="Oswald"/>
              <a:ea typeface="Oswald"/>
              <a:cs typeface="Oswald"/>
              <a:sym typeface="Oswald"/>
            </a:endParaRPr>
          </a:p>
        </p:txBody>
      </p:sp>
      <p:sp>
        <p:nvSpPr>
          <p:cNvPr id="221" name="Google Shape;221;p46"/>
          <p:cNvSpPr txBox="1"/>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600">
                <a:solidFill>
                  <a:srgbClr val="666666"/>
                </a:solidFill>
                <a:latin typeface="Oswald"/>
                <a:ea typeface="Oswald"/>
                <a:cs typeface="Oswald"/>
                <a:sym typeface="Oswald"/>
              </a:rPr>
              <a:t>Paul Bradshaw</a:t>
            </a:r>
            <a:endParaRPr sz="3600">
              <a:solidFill>
                <a:srgbClr val="666666"/>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Oswald"/>
                <a:ea typeface="Oswald"/>
                <a:cs typeface="Oswald"/>
                <a:sym typeface="Oswald"/>
              </a:rPr>
              <a:t>At this stage identify any extra elements you need to gather</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Do you need to find out what happens next? (Coda)</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Do you need to ask more questions about problems?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Do you need to research the wider context of the story?</a:t>
            </a:r>
            <a:endParaRPr sz="2800">
              <a:latin typeface="Oswald"/>
              <a:ea typeface="Oswald"/>
              <a:cs typeface="Oswald"/>
              <a:sym typeface="Oswald"/>
            </a:endParaRPr>
          </a:p>
        </p:txBody>
      </p:sp>
      <p:sp>
        <p:nvSpPr>
          <p:cNvPr id="334" name="Google Shape;334;p6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Identify what is </a:t>
            </a:r>
            <a:r>
              <a:rPr b="1" lang="en-GB" sz="4200"/>
              <a:t>missing</a:t>
            </a:r>
            <a:endParaRPr b="1"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5"/>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Your </a:t>
            </a:r>
            <a:r>
              <a:rPr b="1" lang="en-GB"/>
              <a:t>abstract</a:t>
            </a:r>
            <a:r>
              <a:rPr lang="en-GB"/>
              <a:t> </a:t>
            </a:r>
            <a:endParaRPr/>
          </a:p>
          <a:p>
            <a:pPr indent="0" lvl="0" marL="0" rtl="0" algn="l">
              <a:spcBef>
                <a:spcPts val="0"/>
              </a:spcBef>
              <a:spcAft>
                <a:spcPts val="0"/>
              </a:spcAft>
              <a:buNone/>
            </a:pPr>
            <a:r>
              <a:rPr lang="en-GB"/>
              <a:t>is a </a:t>
            </a:r>
            <a:r>
              <a:rPr b="1" lang="en-GB"/>
              <a:t>promise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6"/>
          <p:cNvSpPr txBox="1"/>
          <p:nvPr/>
        </p:nvSpPr>
        <p:spPr>
          <a:xfrm>
            <a:off x="0" y="0"/>
            <a:ext cx="9144000" cy="7695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solidFill>
                  <a:srgbClr val="434343"/>
                </a:solidFill>
                <a:latin typeface="Oswald"/>
                <a:ea typeface="Oswald"/>
                <a:cs typeface="Oswald"/>
                <a:sym typeface="Oswald"/>
              </a:rPr>
              <a:t>Sanderson’s </a:t>
            </a:r>
            <a:r>
              <a:rPr b="1" lang="en-GB" sz="4000" u="sng">
                <a:solidFill>
                  <a:schemeClr val="hlink"/>
                </a:solidFill>
                <a:latin typeface="Oswald"/>
                <a:ea typeface="Oswald"/>
                <a:cs typeface="Oswald"/>
                <a:sym typeface="Oswald"/>
                <a:hlinkClick r:id="rId3"/>
              </a:rPr>
              <a:t>3 Promises</a:t>
            </a:r>
            <a:r>
              <a:rPr b="1" lang="en-GB" sz="4000">
                <a:solidFill>
                  <a:srgbClr val="434343"/>
                </a:solidFill>
                <a:latin typeface="Oswald"/>
                <a:ea typeface="Oswald"/>
                <a:cs typeface="Oswald"/>
                <a:sym typeface="Oswald"/>
              </a:rPr>
              <a:t>:</a:t>
            </a:r>
            <a:endParaRPr>
              <a:solidFill>
                <a:srgbClr val="434343"/>
              </a:solidFill>
            </a:endParaRPr>
          </a:p>
        </p:txBody>
      </p:sp>
      <p:sp>
        <p:nvSpPr>
          <p:cNvPr id="345" name="Google Shape;345;p66"/>
          <p:cNvSpPr txBox="1"/>
          <p:nvPr/>
        </p:nvSpPr>
        <p:spPr>
          <a:xfrm>
            <a:off x="57900" y="992625"/>
            <a:ext cx="9028200" cy="1500600"/>
          </a:xfrm>
          <a:prstGeom prst="rect">
            <a:avLst/>
          </a:prstGeom>
          <a:noFill/>
          <a:ln>
            <a:noFill/>
          </a:ln>
        </p:spPr>
        <p:txBody>
          <a:bodyPr anchorCtr="0" anchor="t" bIns="91425" lIns="91425" spcFirstLastPara="1" rIns="91425" wrap="square" tIns="91425">
            <a:spAutoFit/>
          </a:bodyPr>
          <a:lstStyle/>
          <a:p>
            <a:pPr indent="-419100" lvl="0" marL="457200" rtl="0" algn="l">
              <a:lnSpc>
                <a:spcPct val="95000"/>
              </a:lnSpc>
              <a:spcBef>
                <a:spcPts val="0"/>
              </a:spcBef>
              <a:spcAft>
                <a:spcPts val="0"/>
              </a:spcAft>
              <a:buSzPts val="3000"/>
              <a:buFont typeface="Oswald"/>
              <a:buAutoNum type="arabicPeriod"/>
            </a:pPr>
            <a:r>
              <a:rPr lang="en-GB" sz="3000">
                <a:latin typeface="Oswald"/>
                <a:ea typeface="Oswald"/>
                <a:cs typeface="Oswald"/>
                <a:sym typeface="Oswald"/>
              </a:rPr>
              <a:t>Plot: What sorts of things might happen (and genre)</a:t>
            </a:r>
            <a:endParaRPr sz="3000">
              <a:latin typeface="Oswald"/>
              <a:ea typeface="Oswald"/>
              <a:cs typeface="Oswald"/>
              <a:sym typeface="Oswald"/>
            </a:endParaRPr>
          </a:p>
          <a:p>
            <a:pPr indent="-419100" lvl="0" marL="457200" rtl="0" algn="l">
              <a:lnSpc>
                <a:spcPct val="95000"/>
              </a:lnSpc>
              <a:spcBef>
                <a:spcPts val="0"/>
              </a:spcBef>
              <a:spcAft>
                <a:spcPts val="0"/>
              </a:spcAft>
              <a:buSzPts val="3000"/>
              <a:buFont typeface="Oswald"/>
              <a:buAutoNum type="arabicPeriod"/>
            </a:pPr>
            <a:r>
              <a:rPr lang="en-GB" sz="3000">
                <a:latin typeface="Oswald"/>
                <a:ea typeface="Oswald"/>
                <a:cs typeface="Oswald"/>
                <a:sym typeface="Oswald"/>
              </a:rPr>
              <a:t>Tone: Dark, light, funny, serious, romantic, etc.</a:t>
            </a:r>
            <a:endParaRPr sz="3000">
              <a:latin typeface="Oswald"/>
              <a:ea typeface="Oswald"/>
              <a:cs typeface="Oswald"/>
              <a:sym typeface="Oswald"/>
            </a:endParaRPr>
          </a:p>
          <a:p>
            <a:pPr indent="-419100" lvl="0" marL="457200" rtl="0" algn="l">
              <a:lnSpc>
                <a:spcPct val="95000"/>
              </a:lnSpc>
              <a:spcBef>
                <a:spcPts val="0"/>
              </a:spcBef>
              <a:spcAft>
                <a:spcPts val="0"/>
              </a:spcAft>
              <a:buSzPts val="3000"/>
              <a:buFont typeface="Oswald"/>
              <a:buAutoNum type="arabicPeriod"/>
            </a:pPr>
            <a:r>
              <a:rPr lang="en-GB" sz="3000">
                <a:latin typeface="Oswald"/>
                <a:ea typeface="Oswald"/>
                <a:cs typeface="Oswald"/>
                <a:sym typeface="Oswald"/>
              </a:rPr>
              <a:t>Character: Who is driving it</a:t>
            </a:r>
            <a:endParaRPr sz="3000">
              <a:latin typeface="Oswald"/>
              <a:ea typeface="Oswald"/>
              <a:cs typeface="Oswald"/>
              <a:sym typeface="Oswald"/>
            </a:endParaRPr>
          </a:p>
        </p:txBody>
      </p:sp>
      <p:pic>
        <p:nvPicPr>
          <p:cNvPr descr="This is a short segment from my 2021 Creative Writing Lectures at BYU. If you want to watch my lectures in their entirety, you can watch all of my 2020 lectures here: https://youtu.be/-6HOdHEeosc&#10;&#10;Link to Dawnshard: http://www.amazon.com/dp/B08MXXWYT7?tag=brandsande-20&#10;&#10;Stay up to date by following my newsletter: https://www.brandonsanderson.com/#signupform&#10;&#10;Interested in signed books and swag? Check here: https://store.brandonsanderson.com/&#10;&#10;You can also follow me on:&#10;Facebook: https://www.facebook.com/BrandSanderson&#10;Twitter: https://twitter.com/BrandSanderson&#10;Instagram: https://www.instagram.com/brandsanderson/&#10;Twitch: https://www.twitch.tv/mistbornbrandon&#10;&#10;Frequently asked questions: https://faq.brandonsanderson.com/" id="346" name="Google Shape;346;p66" title="Brandon's Philosophy on Plot—Promises, Progress, and Payoffs">
            <a:hlinkClick r:id="rId4"/>
          </p:cNvPr>
          <p:cNvPicPr preferRelativeResize="0"/>
          <p:nvPr/>
        </p:nvPicPr>
        <p:blipFill>
          <a:blip r:embed="rId5">
            <a:alphaModFix/>
          </a:blip>
          <a:stretch>
            <a:fillRect/>
          </a:stretch>
        </p:blipFill>
        <p:spPr>
          <a:xfrm>
            <a:off x="4617472" y="2716350"/>
            <a:ext cx="4215554" cy="237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descr="Watch Star Wars: A New Hope on Disney+ https://www.disneyplus.com/movies/star-wars-a-new-hope-episode-iv/12fVeZxD2fWJ&#10;Watch it on Blu-Ray: https://www.amazon.com/STAR-WARS-NEW-HOPE-Blu-ray/dp/B07TNVWQCZ/ref=sr_1_1?dchild=1&amp;keywords=a+new+hope+blu+ray&amp;qid=1608842655&amp;sr=8-1&#10;&#10;The Imperial Forces -- under orders from cruel Darth Vader (David Prowse) -- hold Princess Leia (Carrie Fisher) hostage, in their efforts to quell the rebellion against the Galactic Empire. Luke Skywalker (Mark Hamill) and Han Solo (Harrison Ford), captain of the Millennium Falcon, work together with the companionable droid duo R2-D2 (Kenny Baker) and C-3PO (Anthony Daniels) to rescue the beautiful princess, help the Rebel Alliance, and restore freedom and justice to the Galaxy.&#10;&#10;Copyright Disclaimer Under Section 107 of the Copyright Act 1976, allowance is made for &quot;fair use&quot; for purposes such as criticism, comment, news reporting, teaching, scholarship, and research. Fair use is a use permitted by copyright statute that might otherwise be infringing. Non-profit, educational or personal use tips the balance in favor of fair use. No copyright infringement intended." id="351" name="Google Shape;351;p67" title="Binary Sunset Scene [4k UltraHD] - Star Wars: A New Hope (Force Theme)">
            <a:hlinkClick r:id="rId3"/>
          </p:cNvPr>
          <p:cNvPicPr preferRelativeResize="0"/>
          <p:nvPr/>
        </p:nvPicPr>
        <p:blipFill>
          <a:blip r:embed="rId4">
            <a:alphaModFix/>
          </a:blip>
          <a:stretch>
            <a:fillRect/>
          </a:stretch>
        </p:blipFill>
        <p:spPr>
          <a:xfrm>
            <a:off x="1372325" y="130425"/>
            <a:ext cx="6839425" cy="3847175"/>
          </a:xfrm>
          <a:prstGeom prst="rect">
            <a:avLst/>
          </a:prstGeom>
          <a:noFill/>
          <a:ln>
            <a:noFill/>
          </a:ln>
        </p:spPr>
      </p:pic>
      <p:sp>
        <p:nvSpPr>
          <p:cNvPr id="352" name="Google Shape;352;p67"/>
          <p:cNvSpPr txBox="1"/>
          <p:nvPr/>
        </p:nvSpPr>
        <p:spPr>
          <a:xfrm>
            <a:off x="25" y="4154375"/>
            <a:ext cx="9144000" cy="7695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solidFill>
                  <a:srgbClr val="434343"/>
                </a:solidFill>
                <a:latin typeface="Oswald"/>
                <a:ea typeface="Oswald"/>
                <a:cs typeface="Oswald"/>
                <a:sym typeface="Oswald"/>
              </a:rPr>
              <a:t>The promise in Star Wars</a:t>
            </a:r>
            <a:endParaRPr>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8"/>
          <p:cNvSpPr txBox="1"/>
          <p:nvPr/>
        </p:nvSpPr>
        <p:spPr>
          <a:xfrm>
            <a:off x="0" y="0"/>
            <a:ext cx="9144000" cy="7695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solidFill>
                  <a:srgbClr val="434343"/>
                </a:solidFill>
                <a:latin typeface="Oswald"/>
                <a:ea typeface="Oswald"/>
                <a:cs typeface="Oswald"/>
                <a:sym typeface="Oswald"/>
              </a:rPr>
              <a:t>…in Star Wars </a:t>
            </a:r>
            <a:r>
              <a:rPr lang="en-GB" sz="4000">
                <a:solidFill>
                  <a:srgbClr val="434343"/>
                </a:solidFill>
                <a:latin typeface="Oswald"/>
                <a:ea typeface="Oswald"/>
                <a:cs typeface="Oswald"/>
                <a:sym typeface="Oswald"/>
              </a:rPr>
              <a:t>(Baugh </a:t>
            </a:r>
            <a:r>
              <a:rPr lang="en-GB" sz="4000" u="sng">
                <a:solidFill>
                  <a:schemeClr val="hlink"/>
                </a:solidFill>
                <a:latin typeface="Oswald"/>
                <a:ea typeface="Oswald"/>
                <a:cs typeface="Oswald"/>
                <a:sym typeface="Oswald"/>
                <a:hlinkClick r:id="rId3"/>
              </a:rPr>
              <a:t>2024</a:t>
            </a:r>
            <a:r>
              <a:rPr lang="en-GB" sz="4000">
                <a:solidFill>
                  <a:srgbClr val="434343"/>
                </a:solidFill>
                <a:latin typeface="Oswald"/>
                <a:ea typeface="Oswald"/>
                <a:cs typeface="Oswald"/>
                <a:sym typeface="Oswald"/>
              </a:rPr>
              <a:t>):</a:t>
            </a:r>
            <a:endParaRPr>
              <a:solidFill>
                <a:srgbClr val="434343"/>
              </a:solidFill>
            </a:endParaRPr>
          </a:p>
        </p:txBody>
      </p:sp>
      <p:sp>
        <p:nvSpPr>
          <p:cNvPr id="358" name="Google Shape;358;p68"/>
          <p:cNvSpPr txBox="1"/>
          <p:nvPr/>
        </p:nvSpPr>
        <p:spPr>
          <a:xfrm>
            <a:off x="57900" y="992625"/>
            <a:ext cx="9028200" cy="3226200"/>
          </a:xfrm>
          <a:prstGeom prst="rect">
            <a:avLst/>
          </a:prstGeom>
          <a:noFill/>
          <a:ln>
            <a:noFill/>
          </a:ln>
        </p:spPr>
        <p:txBody>
          <a:bodyPr anchorCtr="0" anchor="t" bIns="91425" lIns="91425" spcFirstLastPara="1" rIns="91425" wrap="square" tIns="91425">
            <a:spAutoFit/>
          </a:bodyPr>
          <a:lstStyle/>
          <a:p>
            <a:pPr indent="-393700" lvl="0" marL="457200" rtl="0" algn="l">
              <a:lnSpc>
                <a:spcPct val="95000"/>
              </a:lnSpc>
              <a:spcBef>
                <a:spcPts val="0"/>
              </a:spcBef>
              <a:spcAft>
                <a:spcPts val="0"/>
              </a:spcAft>
              <a:buSzPts val="2600"/>
              <a:buFont typeface="Oswald"/>
              <a:buAutoNum type="arabicPeriod"/>
            </a:pPr>
            <a:r>
              <a:rPr b="1" lang="en-GB" sz="2600">
                <a:latin typeface="Oswald"/>
                <a:ea typeface="Oswald"/>
                <a:cs typeface="Oswald"/>
                <a:sym typeface="Oswald"/>
              </a:rPr>
              <a:t>Plot</a:t>
            </a:r>
            <a:r>
              <a:rPr lang="en-GB" sz="2600">
                <a:latin typeface="Oswald"/>
                <a:ea typeface="Oswald"/>
                <a:cs typeface="Oswald"/>
                <a:sym typeface="Oswald"/>
              </a:rPr>
              <a:t>: </a:t>
            </a:r>
            <a:r>
              <a:rPr lang="en-GB" sz="2600">
                <a:latin typeface="Oswald"/>
                <a:ea typeface="Oswald"/>
                <a:cs typeface="Oswald"/>
                <a:sym typeface="Oswald"/>
              </a:rPr>
              <a:t>“This is the "Call to Adventure" in its purest form, straight out of the Hero's Journey playbook. It's the calm before the storm, the tease of the thrills to come.”</a:t>
            </a:r>
            <a:endParaRPr sz="2600">
              <a:latin typeface="Oswald"/>
              <a:ea typeface="Oswald"/>
              <a:cs typeface="Oswald"/>
              <a:sym typeface="Oswald"/>
            </a:endParaRPr>
          </a:p>
          <a:p>
            <a:pPr indent="-393700" lvl="0" marL="457200" rtl="0" algn="l">
              <a:lnSpc>
                <a:spcPct val="95000"/>
              </a:lnSpc>
              <a:spcBef>
                <a:spcPts val="0"/>
              </a:spcBef>
              <a:spcAft>
                <a:spcPts val="0"/>
              </a:spcAft>
              <a:buSzPts val="2600"/>
              <a:buFont typeface="Oswald"/>
              <a:buAutoNum type="arabicPeriod"/>
            </a:pPr>
            <a:r>
              <a:rPr b="1" lang="en-GB" sz="2600">
                <a:latin typeface="Oswald"/>
                <a:ea typeface="Oswald"/>
                <a:cs typeface="Oswald"/>
                <a:sym typeface="Oswald"/>
              </a:rPr>
              <a:t>Tone</a:t>
            </a:r>
            <a:r>
              <a:rPr lang="en-GB" sz="2600">
                <a:latin typeface="Oswald"/>
                <a:ea typeface="Oswald"/>
                <a:cs typeface="Oswald"/>
                <a:sym typeface="Oswald"/>
              </a:rPr>
              <a:t>: “It sets us up for a story that's going to be epic in scope. But it also prepares us for the quieter, more introspective moments.”</a:t>
            </a:r>
            <a:endParaRPr sz="2600">
              <a:latin typeface="Oswald"/>
              <a:ea typeface="Oswald"/>
              <a:cs typeface="Oswald"/>
              <a:sym typeface="Oswald"/>
            </a:endParaRPr>
          </a:p>
          <a:p>
            <a:pPr indent="-393700" lvl="0" marL="457200" rtl="0" algn="l">
              <a:lnSpc>
                <a:spcPct val="95000"/>
              </a:lnSpc>
              <a:spcBef>
                <a:spcPts val="0"/>
              </a:spcBef>
              <a:spcAft>
                <a:spcPts val="0"/>
              </a:spcAft>
              <a:buSzPts val="2600"/>
              <a:buFont typeface="Oswald"/>
              <a:buAutoNum type="arabicPeriod"/>
            </a:pPr>
            <a:r>
              <a:rPr b="1" lang="en-GB" sz="2600">
                <a:latin typeface="Oswald"/>
                <a:ea typeface="Oswald"/>
                <a:cs typeface="Oswald"/>
                <a:sym typeface="Oswald"/>
              </a:rPr>
              <a:t>Character</a:t>
            </a:r>
            <a:r>
              <a:rPr lang="en-GB" sz="2600">
                <a:latin typeface="Oswald"/>
                <a:ea typeface="Oswald"/>
                <a:cs typeface="Oswald"/>
                <a:sym typeface="Oswald"/>
              </a:rPr>
              <a:t>: “This sets up a crucial part of Luke's character. Throughout the story, we see him searching for father figures, for mentors who can guide him on his path”</a:t>
            </a:r>
            <a:endParaRPr sz="2600">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9"/>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 </a:t>
            </a:r>
            <a:r>
              <a:rPr i="1" lang="en-GB"/>
              <a:t>factual</a:t>
            </a:r>
            <a:r>
              <a:rPr lang="en-GB"/>
              <a:t> storytelling this is a </a:t>
            </a:r>
            <a:r>
              <a:rPr b="1" lang="en-GB">
                <a:solidFill>
                  <a:srgbClr val="FFFB00"/>
                </a:solidFill>
                <a:highlight>
                  <a:srgbClr val="000000"/>
                </a:highlight>
              </a:rPr>
              <a:t>genre</a:t>
            </a:r>
            <a:r>
              <a:rPr lang="en-GB"/>
              <a:t> promise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sp>
        <p:nvSpPr>
          <p:cNvPr id="368" name="Google Shape;368;p70"/>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Font typeface="Arial"/>
              <a:buNone/>
            </a:pPr>
            <a:r>
              <a:t/>
            </a:r>
            <a:endParaRPr sz="4000">
              <a:solidFill>
                <a:schemeClr val="lt1"/>
              </a:solidFill>
            </a:endParaRPr>
          </a:p>
          <a:p>
            <a:pPr indent="0" lvl="0" marL="0" rtl="0" algn="l">
              <a:lnSpc>
                <a:spcPct val="95000"/>
              </a:lnSpc>
              <a:spcBef>
                <a:spcPts val="0"/>
              </a:spcBef>
              <a:spcAft>
                <a:spcPts val="0"/>
              </a:spcAft>
              <a:buClr>
                <a:schemeClr val="dk1"/>
              </a:buClr>
              <a:buSzPts val="900"/>
              <a:buFont typeface="Arial"/>
              <a:buNone/>
            </a:pPr>
            <a:r>
              <a:rPr lang="en-GB" sz="3000">
                <a:solidFill>
                  <a:schemeClr val="lt1"/>
                </a:solidFill>
              </a:rPr>
              <a:t>“Genre represents an unspoken agreement between the [creator] and the reader about </a:t>
            </a:r>
            <a:r>
              <a:rPr b="1" lang="en-GB" sz="3000">
                <a:solidFill>
                  <a:schemeClr val="lt1"/>
                </a:solidFill>
              </a:rPr>
              <a:t>what to expect</a:t>
            </a:r>
            <a:r>
              <a:rPr lang="en-GB" sz="3000">
                <a:solidFill>
                  <a:schemeClr val="lt1"/>
                </a:solidFill>
              </a:rPr>
              <a:t> … [they] also influence what is </a:t>
            </a:r>
            <a:r>
              <a:rPr b="1" lang="en-GB" sz="3000">
                <a:solidFill>
                  <a:schemeClr val="lt1"/>
                </a:solidFill>
              </a:rPr>
              <a:t>included</a:t>
            </a:r>
            <a:r>
              <a:rPr lang="en-GB" sz="3000">
                <a:solidFill>
                  <a:schemeClr val="lt1"/>
                </a:solidFill>
              </a:rPr>
              <a:t> in or excluded from a story … a hard news story will not contain comments by the author.”</a:t>
            </a:r>
            <a:endParaRPr sz="3000">
              <a:solidFill>
                <a:schemeClr val="lt1"/>
              </a:solidFill>
            </a:endParaRPr>
          </a:p>
        </p:txBody>
      </p:sp>
      <p:sp>
        <p:nvSpPr>
          <p:cNvPr id="369" name="Google Shape;369;p70"/>
          <p:cNvSpPr txBox="1"/>
          <p:nvPr/>
        </p:nvSpPr>
        <p:spPr>
          <a:xfrm>
            <a:off x="7008840" y="4849504"/>
            <a:ext cx="1785000" cy="241800"/>
          </a:xfrm>
          <a:prstGeom prst="rect">
            <a:avLst/>
          </a:prstGeom>
          <a:noFill/>
          <a:ln>
            <a:noFill/>
          </a:ln>
        </p:spPr>
        <p:txBody>
          <a:bodyPr anchorCtr="0" anchor="ctr" bIns="75425" lIns="75425" spcFirstLastPara="1" rIns="75425" wrap="square" tIns="75425">
            <a:noAutofit/>
          </a:bodyPr>
          <a:lstStyle/>
          <a:p>
            <a:pPr indent="0" lvl="0" marL="0" rtl="0" algn="l">
              <a:spcBef>
                <a:spcPts val="0"/>
              </a:spcBef>
              <a:spcAft>
                <a:spcPts val="0"/>
              </a:spcAft>
              <a:buNone/>
            </a:pPr>
            <a:r>
              <a:rPr lang="en-GB" sz="1200" u="sng">
                <a:solidFill>
                  <a:schemeClr val="lt1"/>
                </a:solidFill>
                <a:hlinkClick r:id="rId3">
                  <a:extLst>
                    <a:ext uri="{A12FA001-AC4F-418D-AE19-62706E023703}">
                      <ahyp:hlinkClr val="tx"/>
                    </a:ext>
                  </a:extLst>
                </a:hlinkClick>
              </a:rPr>
              <a:t>Broersma 2008 </a:t>
            </a:r>
            <a:endParaRPr sz="12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Oswald"/>
                <a:ea typeface="Oswald"/>
                <a:cs typeface="Oswald"/>
                <a:sym typeface="Oswald"/>
              </a:rPr>
              <a:t>This is going to be…</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An interview feature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true crime podcast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news story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video explainer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practical how-to</a:t>
            </a:r>
            <a:endParaRPr sz="2800">
              <a:latin typeface="Oswald"/>
              <a:ea typeface="Oswald"/>
              <a:cs typeface="Oswald"/>
              <a:sym typeface="Oswald"/>
            </a:endParaRPr>
          </a:p>
        </p:txBody>
      </p:sp>
      <p:sp>
        <p:nvSpPr>
          <p:cNvPr id="375" name="Google Shape;375;p7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Genre promise examples</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72"/>
          <p:cNvSpPr txBox="1"/>
          <p:nvPr/>
        </p:nvSpPr>
        <p:spPr>
          <a:xfrm>
            <a:off x="307725" y="1729175"/>
            <a:ext cx="7225800" cy="125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100">
                <a:solidFill>
                  <a:srgbClr val="141414"/>
                </a:solidFill>
                <a:highlight>
                  <a:srgbClr val="FFFFFF"/>
                </a:highlight>
              </a:rPr>
              <a:t>Women-only train carriages could combat the rise in sexual offences on public transport, a Labour MP has said.</a:t>
            </a:r>
            <a:endParaRPr sz="2100">
              <a:solidFill>
                <a:srgbClr val="141414"/>
              </a:solidFill>
              <a:highlight>
                <a:srgbClr val="FFFFFF"/>
              </a:highlight>
            </a:endParaRPr>
          </a:p>
        </p:txBody>
      </p:sp>
      <p:sp>
        <p:nvSpPr>
          <p:cNvPr id="381" name="Google Shape;381;p72"/>
          <p:cNvSpPr txBox="1"/>
          <p:nvPr/>
        </p:nvSpPr>
        <p:spPr>
          <a:xfrm>
            <a:off x="187175" y="246080"/>
            <a:ext cx="8758200" cy="7386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What’s the genre promise?</a:t>
            </a:r>
            <a:endParaRPr b="1" sz="4000"/>
          </a:p>
          <a:p>
            <a:pPr indent="0" lvl="0" marL="0" rtl="0" algn="ctr">
              <a:lnSpc>
                <a:spcPct val="95000"/>
              </a:lnSpc>
              <a:spcBef>
                <a:spcPts val="0"/>
              </a:spcBef>
              <a:spcAft>
                <a:spcPts val="0"/>
              </a:spcAft>
              <a:buClr>
                <a:schemeClr val="dk1"/>
              </a:buClr>
              <a:buFont typeface="Arial"/>
              <a:buNone/>
            </a:pPr>
            <a:r>
              <a:rPr b="1" lang="en-GB" sz="4000"/>
              <a:t>What’s the tone promise?</a:t>
            </a:r>
            <a:endParaRPr b="0" i="0" sz="1000" u="none" cap="none" strike="noStrike">
              <a:latin typeface="Times New Roman"/>
              <a:ea typeface="Times New Roman"/>
              <a:cs typeface="Times New Roman"/>
              <a:sym typeface="Times New Roman"/>
            </a:endParaRPr>
          </a:p>
        </p:txBody>
      </p:sp>
      <p:sp>
        <p:nvSpPr>
          <p:cNvPr id="382" name="Google Shape;382;p72"/>
          <p:cNvSpPr txBox="1"/>
          <p:nvPr/>
        </p:nvSpPr>
        <p:spPr>
          <a:xfrm>
            <a:off x="8148700" y="4681200"/>
            <a:ext cx="9954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BBC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3"/>
          <p:cNvSpPr txBox="1"/>
          <p:nvPr/>
        </p:nvSpPr>
        <p:spPr>
          <a:xfrm>
            <a:off x="0" y="304800"/>
            <a:ext cx="9144000" cy="24072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t/>
            </a:r>
            <a:endParaRPr b="1" sz="4000"/>
          </a:p>
          <a:p>
            <a:pPr indent="0" lvl="0" marL="0" rtl="0" algn="ctr">
              <a:lnSpc>
                <a:spcPct val="95000"/>
              </a:lnSpc>
              <a:spcBef>
                <a:spcPts val="0"/>
              </a:spcBef>
              <a:spcAft>
                <a:spcPts val="0"/>
              </a:spcAft>
              <a:buNone/>
            </a:pPr>
            <a:r>
              <a:t/>
            </a:r>
            <a:endParaRPr b="1" sz="4000"/>
          </a:p>
          <a:p>
            <a:pPr indent="0" lvl="0" marL="0" rtl="0" algn="ctr">
              <a:lnSpc>
                <a:spcPct val="95000"/>
              </a:lnSpc>
              <a:spcBef>
                <a:spcPts val="0"/>
              </a:spcBef>
              <a:spcAft>
                <a:spcPts val="0"/>
              </a:spcAft>
              <a:buNone/>
            </a:pPr>
            <a:r>
              <a:t/>
            </a:r>
            <a:endParaRPr b="1" sz="4000"/>
          </a:p>
          <a:p>
            <a:pPr indent="0" lvl="0" marL="0" rtl="0" algn="ctr">
              <a:lnSpc>
                <a:spcPct val="95000"/>
              </a:lnSpc>
              <a:spcBef>
                <a:spcPts val="0"/>
              </a:spcBef>
              <a:spcAft>
                <a:spcPts val="0"/>
              </a:spcAft>
              <a:buNone/>
            </a:pPr>
            <a:r>
              <a:rPr lang="en-GB" sz="3200" u="sng">
                <a:solidFill>
                  <a:schemeClr val="hlink"/>
                </a:solidFill>
                <a:hlinkClick r:id="rId3"/>
              </a:rPr>
              <a:t>Things Fell Apart</a:t>
            </a:r>
            <a:r>
              <a:rPr lang="en-GB" sz="3200"/>
              <a:t> </a:t>
            </a:r>
            <a:r>
              <a:rPr lang="en-GB" sz="3200" u="sng">
                <a:solidFill>
                  <a:schemeClr val="hlink"/>
                </a:solidFill>
                <a:hlinkClick r:id="rId4"/>
              </a:rPr>
              <a:t>ep.1</a:t>
            </a:r>
            <a:r>
              <a:rPr lang="en-GB" sz="3200"/>
              <a:t>, </a:t>
            </a:r>
            <a:r>
              <a:rPr lang="en-GB" sz="3200" u="sng">
                <a:solidFill>
                  <a:schemeClr val="hlink"/>
                </a:solidFill>
                <a:hlinkClick r:id="rId5"/>
              </a:rPr>
              <a:t>ep6</a:t>
            </a:r>
            <a:r>
              <a:rPr lang="en-GB" sz="3200"/>
              <a:t>, </a:t>
            </a:r>
            <a:r>
              <a:rPr lang="en-GB" sz="3200" u="sng">
                <a:solidFill>
                  <a:schemeClr val="hlink"/>
                </a:solidFill>
                <a:hlinkClick r:id="rId6"/>
              </a:rPr>
              <a:t>s2 6</a:t>
            </a:r>
            <a:endParaRPr sz="3200"/>
          </a:p>
        </p:txBody>
      </p:sp>
      <p:pic>
        <p:nvPicPr>
          <p:cNvPr descr="When you have a great interview, it's going to sound like an effortless conversation. You're interested in what your guest has to say, your guest is interested in what you have to say, and everything just flows.&#10;&#10;So in this episode we'll share seven tips on how to conduct great podcast interviews and give your audience something worth listening to.&#10;&#10;🎧 Podcasts with great interviewers&#10;&#10;✅ &quot;Sway&quot; with Kara Swisher - https://www.nytimes.com/column/sway&#10;✅ &quot;Creating a Brand&quot; with Alex Sanfilippo - https://creatingabrand.com/listen/&#10;✅ &quot;The School of Greatness&quot; with Lewis Howes - https://lewishowes.com/podcast/&#10;✅ &quot;The Jordan Harbinger Show&quot; - https://www.jordanharbinger.com/podcasts/&#10;&#10;🤷‍♀️ Having trouble finding quality guests for your podcast?&#10;&#10;Try PodMatch, a service which uses A.I. to painlessly match ideal podcast guests and hosts together to produce high quality interviews.&#10;✅ https://podmatch.com/signup/buzzsprout&#10;&#10;🎙 Record your podcasting question at https://www.speakpipe.com/buzzsprout to be featured on a future episode.&#10;&#10;Review Podcasting Q&amp;A in Podchaser to let us know what you think of the show&#10;✅ https://www.podchaser.com/podcasts/podcasting-qa-859980&#10;&#10;==== Time Stamps ====&#10;&#10;00:00 - Introduction&#10;00:32 - #1. Choosing guests&#10;01:17 - #2. Do your research&#10;02:04 - #3. Active Listening&#10;02:40 - #4. Clear and direct&#10;03:07 - #5. Listen to interviews&#10;03:37 - #6. Grade yourself&#10;03:56 - Alex Sanfilippo&#10;&#10;===================&#10;&#10;INTERESTED IN STARTING A PODCAST?&#10;&#10;Watch our &quot;How to Start a Podcast in 2021&quot; video to get up and running in no time: https://youtu.be/TiPAto5QIkE&#10;&#10;Start your podcast for free with Buzzsprout at https://bit.ly/2pGU2ux" id="388" name="Google Shape;388;p73" title="7 tips for conducting better podcast interviews">
            <a:hlinkClick r:id="rId7"/>
          </p:cNvPr>
          <p:cNvPicPr preferRelativeResize="0"/>
          <p:nvPr/>
        </p:nvPicPr>
        <p:blipFill>
          <a:blip r:embed="rId8">
            <a:alphaModFix/>
          </a:blip>
          <a:stretch>
            <a:fillRect/>
          </a:stretch>
        </p:blipFill>
        <p:spPr>
          <a:xfrm>
            <a:off x="3352800" y="3098400"/>
            <a:ext cx="3048000" cy="1714500"/>
          </a:xfrm>
          <a:prstGeom prst="rect">
            <a:avLst/>
          </a:prstGeom>
          <a:noFill/>
          <a:ln>
            <a:noFill/>
          </a:ln>
        </p:spPr>
      </p:pic>
      <p:sp>
        <p:nvSpPr>
          <p:cNvPr id="389" name="Google Shape;389;p73"/>
          <p:cNvSpPr txBox="1"/>
          <p:nvPr/>
        </p:nvSpPr>
        <p:spPr>
          <a:xfrm>
            <a:off x="187175" y="246080"/>
            <a:ext cx="8758200" cy="7386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What’s the genre promise?</a:t>
            </a:r>
            <a:endParaRPr b="1" sz="24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pic>
        <p:nvPicPr>
          <p:cNvPr id="390" name="Google Shape;390;p73" title="Remember the dark story of Chelsea’s doctor 👀🫣 #soccer #chelsea #soccerknowledge">
            <a:hlinkClick r:id="rId9"/>
          </p:cNvPr>
          <p:cNvPicPr preferRelativeResize="0"/>
          <p:nvPr/>
        </p:nvPicPr>
        <p:blipFill>
          <a:blip r:embed="rId10">
            <a:alphaModFix/>
          </a:blip>
          <a:stretch>
            <a:fillRect/>
          </a:stretch>
        </p:blipFill>
        <p:spPr>
          <a:xfrm>
            <a:off x="187175" y="30984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AutoNum type="arabicPeriod"/>
            </a:pPr>
            <a:r>
              <a:rPr b="1" lang="en-GB" sz="2800">
                <a:latin typeface="Oswald"/>
                <a:ea typeface="Oswald"/>
                <a:cs typeface="Oswald"/>
                <a:sym typeface="Oswald"/>
              </a:rPr>
              <a:t>Organise</a:t>
            </a:r>
            <a:r>
              <a:rPr lang="en-GB" sz="2800">
                <a:latin typeface="Oswald"/>
                <a:ea typeface="Oswald"/>
                <a:cs typeface="Oswald"/>
                <a:sym typeface="Oswald"/>
              </a:rPr>
              <a:t> your raw material into parts of a story </a:t>
            </a:r>
            <a:endParaRPr sz="2800">
              <a:latin typeface="Oswald"/>
              <a:ea typeface="Oswald"/>
              <a:cs typeface="Oswald"/>
              <a:sym typeface="Oswald"/>
            </a:endParaRPr>
          </a:p>
          <a:p>
            <a:pPr indent="-406400" lvl="0" marL="457200" rtl="0" algn="l">
              <a:spcBef>
                <a:spcPts val="0"/>
              </a:spcBef>
              <a:spcAft>
                <a:spcPts val="0"/>
              </a:spcAft>
              <a:buSzPts val="2800"/>
              <a:buFont typeface="Oswald"/>
              <a:buAutoNum type="arabicPeriod"/>
            </a:pPr>
            <a:r>
              <a:rPr lang="en-GB" sz="2800">
                <a:latin typeface="Oswald"/>
                <a:ea typeface="Oswald"/>
                <a:cs typeface="Oswald"/>
                <a:sym typeface="Oswald"/>
              </a:rPr>
              <a:t>Identify </a:t>
            </a:r>
            <a:r>
              <a:rPr b="1" lang="en-GB" sz="2800">
                <a:latin typeface="Oswald"/>
                <a:ea typeface="Oswald"/>
                <a:cs typeface="Oswald"/>
                <a:sym typeface="Oswald"/>
              </a:rPr>
              <a:t>typical story structures</a:t>
            </a:r>
            <a:r>
              <a:rPr lang="en-GB" sz="2800">
                <a:latin typeface="Oswald"/>
                <a:ea typeface="Oswald"/>
                <a:cs typeface="Oswald"/>
                <a:sym typeface="Oswald"/>
              </a:rPr>
              <a:t> you can use</a:t>
            </a:r>
            <a:endParaRPr sz="2800">
              <a:latin typeface="Oswald"/>
              <a:ea typeface="Oswald"/>
              <a:cs typeface="Oswald"/>
              <a:sym typeface="Oswald"/>
            </a:endParaRPr>
          </a:p>
          <a:p>
            <a:pPr indent="-406400" lvl="0" marL="457200" rtl="0" algn="l">
              <a:spcBef>
                <a:spcPts val="0"/>
              </a:spcBef>
              <a:spcAft>
                <a:spcPts val="0"/>
              </a:spcAft>
              <a:buSzPts val="2800"/>
              <a:buFont typeface="Oswald"/>
              <a:buAutoNum type="arabicPeriod"/>
            </a:pPr>
            <a:r>
              <a:rPr lang="en-GB" sz="2800">
                <a:latin typeface="Oswald"/>
                <a:ea typeface="Oswald"/>
                <a:cs typeface="Oswald"/>
                <a:sym typeface="Oswald"/>
              </a:rPr>
              <a:t>Explain how </a:t>
            </a:r>
            <a:r>
              <a:rPr b="1" lang="en-GB" sz="2800">
                <a:latin typeface="Oswald"/>
                <a:ea typeface="Oswald"/>
                <a:cs typeface="Oswald"/>
                <a:sym typeface="Oswald"/>
              </a:rPr>
              <a:t>genre</a:t>
            </a:r>
            <a:r>
              <a:rPr lang="en-GB" sz="2800">
                <a:latin typeface="Oswald"/>
                <a:ea typeface="Oswald"/>
                <a:cs typeface="Oswald"/>
                <a:sym typeface="Oswald"/>
              </a:rPr>
              <a:t> shapes the structure you choose</a:t>
            </a:r>
            <a:endParaRPr sz="2800">
              <a:latin typeface="Oswald"/>
              <a:ea typeface="Oswald"/>
              <a:cs typeface="Oswald"/>
              <a:sym typeface="Oswald"/>
            </a:endParaRPr>
          </a:p>
        </p:txBody>
      </p:sp>
      <p:sp>
        <p:nvSpPr>
          <p:cNvPr id="227" name="Google Shape;227;p4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By next week you should be able to:</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74"/>
          <p:cNvSpPr txBox="1"/>
          <p:nvPr/>
        </p:nvSpPr>
        <p:spPr>
          <a:xfrm>
            <a:off x="187175" y="1184025"/>
            <a:ext cx="6818400" cy="39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900"/>
              </a:spcAft>
              <a:buNone/>
            </a:pPr>
            <a:r>
              <a:rPr b="1" lang="en-GB" sz="1800">
                <a:solidFill>
                  <a:srgbClr val="121212"/>
                </a:solidFill>
                <a:highlight>
                  <a:srgbClr val="FFFFFF"/>
                </a:highlight>
                <a:latin typeface="Gill Sans"/>
                <a:ea typeface="Gill Sans"/>
                <a:cs typeface="Gill Sans"/>
                <a:sym typeface="Gill Sans"/>
              </a:rPr>
              <a:t>‘When I became a meme it was humiliating and hurtful’: Dua Lipa on pop, psychedelics and proving her haters wrong</a:t>
            </a:r>
            <a:endParaRPr b="1" sz="1600">
              <a:solidFill>
                <a:srgbClr val="121212"/>
              </a:solidFill>
              <a:highlight>
                <a:srgbClr val="FFFFFF"/>
              </a:highlight>
              <a:latin typeface="Georgia"/>
              <a:ea typeface="Georgia"/>
              <a:cs typeface="Georgia"/>
              <a:sym typeface="Georgia"/>
            </a:endParaRPr>
          </a:p>
        </p:txBody>
      </p:sp>
      <p:sp>
        <p:nvSpPr>
          <p:cNvPr id="396" name="Google Shape;396;p74"/>
          <p:cNvSpPr txBox="1"/>
          <p:nvPr/>
        </p:nvSpPr>
        <p:spPr>
          <a:xfrm>
            <a:off x="8148700" y="4681200"/>
            <a:ext cx="9954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Guardian</a:t>
            </a:r>
            <a:r>
              <a:rPr lang="en-GB"/>
              <a:t> </a:t>
            </a:r>
            <a:endParaRPr/>
          </a:p>
        </p:txBody>
      </p:sp>
      <p:sp>
        <p:nvSpPr>
          <p:cNvPr id="397" name="Google Shape;397;p74"/>
          <p:cNvSpPr txBox="1"/>
          <p:nvPr/>
        </p:nvSpPr>
        <p:spPr>
          <a:xfrm>
            <a:off x="187175" y="246080"/>
            <a:ext cx="8758200" cy="7386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What’s the genre promise?</a:t>
            </a:r>
            <a:endParaRPr b="1" sz="24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75"/>
          <p:cNvSpPr txBox="1"/>
          <p:nvPr/>
        </p:nvSpPr>
        <p:spPr>
          <a:xfrm>
            <a:off x="187175" y="1184025"/>
            <a:ext cx="7566000" cy="18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t>THE BIRDCAGE and LA CAGE AUX FOLLES: The Inside Story</a:t>
            </a:r>
            <a:endParaRPr b="1" sz="2400">
              <a:solidFill>
                <a:srgbClr val="121212"/>
              </a:solidFill>
              <a:highlight>
                <a:srgbClr val="FFFFFF"/>
              </a:highlight>
              <a:latin typeface="Georgia"/>
              <a:ea typeface="Georgia"/>
              <a:cs typeface="Georgia"/>
              <a:sym typeface="Georgia"/>
            </a:endParaRPr>
          </a:p>
        </p:txBody>
      </p:sp>
      <p:sp>
        <p:nvSpPr>
          <p:cNvPr id="403" name="Google Shape;403;p75"/>
          <p:cNvSpPr txBox="1"/>
          <p:nvPr/>
        </p:nvSpPr>
        <p:spPr>
          <a:xfrm>
            <a:off x="4719950" y="4681200"/>
            <a:ext cx="44241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accent5"/>
                </a:solidFill>
                <a:hlinkClick r:id="rId3">
                  <a:extLst>
                    <a:ext uri="{A12FA001-AC4F-418D-AE19-62706E023703}">
                      <ahyp:hlinkClr val="tx"/>
                    </a:ext>
                  </a:extLst>
                </a:hlinkClick>
              </a:rPr>
              <a:t>https://www.youtube.com/watch?v=ozTjoeHy7mI</a:t>
            </a:r>
            <a:r>
              <a:rPr lang="en-GB"/>
              <a:t> </a:t>
            </a:r>
            <a:endParaRPr/>
          </a:p>
        </p:txBody>
      </p:sp>
      <p:sp>
        <p:nvSpPr>
          <p:cNvPr id="404" name="Google Shape;404;p75"/>
          <p:cNvSpPr txBox="1"/>
          <p:nvPr/>
        </p:nvSpPr>
        <p:spPr>
          <a:xfrm>
            <a:off x="187175" y="246080"/>
            <a:ext cx="8758200" cy="7386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What’s the genre promise?</a:t>
            </a:r>
            <a:endParaRPr b="1" sz="24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sp>
        <p:nvSpPr>
          <p:cNvPr id="409" name="Google Shape;409;p76"/>
          <p:cNvSpPr txBox="1"/>
          <p:nvPr/>
        </p:nvSpPr>
        <p:spPr>
          <a:xfrm>
            <a:off x="8148700" y="4681200"/>
            <a:ext cx="9954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Serial</a:t>
            </a:r>
            <a:r>
              <a:rPr lang="en-GB"/>
              <a:t> </a:t>
            </a:r>
            <a:endParaRPr/>
          </a:p>
        </p:txBody>
      </p:sp>
      <p:sp>
        <p:nvSpPr>
          <p:cNvPr id="410" name="Google Shape;410;p76"/>
          <p:cNvSpPr txBox="1"/>
          <p:nvPr/>
        </p:nvSpPr>
        <p:spPr>
          <a:xfrm>
            <a:off x="187175" y="246080"/>
            <a:ext cx="8758200" cy="7386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What’s the genre promise?</a:t>
            </a:r>
            <a:endParaRPr b="0" i="0" sz="1000" u="none" cap="none" strike="noStrike">
              <a:latin typeface="Times New Roman"/>
              <a:ea typeface="Times New Roman"/>
              <a:cs typeface="Times New Roman"/>
              <a:sym typeface="Times New Roman"/>
            </a:endParaRPr>
          </a:p>
        </p:txBody>
      </p:sp>
      <p:sp>
        <p:nvSpPr>
          <p:cNvPr id="411" name="Google Shape;411;p76"/>
          <p:cNvSpPr txBox="1"/>
          <p:nvPr/>
        </p:nvSpPr>
        <p:spPr>
          <a:xfrm>
            <a:off x="187175" y="1184025"/>
            <a:ext cx="6818400" cy="39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900"/>
              </a:spcAft>
              <a:buNone/>
            </a:pPr>
            <a:r>
              <a:rPr b="1" i="1" lang="en-GB" sz="1800">
                <a:solidFill>
                  <a:srgbClr val="121212"/>
                </a:solidFill>
                <a:highlight>
                  <a:srgbClr val="FFFFFF"/>
                </a:highlight>
                <a:latin typeface="Gill Sans"/>
                <a:ea typeface="Gill Sans"/>
                <a:cs typeface="Gill Sans"/>
                <a:sym typeface="Gill Sans"/>
              </a:rPr>
              <a:t>“For the last year I’ve spent every working day trying to find out where a high school kid was for an hour after school one day in 1999.”</a:t>
            </a:r>
            <a:endParaRPr b="1" i="1" sz="1600">
              <a:solidFill>
                <a:srgbClr val="121212"/>
              </a:solidFill>
              <a:highlight>
                <a:srgbClr val="FFFFFF"/>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5" name="Shape 415"/>
        <p:cNvGrpSpPr/>
        <p:nvPr/>
      </p:nvGrpSpPr>
      <p:grpSpPr>
        <a:xfrm>
          <a:off x="0" y="0"/>
          <a:ext cx="0" cy="0"/>
          <a:chOff x="0" y="0"/>
          <a:chExt cx="0" cy="0"/>
        </a:xfrm>
      </p:grpSpPr>
      <p:pic>
        <p:nvPicPr>
          <p:cNvPr id="416" name="Google Shape;416;p77"/>
          <p:cNvPicPr preferRelativeResize="0"/>
          <p:nvPr/>
        </p:nvPicPr>
        <p:blipFill>
          <a:blip r:embed="rId3">
            <a:alphaModFix/>
          </a:blip>
          <a:stretch>
            <a:fillRect/>
          </a:stretch>
        </p:blipFill>
        <p:spPr>
          <a:xfrm>
            <a:off x="238125" y="1446425"/>
            <a:ext cx="8667750" cy="1562100"/>
          </a:xfrm>
          <a:prstGeom prst="rect">
            <a:avLst/>
          </a:prstGeom>
          <a:noFill/>
          <a:ln>
            <a:noFill/>
          </a:ln>
        </p:spPr>
      </p:pic>
      <p:sp>
        <p:nvSpPr>
          <p:cNvPr id="417" name="Google Shape;417;p77"/>
          <p:cNvSpPr txBox="1"/>
          <p:nvPr/>
        </p:nvSpPr>
        <p:spPr>
          <a:xfrm>
            <a:off x="0" y="4800600"/>
            <a:ext cx="91440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chemeClr val="hlink"/>
                </a:solidFill>
                <a:hlinkClick r:id="rId4"/>
              </a:rPr>
              <a:t>https://training.npr.org/2017/12/06/the-journey-from-print-to-radio-storytelling-a-guide-for-navigating-a-new-landscape/#section4</a:t>
            </a:r>
            <a:r>
              <a:rPr lang="en-GB" sz="1200"/>
              <a:t> </a:t>
            </a:r>
            <a:endParaRPr sz="1200"/>
          </a:p>
        </p:txBody>
      </p:sp>
      <p:sp>
        <p:nvSpPr>
          <p:cNvPr id="418" name="Google Shape;418;p77"/>
          <p:cNvSpPr txBox="1"/>
          <p:nvPr/>
        </p:nvSpPr>
        <p:spPr>
          <a:xfrm>
            <a:off x="187166" y="2460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What’s the genre promise?</a:t>
            </a:r>
            <a:endParaRPr b="1" sz="24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Oswald"/>
                <a:ea typeface="Oswald"/>
                <a:cs typeface="Oswald"/>
                <a:sym typeface="Oswald"/>
              </a:rPr>
              <a:t>This is going to be…</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An interview feature (tone: colourful, informal)</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true crime podcast (tone: serious, mysterious)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news story (tone: factual, objective)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video explainer (tone: factual, chatty)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practical how-to (tone: factual, informal)</a:t>
            </a:r>
            <a:endParaRPr sz="2800">
              <a:latin typeface="Oswald"/>
              <a:ea typeface="Oswald"/>
              <a:cs typeface="Oswald"/>
              <a:sym typeface="Oswald"/>
            </a:endParaRPr>
          </a:p>
        </p:txBody>
      </p:sp>
      <p:sp>
        <p:nvSpPr>
          <p:cNvPr id="424" name="Google Shape;424;p7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Genre + </a:t>
            </a:r>
            <a:r>
              <a:rPr b="1" lang="en-GB" sz="4200"/>
              <a:t>tone</a:t>
            </a:r>
            <a:r>
              <a:rPr lang="en-GB" sz="4200"/>
              <a:t> promise: examples</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9"/>
          <p:cNvSpPr txBox="1"/>
          <p:nvPr/>
        </p:nvSpPr>
        <p:spPr>
          <a:xfrm>
            <a:off x="0" y="304800"/>
            <a:ext cx="9144000" cy="7695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t>What’s the tone promise?</a:t>
            </a:r>
            <a:endParaRPr sz="3200"/>
          </a:p>
        </p:txBody>
      </p:sp>
      <p:sp>
        <p:nvSpPr>
          <p:cNvPr id="430" name="Google Shape;430;p79"/>
          <p:cNvSpPr txBox="1"/>
          <p:nvPr/>
        </p:nvSpPr>
        <p:spPr>
          <a:xfrm>
            <a:off x="0" y="47946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Andrew: The Problem Prince | Channel 4 Documentaries: </a:t>
            </a:r>
            <a:r>
              <a:rPr lang="en-GB" u="sng">
                <a:solidFill>
                  <a:schemeClr val="hlink"/>
                </a:solidFill>
                <a:hlinkClick r:id="rId3"/>
              </a:rPr>
              <a:t>https://www.youtube.com/watch?v=D9voR1cCpb4</a:t>
            </a:r>
            <a:r>
              <a:rPr lang="en-GB"/>
              <a:t> </a:t>
            </a:r>
            <a:endParaRPr/>
          </a:p>
        </p:txBody>
      </p:sp>
      <p:pic>
        <p:nvPicPr>
          <p:cNvPr descr="References to sexual abuse and suicide.&#10;&#10;From Andrew's glory years, as heart-throb and war hero, to the death of his former friend and convicted paedophile Jeffrey Epstein, and the prince's fateful decision to go on Newsnight.&#10;&#10;00:00 - Introduction &#10;02:18 - 1960: Raising Prince Andrew&#10;12:32 - 1981: Andrew’s Place In The Royal Family&#10;18:38 - 2018: Andrew’s Association With Jeffrey Epstein&#10;28:43 - 1999: Andrew’s Rich Living&#10;37:14 - 2011 - 2019: Jeffery Epstein’s Allegations and Death&#10;45:31 - Next Time on Andrew: The Problem Prince&#10;&#10;SUBSCRIBE: https://www.youtube.com/c/Channel4Documentaries?sub_confirmation=1&#10; &#10;About #4Docs:&#10;Welcome to Channel 4 Documentaries; the home of cutting-edge factual content, from the award-winning 24 Hours in A&amp;E and Police Custody to provocative and powerful original true stories. Our True Crime series bring you mind-blowing tales of real crimes and unbelievable murder cases, and the investigative Untold and Dispatches delve into current affairs. &#10;&#10;Join the detectives piecing together the clues and pursuing criminals at every corner, see stories of life, love, and loss unfold in some of Britain’s busiest A&amp;E departments, explore social injustice with Kathy Burke, and even more! &#10;&#10;All you have to do is subscribe to our channel, right here on YouTube.&#10;&#10;Check out some of our grittiest playlists:&#10;&#10;Untold:&#10;https://youtube.com/playlist?list=PLiC_gpE7y052N7fKqqI--hgoqi375K614&#10;&#10;24 Hours In A&amp;E:&#10;https://youtube.com/playlist?list=PLiC_gpE7y051uPem0F3XQTWc02q_H8e6t&#10;&#10;Must-Watch Originals:&#10;https://youtube.com/playlist?list=PLiC_gpE7y052A6nVxPmIM3ZWU2zCHShzI  &#10;&#10;Kingpin Cribs: https://www.youtube.com/playlist?list=PLiC_gpE7y050X-Az-2N-XuFE0Le3ivCrG&#10; &#10;24 Hours In Police Custody&#10;https://www.youtube.com/playlist?list=PLiC_gpE7y051cnB1ckaz3Z0oxSMVRsG7J&#10;&#10;Love Against The Odds:&#10;https://www.youtube.com/playlist?list=PLiC_gpE7y050ubK3hWmMNgWyBxhrdwrOP &#10;&#10;What Everyone Is Watching:&#10;https://youtube.com/playlist?list=PLiC_gpE7y051kjiim3ZRb1C2AJgex9jCI&#10;&#10;Ask The Mask: &#10;https://youtube.com/playlist?list=PLiC_gpE7y051WUgY7TE9y6oSsBoJ0uy5o &#10;&#10;999: What’s Your Emergency?&#10;https://youtube.com/playlist?list=PLiC_gpE7y053jTqWFOr9hpeU-1Af3z17l&#10;&#10;Dispatches Full Episodes:&#10;https://youtube.com/playlist?list=PLiC_gpE7y052qcnyY1SQNUIXYP7tgVSdo &#10;&#10;True Stories:&#10;https://youtube.com/playlist?list=PLiC_gpE7y051TAP_WXaYv6ydC0o3FABRC&#10;&#10;Stream on #Channel4" id="431" name="Google Shape;431;p79" title="Andrew: The Problem Prince | Part One | Channel 4 Documentaries">
            <a:hlinkClick r:id="rId4"/>
          </p:cNvPr>
          <p:cNvPicPr preferRelativeResize="0"/>
          <p:nvPr/>
        </p:nvPicPr>
        <p:blipFill>
          <a:blip r:embed="rId5">
            <a:alphaModFix/>
          </a:blip>
          <a:stretch>
            <a:fillRect/>
          </a:stretch>
        </p:blipFill>
        <p:spPr>
          <a:xfrm>
            <a:off x="1549438" y="1234250"/>
            <a:ext cx="6045134" cy="34003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00"/>
        </a:solidFill>
      </p:bgPr>
    </p:bg>
    <p:spTree>
      <p:nvGrpSpPr>
        <p:cNvPr id="435" name="Shape 435"/>
        <p:cNvGrpSpPr/>
        <p:nvPr/>
      </p:nvGrpSpPr>
      <p:grpSpPr>
        <a:xfrm>
          <a:off x="0" y="0"/>
          <a:ext cx="0" cy="0"/>
          <a:chOff x="0" y="0"/>
          <a:chExt cx="0" cy="0"/>
        </a:xfrm>
      </p:grpSpPr>
      <p:sp>
        <p:nvSpPr>
          <p:cNvPr id="436" name="Google Shape;436;p8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Pitch me the type of story you are working on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What examples can you point to in the same genre?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Look at a few: what structure do they all follow? What form does the abstract take? Orientation? Complication? Coda?</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They should provide a structure you can repeat</a:t>
            </a:r>
            <a:endParaRPr sz="2800">
              <a:latin typeface="Oswald"/>
              <a:ea typeface="Oswald"/>
              <a:cs typeface="Oswald"/>
              <a:sym typeface="Oswald"/>
            </a:endParaRPr>
          </a:p>
        </p:txBody>
      </p:sp>
      <p:sp>
        <p:nvSpPr>
          <p:cNvPr id="437" name="Google Shape;437;p8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is </a:t>
            </a:r>
            <a:r>
              <a:rPr i="1" lang="en-GB" sz="4200"/>
              <a:t>your</a:t>
            </a:r>
            <a:r>
              <a:rPr lang="en-GB" sz="4200"/>
              <a:t> genre?</a:t>
            </a:r>
            <a:endParaRPr sz="1900"/>
          </a:p>
        </p:txBody>
      </p:sp>
      <p:sp>
        <p:nvSpPr>
          <p:cNvPr id="438" name="Google Shape;438;p80"/>
          <p:cNvSpPr txBox="1"/>
          <p:nvPr/>
        </p:nvSpPr>
        <p:spPr>
          <a:xfrm>
            <a:off x="94500" y="4659925"/>
            <a:ext cx="8955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81"/>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Genre structures </a:t>
            </a:r>
            <a:endParaRPr/>
          </a:p>
          <a:p>
            <a:pPr indent="0" lvl="0" marL="0" rtl="0" algn="l">
              <a:spcBef>
                <a:spcPts val="0"/>
              </a:spcBef>
              <a:spcAft>
                <a:spcPts val="0"/>
              </a:spcAft>
              <a:buNone/>
            </a:pPr>
            <a:r>
              <a:rPr lang="en-GB"/>
              <a:t>you can use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8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AutoNum type="arabicPeriod"/>
            </a:pPr>
            <a:r>
              <a:rPr lang="en-GB" sz="2800">
                <a:latin typeface="Oswald"/>
                <a:ea typeface="Oswald"/>
                <a:cs typeface="Oswald"/>
                <a:sym typeface="Oswald"/>
              </a:rPr>
              <a:t>The inverted pyramid: for ‘update’ stories like news</a:t>
            </a:r>
            <a:endParaRPr sz="2800">
              <a:latin typeface="Oswald"/>
              <a:ea typeface="Oswald"/>
              <a:cs typeface="Oswald"/>
              <a:sym typeface="Oswald"/>
            </a:endParaRPr>
          </a:p>
          <a:p>
            <a:pPr indent="-406400" lvl="0" marL="457200" rtl="0" algn="l">
              <a:spcBef>
                <a:spcPts val="0"/>
              </a:spcBef>
              <a:spcAft>
                <a:spcPts val="0"/>
              </a:spcAft>
              <a:buSzPts val="2800"/>
              <a:buFont typeface="Oswald"/>
              <a:buAutoNum type="arabicPeriod"/>
            </a:pPr>
            <a:r>
              <a:rPr lang="en-GB" sz="2800">
                <a:latin typeface="Oswald"/>
                <a:ea typeface="Oswald"/>
                <a:cs typeface="Oswald"/>
                <a:sym typeface="Oswald"/>
              </a:rPr>
              <a:t>WSJ feature formula/kebab: for packages and features</a:t>
            </a:r>
            <a:endParaRPr sz="2800">
              <a:latin typeface="Oswald"/>
              <a:ea typeface="Oswald"/>
              <a:cs typeface="Oswald"/>
              <a:sym typeface="Oswald"/>
            </a:endParaRPr>
          </a:p>
        </p:txBody>
      </p:sp>
      <p:sp>
        <p:nvSpPr>
          <p:cNvPr id="449" name="Google Shape;449;p8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Two common genre structures</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p83"/>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solidFill>
                  <a:srgbClr val="A40800"/>
                </a:solidFill>
                <a:latin typeface="Oswald"/>
                <a:ea typeface="Oswald"/>
                <a:cs typeface="Oswald"/>
                <a:sym typeface="Oswald"/>
              </a:rPr>
              <a:t>I</a:t>
            </a:r>
            <a:r>
              <a:rPr b="1" lang="en-GB" sz="4000">
                <a:solidFill>
                  <a:srgbClr val="A40800"/>
                </a:solidFill>
                <a:latin typeface="Oswald"/>
                <a:ea typeface="Oswald"/>
                <a:cs typeface="Oswald"/>
                <a:sym typeface="Oswald"/>
              </a:rPr>
              <a:t>nverted pyramid = ‘update’ stories </a:t>
            </a:r>
            <a:r>
              <a:rPr b="1" lang="en-GB" sz="2000">
                <a:solidFill>
                  <a:srgbClr val="A40800"/>
                </a:solidFill>
                <a:latin typeface="Oswald"/>
                <a:ea typeface="Oswald"/>
                <a:cs typeface="Oswald"/>
                <a:sym typeface="Oswald"/>
              </a:rPr>
              <a:t>(eg. news)</a:t>
            </a:r>
            <a:endParaRPr b="1" sz="2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t/>
            </a:r>
            <a:endParaRPr sz="4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1. Something happened, where/when [ABSTRACT]</a:t>
            </a:r>
            <a:endParaRPr sz="3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2. Context/more details: age/location; following X or leading up to Y; latest of Z etc. [ORIENTATION]</a:t>
            </a:r>
            <a:endParaRPr sz="3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3. Reaction or meaning [COMPLICATION/EVALUATION]</a:t>
            </a:r>
            <a:endParaRPr sz="3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4. More context/background/reaction - alternate</a:t>
            </a:r>
            <a:endParaRPr sz="3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End: A quote, or what happens next [RESULT/CODA]</a:t>
            </a:r>
            <a:endParaRPr sz="3000">
              <a:solidFill>
                <a:srgbClr val="A40800"/>
              </a:solidFill>
              <a:latin typeface="Oswald"/>
              <a:ea typeface="Oswald"/>
              <a:cs typeface="Oswald"/>
              <a:sym typeface="Oswald"/>
            </a:endParaRPr>
          </a:p>
          <a:p>
            <a:pPr indent="0" lvl="0" marL="0" marR="0" rtl="0" algn="ctr">
              <a:lnSpc>
                <a:spcPct val="95000"/>
              </a:lnSpc>
              <a:spcBef>
                <a:spcPts val="0"/>
              </a:spcBef>
              <a:spcAft>
                <a:spcPts val="0"/>
              </a:spcAft>
              <a:buClr>
                <a:schemeClr val="dk1"/>
              </a:buClr>
              <a:buFont typeface="Arial"/>
              <a:buNone/>
            </a:pPr>
            <a:r>
              <a:t/>
            </a:r>
            <a:endParaRPr i="0" sz="1000" u="none" cap="none" strike="noStrike">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How</a:t>
            </a:r>
            <a:r>
              <a:rPr lang="en-GB"/>
              <a:t> structures can help you write quicker, better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84"/>
          <p:cNvSpPr txBox="1"/>
          <p:nvPr/>
        </p:nvSpPr>
        <p:spPr>
          <a:xfrm>
            <a:off x="187166" y="2460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For example:</a:t>
            </a:r>
            <a:endParaRPr b="1" sz="24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sp>
        <p:nvSpPr>
          <p:cNvPr id="460" name="Google Shape;460;p84"/>
          <p:cNvSpPr txBox="1"/>
          <p:nvPr/>
        </p:nvSpPr>
        <p:spPr>
          <a:xfrm>
            <a:off x="8148700" y="4681200"/>
            <a:ext cx="9954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BBC</a:t>
            </a:r>
            <a:endParaRPr/>
          </a:p>
        </p:txBody>
      </p:sp>
      <p:sp>
        <p:nvSpPr>
          <p:cNvPr id="461" name="Google Shape;461;p84"/>
          <p:cNvSpPr txBox="1"/>
          <p:nvPr/>
        </p:nvSpPr>
        <p:spPr>
          <a:xfrm>
            <a:off x="351675" y="1113700"/>
            <a:ext cx="7225800" cy="3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rgbClr val="141414"/>
                </a:solidFill>
                <a:highlight>
                  <a:srgbClr val="FFFFFF"/>
                </a:highlight>
              </a:rPr>
              <a:t>Women-only train carriages could combat the rise in sexual offences on public transport, a Labour MP has said.</a:t>
            </a:r>
            <a:endParaRPr b="1">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Shadow fire minister Chris Williamson said it would be "worth consulting" on the policy after such crimes doubled in the past five years.</a:t>
            </a:r>
            <a:endParaRPr>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However, Labour colleagues have criticised the move as "normalising attacks".</a:t>
            </a:r>
            <a:endParaRPr>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Party leader Jeremy Corbyn </a:t>
            </a:r>
            <a:r>
              <a:rPr b="1" lang="en-GB" u="sng">
                <a:solidFill>
                  <a:srgbClr val="141414"/>
                </a:solidFill>
                <a:highlight>
                  <a:srgbClr val="FFFFFF"/>
                </a:highlight>
                <a:hlinkClick r:id="rId4">
                  <a:extLst>
                    <a:ext uri="{A12FA001-AC4F-418D-AE19-62706E023703}">
                      <ahyp:hlinkClr val="tx"/>
                    </a:ext>
                  </a:extLst>
                </a:hlinkClick>
              </a:rPr>
              <a:t>first suggested the policy</a:t>
            </a:r>
            <a:r>
              <a:rPr lang="en-GB">
                <a:solidFill>
                  <a:srgbClr val="141414"/>
                </a:solidFill>
                <a:highlight>
                  <a:srgbClr val="FFFFFF"/>
                </a:highlight>
              </a:rPr>
              <a:t> during his leadership election campaign in 2015.</a:t>
            </a:r>
            <a:endParaRPr>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Mr Williamson, MP for Derby North, highlighted </a:t>
            </a:r>
            <a:r>
              <a:rPr b="1" lang="en-GB" u="sng">
                <a:solidFill>
                  <a:srgbClr val="141414"/>
                </a:solidFill>
                <a:highlight>
                  <a:srgbClr val="FFFFFF"/>
                </a:highlight>
                <a:hlinkClick r:id="rId5">
                  <a:extLst>
                    <a:ext uri="{A12FA001-AC4F-418D-AE19-62706E023703}">
                      <ahyp:hlinkClr val="tx"/>
                    </a:ext>
                  </a:extLst>
                </a:hlinkClick>
              </a:rPr>
              <a:t>figures from the British Transport Police,</a:t>
            </a:r>
            <a:r>
              <a:rPr lang="en-GB">
                <a:solidFill>
                  <a:srgbClr val="141414"/>
                </a:solidFill>
                <a:highlight>
                  <a:srgbClr val="FFFFFF"/>
                </a:highlight>
              </a:rPr>
              <a:t> showing 1,448 sexual offences on trains had been reported in 2016-17, compared with 650 incidents in 2012-13.</a:t>
            </a:r>
            <a:endParaRPr>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He told </a:t>
            </a:r>
            <a:r>
              <a:rPr b="1" lang="en-GB" u="sng">
                <a:solidFill>
                  <a:srgbClr val="141414"/>
                </a:solidFill>
                <a:highlight>
                  <a:srgbClr val="FFFFFF"/>
                </a:highlight>
                <a:hlinkClick r:id="rId6">
                  <a:extLst>
                    <a:ext uri="{A12FA001-AC4F-418D-AE19-62706E023703}">
                      <ahyp:hlinkClr val="tx"/>
                    </a:ext>
                  </a:extLst>
                </a:hlinkClick>
              </a:rPr>
              <a:t>PoliticsHome</a:t>
            </a:r>
            <a:r>
              <a:rPr lang="en-GB">
                <a:solidFill>
                  <a:srgbClr val="141414"/>
                </a:solidFill>
                <a:highlight>
                  <a:srgbClr val="FFFFFF"/>
                </a:highlight>
              </a:rPr>
              <a:t> that women-only carriages - which have been tested in countries including Japan, Brazil and Mexico - could create a "safe space".</a:t>
            </a:r>
            <a:endParaRPr>
              <a:solidFill>
                <a:srgbClr val="141414"/>
              </a:solidFill>
              <a:highlight>
                <a:srgbClr val="FF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85"/>
          <p:cNvSpPr txBox="1"/>
          <p:nvPr/>
        </p:nvSpPr>
        <p:spPr>
          <a:xfrm>
            <a:off x="187166" y="2460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For example:</a:t>
            </a:r>
            <a:endParaRPr b="1" sz="24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sp>
        <p:nvSpPr>
          <p:cNvPr id="467" name="Google Shape;467;p85"/>
          <p:cNvSpPr txBox="1"/>
          <p:nvPr/>
        </p:nvSpPr>
        <p:spPr>
          <a:xfrm>
            <a:off x="8148700" y="4681200"/>
            <a:ext cx="9954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Guardian</a:t>
            </a:r>
            <a:r>
              <a:rPr lang="en-GB"/>
              <a:t> </a:t>
            </a:r>
            <a:endParaRPr/>
          </a:p>
        </p:txBody>
      </p:sp>
      <p:sp>
        <p:nvSpPr>
          <p:cNvPr id="468" name="Google Shape;468;p85"/>
          <p:cNvSpPr txBox="1"/>
          <p:nvPr/>
        </p:nvSpPr>
        <p:spPr>
          <a:xfrm>
            <a:off x="351675" y="1113700"/>
            <a:ext cx="7225800" cy="4134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GB" sz="1200">
                <a:solidFill>
                  <a:srgbClr val="121212"/>
                </a:solidFill>
                <a:highlight>
                  <a:srgbClr val="FFFFFF"/>
                </a:highlight>
                <a:latin typeface="Georgia"/>
                <a:ea typeface="Georgia"/>
                <a:cs typeface="Georgia"/>
                <a:sym typeface="Georgia"/>
              </a:rPr>
              <a:t>The actor Ruth Wilson has hit out at the “hypocrisy” of Hollywood for its handling of the #MeToo revelations in an </a:t>
            </a:r>
            <a:r>
              <a:rPr b="1" lang="en-GB" sz="1200">
                <a:solidFill>
                  <a:schemeClr val="hlink"/>
                </a:solidFill>
                <a:highlight>
                  <a:srgbClr val="FFFFFF"/>
                </a:highlight>
                <a:uFill>
                  <a:noFill/>
                </a:uFill>
                <a:latin typeface="Georgia"/>
                <a:ea typeface="Georgia"/>
                <a:cs typeface="Georgia"/>
                <a:sym typeface="Georgia"/>
                <a:hlinkClick r:id="rId4"/>
              </a:rPr>
              <a:t>interview with the Guardian</a:t>
            </a:r>
            <a:r>
              <a:rPr b="1" lang="en-GB" sz="1200">
                <a:solidFill>
                  <a:srgbClr val="121212"/>
                </a:solidFill>
                <a:highlight>
                  <a:srgbClr val="FFFFFF"/>
                </a:highlight>
                <a:latin typeface="Georgia"/>
                <a:ea typeface="Georgia"/>
                <a:cs typeface="Georgia"/>
                <a:sym typeface="Georgia"/>
              </a:rPr>
              <a:t>.</a:t>
            </a:r>
            <a:endParaRPr b="1" sz="12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0"/>
              </a:spcAft>
              <a:buNone/>
            </a:pPr>
            <a:r>
              <a:rPr b="1" lang="en-GB" sz="1200">
                <a:solidFill>
                  <a:srgbClr val="121212"/>
                </a:solidFill>
                <a:highlight>
                  <a:srgbClr val="FFFFFF"/>
                </a:highlight>
                <a:latin typeface="Georgia"/>
                <a:ea typeface="Georgia"/>
                <a:cs typeface="Georgia"/>
                <a:sym typeface="Georgia"/>
              </a:rPr>
              <a:t>Wilson, star of Luther, The Affair and His Dark Materials, said it was “extraordinary” to witness Hollywood shift from ignoring the abusive behaviour of leading industry figures such as the now jailed Harvey Weinstein to feigning interest.</a:t>
            </a:r>
            <a:endParaRPr b="1" sz="12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0"/>
              </a:spcAft>
              <a:buNone/>
            </a:pPr>
            <a:r>
              <a:rPr b="1" lang="en-GB" sz="1200">
                <a:solidFill>
                  <a:srgbClr val="121212"/>
                </a:solidFill>
                <a:highlight>
                  <a:srgbClr val="FFFFFF"/>
                </a:highlight>
                <a:latin typeface="Georgia"/>
                <a:ea typeface="Georgia"/>
                <a:cs typeface="Georgia"/>
                <a:sym typeface="Georgia"/>
              </a:rPr>
              <a:t>The 41-year-old also discussed the pressure on female actors to have cosmetic surgery, labelling treatments including Botox “mad”.</a:t>
            </a:r>
            <a:endParaRPr b="1" sz="12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0"/>
              </a:spcAft>
              <a:buNone/>
            </a:pPr>
            <a:r>
              <a:rPr b="1" lang="en-GB" sz="1200">
                <a:solidFill>
                  <a:srgbClr val="121212"/>
                </a:solidFill>
                <a:highlight>
                  <a:srgbClr val="FFFFFF"/>
                </a:highlight>
                <a:latin typeface="Georgia"/>
                <a:ea typeface="Georgia"/>
                <a:cs typeface="Georgia"/>
                <a:sym typeface="Georgia"/>
              </a:rPr>
              <a:t>On the </a:t>
            </a:r>
            <a:r>
              <a:rPr b="1" lang="en-GB" sz="1200">
                <a:solidFill>
                  <a:schemeClr val="hlink"/>
                </a:solidFill>
                <a:highlight>
                  <a:srgbClr val="FFFFFF"/>
                </a:highlight>
                <a:uFill>
                  <a:noFill/>
                </a:uFill>
                <a:latin typeface="Georgia"/>
                <a:ea typeface="Georgia"/>
                <a:cs typeface="Georgia"/>
                <a:sym typeface="Georgia"/>
                <a:hlinkClick r:id="rId5"/>
              </a:rPr>
              <a:t>#MeToo movement</a:t>
            </a:r>
            <a:r>
              <a:rPr b="1" lang="en-GB" sz="1200">
                <a:solidFill>
                  <a:srgbClr val="121212"/>
                </a:solidFill>
                <a:highlight>
                  <a:srgbClr val="FFFFFF"/>
                </a:highlight>
                <a:latin typeface="Georgia"/>
                <a:ea typeface="Georgia"/>
                <a:cs typeface="Georgia"/>
                <a:sym typeface="Georgia"/>
              </a:rPr>
              <a:t>, Wilson said it was “extraordinary … to actually witness Hollywood shift like that”.</a:t>
            </a:r>
            <a:endParaRPr b="1" sz="12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0"/>
              </a:spcAft>
              <a:buNone/>
            </a:pPr>
            <a:r>
              <a:rPr b="1" lang="en-GB" sz="1200">
                <a:solidFill>
                  <a:srgbClr val="121212"/>
                </a:solidFill>
                <a:highlight>
                  <a:srgbClr val="FFFFFF"/>
                </a:highlight>
                <a:latin typeface="Georgia"/>
                <a:ea typeface="Georgia"/>
                <a:cs typeface="Georgia"/>
                <a:sym typeface="Georgia"/>
              </a:rPr>
              <a:t>She said: “To see the survival instinct. You realise how fickle that industry is. There’s no moral backbone. People were like: ‘We’re going to have a meeting about how badly we’ve behaved and then we’ll all be fine.’ It blew my mind.</a:t>
            </a:r>
            <a:endParaRPr b="1" sz="1200">
              <a:solidFill>
                <a:srgbClr val="121212"/>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t/>
            </a:r>
            <a:endParaRPr b="1" sz="1500">
              <a:solidFill>
                <a:srgbClr val="141414"/>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2" name="Shape 472"/>
        <p:cNvGrpSpPr/>
        <p:nvPr/>
      </p:nvGrpSpPr>
      <p:grpSpPr>
        <a:xfrm>
          <a:off x="0" y="0"/>
          <a:ext cx="0" cy="0"/>
          <a:chOff x="0" y="0"/>
          <a:chExt cx="0" cy="0"/>
        </a:xfrm>
      </p:grpSpPr>
      <p:sp>
        <p:nvSpPr>
          <p:cNvPr id="473" name="Google Shape;473;p86"/>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solidFill>
                  <a:schemeClr val="lt1"/>
                </a:solidFill>
                <a:latin typeface="Oswald"/>
                <a:ea typeface="Oswald"/>
                <a:cs typeface="Oswald"/>
                <a:sym typeface="Oswald"/>
              </a:rPr>
              <a:t>*Dominant in Anglo-Saxon storytelling</a:t>
            </a:r>
            <a:endParaRPr b="1" sz="4000">
              <a:solidFill>
                <a:schemeClr val="lt1"/>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t/>
            </a:r>
            <a:endParaRPr sz="4000">
              <a:solidFill>
                <a:schemeClr val="lt1"/>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chemeClr val="lt1"/>
                </a:solidFill>
                <a:latin typeface="Oswald"/>
                <a:ea typeface="Oswald"/>
                <a:cs typeface="Oswald"/>
                <a:sym typeface="Oswald"/>
              </a:rPr>
              <a:t>“Russian stories often have more elaborate narratives, in which the main findings sometimes are not given at the top of the story, but ‘revealed’ lower down — almost as a surprise. </a:t>
            </a:r>
            <a:endParaRPr sz="3000">
              <a:solidFill>
                <a:schemeClr val="lt1"/>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t/>
            </a:r>
            <a:endParaRPr sz="3000">
              <a:solidFill>
                <a:schemeClr val="lt1"/>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chemeClr val="lt1"/>
                </a:solidFill>
                <a:latin typeface="Oswald"/>
                <a:ea typeface="Oswald"/>
                <a:cs typeface="Oswald"/>
                <a:sym typeface="Oswald"/>
              </a:rPr>
              <a:t>“But I do think there is value in the ‘Anglo-Saxon’ tradition of having a tight nut graf at the top of the story.”</a:t>
            </a:r>
            <a:endParaRPr sz="3000">
              <a:solidFill>
                <a:schemeClr val="lt1"/>
              </a:solidFill>
              <a:latin typeface="Oswald"/>
              <a:ea typeface="Oswald"/>
              <a:cs typeface="Oswald"/>
              <a:sym typeface="Oswald"/>
            </a:endParaRPr>
          </a:p>
          <a:p>
            <a:pPr indent="0" lvl="0" marL="0" marR="0" rtl="0" algn="ctr">
              <a:lnSpc>
                <a:spcPct val="95000"/>
              </a:lnSpc>
              <a:spcBef>
                <a:spcPts val="0"/>
              </a:spcBef>
              <a:spcAft>
                <a:spcPts val="0"/>
              </a:spcAft>
              <a:buClr>
                <a:schemeClr val="dk1"/>
              </a:buClr>
              <a:buFont typeface="Arial"/>
              <a:buNone/>
            </a:pPr>
            <a:r>
              <a:t/>
            </a:r>
            <a:endParaRPr i="0" sz="1000" u="none" cap="none" strike="noStrike">
              <a:solidFill>
                <a:schemeClr val="lt1"/>
              </a:solidFill>
              <a:latin typeface="Oswald"/>
              <a:ea typeface="Oswald"/>
              <a:cs typeface="Oswald"/>
              <a:sym typeface="Oswald"/>
            </a:endParaRPr>
          </a:p>
        </p:txBody>
      </p:sp>
      <p:sp>
        <p:nvSpPr>
          <p:cNvPr id="474" name="Google Shape;474;p86"/>
          <p:cNvSpPr txBox="1"/>
          <p:nvPr/>
        </p:nvSpPr>
        <p:spPr>
          <a:xfrm>
            <a:off x="7883800" y="4649300"/>
            <a:ext cx="12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rgbClr val="00FFFF"/>
                </a:solidFill>
                <a:hlinkClick r:id="rId3">
                  <a:extLst>
                    <a:ext uri="{A12FA001-AC4F-418D-AE19-62706E023703}">
                      <ahyp:hlinkClr val="tx"/>
                    </a:ext>
                  </a:extLst>
                </a:hlinkClick>
              </a:rPr>
              <a:t>Source</a:t>
            </a:r>
            <a:endParaRPr>
              <a:solidFill>
                <a:srgbClr val="00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8" name="Shape 478"/>
        <p:cNvGrpSpPr/>
        <p:nvPr/>
      </p:nvGrpSpPr>
      <p:grpSpPr>
        <a:xfrm>
          <a:off x="0" y="0"/>
          <a:ext cx="0" cy="0"/>
          <a:chOff x="0" y="0"/>
          <a:chExt cx="0" cy="0"/>
        </a:xfrm>
      </p:grpSpPr>
      <p:sp>
        <p:nvSpPr>
          <p:cNvPr id="479" name="Google Shape;479;p87"/>
          <p:cNvSpPr txBox="1"/>
          <p:nvPr/>
        </p:nvSpPr>
        <p:spPr>
          <a:xfrm>
            <a:off x="187175" y="550880"/>
            <a:ext cx="8758200" cy="6537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solidFill>
                  <a:srgbClr val="A40800"/>
                </a:solidFill>
                <a:latin typeface="Oswald"/>
                <a:ea typeface="Oswald"/>
                <a:cs typeface="Oswald"/>
                <a:sym typeface="Oswald"/>
              </a:rPr>
              <a:t>The </a:t>
            </a:r>
            <a:r>
              <a:rPr b="1" lang="en-GB" sz="4000">
                <a:solidFill>
                  <a:srgbClr val="A40800"/>
                </a:solidFill>
                <a:latin typeface="Oswald"/>
                <a:ea typeface="Oswald"/>
                <a:cs typeface="Oswald"/>
                <a:sym typeface="Oswald"/>
              </a:rPr>
              <a:t>kabob/</a:t>
            </a:r>
            <a:r>
              <a:rPr lang="en-GB" sz="4000">
                <a:solidFill>
                  <a:srgbClr val="A40800"/>
                </a:solidFill>
                <a:latin typeface="Oswald"/>
                <a:ea typeface="Oswald"/>
                <a:cs typeface="Oswald"/>
                <a:sym typeface="Oswald"/>
              </a:rPr>
              <a:t>WSJ Feature Formula</a:t>
            </a:r>
            <a:r>
              <a:rPr b="1" lang="en-GB" sz="4000">
                <a:solidFill>
                  <a:srgbClr val="A40800"/>
                </a:solidFill>
                <a:latin typeface="Oswald"/>
                <a:ea typeface="Oswald"/>
                <a:cs typeface="Oswald"/>
                <a:sym typeface="Oswald"/>
              </a:rPr>
              <a:t> = longer</a:t>
            </a:r>
            <a:endParaRPr i="0" sz="1000" u="none" cap="none" strike="noStrike">
              <a:solidFill>
                <a:schemeClr val="dk1"/>
              </a:solidFill>
              <a:latin typeface="Oswald"/>
              <a:ea typeface="Oswald"/>
              <a:cs typeface="Oswald"/>
              <a:sym typeface="Oswald"/>
            </a:endParaRPr>
          </a:p>
        </p:txBody>
      </p:sp>
      <p:pic>
        <p:nvPicPr>
          <p:cNvPr id="480" name="Google Shape;480;p87" title="kabob"/>
          <p:cNvPicPr preferRelativeResize="0"/>
          <p:nvPr/>
        </p:nvPicPr>
        <p:blipFill rotWithShape="1">
          <a:blip r:embed="rId3">
            <a:alphaModFix/>
          </a:blip>
          <a:srcRect b="22894" l="3752" r="16907" t="6702"/>
          <a:stretch/>
        </p:blipFill>
        <p:spPr>
          <a:xfrm>
            <a:off x="6566275" y="1541475"/>
            <a:ext cx="2491150" cy="3136075"/>
          </a:xfrm>
          <a:prstGeom prst="rect">
            <a:avLst/>
          </a:prstGeom>
          <a:noFill/>
          <a:ln>
            <a:noFill/>
          </a:ln>
        </p:spPr>
      </p:pic>
      <p:sp>
        <p:nvSpPr>
          <p:cNvPr id="481" name="Google Shape;481;p87"/>
          <p:cNvSpPr txBox="1"/>
          <p:nvPr/>
        </p:nvSpPr>
        <p:spPr>
          <a:xfrm>
            <a:off x="250475" y="1465375"/>
            <a:ext cx="6211200" cy="30507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GB" sz="2700">
                <a:solidFill>
                  <a:srgbClr val="A40800"/>
                </a:solidFill>
                <a:latin typeface="Oswald"/>
                <a:ea typeface="Oswald"/>
                <a:cs typeface="Oswald"/>
                <a:sym typeface="Oswald"/>
              </a:rPr>
              <a:t>1. Anecdote (case study) or incident [ABSTRACT]</a:t>
            </a:r>
            <a:endParaRPr sz="2700">
              <a:solidFill>
                <a:srgbClr val="A40800"/>
              </a:solidFill>
              <a:latin typeface="Oswald"/>
              <a:ea typeface="Oswald"/>
              <a:cs typeface="Oswald"/>
              <a:sym typeface="Oswald"/>
            </a:endParaRPr>
          </a:p>
          <a:p>
            <a:pPr indent="0" lvl="0" marL="0" rtl="0" algn="l">
              <a:lnSpc>
                <a:spcPct val="95000"/>
              </a:lnSpc>
              <a:spcBef>
                <a:spcPts val="0"/>
              </a:spcBef>
              <a:spcAft>
                <a:spcPts val="0"/>
              </a:spcAft>
              <a:buNone/>
            </a:pPr>
            <a:r>
              <a:rPr lang="en-GB" sz="2700">
                <a:solidFill>
                  <a:srgbClr val="A40800"/>
                </a:solidFill>
                <a:latin typeface="Oswald"/>
                <a:ea typeface="Oswald"/>
                <a:cs typeface="Oswald"/>
                <a:sym typeface="Oswald"/>
              </a:rPr>
              <a:t>2. The ‘big picture’ it is part of [ORIENTATION]</a:t>
            </a:r>
            <a:endParaRPr sz="2700">
              <a:solidFill>
                <a:srgbClr val="A40800"/>
              </a:solidFill>
              <a:latin typeface="Oswald"/>
              <a:ea typeface="Oswald"/>
              <a:cs typeface="Oswald"/>
              <a:sym typeface="Oswald"/>
            </a:endParaRPr>
          </a:p>
          <a:p>
            <a:pPr indent="0" lvl="0" marL="0" rtl="0" algn="l">
              <a:lnSpc>
                <a:spcPct val="95000"/>
              </a:lnSpc>
              <a:spcBef>
                <a:spcPts val="0"/>
              </a:spcBef>
              <a:spcAft>
                <a:spcPts val="0"/>
              </a:spcAft>
              <a:buNone/>
            </a:pPr>
            <a:r>
              <a:rPr lang="en-GB" sz="2700">
                <a:solidFill>
                  <a:srgbClr val="A40800"/>
                </a:solidFill>
                <a:latin typeface="Oswald"/>
                <a:ea typeface="Oswald"/>
                <a:cs typeface="Oswald"/>
                <a:sym typeface="Oswald"/>
              </a:rPr>
              <a:t>3. The problem, or obstacles [COMPLICATION]</a:t>
            </a:r>
            <a:endParaRPr sz="2700">
              <a:solidFill>
                <a:srgbClr val="A40800"/>
              </a:solidFill>
              <a:latin typeface="Oswald"/>
              <a:ea typeface="Oswald"/>
              <a:cs typeface="Oswald"/>
              <a:sym typeface="Oswald"/>
            </a:endParaRPr>
          </a:p>
          <a:p>
            <a:pPr indent="0" lvl="0" marL="0" rtl="0" algn="l">
              <a:lnSpc>
                <a:spcPct val="95000"/>
              </a:lnSpc>
              <a:spcBef>
                <a:spcPts val="0"/>
              </a:spcBef>
              <a:spcAft>
                <a:spcPts val="0"/>
              </a:spcAft>
              <a:buNone/>
            </a:pPr>
            <a:r>
              <a:rPr lang="en-GB" sz="2700">
                <a:solidFill>
                  <a:srgbClr val="A40800"/>
                </a:solidFill>
                <a:latin typeface="Oswald"/>
                <a:ea typeface="Oswald"/>
                <a:cs typeface="Oswald"/>
                <a:sym typeface="Oswald"/>
              </a:rPr>
              <a:t>4. What was done to tackle those [EVALUATION]</a:t>
            </a:r>
            <a:endParaRPr sz="2700">
              <a:solidFill>
                <a:srgbClr val="A40800"/>
              </a:solidFill>
              <a:latin typeface="Oswald"/>
              <a:ea typeface="Oswald"/>
              <a:cs typeface="Oswald"/>
              <a:sym typeface="Oswald"/>
            </a:endParaRPr>
          </a:p>
          <a:p>
            <a:pPr indent="0" lvl="0" marL="0" rtl="0" algn="l">
              <a:lnSpc>
                <a:spcPct val="95000"/>
              </a:lnSpc>
              <a:spcBef>
                <a:spcPts val="0"/>
              </a:spcBef>
              <a:spcAft>
                <a:spcPts val="0"/>
              </a:spcAft>
              <a:buNone/>
            </a:pPr>
            <a:r>
              <a:rPr lang="en-GB" sz="2700">
                <a:solidFill>
                  <a:srgbClr val="A40800"/>
                </a:solidFill>
                <a:latin typeface="Oswald"/>
                <a:ea typeface="Oswald"/>
                <a:cs typeface="Oswald"/>
                <a:sym typeface="Oswald"/>
              </a:rPr>
              <a:t>5. Where we are now, e.g. experts [RESULT]</a:t>
            </a:r>
            <a:endParaRPr sz="2700">
              <a:solidFill>
                <a:srgbClr val="A40800"/>
              </a:solidFill>
              <a:latin typeface="Oswald"/>
              <a:ea typeface="Oswald"/>
              <a:cs typeface="Oswald"/>
              <a:sym typeface="Oswald"/>
            </a:endParaRPr>
          </a:p>
          <a:p>
            <a:pPr indent="0" lvl="0" marL="0" rtl="0" algn="l">
              <a:lnSpc>
                <a:spcPct val="95000"/>
              </a:lnSpc>
              <a:spcBef>
                <a:spcPts val="0"/>
              </a:spcBef>
              <a:spcAft>
                <a:spcPts val="0"/>
              </a:spcAft>
              <a:buNone/>
            </a:pPr>
            <a:r>
              <a:rPr lang="en-GB" sz="2700">
                <a:solidFill>
                  <a:srgbClr val="A40800"/>
                </a:solidFill>
                <a:latin typeface="Oswald"/>
                <a:ea typeface="Oswald"/>
                <a:cs typeface="Oswald"/>
                <a:sym typeface="Oswald"/>
              </a:rPr>
              <a:t>End: Back to anecdote/incident/what happens next [CODA]</a:t>
            </a:r>
            <a:endParaRPr sz="2700">
              <a:solidFill>
                <a:srgbClr val="A40800"/>
              </a:solidFill>
              <a:latin typeface="Oswald"/>
              <a:ea typeface="Oswald"/>
              <a:cs typeface="Oswald"/>
              <a:sym typeface="Oswald"/>
            </a:endParaRPr>
          </a:p>
          <a:p>
            <a:pPr indent="0" lvl="0" marL="0" rtl="0" algn="ctr">
              <a:lnSpc>
                <a:spcPct val="95000"/>
              </a:lnSpc>
              <a:spcBef>
                <a:spcPts val="0"/>
              </a:spcBef>
              <a:spcAft>
                <a:spcPts val="0"/>
              </a:spcAft>
              <a:buNone/>
            </a:pPr>
            <a:r>
              <a:t/>
            </a:r>
            <a:endParaRPr sz="700">
              <a:solidFill>
                <a:schemeClr val="dk1"/>
              </a:solidFill>
              <a:latin typeface="Oswald"/>
              <a:ea typeface="Oswald"/>
              <a:cs typeface="Oswald"/>
              <a:sym typeface="Oswald"/>
            </a:endParaRPr>
          </a:p>
        </p:txBody>
      </p:sp>
      <p:sp>
        <p:nvSpPr>
          <p:cNvPr id="482" name="Google Shape;482;p87"/>
          <p:cNvSpPr txBox="1"/>
          <p:nvPr/>
        </p:nvSpPr>
        <p:spPr>
          <a:xfrm>
            <a:off x="7246775" y="4417425"/>
            <a:ext cx="16986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Man (2011)</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88"/>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SFGate</a:t>
            </a:r>
            <a:endParaRPr/>
          </a:p>
        </p:txBody>
      </p:sp>
      <p:sp>
        <p:nvSpPr>
          <p:cNvPr id="488" name="Google Shape;488;p88"/>
          <p:cNvSpPr txBox="1"/>
          <p:nvPr/>
        </p:nvSpPr>
        <p:spPr>
          <a:xfrm>
            <a:off x="5576425" y="798250"/>
            <a:ext cx="27843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Anecdote</a:t>
            </a:r>
            <a:endParaRPr b="1" sz="2800">
              <a:solidFill>
                <a:srgbClr val="980000"/>
              </a:solidFill>
            </a:endParaRPr>
          </a:p>
        </p:txBody>
      </p:sp>
      <p:sp>
        <p:nvSpPr>
          <p:cNvPr id="489" name="Google Shape;489;p88"/>
          <p:cNvSpPr txBox="1"/>
          <p:nvPr/>
        </p:nvSpPr>
        <p:spPr>
          <a:xfrm>
            <a:off x="5576425" y="2611200"/>
            <a:ext cx="2784300" cy="1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Orientation &gt; </a:t>
            </a:r>
            <a:endParaRPr b="1" sz="2800">
              <a:solidFill>
                <a:srgbClr val="980000"/>
              </a:solidFill>
            </a:endParaRPr>
          </a:p>
          <a:p>
            <a:pPr indent="0" lvl="0" marL="0" rtl="0" algn="l">
              <a:spcBef>
                <a:spcPts val="0"/>
              </a:spcBef>
              <a:spcAft>
                <a:spcPts val="0"/>
              </a:spcAft>
              <a:buNone/>
            </a:pPr>
            <a:r>
              <a:t/>
            </a:r>
            <a:endParaRPr b="1" sz="2800">
              <a:solidFill>
                <a:srgbClr val="980000"/>
              </a:solidFill>
            </a:endParaRPr>
          </a:p>
          <a:p>
            <a:pPr indent="0" lvl="0" marL="0" rtl="0" algn="l">
              <a:spcBef>
                <a:spcPts val="0"/>
              </a:spcBef>
              <a:spcAft>
                <a:spcPts val="0"/>
              </a:spcAft>
              <a:buNone/>
            </a:pPr>
            <a:r>
              <a:t/>
            </a:r>
            <a:endParaRPr b="1" sz="2800">
              <a:solidFill>
                <a:srgbClr val="980000"/>
              </a:solidFill>
            </a:endParaRPr>
          </a:p>
          <a:p>
            <a:pPr indent="0" lvl="0" marL="0" rtl="0" algn="l">
              <a:spcBef>
                <a:spcPts val="0"/>
              </a:spcBef>
              <a:spcAft>
                <a:spcPts val="0"/>
              </a:spcAft>
              <a:buNone/>
            </a:pPr>
            <a:r>
              <a:rPr b="1" lang="en-GB" sz="2800">
                <a:solidFill>
                  <a:srgbClr val="980000"/>
                </a:solidFill>
              </a:rPr>
              <a:t>Complication</a:t>
            </a:r>
            <a:endParaRPr b="1" sz="2800">
              <a:solidFill>
                <a:srgbClr val="980000"/>
              </a:solidFill>
            </a:endParaRPr>
          </a:p>
        </p:txBody>
      </p:sp>
      <p:cxnSp>
        <p:nvCxnSpPr>
          <p:cNvPr id="490" name="Google Shape;490;p88"/>
          <p:cNvCxnSpPr/>
          <p:nvPr/>
        </p:nvCxnSpPr>
        <p:spPr>
          <a:xfrm>
            <a:off x="5462075" y="301900"/>
            <a:ext cx="0" cy="2031000"/>
          </a:xfrm>
          <a:prstGeom prst="straightConnector1">
            <a:avLst/>
          </a:prstGeom>
          <a:noFill/>
          <a:ln cap="flat" cmpd="sng" w="76200">
            <a:solidFill>
              <a:srgbClr val="980000"/>
            </a:solidFill>
            <a:prstDash val="solid"/>
            <a:round/>
            <a:headEnd len="med" w="med" type="none"/>
            <a:tailEnd len="med" w="med" type="none"/>
          </a:ln>
        </p:spPr>
      </p:cxnSp>
      <p:cxnSp>
        <p:nvCxnSpPr>
          <p:cNvPr id="491" name="Google Shape;491;p88"/>
          <p:cNvCxnSpPr/>
          <p:nvPr/>
        </p:nvCxnSpPr>
        <p:spPr>
          <a:xfrm>
            <a:off x="5473175" y="2611200"/>
            <a:ext cx="0" cy="2319900"/>
          </a:xfrm>
          <a:prstGeom prst="straightConnector1">
            <a:avLst/>
          </a:prstGeom>
          <a:noFill/>
          <a:ln cap="flat" cmpd="sng" w="76200">
            <a:solidFill>
              <a:srgbClr val="980000"/>
            </a:solidFill>
            <a:prstDash val="solid"/>
            <a:round/>
            <a:headEnd len="med" w="med" type="none"/>
            <a:tailEnd len="med" w="med" type="none"/>
          </a:ln>
        </p:spPr>
      </p:cxnSp>
      <p:sp>
        <p:nvSpPr>
          <p:cNvPr id="492" name="Google Shape;492;p88"/>
          <p:cNvSpPr txBox="1"/>
          <p:nvPr/>
        </p:nvSpPr>
        <p:spPr>
          <a:xfrm>
            <a:off x="265150" y="301900"/>
            <a:ext cx="49677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Verdana"/>
                <a:ea typeface="Verdana"/>
                <a:cs typeface="Verdana"/>
                <a:sym typeface="Verdana"/>
              </a:rPr>
              <a:t>During the 13 years that </a:t>
            </a:r>
            <a:r>
              <a:rPr lang="en-GB" sz="1300">
                <a:solidFill>
                  <a:schemeClr val="hlink"/>
                </a:solidFill>
                <a:uFill>
                  <a:noFill/>
                </a:uFill>
                <a:latin typeface="Verdana"/>
                <a:ea typeface="Verdana"/>
                <a:cs typeface="Verdana"/>
                <a:sym typeface="Verdana"/>
                <a:hlinkClick r:id="rId4"/>
              </a:rPr>
              <a:t>Connie Nguyen</a:t>
            </a:r>
            <a:r>
              <a:rPr lang="en-GB" sz="1300">
                <a:solidFill>
                  <a:schemeClr val="dk1"/>
                </a:solidFill>
                <a:latin typeface="Verdana"/>
                <a:ea typeface="Verdana"/>
                <a:cs typeface="Verdana"/>
                <a:sym typeface="Verdana"/>
              </a:rPr>
              <a:t> has worked in Bay Area nail salons, she's seen numerous friends and co-workers become ill. She, too, has come down with mysterious skin rashes and respiratory problems. A few years ago, experiencing shortness of breath, she went to the doctor.</a:t>
            </a:r>
            <a:endParaRPr sz="1300">
              <a:solidFill>
                <a:schemeClr val="dk1"/>
              </a:solidFill>
              <a:latin typeface="Verdana"/>
              <a:ea typeface="Verdana"/>
              <a:cs typeface="Verdana"/>
              <a:sym typeface="Verdana"/>
            </a:endParaRPr>
          </a:p>
          <a:p>
            <a:pPr indent="0" lvl="0" marL="0" rtl="0" algn="l">
              <a:spcBef>
                <a:spcPts val="0"/>
              </a:spcBef>
              <a:spcAft>
                <a:spcPts val="0"/>
              </a:spcAft>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1300">
                <a:solidFill>
                  <a:schemeClr val="dk1"/>
                </a:solidFill>
                <a:latin typeface="Verdana"/>
                <a:ea typeface="Verdana"/>
                <a:cs typeface="Verdana"/>
                <a:sym typeface="Verdana"/>
              </a:rPr>
              <a:t>"The X-ray technician asked me if I'd been smoking a long time," said Nguyen, 48. "It shocked me. I have never smoked in my life."</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None/>
            </a:pPr>
            <a:r>
              <a:rPr lang="en-GB" sz="1300">
                <a:solidFill>
                  <a:schemeClr val="dk1"/>
                </a:solidFill>
                <a:latin typeface="Verdana"/>
                <a:ea typeface="Verdana"/>
                <a:cs typeface="Verdana"/>
                <a:sym typeface="Verdana"/>
              </a:rPr>
              <a:t>Amid a booming beauty industry, California's legions of nail salon workers - most of them Asian immigrant women - are being exposed to hazardous chemicals in cosmetic products, chemicals that have largely gone unregulated because state law exempts cosmetics and personal care products.</a:t>
            </a:r>
            <a:endParaRPr sz="1300">
              <a:solidFill>
                <a:schemeClr val="dk1"/>
              </a:solidFill>
              <a:latin typeface="Verdana"/>
              <a:ea typeface="Verdana"/>
              <a:cs typeface="Verdana"/>
              <a:sym typeface="Verdana"/>
            </a:endParaRPr>
          </a:p>
          <a:p>
            <a:pPr indent="0" lvl="0" marL="0" rtl="0" algn="l">
              <a:spcBef>
                <a:spcPts val="0"/>
              </a:spcBef>
              <a:spcAft>
                <a:spcPts val="0"/>
              </a:spcAft>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None/>
            </a:pPr>
            <a:r>
              <a:rPr lang="en-GB" sz="1300">
                <a:solidFill>
                  <a:schemeClr val="dk1"/>
                </a:solidFill>
                <a:latin typeface="Verdana"/>
                <a:ea typeface="Verdana"/>
                <a:cs typeface="Verdana"/>
                <a:sym typeface="Verdana"/>
              </a:rPr>
              <a:t>With evidence mounting that prolonged exposure to chemicals is putting these vulnerable workers at risk for a host of health problems, state Sen. Carole Migden held a legislative hearing Thursday in San Francisco to begin assessing perils in salons. Her purpose was to establish what the state can do to protect salon workers.</a:t>
            </a:r>
            <a:endParaRPr sz="1300">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6" name="Shape 496"/>
        <p:cNvGrpSpPr/>
        <p:nvPr/>
      </p:nvGrpSpPr>
      <p:grpSpPr>
        <a:xfrm>
          <a:off x="0" y="0"/>
          <a:ext cx="0" cy="0"/>
          <a:chOff x="0" y="0"/>
          <a:chExt cx="0" cy="0"/>
        </a:xfrm>
      </p:grpSpPr>
      <p:sp>
        <p:nvSpPr>
          <p:cNvPr id="497" name="Google Shape;497;p89"/>
          <p:cNvSpPr txBox="1"/>
          <p:nvPr/>
        </p:nvSpPr>
        <p:spPr>
          <a:xfrm>
            <a:off x="265150" y="301900"/>
            <a:ext cx="49677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B7B7B7"/>
                </a:solidFill>
                <a:latin typeface="Verdana"/>
                <a:ea typeface="Verdana"/>
                <a:cs typeface="Verdana"/>
                <a:sym typeface="Verdana"/>
              </a:rPr>
              <a:t>During the 13 years that </a:t>
            </a:r>
            <a:r>
              <a:rPr lang="en-GB" sz="1300">
                <a:solidFill>
                  <a:srgbClr val="B7B7B7"/>
                </a:solidFill>
                <a:uFill>
                  <a:noFill/>
                </a:uFill>
                <a:latin typeface="Verdana"/>
                <a:ea typeface="Verdana"/>
                <a:cs typeface="Verdana"/>
                <a:sym typeface="Verdana"/>
                <a:hlinkClick r:id="rId3">
                  <a:extLst>
                    <a:ext uri="{A12FA001-AC4F-418D-AE19-62706E023703}">
                      <ahyp:hlinkClr val="tx"/>
                    </a:ext>
                  </a:extLst>
                </a:hlinkClick>
              </a:rPr>
              <a:t>Connie Nguyen</a:t>
            </a:r>
            <a:r>
              <a:rPr lang="en-GB" sz="1300">
                <a:solidFill>
                  <a:srgbClr val="B7B7B7"/>
                </a:solidFill>
                <a:latin typeface="Verdana"/>
                <a:ea typeface="Verdana"/>
                <a:cs typeface="Verdana"/>
                <a:sym typeface="Verdana"/>
              </a:rPr>
              <a:t> has worked in Bay Area nail salons, she's seen numerous friends and co-workers become ill. She, too, has come down with mysterious skin rashes and respiratory problems. A few years ago, experiencing shortness of breath, she went to the doctor.</a:t>
            </a:r>
            <a:endParaRPr sz="1300">
              <a:solidFill>
                <a:srgbClr val="B7B7B7"/>
              </a:solidFill>
              <a:latin typeface="Verdana"/>
              <a:ea typeface="Verdana"/>
              <a:cs typeface="Verdana"/>
              <a:sym typeface="Verdana"/>
            </a:endParaRPr>
          </a:p>
          <a:p>
            <a:pPr indent="0" lvl="0" marL="0" rtl="0" algn="l">
              <a:spcBef>
                <a:spcPts val="0"/>
              </a:spcBef>
              <a:spcAft>
                <a:spcPts val="0"/>
              </a:spcAft>
              <a:buNone/>
            </a:pPr>
            <a:r>
              <a:t/>
            </a:r>
            <a:endParaRPr sz="1300">
              <a:solidFill>
                <a:srgbClr val="B7B7B7"/>
              </a:solidFill>
              <a:latin typeface="Verdana"/>
              <a:ea typeface="Verdana"/>
              <a:cs typeface="Verdana"/>
              <a:sym typeface="Verdana"/>
            </a:endParaRPr>
          </a:p>
          <a:p>
            <a:pPr indent="0" lvl="0" marL="0" rtl="0" algn="l">
              <a:spcBef>
                <a:spcPts val="0"/>
              </a:spcBef>
              <a:spcAft>
                <a:spcPts val="0"/>
              </a:spcAft>
              <a:buNone/>
            </a:pPr>
            <a:r>
              <a:rPr lang="en-GB" sz="1300">
                <a:solidFill>
                  <a:srgbClr val="B7B7B7"/>
                </a:solidFill>
                <a:latin typeface="Verdana"/>
                <a:ea typeface="Verdana"/>
                <a:cs typeface="Verdana"/>
                <a:sym typeface="Verdana"/>
              </a:rPr>
              <a:t>"The X-ray technician asked me if I'd been smoking a long time," said Nguyen, 48. "It shocked me. I have never smoked in my life."</a:t>
            </a:r>
            <a:endParaRPr sz="1300">
              <a:solidFill>
                <a:srgbClr val="B7B7B7"/>
              </a:solidFill>
              <a:latin typeface="Verdana"/>
              <a:ea typeface="Verdana"/>
              <a:cs typeface="Verdana"/>
              <a:sym typeface="Verdana"/>
            </a:endParaRPr>
          </a:p>
          <a:p>
            <a:pPr indent="0" lvl="0" marL="0" rtl="0" algn="l">
              <a:spcBef>
                <a:spcPts val="0"/>
              </a:spcBef>
              <a:spcAft>
                <a:spcPts val="0"/>
              </a:spcAft>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None/>
            </a:pPr>
            <a:r>
              <a:rPr lang="en-GB" sz="1300">
                <a:highlight>
                  <a:srgbClr val="FFF2CC"/>
                </a:highlight>
                <a:latin typeface="Verdana"/>
                <a:ea typeface="Verdana"/>
                <a:cs typeface="Verdana"/>
                <a:sym typeface="Verdana"/>
              </a:rPr>
              <a:t>Amid a booming beauty industry, California's legions of nail salon workers - most of them Asian immigrant women - are being exposed to hazardous chemicals in cosmetic products, chemicals that have largely gone unregulated because state law exempts cosmetics and personal care products.</a:t>
            </a:r>
            <a:endParaRPr sz="1300">
              <a:highlight>
                <a:srgbClr val="FFF2CC"/>
              </a:highlight>
              <a:latin typeface="Verdana"/>
              <a:ea typeface="Verdana"/>
              <a:cs typeface="Verdana"/>
              <a:sym typeface="Verdana"/>
            </a:endParaRPr>
          </a:p>
          <a:p>
            <a:pPr indent="0" lvl="0" marL="0" rtl="0" algn="l">
              <a:spcBef>
                <a:spcPts val="0"/>
              </a:spcBef>
              <a:spcAft>
                <a:spcPts val="0"/>
              </a:spcAft>
              <a:buNone/>
            </a:pPr>
            <a:r>
              <a:t/>
            </a:r>
            <a:endParaRPr sz="1300">
              <a:highlight>
                <a:srgbClr val="FFF2CC"/>
              </a:highlight>
              <a:latin typeface="Verdana"/>
              <a:ea typeface="Verdana"/>
              <a:cs typeface="Verdana"/>
              <a:sym typeface="Verdana"/>
            </a:endParaRPr>
          </a:p>
          <a:p>
            <a:pPr indent="0" lvl="0" marL="0" rtl="0" algn="l">
              <a:spcBef>
                <a:spcPts val="0"/>
              </a:spcBef>
              <a:spcAft>
                <a:spcPts val="0"/>
              </a:spcAft>
              <a:buNone/>
            </a:pPr>
            <a:r>
              <a:rPr lang="en-GB" sz="1300">
                <a:highlight>
                  <a:srgbClr val="FFF2CC"/>
                </a:highlight>
                <a:latin typeface="Verdana"/>
                <a:ea typeface="Verdana"/>
                <a:cs typeface="Verdana"/>
                <a:sym typeface="Verdana"/>
              </a:rPr>
              <a:t>With evidence mounting that prolonged exposure to chemicals is putting these vulnerable workers at risk for a host of health problems, state Sen. Carole Migden held a legislative hearing Thursday in San Francisco to begin assessing perils in salons. Her purpose was to establish what the state can do to protect salon workers.</a:t>
            </a:r>
            <a:endParaRPr sz="1300">
              <a:highlight>
                <a:srgbClr val="FFF2CC"/>
              </a:highlight>
              <a:latin typeface="Verdana"/>
              <a:ea typeface="Verdana"/>
              <a:cs typeface="Verdana"/>
              <a:sym typeface="Verdana"/>
            </a:endParaRPr>
          </a:p>
        </p:txBody>
      </p:sp>
      <p:sp>
        <p:nvSpPr>
          <p:cNvPr id="498" name="Google Shape;498;p89"/>
          <p:cNvSpPr txBox="1"/>
          <p:nvPr/>
        </p:nvSpPr>
        <p:spPr>
          <a:xfrm>
            <a:off x="5618800" y="2611200"/>
            <a:ext cx="2784300" cy="23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rgbClr val="980000"/>
                </a:solidFill>
              </a:rPr>
              <a:t>This is called the “</a:t>
            </a:r>
            <a:r>
              <a:rPr b="1" lang="en-GB" sz="2800">
                <a:solidFill>
                  <a:srgbClr val="980000"/>
                </a:solidFill>
              </a:rPr>
              <a:t>n</a:t>
            </a:r>
            <a:r>
              <a:rPr b="1" lang="en-GB" sz="2800">
                <a:solidFill>
                  <a:srgbClr val="980000"/>
                </a:solidFill>
              </a:rPr>
              <a:t>ut graf</a:t>
            </a:r>
            <a:r>
              <a:rPr lang="en-GB" sz="2800">
                <a:solidFill>
                  <a:srgbClr val="980000"/>
                </a:solidFill>
              </a:rPr>
              <a:t>”</a:t>
            </a:r>
            <a:r>
              <a:rPr lang="en-GB" sz="2800">
                <a:solidFill>
                  <a:srgbClr val="980000"/>
                </a:solidFill>
              </a:rPr>
              <a:t>: the ‘</a:t>
            </a:r>
            <a:r>
              <a:rPr lang="en-GB" sz="2800">
                <a:solidFill>
                  <a:srgbClr val="980000"/>
                </a:solidFill>
              </a:rPr>
              <a:t>big picture’ of the story</a:t>
            </a:r>
            <a:endParaRPr sz="2800">
              <a:solidFill>
                <a:srgbClr val="980000"/>
              </a:solidFill>
            </a:endParaRPr>
          </a:p>
        </p:txBody>
      </p:sp>
      <p:sp>
        <p:nvSpPr>
          <p:cNvPr id="499" name="Google Shape;499;p89"/>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SFGate</a:t>
            </a:r>
            <a:endParaRPr/>
          </a:p>
        </p:txBody>
      </p:sp>
      <p:cxnSp>
        <p:nvCxnSpPr>
          <p:cNvPr id="500" name="Google Shape;500;p89"/>
          <p:cNvCxnSpPr/>
          <p:nvPr/>
        </p:nvCxnSpPr>
        <p:spPr>
          <a:xfrm>
            <a:off x="5473175" y="2611200"/>
            <a:ext cx="0" cy="2319900"/>
          </a:xfrm>
          <a:prstGeom prst="straightConnector1">
            <a:avLst/>
          </a:prstGeom>
          <a:noFill/>
          <a:ln cap="flat" cmpd="sng" w="76200">
            <a:solidFill>
              <a:srgbClr val="980000"/>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4" name="Shape 504"/>
        <p:cNvGrpSpPr/>
        <p:nvPr/>
      </p:nvGrpSpPr>
      <p:grpSpPr>
        <a:xfrm>
          <a:off x="0" y="0"/>
          <a:ext cx="0" cy="0"/>
          <a:chOff x="0" y="0"/>
          <a:chExt cx="0" cy="0"/>
        </a:xfrm>
      </p:grpSpPr>
      <p:sp>
        <p:nvSpPr>
          <p:cNvPr id="505" name="Google Shape;505;p90"/>
          <p:cNvSpPr txBox="1"/>
          <p:nvPr/>
        </p:nvSpPr>
        <p:spPr>
          <a:xfrm>
            <a:off x="5576425" y="798250"/>
            <a:ext cx="2784300" cy="3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Evaluation: </a:t>
            </a:r>
            <a:r>
              <a:rPr lang="en-GB" sz="2400">
                <a:solidFill>
                  <a:srgbClr val="980000"/>
                </a:solidFill>
              </a:rPr>
              <a:t>makes up around 80% of the story as we explore more about the ‘complication’ and what is being done, through quotes and facts</a:t>
            </a:r>
            <a:endParaRPr sz="2400">
              <a:solidFill>
                <a:srgbClr val="980000"/>
              </a:solidFill>
            </a:endParaRPr>
          </a:p>
        </p:txBody>
      </p:sp>
      <p:sp>
        <p:nvSpPr>
          <p:cNvPr id="506" name="Google Shape;506;p90"/>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SFGate</a:t>
            </a:r>
            <a:endParaRPr/>
          </a:p>
        </p:txBody>
      </p:sp>
      <p:cxnSp>
        <p:nvCxnSpPr>
          <p:cNvPr id="507" name="Google Shape;507;p90"/>
          <p:cNvCxnSpPr/>
          <p:nvPr/>
        </p:nvCxnSpPr>
        <p:spPr>
          <a:xfrm>
            <a:off x="5462075" y="301900"/>
            <a:ext cx="0" cy="4360800"/>
          </a:xfrm>
          <a:prstGeom prst="straightConnector1">
            <a:avLst/>
          </a:prstGeom>
          <a:noFill/>
          <a:ln cap="flat" cmpd="sng" w="76200">
            <a:solidFill>
              <a:srgbClr val="980000"/>
            </a:solidFill>
            <a:prstDash val="solid"/>
            <a:round/>
            <a:headEnd len="med" w="med" type="none"/>
            <a:tailEnd len="med" w="med" type="none"/>
          </a:ln>
        </p:spPr>
      </p:cxnSp>
      <p:sp>
        <p:nvSpPr>
          <p:cNvPr id="508" name="Google Shape;508;p90"/>
          <p:cNvSpPr txBox="1"/>
          <p:nvPr/>
        </p:nvSpPr>
        <p:spPr>
          <a:xfrm>
            <a:off x="265150" y="301900"/>
            <a:ext cx="49677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300">
                <a:solidFill>
                  <a:schemeClr val="dk1"/>
                </a:solidFill>
                <a:latin typeface="Verdana"/>
                <a:ea typeface="Verdana"/>
                <a:cs typeface="Verdana"/>
                <a:sym typeface="Verdana"/>
              </a:rPr>
              <a:t>"Every day, nail salon workers are exposed to a wide array of carcinogenic chemicals," said Migden, a San Francisco Democrat who heads the Senate's Labor and Industrial Relations Committee. She noted that some of the products routinely used in the state's thousands of nail and beauty salons are banned in Europe.</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1300">
                <a:solidFill>
                  <a:schemeClr val="dk1"/>
                </a:solidFill>
                <a:latin typeface="Verdana"/>
                <a:ea typeface="Verdana"/>
                <a:cs typeface="Verdana"/>
                <a:sym typeface="Verdana"/>
              </a:rPr>
              <a:t>Nail salons garnered headlines in recent years after scores of customers around the state became ill from bacterial infections, many stemming from dirty footbaths after pedicures. A law, authored by then-Assemblyman Leland Yee (D-San Francisco), now a state senator, went into effect last year tightening controls and imposing penalties on salons found to be using unsanitary practices.</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1300">
                <a:solidFill>
                  <a:schemeClr val="dk1"/>
                </a:solidFill>
                <a:latin typeface="Verdana"/>
                <a:ea typeface="Verdana"/>
                <a:cs typeface="Verdana"/>
                <a:sym typeface="Verdana"/>
              </a:rPr>
              <a:t>But even though the number of nail salons in California has more than tripled during the last two decades, little research has been done on the health effects to the state's salon workers, many of them in childbearing years, from exposure to toxic chemicals.</a:t>
            </a:r>
            <a:endParaRPr sz="1300">
              <a:solidFill>
                <a:schemeClr val="dk1"/>
              </a:solidFill>
              <a:latin typeface="Verdana"/>
              <a:ea typeface="Verdana"/>
              <a:cs typeface="Verdana"/>
              <a:sym typeface="Verdana"/>
            </a:endParaRPr>
          </a:p>
          <a:p>
            <a:pPr indent="0" lvl="0" marL="0" rtl="0" algn="l">
              <a:spcBef>
                <a:spcPts val="0"/>
              </a:spcBef>
              <a:spcAft>
                <a:spcPts val="0"/>
              </a:spcAft>
              <a:buNone/>
            </a:pPr>
            <a:r>
              <a:t/>
            </a:r>
            <a:endParaRPr sz="1300">
              <a:solidFill>
                <a:schemeClr val="dk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2" name="Shape 512"/>
        <p:cNvGrpSpPr/>
        <p:nvPr/>
      </p:nvGrpSpPr>
      <p:grpSpPr>
        <a:xfrm>
          <a:off x="0" y="0"/>
          <a:ext cx="0" cy="0"/>
          <a:chOff x="0" y="0"/>
          <a:chExt cx="0" cy="0"/>
        </a:xfrm>
      </p:grpSpPr>
      <p:sp>
        <p:nvSpPr>
          <p:cNvPr id="513" name="Google Shape;513;p91"/>
          <p:cNvSpPr txBox="1"/>
          <p:nvPr/>
        </p:nvSpPr>
        <p:spPr>
          <a:xfrm>
            <a:off x="5576425" y="798250"/>
            <a:ext cx="2784300" cy="3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Evaluation: </a:t>
            </a:r>
            <a:r>
              <a:rPr lang="en-GB" sz="2400">
                <a:solidFill>
                  <a:srgbClr val="980000"/>
                </a:solidFill>
              </a:rPr>
              <a:t>makes up around 80% of the story as we explore more about the ‘complication’ and what is being done, through quotes and facts</a:t>
            </a:r>
            <a:endParaRPr sz="2400">
              <a:solidFill>
                <a:srgbClr val="980000"/>
              </a:solidFill>
            </a:endParaRPr>
          </a:p>
        </p:txBody>
      </p:sp>
      <p:sp>
        <p:nvSpPr>
          <p:cNvPr id="514" name="Google Shape;514;p91"/>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SFGate</a:t>
            </a:r>
            <a:endParaRPr/>
          </a:p>
        </p:txBody>
      </p:sp>
      <p:cxnSp>
        <p:nvCxnSpPr>
          <p:cNvPr id="515" name="Google Shape;515;p91"/>
          <p:cNvCxnSpPr/>
          <p:nvPr/>
        </p:nvCxnSpPr>
        <p:spPr>
          <a:xfrm>
            <a:off x="5462075" y="301900"/>
            <a:ext cx="0" cy="4360800"/>
          </a:xfrm>
          <a:prstGeom prst="straightConnector1">
            <a:avLst/>
          </a:prstGeom>
          <a:noFill/>
          <a:ln cap="flat" cmpd="sng" w="76200">
            <a:solidFill>
              <a:srgbClr val="980000"/>
            </a:solidFill>
            <a:prstDash val="solid"/>
            <a:round/>
            <a:headEnd len="med" w="med" type="none"/>
            <a:tailEnd len="med" w="med" type="none"/>
          </a:ln>
        </p:spPr>
      </p:cxnSp>
      <p:sp>
        <p:nvSpPr>
          <p:cNvPr id="516" name="Google Shape;516;p91"/>
          <p:cNvSpPr txBox="1"/>
          <p:nvPr/>
        </p:nvSpPr>
        <p:spPr>
          <a:xfrm>
            <a:off x="265150" y="301900"/>
            <a:ext cx="49677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800">
                <a:solidFill>
                  <a:schemeClr val="dk1"/>
                </a:solidFill>
                <a:latin typeface="Verdana"/>
                <a:ea typeface="Verdana"/>
                <a:cs typeface="Verdana"/>
                <a:sym typeface="Verdana"/>
              </a:rPr>
              <a:t>Various experts testified during the packed 21/2-hour hearing at City Hall that salon technicians - many of whom work 10 hours a day, six or seven days a week - were systematically accumulating significant amounts of toxic chemicals.</a:t>
            </a:r>
            <a:endParaRPr sz="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800">
                <a:solidFill>
                  <a:schemeClr val="dk1"/>
                </a:solidFill>
                <a:latin typeface="Verdana"/>
                <a:ea typeface="Verdana"/>
                <a:cs typeface="Verdana"/>
                <a:sym typeface="Verdana"/>
              </a:rPr>
              <a:t>"It's not just the dose that makes the poison," said Charlotte Brody, a registered nurse and executive director of Commonweal, a nonprofit health and environmental research institute in Bolinas.</a:t>
            </a:r>
            <a:endParaRPr sz="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en-GB" sz="800">
                <a:solidFill>
                  <a:schemeClr val="dk1"/>
                </a:solidFill>
                <a:latin typeface="Verdana"/>
                <a:ea typeface="Verdana"/>
                <a:cs typeface="Verdana"/>
                <a:sym typeface="Verdana"/>
              </a:rPr>
              <a:t>"We are now beginning to see chronic asthma, dermatitis and other respiratory illnesses," said Julia Liou, representing Asian Health Services, a community health center serving Alameda County, and the California Healthy Nail Salon Collaborative. Liou said that a research project is to be started in January by Asian Health Services and the Northern California Cancer Center to study whether salon workers have a higher incidence of breast cancer.</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en-GB" sz="800">
                <a:solidFill>
                  <a:schemeClr val="dk1"/>
                </a:solidFill>
                <a:latin typeface="Verdana"/>
                <a:ea typeface="Verdana"/>
                <a:cs typeface="Verdana"/>
                <a:sym typeface="Verdana"/>
              </a:rPr>
              <a:t>Lam Thi Le, 58, a mother of two who lives in Oakland, testified that in 1992, two years after she began working as a manicurist, she was diagnosed with thyroid problems; a decade later she was diagnosed with breast cancer. She quit, Le said, "after 12 years of sacrificing my health to make a living."</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en-GB" sz="800">
                <a:solidFill>
                  <a:schemeClr val="dk1"/>
                </a:solidFill>
                <a:latin typeface="Verdana"/>
                <a:ea typeface="Verdana"/>
                <a:cs typeface="Verdana"/>
                <a:sym typeface="Verdana"/>
              </a:rPr>
              <a:t>George Alexeef, deputy director of the state's Environmental Health Hazard Assessment, which publishes a list of chemicals known to cause cancer or reproductive toxicity, testified that toluene and formaldehyde - contained in some nail salon products - are among the hundreds of substances identified by his office. He said the two chemicals cause health effects ranging from fatigue and headaches to respiratory irritations and cancer.</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en-GB" sz="800">
                <a:solidFill>
                  <a:schemeClr val="dk1"/>
                </a:solidFill>
                <a:latin typeface="Verdana"/>
                <a:ea typeface="Verdana"/>
                <a:cs typeface="Verdana"/>
                <a:sym typeface="Verdana"/>
              </a:rPr>
              <a:t>"We have more chemicals than we can possibly test or evaluate," said Alexeef, whose office is part of the state Environmental Protection Agency.</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en-GB" sz="800">
                <a:solidFill>
                  <a:schemeClr val="dk1"/>
                </a:solidFill>
                <a:latin typeface="Verdana"/>
                <a:ea typeface="Verdana"/>
                <a:cs typeface="Verdana"/>
                <a:sym typeface="Verdana"/>
              </a:rPr>
              <a:t>Kristy Underwood, executive officer of the state Board of Barbering and Cosmetology, which regulates the salon industry, said there are only 16 inspectors responsible for overseeing the state's 35,000 salons. The state has some 94,000 licensed manicurists.</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solidFill>
                <a:schemeClr val="dk1"/>
              </a:solidFill>
              <a:latin typeface="Verdana"/>
              <a:ea typeface="Verdana"/>
              <a:cs typeface="Verdana"/>
              <a:sym typeface="Verdana"/>
            </a:endParaRPr>
          </a:p>
          <a:p>
            <a:pPr indent="0" lvl="0" marL="0" rtl="0" algn="l">
              <a:spcBef>
                <a:spcPts val="0"/>
              </a:spcBef>
              <a:spcAft>
                <a:spcPts val="0"/>
              </a:spcAft>
              <a:buNone/>
            </a:pPr>
            <a:r>
              <a:rPr lang="en-GB" sz="800">
                <a:solidFill>
                  <a:schemeClr val="dk1"/>
                </a:solidFill>
                <a:latin typeface="Verdana"/>
                <a:ea typeface="Verdana"/>
                <a:cs typeface="Verdana"/>
                <a:sym typeface="Verdana"/>
              </a:rPr>
              <a:t>"It is physically impossible to reach all the salons," she said.</a:t>
            </a:r>
            <a:endParaRPr sz="800">
              <a:solidFill>
                <a:schemeClr val="dk1"/>
              </a:solidFill>
              <a:latin typeface="Verdana"/>
              <a:ea typeface="Verdana"/>
              <a:cs typeface="Verdana"/>
              <a:sym typeface="Verdana"/>
            </a:endParaRPr>
          </a:p>
          <a:p>
            <a:pPr indent="0" lvl="0" marL="0" rtl="0" algn="l">
              <a:spcBef>
                <a:spcPts val="0"/>
              </a:spcBef>
              <a:spcAft>
                <a:spcPts val="0"/>
              </a:spcAft>
              <a:buNone/>
            </a:pPr>
            <a:r>
              <a:t/>
            </a:r>
            <a:endParaRPr sz="800">
              <a:solidFill>
                <a:schemeClr val="dk1"/>
              </a:solidFill>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0" name="Shape 520"/>
        <p:cNvGrpSpPr/>
        <p:nvPr/>
      </p:nvGrpSpPr>
      <p:grpSpPr>
        <a:xfrm>
          <a:off x="0" y="0"/>
          <a:ext cx="0" cy="0"/>
          <a:chOff x="0" y="0"/>
          <a:chExt cx="0" cy="0"/>
        </a:xfrm>
      </p:grpSpPr>
      <p:sp>
        <p:nvSpPr>
          <p:cNvPr id="521" name="Google Shape;521;p92"/>
          <p:cNvSpPr txBox="1"/>
          <p:nvPr/>
        </p:nvSpPr>
        <p:spPr>
          <a:xfrm>
            <a:off x="5576425" y="798250"/>
            <a:ext cx="3334500" cy="3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Result:</a:t>
            </a:r>
            <a:r>
              <a:rPr b="1" lang="en-GB" sz="2800">
                <a:solidFill>
                  <a:srgbClr val="980000"/>
                </a:solidFill>
              </a:rPr>
              <a:t> </a:t>
            </a:r>
            <a:endParaRPr b="1" sz="2800">
              <a:solidFill>
                <a:srgbClr val="980000"/>
              </a:solidFill>
            </a:endParaRPr>
          </a:p>
          <a:p>
            <a:pPr indent="0" lvl="0" marL="0" rtl="0" algn="l">
              <a:spcBef>
                <a:spcPts val="0"/>
              </a:spcBef>
              <a:spcAft>
                <a:spcPts val="0"/>
              </a:spcAft>
              <a:buNone/>
            </a:pPr>
            <a:r>
              <a:rPr lang="en-GB" sz="2400">
                <a:solidFill>
                  <a:srgbClr val="980000"/>
                </a:solidFill>
              </a:rPr>
              <a:t>Where are we at now? Penultimate* lines. </a:t>
            </a:r>
            <a:endParaRPr sz="2400">
              <a:solidFill>
                <a:srgbClr val="980000"/>
              </a:solidFill>
            </a:endParaRPr>
          </a:p>
          <a:p>
            <a:pPr indent="0" lvl="0" marL="0" rtl="0" algn="l">
              <a:spcBef>
                <a:spcPts val="0"/>
              </a:spcBef>
              <a:spcAft>
                <a:spcPts val="0"/>
              </a:spcAft>
              <a:buNone/>
            </a:pPr>
            <a:r>
              <a:rPr lang="en-GB" sz="2400">
                <a:solidFill>
                  <a:srgbClr val="980000"/>
                </a:solidFill>
              </a:rPr>
              <a:t>This story lacks one and so it feels like it ends too suddenly.</a:t>
            </a:r>
            <a:endParaRPr sz="2400">
              <a:solidFill>
                <a:srgbClr val="980000"/>
              </a:solidFill>
            </a:endParaRPr>
          </a:p>
        </p:txBody>
      </p:sp>
      <p:sp>
        <p:nvSpPr>
          <p:cNvPr id="522" name="Google Shape;522;p92"/>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SFGate</a:t>
            </a:r>
            <a:endParaRPr/>
          </a:p>
        </p:txBody>
      </p:sp>
      <p:cxnSp>
        <p:nvCxnSpPr>
          <p:cNvPr id="523" name="Google Shape;523;p92"/>
          <p:cNvCxnSpPr/>
          <p:nvPr/>
        </p:nvCxnSpPr>
        <p:spPr>
          <a:xfrm>
            <a:off x="5462075" y="301900"/>
            <a:ext cx="0" cy="4360800"/>
          </a:xfrm>
          <a:prstGeom prst="straightConnector1">
            <a:avLst/>
          </a:prstGeom>
          <a:noFill/>
          <a:ln cap="flat" cmpd="sng" w="76200">
            <a:solidFill>
              <a:srgbClr val="980000"/>
            </a:solidFill>
            <a:prstDash val="solid"/>
            <a:round/>
            <a:headEnd len="med" w="med" type="none"/>
            <a:tailEnd len="med" w="med" type="none"/>
          </a:ln>
        </p:spPr>
      </p:cxnSp>
      <p:sp>
        <p:nvSpPr>
          <p:cNvPr id="524" name="Google Shape;524;p92"/>
          <p:cNvSpPr txBox="1"/>
          <p:nvPr/>
        </p:nvSpPr>
        <p:spPr>
          <a:xfrm>
            <a:off x="265150" y="301900"/>
            <a:ext cx="4967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300">
                <a:solidFill>
                  <a:schemeClr val="dk1"/>
                </a:solidFill>
                <a:latin typeface="Verdana"/>
                <a:ea typeface="Verdana"/>
                <a:cs typeface="Verdana"/>
                <a:sym typeface="Verdana"/>
              </a:rPr>
              <a:t>Also testifying was Nhung Pham, 55, who works at Nail Today in Oakland. She is part of an informal group of salon workers brought together by Asian Communities for Reproductive Justice.</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1300">
                <a:solidFill>
                  <a:schemeClr val="dk1"/>
                </a:solidFill>
                <a:latin typeface="Verdana"/>
                <a:ea typeface="Verdana"/>
                <a:cs typeface="Verdana"/>
                <a:sym typeface="Verdana"/>
              </a:rPr>
              <a:t>"We share stories about our aches and pains, and some have even shared stories about miscarriages," she said.</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1300">
                <a:solidFill>
                  <a:schemeClr val="dk1"/>
                </a:solidFill>
                <a:latin typeface="Verdana"/>
                <a:ea typeface="Verdana"/>
                <a:cs typeface="Verdana"/>
                <a:sym typeface="Verdana"/>
              </a:rPr>
              <a:t>Many of the workers speak little or no English, impeding "our ability to understand the health and safety inspections and citations process," Pham said.</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None/>
            </a:pPr>
            <a:r>
              <a:rPr lang="en-GB" sz="1300">
                <a:solidFill>
                  <a:schemeClr val="dk1"/>
                </a:solidFill>
                <a:latin typeface="Verdana"/>
                <a:ea typeface="Verdana"/>
                <a:cs typeface="Verdana"/>
                <a:sym typeface="Verdana"/>
              </a:rPr>
              <a:t>Migden said she plans to introduce legislation on the matter in the coming year.</a:t>
            </a:r>
            <a:endParaRPr sz="1300">
              <a:solidFill>
                <a:schemeClr val="dk1"/>
              </a:solidFill>
              <a:latin typeface="Verdana"/>
              <a:ea typeface="Verdana"/>
              <a:cs typeface="Verdana"/>
              <a:sym typeface="Verdana"/>
            </a:endParaRPr>
          </a:p>
        </p:txBody>
      </p:sp>
      <p:cxnSp>
        <p:nvCxnSpPr>
          <p:cNvPr id="525" name="Google Shape;525;p92"/>
          <p:cNvCxnSpPr>
            <a:endCxn id="521" idx="1"/>
          </p:cNvCxnSpPr>
          <p:nvPr/>
        </p:nvCxnSpPr>
        <p:spPr>
          <a:xfrm flipH="1" rot="10800000">
            <a:off x="953725" y="2635300"/>
            <a:ext cx="4622700" cy="34500"/>
          </a:xfrm>
          <a:prstGeom prst="straightConnector1">
            <a:avLst/>
          </a:prstGeom>
          <a:noFill/>
          <a:ln cap="flat" cmpd="sng" w="38100">
            <a:solidFill>
              <a:schemeClr val="dk2"/>
            </a:solidFill>
            <a:prstDash val="solid"/>
            <a:round/>
            <a:headEnd len="med" w="med" type="triangle"/>
            <a:tailEnd len="med" w="med" type="none"/>
          </a:ln>
        </p:spPr>
      </p:cxnSp>
      <p:sp>
        <p:nvSpPr>
          <p:cNvPr id="526" name="Google Shape;526;p92"/>
          <p:cNvSpPr txBox="1"/>
          <p:nvPr/>
        </p:nvSpPr>
        <p:spPr>
          <a:xfrm>
            <a:off x="139950" y="4679850"/>
            <a:ext cx="42789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A40800"/>
                </a:solidFill>
                <a:latin typeface="Oswald ExtraLight"/>
                <a:ea typeface="Oswald ExtraLight"/>
                <a:cs typeface="Oswald ExtraLight"/>
                <a:sym typeface="Oswald ExtraLight"/>
              </a:rPr>
              <a:t>*Penultimate = the line </a:t>
            </a:r>
            <a:r>
              <a:rPr i="1" lang="en-GB" sz="2000">
                <a:solidFill>
                  <a:srgbClr val="A40800"/>
                </a:solidFill>
                <a:latin typeface="Oswald ExtraLight"/>
                <a:ea typeface="Oswald ExtraLight"/>
                <a:cs typeface="Oswald ExtraLight"/>
                <a:sym typeface="Oswald ExtraLight"/>
              </a:rPr>
              <a:t>before</a:t>
            </a:r>
            <a:r>
              <a:rPr lang="en-GB" sz="2000">
                <a:solidFill>
                  <a:srgbClr val="A40800"/>
                </a:solidFill>
                <a:latin typeface="Oswald ExtraLight"/>
                <a:ea typeface="Oswald ExtraLight"/>
                <a:cs typeface="Oswald ExtraLight"/>
                <a:sym typeface="Oswald ExtraLight"/>
              </a:rPr>
              <a:t> the last line</a:t>
            </a:r>
            <a:endParaRPr sz="2000">
              <a:solidFill>
                <a:srgbClr val="A40800"/>
              </a:solidFill>
              <a:latin typeface="Oswald ExtraLight"/>
              <a:ea typeface="Oswald ExtraLight"/>
              <a:cs typeface="Oswald ExtraLight"/>
              <a:sym typeface="Oswald Extra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0" name="Shape 530"/>
        <p:cNvGrpSpPr/>
        <p:nvPr/>
      </p:nvGrpSpPr>
      <p:grpSpPr>
        <a:xfrm>
          <a:off x="0" y="0"/>
          <a:ext cx="0" cy="0"/>
          <a:chOff x="0" y="0"/>
          <a:chExt cx="0" cy="0"/>
        </a:xfrm>
      </p:grpSpPr>
      <p:sp>
        <p:nvSpPr>
          <p:cNvPr id="531" name="Google Shape;531;p93"/>
          <p:cNvSpPr txBox="1"/>
          <p:nvPr/>
        </p:nvSpPr>
        <p:spPr>
          <a:xfrm>
            <a:off x="5576425" y="798250"/>
            <a:ext cx="2784300" cy="3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Coda</a:t>
            </a:r>
            <a:r>
              <a:rPr b="1" lang="en-GB" sz="2800">
                <a:solidFill>
                  <a:srgbClr val="980000"/>
                </a:solidFill>
              </a:rPr>
              <a:t>: </a:t>
            </a:r>
            <a:endParaRPr b="1" sz="2800">
              <a:solidFill>
                <a:srgbClr val="980000"/>
              </a:solidFill>
            </a:endParaRPr>
          </a:p>
          <a:p>
            <a:pPr indent="0" lvl="0" marL="0" rtl="0" algn="l">
              <a:spcBef>
                <a:spcPts val="0"/>
              </a:spcBef>
              <a:spcAft>
                <a:spcPts val="0"/>
              </a:spcAft>
              <a:buNone/>
            </a:pPr>
            <a:r>
              <a:rPr lang="en-GB" sz="2400">
                <a:solidFill>
                  <a:srgbClr val="980000"/>
                </a:solidFill>
              </a:rPr>
              <a:t>Looking forward/w</a:t>
            </a:r>
            <a:r>
              <a:rPr lang="en-GB" sz="2400">
                <a:solidFill>
                  <a:srgbClr val="980000"/>
                </a:solidFill>
              </a:rPr>
              <a:t>hat happens next. Just one line is enough. Can be a quote.</a:t>
            </a:r>
            <a:endParaRPr sz="2400">
              <a:solidFill>
                <a:srgbClr val="980000"/>
              </a:solidFill>
            </a:endParaRPr>
          </a:p>
        </p:txBody>
      </p:sp>
      <p:sp>
        <p:nvSpPr>
          <p:cNvPr id="532" name="Google Shape;532;p93"/>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SFGate</a:t>
            </a:r>
            <a:endParaRPr/>
          </a:p>
        </p:txBody>
      </p:sp>
      <p:cxnSp>
        <p:nvCxnSpPr>
          <p:cNvPr id="533" name="Google Shape;533;p93"/>
          <p:cNvCxnSpPr/>
          <p:nvPr/>
        </p:nvCxnSpPr>
        <p:spPr>
          <a:xfrm>
            <a:off x="5462075" y="301900"/>
            <a:ext cx="0" cy="4360800"/>
          </a:xfrm>
          <a:prstGeom prst="straightConnector1">
            <a:avLst/>
          </a:prstGeom>
          <a:noFill/>
          <a:ln cap="flat" cmpd="sng" w="76200">
            <a:solidFill>
              <a:srgbClr val="980000"/>
            </a:solidFill>
            <a:prstDash val="solid"/>
            <a:round/>
            <a:headEnd len="med" w="med" type="none"/>
            <a:tailEnd len="med" w="med" type="none"/>
          </a:ln>
        </p:spPr>
      </p:cxnSp>
      <p:sp>
        <p:nvSpPr>
          <p:cNvPr id="534" name="Google Shape;534;p93"/>
          <p:cNvSpPr txBox="1"/>
          <p:nvPr/>
        </p:nvSpPr>
        <p:spPr>
          <a:xfrm>
            <a:off x="265150" y="301900"/>
            <a:ext cx="4967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Verdana"/>
              <a:ea typeface="Verdana"/>
              <a:cs typeface="Verdana"/>
              <a:sym typeface="Verdana"/>
            </a:endParaRPr>
          </a:p>
        </p:txBody>
      </p:sp>
      <p:sp>
        <p:nvSpPr>
          <p:cNvPr id="535" name="Google Shape;535;p93"/>
          <p:cNvSpPr txBox="1"/>
          <p:nvPr/>
        </p:nvSpPr>
        <p:spPr>
          <a:xfrm>
            <a:off x="265150" y="301900"/>
            <a:ext cx="4967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CCCCCC"/>
                </a:solidFill>
                <a:latin typeface="Verdana"/>
                <a:ea typeface="Verdana"/>
                <a:cs typeface="Verdana"/>
                <a:sym typeface="Verdana"/>
              </a:rPr>
              <a:t>Also testifying was Nhung Pham, 55, who works at Nail Today in Oakland. She is part of an informal group of salon workers brought together by Asian Communities for Reproductive Justice.</a:t>
            </a:r>
            <a:endParaRPr sz="1300">
              <a:solidFill>
                <a:srgbClr val="CCCCCC"/>
              </a:solidFill>
              <a:latin typeface="Verdana"/>
              <a:ea typeface="Verdana"/>
              <a:cs typeface="Verdana"/>
              <a:sym typeface="Verdana"/>
            </a:endParaRPr>
          </a:p>
          <a:p>
            <a:pPr indent="0" lvl="0" marL="0" rtl="0" algn="l">
              <a:spcBef>
                <a:spcPts val="0"/>
              </a:spcBef>
              <a:spcAft>
                <a:spcPts val="0"/>
              </a:spcAft>
              <a:buNone/>
            </a:pPr>
            <a:r>
              <a:t/>
            </a:r>
            <a:endParaRPr sz="1300">
              <a:solidFill>
                <a:srgbClr val="CCCCCC"/>
              </a:solidFill>
              <a:latin typeface="Verdana"/>
              <a:ea typeface="Verdana"/>
              <a:cs typeface="Verdana"/>
              <a:sym typeface="Verdana"/>
            </a:endParaRPr>
          </a:p>
          <a:p>
            <a:pPr indent="0" lvl="0" marL="0" rtl="0" algn="l">
              <a:spcBef>
                <a:spcPts val="0"/>
              </a:spcBef>
              <a:spcAft>
                <a:spcPts val="0"/>
              </a:spcAft>
              <a:buNone/>
            </a:pPr>
            <a:r>
              <a:rPr lang="en-GB" sz="1300">
                <a:solidFill>
                  <a:srgbClr val="CCCCCC"/>
                </a:solidFill>
                <a:latin typeface="Verdana"/>
                <a:ea typeface="Verdana"/>
                <a:cs typeface="Verdana"/>
                <a:sym typeface="Verdana"/>
              </a:rPr>
              <a:t>"We share stories about our aches and pains, and some have even shared stories about miscarriages," she said.</a:t>
            </a:r>
            <a:endParaRPr sz="1300">
              <a:solidFill>
                <a:srgbClr val="CCCCCC"/>
              </a:solidFill>
              <a:latin typeface="Verdana"/>
              <a:ea typeface="Verdana"/>
              <a:cs typeface="Verdana"/>
              <a:sym typeface="Verdana"/>
            </a:endParaRPr>
          </a:p>
          <a:p>
            <a:pPr indent="0" lvl="0" marL="0" rtl="0" algn="l">
              <a:spcBef>
                <a:spcPts val="0"/>
              </a:spcBef>
              <a:spcAft>
                <a:spcPts val="0"/>
              </a:spcAft>
              <a:buNone/>
            </a:pPr>
            <a:r>
              <a:t/>
            </a:r>
            <a:endParaRPr sz="1300">
              <a:solidFill>
                <a:srgbClr val="CCCCCC"/>
              </a:solidFill>
              <a:latin typeface="Verdana"/>
              <a:ea typeface="Verdana"/>
              <a:cs typeface="Verdana"/>
              <a:sym typeface="Verdana"/>
            </a:endParaRPr>
          </a:p>
          <a:p>
            <a:pPr indent="0" lvl="0" marL="0" rtl="0" algn="l">
              <a:spcBef>
                <a:spcPts val="0"/>
              </a:spcBef>
              <a:spcAft>
                <a:spcPts val="0"/>
              </a:spcAft>
              <a:buNone/>
            </a:pPr>
            <a:r>
              <a:rPr lang="en-GB" sz="1300">
                <a:solidFill>
                  <a:srgbClr val="CCCCCC"/>
                </a:solidFill>
                <a:latin typeface="Verdana"/>
                <a:ea typeface="Verdana"/>
                <a:cs typeface="Verdana"/>
                <a:sym typeface="Verdana"/>
              </a:rPr>
              <a:t>Many of the workers speak little or no English, impeding "our ability to understand the health and safety inspections and citations process," Pham said.</a:t>
            </a:r>
            <a:endParaRPr sz="1300">
              <a:solidFill>
                <a:srgbClr val="CCCCCC"/>
              </a:solidFill>
              <a:latin typeface="Verdana"/>
              <a:ea typeface="Verdana"/>
              <a:cs typeface="Verdana"/>
              <a:sym typeface="Verdana"/>
            </a:endParaRPr>
          </a:p>
          <a:p>
            <a:pPr indent="0" lvl="0" marL="0" rtl="0" algn="l">
              <a:spcBef>
                <a:spcPts val="0"/>
              </a:spcBef>
              <a:spcAft>
                <a:spcPts val="0"/>
              </a:spcAft>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None/>
            </a:pPr>
            <a:r>
              <a:rPr lang="en-GB" sz="1300">
                <a:highlight>
                  <a:srgbClr val="FFF2CC"/>
                </a:highlight>
                <a:latin typeface="Verdana"/>
                <a:ea typeface="Verdana"/>
                <a:cs typeface="Verdana"/>
                <a:sym typeface="Verdana"/>
              </a:rPr>
              <a:t>Migden said she plans to introduce legislation on the matter in the coming year.</a:t>
            </a:r>
            <a:endParaRPr sz="1300">
              <a:highlight>
                <a:srgbClr val="FFF2CC"/>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49"/>
          <p:cNvSpPr txBox="1"/>
          <p:nvPr/>
        </p:nvSpPr>
        <p:spPr>
          <a:xfrm>
            <a:off x="6149075" y="4715700"/>
            <a:ext cx="2994900" cy="42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Martin </a:t>
            </a:r>
            <a:r>
              <a:rPr lang="en-GB" u="sng">
                <a:solidFill>
                  <a:schemeClr val="hlink"/>
                </a:solidFill>
                <a:hlinkClick r:id="rId4"/>
              </a:rPr>
              <a:t>Cortazzi 1993</a:t>
            </a:r>
            <a:endParaRPr/>
          </a:p>
        </p:txBody>
      </p:sp>
      <p:pic>
        <p:nvPicPr>
          <p:cNvPr descr="save image" id="238" name="Google Shape;238;p49"/>
          <p:cNvPicPr preferRelativeResize="0"/>
          <p:nvPr/>
        </p:nvPicPr>
        <p:blipFill>
          <a:blip r:embed="rId5">
            <a:alphaModFix/>
          </a:blip>
          <a:stretch>
            <a:fillRect/>
          </a:stretch>
        </p:blipFill>
        <p:spPr>
          <a:xfrm>
            <a:off x="1190525" y="115575"/>
            <a:ext cx="6414925" cy="42159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4"/>
          <p:cNvSpPr txBox="1"/>
          <p:nvPr/>
        </p:nvSpPr>
        <p:spPr>
          <a:xfrm>
            <a:off x="0" y="304800"/>
            <a:ext cx="9144000" cy="9744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t>What’s the ‘anecdote’?</a:t>
            </a:r>
            <a:endParaRPr b="1" sz="4000"/>
          </a:p>
          <a:p>
            <a:pPr indent="0" lvl="0" marL="0" rtl="0" algn="ctr">
              <a:lnSpc>
                <a:spcPct val="95000"/>
              </a:lnSpc>
              <a:spcBef>
                <a:spcPts val="0"/>
              </a:spcBef>
              <a:spcAft>
                <a:spcPts val="0"/>
              </a:spcAft>
              <a:buNone/>
            </a:pPr>
            <a:r>
              <a:rPr b="1" lang="en-GB"/>
              <a:t>Then: what’s the orientation? The complication?</a:t>
            </a:r>
            <a:endParaRPr/>
          </a:p>
        </p:txBody>
      </p:sp>
      <p:sp>
        <p:nvSpPr>
          <p:cNvPr id="541" name="Google Shape;541;p94"/>
          <p:cNvSpPr txBox="1"/>
          <p:nvPr/>
        </p:nvSpPr>
        <p:spPr>
          <a:xfrm>
            <a:off x="0" y="47946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Andrew: The Problem Prince | Channel 4 Documentaries: </a:t>
            </a:r>
            <a:r>
              <a:rPr lang="en-GB" u="sng">
                <a:solidFill>
                  <a:schemeClr val="hlink"/>
                </a:solidFill>
                <a:hlinkClick r:id="rId3"/>
              </a:rPr>
              <a:t>https://www.youtube.com/watch?v=D9voR1cCpb4</a:t>
            </a:r>
            <a:r>
              <a:rPr lang="en-GB"/>
              <a:t> </a:t>
            </a:r>
            <a:endParaRPr/>
          </a:p>
        </p:txBody>
      </p:sp>
      <p:pic>
        <p:nvPicPr>
          <p:cNvPr descr="References to sexual abuse and suicide.&#10;&#10;From Andrew's glory years, as heart-throb and war hero, to the death of his former friend and convicted paedophile Jeffrey Epstein, and the prince's fateful decision to go on Newsnight.&#10;&#10;00:00 - Introduction &#10;02:18 - 1960: Raising Prince Andrew&#10;12:32 - 1981: Andrew’s Place In The Royal Family&#10;18:38 - 2018: Andrew’s Association With Jeffrey Epstein&#10;28:43 - 1999: Andrew’s Rich Living&#10;37:14 - 2011 - 2019: Jeffery Epstein’s Allegations and Death&#10;45:31 - Next Time on Andrew: The Problem Prince&#10;&#10;SUBSCRIBE: https://www.youtube.com/c/Channel4Documentaries?sub_confirmation=1&#10; &#10;About #4Docs:&#10;Welcome to Channel 4 Documentaries; the home of cutting-edge factual content, from the award-winning 24 Hours in A&amp;E and Police Custody to provocative and powerful original true stories. Our True Crime series bring you mind-blowing tales of real crimes and unbelievable murder cases, and the investigative Untold and Dispatches delve into current affairs. &#10;&#10;Join the detectives piecing together the clues and pursuing criminals at every corner, see stories of life, love, and loss unfold in some of Britain’s busiest A&amp;E departments, explore social injustice with Kathy Burke, and even more! &#10;&#10;All you have to do is subscribe to our channel, right here on YouTube.&#10;&#10;Check out some of our grittiest playlists:&#10;&#10;Untold:&#10;https://youtube.com/playlist?list=PLiC_gpE7y052N7fKqqI--hgoqi375K614&#10;&#10;24 Hours In A&amp;E:&#10;https://youtube.com/playlist?list=PLiC_gpE7y051uPem0F3XQTWc02q_H8e6t&#10;&#10;Must-Watch Originals:&#10;https://youtube.com/playlist?list=PLiC_gpE7y052A6nVxPmIM3ZWU2zCHShzI  &#10;&#10;Kingpin Cribs: https://www.youtube.com/playlist?list=PLiC_gpE7y050X-Az-2N-XuFE0Le3ivCrG&#10; &#10;24 Hours In Police Custody&#10;https://www.youtube.com/playlist?list=PLiC_gpE7y051cnB1ckaz3Z0oxSMVRsG7J&#10;&#10;Love Against The Odds:&#10;https://www.youtube.com/playlist?list=PLiC_gpE7y050ubK3hWmMNgWyBxhrdwrOP &#10;&#10;What Everyone Is Watching:&#10;https://youtube.com/playlist?list=PLiC_gpE7y051kjiim3ZRb1C2AJgex9jCI&#10;&#10;Ask The Mask: &#10;https://youtube.com/playlist?list=PLiC_gpE7y051WUgY7TE9y6oSsBoJ0uy5o &#10;&#10;999: What’s Your Emergency?&#10;https://youtube.com/playlist?list=PLiC_gpE7y053jTqWFOr9hpeU-1Af3z17l&#10;&#10;Dispatches Full Episodes:&#10;https://youtube.com/playlist?list=PLiC_gpE7y052qcnyY1SQNUIXYP7tgVSdo &#10;&#10;True Stories:&#10;https://youtube.com/playlist?list=PLiC_gpE7y051TAP_WXaYv6ydC0o3FABRC&#10;&#10;Stream on #Channel4" id="542" name="Google Shape;542;p94" title="Andrew: The Problem Prince | Part One | Channel 4 Documentaries">
            <a:hlinkClick r:id="rId4"/>
          </p:cNvPr>
          <p:cNvPicPr preferRelativeResize="0"/>
          <p:nvPr/>
        </p:nvPicPr>
        <p:blipFill>
          <a:blip r:embed="rId5">
            <a:alphaModFix/>
          </a:blip>
          <a:stretch>
            <a:fillRect/>
          </a:stretch>
        </p:blipFill>
        <p:spPr>
          <a:xfrm>
            <a:off x="1549438" y="1234250"/>
            <a:ext cx="6045134" cy="34003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5"/>
          <p:cNvSpPr txBox="1"/>
          <p:nvPr/>
        </p:nvSpPr>
        <p:spPr>
          <a:xfrm>
            <a:off x="0" y="304800"/>
            <a:ext cx="9144000" cy="9744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t>What’s the ‘anecdote’?</a:t>
            </a:r>
            <a:endParaRPr b="1" sz="4000"/>
          </a:p>
          <a:p>
            <a:pPr indent="0" lvl="0" marL="0" rtl="0" algn="ctr">
              <a:lnSpc>
                <a:spcPct val="95000"/>
              </a:lnSpc>
              <a:spcBef>
                <a:spcPts val="0"/>
              </a:spcBef>
              <a:spcAft>
                <a:spcPts val="0"/>
              </a:spcAft>
              <a:buNone/>
            </a:pPr>
            <a:r>
              <a:rPr b="1" lang="en-GB"/>
              <a:t>Then: what’s the orientation? The complication?</a:t>
            </a:r>
            <a:endParaRPr/>
          </a:p>
        </p:txBody>
      </p:sp>
      <p:sp>
        <p:nvSpPr>
          <p:cNvPr id="548" name="Google Shape;548;p95"/>
          <p:cNvSpPr txBox="1"/>
          <p:nvPr/>
        </p:nvSpPr>
        <p:spPr>
          <a:xfrm>
            <a:off x="0" y="47946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https://www.youtube.com/watch?v=npQdUjq_-QE&amp;list=PLYApml9ZfRZ7LnJU7Z_Y2Ll9DnMkT0qrz&amp;index=1</a:t>
            </a:r>
            <a:r>
              <a:rPr lang="en-GB"/>
              <a:t> </a:t>
            </a:r>
            <a:endParaRPr/>
          </a:p>
        </p:txBody>
      </p:sp>
      <p:pic>
        <p:nvPicPr>
          <p:cNvPr descr="&quot;If you keep your mouth shut, you'lll be surprised what you can learn.&quot;&#10;&#10;------------------------------------------------------------------------------------------------&#10;&#10;S-Town is a new podcast from Serial and This American Life, hosted by Brian Reed, about a man names John who despises his Alabama town and decides to do something about it. He asks Brian to investigate the son of a wealthy family who's allegedly been bragging that he got away with murder. But when someone else ends up dead, the search for the truth leads to a nasty feud, a hunt for hidden treasure, and an unearthing of the mysteries of one man's life." id="549" name="Google Shape;549;p95" title="S-Town | Chapter I">
            <a:hlinkClick r:id="rId4"/>
          </p:cNvPr>
          <p:cNvPicPr preferRelativeResize="0"/>
          <p:nvPr/>
        </p:nvPicPr>
        <p:blipFill>
          <a:blip r:embed="rId5">
            <a:alphaModFix/>
          </a:blip>
          <a:stretch>
            <a:fillRect/>
          </a:stretch>
        </p:blipFill>
        <p:spPr>
          <a:xfrm>
            <a:off x="1743263" y="1445738"/>
            <a:ext cx="5657466" cy="318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3" name="Shape 553"/>
        <p:cNvGrpSpPr/>
        <p:nvPr/>
      </p:nvGrpSpPr>
      <p:grpSpPr>
        <a:xfrm>
          <a:off x="0" y="0"/>
          <a:ext cx="0" cy="0"/>
          <a:chOff x="0" y="0"/>
          <a:chExt cx="0" cy="0"/>
        </a:xfrm>
      </p:grpSpPr>
      <p:sp>
        <p:nvSpPr>
          <p:cNvPr id="554" name="Google Shape;554;p96"/>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solidFill>
                  <a:srgbClr val="A40800"/>
                </a:solidFill>
                <a:latin typeface="Oswald"/>
                <a:ea typeface="Oswald"/>
                <a:cs typeface="Oswald"/>
                <a:sym typeface="Oswald"/>
              </a:rPr>
              <a:t>…In an interview/package</a:t>
            </a:r>
            <a:endParaRPr b="1" sz="4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t/>
            </a:r>
            <a:endParaRPr sz="4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AutoNum type="arabicPeriod"/>
            </a:pPr>
            <a:r>
              <a:rPr b="1" lang="en-GB" sz="3000">
                <a:solidFill>
                  <a:srgbClr val="A40800"/>
                </a:solidFill>
                <a:latin typeface="Oswald"/>
                <a:ea typeface="Oswald"/>
                <a:cs typeface="Oswald"/>
                <a:sym typeface="Oswald"/>
              </a:rPr>
              <a:t>Standfirst</a:t>
            </a:r>
            <a:r>
              <a:rPr lang="en-GB" sz="3000">
                <a:solidFill>
                  <a:srgbClr val="A40800"/>
                </a:solidFill>
                <a:latin typeface="Oswald"/>
                <a:ea typeface="Oswald"/>
                <a:cs typeface="Oswald"/>
                <a:sym typeface="Oswald"/>
              </a:rPr>
              <a:t> or </a:t>
            </a:r>
            <a:r>
              <a:rPr b="1" lang="en-GB" sz="3000">
                <a:solidFill>
                  <a:srgbClr val="A40800"/>
                </a:solidFill>
                <a:latin typeface="Oswald"/>
                <a:ea typeface="Oswald"/>
                <a:cs typeface="Oswald"/>
                <a:sym typeface="Oswald"/>
              </a:rPr>
              <a:t>cue</a:t>
            </a:r>
            <a:r>
              <a:rPr lang="en-GB" sz="3000">
                <a:solidFill>
                  <a:srgbClr val="A40800"/>
                </a:solidFill>
                <a:latin typeface="Oswald"/>
                <a:ea typeface="Oswald"/>
                <a:cs typeface="Oswald"/>
                <a:sym typeface="Oswald"/>
              </a:rPr>
              <a:t> (ABSTRACT)</a:t>
            </a:r>
            <a:endParaRPr sz="3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AutoNum type="arabicPeriod"/>
            </a:pPr>
            <a:r>
              <a:rPr lang="en-GB" sz="3000">
                <a:solidFill>
                  <a:srgbClr val="A40800"/>
                </a:solidFill>
                <a:latin typeface="Oswald"/>
                <a:ea typeface="Oswald"/>
                <a:cs typeface="Oswald"/>
                <a:sym typeface="Oswald"/>
              </a:rPr>
              <a:t>A colour-full opening + character (ABSTRACT/ORIENTATION)</a:t>
            </a:r>
            <a:endParaRPr sz="3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AutoNum type="arabicPeriod"/>
            </a:pPr>
            <a:r>
              <a:rPr lang="en-GB" sz="3000">
                <a:solidFill>
                  <a:srgbClr val="A40800"/>
                </a:solidFill>
                <a:latin typeface="Oswald"/>
                <a:ea typeface="Oswald"/>
                <a:cs typeface="Oswald"/>
                <a:sym typeface="Oswald"/>
              </a:rPr>
              <a:t>Introduce the problem/challenge (COMPLICATION)</a:t>
            </a:r>
            <a:endParaRPr sz="3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AutoNum type="arabicPeriod"/>
            </a:pPr>
            <a:r>
              <a:rPr lang="en-GB" sz="3000">
                <a:solidFill>
                  <a:srgbClr val="A40800"/>
                </a:solidFill>
                <a:latin typeface="Oswald"/>
                <a:ea typeface="Oswald"/>
                <a:cs typeface="Oswald"/>
                <a:sym typeface="Oswald"/>
              </a:rPr>
              <a:t>Explore that in 3+ sections (EVALUATION)</a:t>
            </a:r>
            <a:endParaRPr sz="3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AutoNum type="arabicPeriod"/>
            </a:pPr>
            <a:r>
              <a:rPr lang="en-GB" sz="3000">
                <a:solidFill>
                  <a:srgbClr val="A40800"/>
                </a:solidFill>
                <a:latin typeface="Oswald"/>
                <a:ea typeface="Oswald"/>
                <a:cs typeface="Oswald"/>
                <a:sym typeface="Oswald"/>
              </a:rPr>
              <a:t>Where are we now? (RESULT)</a:t>
            </a:r>
            <a:endParaRPr sz="3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AutoNum type="arabicPeriod"/>
            </a:pPr>
            <a:r>
              <a:rPr lang="en-GB" sz="3000">
                <a:solidFill>
                  <a:srgbClr val="A40800"/>
                </a:solidFill>
                <a:latin typeface="Oswald"/>
                <a:ea typeface="Oswald"/>
                <a:cs typeface="Oswald"/>
                <a:sym typeface="Oswald"/>
              </a:rPr>
              <a:t>What happens next (CODA)</a:t>
            </a:r>
            <a:endParaRPr sz="3000">
              <a:solidFill>
                <a:srgbClr val="A40800"/>
              </a:solidFill>
              <a:latin typeface="Oswald"/>
              <a:ea typeface="Oswald"/>
              <a:cs typeface="Oswald"/>
              <a:sym typeface="Oswa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7"/>
          <p:cNvSpPr txBox="1"/>
          <p:nvPr>
            <p:ph idx="1" type="body"/>
          </p:nvPr>
        </p:nvSpPr>
        <p:spPr>
          <a:xfrm>
            <a:off x="311700" y="1468825"/>
            <a:ext cx="8520600" cy="36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sz="2600">
                <a:latin typeface="Oswald"/>
                <a:ea typeface="Oswald"/>
                <a:cs typeface="Oswald"/>
                <a:sym typeface="Oswald"/>
              </a:rPr>
              <a:t>As farmers plan a new protest over plans to leave the EU without a deal, </a:t>
            </a:r>
            <a:r>
              <a:rPr b="1" i="1" lang="en-GB" sz="2600">
                <a:latin typeface="Oswald"/>
                <a:ea typeface="Oswald"/>
                <a:cs typeface="Oswald"/>
                <a:sym typeface="Oswald"/>
              </a:rPr>
              <a:t>Jane Smith</a:t>
            </a:r>
            <a:r>
              <a:rPr i="1" lang="en-GB" sz="2600">
                <a:latin typeface="Oswald"/>
                <a:ea typeface="Oswald"/>
                <a:cs typeface="Oswald"/>
                <a:sym typeface="Oswald"/>
              </a:rPr>
              <a:t> looks at the impact of Brexit on farming…</a:t>
            </a:r>
            <a:endParaRPr i="1" sz="2600">
              <a:latin typeface="Oswald"/>
              <a:ea typeface="Oswald"/>
              <a:cs typeface="Oswald"/>
              <a:sym typeface="Oswald"/>
            </a:endParaRPr>
          </a:p>
          <a:p>
            <a:pPr indent="0" lvl="0" marL="0" rtl="0" algn="l">
              <a:spcBef>
                <a:spcPts val="1200"/>
              </a:spcBef>
              <a:spcAft>
                <a:spcPts val="1200"/>
              </a:spcAft>
              <a:buNone/>
            </a:pPr>
            <a:r>
              <a:rPr i="1" lang="en-GB" sz="2600">
                <a:latin typeface="Oswald"/>
                <a:ea typeface="Oswald"/>
                <a:cs typeface="Oswald"/>
                <a:sym typeface="Oswald"/>
              </a:rPr>
              <a:t>It’s 10 years since Alt-J released XX. </a:t>
            </a:r>
            <a:r>
              <a:rPr b="1" i="1" lang="en-GB" sz="2600">
                <a:latin typeface="Oswald"/>
                <a:ea typeface="Oswald"/>
                <a:cs typeface="Oswald"/>
                <a:sym typeface="Oswald"/>
              </a:rPr>
              <a:t>Mo James</a:t>
            </a:r>
            <a:r>
              <a:rPr i="1" lang="en-GB" sz="2600">
                <a:latin typeface="Oswald"/>
                <a:ea typeface="Oswald"/>
                <a:cs typeface="Oswald"/>
                <a:sym typeface="Oswald"/>
              </a:rPr>
              <a:t> spoke to the band about a decade at music’s cutting edge </a:t>
            </a:r>
            <a:endParaRPr i="1" sz="2600">
              <a:latin typeface="Oswald"/>
              <a:ea typeface="Oswald"/>
              <a:cs typeface="Oswald"/>
              <a:sym typeface="Oswald"/>
            </a:endParaRPr>
          </a:p>
        </p:txBody>
      </p:sp>
      <p:sp>
        <p:nvSpPr>
          <p:cNvPr id="560" name="Google Shape;560;p97"/>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800"/>
              <a:t>The </a:t>
            </a:r>
            <a:r>
              <a:rPr lang="en-GB" sz="4800" u="sng">
                <a:solidFill>
                  <a:schemeClr val="hlink"/>
                </a:solidFill>
                <a:hlinkClick r:id="rId3"/>
              </a:rPr>
              <a:t>standfirst</a:t>
            </a:r>
            <a:r>
              <a:rPr lang="en-GB" sz="4800"/>
              <a:t>/cue:</a:t>
            </a:r>
            <a:endParaRPr sz="4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4" name="Shape 564"/>
        <p:cNvGrpSpPr/>
        <p:nvPr/>
      </p:nvGrpSpPr>
      <p:grpSpPr>
        <a:xfrm>
          <a:off x="0" y="0"/>
          <a:ext cx="0" cy="0"/>
          <a:chOff x="0" y="0"/>
          <a:chExt cx="0" cy="0"/>
        </a:xfrm>
      </p:grpSpPr>
      <p:sp>
        <p:nvSpPr>
          <p:cNvPr id="565" name="Google Shape;565;p98"/>
          <p:cNvSpPr txBox="1"/>
          <p:nvPr/>
        </p:nvSpPr>
        <p:spPr>
          <a:xfrm>
            <a:off x="5576425" y="1433025"/>
            <a:ext cx="2784300" cy="26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A</a:t>
            </a:r>
            <a:r>
              <a:rPr b="1" lang="en-GB" sz="2800">
                <a:solidFill>
                  <a:srgbClr val="980000"/>
                </a:solidFill>
              </a:rPr>
              <a:t>necdote</a:t>
            </a:r>
            <a:endParaRPr b="1" sz="2800">
              <a:solidFill>
                <a:srgbClr val="980000"/>
              </a:solidFill>
            </a:endParaRPr>
          </a:p>
          <a:p>
            <a:pPr indent="0" lvl="0" marL="0" rtl="0" algn="l">
              <a:spcBef>
                <a:spcPts val="0"/>
              </a:spcBef>
              <a:spcAft>
                <a:spcPts val="0"/>
              </a:spcAft>
              <a:buNone/>
            </a:pPr>
            <a:r>
              <a:rPr b="1" lang="en-GB" sz="2800">
                <a:solidFill>
                  <a:srgbClr val="980000"/>
                </a:solidFill>
              </a:rPr>
              <a:t>(abstract)</a:t>
            </a:r>
            <a:endParaRPr b="1" sz="2800">
              <a:solidFill>
                <a:srgbClr val="980000"/>
              </a:solidFill>
            </a:endParaRPr>
          </a:p>
          <a:p>
            <a:pPr indent="0" lvl="0" marL="0" rtl="0" algn="l">
              <a:spcBef>
                <a:spcPts val="0"/>
              </a:spcBef>
              <a:spcAft>
                <a:spcPts val="0"/>
              </a:spcAft>
              <a:buNone/>
            </a:pPr>
            <a:r>
              <a:t/>
            </a:r>
            <a:endParaRPr b="1" sz="2800">
              <a:solidFill>
                <a:srgbClr val="980000"/>
              </a:solidFill>
            </a:endParaRPr>
          </a:p>
          <a:p>
            <a:pPr indent="0" lvl="0" marL="0" rtl="0" algn="l">
              <a:spcBef>
                <a:spcPts val="0"/>
              </a:spcBef>
              <a:spcAft>
                <a:spcPts val="0"/>
              </a:spcAft>
              <a:buNone/>
            </a:pPr>
            <a:r>
              <a:t/>
            </a:r>
            <a:endParaRPr b="1" sz="2800">
              <a:solidFill>
                <a:srgbClr val="980000"/>
              </a:solidFill>
            </a:endParaRPr>
          </a:p>
          <a:p>
            <a:pPr indent="0" lvl="0" marL="0" rtl="0" algn="l">
              <a:spcBef>
                <a:spcPts val="0"/>
              </a:spcBef>
              <a:spcAft>
                <a:spcPts val="0"/>
              </a:spcAft>
              <a:buNone/>
            </a:pPr>
            <a:r>
              <a:t/>
            </a:r>
            <a:endParaRPr b="1" sz="2800">
              <a:solidFill>
                <a:srgbClr val="980000"/>
              </a:solidFill>
            </a:endParaRPr>
          </a:p>
          <a:p>
            <a:pPr indent="0" lvl="0" marL="0" rtl="0" algn="l">
              <a:spcBef>
                <a:spcPts val="0"/>
              </a:spcBef>
              <a:spcAft>
                <a:spcPts val="0"/>
              </a:spcAft>
              <a:buNone/>
            </a:pPr>
            <a:r>
              <a:rPr b="1" lang="en-GB" sz="2800">
                <a:solidFill>
                  <a:srgbClr val="980000"/>
                </a:solidFill>
              </a:rPr>
              <a:t>Orientation</a:t>
            </a:r>
            <a:endParaRPr sz="2800">
              <a:solidFill>
                <a:srgbClr val="980000"/>
              </a:solidFill>
            </a:endParaRPr>
          </a:p>
        </p:txBody>
      </p:sp>
      <p:sp>
        <p:nvSpPr>
          <p:cNvPr id="566" name="Google Shape;566;p98"/>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Guardian</a:t>
            </a:r>
            <a:endParaRPr/>
          </a:p>
        </p:txBody>
      </p:sp>
      <p:sp>
        <p:nvSpPr>
          <p:cNvPr id="567" name="Google Shape;567;p98"/>
          <p:cNvSpPr txBox="1"/>
          <p:nvPr/>
        </p:nvSpPr>
        <p:spPr>
          <a:xfrm>
            <a:off x="5576425" y="149500"/>
            <a:ext cx="2784300" cy="12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Standfirst (abstract)</a:t>
            </a:r>
            <a:endParaRPr b="1" sz="2800">
              <a:solidFill>
                <a:srgbClr val="980000"/>
              </a:solidFill>
            </a:endParaRPr>
          </a:p>
        </p:txBody>
      </p:sp>
      <p:cxnSp>
        <p:nvCxnSpPr>
          <p:cNvPr id="568" name="Google Shape;568;p98"/>
          <p:cNvCxnSpPr/>
          <p:nvPr/>
        </p:nvCxnSpPr>
        <p:spPr>
          <a:xfrm>
            <a:off x="5462075" y="149500"/>
            <a:ext cx="0" cy="990600"/>
          </a:xfrm>
          <a:prstGeom prst="straightConnector1">
            <a:avLst/>
          </a:prstGeom>
          <a:noFill/>
          <a:ln cap="flat" cmpd="sng" w="76200">
            <a:solidFill>
              <a:srgbClr val="980000"/>
            </a:solidFill>
            <a:prstDash val="solid"/>
            <a:round/>
            <a:headEnd len="med" w="med" type="none"/>
            <a:tailEnd len="med" w="med" type="none"/>
          </a:ln>
        </p:spPr>
      </p:cxnSp>
      <p:cxnSp>
        <p:nvCxnSpPr>
          <p:cNvPr id="569" name="Google Shape;569;p98"/>
          <p:cNvCxnSpPr/>
          <p:nvPr/>
        </p:nvCxnSpPr>
        <p:spPr>
          <a:xfrm>
            <a:off x="5473175" y="1433025"/>
            <a:ext cx="0" cy="2045100"/>
          </a:xfrm>
          <a:prstGeom prst="straightConnector1">
            <a:avLst/>
          </a:prstGeom>
          <a:noFill/>
          <a:ln cap="flat" cmpd="sng" w="76200">
            <a:solidFill>
              <a:srgbClr val="980000"/>
            </a:solidFill>
            <a:prstDash val="solid"/>
            <a:round/>
            <a:headEnd len="med" w="med" type="none"/>
            <a:tailEnd len="med" w="med" type="none"/>
          </a:ln>
        </p:spPr>
      </p:cxnSp>
      <p:sp>
        <p:nvSpPr>
          <p:cNvPr id="570" name="Google Shape;570;p98"/>
          <p:cNvSpPr txBox="1"/>
          <p:nvPr/>
        </p:nvSpPr>
        <p:spPr>
          <a:xfrm>
            <a:off x="265150" y="120100"/>
            <a:ext cx="4967700" cy="49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121212"/>
                </a:solidFill>
                <a:highlight>
                  <a:srgbClr val="FFFFFF"/>
                </a:highlight>
                <a:latin typeface="Georgia"/>
                <a:ea typeface="Georgia"/>
                <a:cs typeface="Georgia"/>
                <a:sym typeface="Georgia"/>
              </a:rPr>
              <a:t>In the wake of the Lionesses’ success, knee injuries are at epidemic levels in the women’s game. From boots designed for men to unequal training regimes, how much are sexist double standards to blame?</a:t>
            </a:r>
            <a:endParaRPr b="1" sz="1300">
              <a:solidFill>
                <a:srgbClr val="121212"/>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rgbClr val="121212"/>
              </a:solidFill>
              <a:highlight>
                <a:srgbClr val="FFFFFF"/>
              </a:highlight>
              <a:latin typeface="Georgia"/>
              <a:ea typeface="Georgia"/>
              <a:cs typeface="Georgia"/>
              <a:sym typeface="Georgia"/>
            </a:endParaRPr>
          </a:p>
          <a:p>
            <a:pPr indent="0" lvl="0" marL="0" rtl="0" algn="l">
              <a:lnSpc>
                <a:spcPct val="140000"/>
              </a:lnSpc>
              <a:spcBef>
                <a:spcPts val="0"/>
              </a:spcBef>
              <a:spcAft>
                <a:spcPts val="0"/>
              </a:spcAft>
              <a:buClr>
                <a:schemeClr val="dk1"/>
              </a:buClr>
              <a:buSzPts val="1100"/>
              <a:buFont typeface="Arial"/>
              <a:buNone/>
            </a:pPr>
            <a:r>
              <a:rPr lang="en-GB" sz="1200">
                <a:solidFill>
                  <a:srgbClr val="121212"/>
                </a:solidFill>
                <a:highlight>
                  <a:srgbClr val="FFFFFF"/>
                </a:highlight>
                <a:latin typeface="Georgia"/>
                <a:ea typeface="Georgia"/>
                <a:cs typeface="Georgia"/>
                <a:sym typeface="Georgia"/>
              </a:rPr>
              <a:t>t happened about 10 minutes into a Crystal Palace v Lewes match. There was a hum of excitement in the Dripping Pan, Lewes FC’s football stadium. Ashlee Hincks ran down the wing, received the ball and went to cross it to a teammate. She planted one foot down and prepared to strike the ball with her other foot. But her boot got stuck in the grass; her body kept turning. “Everyone says they hear a pop or a crack. I heard a crack,” she says now. The pain was severe, and Hincks had to be carried off the pitch. She sat in the ambulance praying it was a dislocated kneecap.</a:t>
            </a:r>
            <a:endParaRPr sz="12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900"/>
              </a:spcAft>
              <a:buNone/>
            </a:pPr>
            <a:r>
              <a:rPr lang="en-GB" sz="1200">
                <a:solidFill>
                  <a:srgbClr val="121212"/>
                </a:solidFill>
                <a:highlight>
                  <a:srgbClr val="FFFFFF"/>
                </a:highlight>
                <a:latin typeface="Georgia"/>
                <a:ea typeface="Georgia"/>
                <a:cs typeface="Georgia"/>
                <a:sym typeface="Georgia"/>
              </a:rPr>
              <a:t>It was 8 September 2019. Hincks, then 30, was a striker for Crystal Palace. She had scored more than 25 goals since she had arrived from Millwall Lionesses the year before and had been named player of the season. But </a:t>
            </a:r>
            <a:r>
              <a:rPr lang="en-GB" sz="1200">
                <a:solidFill>
                  <a:srgbClr val="121212"/>
                </a:solidFill>
                <a:highlight>
                  <a:srgbClr val="FFFF00"/>
                </a:highlight>
                <a:latin typeface="Georgia"/>
                <a:ea typeface="Georgia"/>
                <a:cs typeface="Georgia"/>
                <a:sym typeface="Georgia"/>
              </a:rPr>
              <a:t>now what she dreaded most had happened: she had torn her anterior cruciate ligament (ACL).</a:t>
            </a:r>
            <a:endParaRPr>
              <a:solidFill>
                <a:schemeClr val="dk1"/>
              </a:solidFill>
              <a:highlight>
                <a:srgbClr val="FFFF00"/>
              </a:highlight>
              <a:latin typeface="Verdana"/>
              <a:ea typeface="Verdana"/>
              <a:cs typeface="Verdana"/>
              <a:sym typeface="Verdana"/>
            </a:endParaRPr>
          </a:p>
        </p:txBody>
      </p:sp>
      <p:cxnSp>
        <p:nvCxnSpPr>
          <p:cNvPr id="571" name="Google Shape;571;p98"/>
          <p:cNvCxnSpPr/>
          <p:nvPr/>
        </p:nvCxnSpPr>
        <p:spPr>
          <a:xfrm>
            <a:off x="5473175" y="4476900"/>
            <a:ext cx="0" cy="421800"/>
          </a:xfrm>
          <a:prstGeom prst="straightConnector1">
            <a:avLst/>
          </a:prstGeom>
          <a:noFill/>
          <a:ln cap="flat" cmpd="sng" w="76200">
            <a:solidFill>
              <a:srgbClr val="980000"/>
            </a:solidFill>
            <a:prstDash val="solid"/>
            <a:round/>
            <a:headEnd len="med" w="med" type="none"/>
            <a:tailEnd len="med" w="med" type="none"/>
          </a:ln>
        </p:spPr>
      </p:cxnSp>
      <p:cxnSp>
        <p:nvCxnSpPr>
          <p:cNvPr id="572" name="Google Shape;572;p98"/>
          <p:cNvCxnSpPr/>
          <p:nvPr/>
        </p:nvCxnSpPr>
        <p:spPr>
          <a:xfrm>
            <a:off x="5473175" y="3690413"/>
            <a:ext cx="0" cy="531600"/>
          </a:xfrm>
          <a:prstGeom prst="straightConnector1">
            <a:avLst/>
          </a:prstGeom>
          <a:noFill/>
          <a:ln cap="flat" cmpd="sng" w="76200">
            <a:solidFill>
              <a:srgbClr val="980000"/>
            </a:solidFill>
            <a:prstDash val="solid"/>
            <a:round/>
            <a:headEnd len="med" w="med" type="none"/>
            <a:tailEnd len="med" w="med" type="none"/>
          </a:ln>
        </p:spPr>
      </p:cxnSp>
      <p:sp>
        <p:nvSpPr>
          <p:cNvPr id="573" name="Google Shape;573;p98"/>
          <p:cNvSpPr txBox="1"/>
          <p:nvPr/>
        </p:nvSpPr>
        <p:spPr>
          <a:xfrm>
            <a:off x="5576425" y="4222025"/>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980000"/>
                </a:solidFill>
              </a:rPr>
              <a:t>Complication</a:t>
            </a:r>
            <a:endParaRPr b="1" sz="2800">
              <a:solidFill>
                <a:srgbClr val="980000"/>
              </a:solidFill>
            </a:endParaRPr>
          </a:p>
          <a:p>
            <a:pPr indent="0" lvl="0" marL="0" rtl="0" algn="l">
              <a:spcBef>
                <a:spcPts val="0"/>
              </a:spcBef>
              <a:spcAft>
                <a:spcPts val="0"/>
              </a:spcAft>
              <a:buNone/>
            </a:pPr>
            <a:r>
              <a:rPr lang="en-GB" sz="1600">
                <a:solidFill>
                  <a:srgbClr val="980000"/>
                </a:solidFill>
              </a:rPr>
              <a:t>(small picture)</a:t>
            </a:r>
            <a:endParaRPr sz="1600">
              <a:solidFill>
                <a:srgbClr val="98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7" name="Shape 577"/>
        <p:cNvGrpSpPr/>
        <p:nvPr/>
      </p:nvGrpSpPr>
      <p:grpSpPr>
        <a:xfrm>
          <a:off x="0" y="0"/>
          <a:ext cx="0" cy="0"/>
          <a:chOff x="0" y="0"/>
          <a:chExt cx="0" cy="0"/>
        </a:xfrm>
      </p:grpSpPr>
      <p:sp>
        <p:nvSpPr>
          <p:cNvPr id="578" name="Google Shape;578;p99"/>
          <p:cNvSpPr txBox="1"/>
          <p:nvPr/>
        </p:nvSpPr>
        <p:spPr>
          <a:xfrm>
            <a:off x="265150" y="301900"/>
            <a:ext cx="4967700" cy="32139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900"/>
              </a:spcAft>
              <a:buNone/>
            </a:pPr>
            <a:r>
              <a:rPr lang="en-GB" sz="1200">
                <a:solidFill>
                  <a:srgbClr val="121212"/>
                </a:solidFill>
                <a:highlight>
                  <a:srgbClr val="FFFFFF"/>
                </a:highlight>
                <a:latin typeface="Georgia"/>
                <a:ea typeface="Georgia"/>
                <a:cs typeface="Georgia"/>
                <a:sym typeface="Georgia"/>
              </a:rPr>
              <a:t>For complex, long-misunderstood reasons, women suffer this injury far more often than men. It upended the Women’s World Cup last year when two of England’s star players, Leah Williamson and Beth Mead, were out with torn ACLs. England weren’t alone. Research by </a:t>
            </a:r>
            <a:r>
              <a:rPr lang="en-GB" sz="1200">
                <a:solidFill>
                  <a:schemeClr val="hlink"/>
                </a:solidFill>
                <a:highlight>
                  <a:srgbClr val="FFFFFF"/>
                </a:highlight>
                <a:uFill>
                  <a:noFill/>
                </a:uFill>
                <a:latin typeface="Georgia"/>
                <a:ea typeface="Georgia"/>
                <a:cs typeface="Georgia"/>
                <a:sym typeface="Georgia"/>
                <a:hlinkClick r:id="rId3"/>
              </a:rPr>
              <a:t>@aclwfc</a:t>
            </a:r>
            <a:r>
              <a:rPr lang="en-GB" sz="1200">
                <a:solidFill>
                  <a:srgbClr val="121212"/>
                </a:solidFill>
                <a:highlight>
                  <a:srgbClr val="FFFFFF"/>
                </a:highlight>
                <a:latin typeface="Georgia"/>
                <a:ea typeface="Georgia"/>
                <a:cs typeface="Georgia"/>
                <a:sym typeface="Georgia"/>
              </a:rPr>
              <a:t>, the fan-led resource on ACL injuries, showed that 25-30 players globally missed the tournament, including Ballon d’Or nominee Vivianne Miedema. At the start of this season – the Women’s Super League (WSL) returns next weekend – the ACL injury list includes Australia and Chelsea striker Sam Kerr; USA and Chelsea striker Mia Fishel; Arsenal midfielder Victoria Pelova; Scotland forward Fiona Brown (for a fourth time); and AC Milan and Scotland midfielder Christy Grimshaw.</a:t>
            </a:r>
            <a:endParaRPr>
              <a:solidFill>
                <a:srgbClr val="B7B7B7"/>
              </a:solidFill>
              <a:latin typeface="Verdana"/>
              <a:ea typeface="Verdana"/>
              <a:cs typeface="Verdana"/>
              <a:sym typeface="Verdana"/>
            </a:endParaRPr>
          </a:p>
        </p:txBody>
      </p:sp>
      <p:sp>
        <p:nvSpPr>
          <p:cNvPr id="579" name="Google Shape;579;p99"/>
          <p:cNvSpPr txBox="1"/>
          <p:nvPr/>
        </p:nvSpPr>
        <p:spPr>
          <a:xfrm>
            <a:off x="5574850" y="383800"/>
            <a:ext cx="2784300" cy="23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rgbClr val="980000"/>
                </a:solidFill>
              </a:rPr>
              <a:t>The “</a:t>
            </a:r>
            <a:r>
              <a:rPr b="1" lang="en-GB" sz="2800">
                <a:solidFill>
                  <a:srgbClr val="980000"/>
                </a:solidFill>
              </a:rPr>
              <a:t>nut graf</a:t>
            </a:r>
            <a:r>
              <a:rPr lang="en-GB" sz="2800">
                <a:solidFill>
                  <a:srgbClr val="980000"/>
                </a:solidFill>
              </a:rPr>
              <a:t>”: </a:t>
            </a:r>
            <a:r>
              <a:rPr lang="en-GB" sz="1600">
                <a:solidFill>
                  <a:srgbClr val="980000"/>
                </a:solidFill>
              </a:rPr>
              <a:t>(</a:t>
            </a:r>
            <a:r>
              <a:rPr lang="en-GB" sz="1600">
                <a:solidFill>
                  <a:srgbClr val="980000"/>
                </a:solidFill>
              </a:rPr>
              <a:t>complication: </a:t>
            </a:r>
            <a:r>
              <a:rPr lang="en-GB" sz="1600">
                <a:solidFill>
                  <a:srgbClr val="980000"/>
                </a:solidFill>
              </a:rPr>
              <a:t>‘big picture’) </a:t>
            </a:r>
            <a:endParaRPr sz="1600">
              <a:solidFill>
                <a:srgbClr val="980000"/>
              </a:solidFill>
            </a:endParaRPr>
          </a:p>
        </p:txBody>
      </p:sp>
      <p:cxnSp>
        <p:nvCxnSpPr>
          <p:cNvPr id="580" name="Google Shape;580;p99"/>
          <p:cNvCxnSpPr/>
          <p:nvPr/>
        </p:nvCxnSpPr>
        <p:spPr>
          <a:xfrm>
            <a:off x="5429225" y="383800"/>
            <a:ext cx="0" cy="2926800"/>
          </a:xfrm>
          <a:prstGeom prst="straightConnector1">
            <a:avLst/>
          </a:prstGeom>
          <a:noFill/>
          <a:ln cap="flat" cmpd="sng" w="76200">
            <a:solidFill>
              <a:srgbClr val="980000"/>
            </a:solidFill>
            <a:prstDash val="solid"/>
            <a:round/>
            <a:headEnd len="med" w="med" type="none"/>
            <a:tailEnd len="med" w="med" type="none"/>
          </a:ln>
        </p:spPr>
      </p:cxnSp>
      <p:sp>
        <p:nvSpPr>
          <p:cNvPr id="581" name="Google Shape;581;p99"/>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Guardian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5" name="Shape 585"/>
        <p:cNvGrpSpPr/>
        <p:nvPr/>
      </p:nvGrpSpPr>
      <p:grpSpPr>
        <a:xfrm>
          <a:off x="0" y="0"/>
          <a:ext cx="0" cy="0"/>
          <a:chOff x="0" y="0"/>
          <a:chExt cx="0" cy="0"/>
        </a:xfrm>
      </p:grpSpPr>
      <p:sp>
        <p:nvSpPr>
          <p:cNvPr id="586" name="Google Shape;586;p100"/>
          <p:cNvSpPr txBox="1"/>
          <p:nvPr/>
        </p:nvSpPr>
        <p:spPr>
          <a:xfrm>
            <a:off x="5576425" y="798250"/>
            <a:ext cx="2784300" cy="3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Evaluation: </a:t>
            </a:r>
            <a:r>
              <a:rPr lang="en-GB" sz="2400">
                <a:solidFill>
                  <a:srgbClr val="980000"/>
                </a:solidFill>
              </a:rPr>
              <a:t>explore more about the ‘complication’ and what is being done, through quotes and facts</a:t>
            </a:r>
            <a:endParaRPr sz="2400">
              <a:solidFill>
                <a:srgbClr val="980000"/>
              </a:solidFill>
            </a:endParaRPr>
          </a:p>
        </p:txBody>
      </p:sp>
      <p:cxnSp>
        <p:nvCxnSpPr>
          <p:cNvPr id="587" name="Google Shape;587;p100"/>
          <p:cNvCxnSpPr/>
          <p:nvPr/>
        </p:nvCxnSpPr>
        <p:spPr>
          <a:xfrm>
            <a:off x="5462075" y="301900"/>
            <a:ext cx="0" cy="4360800"/>
          </a:xfrm>
          <a:prstGeom prst="straightConnector1">
            <a:avLst/>
          </a:prstGeom>
          <a:noFill/>
          <a:ln cap="flat" cmpd="sng" w="76200">
            <a:solidFill>
              <a:srgbClr val="980000"/>
            </a:solidFill>
            <a:prstDash val="solid"/>
            <a:round/>
            <a:headEnd len="med" w="med" type="none"/>
            <a:tailEnd len="med" w="med" type="none"/>
          </a:ln>
        </p:spPr>
      </p:cxnSp>
      <p:sp>
        <p:nvSpPr>
          <p:cNvPr id="588" name="Google Shape;588;p100"/>
          <p:cNvSpPr txBox="1"/>
          <p:nvPr/>
        </p:nvSpPr>
        <p:spPr>
          <a:xfrm>
            <a:off x="265150" y="301900"/>
            <a:ext cx="4967700" cy="4899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Clr>
                <a:schemeClr val="dk1"/>
              </a:buClr>
              <a:buSzPts val="1100"/>
              <a:buFont typeface="Arial"/>
              <a:buNone/>
            </a:pPr>
            <a:r>
              <a:rPr lang="en-GB" sz="1100">
                <a:solidFill>
                  <a:srgbClr val="121212"/>
                </a:solidFill>
                <a:highlight>
                  <a:srgbClr val="FFFFFF"/>
                </a:highlight>
                <a:latin typeface="Georgia"/>
                <a:ea typeface="Georgia"/>
                <a:cs typeface="Georgia"/>
                <a:sym typeface="Georgia"/>
              </a:rPr>
              <a:t>Players know what it means: their career is at stake. For a European champion this is bad news. But the growth in the number of grassroots players means the issue is becoming more urgent. </a:t>
            </a:r>
            <a:r>
              <a:rPr lang="en-GB" sz="1100">
                <a:solidFill>
                  <a:schemeClr val="hlink"/>
                </a:solidFill>
                <a:highlight>
                  <a:srgbClr val="FFFFFF"/>
                </a:highlight>
                <a:uFill>
                  <a:noFill/>
                </a:uFill>
                <a:latin typeface="Georgia"/>
                <a:ea typeface="Georgia"/>
                <a:cs typeface="Georgia"/>
                <a:sym typeface="Georgia"/>
                <a:hlinkClick r:id="rId3"/>
              </a:rPr>
              <a:t>Almost 1,500 new teams were created</a:t>
            </a:r>
            <a:r>
              <a:rPr lang="en-GB" sz="1100">
                <a:solidFill>
                  <a:srgbClr val="121212"/>
                </a:solidFill>
                <a:highlight>
                  <a:srgbClr val="FFFFFF"/>
                </a:highlight>
                <a:latin typeface="Georgia"/>
                <a:ea typeface="Georgia"/>
                <a:cs typeface="Georgia"/>
                <a:sym typeface="Georgia"/>
              </a:rPr>
              <a:t> after the Lionesses won the Euros in 2022, according to England Football. More than 1,000 new female players joined Surrey FA alone. And now these women are tearing their ACLs in alarming numbers.</a:t>
            </a:r>
            <a:endParaRPr sz="11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0"/>
              </a:spcAft>
              <a:buNone/>
            </a:pPr>
            <a:r>
              <a:rPr lang="en-GB" sz="1100">
                <a:solidFill>
                  <a:srgbClr val="121212"/>
                </a:solidFill>
                <a:highlight>
                  <a:srgbClr val="FFFFFF"/>
                </a:highlight>
                <a:latin typeface="Georgia"/>
                <a:ea typeface="Georgia"/>
                <a:cs typeface="Georgia"/>
                <a:sym typeface="Georgia"/>
              </a:rPr>
              <a:t>“There’s no support for injured women. They’re completely on their own,” says Emma Eaton, football development officer (female lead) for Surrey FA, which represents around 8,500 women and girls in grassroots teams. “If you’re a nurse, how do you do your shifts? If you have kids, how do you drive them to school?”</a:t>
            </a:r>
            <a:endParaRPr sz="11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0"/>
              </a:spcAft>
              <a:buClr>
                <a:schemeClr val="dk1"/>
              </a:buClr>
              <a:buSzPts val="1100"/>
              <a:buFont typeface="Arial"/>
              <a:buNone/>
            </a:pPr>
            <a:r>
              <a:rPr lang="en-GB" sz="1100">
                <a:solidFill>
                  <a:srgbClr val="121212"/>
                </a:solidFill>
                <a:highlight>
                  <a:srgbClr val="FFFFFF"/>
                </a:highlight>
                <a:latin typeface="Georgia"/>
                <a:ea typeface="Georgia"/>
                <a:cs typeface="Georgia"/>
                <a:sym typeface="Georgia"/>
              </a:rPr>
              <a:t>The big question is, why is this happening to so many female players? The quest for answers stretches from second-rate pitches and ill-fitting boots to misogyny in medicine and narrow attitudes to women’s bodies. In other words, in a field dominated by men, torn ACLs are “not just about football”, says Dr Katrine Okholm Kryger, associate professor in sports rehabilitation, St Mary’s University, Twickenham. “They’re about equality.”</a:t>
            </a:r>
            <a:endParaRPr sz="1100">
              <a:solidFill>
                <a:srgbClr val="121212"/>
              </a:solidFill>
              <a:highlight>
                <a:srgbClr val="FFFFFF"/>
              </a:highlight>
              <a:latin typeface="Georgia"/>
              <a:ea typeface="Georgia"/>
              <a:cs typeface="Georgia"/>
              <a:sym typeface="Georgia"/>
            </a:endParaRPr>
          </a:p>
          <a:p>
            <a:pPr indent="0" lvl="0" marL="0" rtl="0" algn="l">
              <a:spcBef>
                <a:spcPts val="900"/>
              </a:spcBef>
              <a:spcAft>
                <a:spcPts val="0"/>
              </a:spcAft>
              <a:buClr>
                <a:schemeClr val="dk1"/>
              </a:buClr>
              <a:buSzPts val="1100"/>
              <a:buFont typeface="Arial"/>
              <a:buNone/>
            </a:pPr>
            <a:r>
              <a:t/>
            </a:r>
            <a:endParaRPr sz="1100">
              <a:solidFill>
                <a:srgbClr val="B7B7B7"/>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latin typeface="Verdana"/>
              <a:ea typeface="Verdana"/>
              <a:cs typeface="Verdana"/>
              <a:sym typeface="Verdana"/>
            </a:endParaRPr>
          </a:p>
        </p:txBody>
      </p:sp>
      <p:sp>
        <p:nvSpPr>
          <p:cNvPr id="589" name="Google Shape;589;p100"/>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Guardian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101"/>
          <p:cNvSpPr txBox="1"/>
          <p:nvPr/>
        </p:nvSpPr>
        <p:spPr>
          <a:xfrm>
            <a:off x="5576425" y="301900"/>
            <a:ext cx="3334500" cy="41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Result: </a:t>
            </a:r>
            <a:endParaRPr b="1" sz="2800">
              <a:solidFill>
                <a:srgbClr val="980000"/>
              </a:solidFill>
            </a:endParaRPr>
          </a:p>
          <a:p>
            <a:pPr indent="0" lvl="0" marL="0" rtl="0" algn="l">
              <a:spcBef>
                <a:spcPts val="0"/>
              </a:spcBef>
              <a:spcAft>
                <a:spcPts val="0"/>
              </a:spcAft>
              <a:buNone/>
            </a:pPr>
            <a:r>
              <a:rPr lang="en-GB" sz="2400">
                <a:solidFill>
                  <a:srgbClr val="980000"/>
                </a:solidFill>
              </a:rPr>
              <a:t>Where are we at now? Returns to the anecdote at the start</a:t>
            </a:r>
            <a:endParaRPr sz="2400">
              <a:solidFill>
                <a:srgbClr val="980000"/>
              </a:solidFill>
            </a:endParaRPr>
          </a:p>
          <a:p>
            <a:pPr indent="0" lvl="0" marL="0" rtl="0" algn="l">
              <a:spcBef>
                <a:spcPts val="0"/>
              </a:spcBef>
              <a:spcAft>
                <a:spcPts val="0"/>
              </a:spcAft>
              <a:buNone/>
            </a:pPr>
            <a:r>
              <a:t/>
            </a:r>
            <a:endParaRPr sz="2400">
              <a:solidFill>
                <a:srgbClr val="980000"/>
              </a:solidFill>
            </a:endParaRPr>
          </a:p>
          <a:p>
            <a:pPr indent="0" lvl="0" marL="0" rtl="0" algn="l">
              <a:spcBef>
                <a:spcPts val="0"/>
              </a:spcBef>
              <a:spcAft>
                <a:spcPts val="0"/>
              </a:spcAft>
              <a:buNone/>
            </a:pPr>
            <a:r>
              <a:t/>
            </a:r>
            <a:endParaRPr sz="2400">
              <a:solidFill>
                <a:srgbClr val="980000"/>
              </a:solidFill>
            </a:endParaRPr>
          </a:p>
          <a:p>
            <a:pPr indent="0" lvl="0" marL="0" rtl="0" algn="l">
              <a:spcBef>
                <a:spcPts val="0"/>
              </a:spcBef>
              <a:spcAft>
                <a:spcPts val="0"/>
              </a:spcAft>
              <a:buClr>
                <a:schemeClr val="dk1"/>
              </a:buClr>
              <a:buSzPts val="1100"/>
              <a:buFont typeface="Arial"/>
              <a:buNone/>
            </a:pPr>
            <a:r>
              <a:rPr b="1" lang="en-GB" sz="2800">
                <a:solidFill>
                  <a:srgbClr val="980000"/>
                </a:solidFill>
              </a:rPr>
              <a:t>Coda</a:t>
            </a:r>
            <a:r>
              <a:rPr b="1" lang="en-GB" sz="2800">
                <a:solidFill>
                  <a:srgbClr val="980000"/>
                </a:solidFill>
              </a:rPr>
              <a:t>: </a:t>
            </a:r>
            <a:endParaRPr b="1" sz="2800">
              <a:solidFill>
                <a:srgbClr val="980000"/>
              </a:solidFill>
            </a:endParaRPr>
          </a:p>
          <a:p>
            <a:pPr indent="0" lvl="0" marL="0" rtl="0" algn="l">
              <a:spcBef>
                <a:spcPts val="0"/>
              </a:spcBef>
              <a:spcAft>
                <a:spcPts val="0"/>
              </a:spcAft>
              <a:buClr>
                <a:schemeClr val="dk1"/>
              </a:buClr>
              <a:buSzPts val="1100"/>
              <a:buFont typeface="Arial"/>
              <a:buNone/>
            </a:pPr>
            <a:r>
              <a:rPr lang="en-GB" sz="2400">
                <a:solidFill>
                  <a:srgbClr val="980000"/>
                </a:solidFill>
              </a:rPr>
              <a:t>Forward-looking. How else could it end? Can it be stronger?</a:t>
            </a:r>
            <a:endParaRPr sz="2400">
              <a:solidFill>
                <a:srgbClr val="980000"/>
              </a:solidFill>
            </a:endParaRPr>
          </a:p>
        </p:txBody>
      </p:sp>
      <p:cxnSp>
        <p:nvCxnSpPr>
          <p:cNvPr id="595" name="Google Shape;595;p101"/>
          <p:cNvCxnSpPr/>
          <p:nvPr/>
        </p:nvCxnSpPr>
        <p:spPr>
          <a:xfrm>
            <a:off x="5462075" y="301900"/>
            <a:ext cx="0" cy="4360800"/>
          </a:xfrm>
          <a:prstGeom prst="straightConnector1">
            <a:avLst/>
          </a:prstGeom>
          <a:noFill/>
          <a:ln cap="flat" cmpd="sng" w="76200">
            <a:solidFill>
              <a:srgbClr val="980000"/>
            </a:solidFill>
            <a:prstDash val="solid"/>
            <a:round/>
            <a:headEnd len="med" w="med" type="none"/>
            <a:tailEnd len="med" w="med" type="none"/>
          </a:ln>
        </p:spPr>
      </p:cxnSp>
      <p:sp>
        <p:nvSpPr>
          <p:cNvPr id="596" name="Google Shape;596;p101"/>
          <p:cNvSpPr txBox="1"/>
          <p:nvPr/>
        </p:nvSpPr>
        <p:spPr>
          <a:xfrm>
            <a:off x="265150" y="301900"/>
            <a:ext cx="4967700" cy="4408500"/>
          </a:xfrm>
          <a:prstGeom prst="rect">
            <a:avLst/>
          </a:prstGeom>
          <a:noFill/>
          <a:ln>
            <a:noFill/>
          </a:ln>
        </p:spPr>
        <p:txBody>
          <a:bodyPr anchorCtr="0" anchor="t" bIns="91425" lIns="91425" spcFirstLastPara="1" rIns="91425" wrap="square" tIns="91425">
            <a:spAutoFit/>
          </a:bodyPr>
          <a:lstStyle/>
          <a:p>
            <a:pPr indent="0" lvl="0" marL="0" marR="38100" rtl="0" algn="l">
              <a:lnSpc>
                <a:spcPct val="140000"/>
              </a:lnSpc>
              <a:spcBef>
                <a:spcPts val="0"/>
              </a:spcBef>
              <a:spcAft>
                <a:spcPts val="0"/>
              </a:spcAft>
              <a:buClr>
                <a:schemeClr val="dk1"/>
              </a:buClr>
              <a:buSzPts val="1100"/>
              <a:buFont typeface="Arial"/>
              <a:buNone/>
            </a:pPr>
            <a:r>
              <a:rPr lang="en-GB" sz="1100">
                <a:solidFill>
                  <a:srgbClr val="121212"/>
                </a:solidFill>
                <a:highlight>
                  <a:srgbClr val="FFFFFF"/>
                </a:highlight>
                <a:latin typeface="Georgia"/>
                <a:ea typeface="Georgia"/>
                <a:cs typeface="Georgia"/>
                <a:sym typeface="Georgia"/>
              </a:rPr>
              <a:t>When Hincks finally had surgery on the NHS, six months after she fell to the ground, she arrived with her knee looking like an explosion site. Crystal Palace had discouraged her from fundraising for private surgery, because “it would make the club look bad”. (The club say the people responsible for the women’s team at the time no longer work there.) She returned to fitness in December, nine months after the surgery. She played a few matches for Crystal Palace, but the club didn’t renew her contract. “I was top goal scorer, player of the year, and to be easily forgotten just by doing your ACL was really frustrating. I still had a lot to give,” she says. Her new team, AFC Wimbledon Women, finished last season as champions of Division One South East and were promoted to the Premier Division South.</a:t>
            </a:r>
            <a:endParaRPr sz="11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0"/>
              </a:spcAft>
              <a:buClr>
                <a:schemeClr val="dk1"/>
              </a:buClr>
              <a:buSzPts val="1100"/>
              <a:buFont typeface="Arial"/>
              <a:buNone/>
            </a:pPr>
            <a:r>
              <a:rPr lang="en-GB" sz="1100">
                <a:solidFill>
                  <a:srgbClr val="121212"/>
                </a:solidFill>
                <a:highlight>
                  <a:srgbClr val="FFFFFF"/>
                </a:highlight>
                <a:latin typeface="Georgia"/>
                <a:ea typeface="Georgia"/>
                <a:cs typeface="Georgia"/>
                <a:sym typeface="Georgia"/>
              </a:rPr>
              <a:t>The procedure to harvest a tendon has left its mark. “My calf is tight, my hamstring tight. I tore my achilles last year. Nothing is working quite right in that left leg,” Hincks says. “I can’t describe how difficult an injury it is to come back from. </a:t>
            </a:r>
            <a:r>
              <a:rPr lang="en-GB" sz="1100">
                <a:solidFill>
                  <a:srgbClr val="121212"/>
                </a:solidFill>
                <a:highlight>
                  <a:srgbClr val="FFFB00"/>
                </a:highlight>
                <a:latin typeface="Georgia"/>
                <a:ea typeface="Georgia"/>
                <a:cs typeface="Georgia"/>
                <a:sym typeface="Georgia"/>
              </a:rPr>
              <a:t>But this just seems to be what being a female footballer entails now</a:t>
            </a:r>
            <a:r>
              <a:rPr lang="en-GB" sz="1100">
                <a:solidFill>
                  <a:srgbClr val="121212"/>
                </a:solidFill>
                <a:highlight>
                  <a:srgbClr val="FFFFFF"/>
                </a:highlight>
                <a:latin typeface="Georgia"/>
                <a:ea typeface="Georgia"/>
                <a:cs typeface="Georgia"/>
                <a:sym typeface="Georgia"/>
              </a:rPr>
              <a:t>.”</a:t>
            </a:r>
            <a:endParaRPr sz="1100">
              <a:solidFill>
                <a:srgbClr val="121212"/>
              </a:solidFill>
              <a:highlight>
                <a:srgbClr val="FFFFFF"/>
              </a:highlight>
              <a:latin typeface="Georgia"/>
              <a:ea typeface="Georgia"/>
              <a:cs typeface="Georgia"/>
              <a:sym typeface="Georgia"/>
            </a:endParaRPr>
          </a:p>
          <a:p>
            <a:pPr indent="0" lvl="0" marL="0" rtl="0" algn="l">
              <a:spcBef>
                <a:spcPts val="900"/>
              </a:spcBef>
              <a:spcAft>
                <a:spcPts val="0"/>
              </a:spcAft>
              <a:buNone/>
            </a:pPr>
            <a:r>
              <a:t/>
            </a:r>
            <a:endParaRPr sz="1300">
              <a:solidFill>
                <a:schemeClr val="dk1"/>
              </a:solidFill>
              <a:latin typeface="Verdana"/>
              <a:ea typeface="Verdana"/>
              <a:cs typeface="Verdana"/>
              <a:sym typeface="Verdana"/>
            </a:endParaRPr>
          </a:p>
        </p:txBody>
      </p:sp>
      <p:sp>
        <p:nvSpPr>
          <p:cNvPr id="597" name="Google Shape;597;p101"/>
          <p:cNvSpPr txBox="1"/>
          <p:nvPr/>
        </p:nvSpPr>
        <p:spPr>
          <a:xfrm>
            <a:off x="7953600" y="4611900"/>
            <a:ext cx="1190400" cy="53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Guardian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2"/>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Now, let’s apply those...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103" title="Remember the dark story of Chelsea’s doctor 👀🫣 #soccer #chelsea #soccerknowledge">
            <a:hlinkClick r:id="rId3"/>
          </p:cNvPr>
          <p:cNvPicPr preferRelativeResize="0"/>
          <p:nvPr/>
        </p:nvPicPr>
        <p:blipFill>
          <a:blip r:embed="rId4">
            <a:alphaModFix/>
          </a:blip>
          <a:stretch>
            <a:fillRect/>
          </a:stretch>
        </p:blipFill>
        <p:spPr>
          <a:xfrm>
            <a:off x="6096000" y="3297125"/>
            <a:ext cx="3048000" cy="1714500"/>
          </a:xfrm>
          <a:prstGeom prst="rect">
            <a:avLst/>
          </a:prstGeom>
          <a:noFill/>
          <a:ln>
            <a:noFill/>
          </a:ln>
        </p:spPr>
      </p:pic>
      <p:sp>
        <p:nvSpPr>
          <p:cNvPr id="608" name="Google Shape;608;p103"/>
          <p:cNvSpPr txBox="1"/>
          <p:nvPr/>
        </p:nvSpPr>
        <p:spPr>
          <a:xfrm>
            <a:off x="147875" y="178650"/>
            <a:ext cx="59481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Do you remember Chelsea physiotherapist Ava Carero who became popular on social media because all Chelsea fans were in love with her?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She was a key doctor for the english team but an incident with Eden Hazard cost her her job.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Hazard was injured as usual and Ava was doing her job she rushed to help him but this annoyed Jose morinho because as soon as the doctors entered the field player had to leave the pitch.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Mourinho's anger didn't stop there and he decided to expel Ava From the Bench during training sessions.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It was the end of Eva Caro's career with the club — but that's not all. False rumors were also circulating about her private life.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All this destabilized her career but she didn't give up.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Chelsea offered her a large sum of money to keep quiet but she refused the money</a:t>
            </a:r>
            <a:endParaRPr sz="1000"/>
          </a:p>
          <a:p>
            <a:pPr indent="0" lvl="0" marL="0" rtl="0" algn="l">
              <a:spcBef>
                <a:spcPts val="0"/>
              </a:spcBef>
              <a:spcAft>
                <a:spcPts val="0"/>
              </a:spcAft>
              <a:buNone/>
            </a:pPr>
            <a:r>
              <a:rPr lang="en-GB" sz="1000"/>
              <a:t>and took Chelsea to court.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She received more money and now owns an English soccer team.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Imagine ending up out of work because of a minor misunderstanding with your employees but then having so much mental space to turn the situation to your advantage.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Winning her case wasn't enough for her taste so she went much further by realizing her dream of owning a club.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The strength of this woman is simply exceptional and an example to follow in the Working World</a:t>
            </a:r>
            <a:endParaRPr sz="1000"/>
          </a:p>
          <a:p>
            <a:pPr indent="0" lvl="0" marL="0" rtl="0" algn="l">
              <a:spcBef>
                <a:spcPts val="0"/>
              </a:spcBef>
              <a:spcAft>
                <a:spcPts val="0"/>
              </a:spcAft>
              <a:buNone/>
            </a:pPr>
            <a:r>
              <a:t/>
            </a:r>
            <a:endParaRPr sz="1600">
              <a:solidFill>
                <a:schemeClr val="dk2"/>
              </a:solidFill>
              <a:latin typeface="Source Code Pro"/>
              <a:ea typeface="Source Code Pro"/>
              <a:cs typeface="Source Code Pro"/>
              <a:sym typeface="Source Code Pro"/>
            </a:endParaRPr>
          </a:p>
        </p:txBody>
      </p:sp>
      <p:sp>
        <p:nvSpPr>
          <p:cNvPr id="609" name="Google Shape;609;p103"/>
          <p:cNvSpPr txBox="1"/>
          <p:nvPr/>
        </p:nvSpPr>
        <p:spPr>
          <a:xfrm>
            <a:off x="6185275" y="301900"/>
            <a:ext cx="2725500" cy="41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980000"/>
                </a:solidFill>
              </a:rPr>
              <a:t>What elements does this story have? What could you cut?</a:t>
            </a:r>
            <a:endParaRPr sz="2400">
              <a:solidFill>
                <a:srgbClr val="98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50"/>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For example: nursery rhyme</a:t>
            </a:r>
            <a:endParaRPr b="1" sz="4000"/>
          </a:p>
          <a:p>
            <a:pPr indent="0" lvl="0" marL="0" rtl="0" algn="l">
              <a:lnSpc>
                <a:spcPct val="95000"/>
              </a:lnSpc>
              <a:spcBef>
                <a:spcPts val="0"/>
              </a:spcBef>
              <a:spcAft>
                <a:spcPts val="0"/>
              </a:spcAft>
              <a:buClr>
                <a:schemeClr val="dk1"/>
              </a:buClr>
              <a:buFont typeface="Arial"/>
              <a:buNone/>
            </a:pPr>
            <a:r>
              <a:t/>
            </a:r>
            <a:endParaRPr sz="4000"/>
          </a:p>
          <a:p>
            <a:pPr indent="0" lvl="0" marL="0" rtl="0" algn="l">
              <a:lnSpc>
                <a:spcPct val="95000"/>
              </a:lnSpc>
              <a:spcBef>
                <a:spcPts val="0"/>
              </a:spcBef>
              <a:spcAft>
                <a:spcPts val="0"/>
              </a:spcAft>
              <a:buClr>
                <a:schemeClr val="dk1"/>
              </a:buClr>
              <a:buFont typeface="Arial"/>
              <a:buNone/>
            </a:pPr>
            <a:r>
              <a:rPr lang="en-GB" sz="3000"/>
              <a:t>1. Jack and Jill went up the hill (abstract)</a:t>
            </a:r>
            <a:endParaRPr sz="3000"/>
          </a:p>
          <a:p>
            <a:pPr indent="0" lvl="0" marL="0" rtl="0" algn="l">
              <a:lnSpc>
                <a:spcPct val="95000"/>
              </a:lnSpc>
              <a:spcBef>
                <a:spcPts val="0"/>
              </a:spcBef>
              <a:spcAft>
                <a:spcPts val="0"/>
              </a:spcAft>
              <a:buClr>
                <a:schemeClr val="dk1"/>
              </a:buClr>
              <a:buFont typeface="Arial"/>
              <a:buNone/>
            </a:pPr>
            <a:r>
              <a:rPr lang="en-GB" sz="3000"/>
              <a:t>2. To fetch a pail of water (orientation)</a:t>
            </a:r>
            <a:endParaRPr sz="3000"/>
          </a:p>
          <a:p>
            <a:pPr indent="0" lvl="0" marL="0" rtl="0" algn="l">
              <a:lnSpc>
                <a:spcPct val="95000"/>
              </a:lnSpc>
              <a:spcBef>
                <a:spcPts val="0"/>
              </a:spcBef>
              <a:spcAft>
                <a:spcPts val="0"/>
              </a:spcAft>
              <a:buClr>
                <a:schemeClr val="dk1"/>
              </a:buClr>
              <a:buFont typeface="Arial"/>
              <a:buNone/>
            </a:pPr>
            <a:r>
              <a:rPr lang="en-GB" sz="3000"/>
              <a:t>3. Jack fell down (complication)</a:t>
            </a:r>
            <a:endParaRPr sz="3000"/>
          </a:p>
          <a:p>
            <a:pPr indent="0" lvl="0" marL="0" rtl="0" algn="l">
              <a:lnSpc>
                <a:spcPct val="95000"/>
              </a:lnSpc>
              <a:spcBef>
                <a:spcPts val="0"/>
              </a:spcBef>
              <a:spcAft>
                <a:spcPts val="0"/>
              </a:spcAft>
              <a:buClr>
                <a:schemeClr val="dk1"/>
              </a:buClr>
              <a:buFont typeface="Arial"/>
              <a:buNone/>
            </a:pPr>
            <a:r>
              <a:rPr lang="en-GB" sz="3000"/>
              <a:t>4. And broke his crown (evaluation)</a:t>
            </a:r>
            <a:endParaRPr sz="3000"/>
          </a:p>
          <a:p>
            <a:pPr indent="0" lvl="0" marL="0" rtl="0" algn="l">
              <a:lnSpc>
                <a:spcPct val="95000"/>
              </a:lnSpc>
              <a:spcBef>
                <a:spcPts val="0"/>
              </a:spcBef>
              <a:spcAft>
                <a:spcPts val="0"/>
              </a:spcAft>
              <a:buClr>
                <a:schemeClr val="dk1"/>
              </a:buClr>
              <a:buFont typeface="Arial"/>
              <a:buNone/>
            </a:pPr>
            <a:r>
              <a:rPr lang="en-GB" sz="3000"/>
              <a:t>5. And Jill came tumbling after (result)</a:t>
            </a:r>
            <a:endParaRPr sz="3000"/>
          </a:p>
          <a:p>
            <a:pPr indent="0" lvl="0" marL="0" rtl="0" algn="l">
              <a:lnSpc>
                <a:spcPct val="95000"/>
              </a:lnSpc>
              <a:spcBef>
                <a:spcPts val="0"/>
              </a:spcBef>
              <a:spcAft>
                <a:spcPts val="0"/>
              </a:spcAft>
              <a:buClr>
                <a:schemeClr val="dk1"/>
              </a:buClr>
              <a:buFont typeface="Arial"/>
              <a:buNone/>
            </a:pPr>
            <a:r>
              <a:rPr lang="en-GB" sz="3000"/>
              <a:t>(no coda?)</a:t>
            </a:r>
            <a:endParaRPr sz="3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The result…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5"/>
          <p:cNvSpPr txBox="1"/>
          <p:nvPr>
            <p:ph idx="1" type="body"/>
          </p:nvPr>
        </p:nvSpPr>
        <p:spPr>
          <a:xfrm>
            <a:off x="311700" y="1468825"/>
            <a:ext cx="8520600" cy="36747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Many </a:t>
            </a:r>
            <a:r>
              <a:rPr b="1" lang="en-GB" sz="2800">
                <a:latin typeface="Oswald"/>
                <a:ea typeface="Oswald"/>
                <a:cs typeface="Oswald"/>
                <a:sym typeface="Oswald"/>
              </a:rPr>
              <a:t>structures are standardised</a:t>
            </a:r>
            <a:r>
              <a:rPr lang="en-GB" sz="2800">
                <a:latin typeface="Oswald"/>
                <a:ea typeface="Oswald"/>
                <a:cs typeface="Oswald"/>
                <a:sym typeface="Oswald"/>
              </a:rPr>
              <a:t> and generic. They </a:t>
            </a:r>
            <a:r>
              <a:rPr lang="en-GB" sz="2800">
                <a:latin typeface="Oswald"/>
                <a:ea typeface="Oswald"/>
                <a:cs typeface="Oswald"/>
                <a:sym typeface="Oswald"/>
              </a:rPr>
              <a:t>help us and readers to organise information and set expectations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The </a:t>
            </a:r>
            <a:r>
              <a:rPr b="1" lang="en-GB" sz="2800">
                <a:latin typeface="Oswald"/>
                <a:ea typeface="Oswald"/>
                <a:cs typeface="Oswald"/>
                <a:sym typeface="Oswald"/>
              </a:rPr>
              <a:t>kabob</a:t>
            </a:r>
            <a:r>
              <a:rPr lang="en-GB" sz="2800">
                <a:latin typeface="Oswald"/>
                <a:ea typeface="Oswald"/>
                <a:cs typeface="Oswald"/>
                <a:sym typeface="Oswald"/>
              </a:rPr>
              <a:t> (longer stories) and </a:t>
            </a:r>
            <a:r>
              <a:rPr b="1" lang="en-GB" sz="2800">
                <a:latin typeface="Oswald"/>
                <a:ea typeface="Oswald"/>
                <a:cs typeface="Oswald"/>
                <a:sym typeface="Oswald"/>
              </a:rPr>
              <a:t>inverted pyramid</a:t>
            </a:r>
            <a:r>
              <a:rPr lang="en-GB" sz="2800">
                <a:latin typeface="Oswald"/>
                <a:ea typeface="Oswald"/>
                <a:cs typeface="Oswald"/>
                <a:sym typeface="Oswald"/>
              </a:rPr>
              <a:t> (</a:t>
            </a:r>
            <a:r>
              <a:rPr lang="en-GB" sz="2800">
                <a:latin typeface="Oswald"/>
                <a:ea typeface="Oswald"/>
                <a:cs typeface="Oswald"/>
                <a:sym typeface="Oswald"/>
              </a:rPr>
              <a:t>shorter </a:t>
            </a:r>
            <a:r>
              <a:rPr lang="en-GB" sz="2800">
                <a:latin typeface="Oswald"/>
                <a:ea typeface="Oswald"/>
                <a:cs typeface="Oswald"/>
                <a:sym typeface="Oswald"/>
              </a:rPr>
              <a:t>updates) are most </a:t>
            </a:r>
            <a:r>
              <a:rPr lang="en-GB" sz="2800">
                <a:latin typeface="Oswald"/>
                <a:ea typeface="Oswald"/>
                <a:cs typeface="Oswald"/>
                <a:sym typeface="Oswald"/>
              </a:rPr>
              <a:t>common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Look at examples</a:t>
            </a:r>
            <a:r>
              <a:rPr lang="en-GB" sz="2800">
                <a:latin typeface="Oswald"/>
                <a:ea typeface="Oswald"/>
                <a:cs typeface="Oswald"/>
                <a:sym typeface="Oswald"/>
              </a:rPr>
              <a:t> similar to what you want to achieve and </a:t>
            </a:r>
            <a:r>
              <a:rPr b="1" lang="en-GB" sz="2800">
                <a:latin typeface="Oswald"/>
                <a:ea typeface="Oswald"/>
                <a:cs typeface="Oswald"/>
                <a:sym typeface="Oswald"/>
              </a:rPr>
              <a:t>mirror their structure</a:t>
            </a:r>
            <a:r>
              <a:rPr lang="en-GB" sz="2800">
                <a:latin typeface="Oswald"/>
                <a:ea typeface="Oswald"/>
                <a:cs typeface="Oswald"/>
                <a:sym typeface="Oswald"/>
              </a:rPr>
              <a:t> and conventions (eg standfirsts)</a:t>
            </a:r>
            <a:endParaRPr sz="2800">
              <a:latin typeface="Oswald"/>
              <a:ea typeface="Oswald"/>
              <a:cs typeface="Oswald"/>
              <a:sym typeface="Oswald"/>
            </a:endParaRPr>
          </a:p>
        </p:txBody>
      </p:sp>
      <p:sp>
        <p:nvSpPr>
          <p:cNvPr id="620" name="Google Shape;620;p105"/>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800"/>
              <a:t>This is what you should know.</a:t>
            </a:r>
            <a:endParaRPr sz="4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6"/>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What happens next?</a:t>
            </a:r>
            <a:endParaRPr/>
          </a:p>
          <a:p>
            <a:pPr indent="0" lvl="0" marL="0" rtl="0" algn="l">
              <a:spcBef>
                <a:spcPts val="0"/>
              </a:spcBef>
              <a:spcAft>
                <a:spcPts val="0"/>
              </a:spcAft>
              <a:buNone/>
            </a:pPr>
            <a:r>
              <a:rPr lang="en-GB"/>
              <a:t>(Coda)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7"/>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800"/>
              <a:t>Directed r</a:t>
            </a:r>
            <a:r>
              <a:rPr lang="en-GB" sz="4800"/>
              <a:t>eading/listening: </a:t>
            </a:r>
            <a:endParaRPr sz="4800"/>
          </a:p>
        </p:txBody>
      </p:sp>
      <p:sp>
        <p:nvSpPr>
          <p:cNvPr id="631" name="Google Shape;631;p10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latin typeface="Oswald"/>
                <a:ea typeface="Oswald"/>
                <a:cs typeface="Oswald"/>
                <a:sym typeface="Oswald"/>
              </a:rPr>
              <a:t>MA DJ: </a:t>
            </a:r>
            <a:r>
              <a:rPr lang="en-GB" sz="2800">
                <a:latin typeface="Oswald"/>
                <a:ea typeface="Oswald"/>
                <a:cs typeface="Oswald"/>
                <a:sym typeface="Oswald"/>
              </a:rPr>
              <a:t>Heravi (2022) </a:t>
            </a:r>
            <a:r>
              <a:rPr lang="en-GB" sz="2800" u="sng">
                <a:solidFill>
                  <a:schemeClr val="hlink"/>
                </a:solidFill>
                <a:latin typeface="Oswald"/>
                <a:ea typeface="Oswald"/>
                <a:cs typeface="Oswald"/>
                <a:sym typeface="Oswald"/>
                <a:hlinkClick r:id="rId3"/>
              </a:rPr>
              <a:t>Storytelling Structures in Data Journalism</a:t>
            </a:r>
            <a:endParaRPr sz="2800">
              <a:latin typeface="Oswald"/>
              <a:ea typeface="Oswald"/>
              <a:cs typeface="Oswald"/>
              <a:sym typeface="Oswald"/>
            </a:endParaRPr>
          </a:p>
          <a:p>
            <a:pPr indent="0" lvl="0" marL="0" rtl="0" algn="l">
              <a:spcBef>
                <a:spcPts val="1200"/>
              </a:spcBef>
              <a:spcAft>
                <a:spcPts val="0"/>
              </a:spcAft>
              <a:buNone/>
            </a:pPr>
            <a:r>
              <a:rPr lang="en-GB" sz="2800">
                <a:latin typeface="Oswald"/>
                <a:ea typeface="Oswald"/>
                <a:cs typeface="Oswald"/>
                <a:sym typeface="Oswald"/>
              </a:rPr>
              <a:t>MA MP: Listen: </a:t>
            </a:r>
            <a:r>
              <a:rPr lang="en-GB" sz="2800" u="sng">
                <a:solidFill>
                  <a:schemeClr val="hlink"/>
                </a:solidFill>
                <a:latin typeface="Oswald"/>
                <a:ea typeface="Oswald"/>
                <a:cs typeface="Oswald"/>
                <a:sym typeface="Oswald"/>
                <a:hlinkClick r:id="rId4"/>
              </a:rPr>
              <a:t>Framing The Story</a:t>
            </a:r>
            <a:endParaRPr sz="2800">
              <a:latin typeface="Oswald"/>
              <a:ea typeface="Oswald"/>
              <a:cs typeface="Oswald"/>
              <a:sym typeface="Oswald"/>
            </a:endParaRPr>
          </a:p>
          <a:p>
            <a:pPr indent="0" lvl="0" marL="0" rtl="0" algn="l">
              <a:spcBef>
                <a:spcPts val="1200"/>
              </a:spcBef>
              <a:spcAft>
                <a:spcPts val="1200"/>
              </a:spcAft>
              <a:buNone/>
            </a:pPr>
            <a:r>
              <a:rPr lang="en-GB" sz="2800">
                <a:latin typeface="Oswald"/>
                <a:ea typeface="Oswald"/>
                <a:cs typeface="Oswald"/>
                <a:sym typeface="Oswald"/>
              </a:rPr>
              <a:t>See Moodle for optional reading including Murphet - Narrative and Voice</a:t>
            </a:r>
            <a:endParaRPr sz="2800">
              <a:latin typeface="Oswald"/>
              <a:ea typeface="Oswald"/>
              <a:cs typeface="Oswald"/>
              <a:sym typeface="Oswa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8"/>
          <p:cNvSpPr txBox="1"/>
          <p:nvPr>
            <p:ph idx="1" type="body"/>
          </p:nvPr>
        </p:nvSpPr>
        <p:spPr>
          <a:xfrm>
            <a:off x="311700" y="1468825"/>
            <a:ext cx="8520600" cy="3545700"/>
          </a:xfrm>
          <a:prstGeom prst="rect">
            <a:avLst/>
          </a:prstGeom>
        </p:spPr>
        <p:txBody>
          <a:bodyPr anchorCtr="0" anchor="t" bIns="91425" lIns="91425" spcFirstLastPara="1" rIns="91425" wrap="square" tIns="91425">
            <a:normAutofit lnSpcReduction="10000"/>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Draft</a:t>
            </a:r>
            <a:r>
              <a:rPr lang="en-GB" sz="2800">
                <a:latin typeface="Oswald"/>
                <a:ea typeface="Oswald"/>
                <a:cs typeface="Oswald"/>
                <a:sym typeface="Oswald"/>
              </a:rPr>
              <a:t> a story (MADJ: news or feature; MAMP: interview or profile)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Check the </a:t>
            </a:r>
            <a:r>
              <a:rPr b="1" lang="en-GB" sz="2800">
                <a:latin typeface="Oswald"/>
                <a:ea typeface="Oswald"/>
                <a:cs typeface="Oswald"/>
                <a:sym typeface="Oswald"/>
              </a:rPr>
              <a:t>structure</a:t>
            </a:r>
            <a:r>
              <a:rPr lang="en-GB" sz="2800">
                <a:latin typeface="Oswald"/>
                <a:ea typeface="Oswald"/>
                <a:cs typeface="Oswald"/>
                <a:sym typeface="Oswald"/>
              </a:rPr>
              <a:t>: does it have all Cortazzi’s elements?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Analyse</a:t>
            </a:r>
            <a:r>
              <a:rPr lang="en-GB" sz="2800">
                <a:latin typeface="Oswald"/>
                <a:ea typeface="Oswald"/>
                <a:cs typeface="Oswald"/>
                <a:sym typeface="Oswald"/>
              </a:rPr>
              <a:t> examples of stories in the </a:t>
            </a:r>
            <a:r>
              <a:rPr b="1" lang="en-GB" sz="2800">
                <a:latin typeface="Oswald"/>
                <a:ea typeface="Oswald"/>
                <a:cs typeface="Oswald"/>
                <a:sym typeface="Oswald"/>
              </a:rPr>
              <a:t>genre</a:t>
            </a:r>
            <a:r>
              <a:rPr lang="en-GB" sz="2800">
                <a:latin typeface="Oswald"/>
                <a:ea typeface="Oswald"/>
                <a:cs typeface="Oswald"/>
                <a:sym typeface="Oswald"/>
              </a:rPr>
              <a:t> you are using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if they use a kabob or inverted pyramid. </a:t>
            </a:r>
            <a:r>
              <a:rPr b="1" lang="en-GB" sz="2800">
                <a:latin typeface="Oswald"/>
                <a:ea typeface="Oswald"/>
                <a:cs typeface="Oswald"/>
                <a:sym typeface="Oswald"/>
              </a:rPr>
              <a:t>Adjust</a:t>
            </a:r>
            <a:r>
              <a:rPr lang="en-GB" sz="2800">
                <a:latin typeface="Oswald"/>
                <a:ea typeface="Oswald"/>
                <a:cs typeface="Oswald"/>
                <a:sym typeface="Oswald"/>
              </a:rPr>
              <a:t> your draft to follow the same structure.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Share it with me before the next class!</a:t>
            </a:r>
            <a:endParaRPr sz="2800">
              <a:latin typeface="Oswald"/>
              <a:ea typeface="Oswald"/>
              <a:cs typeface="Oswald"/>
              <a:sym typeface="Oswald"/>
            </a:endParaRPr>
          </a:p>
        </p:txBody>
      </p:sp>
      <p:sp>
        <p:nvSpPr>
          <p:cNvPr id="637" name="Google Shape;637;p108"/>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800"/>
              <a:t>Directed study: keep writing</a:t>
            </a:r>
            <a:endParaRPr sz="4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9"/>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800"/>
              <a:t>Questions? </a:t>
            </a:r>
            <a:endParaRPr sz="4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10"/>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Bonus: </a:t>
            </a:r>
            <a:endParaRPr/>
          </a:p>
          <a:p>
            <a:pPr indent="0" lvl="0" marL="0" rtl="0" algn="l">
              <a:spcBef>
                <a:spcPts val="0"/>
              </a:spcBef>
              <a:spcAft>
                <a:spcPts val="0"/>
              </a:spcAft>
              <a:buNone/>
            </a:pPr>
            <a:r>
              <a:rPr lang="en-GB"/>
              <a:t>More </a:t>
            </a:r>
            <a:r>
              <a:rPr lang="en-GB"/>
              <a:t>structures and other things you can do</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11"/>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800"/>
              <a:t>Structure within structure</a:t>
            </a:r>
            <a:endParaRPr sz="4800"/>
          </a:p>
        </p:txBody>
      </p:sp>
      <p:sp>
        <p:nvSpPr>
          <p:cNvPr id="653" name="Google Shape;653;p11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None/>
            </a:pPr>
            <a:r>
              <a:rPr lang="en-GB" sz="2200">
                <a:latin typeface="Oswald"/>
                <a:ea typeface="Oswald"/>
                <a:cs typeface="Oswald"/>
                <a:sym typeface="Oswald"/>
              </a:rPr>
              <a:t>Listen to </a:t>
            </a:r>
            <a:r>
              <a:rPr lang="en-GB" sz="2200" u="sng">
                <a:solidFill>
                  <a:schemeClr val="accent5"/>
                </a:solidFill>
                <a:latin typeface="Oswald"/>
                <a:ea typeface="Oswald"/>
                <a:cs typeface="Oswald"/>
                <a:sym typeface="Oswald"/>
                <a:hlinkClick r:id="rId3">
                  <a:extLst>
                    <a:ext uri="{A12FA001-AC4F-418D-AE19-62706E023703}">
                      <ahyp:hlinkClr val="tx"/>
                    </a:ext>
                  </a:extLst>
                </a:hlinkClick>
              </a:rPr>
              <a:t>Things Fell Apart</a:t>
            </a:r>
            <a:r>
              <a:rPr lang="en-GB" sz="2200">
                <a:solidFill>
                  <a:srgbClr val="000000"/>
                </a:solidFill>
                <a:latin typeface="Oswald"/>
                <a:ea typeface="Oswald"/>
                <a:cs typeface="Oswald"/>
                <a:sym typeface="Oswald"/>
              </a:rPr>
              <a:t> </a:t>
            </a:r>
            <a:r>
              <a:rPr lang="en-GB" sz="2200" u="sng">
                <a:solidFill>
                  <a:schemeClr val="accent5"/>
                </a:solidFill>
                <a:latin typeface="Oswald"/>
                <a:ea typeface="Oswald"/>
                <a:cs typeface="Oswald"/>
                <a:sym typeface="Oswald"/>
                <a:hlinkClick r:id="rId4">
                  <a:extLst>
                    <a:ext uri="{A12FA001-AC4F-418D-AE19-62706E023703}">
                      <ahyp:hlinkClr val="tx"/>
                    </a:ext>
                  </a:extLst>
                </a:hlinkClick>
              </a:rPr>
              <a:t>ep.1</a:t>
            </a:r>
            <a:r>
              <a:rPr lang="en-GB" sz="2200">
                <a:solidFill>
                  <a:srgbClr val="000000"/>
                </a:solidFill>
                <a:latin typeface="Oswald"/>
                <a:ea typeface="Oswald"/>
                <a:cs typeface="Oswald"/>
                <a:sym typeface="Oswald"/>
              </a:rPr>
              <a:t>, </a:t>
            </a:r>
            <a:r>
              <a:rPr lang="en-GB" sz="2200" u="sng">
                <a:solidFill>
                  <a:schemeClr val="accent5"/>
                </a:solidFill>
                <a:latin typeface="Oswald"/>
                <a:ea typeface="Oswald"/>
                <a:cs typeface="Oswald"/>
                <a:sym typeface="Oswald"/>
                <a:hlinkClick r:id="rId5">
                  <a:extLst>
                    <a:ext uri="{A12FA001-AC4F-418D-AE19-62706E023703}">
                      <ahyp:hlinkClr val="tx"/>
                    </a:ext>
                  </a:extLst>
                </a:hlinkClick>
              </a:rPr>
              <a:t>ep6</a:t>
            </a:r>
            <a:r>
              <a:rPr lang="en-GB" sz="2200">
                <a:solidFill>
                  <a:srgbClr val="000000"/>
                </a:solidFill>
                <a:latin typeface="Oswald"/>
                <a:ea typeface="Oswald"/>
                <a:cs typeface="Oswald"/>
                <a:sym typeface="Oswald"/>
              </a:rPr>
              <a:t>, </a:t>
            </a:r>
            <a:r>
              <a:rPr lang="en-GB" sz="2200" u="sng">
                <a:solidFill>
                  <a:schemeClr val="accent5"/>
                </a:solidFill>
                <a:latin typeface="Oswald"/>
                <a:ea typeface="Oswald"/>
                <a:cs typeface="Oswald"/>
                <a:sym typeface="Oswald"/>
                <a:hlinkClick r:id="rId6">
                  <a:extLst>
                    <a:ext uri="{A12FA001-AC4F-418D-AE19-62706E023703}">
                      <ahyp:hlinkClr val="tx"/>
                    </a:ext>
                  </a:extLst>
                </a:hlinkClick>
              </a:rPr>
              <a:t>s2 6</a:t>
            </a:r>
            <a:r>
              <a:rPr lang="en-GB" sz="2200">
                <a:latin typeface="Oswald"/>
                <a:ea typeface="Oswald"/>
                <a:cs typeface="Oswald"/>
                <a:sym typeface="Oswald"/>
              </a:rPr>
              <a:t> </a:t>
            </a:r>
            <a:endParaRPr sz="2200">
              <a:latin typeface="Oswald"/>
              <a:ea typeface="Oswald"/>
              <a:cs typeface="Oswald"/>
              <a:sym typeface="Oswald"/>
            </a:endParaRPr>
          </a:p>
          <a:p>
            <a:pPr indent="0" lvl="0" marL="0" rtl="0" algn="l">
              <a:lnSpc>
                <a:spcPct val="95000"/>
              </a:lnSpc>
              <a:spcBef>
                <a:spcPts val="0"/>
              </a:spcBef>
              <a:spcAft>
                <a:spcPts val="0"/>
              </a:spcAft>
              <a:buNone/>
            </a:pPr>
            <a:r>
              <a:rPr lang="en-GB" sz="2200">
                <a:latin typeface="Oswald"/>
                <a:ea typeface="Oswald"/>
                <a:cs typeface="Oswald"/>
                <a:sym typeface="Oswald"/>
              </a:rPr>
              <a:t>As a longer narrative, it has multiple stories. </a:t>
            </a:r>
            <a:endParaRPr sz="2200">
              <a:latin typeface="Oswald"/>
              <a:ea typeface="Oswald"/>
              <a:cs typeface="Oswald"/>
              <a:sym typeface="Oswald"/>
            </a:endParaRPr>
          </a:p>
          <a:p>
            <a:pPr indent="0" lvl="0" marL="0" rtl="0" algn="l">
              <a:lnSpc>
                <a:spcPct val="95000"/>
              </a:lnSpc>
              <a:spcBef>
                <a:spcPts val="0"/>
              </a:spcBef>
              <a:spcAft>
                <a:spcPts val="0"/>
              </a:spcAft>
              <a:buNone/>
            </a:pPr>
            <a:r>
              <a:t/>
            </a:r>
            <a:endParaRPr sz="2200">
              <a:latin typeface="Oswald"/>
              <a:ea typeface="Oswald"/>
              <a:cs typeface="Oswald"/>
              <a:sym typeface="Oswald"/>
            </a:endParaRPr>
          </a:p>
          <a:p>
            <a:pPr indent="0" lvl="0" marL="0" rtl="0" algn="l">
              <a:lnSpc>
                <a:spcPct val="95000"/>
              </a:lnSpc>
              <a:spcBef>
                <a:spcPts val="0"/>
              </a:spcBef>
              <a:spcAft>
                <a:spcPts val="0"/>
              </a:spcAft>
              <a:buNone/>
            </a:pPr>
            <a:r>
              <a:rPr lang="en-GB" sz="2200">
                <a:latin typeface="Oswald"/>
                <a:ea typeface="Oswald"/>
                <a:cs typeface="Oswald"/>
                <a:sym typeface="Oswald"/>
              </a:rPr>
              <a:t>Each one has an abstract, orientation, complication, etc. See if you can identify them.</a:t>
            </a:r>
            <a:endParaRPr sz="2200">
              <a:latin typeface="Oswald"/>
              <a:ea typeface="Oswald"/>
              <a:cs typeface="Oswald"/>
              <a:sym typeface="Oswald"/>
            </a:endParaRPr>
          </a:p>
          <a:p>
            <a:pPr indent="0" lvl="0" marL="0" rtl="0" algn="l">
              <a:lnSpc>
                <a:spcPct val="95000"/>
              </a:lnSpc>
              <a:spcBef>
                <a:spcPts val="0"/>
              </a:spcBef>
              <a:spcAft>
                <a:spcPts val="0"/>
              </a:spcAft>
              <a:buNone/>
            </a:pPr>
            <a:r>
              <a:t/>
            </a:r>
            <a:endParaRPr sz="2200">
              <a:latin typeface="Oswald"/>
              <a:ea typeface="Oswald"/>
              <a:cs typeface="Oswald"/>
              <a:sym typeface="Oswald"/>
            </a:endParaRPr>
          </a:p>
          <a:p>
            <a:pPr indent="0" lvl="0" marL="0" rtl="0" algn="l">
              <a:lnSpc>
                <a:spcPct val="95000"/>
              </a:lnSpc>
              <a:spcBef>
                <a:spcPts val="0"/>
              </a:spcBef>
              <a:spcAft>
                <a:spcPts val="0"/>
              </a:spcAft>
              <a:buNone/>
            </a:pPr>
            <a:r>
              <a:rPr lang="en-GB" sz="2200">
                <a:latin typeface="Oswald"/>
                <a:ea typeface="Oswald"/>
                <a:cs typeface="Oswald"/>
                <a:sym typeface="Oswald"/>
              </a:rPr>
              <a:t>But the overall episode has this structure too. See if you can identify how an overarching ‘complication’ is introduced which the individual stories then explore.</a:t>
            </a:r>
            <a:endParaRPr sz="2200">
              <a:latin typeface="Oswald"/>
              <a:ea typeface="Oswald"/>
              <a:cs typeface="Oswald"/>
              <a:sym typeface="Oswald"/>
            </a:endParaRPr>
          </a:p>
          <a:p>
            <a:pPr indent="0" lvl="0" marL="0" rtl="0" algn="l">
              <a:lnSpc>
                <a:spcPct val="95000"/>
              </a:lnSpc>
              <a:spcBef>
                <a:spcPts val="0"/>
              </a:spcBef>
              <a:spcAft>
                <a:spcPts val="0"/>
              </a:spcAft>
              <a:buNone/>
            </a:pPr>
            <a:r>
              <a:t/>
            </a:r>
            <a:endParaRPr sz="2200">
              <a:latin typeface="Oswald"/>
              <a:ea typeface="Oswald"/>
              <a:cs typeface="Oswald"/>
              <a:sym typeface="Oswald"/>
            </a:endParaRPr>
          </a:p>
          <a:p>
            <a:pPr indent="0" lvl="0" marL="0" rtl="0" algn="l">
              <a:lnSpc>
                <a:spcPct val="95000"/>
              </a:lnSpc>
              <a:spcBef>
                <a:spcPts val="0"/>
              </a:spcBef>
              <a:spcAft>
                <a:spcPts val="0"/>
              </a:spcAft>
              <a:buNone/>
            </a:pPr>
            <a:r>
              <a:rPr lang="en-GB" sz="2200">
                <a:latin typeface="Oswald"/>
                <a:ea typeface="Oswald"/>
                <a:cs typeface="Oswald"/>
                <a:sym typeface="Oswald"/>
              </a:rPr>
              <a:t>Put another way, the ‘evaluation’ phase of the episode can be broken down into mini-narratives.</a:t>
            </a:r>
            <a:endParaRPr sz="2200">
              <a:latin typeface="Oswald"/>
              <a:ea typeface="Oswald"/>
              <a:cs typeface="Oswald"/>
              <a:sym typeface="Oswa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2"/>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800"/>
              <a:t>Inverted pyramid vs feature structure</a:t>
            </a:r>
            <a:endParaRPr sz="4800"/>
          </a:p>
        </p:txBody>
      </p:sp>
      <p:sp>
        <p:nvSpPr>
          <p:cNvPr id="659" name="Google Shape;659;p11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Look at </a:t>
            </a:r>
            <a:r>
              <a:rPr lang="en-GB" sz="2800" u="sng">
                <a:solidFill>
                  <a:schemeClr val="hlink"/>
                </a:solidFill>
                <a:latin typeface="Oswald"/>
                <a:ea typeface="Oswald"/>
                <a:cs typeface="Oswald"/>
                <a:sym typeface="Oswald"/>
                <a:hlinkClick r:id="rId3"/>
              </a:rPr>
              <a:t>this feature</a:t>
            </a:r>
            <a:r>
              <a:rPr lang="en-GB" sz="2800">
                <a:latin typeface="Oswald"/>
                <a:ea typeface="Oswald"/>
                <a:cs typeface="Oswald"/>
                <a:sym typeface="Oswald"/>
              </a:rPr>
              <a:t> based on an interview with an actor</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Compare </a:t>
            </a:r>
            <a:r>
              <a:rPr lang="en-GB" sz="2800" u="sng">
                <a:solidFill>
                  <a:schemeClr val="hlink"/>
                </a:solidFill>
                <a:latin typeface="Oswald"/>
                <a:ea typeface="Oswald"/>
                <a:cs typeface="Oswald"/>
                <a:sym typeface="Oswald"/>
                <a:hlinkClick r:id="rId4"/>
              </a:rPr>
              <a:t>this news story</a:t>
            </a:r>
            <a:r>
              <a:rPr lang="en-GB" sz="2800">
                <a:latin typeface="Oswald"/>
                <a:ea typeface="Oswald"/>
                <a:cs typeface="Oswald"/>
                <a:sym typeface="Oswald"/>
              </a:rPr>
              <a:t> (inverted pyramid) also based on it</a:t>
            </a:r>
            <a:endParaRPr sz="2800">
              <a:latin typeface="Oswald"/>
              <a:ea typeface="Oswald"/>
              <a:cs typeface="Oswald"/>
              <a:sym typeface="Oswa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3"/>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800"/>
              <a:t>Transcript &gt; feature</a:t>
            </a:r>
            <a:endParaRPr sz="4800"/>
          </a:p>
        </p:txBody>
      </p:sp>
      <p:sp>
        <p:nvSpPr>
          <p:cNvPr id="665" name="Google Shape;665;p11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Here’s an </a:t>
            </a:r>
            <a:r>
              <a:rPr lang="en-GB" sz="2800" u="sng">
                <a:solidFill>
                  <a:schemeClr val="hlink"/>
                </a:solidFill>
                <a:latin typeface="Oswald"/>
                <a:ea typeface="Oswald"/>
                <a:cs typeface="Oswald"/>
                <a:sym typeface="Oswald"/>
                <a:hlinkClick r:id="rId3"/>
              </a:rPr>
              <a:t>unedited transcript</a:t>
            </a:r>
            <a:r>
              <a:rPr lang="en-GB" sz="2800">
                <a:latin typeface="Oswald"/>
                <a:ea typeface="Oswald"/>
                <a:cs typeface="Oswald"/>
                <a:sym typeface="Oswald"/>
              </a:rPr>
              <a:t> of an interview with a musician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Here’s the </a:t>
            </a:r>
            <a:r>
              <a:rPr lang="en-GB" sz="2800" u="sng">
                <a:solidFill>
                  <a:schemeClr val="hlink"/>
                </a:solidFill>
                <a:latin typeface="Oswald"/>
                <a:ea typeface="Oswald"/>
                <a:cs typeface="Oswald"/>
                <a:sym typeface="Oswald"/>
                <a:hlinkClick r:id="rId4"/>
              </a:rPr>
              <a:t>edited interview feature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which quotes were used — and which weren’t. Why?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a:t>
            </a:r>
            <a:r>
              <a:rPr i="1" lang="en-GB" sz="2800">
                <a:latin typeface="Oswald"/>
                <a:ea typeface="Oswald"/>
                <a:cs typeface="Oswald"/>
                <a:sym typeface="Oswald"/>
              </a:rPr>
              <a:t>where</a:t>
            </a:r>
            <a:r>
              <a:rPr lang="en-GB" sz="2800">
                <a:latin typeface="Oswald"/>
                <a:ea typeface="Oswald"/>
                <a:cs typeface="Oswald"/>
                <a:sym typeface="Oswald"/>
              </a:rPr>
              <a:t> quotes were used — and why</a:t>
            </a:r>
            <a:endParaRPr sz="28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51"/>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For example: documentary</a:t>
            </a:r>
            <a:endParaRPr b="1" sz="4000"/>
          </a:p>
          <a:p>
            <a:pPr indent="0" lvl="0" marL="0" rtl="0" algn="l">
              <a:lnSpc>
                <a:spcPct val="95000"/>
              </a:lnSpc>
              <a:spcBef>
                <a:spcPts val="0"/>
              </a:spcBef>
              <a:spcAft>
                <a:spcPts val="0"/>
              </a:spcAft>
              <a:buClr>
                <a:schemeClr val="dk1"/>
              </a:buClr>
              <a:buFont typeface="Arial"/>
              <a:buNone/>
            </a:pPr>
            <a:r>
              <a:t/>
            </a:r>
            <a:endParaRPr sz="4000"/>
          </a:p>
          <a:p>
            <a:pPr indent="0" lvl="0" marL="0" rtl="0" algn="l">
              <a:lnSpc>
                <a:spcPct val="95000"/>
              </a:lnSpc>
              <a:spcBef>
                <a:spcPts val="0"/>
              </a:spcBef>
              <a:spcAft>
                <a:spcPts val="0"/>
              </a:spcAft>
              <a:buClr>
                <a:schemeClr val="dk1"/>
              </a:buClr>
              <a:buFont typeface="Arial"/>
              <a:buNone/>
            </a:pPr>
            <a:r>
              <a:rPr lang="en-GB" sz="3000"/>
              <a:t>1. “The rhino is one of the rarest animals (abstract)</a:t>
            </a:r>
            <a:endParaRPr sz="3000"/>
          </a:p>
          <a:p>
            <a:pPr indent="0" lvl="0" marL="0" rtl="0" algn="l">
              <a:lnSpc>
                <a:spcPct val="95000"/>
              </a:lnSpc>
              <a:spcBef>
                <a:spcPts val="0"/>
              </a:spcBef>
              <a:spcAft>
                <a:spcPts val="0"/>
              </a:spcAft>
              <a:buClr>
                <a:schemeClr val="dk1"/>
              </a:buClr>
              <a:buFont typeface="Arial"/>
              <a:buNone/>
            </a:pPr>
            <a:r>
              <a:rPr lang="en-GB" sz="3000"/>
              <a:t>2. “CDY National Park is situated... (orientation)</a:t>
            </a:r>
            <a:endParaRPr sz="3000"/>
          </a:p>
          <a:p>
            <a:pPr indent="0" lvl="0" marL="0" rtl="0" algn="l">
              <a:lnSpc>
                <a:spcPct val="95000"/>
              </a:lnSpc>
              <a:spcBef>
                <a:spcPts val="0"/>
              </a:spcBef>
              <a:spcAft>
                <a:spcPts val="0"/>
              </a:spcAft>
              <a:buClr>
                <a:schemeClr val="dk1"/>
              </a:buClr>
              <a:buFont typeface="Arial"/>
              <a:buNone/>
            </a:pPr>
            <a:r>
              <a:rPr lang="en-GB" sz="3000"/>
              <a:t>3. “Poachers are hunting the rhinos (complication)</a:t>
            </a:r>
            <a:endParaRPr sz="3000"/>
          </a:p>
          <a:p>
            <a:pPr indent="0" lvl="0" marL="0" rtl="0" algn="l">
              <a:lnSpc>
                <a:spcPct val="95000"/>
              </a:lnSpc>
              <a:spcBef>
                <a:spcPts val="0"/>
              </a:spcBef>
              <a:spcAft>
                <a:spcPts val="0"/>
              </a:spcAft>
              <a:buClr>
                <a:schemeClr val="dk1"/>
              </a:buClr>
              <a:buFont typeface="Arial"/>
              <a:buNone/>
            </a:pPr>
            <a:r>
              <a:rPr lang="en-GB" sz="3000"/>
              <a:t>4. “The police are trying to catch them (evaluation)</a:t>
            </a:r>
            <a:endParaRPr sz="3000"/>
          </a:p>
          <a:p>
            <a:pPr indent="0" lvl="0" marL="0" rtl="0" algn="l">
              <a:lnSpc>
                <a:spcPct val="95000"/>
              </a:lnSpc>
              <a:spcBef>
                <a:spcPts val="0"/>
              </a:spcBef>
              <a:spcAft>
                <a:spcPts val="0"/>
              </a:spcAft>
              <a:buClr>
                <a:schemeClr val="dk1"/>
              </a:buClr>
              <a:buFont typeface="Arial"/>
              <a:buNone/>
            </a:pPr>
            <a:r>
              <a:rPr lang="en-GB" sz="3000"/>
              <a:t>5. “A poacher is caught/escapes (result)</a:t>
            </a:r>
            <a:endParaRPr sz="3000"/>
          </a:p>
          <a:p>
            <a:pPr indent="0" lvl="0" marL="0" rtl="0" algn="l">
              <a:lnSpc>
                <a:spcPct val="95000"/>
              </a:lnSpc>
              <a:spcBef>
                <a:spcPts val="0"/>
              </a:spcBef>
              <a:spcAft>
                <a:spcPts val="0"/>
              </a:spcAft>
              <a:buClr>
                <a:schemeClr val="dk1"/>
              </a:buClr>
              <a:buFont typeface="Arial"/>
              <a:buNone/>
            </a:pPr>
            <a:r>
              <a:rPr lang="en-GB" sz="3000"/>
              <a:t>6. “It is expected that rhino numbers will take years to recover” (coda)</a:t>
            </a:r>
            <a:endParaRPr sz="3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114"/>
          <p:cNvPicPr preferRelativeResize="0"/>
          <p:nvPr/>
        </p:nvPicPr>
        <p:blipFill>
          <a:blip r:embed="rId3">
            <a:alphaModFix/>
          </a:blip>
          <a:stretch>
            <a:fillRect/>
          </a:stretch>
        </p:blipFill>
        <p:spPr>
          <a:xfrm>
            <a:off x="673250" y="0"/>
            <a:ext cx="7683175" cy="4838700"/>
          </a:xfrm>
          <a:prstGeom prst="rect">
            <a:avLst/>
          </a:prstGeom>
          <a:noFill/>
          <a:ln>
            <a:noFill/>
          </a:ln>
        </p:spPr>
      </p:pic>
      <p:sp>
        <p:nvSpPr>
          <p:cNvPr id="671" name="Google Shape;671;p114"/>
          <p:cNvSpPr txBox="1"/>
          <p:nvPr/>
        </p:nvSpPr>
        <p:spPr>
          <a:xfrm>
            <a:off x="-27150" y="4743300"/>
            <a:ext cx="91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https://www.gurmanbhatia.com/talk/2021/03/09/stories-structure.html</a:t>
            </a:r>
            <a:r>
              <a:rPr lang="en-GB"/>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5" name="Shape 675"/>
        <p:cNvGrpSpPr/>
        <p:nvPr/>
      </p:nvGrpSpPr>
      <p:grpSpPr>
        <a:xfrm>
          <a:off x="0" y="0"/>
          <a:ext cx="0" cy="0"/>
          <a:chOff x="0" y="0"/>
          <a:chExt cx="0" cy="0"/>
        </a:xfrm>
      </p:grpSpPr>
      <p:sp>
        <p:nvSpPr>
          <p:cNvPr id="676" name="Google Shape;676;p115"/>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solidFill>
                  <a:srgbClr val="A40800"/>
                </a:solidFill>
                <a:latin typeface="Oswald"/>
                <a:ea typeface="Oswald"/>
                <a:cs typeface="Oswald"/>
                <a:sym typeface="Oswald"/>
              </a:rPr>
              <a:t>The ‘</a:t>
            </a:r>
            <a:r>
              <a:rPr b="1" lang="en-GB" sz="4000" u="sng">
                <a:solidFill>
                  <a:schemeClr val="hlink"/>
                </a:solidFill>
                <a:latin typeface="Oswald"/>
                <a:ea typeface="Oswald"/>
                <a:cs typeface="Oswald"/>
                <a:sym typeface="Oswald"/>
                <a:hlinkClick r:id="rId3"/>
              </a:rPr>
              <a:t>inverted trapezoid</a:t>
            </a:r>
            <a:r>
              <a:rPr b="1" lang="en-GB" sz="4000">
                <a:solidFill>
                  <a:srgbClr val="A40800"/>
                </a:solidFill>
                <a:latin typeface="Oswald"/>
                <a:ea typeface="Oswald"/>
                <a:cs typeface="Oswald"/>
                <a:sym typeface="Oswald"/>
              </a:rPr>
              <a:t>’</a:t>
            </a:r>
            <a:endParaRPr b="1" sz="4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t/>
            </a:r>
            <a:endParaRPr sz="4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“There’s some narrowing of import from the bang of the lead to a quieter, more speculative conclusion, but it’s not the pointy whimper of the pyramid. The trapezoidal story introduces compelling material throughout. If readers depart after the first 150 words, though, they’ve still gotten the gist.”</a:t>
            </a:r>
            <a:endParaRPr sz="3000">
              <a:solidFill>
                <a:srgbClr val="A40800"/>
              </a:solidFill>
              <a:latin typeface="Oswald"/>
              <a:ea typeface="Oswald"/>
              <a:cs typeface="Oswald"/>
              <a:sym typeface="Oswald"/>
            </a:endParaRPr>
          </a:p>
          <a:p>
            <a:pPr indent="0" lvl="0" marL="0" marR="0" rtl="0" algn="ctr">
              <a:lnSpc>
                <a:spcPct val="95000"/>
              </a:lnSpc>
              <a:spcBef>
                <a:spcPts val="0"/>
              </a:spcBef>
              <a:spcAft>
                <a:spcPts val="0"/>
              </a:spcAft>
              <a:buClr>
                <a:schemeClr val="dk1"/>
              </a:buClr>
              <a:buFont typeface="Arial"/>
              <a:buNone/>
            </a:pPr>
            <a:r>
              <a:t/>
            </a:r>
            <a:endParaRPr i="0" sz="1000" u="none" cap="none" strike="noStrike">
              <a:solidFill>
                <a:schemeClr val="dk1"/>
              </a:solidFill>
              <a:latin typeface="Oswald"/>
              <a:ea typeface="Oswald"/>
              <a:cs typeface="Oswald"/>
              <a:sym typeface="Oswa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0" name="Shape 680"/>
        <p:cNvGrpSpPr/>
        <p:nvPr/>
      </p:nvGrpSpPr>
      <p:grpSpPr>
        <a:xfrm>
          <a:off x="0" y="0"/>
          <a:ext cx="0" cy="0"/>
          <a:chOff x="0" y="0"/>
          <a:chExt cx="0" cy="0"/>
        </a:xfrm>
      </p:grpSpPr>
      <p:sp>
        <p:nvSpPr>
          <p:cNvPr id="681" name="Google Shape;681;p116"/>
          <p:cNvSpPr txBox="1"/>
          <p:nvPr/>
        </p:nvSpPr>
        <p:spPr>
          <a:xfrm>
            <a:off x="187166" y="169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solidFill>
                  <a:srgbClr val="A40800"/>
                </a:solidFill>
                <a:latin typeface="Oswald"/>
                <a:ea typeface="Oswald"/>
                <a:cs typeface="Oswald"/>
                <a:sym typeface="Oswald"/>
              </a:rPr>
              <a:t>The ‘</a:t>
            </a:r>
            <a:r>
              <a:rPr b="1" lang="en-GB" sz="4000" u="sng">
                <a:solidFill>
                  <a:schemeClr val="hlink"/>
                </a:solidFill>
                <a:latin typeface="Oswald"/>
                <a:ea typeface="Oswald"/>
                <a:cs typeface="Oswald"/>
                <a:sym typeface="Oswald"/>
                <a:hlinkClick r:id="rId3"/>
              </a:rPr>
              <a:t>inverted trapezoid</a:t>
            </a:r>
            <a:r>
              <a:rPr b="1" lang="en-GB" sz="4000">
                <a:solidFill>
                  <a:srgbClr val="A40800"/>
                </a:solidFill>
                <a:latin typeface="Oswald"/>
                <a:ea typeface="Oswald"/>
                <a:cs typeface="Oswald"/>
                <a:sym typeface="Oswald"/>
              </a:rPr>
              <a:t>’</a:t>
            </a:r>
            <a:endParaRPr b="1" sz="4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t/>
            </a:r>
            <a:endParaRPr sz="4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Char char="●"/>
            </a:pPr>
            <a:r>
              <a:rPr lang="en-GB" sz="3000">
                <a:solidFill>
                  <a:srgbClr val="A40800"/>
                </a:solidFill>
                <a:latin typeface="Oswald"/>
                <a:ea typeface="Oswald"/>
                <a:cs typeface="Oswald"/>
                <a:sym typeface="Oswald"/>
              </a:rPr>
              <a:t>What happened and in what context?</a:t>
            </a:r>
            <a:endParaRPr sz="3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Char char="●"/>
            </a:pPr>
            <a:r>
              <a:rPr lang="en-GB" sz="3000">
                <a:solidFill>
                  <a:srgbClr val="A40800"/>
                </a:solidFill>
                <a:latin typeface="Oswald"/>
                <a:ea typeface="Oswald"/>
                <a:cs typeface="Oswald"/>
                <a:sym typeface="Oswald"/>
              </a:rPr>
              <a:t>Why does it matter?</a:t>
            </a:r>
            <a:endParaRPr sz="3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Char char="●"/>
            </a:pPr>
            <a:r>
              <a:rPr lang="en-GB" sz="3000">
                <a:solidFill>
                  <a:srgbClr val="A40800"/>
                </a:solidFill>
                <a:latin typeface="Oswald"/>
                <a:ea typeface="Oswald"/>
                <a:cs typeface="Oswald"/>
                <a:sym typeface="Oswald"/>
              </a:rPr>
              <a:t>Answers to burning questions, such as:</a:t>
            </a:r>
            <a:endParaRPr sz="3000">
              <a:solidFill>
                <a:srgbClr val="A40800"/>
              </a:solidFill>
              <a:latin typeface="Oswald"/>
              <a:ea typeface="Oswald"/>
              <a:cs typeface="Oswald"/>
              <a:sym typeface="Oswald"/>
            </a:endParaRPr>
          </a:p>
          <a:p>
            <a:pPr indent="-419100" lvl="1" marL="914400" rtl="0" algn="l">
              <a:lnSpc>
                <a:spcPct val="95000"/>
              </a:lnSpc>
              <a:spcBef>
                <a:spcPts val="0"/>
              </a:spcBef>
              <a:spcAft>
                <a:spcPts val="0"/>
              </a:spcAft>
              <a:buClr>
                <a:srgbClr val="A40800"/>
              </a:buClr>
              <a:buSzPts val="3000"/>
              <a:buFont typeface="Oswald"/>
              <a:buChar char="○"/>
            </a:pPr>
            <a:r>
              <a:rPr lang="en-GB" sz="3000">
                <a:solidFill>
                  <a:srgbClr val="A40800"/>
                </a:solidFill>
                <a:latin typeface="Oswald"/>
                <a:ea typeface="Oswald"/>
                <a:cs typeface="Oswald"/>
                <a:sym typeface="Oswald"/>
              </a:rPr>
              <a:t>How does it work?</a:t>
            </a:r>
            <a:endParaRPr sz="3000">
              <a:solidFill>
                <a:srgbClr val="A40800"/>
              </a:solidFill>
              <a:latin typeface="Oswald"/>
              <a:ea typeface="Oswald"/>
              <a:cs typeface="Oswald"/>
              <a:sym typeface="Oswald"/>
            </a:endParaRPr>
          </a:p>
          <a:p>
            <a:pPr indent="-419100" lvl="1" marL="914400" rtl="0" algn="l">
              <a:lnSpc>
                <a:spcPct val="95000"/>
              </a:lnSpc>
              <a:spcBef>
                <a:spcPts val="0"/>
              </a:spcBef>
              <a:spcAft>
                <a:spcPts val="0"/>
              </a:spcAft>
              <a:buClr>
                <a:srgbClr val="A40800"/>
              </a:buClr>
              <a:buSzPts val="3000"/>
              <a:buFont typeface="Oswald"/>
              <a:buChar char="○"/>
            </a:pPr>
            <a:r>
              <a:rPr lang="en-GB" sz="3000">
                <a:solidFill>
                  <a:srgbClr val="A40800"/>
                </a:solidFill>
                <a:latin typeface="Oswald"/>
                <a:ea typeface="Oswald"/>
                <a:cs typeface="Oswald"/>
                <a:sym typeface="Oswald"/>
              </a:rPr>
              <a:t>Who did it impact?</a:t>
            </a:r>
            <a:endParaRPr sz="3000">
              <a:solidFill>
                <a:srgbClr val="A40800"/>
              </a:solidFill>
              <a:latin typeface="Oswald"/>
              <a:ea typeface="Oswald"/>
              <a:cs typeface="Oswald"/>
              <a:sym typeface="Oswald"/>
            </a:endParaRPr>
          </a:p>
          <a:p>
            <a:pPr indent="-419100" lvl="1" marL="914400" rtl="0" algn="l">
              <a:lnSpc>
                <a:spcPct val="95000"/>
              </a:lnSpc>
              <a:spcBef>
                <a:spcPts val="0"/>
              </a:spcBef>
              <a:spcAft>
                <a:spcPts val="0"/>
              </a:spcAft>
              <a:buClr>
                <a:srgbClr val="A40800"/>
              </a:buClr>
              <a:buSzPts val="3000"/>
              <a:buFont typeface="Oswald"/>
              <a:buChar char="○"/>
            </a:pPr>
            <a:r>
              <a:rPr lang="en-GB" sz="3000">
                <a:solidFill>
                  <a:srgbClr val="A40800"/>
                </a:solidFill>
                <a:latin typeface="Oswald"/>
                <a:ea typeface="Oswald"/>
                <a:cs typeface="Oswald"/>
                <a:sym typeface="Oswald"/>
              </a:rPr>
              <a:t>Why did it happen?</a:t>
            </a:r>
            <a:endParaRPr sz="3000">
              <a:solidFill>
                <a:srgbClr val="A40800"/>
              </a:solidFill>
              <a:latin typeface="Oswald"/>
              <a:ea typeface="Oswald"/>
              <a:cs typeface="Oswald"/>
              <a:sym typeface="Oswald"/>
            </a:endParaRPr>
          </a:p>
          <a:p>
            <a:pPr indent="-419100" lvl="1" marL="914400" rtl="0" algn="l">
              <a:lnSpc>
                <a:spcPct val="95000"/>
              </a:lnSpc>
              <a:spcBef>
                <a:spcPts val="0"/>
              </a:spcBef>
              <a:spcAft>
                <a:spcPts val="0"/>
              </a:spcAft>
              <a:buClr>
                <a:srgbClr val="A40800"/>
              </a:buClr>
              <a:buSzPts val="3000"/>
              <a:buFont typeface="Oswald"/>
              <a:buChar char="○"/>
            </a:pPr>
            <a:r>
              <a:rPr lang="en-GB" sz="3000">
                <a:solidFill>
                  <a:srgbClr val="A40800"/>
                </a:solidFill>
                <a:latin typeface="Oswald"/>
                <a:ea typeface="Oswald"/>
                <a:cs typeface="Oswald"/>
                <a:sym typeface="Oswald"/>
              </a:rPr>
              <a:t>What’s the backstory?</a:t>
            </a:r>
            <a:endParaRPr sz="3000">
              <a:solidFill>
                <a:srgbClr val="A40800"/>
              </a:solidFill>
              <a:latin typeface="Oswald"/>
              <a:ea typeface="Oswald"/>
              <a:cs typeface="Oswald"/>
              <a:sym typeface="Oswald"/>
            </a:endParaRPr>
          </a:p>
          <a:p>
            <a:pPr indent="-419100" lvl="0" marL="457200" rtl="0" algn="l">
              <a:lnSpc>
                <a:spcPct val="95000"/>
              </a:lnSpc>
              <a:spcBef>
                <a:spcPts val="0"/>
              </a:spcBef>
              <a:spcAft>
                <a:spcPts val="0"/>
              </a:spcAft>
              <a:buClr>
                <a:srgbClr val="A40800"/>
              </a:buClr>
              <a:buSzPts val="3000"/>
              <a:buFont typeface="Oswald"/>
              <a:buChar char="●"/>
            </a:pPr>
            <a:r>
              <a:rPr lang="en-GB" sz="3000">
                <a:solidFill>
                  <a:srgbClr val="A40800"/>
                </a:solidFill>
                <a:latin typeface="Oswald"/>
                <a:ea typeface="Oswald"/>
                <a:cs typeface="Oswald"/>
                <a:sym typeface="Oswald"/>
              </a:rPr>
              <a:t>What’s next?</a:t>
            </a:r>
            <a:endParaRPr sz="3000">
              <a:solidFill>
                <a:srgbClr val="A40800"/>
              </a:solidFill>
              <a:latin typeface="Oswald"/>
              <a:ea typeface="Oswald"/>
              <a:cs typeface="Oswald"/>
              <a:sym typeface="Oswald"/>
            </a:endParaRPr>
          </a:p>
          <a:p>
            <a:pPr indent="0" lvl="0" marL="0" marR="0" rtl="0" algn="ctr">
              <a:lnSpc>
                <a:spcPct val="95000"/>
              </a:lnSpc>
              <a:spcBef>
                <a:spcPts val="0"/>
              </a:spcBef>
              <a:spcAft>
                <a:spcPts val="0"/>
              </a:spcAft>
              <a:buClr>
                <a:schemeClr val="dk1"/>
              </a:buClr>
              <a:buFont typeface="Arial"/>
              <a:buNone/>
            </a:pPr>
            <a:r>
              <a:t/>
            </a:r>
            <a:endParaRPr i="0" sz="1000" u="none" cap="none" strike="noStrike">
              <a:solidFill>
                <a:schemeClr val="dk1"/>
              </a:solidFill>
              <a:latin typeface="Oswald"/>
              <a:ea typeface="Oswald"/>
              <a:cs typeface="Oswald"/>
              <a:sym typeface="Oswa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5" name="Shape 685"/>
        <p:cNvGrpSpPr/>
        <p:nvPr/>
      </p:nvGrpSpPr>
      <p:grpSpPr>
        <a:xfrm>
          <a:off x="0" y="0"/>
          <a:ext cx="0" cy="0"/>
          <a:chOff x="0" y="0"/>
          <a:chExt cx="0" cy="0"/>
        </a:xfrm>
      </p:grpSpPr>
      <p:sp>
        <p:nvSpPr>
          <p:cNvPr id="686" name="Google Shape;686;p117"/>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solidFill>
                  <a:srgbClr val="A40800"/>
                </a:solidFill>
                <a:latin typeface="Oswald"/>
                <a:ea typeface="Oswald"/>
                <a:cs typeface="Oswald"/>
                <a:sym typeface="Oswald"/>
              </a:rPr>
              <a:t>The drop intro</a:t>
            </a:r>
            <a:endParaRPr b="1" sz="4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t/>
            </a:r>
            <a:endParaRPr sz="4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1. A teasing first paragraph [ABSTRACT]</a:t>
            </a:r>
            <a:endParaRPr sz="3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2. What led up to this [ORIENTATION]</a:t>
            </a:r>
            <a:endParaRPr sz="3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3. ‘But’ - the new thing [COMPLICATION]</a:t>
            </a:r>
            <a:endParaRPr sz="3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4. Quotes, context to that [EVALUATION]</a:t>
            </a:r>
            <a:endParaRPr sz="3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5. Where we are now, e.g. experts [RESULT]</a:t>
            </a:r>
            <a:endParaRPr sz="3000">
              <a:solidFill>
                <a:srgbClr val="A40800"/>
              </a:solidFill>
              <a:latin typeface="Oswald"/>
              <a:ea typeface="Oswald"/>
              <a:cs typeface="Oswald"/>
              <a:sym typeface="Oswald"/>
            </a:endParaRPr>
          </a:p>
          <a:p>
            <a:pPr indent="0" lvl="0" marL="0" rtl="0" algn="l">
              <a:lnSpc>
                <a:spcPct val="95000"/>
              </a:lnSpc>
              <a:spcBef>
                <a:spcPts val="0"/>
              </a:spcBef>
              <a:spcAft>
                <a:spcPts val="0"/>
              </a:spcAft>
              <a:buClr>
                <a:schemeClr val="dk1"/>
              </a:buClr>
              <a:buFont typeface="Arial"/>
              <a:buNone/>
            </a:pPr>
            <a:r>
              <a:rPr lang="en-GB" sz="3000">
                <a:solidFill>
                  <a:srgbClr val="A40800"/>
                </a:solidFill>
                <a:latin typeface="Oswald"/>
                <a:ea typeface="Oswald"/>
                <a:cs typeface="Oswald"/>
                <a:sym typeface="Oswald"/>
              </a:rPr>
              <a:t>End: Back to anecdote/incident/what happens next [CODA]</a:t>
            </a:r>
            <a:endParaRPr sz="3000">
              <a:solidFill>
                <a:srgbClr val="A40800"/>
              </a:solidFill>
              <a:latin typeface="Oswald"/>
              <a:ea typeface="Oswald"/>
              <a:cs typeface="Oswald"/>
              <a:sym typeface="Oswald"/>
            </a:endParaRPr>
          </a:p>
          <a:p>
            <a:pPr indent="0" lvl="0" marL="0" marR="0" rtl="0" algn="ctr">
              <a:lnSpc>
                <a:spcPct val="95000"/>
              </a:lnSpc>
              <a:spcBef>
                <a:spcPts val="0"/>
              </a:spcBef>
              <a:spcAft>
                <a:spcPts val="0"/>
              </a:spcAft>
              <a:buClr>
                <a:schemeClr val="dk1"/>
              </a:buClr>
              <a:buFont typeface="Arial"/>
              <a:buNone/>
            </a:pPr>
            <a:r>
              <a:t/>
            </a:r>
            <a:endParaRPr i="0" sz="1000" u="none" cap="none" strike="noStrike">
              <a:solidFill>
                <a:schemeClr val="dk1"/>
              </a:solidFill>
              <a:latin typeface="Oswald"/>
              <a:ea typeface="Oswald"/>
              <a:cs typeface="Oswald"/>
              <a:sym typeface="Oswa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0" name="Shape 690"/>
        <p:cNvGrpSpPr/>
        <p:nvPr/>
      </p:nvGrpSpPr>
      <p:grpSpPr>
        <a:xfrm>
          <a:off x="0" y="0"/>
          <a:ext cx="0" cy="0"/>
          <a:chOff x="0" y="0"/>
          <a:chExt cx="0" cy="0"/>
        </a:xfrm>
      </p:grpSpPr>
      <p:sp>
        <p:nvSpPr>
          <p:cNvPr id="691" name="Google Shape;691;p118"/>
          <p:cNvSpPr txBox="1"/>
          <p:nvPr/>
        </p:nvSpPr>
        <p:spPr>
          <a:xfrm>
            <a:off x="0" y="4800600"/>
            <a:ext cx="91440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chemeClr val="hlink"/>
                </a:solidFill>
                <a:hlinkClick r:id="rId3"/>
              </a:rPr>
              <a:t>https://www.theguardian.com/media/2022/feb/01/incredible-wordles-welsh-beginnings-to-the-new-york-times</a:t>
            </a:r>
            <a:r>
              <a:rPr lang="en-GB" sz="1200"/>
              <a:t> </a:t>
            </a:r>
            <a:endParaRPr sz="1200"/>
          </a:p>
        </p:txBody>
      </p:sp>
      <p:sp>
        <p:nvSpPr>
          <p:cNvPr id="692" name="Google Shape;692;p118"/>
          <p:cNvSpPr txBox="1"/>
          <p:nvPr/>
        </p:nvSpPr>
        <p:spPr>
          <a:xfrm>
            <a:off x="234475" y="574650"/>
            <a:ext cx="7284300" cy="3994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GB" sz="1500">
                <a:solidFill>
                  <a:srgbClr val="121212"/>
                </a:solidFill>
                <a:highlight>
                  <a:srgbClr val="FFFFFF"/>
                </a:highlight>
                <a:latin typeface="Georgia"/>
                <a:ea typeface="Georgia"/>
                <a:cs typeface="Georgia"/>
                <a:sym typeface="Georgia"/>
              </a:rPr>
              <a:t>He is the toast of New York, of London – and of a small village called </a:t>
            </a:r>
            <a:r>
              <a:rPr lang="en-GB" sz="1500">
                <a:solidFill>
                  <a:schemeClr val="hlink"/>
                </a:solidFill>
                <a:highlight>
                  <a:srgbClr val="FFFFFF"/>
                </a:highlight>
                <a:uFill>
                  <a:noFill/>
                </a:uFill>
                <a:latin typeface="Georgia"/>
                <a:ea typeface="Georgia"/>
                <a:cs typeface="Georgia"/>
                <a:sym typeface="Georgia"/>
                <a:hlinkClick r:id="rId4"/>
              </a:rPr>
              <a:t>Llanddewi Rhydderch</a:t>
            </a:r>
            <a:r>
              <a:rPr lang="en-GB" sz="1500">
                <a:solidFill>
                  <a:srgbClr val="121212"/>
                </a:solidFill>
                <a:highlight>
                  <a:srgbClr val="FFFFFF"/>
                </a:highlight>
                <a:latin typeface="Georgia"/>
                <a:ea typeface="Georgia"/>
                <a:cs typeface="Georgia"/>
                <a:sym typeface="Georgia"/>
              </a:rPr>
              <a:t>.</a:t>
            </a:r>
            <a:endParaRPr sz="15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0"/>
              </a:spcAft>
              <a:buNone/>
            </a:pPr>
            <a:r>
              <a:rPr lang="en-GB" sz="1500">
                <a:solidFill>
                  <a:srgbClr val="121212"/>
                </a:solidFill>
                <a:highlight>
                  <a:srgbClr val="FFFFFF"/>
                </a:highlight>
                <a:latin typeface="Georgia"/>
                <a:ea typeface="Georgia"/>
                <a:cs typeface="Georgia"/>
                <a:sym typeface="Georgia"/>
              </a:rPr>
              <a:t>Just four months after Josh Wardle invented the </a:t>
            </a:r>
            <a:r>
              <a:rPr lang="en-GB" sz="1500">
                <a:solidFill>
                  <a:schemeClr val="hlink"/>
                </a:solidFill>
                <a:highlight>
                  <a:srgbClr val="FFFFFF"/>
                </a:highlight>
                <a:uFill>
                  <a:noFill/>
                </a:uFill>
                <a:latin typeface="Georgia"/>
                <a:ea typeface="Georgia"/>
                <a:cs typeface="Georgia"/>
                <a:sym typeface="Georgia"/>
                <a:hlinkClick r:id="rId5"/>
              </a:rPr>
              <a:t>wonderfully simple and soothing puzzle Wordle</a:t>
            </a:r>
            <a:r>
              <a:rPr lang="en-GB" sz="1500">
                <a:solidFill>
                  <a:srgbClr val="121212"/>
                </a:solidFill>
                <a:highlight>
                  <a:srgbClr val="FFFFFF"/>
                </a:highlight>
                <a:latin typeface="Georgia"/>
                <a:ea typeface="Georgia"/>
                <a:cs typeface="Georgia"/>
                <a:sym typeface="Georgia"/>
              </a:rPr>
              <a:t>, he is a megastar in the world of games and is a great deal wealthier after </a:t>
            </a:r>
            <a:r>
              <a:rPr lang="en-GB" sz="1500">
                <a:solidFill>
                  <a:schemeClr val="hlink"/>
                </a:solidFill>
                <a:highlight>
                  <a:srgbClr val="FFFFFF"/>
                </a:highlight>
                <a:uFill>
                  <a:noFill/>
                </a:uFill>
                <a:latin typeface="Georgia"/>
                <a:ea typeface="Georgia"/>
                <a:cs typeface="Georgia"/>
                <a:sym typeface="Georgia"/>
                <a:hlinkClick r:id="rId6"/>
              </a:rPr>
              <a:t>the New York Times acquired his creation</a:t>
            </a:r>
            <a:r>
              <a:rPr lang="en-GB" sz="1500">
                <a:solidFill>
                  <a:srgbClr val="121212"/>
                </a:solidFill>
                <a:highlight>
                  <a:srgbClr val="FFFFFF"/>
                </a:highlight>
                <a:latin typeface="Georgia"/>
                <a:ea typeface="Georgia"/>
                <a:cs typeface="Georgia"/>
                <a:sym typeface="Georgia"/>
              </a:rPr>
              <a:t> for a seven-figure sum.</a:t>
            </a:r>
            <a:endParaRPr sz="15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0"/>
              </a:spcAft>
              <a:buNone/>
            </a:pPr>
            <a:r>
              <a:rPr lang="en-GB" sz="1500">
                <a:solidFill>
                  <a:srgbClr val="121212"/>
                </a:solidFill>
                <a:highlight>
                  <a:srgbClr val="FFFFFF"/>
                </a:highlight>
                <a:latin typeface="Georgia"/>
                <a:ea typeface="Georgia"/>
                <a:cs typeface="Georgia"/>
                <a:sym typeface="Georgia"/>
              </a:rPr>
              <a:t>But back in his home village in south-east </a:t>
            </a:r>
            <a:r>
              <a:rPr lang="en-GB" sz="1500">
                <a:solidFill>
                  <a:schemeClr val="hlink"/>
                </a:solidFill>
                <a:highlight>
                  <a:srgbClr val="FFFFFF"/>
                </a:highlight>
                <a:uFill>
                  <a:noFill/>
                </a:uFill>
                <a:latin typeface="Georgia"/>
                <a:ea typeface="Georgia"/>
                <a:cs typeface="Georgia"/>
                <a:sym typeface="Georgia"/>
                <a:hlinkClick r:id="rId7"/>
              </a:rPr>
              <a:t>Wales</a:t>
            </a:r>
            <a:r>
              <a:rPr lang="en-GB" sz="1500">
                <a:solidFill>
                  <a:srgbClr val="121212"/>
                </a:solidFill>
                <a:highlight>
                  <a:srgbClr val="FFFFFF"/>
                </a:highlight>
                <a:latin typeface="Georgia"/>
                <a:ea typeface="Georgia"/>
                <a:cs typeface="Georgia"/>
                <a:sym typeface="Georgia"/>
              </a:rPr>
              <a:t>, which has a church, a chapel, an ancient yew tree and not much else, Wardle’s family expressed quiet joy at their son’s success, and also, perhaps, a little bemusement.</a:t>
            </a:r>
            <a:endParaRPr sz="1500">
              <a:solidFill>
                <a:srgbClr val="121212"/>
              </a:solidFill>
              <a:highlight>
                <a:srgbClr val="FFFFFF"/>
              </a:highlight>
              <a:latin typeface="Georgia"/>
              <a:ea typeface="Georgia"/>
              <a:cs typeface="Georgia"/>
              <a:sym typeface="Georgia"/>
            </a:endParaRPr>
          </a:p>
          <a:p>
            <a:pPr indent="0" lvl="0" marL="0" rtl="0" algn="l">
              <a:lnSpc>
                <a:spcPct val="140000"/>
              </a:lnSpc>
              <a:spcBef>
                <a:spcPts val="900"/>
              </a:spcBef>
              <a:spcAft>
                <a:spcPts val="900"/>
              </a:spcAft>
              <a:buNone/>
            </a:pPr>
            <a:r>
              <a:rPr lang="en-GB" sz="1500">
                <a:solidFill>
                  <a:srgbClr val="121212"/>
                </a:solidFill>
                <a:highlight>
                  <a:srgbClr val="FFFFFF"/>
                </a:highlight>
                <a:latin typeface="Georgia"/>
                <a:ea typeface="Georgia"/>
                <a:cs typeface="Georgia"/>
                <a:sym typeface="Georgia"/>
              </a:rPr>
              <a:t>“We’re very proud but it won’t change him at all,” said his father, Christopher, a farmer. “He’s not interested in the money side of things. He just likes creating. This all got so big so quickly.”</a:t>
            </a:r>
            <a:endParaRPr sz="1500">
              <a:solidFill>
                <a:srgbClr val="121212"/>
              </a:solidFill>
              <a:highlight>
                <a:srgbClr val="FFFFFF"/>
              </a:highlight>
              <a:latin typeface="Georgia"/>
              <a:ea typeface="Georgia"/>
              <a:cs typeface="Georgia"/>
              <a:sym typeface="Georgi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pic>
        <p:nvPicPr>
          <p:cNvPr id="697" name="Google Shape;697;p119"/>
          <p:cNvPicPr preferRelativeResize="0"/>
          <p:nvPr/>
        </p:nvPicPr>
        <p:blipFill>
          <a:blip r:embed="rId3">
            <a:alphaModFix/>
          </a:blip>
          <a:stretch>
            <a:fillRect/>
          </a:stretch>
        </p:blipFill>
        <p:spPr>
          <a:xfrm>
            <a:off x="152400" y="152400"/>
            <a:ext cx="5163083" cy="4838701"/>
          </a:xfrm>
          <a:prstGeom prst="rect">
            <a:avLst/>
          </a:prstGeom>
          <a:noFill/>
          <a:ln>
            <a:noFill/>
          </a:ln>
        </p:spPr>
      </p:pic>
      <p:sp>
        <p:nvSpPr>
          <p:cNvPr id="698" name="Google Shape;698;p119"/>
          <p:cNvSpPr txBox="1"/>
          <p:nvPr/>
        </p:nvSpPr>
        <p:spPr>
          <a:xfrm>
            <a:off x="5882975" y="3316625"/>
            <a:ext cx="3000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en-GB">
                <a:solidFill>
                  <a:schemeClr val="dk1"/>
                </a:solidFill>
              </a:rPr>
              <a:t>Heravi (2022) </a:t>
            </a:r>
            <a:r>
              <a:rPr b="1" lang="en-GB" u="sng">
                <a:solidFill>
                  <a:schemeClr val="hlink"/>
                </a:solidFill>
                <a:hlinkClick r:id="rId4"/>
              </a:rPr>
              <a:t>Storytelling Structures in Data Journalism: Introducing the Water Tower structure</a:t>
            </a:r>
            <a:endParaRPr b="1">
              <a:solidFill>
                <a:schemeClr val="dk1"/>
              </a:solidFill>
            </a:endParaRPr>
          </a:p>
        </p:txBody>
      </p:sp>
      <p:sp>
        <p:nvSpPr>
          <p:cNvPr id="699" name="Google Shape;699;p119"/>
          <p:cNvSpPr txBox="1"/>
          <p:nvPr/>
        </p:nvSpPr>
        <p:spPr>
          <a:xfrm>
            <a:off x="5882975" y="320175"/>
            <a:ext cx="3000000" cy="13545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GB" sz="4000">
                <a:solidFill>
                  <a:srgbClr val="A40800"/>
                </a:solidFill>
                <a:latin typeface="Oswald"/>
                <a:ea typeface="Oswald"/>
                <a:cs typeface="Oswald"/>
                <a:sym typeface="Oswald"/>
              </a:rPr>
              <a:t>The water tower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9 principles of better stories</a:t>
            </a:r>
            <a:endParaRPr sz="1900"/>
          </a:p>
        </p:txBody>
      </p:sp>
      <p:sp>
        <p:nvSpPr>
          <p:cNvPr id="705" name="Google Shape;705;p1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Oswald"/>
              <a:buAutoNum type="arabicPeriod"/>
            </a:pPr>
            <a:r>
              <a:rPr lang="en-GB" sz="2200">
                <a:latin typeface="Oswald"/>
                <a:ea typeface="Oswald"/>
                <a:cs typeface="Oswald"/>
                <a:sym typeface="Oswald"/>
              </a:rPr>
              <a:t>Transformational</a:t>
            </a:r>
            <a:endParaRPr sz="2200">
              <a:latin typeface="Oswald"/>
              <a:ea typeface="Oswald"/>
              <a:cs typeface="Oswald"/>
              <a:sym typeface="Oswald"/>
            </a:endParaRPr>
          </a:p>
          <a:p>
            <a:pPr indent="-368300" lvl="0" marL="457200" rtl="0" algn="l">
              <a:spcBef>
                <a:spcPts val="0"/>
              </a:spcBef>
              <a:spcAft>
                <a:spcPts val="0"/>
              </a:spcAft>
              <a:buSzPts val="2200"/>
              <a:buFont typeface="Oswald"/>
              <a:buAutoNum type="arabicPeriod"/>
            </a:pPr>
            <a:r>
              <a:rPr lang="en-GB" sz="2200">
                <a:latin typeface="Oswald"/>
                <a:ea typeface="Oswald"/>
                <a:cs typeface="Oswald"/>
                <a:sym typeface="Oswald"/>
              </a:rPr>
              <a:t>Capture the imagination</a:t>
            </a:r>
            <a:endParaRPr sz="2200">
              <a:latin typeface="Oswald"/>
              <a:ea typeface="Oswald"/>
              <a:cs typeface="Oswald"/>
              <a:sym typeface="Oswald"/>
            </a:endParaRPr>
          </a:p>
          <a:p>
            <a:pPr indent="-368300" lvl="0" marL="457200" rtl="0" algn="l">
              <a:spcBef>
                <a:spcPts val="0"/>
              </a:spcBef>
              <a:spcAft>
                <a:spcPts val="0"/>
              </a:spcAft>
              <a:buSzPts val="2200"/>
              <a:buFont typeface="Oswald"/>
              <a:buAutoNum type="arabicPeriod"/>
            </a:pPr>
            <a:r>
              <a:rPr lang="en-GB" sz="2200">
                <a:latin typeface="Oswald"/>
                <a:ea typeface="Oswald"/>
                <a:cs typeface="Oswald"/>
                <a:sym typeface="Oswald"/>
              </a:rPr>
              <a:t>Tell the truth</a:t>
            </a:r>
            <a:endParaRPr sz="2200">
              <a:latin typeface="Oswald"/>
              <a:ea typeface="Oswald"/>
              <a:cs typeface="Oswald"/>
              <a:sym typeface="Oswald"/>
            </a:endParaRPr>
          </a:p>
          <a:p>
            <a:pPr indent="-368300" lvl="0" marL="457200" rtl="0" algn="l">
              <a:spcBef>
                <a:spcPts val="0"/>
              </a:spcBef>
              <a:spcAft>
                <a:spcPts val="0"/>
              </a:spcAft>
              <a:buSzPts val="2200"/>
              <a:buFont typeface="Oswald"/>
              <a:buAutoNum type="arabicPeriod"/>
            </a:pPr>
            <a:r>
              <a:rPr lang="en-GB" sz="2200">
                <a:latin typeface="Oswald"/>
                <a:ea typeface="Oswald"/>
                <a:cs typeface="Oswald"/>
                <a:sym typeface="Oswald"/>
              </a:rPr>
              <a:t>Measurable outcomes</a:t>
            </a:r>
            <a:endParaRPr sz="2200">
              <a:latin typeface="Oswald"/>
              <a:ea typeface="Oswald"/>
              <a:cs typeface="Oswald"/>
              <a:sym typeface="Oswald"/>
            </a:endParaRPr>
          </a:p>
          <a:p>
            <a:pPr indent="-368300" lvl="0" marL="457200" rtl="0" algn="l">
              <a:spcBef>
                <a:spcPts val="0"/>
              </a:spcBef>
              <a:spcAft>
                <a:spcPts val="0"/>
              </a:spcAft>
              <a:buSzPts val="2200"/>
              <a:buFont typeface="Oswald"/>
              <a:buAutoNum type="arabicPeriod"/>
            </a:pPr>
            <a:r>
              <a:rPr lang="en-GB" sz="2200">
                <a:latin typeface="Oswald"/>
                <a:ea typeface="Oswald"/>
                <a:cs typeface="Oswald"/>
                <a:sym typeface="Oswald"/>
              </a:rPr>
              <a:t>Emotional</a:t>
            </a:r>
            <a:endParaRPr sz="2200">
              <a:latin typeface="Oswald"/>
              <a:ea typeface="Oswald"/>
              <a:cs typeface="Oswald"/>
              <a:sym typeface="Oswald"/>
            </a:endParaRPr>
          </a:p>
          <a:p>
            <a:pPr indent="-368300" lvl="0" marL="457200" rtl="0" algn="l">
              <a:spcBef>
                <a:spcPts val="0"/>
              </a:spcBef>
              <a:spcAft>
                <a:spcPts val="0"/>
              </a:spcAft>
              <a:buSzPts val="2200"/>
              <a:buFont typeface="Oswald"/>
              <a:buAutoNum type="arabicPeriod"/>
            </a:pPr>
            <a:r>
              <a:rPr lang="en-GB" sz="2200">
                <a:latin typeface="Oswald"/>
                <a:ea typeface="Oswald"/>
                <a:cs typeface="Oswald"/>
                <a:sym typeface="Oswald"/>
              </a:rPr>
              <a:t>Use strong verbs and short sentences</a:t>
            </a:r>
            <a:endParaRPr sz="2200">
              <a:latin typeface="Oswald"/>
              <a:ea typeface="Oswald"/>
              <a:cs typeface="Oswald"/>
              <a:sym typeface="Oswald"/>
            </a:endParaRPr>
          </a:p>
          <a:p>
            <a:pPr indent="-368300" lvl="0" marL="457200" rtl="0" algn="l">
              <a:spcBef>
                <a:spcPts val="0"/>
              </a:spcBef>
              <a:spcAft>
                <a:spcPts val="0"/>
              </a:spcAft>
              <a:buSzPts val="2200"/>
              <a:buFont typeface="Oswald"/>
              <a:buAutoNum type="arabicPeriod"/>
            </a:pPr>
            <a:r>
              <a:rPr lang="en-GB" sz="2200">
                <a:latin typeface="Oswald"/>
                <a:ea typeface="Oswald"/>
                <a:cs typeface="Oswald"/>
                <a:sym typeface="Oswald"/>
              </a:rPr>
              <a:t>Surprising</a:t>
            </a:r>
            <a:endParaRPr sz="2200">
              <a:latin typeface="Oswald"/>
              <a:ea typeface="Oswald"/>
              <a:cs typeface="Oswald"/>
              <a:sym typeface="Oswald"/>
            </a:endParaRPr>
          </a:p>
          <a:p>
            <a:pPr indent="-368300" lvl="0" marL="457200" rtl="0" algn="l">
              <a:spcBef>
                <a:spcPts val="0"/>
              </a:spcBef>
              <a:spcAft>
                <a:spcPts val="0"/>
              </a:spcAft>
              <a:buSzPts val="2200"/>
              <a:buFont typeface="Oswald"/>
              <a:buAutoNum type="arabicPeriod"/>
            </a:pPr>
            <a:r>
              <a:rPr lang="en-GB" sz="2200">
                <a:latin typeface="Oswald"/>
                <a:ea typeface="Oswald"/>
                <a:cs typeface="Oswald"/>
                <a:sym typeface="Oswald"/>
              </a:rPr>
              <a:t>Understandable</a:t>
            </a:r>
            <a:endParaRPr sz="2200">
              <a:latin typeface="Oswald"/>
              <a:ea typeface="Oswald"/>
              <a:cs typeface="Oswald"/>
              <a:sym typeface="Oswald"/>
            </a:endParaRPr>
          </a:p>
          <a:p>
            <a:pPr indent="-368300" lvl="0" marL="457200" rtl="0" algn="l">
              <a:spcBef>
                <a:spcPts val="0"/>
              </a:spcBef>
              <a:spcAft>
                <a:spcPts val="0"/>
              </a:spcAft>
              <a:buSzPts val="2200"/>
              <a:buFont typeface="Oswald"/>
              <a:buAutoNum type="arabicPeriod"/>
            </a:pPr>
            <a:r>
              <a:rPr lang="en-GB" sz="2200">
                <a:latin typeface="Oswald"/>
                <a:ea typeface="Oswald"/>
                <a:cs typeface="Oswald"/>
                <a:sym typeface="Oswald"/>
              </a:rPr>
              <a:t>Inspire action</a:t>
            </a:r>
            <a:endParaRPr sz="2200">
              <a:latin typeface="Oswald"/>
              <a:ea typeface="Oswald"/>
              <a:cs typeface="Oswald"/>
              <a:sym typeface="Oswald"/>
            </a:endParaRPr>
          </a:p>
        </p:txBody>
      </p:sp>
      <p:sp>
        <p:nvSpPr>
          <p:cNvPr id="706" name="Google Shape;706;p120"/>
          <p:cNvSpPr txBox="1"/>
          <p:nvPr/>
        </p:nvSpPr>
        <p:spPr>
          <a:xfrm>
            <a:off x="7529700" y="118025"/>
            <a:ext cx="1548300" cy="54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u="sng">
                <a:solidFill>
                  <a:srgbClr val="01AFD1"/>
                </a:solidFill>
                <a:latin typeface="Oswald"/>
                <a:ea typeface="Oswald"/>
                <a:cs typeface="Oswald"/>
                <a:sym typeface="Oswald"/>
                <a:hlinkClick r:id="rId3">
                  <a:extLst>
                    <a:ext uri="{A12FA001-AC4F-418D-AE19-62706E023703}">
                      <ahyp:hlinkClr val="tx"/>
                    </a:ext>
                  </a:extLst>
                </a:hlinkClick>
              </a:rPr>
              <a:t>Connell-Waite, 2024</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0" name="Shape 710"/>
        <p:cNvGrpSpPr/>
        <p:nvPr/>
      </p:nvGrpSpPr>
      <p:grpSpPr>
        <a:xfrm>
          <a:off x="0" y="0"/>
          <a:ext cx="0" cy="0"/>
          <a:chOff x="0" y="0"/>
          <a:chExt cx="0" cy="0"/>
        </a:xfrm>
      </p:grpSpPr>
      <p:sp>
        <p:nvSpPr>
          <p:cNvPr id="711" name="Google Shape;711;p121"/>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How would you order these?</a:t>
            </a:r>
            <a:endParaRPr b="1" sz="40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rPr lang="en-GB" sz="3000"/>
              <a:t>You’ve been working on a TV drama for 6 months. This week you are filming a big fight scene and so many props have been broken that you’ve had to order in more. The director has 3 more days and will then move to a new location for the next shoot. You’ve been asked to write ‘the story’ for the drama’s behind-the-scenes blog.</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5" name="Shape 715"/>
        <p:cNvGrpSpPr/>
        <p:nvPr/>
      </p:nvGrpSpPr>
      <p:grpSpPr>
        <a:xfrm>
          <a:off x="0" y="0"/>
          <a:ext cx="0" cy="0"/>
          <a:chOff x="0" y="0"/>
          <a:chExt cx="0" cy="0"/>
        </a:xfrm>
      </p:grpSpPr>
      <p:sp>
        <p:nvSpPr>
          <p:cNvPr id="716" name="Google Shape;716;p122"/>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How would you order these?</a:t>
            </a:r>
            <a:endParaRPr b="1" sz="40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rPr lang="en-GB" sz="3000"/>
              <a:t>You’ve been to an conference on climate change organised by Google. The first speaker talks about how they overcame censorship by collaborating across borders. The second speaker talks about how climate change coverage has changed at the BBC. You’ve been asked to write a story about the event - how might you structure it?</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0" name="Shape 720"/>
        <p:cNvGrpSpPr/>
        <p:nvPr/>
      </p:nvGrpSpPr>
      <p:grpSpPr>
        <a:xfrm>
          <a:off x="0" y="0"/>
          <a:ext cx="0" cy="0"/>
          <a:chOff x="0" y="0"/>
          <a:chExt cx="0" cy="0"/>
        </a:xfrm>
      </p:grpSpPr>
      <p:sp>
        <p:nvSpPr>
          <p:cNvPr id="721" name="Google Shape;721;p123"/>
          <p:cNvSpPr txBox="1"/>
          <p:nvPr/>
        </p:nvSpPr>
        <p:spPr>
          <a:xfrm>
            <a:off x="192891" y="306406"/>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How would you order these?</a:t>
            </a:r>
            <a:endParaRPr b="1" sz="40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rPr lang="en-GB" sz="3000"/>
              <a:t>You work on a breakfast radio show. Today’s main guest - a singer whose album comes out tomorrow - arrived late, slurred her words, insulted a caller, and swore on air (the presenter had to apologise). The interview was cut short and the presenter apologised again afterwards. Complaints were made to Ofcom. You’ve been asked to write ‘the story’ for the station website.</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52"/>
          <p:cNvSpPr txBox="1"/>
          <p:nvPr/>
        </p:nvSpPr>
        <p:spPr>
          <a:xfrm>
            <a:off x="187166" y="2460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Spot it! </a:t>
            </a:r>
            <a:r>
              <a:rPr b="1" lang="en-GB" sz="2400"/>
              <a:t>abstract, orientation, </a:t>
            </a:r>
            <a:r>
              <a:rPr b="1" lang="en-GB" sz="2400"/>
              <a:t>complication</a:t>
            </a:r>
            <a:r>
              <a:rPr b="1" lang="en-GB" sz="2400"/>
              <a:t>, evaluation</a:t>
            </a:r>
            <a:endParaRPr b="1" sz="2400"/>
          </a:p>
          <a:p>
            <a:pPr indent="0" lvl="0" marL="0" rtl="0" algn="l">
              <a:lnSpc>
                <a:spcPct val="95000"/>
              </a:lnSpc>
              <a:spcBef>
                <a:spcPts val="0"/>
              </a:spcBef>
              <a:spcAft>
                <a:spcPts val="0"/>
              </a:spcAft>
              <a:buClr>
                <a:schemeClr val="dk1"/>
              </a:buClr>
              <a:buFont typeface="Arial"/>
              <a:buNone/>
            </a:pPr>
            <a:r>
              <a:t/>
            </a:r>
            <a:endParaRPr sz="4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sp>
        <p:nvSpPr>
          <p:cNvPr id="254" name="Google Shape;254;p52"/>
          <p:cNvSpPr txBox="1"/>
          <p:nvPr/>
        </p:nvSpPr>
        <p:spPr>
          <a:xfrm>
            <a:off x="8148700" y="4681200"/>
            <a:ext cx="9954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BBC</a:t>
            </a:r>
            <a:endParaRPr/>
          </a:p>
        </p:txBody>
      </p:sp>
      <p:sp>
        <p:nvSpPr>
          <p:cNvPr id="255" name="Google Shape;255;p52"/>
          <p:cNvSpPr txBox="1"/>
          <p:nvPr/>
        </p:nvSpPr>
        <p:spPr>
          <a:xfrm>
            <a:off x="351675" y="1113700"/>
            <a:ext cx="7225800" cy="3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rgbClr val="141414"/>
                </a:solidFill>
                <a:highlight>
                  <a:srgbClr val="FFFFFF"/>
                </a:highlight>
              </a:rPr>
              <a:t>Women-only train carriages could combat the rise in sexual offences on public transport, a Labour MP has said.</a:t>
            </a:r>
            <a:endParaRPr b="1">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Shadow fire minister Chris Williamson said it would be "worth consulting" on the policy after such crimes doubled in the past five years.</a:t>
            </a:r>
            <a:endParaRPr>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However, Labour colleagues have criticised the move as "normalising attacks".</a:t>
            </a:r>
            <a:endParaRPr>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Party leader Jeremy Corbyn </a:t>
            </a:r>
            <a:r>
              <a:rPr b="1" lang="en-GB" u="sng">
                <a:solidFill>
                  <a:srgbClr val="141414"/>
                </a:solidFill>
                <a:highlight>
                  <a:srgbClr val="FFFFFF"/>
                </a:highlight>
                <a:hlinkClick r:id="rId4">
                  <a:extLst>
                    <a:ext uri="{A12FA001-AC4F-418D-AE19-62706E023703}">
                      <ahyp:hlinkClr val="tx"/>
                    </a:ext>
                  </a:extLst>
                </a:hlinkClick>
              </a:rPr>
              <a:t>first suggested the policy</a:t>
            </a:r>
            <a:r>
              <a:rPr lang="en-GB">
                <a:solidFill>
                  <a:srgbClr val="141414"/>
                </a:solidFill>
                <a:highlight>
                  <a:srgbClr val="FFFFFF"/>
                </a:highlight>
              </a:rPr>
              <a:t> during his leadership election campaign in 2015.</a:t>
            </a:r>
            <a:endParaRPr>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Mr Williamson, MP for Derby North, highlighted </a:t>
            </a:r>
            <a:r>
              <a:rPr b="1" lang="en-GB" u="sng">
                <a:solidFill>
                  <a:srgbClr val="141414"/>
                </a:solidFill>
                <a:highlight>
                  <a:srgbClr val="FFFFFF"/>
                </a:highlight>
                <a:hlinkClick r:id="rId5">
                  <a:extLst>
                    <a:ext uri="{A12FA001-AC4F-418D-AE19-62706E023703}">
                      <ahyp:hlinkClr val="tx"/>
                    </a:ext>
                  </a:extLst>
                </a:hlinkClick>
              </a:rPr>
              <a:t>figures from the British Transport Police,</a:t>
            </a:r>
            <a:r>
              <a:rPr lang="en-GB">
                <a:solidFill>
                  <a:srgbClr val="141414"/>
                </a:solidFill>
                <a:highlight>
                  <a:srgbClr val="FFFFFF"/>
                </a:highlight>
              </a:rPr>
              <a:t> showing 1,448 sexual offences on trains had been reported in 2016-17, compared with 650 incidents in 2012-13.</a:t>
            </a:r>
            <a:endParaRPr>
              <a:solidFill>
                <a:srgbClr val="141414"/>
              </a:solidFill>
              <a:highlight>
                <a:srgbClr val="FFFFFF"/>
              </a:highlight>
            </a:endParaRPr>
          </a:p>
          <a:p>
            <a:pPr indent="0" lvl="0" marL="0" rtl="0" algn="l">
              <a:lnSpc>
                <a:spcPct val="115000"/>
              </a:lnSpc>
              <a:spcBef>
                <a:spcPts val="1200"/>
              </a:spcBef>
              <a:spcAft>
                <a:spcPts val="0"/>
              </a:spcAft>
              <a:buNone/>
            </a:pPr>
            <a:r>
              <a:rPr lang="en-GB">
                <a:solidFill>
                  <a:srgbClr val="141414"/>
                </a:solidFill>
                <a:highlight>
                  <a:srgbClr val="FFFFFF"/>
                </a:highlight>
              </a:rPr>
              <a:t>He told </a:t>
            </a:r>
            <a:r>
              <a:rPr b="1" lang="en-GB" u="sng">
                <a:solidFill>
                  <a:srgbClr val="141414"/>
                </a:solidFill>
                <a:highlight>
                  <a:srgbClr val="FFFFFF"/>
                </a:highlight>
                <a:hlinkClick r:id="rId6">
                  <a:extLst>
                    <a:ext uri="{A12FA001-AC4F-418D-AE19-62706E023703}">
                      <ahyp:hlinkClr val="tx"/>
                    </a:ext>
                  </a:extLst>
                </a:hlinkClick>
              </a:rPr>
              <a:t>PoliticsHome</a:t>
            </a:r>
            <a:r>
              <a:rPr lang="en-GB">
                <a:solidFill>
                  <a:srgbClr val="141414"/>
                </a:solidFill>
                <a:highlight>
                  <a:srgbClr val="FFFFFF"/>
                </a:highlight>
              </a:rPr>
              <a:t> that women-only carriages - which have been tested in countries including Japan, Brazil and Mexico - could create a "safe space".</a:t>
            </a:r>
            <a:endParaRPr>
              <a:solidFill>
                <a:srgbClr val="141414"/>
              </a:solidFill>
              <a:highlight>
                <a:srgbClr val="FFFFFF"/>
              </a:highligh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5" name="Shape 725"/>
        <p:cNvGrpSpPr/>
        <p:nvPr/>
      </p:nvGrpSpPr>
      <p:grpSpPr>
        <a:xfrm>
          <a:off x="0" y="0"/>
          <a:ext cx="0" cy="0"/>
          <a:chOff x="0" y="0"/>
          <a:chExt cx="0" cy="0"/>
        </a:xfrm>
      </p:grpSpPr>
      <p:sp>
        <p:nvSpPr>
          <p:cNvPr id="726" name="Google Shape;726;p124"/>
          <p:cNvSpPr txBox="1"/>
          <p:nvPr/>
        </p:nvSpPr>
        <p:spPr>
          <a:xfrm>
            <a:off x="187166" y="550881"/>
            <a:ext cx="8758200" cy="4343400"/>
          </a:xfrm>
          <a:prstGeom prst="rect">
            <a:avLst/>
          </a:prstGeom>
          <a:noFill/>
          <a:ln>
            <a:noFill/>
          </a:ln>
        </p:spPr>
        <p:txBody>
          <a:bodyPr anchorCtr="0" anchor="t" bIns="0" lIns="0" spcFirstLastPara="1" rIns="0" wrap="square" tIns="0">
            <a:noAutofit/>
          </a:bodyPr>
          <a:lstStyle/>
          <a:p>
            <a:pPr indent="0" lvl="0" marL="0" rtl="0" algn="ctr">
              <a:lnSpc>
                <a:spcPct val="95000"/>
              </a:lnSpc>
              <a:spcBef>
                <a:spcPts val="0"/>
              </a:spcBef>
              <a:spcAft>
                <a:spcPts val="0"/>
              </a:spcAft>
              <a:buClr>
                <a:schemeClr val="dk1"/>
              </a:buClr>
              <a:buFont typeface="Arial"/>
              <a:buNone/>
            </a:pPr>
            <a:r>
              <a:rPr b="1" lang="en-GB" sz="4000"/>
              <a:t>Make a list:</a:t>
            </a:r>
            <a:endParaRPr b="1" sz="4000"/>
          </a:p>
          <a:p>
            <a:pPr indent="0" lvl="0" marL="0" rtl="0" algn="l">
              <a:lnSpc>
                <a:spcPct val="95000"/>
              </a:lnSpc>
              <a:spcBef>
                <a:spcPts val="0"/>
              </a:spcBef>
              <a:spcAft>
                <a:spcPts val="0"/>
              </a:spcAft>
              <a:buClr>
                <a:schemeClr val="dk1"/>
              </a:buClr>
              <a:buFont typeface="Arial"/>
              <a:buNone/>
            </a:pPr>
            <a:r>
              <a:t/>
            </a:r>
            <a:endParaRPr sz="4000"/>
          </a:p>
          <a:p>
            <a:pPr indent="0" lvl="0" marL="0" rtl="0" algn="l">
              <a:lnSpc>
                <a:spcPct val="95000"/>
              </a:lnSpc>
              <a:spcBef>
                <a:spcPts val="0"/>
              </a:spcBef>
              <a:spcAft>
                <a:spcPts val="0"/>
              </a:spcAft>
              <a:buClr>
                <a:schemeClr val="dk1"/>
              </a:buClr>
              <a:buFont typeface="Arial"/>
              <a:buNone/>
            </a:pPr>
            <a:r>
              <a:rPr lang="en-GB" sz="3000"/>
              <a:t>1. What’s the abstract? (the story in a nutshell)</a:t>
            </a:r>
            <a:endParaRPr sz="3000"/>
          </a:p>
          <a:p>
            <a:pPr indent="0" lvl="0" marL="0" rtl="0" algn="l">
              <a:lnSpc>
                <a:spcPct val="95000"/>
              </a:lnSpc>
              <a:spcBef>
                <a:spcPts val="0"/>
              </a:spcBef>
              <a:spcAft>
                <a:spcPts val="0"/>
              </a:spcAft>
              <a:buClr>
                <a:schemeClr val="dk1"/>
              </a:buClr>
              <a:buFont typeface="Arial"/>
              <a:buNone/>
            </a:pPr>
            <a:r>
              <a:rPr lang="en-GB" sz="3000"/>
              <a:t>2. What’s the orientation? (Where, who, when)</a:t>
            </a:r>
            <a:endParaRPr sz="3000"/>
          </a:p>
          <a:p>
            <a:pPr indent="0" lvl="0" marL="0" rtl="0" algn="l">
              <a:lnSpc>
                <a:spcPct val="95000"/>
              </a:lnSpc>
              <a:spcBef>
                <a:spcPts val="0"/>
              </a:spcBef>
              <a:spcAft>
                <a:spcPts val="0"/>
              </a:spcAft>
              <a:buClr>
                <a:schemeClr val="dk1"/>
              </a:buClr>
              <a:buFont typeface="Arial"/>
              <a:buNone/>
            </a:pPr>
            <a:r>
              <a:rPr lang="en-GB" sz="3000"/>
              <a:t>3. What’s the complication?</a:t>
            </a:r>
            <a:endParaRPr sz="3000"/>
          </a:p>
          <a:p>
            <a:pPr indent="0" lvl="0" marL="0" rtl="0" algn="l">
              <a:lnSpc>
                <a:spcPct val="95000"/>
              </a:lnSpc>
              <a:spcBef>
                <a:spcPts val="0"/>
              </a:spcBef>
              <a:spcAft>
                <a:spcPts val="0"/>
              </a:spcAft>
              <a:buClr>
                <a:schemeClr val="dk1"/>
              </a:buClr>
              <a:buFont typeface="Arial"/>
              <a:buNone/>
            </a:pPr>
            <a:r>
              <a:rPr lang="en-GB" sz="3000"/>
              <a:t>4. What happened next? (evaluation)</a:t>
            </a:r>
            <a:endParaRPr sz="3000"/>
          </a:p>
          <a:p>
            <a:pPr indent="0" lvl="0" marL="0" rtl="0" algn="l">
              <a:lnSpc>
                <a:spcPct val="95000"/>
              </a:lnSpc>
              <a:spcBef>
                <a:spcPts val="0"/>
              </a:spcBef>
              <a:spcAft>
                <a:spcPts val="0"/>
              </a:spcAft>
              <a:buClr>
                <a:schemeClr val="dk1"/>
              </a:buClr>
              <a:buFont typeface="Arial"/>
              <a:buNone/>
            </a:pPr>
            <a:r>
              <a:rPr lang="en-GB" sz="3000"/>
              <a:t>5. What’s the ultimate result?</a:t>
            </a:r>
            <a:endParaRPr sz="3000"/>
          </a:p>
          <a:p>
            <a:pPr indent="0" lvl="0" marL="0" rtl="0" algn="l">
              <a:lnSpc>
                <a:spcPct val="95000"/>
              </a:lnSpc>
              <a:spcBef>
                <a:spcPts val="0"/>
              </a:spcBef>
              <a:spcAft>
                <a:spcPts val="0"/>
              </a:spcAft>
              <a:buClr>
                <a:schemeClr val="dk1"/>
              </a:buClr>
              <a:buFont typeface="Arial"/>
              <a:buNone/>
            </a:pPr>
            <a:r>
              <a:rPr lang="en-GB" sz="3000"/>
              <a:t>6. What might you need for a coda?</a:t>
            </a:r>
            <a:endParaRPr sz="3000"/>
          </a:p>
          <a:p>
            <a:pPr indent="0" lvl="0" marL="0" marR="0" rtl="0" algn="ctr">
              <a:lnSpc>
                <a:spcPct val="95000"/>
              </a:lnSpc>
              <a:spcBef>
                <a:spcPts val="0"/>
              </a:spcBef>
              <a:spcAft>
                <a:spcPts val="0"/>
              </a:spcAft>
              <a:buClr>
                <a:schemeClr val="dk1"/>
              </a:buClr>
              <a:buFont typeface="Arial"/>
              <a:buNone/>
            </a:pPr>
            <a:r>
              <a:t/>
            </a:r>
            <a:endParaRPr b="0" i="0" sz="1000" u="none" cap="none" strike="noStrike">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00"/>
        </a:solidFill>
      </p:bgPr>
    </p:bg>
    <p:spTree>
      <p:nvGrpSpPr>
        <p:cNvPr id="730" name="Shape 730"/>
        <p:cNvGrpSpPr/>
        <p:nvPr/>
      </p:nvGrpSpPr>
      <p:grpSpPr>
        <a:xfrm>
          <a:off x="0" y="0"/>
          <a:ext cx="0" cy="0"/>
          <a:chOff x="0" y="0"/>
          <a:chExt cx="0" cy="0"/>
        </a:xfrm>
      </p:grpSpPr>
      <p:sp>
        <p:nvSpPr>
          <p:cNvPr id="731" name="Google Shape;731;p125"/>
          <p:cNvSpPr txBox="1"/>
          <p:nvPr>
            <p:ph type="title"/>
          </p:nvPr>
        </p:nvSpPr>
        <p:spPr>
          <a:xfrm>
            <a:off x="725805" y="1631989"/>
            <a:ext cx="7692300" cy="1034100"/>
          </a:xfrm>
          <a:prstGeom prst="rect">
            <a:avLst/>
          </a:prstGeom>
          <a:no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rPr lang="en-GB" sz="3700"/>
              <a:t>More detail in </a:t>
            </a:r>
            <a:endParaRPr sz="3700"/>
          </a:p>
          <a:p>
            <a:pPr indent="0" lvl="0" marL="0" marR="0" rtl="0" algn="ctr">
              <a:lnSpc>
                <a:spcPct val="95000"/>
              </a:lnSpc>
              <a:spcBef>
                <a:spcPts val="0"/>
              </a:spcBef>
              <a:spcAft>
                <a:spcPts val="0"/>
              </a:spcAft>
              <a:buNone/>
            </a:pPr>
            <a:r>
              <a:rPr b="1" lang="en-GB" sz="3700" u="sng">
                <a:solidFill>
                  <a:schemeClr val="hlink"/>
                </a:solidFill>
                <a:hlinkClick r:id="rId3"/>
              </a:rPr>
              <a:t>the workshop brief on Moodle</a:t>
            </a:r>
            <a:endParaRPr b="1" sz="3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53"/>
          <p:cNvSpPr txBox="1"/>
          <p:nvPr/>
        </p:nvSpPr>
        <p:spPr>
          <a:xfrm>
            <a:off x="187175" y="246081"/>
            <a:ext cx="8758200" cy="606600"/>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Clr>
                <a:schemeClr val="dk1"/>
              </a:buClr>
              <a:buFont typeface="Arial"/>
              <a:buNone/>
            </a:pPr>
            <a:r>
              <a:rPr b="1" lang="en-GB" sz="4000"/>
              <a:t>For example: interview feature</a:t>
            </a:r>
            <a:endParaRPr b="0" i="0" sz="1000" u="none" cap="none" strike="noStrike">
              <a:latin typeface="Times New Roman"/>
              <a:ea typeface="Times New Roman"/>
              <a:cs typeface="Times New Roman"/>
              <a:sym typeface="Times New Roman"/>
            </a:endParaRPr>
          </a:p>
        </p:txBody>
      </p:sp>
      <p:sp>
        <p:nvSpPr>
          <p:cNvPr id="261" name="Google Shape;261;p53"/>
          <p:cNvSpPr txBox="1"/>
          <p:nvPr/>
        </p:nvSpPr>
        <p:spPr>
          <a:xfrm>
            <a:off x="8148700" y="4681200"/>
            <a:ext cx="995400" cy="46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Guardian</a:t>
            </a:r>
            <a:r>
              <a:rPr lang="en-GB"/>
              <a:t> </a:t>
            </a:r>
            <a:endParaRPr/>
          </a:p>
        </p:txBody>
      </p:sp>
      <p:sp>
        <p:nvSpPr>
          <p:cNvPr id="262" name="Google Shape;262;p53"/>
          <p:cNvSpPr txBox="1"/>
          <p:nvPr/>
        </p:nvSpPr>
        <p:spPr>
          <a:xfrm>
            <a:off x="187175" y="1184025"/>
            <a:ext cx="6818400" cy="395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121212"/>
                </a:solidFill>
                <a:highlight>
                  <a:srgbClr val="FFFFFF"/>
                </a:highlight>
                <a:latin typeface="Gill Sans"/>
                <a:ea typeface="Gill Sans"/>
                <a:cs typeface="Gill Sans"/>
                <a:sym typeface="Gill Sans"/>
              </a:rPr>
              <a:t>‘When I became a meme it was humiliating and hurtful’: Dua Lipa on pop, psychedelics and proving her haters wrong</a:t>
            </a:r>
            <a:endParaRPr b="1" sz="1800">
              <a:solidFill>
                <a:srgbClr val="121212"/>
              </a:solidFill>
              <a:highlight>
                <a:srgbClr val="FFFFFF"/>
              </a:highlight>
              <a:latin typeface="Gill Sans"/>
              <a:ea typeface="Gill Sans"/>
              <a:cs typeface="Gill Sans"/>
              <a:sym typeface="Gill Sans"/>
            </a:endParaRPr>
          </a:p>
          <a:p>
            <a:pPr indent="0" lvl="0" marL="0" rtl="0" algn="l">
              <a:spcBef>
                <a:spcPts val="900"/>
              </a:spcBef>
              <a:spcAft>
                <a:spcPts val="0"/>
              </a:spcAft>
              <a:buNone/>
            </a:pPr>
            <a:r>
              <a:rPr b="1" lang="en-GB" sz="1600">
                <a:solidFill>
                  <a:srgbClr val="121212"/>
                </a:solidFill>
                <a:highlight>
                  <a:srgbClr val="FFFFFF"/>
                </a:highlight>
                <a:latin typeface="Georgia"/>
                <a:ea typeface="Georgia"/>
                <a:cs typeface="Georgia"/>
                <a:sym typeface="Georgia"/>
              </a:rPr>
              <a:t>For two years, a viral joke mocking the singer’s dancing threatened to overshadow her record-breaking success – but the laser-focused star had the last laugh. And now she has her sights set on building a media empire</a:t>
            </a:r>
            <a:endParaRPr b="1" sz="1600">
              <a:solidFill>
                <a:srgbClr val="121212"/>
              </a:solidFill>
              <a:highlight>
                <a:srgbClr val="FFFFFF"/>
              </a:highlight>
              <a:latin typeface="Georgia"/>
              <a:ea typeface="Georgia"/>
              <a:cs typeface="Georgia"/>
              <a:sym typeface="Georgia"/>
            </a:endParaRPr>
          </a:p>
          <a:p>
            <a:pPr indent="0" lvl="0" marL="0" rtl="0" algn="l">
              <a:spcBef>
                <a:spcPts val="900"/>
              </a:spcBef>
              <a:spcAft>
                <a:spcPts val="0"/>
              </a:spcAft>
              <a:buNone/>
            </a:pPr>
            <a:r>
              <a:rPr lang="en-GB" sz="1600">
                <a:solidFill>
                  <a:srgbClr val="121212"/>
                </a:solidFill>
                <a:highlight>
                  <a:srgbClr val="FFFFFF"/>
                </a:highlight>
                <a:latin typeface="Georgia"/>
                <a:ea typeface="Georgia"/>
                <a:cs typeface="Georgia"/>
                <a:sym typeface="Georgia"/>
              </a:rPr>
              <a:t>The London hotel room is huge, with a grand piano in one corner. In the middle is a stash of crisps, nuts and drinks, laid out as if we were in a high-end store. And on a sofa I can just about make out Dua Lipa, lost in the vastness. She could be a top footballer – red hair tied back, fresh-faced, wearing black tracksuit bottoms and a striped top. I’m trying to think what club it is. Barcelona?</a:t>
            </a:r>
            <a:endParaRPr sz="1600">
              <a:solidFill>
                <a:srgbClr val="121212"/>
              </a:solidFill>
              <a:highlight>
                <a:srgbClr val="FFFFFF"/>
              </a:highlight>
              <a:latin typeface="Georgia"/>
              <a:ea typeface="Georgia"/>
              <a:cs typeface="Georgia"/>
              <a:sym typeface="Georgia"/>
            </a:endParaRPr>
          </a:p>
          <a:p>
            <a:pPr indent="0" lvl="0" marL="0" rtl="0" algn="l">
              <a:lnSpc>
                <a:spcPct val="100000"/>
              </a:lnSpc>
              <a:spcBef>
                <a:spcPts val="900"/>
              </a:spcBef>
              <a:spcAft>
                <a:spcPts val="900"/>
              </a:spcAft>
              <a:buNone/>
            </a:pPr>
            <a:r>
              <a:t/>
            </a:r>
            <a:endParaRPr b="1" sz="1600">
              <a:solidFill>
                <a:srgbClr val="121212"/>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Title &amp; Bullets 1">
      <a:dk1>
        <a:srgbClr val="000000"/>
      </a:dk1>
      <a:lt1>
        <a:srgbClr val="FFFFFF"/>
      </a:lt1>
      <a:dk2>
        <a:srgbClr val="000000"/>
      </a:dk2>
      <a:lt2>
        <a:srgbClr val="808080"/>
      </a:lt2>
      <a:accent1>
        <a:srgbClr val="00CC99"/>
      </a:accent1>
      <a:accent2>
        <a:srgbClr val="333399"/>
      </a:accent2>
      <a:accent3>
        <a:srgbClr val="FFFFFF"/>
      </a:accent3>
      <a:accent4>
        <a:srgbClr val="00CC99"/>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