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0" r:id="rId3"/>
    <p:sldMasterId id="214748369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143500" cx="9144000"/>
  <p:notesSz cx="6858000" cy="9144000"/>
  <p:embeddedFontLst>
    <p:embeddedFont>
      <p:font typeface="Roboto"/>
      <p:regular r:id="rId53"/>
      <p:bold r:id="rId54"/>
      <p:italic r:id="rId55"/>
      <p:boldItalic r:id="rId56"/>
    </p:embeddedFont>
    <p:embeddedFont>
      <p:font typeface="Source Code Pro"/>
      <p:regular r:id="rId57"/>
      <p:bold r:id="rId58"/>
      <p:italic r:id="rId59"/>
      <p:boldItalic r:id="rId60"/>
    </p:embeddedFont>
    <p:embeddedFont>
      <p:font typeface="Helvetica Neue"/>
      <p:regular r:id="rId61"/>
      <p:bold r:id="rId62"/>
      <p:italic r:id="rId63"/>
      <p:boldItalic r:id="rId64"/>
    </p:embeddedFont>
    <p:embeddedFont>
      <p:font typeface="Oswald"/>
      <p:regular r:id="rId65"/>
      <p:bold r:id="rId6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HelveticaNeue-bold.fntdata"/><Relationship Id="rId61" Type="http://schemas.openxmlformats.org/officeDocument/2006/relationships/font" Target="fonts/HelveticaNeue-regular.fntdata"/><Relationship Id="rId20" Type="http://schemas.openxmlformats.org/officeDocument/2006/relationships/slide" Target="slides/slide15.xml"/><Relationship Id="rId64" Type="http://schemas.openxmlformats.org/officeDocument/2006/relationships/font" Target="fonts/HelveticaNeue-boldItalic.fntdata"/><Relationship Id="rId63" Type="http://schemas.openxmlformats.org/officeDocument/2006/relationships/font" Target="fonts/HelveticaNeue-italic.fntdata"/><Relationship Id="rId22" Type="http://schemas.openxmlformats.org/officeDocument/2006/relationships/slide" Target="slides/slide17.xml"/><Relationship Id="rId66" Type="http://schemas.openxmlformats.org/officeDocument/2006/relationships/font" Target="fonts/Oswald-bold.fntdata"/><Relationship Id="rId21" Type="http://schemas.openxmlformats.org/officeDocument/2006/relationships/slide" Target="slides/slide16.xml"/><Relationship Id="rId65" Type="http://schemas.openxmlformats.org/officeDocument/2006/relationships/font" Target="fonts/Oswald-regular.fntdata"/><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SourceCodePro-boldItalic.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Roboto-regular.fntdata"/><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Roboto-italic.fntdata"/><Relationship Id="rId10" Type="http://schemas.openxmlformats.org/officeDocument/2006/relationships/slide" Target="slides/slide5.xml"/><Relationship Id="rId54" Type="http://schemas.openxmlformats.org/officeDocument/2006/relationships/font" Target="fonts/Roboto-bold.fntdata"/><Relationship Id="rId13" Type="http://schemas.openxmlformats.org/officeDocument/2006/relationships/slide" Target="slides/slide8.xml"/><Relationship Id="rId57" Type="http://schemas.openxmlformats.org/officeDocument/2006/relationships/font" Target="fonts/SourceCodePro-regular.fntdata"/><Relationship Id="rId12" Type="http://schemas.openxmlformats.org/officeDocument/2006/relationships/slide" Target="slides/slide7.xml"/><Relationship Id="rId56" Type="http://schemas.openxmlformats.org/officeDocument/2006/relationships/font" Target="fonts/Roboto-boldItalic.fntdata"/><Relationship Id="rId15" Type="http://schemas.openxmlformats.org/officeDocument/2006/relationships/slide" Target="slides/slide10.xml"/><Relationship Id="rId59" Type="http://schemas.openxmlformats.org/officeDocument/2006/relationships/font" Target="fonts/SourceCodePro-italic.fntdata"/><Relationship Id="rId14" Type="http://schemas.openxmlformats.org/officeDocument/2006/relationships/slide" Target="slides/slide9.xml"/><Relationship Id="rId58" Type="http://schemas.openxmlformats.org/officeDocument/2006/relationships/font" Target="fonts/SourceCode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theguardian.com/lifeandstyle/2024/oct/18/improve-focus-concentration-span-expert-tips?CMP=insidesaturday_emai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a4432e5f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a4432e5f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e781b0f6b0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e781b0f6b0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120eeca2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120eeca2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Mieke in 1980, age 34, five years before she published Narratology: Introduction to the Theory of Narrative. She then became Professor of Semiotics and Women’s Studies at Utrecht University (1987–1991). She has published more than thirty books on a wide range of subjects and is a video artist whose films and installations have been exhibited internationally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781b0f6b0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e781b0f6b0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e781b0f6b0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e781b0f6b0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e781b0f6b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e781b0f6b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120eeca24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120eeca24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781b0f6b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e781b0f6b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fcb52edb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fcb52edb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4fb32b4b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4fb32b4b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if we don’t use narrative techniques, research suggests that people do not engage with stories, or remember them.</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e7d6e5d8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e7d6e5d8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a4432e5f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a4432e5f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1fcb52edb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fcb52edb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if we don’t use narrative techniques, research suggests that people do not engage with stories, or remember them.</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4a60013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4a60013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need to be aware of generic habits in order to think of other ways of telling stories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4fb32b4b6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4fb32b4b6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need to be aware of generic habits in order to think of other ways of telling stories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9610228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9610228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GB" sz="1200">
                <a:solidFill>
                  <a:srgbClr val="424242"/>
                </a:solidFill>
                <a:latin typeface="Oswald"/>
                <a:ea typeface="Oswald"/>
                <a:cs typeface="Oswald"/>
                <a:sym typeface="Oswald"/>
              </a:rPr>
              <a:t>“Declarations of high confidence mainly tell you that an individual has constructed a coherent story in his mind, not necessarily that the story is true</a:t>
            </a:r>
            <a:endParaRPr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fd8f8d658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fd8f8d658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if we don’t use narrative techniques, research suggests that people do not engage with stories, or remember them.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820c2cae7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820c2cae7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820c2cae7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820c2cae7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820c2cae7e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820c2cae7e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c6d96133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c6d96133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c9fdf4b5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c9fdf4b5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0f56487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0f56487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ebed8e2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ebed8e2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ebed8e24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0ebed8e2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4fb32b4b6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4fb32b4b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820c2cae7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820c2cae7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if we don’t use narrative techniques, research suggests that people do not engage with stories, or remember them.</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820c2cae7e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820c2cae7e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...But if we don’t use narrative techniques, research suggests that people do not engage with stories, or remember them.</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50ead14e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50ead14e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3e2463bf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3e2463bf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e781b0f6b0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e781b0f6b0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e781b0f6b0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e781b0f6b0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e781b0f6b0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2e781b0f6b0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b2d3424f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g2fb2d3424f0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2fb2d3424f0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e781b0f6b0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e781b0f6b0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984a0751c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984a0751c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4fb32b4b6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4fb32b4b6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56ea126fb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56ea126fb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e8d593ae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2e8d593ae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56ea126fb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56ea126f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9161b95b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29161b95b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f6949b72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2f6949b72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188885cf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188885cf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S-Town is a compelling setting, and the story hinges on a compelling, unusual character. The question the structure raises is: where is this going? What’s the movement? If you listen carefully you can guess what’s going to happen.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9e5b77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9e5b77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3cc724a34_0_1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3cc724a34_0_112:notes"/>
          <p:cNvSpPr txBox="1"/>
          <p:nvPr>
            <p:ph idx="1" type="body"/>
          </p:nvPr>
        </p:nvSpPr>
        <p:spPr>
          <a:xfrm>
            <a:off x="914400" y="4343400"/>
            <a:ext cx="50292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4fa2828f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4fa2828f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20 years our average attention span has </a:t>
            </a:r>
            <a:r>
              <a:rPr lang="en-GB" u="sng">
                <a:solidFill>
                  <a:schemeClr val="hlink"/>
                </a:solidFill>
                <a:hlinkClick r:id="rId2"/>
              </a:rPr>
              <a:t>dropped</a:t>
            </a:r>
            <a:r>
              <a:rPr lang="en-GB"/>
              <a:t> from two and a half minutes to 47 seconds (from 2024 to 2021)</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0615f344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0615f344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62" name="Shape 62"/>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63" name="Shape 63"/>
        <p:cNvGrpSpPr/>
        <p:nvPr/>
      </p:nvGrpSpPr>
      <p:grpSpPr>
        <a:xfrm>
          <a:off x="0" y="0"/>
          <a:ext cx="0" cy="0"/>
          <a:chOff x="0" y="0"/>
          <a:chExt cx="0" cy="0"/>
        </a:xfrm>
      </p:grpSpPr>
      <p:sp>
        <p:nvSpPr>
          <p:cNvPr id="64" name="Google Shape;64;p15"/>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65" name="Google Shape;65;p15"/>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66" name="Google Shape;66;p15"/>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copy 1">
  <p:cSld name="1_Default Design copy 1">
    <p:bg>
      <p:bgPr>
        <a:solidFill>
          <a:srgbClr val="FFFB00"/>
        </a:solidFill>
      </p:bgPr>
    </p:bg>
    <p:spTree>
      <p:nvGrpSpPr>
        <p:cNvPr id="67" name="Shape 67"/>
        <p:cNvGrpSpPr/>
        <p:nvPr/>
      </p:nvGrpSpPr>
      <p:grpSpPr>
        <a:xfrm>
          <a:off x="0" y="0"/>
          <a:ext cx="0" cy="0"/>
          <a:chOff x="0" y="0"/>
          <a:chExt cx="0" cy="0"/>
        </a:xfrm>
      </p:grpSpPr>
      <p:sp>
        <p:nvSpPr>
          <p:cNvPr id="68" name="Google Shape;68;p16"/>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88900" lvl="0" marL="38100" marR="3810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
        <p:nvSpPr>
          <p:cNvPr id="69" name="Google Shape;69;p16"/>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marR="38100">
              <a:spcBef>
                <a:spcPts val="600"/>
              </a:spcBef>
              <a:spcAft>
                <a:spcPts val="0"/>
              </a:spcAft>
              <a:buSzPts val="1200"/>
              <a:buFont typeface="Times New Roman"/>
              <a:buChar char="•"/>
              <a:defRPr/>
            </a:lvl1pPr>
            <a:lvl2pPr indent="-304800" lvl="1" marL="914400" marR="38100">
              <a:spcBef>
                <a:spcPts val="500"/>
              </a:spcBef>
              <a:spcAft>
                <a:spcPts val="0"/>
              </a:spcAft>
              <a:buSzPts val="1200"/>
              <a:buChar char="–"/>
              <a:defRPr/>
            </a:lvl2pPr>
            <a:lvl3pPr indent="-304800" lvl="2" marL="1371600" marR="38100">
              <a:spcBef>
                <a:spcPts val="400"/>
              </a:spcBef>
              <a:spcAft>
                <a:spcPts val="0"/>
              </a:spcAft>
              <a:buSzPts val="1200"/>
              <a:buFont typeface="Times New Roman"/>
              <a:buChar char="•"/>
              <a:defRPr/>
            </a:lvl3pPr>
            <a:lvl4pPr indent="-304800" lvl="3" marL="1828800" marR="38100">
              <a:spcBef>
                <a:spcPts val="300"/>
              </a:spcBef>
              <a:spcAft>
                <a:spcPts val="0"/>
              </a:spcAft>
              <a:buSzPts val="1200"/>
              <a:buChar char="–"/>
              <a:defRPr/>
            </a:lvl4pPr>
            <a:lvl5pPr indent="-304800" lvl="4" marL="2286000" marR="38100">
              <a:spcBef>
                <a:spcPts val="30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0" name="Google Shape;70;p16"/>
          <p:cNvSpPr txBox="1"/>
          <p:nvPr>
            <p:ph idx="12" type="sldNum"/>
          </p:nvPr>
        </p:nvSpPr>
        <p:spPr>
          <a:xfrm>
            <a:off x="7374493" y="4685942"/>
            <a:ext cx="263100" cy="200700"/>
          </a:xfrm>
          <a:prstGeom prst="rect">
            <a:avLst/>
          </a:prstGeom>
          <a:noFill/>
          <a:ln>
            <a:noFill/>
          </a:ln>
        </p:spPr>
        <p:txBody>
          <a:bodyPr anchorCtr="0" anchor="t" bIns="41900" lIns="41900" spcFirstLastPara="1" rIns="41900" wrap="square" tIns="41900">
            <a:noAutofit/>
          </a:bodyPr>
          <a:lstStyle>
            <a:lvl1pPr indent="0" lvl="0"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1pPr>
            <a:lvl2pPr indent="0" lvl="1"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2pPr>
            <a:lvl3pPr indent="0" lvl="2"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3pPr>
            <a:lvl4pPr indent="0" lvl="3"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4pPr>
            <a:lvl5pPr indent="0" lvl="4"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5pPr>
            <a:lvl6pPr indent="0" lvl="5"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6pPr>
            <a:lvl7pPr indent="0" lvl="6"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7pPr>
            <a:lvl8pPr indent="0" lvl="7"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8pPr>
            <a:lvl9pPr indent="0" lvl="8"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latin typeface="Helvetica Neue"/>
              <a:ea typeface="Helvetica Neue"/>
              <a:cs typeface="Helvetica Neue"/>
              <a:sym typeface="Helvetica Neue"/>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2">
    <p:spTree>
      <p:nvGrpSpPr>
        <p:cNvPr id="71" name="Shape 71"/>
        <p:cNvGrpSpPr/>
        <p:nvPr/>
      </p:nvGrpSpPr>
      <p:grpSpPr>
        <a:xfrm>
          <a:off x="0" y="0"/>
          <a:ext cx="0" cy="0"/>
          <a:chOff x="0" y="0"/>
          <a:chExt cx="0" cy="0"/>
        </a:xfrm>
      </p:grpSpPr>
      <p:sp>
        <p:nvSpPr>
          <p:cNvPr id="72" name="Google Shape;72;p17"/>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88900" lvl="0" marL="38100" marR="3810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
        <p:nvSpPr>
          <p:cNvPr id="73" name="Google Shape;73;p17"/>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marR="38100">
              <a:spcBef>
                <a:spcPts val="600"/>
              </a:spcBef>
              <a:spcAft>
                <a:spcPts val="0"/>
              </a:spcAft>
              <a:buSzPts val="1200"/>
              <a:buFont typeface="Times New Roman"/>
              <a:buChar char="•"/>
              <a:defRPr/>
            </a:lvl1pPr>
            <a:lvl2pPr indent="-304800" lvl="1" marL="914400" marR="38100">
              <a:spcBef>
                <a:spcPts val="500"/>
              </a:spcBef>
              <a:spcAft>
                <a:spcPts val="0"/>
              </a:spcAft>
              <a:buSzPts val="1200"/>
              <a:buChar char="–"/>
              <a:defRPr/>
            </a:lvl2pPr>
            <a:lvl3pPr indent="-304800" lvl="2" marL="1371600" marR="38100">
              <a:spcBef>
                <a:spcPts val="400"/>
              </a:spcBef>
              <a:spcAft>
                <a:spcPts val="0"/>
              </a:spcAft>
              <a:buSzPts val="1200"/>
              <a:buFont typeface="Times New Roman"/>
              <a:buChar char="•"/>
              <a:defRPr/>
            </a:lvl3pPr>
            <a:lvl4pPr indent="-304800" lvl="3" marL="1828800" marR="38100">
              <a:spcBef>
                <a:spcPts val="300"/>
              </a:spcBef>
              <a:spcAft>
                <a:spcPts val="0"/>
              </a:spcAft>
              <a:buSzPts val="1200"/>
              <a:buChar char="–"/>
              <a:defRPr/>
            </a:lvl4pPr>
            <a:lvl5pPr indent="-304800" lvl="4" marL="2286000" marR="38100">
              <a:spcBef>
                <a:spcPts val="30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74" name="Google Shape;74;p17"/>
          <p:cNvSpPr txBox="1"/>
          <p:nvPr>
            <p:ph idx="12" type="sldNum"/>
          </p:nvPr>
        </p:nvSpPr>
        <p:spPr>
          <a:xfrm>
            <a:off x="7374493" y="4685942"/>
            <a:ext cx="263100" cy="200700"/>
          </a:xfrm>
          <a:prstGeom prst="rect">
            <a:avLst/>
          </a:prstGeom>
          <a:noFill/>
          <a:ln>
            <a:noFill/>
          </a:ln>
        </p:spPr>
        <p:txBody>
          <a:bodyPr anchorCtr="0" anchor="t" bIns="41900" lIns="41900" spcFirstLastPara="1" rIns="41900" wrap="square" tIns="41900">
            <a:noAutofit/>
          </a:bodyPr>
          <a:lstStyle>
            <a:lvl1pPr indent="0" lvl="0"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1pPr>
            <a:lvl2pPr indent="0" lvl="1"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2pPr>
            <a:lvl3pPr indent="0" lvl="2"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3pPr>
            <a:lvl4pPr indent="0" lvl="3"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4pPr>
            <a:lvl5pPr indent="0" lvl="4"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5pPr>
            <a:lvl6pPr indent="0" lvl="5"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6pPr>
            <a:lvl7pPr indent="0" lvl="6"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7pPr>
            <a:lvl8pPr indent="0" lvl="7"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8pPr>
            <a:lvl9pPr indent="0" lvl="8"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latin typeface="Helvetica Neue"/>
              <a:ea typeface="Helvetica Neue"/>
              <a:cs typeface="Helvetica Neue"/>
              <a:sym typeface="Helvetica Neu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Blank">
  <p:cSld name="Default - Blank">
    <p:spTree>
      <p:nvGrpSpPr>
        <p:cNvPr id="75" name="Shape 75"/>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6" name="Shape 76"/>
        <p:cNvGrpSpPr/>
        <p:nvPr/>
      </p:nvGrpSpPr>
      <p:grpSpPr>
        <a:xfrm>
          <a:off x="0" y="0"/>
          <a:ext cx="0" cy="0"/>
          <a:chOff x="0" y="0"/>
          <a:chExt cx="0" cy="0"/>
        </a:xfrm>
      </p:grpSpPr>
      <p:sp>
        <p:nvSpPr>
          <p:cNvPr id="77" name="Google Shape;77;p19"/>
          <p:cNvSpPr txBox="1"/>
          <p:nvPr>
            <p:ph type="title"/>
          </p:nvPr>
        </p:nvSpPr>
        <p:spPr>
          <a:xfrm>
            <a:off x="822960" y="2057400"/>
            <a:ext cx="7498200" cy="1028700"/>
          </a:xfrm>
          <a:prstGeom prst="rect">
            <a:avLst/>
          </a:prstGeom>
          <a:noFill/>
          <a:ln>
            <a:noFill/>
          </a:ln>
        </p:spPr>
        <p:txBody>
          <a:bodyPr anchorCtr="0" anchor="t"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78" name="Google Shape;78;p19"/>
          <p:cNvSpPr txBox="1"/>
          <p:nvPr>
            <p:ph idx="1" type="body"/>
          </p:nvPr>
        </p:nvSpPr>
        <p:spPr>
          <a:xfrm>
            <a:off x="1645920" y="3086100"/>
            <a:ext cx="5852400" cy="19032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79" name="Shape 79"/>
        <p:cNvGrpSpPr/>
        <p:nvPr/>
      </p:nvGrpSpPr>
      <p:grpSpPr>
        <a:xfrm>
          <a:off x="0" y="0"/>
          <a:ext cx="0" cy="0"/>
          <a:chOff x="0" y="0"/>
          <a:chExt cx="0" cy="0"/>
        </a:xfrm>
      </p:grpSpPr>
      <p:sp>
        <p:nvSpPr>
          <p:cNvPr id="80" name="Google Shape;80;p20"/>
          <p:cNvSpPr txBox="1"/>
          <p:nvPr>
            <p:ph type="title"/>
          </p:nvPr>
        </p:nvSpPr>
        <p:spPr>
          <a:xfrm>
            <a:off x="274320" y="205740"/>
            <a:ext cx="8595600" cy="1028700"/>
          </a:xfrm>
          <a:prstGeom prst="rect">
            <a:avLst/>
          </a:prstGeom>
          <a:noFill/>
          <a:ln>
            <a:noFill/>
          </a:ln>
        </p:spPr>
        <p:txBody>
          <a:bodyPr anchorCtr="0" anchor="t"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81" name="Google Shape;81;p20"/>
          <p:cNvSpPr txBox="1"/>
          <p:nvPr>
            <p:ph idx="1" type="body"/>
          </p:nvPr>
        </p:nvSpPr>
        <p:spPr>
          <a:xfrm>
            <a:off x="274320" y="1234440"/>
            <a:ext cx="8595600" cy="39090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82" name="Shape 82"/>
        <p:cNvGrpSpPr/>
        <p:nvPr/>
      </p:nvGrpSpPr>
      <p:grpSpPr>
        <a:xfrm>
          <a:off x="0" y="0"/>
          <a:ext cx="0" cy="0"/>
          <a:chOff x="0" y="0"/>
          <a:chExt cx="0" cy="0"/>
        </a:xfrm>
      </p:grpSpPr>
      <p:sp>
        <p:nvSpPr>
          <p:cNvPr id="83" name="Google Shape;83;p21"/>
          <p:cNvSpPr txBox="1"/>
          <p:nvPr>
            <p:ph type="title"/>
          </p:nvPr>
        </p:nvSpPr>
        <p:spPr>
          <a:xfrm>
            <a:off x="274320" y="205740"/>
            <a:ext cx="8595600" cy="1028700"/>
          </a:xfrm>
          <a:prstGeom prst="rect">
            <a:avLst/>
          </a:prstGeom>
          <a:noFill/>
          <a:ln>
            <a:noFill/>
          </a:ln>
        </p:spPr>
        <p:txBody>
          <a:bodyPr anchorCtr="0" anchor="t"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84" name="Google Shape;84;p21"/>
          <p:cNvSpPr txBox="1"/>
          <p:nvPr>
            <p:ph idx="1" type="body"/>
          </p:nvPr>
        </p:nvSpPr>
        <p:spPr>
          <a:xfrm>
            <a:off x="274320" y="1234440"/>
            <a:ext cx="4023300" cy="39090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5" name="Shape 85"/>
        <p:cNvGrpSpPr/>
        <p:nvPr/>
      </p:nvGrpSpPr>
      <p:grpSpPr>
        <a:xfrm>
          <a:off x="0" y="0"/>
          <a:ext cx="0" cy="0"/>
          <a:chOff x="0" y="0"/>
          <a:chExt cx="0" cy="0"/>
        </a:xfrm>
      </p:grpSpPr>
      <p:sp>
        <p:nvSpPr>
          <p:cNvPr id="86" name="Google Shape;86;p22"/>
          <p:cNvSpPr txBox="1"/>
          <p:nvPr>
            <p:ph idx="1" type="body"/>
          </p:nvPr>
        </p:nvSpPr>
        <p:spPr>
          <a:xfrm>
            <a:off x="274320" y="4526280"/>
            <a:ext cx="8595600" cy="6171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p:cSld name="Title &amp; Bullets copy">
    <p:bg>
      <p:bgPr>
        <a:solidFill>
          <a:srgbClr val="FFFB00"/>
        </a:solidFill>
      </p:bgPr>
    </p:bg>
    <p:spTree>
      <p:nvGrpSpPr>
        <p:cNvPr id="87" name="Shape 87"/>
        <p:cNvGrpSpPr/>
        <p:nvPr/>
      </p:nvGrpSpPr>
      <p:grpSpPr>
        <a:xfrm>
          <a:off x="0" y="0"/>
          <a:ext cx="0" cy="0"/>
          <a:chOff x="0" y="0"/>
          <a:chExt cx="0" cy="0"/>
        </a:xfrm>
      </p:grpSpPr>
      <p:sp>
        <p:nvSpPr>
          <p:cNvPr id="88" name="Google Shape;88;p23"/>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89" name="Google Shape;89;p23"/>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0" name="Google Shape;90;p23"/>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
  <p:cSld name="Title &amp; Bullets copy 1">
    <p:spTree>
      <p:nvGrpSpPr>
        <p:cNvPr id="91" name="Shape 91"/>
        <p:cNvGrpSpPr/>
        <p:nvPr/>
      </p:nvGrpSpPr>
      <p:grpSpPr>
        <a:xfrm>
          <a:off x="0" y="0"/>
          <a:ext cx="0" cy="0"/>
          <a:chOff x="0" y="0"/>
          <a:chExt cx="0" cy="0"/>
        </a:xfrm>
      </p:grpSpPr>
      <p:sp>
        <p:nvSpPr>
          <p:cNvPr id="92" name="Google Shape;92;p24"/>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93" name="Google Shape;93;p24"/>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4" name="Google Shape;94;p24"/>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p:spTree>
      <p:nvGrpSpPr>
        <p:cNvPr id="95" name="Shape 95"/>
        <p:cNvGrpSpPr/>
        <p:nvPr/>
      </p:nvGrpSpPr>
      <p:grpSpPr>
        <a:xfrm>
          <a:off x="0" y="0"/>
          <a:ext cx="0" cy="0"/>
          <a:chOff x="0" y="0"/>
          <a:chExt cx="0" cy="0"/>
        </a:xfrm>
      </p:grpSpPr>
      <p:sp>
        <p:nvSpPr>
          <p:cNvPr id="96" name="Google Shape;96;p25"/>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97" name="Google Shape;97;p25"/>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98" name="Google Shape;98;p25"/>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3">
  <p:cSld name="Title &amp; Bullets copy 13">
    <p:spTree>
      <p:nvGrpSpPr>
        <p:cNvPr id="99" name="Shape 99"/>
        <p:cNvGrpSpPr/>
        <p:nvPr/>
      </p:nvGrpSpPr>
      <p:grpSpPr>
        <a:xfrm>
          <a:off x="0" y="0"/>
          <a:ext cx="0" cy="0"/>
          <a:chOff x="0" y="0"/>
          <a:chExt cx="0" cy="0"/>
        </a:xfrm>
      </p:grpSpPr>
      <p:sp>
        <p:nvSpPr>
          <p:cNvPr id="100" name="Google Shape;100;p26"/>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01" name="Google Shape;101;p26"/>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2" name="Google Shape;102;p26"/>
          <p:cNvSpPr txBox="1"/>
          <p:nvPr>
            <p:ph idx="12" type="sldNum"/>
          </p:nvPr>
        </p:nvSpPr>
        <p:spPr>
          <a:xfrm>
            <a:off x="7385924" y="4685941"/>
            <a:ext cx="2400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7">
  <p:cSld name="Title &amp; Bullets copy 27">
    <p:spTree>
      <p:nvGrpSpPr>
        <p:cNvPr id="103" name="Shape 103"/>
        <p:cNvGrpSpPr/>
        <p:nvPr/>
      </p:nvGrpSpPr>
      <p:grpSpPr>
        <a:xfrm>
          <a:off x="0" y="0"/>
          <a:ext cx="0" cy="0"/>
          <a:chOff x="0" y="0"/>
          <a:chExt cx="0" cy="0"/>
        </a:xfrm>
      </p:grpSpPr>
      <p:sp>
        <p:nvSpPr>
          <p:cNvPr id="104" name="Google Shape;104;p27"/>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05" name="Google Shape;105;p27"/>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06" name="Google Shape;106;p27"/>
          <p:cNvSpPr txBox="1"/>
          <p:nvPr>
            <p:ph idx="12" type="sldNum"/>
          </p:nvPr>
        </p:nvSpPr>
        <p:spPr>
          <a:xfrm>
            <a:off x="7385924" y="4685941"/>
            <a:ext cx="2400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52">
  <p:cSld name="Title &amp; Bullets copy 52">
    <p:spTree>
      <p:nvGrpSpPr>
        <p:cNvPr id="107" name="Shape 107"/>
        <p:cNvGrpSpPr/>
        <p:nvPr/>
      </p:nvGrpSpPr>
      <p:grpSpPr>
        <a:xfrm>
          <a:off x="0" y="0"/>
          <a:ext cx="0" cy="0"/>
          <a:chOff x="0" y="0"/>
          <a:chExt cx="0" cy="0"/>
        </a:xfrm>
      </p:grpSpPr>
      <p:sp>
        <p:nvSpPr>
          <p:cNvPr id="108" name="Google Shape;108;p28"/>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09" name="Google Shape;109;p28"/>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0" name="Google Shape;110;p28"/>
          <p:cNvSpPr txBox="1"/>
          <p:nvPr>
            <p:ph idx="12" type="sldNum"/>
          </p:nvPr>
        </p:nvSpPr>
        <p:spPr>
          <a:xfrm>
            <a:off x="7385924" y="4685941"/>
            <a:ext cx="2400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15">
  <p:cSld name="Title &amp; Bullets copy 15">
    <p:spTree>
      <p:nvGrpSpPr>
        <p:cNvPr id="111" name="Shape 111"/>
        <p:cNvGrpSpPr/>
        <p:nvPr/>
      </p:nvGrpSpPr>
      <p:grpSpPr>
        <a:xfrm>
          <a:off x="0" y="0"/>
          <a:ext cx="0" cy="0"/>
          <a:chOff x="0" y="0"/>
          <a:chExt cx="0" cy="0"/>
        </a:xfrm>
      </p:grpSpPr>
      <p:sp>
        <p:nvSpPr>
          <p:cNvPr id="112" name="Google Shape;112;p29"/>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13" name="Google Shape;113;p29"/>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4" name="Google Shape;114;p29"/>
          <p:cNvSpPr txBox="1"/>
          <p:nvPr>
            <p:ph idx="12" type="sldNum"/>
          </p:nvPr>
        </p:nvSpPr>
        <p:spPr>
          <a:xfrm>
            <a:off x="7385924" y="4685941"/>
            <a:ext cx="2400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6">
  <p:cSld name="Title &amp; Bullets copy 26">
    <p:spTree>
      <p:nvGrpSpPr>
        <p:cNvPr id="115" name="Shape 115"/>
        <p:cNvGrpSpPr/>
        <p:nvPr/>
      </p:nvGrpSpPr>
      <p:grpSpPr>
        <a:xfrm>
          <a:off x="0" y="0"/>
          <a:ext cx="0" cy="0"/>
          <a:chOff x="0" y="0"/>
          <a:chExt cx="0" cy="0"/>
        </a:xfrm>
      </p:grpSpPr>
      <p:sp>
        <p:nvSpPr>
          <p:cNvPr id="116" name="Google Shape;116;p30"/>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17" name="Google Shape;117;p30"/>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18" name="Google Shape;118;p30"/>
          <p:cNvSpPr txBox="1"/>
          <p:nvPr>
            <p:ph idx="12" type="sldNum"/>
          </p:nvPr>
        </p:nvSpPr>
        <p:spPr>
          <a:xfrm>
            <a:off x="7385924" y="4685941"/>
            <a:ext cx="2400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19" name="Shape 11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2">
    <p:spTree>
      <p:nvGrpSpPr>
        <p:cNvPr id="120" name="Shape 120"/>
        <p:cNvGrpSpPr/>
        <p:nvPr/>
      </p:nvGrpSpPr>
      <p:grpSpPr>
        <a:xfrm>
          <a:off x="0" y="0"/>
          <a:ext cx="0" cy="0"/>
          <a:chOff x="0" y="0"/>
          <a:chExt cx="0" cy="0"/>
        </a:xfrm>
      </p:grpSpPr>
      <p:sp>
        <p:nvSpPr>
          <p:cNvPr id="121" name="Google Shape;121;p32"/>
          <p:cNvSpPr txBox="1"/>
          <p:nvPr>
            <p:ph type="title"/>
          </p:nvPr>
        </p:nvSpPr>
        <p:spPr>
          <a:xfrm>
            <a:off x="822960" y="2057400"/>
            <a:ext cx="7498200" cy="1028700"/>
          </a:xfrm>
          <a:prstGeom prst="rect">
            <a:avLst/>
          </a:prstGeom>
          <a:noFill/>
          <a:ln>
            <a:noFill/>
          </a:ln>
        </p:spPr>
        <p:txBody>
          <a:bodyPr anchorCtr="0" anchor="t"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22" name="Google Shape;122;p32"/>
          <p:cNvSpPr txBox="1"/>
          <p:nvPr>
            <p:ph idx="1" type="body"/>
          </p:nvPr>
        </p:nvSpPr>
        <p:spPr>
          <a:xfrm>
            <a:off x="1645920" y="3086100"/>
            <a:ext cx="5852400" cy="19032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2">
    <p:spTree>
      <p:nvGrpSpPr>
        <p:cNvPr id="123" name="Shape 123"/>
        <p:cNvGrpSpPr/>
        <p:nvPr/>
      </p:nvGrpSpPr>
      <p:grpSpPr>
        <a:xfrm>
          <a:off x="0" y="0"/>
          <a:ext cx="0" cy="0"/>
          <a:chOff x="0" y="0"/>
          <a:chExt cx="0" cy="0"/>
        </a:xfrm>
      </p:grpSpPr>
      <p:sp>
        <p:nvSpPr>
          <p:cNvPr id="124" name="Google Shape;124;p33"/>
          <p:cNvSpPr txBox="1"/>
          <p:nvPr>
            <p:ph type="title"/>
          </p:nvPr>
        </p:nvSpPr>
        <p:spPr>
          <a:xfrm>
            <a:off x="274320" y="205740"/>
            <a:ext cx="8595600" cy="1028700"/>
          </a:xfrm>
          <a:prstGeom prst="rect">
            <a:avLst/>
          </a:prstGeom>
          <a:noFill/>
          <a:ln>
            <a:noFill/>
          </a:ln>
        </p:spPr>
        <p:txBody>
          <a:bodyPr anchorCtr="0" anchor="t"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25" name="Google Shape;125;p33"/>
          <p:cNvSpPr txBox="1"/>
          <p:nvPr>
            <p:ph idx="1" type="body"/>
          </p:nvPr>
        </p:nvSpPr>
        <p:spPr>
          <a:xfrm>
            <a:off x="274320" y="1234440"/>
            <a:ext cx="8595600" cy="39090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2">
    <p:spTree>
      <p:nvGrpSpPr>
        <p:cNvPr id="126" name="Shape 126"/>
        <p:cNvGrpSpPr/>
        <p:nvPr/>
      </p:nvGrpSpPr>
      <p:grpSpPr>
        <a:xfrm>
          <a:off x="0" y="0"/>
          <a:ext cx="0" cy="0"/>
          <a:chOff x="0" y="0"/>
          <a:chExt cx="0" cy="0"/>
        </a:xfrm>
      </p:grpSpPr>
      <p:sp>
        <p:nvSpPr>
          <p:cNvPr id="127" name="Google Shape;127;p34"/>
          <p:cNvSpPr txBox="1"/>
          <p:nvPr>
            <p:ph type="title"/>
          </p:nvPr>
        </p:nvSpPr>
        <p:spPr>
          <a:xfrm>
            <a:off x="274320" y="205740"/>
            <a:ext cx="8595600" cy="1028700"/>
          </a:xfrm>
          <a:prstGeom prst="rect">
            <a:avLst/>
          </a:prstGeom>
          <a:noFill/>
          <a:ln>
            <a:noFill/>
          </a:ln>
        </p:spPr>
        <p:txBody>
          <a:bodyPr anchorCtr="0" anchor="t"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28" name="Google Shape;128;p34"/>
          <p:cNvSpPr txBox="1"/>
          <p:nvPr>
            <p:ph idx="1" type="body"/>
          </p:nvPr>
        </p:nvSpPr>
        <p:spPr>
          <a:xfrm>
            <a:off x="274320" y="1234440"/>
            <a:ext cx="4023300" cy="39090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2">
    <p:spTree>
      <p:nvGrpSpPr>
        <p:cNvPr id="129" name="Shape 129"/>
        <p:cNvGrpSpPr/>
        <p:nvPr/>
      </p:nvGrpSpPr>
      <p:grpSpPr>
        <a:xfrm>
          <a:off x="0" y="0"/>
          <a:ext cx="0" cy="0"/>
          <a:chOff x="0" y="0"/>
          <a:chExt cx="0" cy="0"/>
        </a:xfrm>
      </p:grpSpPr>
      <p:sp>
        <p:nvSpPr>
          <p:cNvPr id="130" name="Google Shape;130;p35"/>
          <p:cNvSpPr txBox="1"/>
          <p:nvPr>
            <p:ph idx="1" type="body"/>
          </p:nvPr>
        </p:nvSpPr>
        <p:spPr>
          <a:xfrm>
            <a:off x="274320" y="4526280"/>
            <a:ext cx="8595600" cy="6171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3">
    <p:spTree>
      <p:nvGrpSpPr>
        <p:cNvPr id="131" name="Shape 131"/>
        <p:cNvGrpSpPr/>
        <p:nvPr/>
      </p:nvGrpSpPr>
      <p:grpSpPr>
        <a:xfrm>
          <a:off x="0" y="0"/>
          <a:ext cx="0" cy="0"/>
          <a:chOff x="0" y="0"/>
          <a:chExt cx="0" cy="0"/>
        </a:xfrm>
      </p:grpSpPr>
      <p:sp>
        <p:nvSpPr>
          <p:cNvPr id="132" name="Google Shape;132;p36"/>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33" name="Google Shape;133;p36"/>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4" name="Google Shape;134;p36"/>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p:cSld name="1_Default Design">
    <p:spTree>
      <p:nvGrpSpPr>
        <p:cNvPr id="135" name="Shape 135"/>
        <p:cNvGrpSpPr/>
        <p:nvPr/>
      </p:nvGrpSpPr>
      <p:grpSpPr>
        <a:xfrm>
          <a:off x="0" y="0"/>
          <a:ext cx="0" cy="0"/>
          <a:chOff x="0" y="0"/>
          <a:chExt cx="0" cy="0"/>
        </a:xfrm>
      </p:grpSpPr>
      <p:sp>
        <p:nvSpPr>
          <p:cNvPr id="136" name="Google Shape;136;p37"/>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37" name="Google Shape;137;p37"/>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38" name="Google Shape;138;p37"/>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Office Theme">
  <p:cSld name="3_Office Theme">
    <p:bg>
      <p:bgPr>
        <a:solidFill>
          <a:srgbClr val="000000"/>
        </a:solidFill>
      </p:bgPr>
    </p:bg>
    <p:spTree>
      <p:nvGrpSpPr>
        <p:cNvPr id="139" name="Shape 139"/>
        <p:cNvGrpSpPr/>
        <p:nvPr/>
      </p:nvGrpSpPr>
      <p:grpSpPr>
        <a:xfrm>
          <a:off x="0" y="0"/>
          <a:ext cx="0" cy="0"/>
          <a:chOff x="0" y="0"/>
          <a:chExt cx="0" cy="0"/>
        </a:xfrm>
      </p:grpSpPr>
      <p:sp>
        <p:nvSpPr>
          <p:cNvPr id="140" name="Google Shape;140;p38"/>
          <p:cNvSpPr/>
          <p:nvPr/>
        </p:nvSpPr>
        <p:spPr>
          <a:xfrm>
            <a:off x="7373777" y="4685941"/>
            <a:ext cx="274200" cy="132000"/>
          </a:xfrm>
          <a:prstGeom prst="rect">
            <a:avLst/>
          </a:prstGeom>
          <a:noFill/>
          <a:ln>
            <a:noFill/>
          </a:ln>
        </p:spPr>
        <p:txBody>
          <a:bodyPr anchorCtr="0" anchor="t" bIns="0" lIns="0" spcFirstLastPara="1" rIns="0" wrap="square" tIns="0">
            <a:noAutofit/>
          </a:bodyPr>
          <a:lstStyle/>
          <a:p>
            <a:pPr indent="25400" lvl="0" marL="0" marR="38100" rtl="0" algn="ctr">
              <a:spcBef>
                <a:spcPts val="0"/>
              </a:spcBef>
              <a:spcAft>
                <a:spcPts val="0"/>
              </a:spcAft>
              <a:buNone/>
            </a:pPr>
            <a:r>
              <a:rPr b="0" i="0" lang="en-GB" sz="1200" u="none" cap="none" strike="noStrike">
                <a:latin typeface="Times New Roman"/>
                <a:ea typeface="Times New Roman"/>
                <a:cs typeface="Times New Roman"/>
                <a:sym typeface="Times New Roman"/>
              </a:rPr>
              <a:t>*</a:t>
            </a:r>
            <a:endParaRPr sz="1200"/>
          </a:p>
        </p:txBody>
      </p:sp>
      <p:sp>
        <p:nvSpPr>
          <p:cNvPr id="141" name="Google Shape;141;p38"/>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42" name="Google Shape;142;p38"/>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2">
    <p:spTree>
      <p:nvGrpSpPr>
        <p:cNvPr id="143" name="Shape 143"/>
        <p:cNvGrpSpPr/>
        <p:nvPr/>
      </p:nvGrpSpPr>
      <p:grpSpPr>
        <a:xfrm>
          <a:off x="0" y="0"/>
          <a:ext cx="0" cy="0"/>
          <a:chOff x="0" y="0"/>
          <a:chExt cx="0" cy="0"/>
        </a:xfrm>
      </p:grpSpPr>
      <p:sp>
        <p:nvSpPr>
          <p:cNvPr id="144" name="Google Shape;144;p39"/>
          <p:cNvSpPr txBox="1"/>
          <p:nvPr>
            <p:ph type="title"/>
          </p:nvPr>
        </p:nvSpPr>
        <p:spPr>
          <a:xfrm>
            <a:off x="685800" y="286030"/>
            <a:ext cx="7772400" cy="11991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45" name="Google Shape;145;p39"/>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46" name="Google Shape;146;p39"/>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and Body">
  <p:cSld name="Default - Title and Body">
    <p:bg>
      <p:bgPr>
        <a:solidFill>
          <a:srgbClr val="000000"/>
        </a:solidFill>
      </p:bgPr>
    </p:bg>
    <p:spTree>
      <p:nvGrpSpPr>
        <p:cNvPr id="147" name="Shape 147"/>
        <p:cNvGrpSpPr/>
        <p:nvPr/>
      </p:nvGrpSpPr>
      <p:grpSpPr>
        <a:xfrm>
          <a:off x="0" y="0"/>
          <a:ext cx="0" cy="0"/>
          <a:chOff x="0" y="0"/>
          <a:chExt cx="0" cy="0"/>
        </a:xfrm>
      </p:grpSpPr>
      <p:sp>
        <p:nvSpPr>
          <p:cNvPr id="148" name="Google Shape;148;p40"/>
          <p:cNvSpPr/>
          <p:nvPr/>
        </p:nvSpPr>
        <p:spPr>
          <a:xfrm>
            <a:off x="7373777" y="4685941"/>
            <a:ext cx="274200" cy="183600"/>
          </a:xfrm>
          <a:prstGeom prst="rect">
            <a:avLst/>
          </a:prstGeom>
          <a:noFill/>
          <a:ln>
            <a:noFill/>
          </a:ln>
        </p:spPr>
        <p:txBody>
          <a:bodyPr anchorCtr="0" anchor="t" bIns="31425" lIns="31425" spcFirstLastPara="1" rIns="31425" wrap="square" tIns="31425">
            <a:noAutofit/>
          </a:bodyPr>
          <a:lstStyle/>
          <a:p>
            <a:pPr indent="0" lvl="0" marL="0" marR="0" rtl="0" algn="ctr">
              <a:spcBef>
                <a:spcPts val="0"/>
              </a:spcBef>
              <a:spcAft>
                <a:spcPts val="0"/>
              </a:spcAft>
              <a:buNone/>
            </a:pPr>
            <a:r>
              <a:rPr b="0" i="0" lang="en-GB" sz="1200" u="none" cap="none" strike="noStrike">
                <a:latin typeface="Times New Roman"/>
                <a:ea typeface="Times New Roman"/>
                <a:cs typeface="Times New Roman"/>
                <a:sym typeface="Times New Roman"/>
              </a:rPr>
              <a:t>*</a:t>
            </a:r>
            <a:endParaRPr sz="1200"/>
          </a:p>
        </p:txBody>
      </p:sp>
      <p:sp>
        <p:nvSpPr>
          <p:cNvPr id="149" name="Google Shape;149;p40"/>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R="38100" algn="ctr">
              <a:spcBef>
                <a:spcPts val="0"/>
              </a:spcBef>
              <a:spcAft>
                <a:spcPts val="0"/>
              </a:spcAft>
              <a:buSzPts val="1200"/>
              <a:buChar char="●"/>
              <a:defRPr/>
            </a:lvl1pPr>
            <a:lvl2pPr indent="-50800" lvl="1" marR="38100" algn="ctr">
              <a:spcBef>
                <a:spcPts val="0"/>
              </a:spcBef>
              <a:spcAft>
                <a:spcPts val="0"/>
              </a:spcAft>
              <a:buSzPts val="1200"/>
              <a:buChar char="○"/>
              <a:defRPr/>
            </a:lvl2pPr>
            <a:lvl3pPr indent="-50800" lvl="2" marR="38100" algn="ctr">
              <a:spcBef>
                <a:spcPts val="0"/>
              </a:spcBef>
              <a:spcAft>
                <a:spcPts val="0"/>
              </a:spcAft>
              <a:buSzPts val="1200"/>
              <a:buChar char="■"/>
              <a:defRPr/>
            </a:lvl3pPr>
            <a:lvl4pPr indent="-50800" lvl="3" marR="38100" algn="ctr">
              <a:spcBef>
                <a:spcPts val="0"/>
              </a:spcBef>
              <a:spcAft>
                <a:spcPts val="0"/>
              </a:spcAft>
              <a:buSzPts val="1200"/>
              <a:buChar char="●"/>
              <a:defRPr/>
            </a:lvl4pPr>
            <a:lvl5pPr indent="-50800" lvl="4" marR="38100" algn="ctr">
              <a:spcBef>
                <a:spcPts val="0"/>
              </a:spcBef>
              <a:spcAft>
                <a:spcPts val="0"/>
              </a:spcAft>
              <a:buSzPts val="1200"/>
              <a:buChar char="○"/>
              <a:defRPr/>
            </a:lvl5pPr>
            <a:lvl6pPr indent="-50800" lvl="5" marR="38100" algn="ctr">
              <a:spcBef>
                <a:spcPts val="0"/>
              </a:spcBef>
              <a:spcAft>
                <a:spcPts val="0"/>
              </a:spcAft>
              <a:buSzPts val="1200"/>
              <a:buChar char="■"/>
              <a:defRPr/>
            </a:lvl6pPr>
            <a:lvl7pPr indent="-50800" lvl="6" marR="38100" algn="ctr">
              <a:spcBef>
                <a:spcPts val="0"/>
              </a:spcBef>
              <a:spcAft>
                <a:spcPts val="0"/>
              </a:spcAft>
              <a:buSzPts val="1200"/>
              <a:buChar char="●"/>
              <a:defRPr/>
            </a:lvl7pPr>
            <a:lvl8pPr indent="-50800" lvl="7" marR="38100" algn="ctr">
              <a:spcBef>
                <a:spcPts val="0"/>
              </a:spcBef>
              <a:spcAft>
                <a:spcPts val="0"/>
              </a:spcAft>
              <a:buSzPts val="1200"/>
              <a:buChar char="○"/>
              <a:defRPr/>
            </a:lvl8pPr>
            <a:lvl9pPr indent="-50800" lvl="8" marR="38100" algn="ctr">
              <a:spcBef>
                <a:spcPts val="0"/>
              </a:spcBef>
              <a:spcAft>
                <a:spcPts val="0"/>
              </a:spcAft>
              <a:buSzPts val="1200"/>
              <a:buChar char="■"/>
              <a:defRPr/>
            </a:lvl9pPr>
          </a:lstStyle>
          <a:p/>
        </p:txBody>
      </p:sp>
      <p:sp>
        <p:nvSpPr>
          <p:cNvPr id="150" name="Google Shape;150;p40"/>
          <p:cNvSpPr txBox="1"/>
          <p:nvPr>
            <p:ph idx="1" type="body"/>
          </p:nvPr>
        </p:nvSpPr>
        <p:spPr>
          <a:xfrm>
            <a:off x="685800" y="1485185"/>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Font typeface="Arial"/>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Font typeface="Arial"/>
              <a:buChar char="–"/>
              <a:defRPr/>
            </a:lvl4pPr>
            <a:lvl5pPr indent="-304800" lvl="4" marL="2286000">
              <a:spcBef>
                <a:spcPts val="0"/>
              </a:spcBef>
              <a:spcAft>
                <a:spcPts val="0"/>
              </a:spcAft>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copy 2">
  <p:cSld name="Title &amp; Bullets copy 2 3">
    <p:spTree>
      <p:nvGrpSpPr>
        <p:cNvPr id="151" name="Shape 151"/>
        <p:cNvGrpSpPr/>
        <p:nvPr/>
      </p:nvGrpSpPr>
      <p:grpSpPr>
        <a:xfrm>
          <a:off x="0" y="0"/>
          <a:ext cx="0" cy="0"/>
          <a:chOff x="0" y="0"/>
          <a:chExt cx="0" cy="0"/>
        </a:xfrm>
      </p:grpSpPr>
      <p:sp>
        <p:nvSpPr>
          <p:cNvPr id="152" name="Google Shape;152;p41"/>
          <p:cNvSpPr txBox="1"/>
          <p:nvPr>
            <p:ph type="title"/>
          </p:nvPr>
        </p:nvSpPr>
        <p:spPr>
          <a:xfrm>
            <a:off x="685800" y="286107"/>
            <a:ext cx="7772400" cy="1199100"/>
          </a:xfrm>
          <a:prstGeom prst="rect">
            <a:avLst/>
          </a:prstGeom>
          <a:noFill/>
          <a:ln>
            <a:noFill/>
          </a:ln>
        </p:spPr>
        <p:txBody>
          <a:bodyPr anchorCtr="0" anchor="ctr" bIns="75425" lIns="75425" spcFirstLastPara="1" rIns="75425" wrap="square" tIns="75425">
            <a:noAutofit/>
          </a:bodyPr>
          <a:lstStyle>
            <a:lvl1pPr indent="-88900" lvl="0" marL="38100" marR="3810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
        <p:nvSpPr>
          <p:cNvPr id="153" name="Google Shape;153;p41"/>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marR="38100">
              <a:spcBef>
                <a:spcPts val="600"/>
              </a:spcBef>
              <a:spcAft>
                <a:spcPts val="0"/>
              </a:spcAft>
              <a:buSzPts val="1200"/>
              <a:buFont typeface="Times New Roman"/>
              <a:buChar char="•"/>
              <a:defRPr/>
            </a:lvl1pPr>
            <a:lvl2pPr indent="-304800" lvl="1" marL="914400" marR="38100">
              <a:spcBef>
                <a:spcPts val="500"/>
              </a:spcBef>
              <a:spcAft>
                <a:spcPts val="0"/>
              </a:spcAft>
              <a:buSzPts val="1200"/>
              <a:buChar char="–"/>
              <a:defRPr/>
            </a:lvl2pPr>
            <a:lvl3pPr indent="-304800" lvl="2" marL="1371600" marR="38100">
              <a:spcBef>
                <a:spcPts val="400"/>
              </a:spcBef>
              <a:spcAft>
                <a:spcPts val="0"/>
              </a:spcAft>
              <a:buSzPts val="1200"/>
              <a:buFont typeface="Times New Roman"/>
              <a:buChar char="•"/>
              <a:defRPr/>
            </a:lvl3pPr>
            <a:lvl4pPr indent="-304800" lvl="3" marL="1828800" marR="38100">
              <a:spcBef>
                <a:spcPts val="300"/>
              </a:spcBef>
              <a:spcAft>
                <a:spcPts val="0"/>
              </a:spcAft>
              <a:buSzPts val="1200"/>
              <a:buChar char="–"/>
              <a:defRPr/>
            </a:lvl4pPr>
            <a:lvl5pPr indent="-304800" lvl="4" marL="2286000" marR="38100">
              <a:spcBef>
                <a:spcPts val="30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54" name="Google Shape;154;p41"/>
          <p:cNvSpPr txBox="1"/>
          <p:nvPr>
            <p:ph idx="12" type="sldNum"/>
          </p:nvPr>
        </p:nvSpPr>
        <p:spPr>
          <a:xfrm>
            <a:off x="7374493" y="4685942"/>
            <a:ext cx="263100" cy="200700"/>
          </a:xfrm>
          <a:prstGeom prst="rect">
            <a:avLst/>
          </a:prstGeom>
          <a:noFill/>
          <a:ln>
            <a:noFill/>
          </a:ln>
        </p:spPr>
        <p:txBody>
          <a:bodyPr anchorCtr="0" anchor="t" bIns="41900" lIns="41900" spcFirstLastPara="1" rIns="41900" wrap="square" tIns="41900">
            <a:noAutofit/>
          </a:bodyPr>
          <a:lstStyle>
            <a:lvl1pPr indent="0" lvl="0"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1pPr>
            <a:lvl2pPr indent="0" lvl="1"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2pPr>
            <a:lvl3pPr indent="0" lvl="2"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3pPr>
            <a:lvl4pPr indent="0" lvl="3"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4pPr>
            <a:lvl5pPr indent="0" lvl="4"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5pPr>
            <a:lvl6pPr indent="0" lvl="5"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6pPr>
            <a:lvl7pPr indent="0" lvl="6"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7pPr>
            <a:lvl8pPr indent="0" lvl="7"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8pPr>
            <a:lvl9pPr indent="0" lvl="8" marL="0" marR="0" algn="ctr">
              <a:spcBef>
                <a:spcPts val="0"/>
              </a:spcBef>
              <a:buClr>
                <a:schemeClr val="dk1"/>
              </a:buClr>
              <a:buFont typeface="Arial"/>
              <a:buNone/>
              <a:defRPr b="0" i="0" sz="1200" u="none" cap="none" strike="noStrike">
                <a:solidFill>
                  <a:schemeClr val="dk1"/>
                </a:solidFill>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GB"/>
              <a:t>‹#›</a:t>
            </a:fld>
            <a:endParaRPr>
              <a:latin typeface="Helvetica Neue"/>
              <a:ea typeface="Helvetica Neue"/>
              <a:cs typeface="Helvetica Neue"/>
              <a:sym typeface="Helvetica Neu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 Title and Body">
  <p:cSld name="Default - Title and Body 2">
    <p:bg>
      <p:bgPr>
        <a:solidFill>
          <a:srgbClr val="000000"/>
        </a:solidFill>
      </p:bgPr>
    </p:bg>
    <p:spTree>
      <p:nvGrpSpPr>
        <p:cNvPr id="155" name="Shape 155"/>
        <p:cNvGrpSpPr/>
        <p:nvPr/>
      </p:nvGrpSpPr>
      <p:grpSpPr>
        <a:xfrm>
          <a:off x="0" y="0"/>
          <a:ext cx="0" cy="0"/>
          <a:chOff x="0" y="0"/>
          <a:chExt cx="0" cy="0"/>
        </a:xfrm>
      </p:grpSpPr>
      <p:sp>
        <p:nvSpPr>
          <p:cNvPr id="156" name="Google Shape;156;p42"/>
          <p:cNvSpPr/>
          <p:nvPr/>
        </p:nvSpPr>
        <p:spPr>
          <a:xfrm>
            <a:off x="7373777" y="4685941"/>
            <a:ext cx="274200" cy="183600"/>
          </a:xfrm>
          <a:prstGeom prst="rect">
            <a:avLst/>
          </a:prstGeom>
          <a:noFill/>
          <a:ln>
            <a:noFill/>
          </a:ln>
        </p:spPr>
        <p:txBody>
          <a:bodyPr anchorCtr="0" anchor="t" bIns="31425" lIns="31425" spcFirstLastPara="1" rIns="31425" wrap="square" tIns="31425">
            <a:noAutofit/>
          </a:bodyPr>
          <a:lstStyle/>
          <a:p>
            <a:pPr indent="0" lvl="0" marL="0" marR="0" rtl="0" algn="ctr">
              <a:spcBef>
                <a:spcPts val="0"/>
              </a:spcBef>
              <a:spcAft>
                <a:spcPts val="0"/>
              </a:spcAft>
              <a:buNone/>
            </a:pPr>
            <a:r>
              <a:rPr b="0" i="0" lang="en-GB" sz="1200" u="none" cap="none" strike="noStrike">
                <a:latin typeface="Times New Roman"/>
                <a:ea typeface="Times New Roman"/>
                <a:cs typeface="Times New Roman"/>
                <a:sym typeface="Times New Roman"/>
              </a:rPr>
              <a:t>*</a:t>
            </a:r>
            <a:endParaRPr sz="1200"/>
          </a:p>
        </p:txBody>
      </p:sp>
      <p:sp>
        <p:nvSpPr>
          <p:cNvPr id="157" name="Google Shape;157;p42"/>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76200" lvl="0" marR="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
        <p:nvSpPr>
          <p:cNvPr id="158" name="Google Shape;158;p42"/>
          <p:cNvSpPr txBox="1"/>
          <p:nvPr>
            <p:ph idx="1" type="body"/>
          </p:nvPr>
        </p:nvSpPr>
        <p:spPr>
          <a:xfrm>
            <a:off x="685800" y="1485185"/>
            <a:ext cx="7772400" cy="3658500"/>
          </a:xfrm>
          <a:prstGeom prst="rect">
            <a:avLst/>
          </a:prstGeom>
          <a:noFill/>
          <a:ln>
            <a:noFill/>
          </a:ln>
        </p:spPr>
        <p:txBody>
          <a:bodyPr anchorCtr="0" anchor="t" bIns="75425" lIns="75425" spcFirstLastPara="1" rIns="75425" wrap="square" tIns="75425">
            <a:noAutofit/>
          </a:bodyPr>
          <a:lstStyle>
            <a:lvl1pPr indent="-304800" lvl="0" marL="457200">
              <a:spcBef>
                <a:spcPts val="600"/>
              </a:spcBef>
              <a:spcAft>
                <a:spcPts val="0"/>
              </a:spcAft>
              <a:buClr>
                <a:srgbClr val="000000"/>
              </a:buClr>
              <a:buSzPts val="1200"/>
              <a:buFont typeface="Arial"/>
              <a:buChar char="•"/>
              <a:defRPr/>
            </a:lvl1pPr>
            <a:lvl2pPr indent="-304800" lvl="1" marL="914400">
              <a:spcBef>
                <a:spcPts val="500"/>
              </a:spcBef>
              <a:spcAft>
                <a:spcPts val="0"/>
              </a:spcAft>
              <a:buClr>
                <a:srgbClr val="000000"/>
              </a:buClr>
              <a:buSzPts val="1200"/>
              <a:buFont typeface="Arial"/>
              <a:buChar char="•"/>
              <a:defRPr/>
            </a:lvl2pPr>
            <a:lvl3pPr indent="-304800" lvl="2" marL="1371600">
              <a:spcBef>
                <a:spcPts val="400"/>
              </a:spcBef>
              <a:spcAft>
                <a:spcPts val="0"/>
              </a:spcAft>
              <a:buClr>
                <a:srgbClr val="000000"/>
              </a:buClr>
              <a:buSzPts val="1200"/>
              <a:buFont typeface="Arial"/>
              <a:buChar char="•"/>
              <a:defRPr/>
            </a:lvl3pPr>
            <a:lvl4pPr indent="-304800" lvl="3" marL="1828800">
              <a:spcBef>
                <a:spcPts val="400"/>
              </a:spcBef>
              <a:spcAft>
                <a:spcPts val="0"/>
              </a:spcAft>
              <a:buClr>
                <a:srgbClr val="000000"/>
              </a:buClr>
              <a:buSzPts val="1200"/>
              <a:buFont typeface="Arial"/>
              <a:buChar char="•"/>
              <a:defRPr/>
            </a:lvl4pPr>
            <a:lvl5pPr indent="-304800" lvl="4" marL="2286000">
              <a:spcBef>
                <a:spcPts val="400"/>
              </a:spcBef>
              <a:spcAft>
                <a:spcPts val="0"/>
              </a:spcAft>
              <a:buClr>
                <a:srgbClr val="000000"/>
              </a:buClr>
              <a:buSzPts val="1200"/>
              <a:buFont typeface="Arial"/>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type="blank">
  <p:cSld name="BLANK">
    <p:spTree>
      <p:nvGrpSpPr>
        <p:cNvPr id="159" name="Shape 159"/>
        <p:cNvGrpSpPr/>
        <p:nvPr/>
      </p:nvGrpSpPr>
      <p:grpSpPr>
        <a:xfrm>
          <a:off x="0" y="0"/>
          <a:ext cx="0" cy="0"/>
          <a:chOff x="0" y="0"/>
          <a:chExt cx="0" cy="0"/>
        </a:xfrm>
      </p:grpSpPr>
      <p:sp>
        <p:nvSpPr>
          <p:cNvPr id="160" name="Google Shape;160;p43"/>
          <p:cNvSpPr txBox="1"/>
          <p:nvPr>
            <p:ph idx="12" type="sldNum"/>
          </p:nvPr>
        </p:nvSpPr>
        <p:spPr>
          <a:xfrm>
            <a:off x="8472458" y="4663217"/>
            <a:ext cx="548700" cy="393600"/>
          </a:xfrm>
          <a:prstGeom prst="rect">
            <a:avLst/>
          </a:prstGeom>
        </p:spPr>
        <p:txBody>
          <a:bodyPr anchorCtr="0" anchor="t" bIns="75400" lIns="75400" spcFirstLastPara="1" rIns="75400" wrap="square" tIns="754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7620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1">
  <p:cSld name="TITLE_AND_BODY_1">
    <p:spTree>
      <p:nvGrpSpPr>
        <p:cNvPr id="161" name="Shape 161"/>
        <p:cNvGrpSpPr/>
        <p:nvPr/>
      </p:nvGrpSpPr>
      <p:grpSpPr>
        <a:xfrm>
          <a:off x="0" y="0"/>
          <a:ext cx="0" cy="0"/>
          <a:chOff x="0" y="0"/>
          <a:chExt cx="0" cy="0"/>
        </a:xfrm>
      </p:grpSpPr>
      <p:sp>
        <p:nvSpPr>
          <p:cNvPr id="162" name="Google Shape;162;p44"/>
          <p:cNvSpPr txBox="1"/>
          <p:nvPr>
            <p:ph type="title"/>
          </p:nvPr>
        </p:nvSpPr>
        <p:spPr>
          <a:xfrm>
            <a:off x="311700" y="445025"/>
            <a:ext cx="8520600" cy="572700"/>
          </a:xfrm>
          <a:prstGeom prst="rect">
            <a:avLst/>
          </a:prstGeom>
        </p:spPr>
        <p:txBody>
          <a:bodyPr anchorCtr="0" anchor="ctr" bIns="75425" lIns="75425" spcFirstLastPara="1" rIns="75425" wrap="square" tIns="75425">
            <a:noAutofit/>
          </a:bodyPr>
          <a:lstStyle>
            <a:lvl1pPr lvl="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p:txBody>
      </p:sp>
      <p:sp>
        <p:nvSpPr>
          <p:cNvPr id="163" name="Google Shape;163;p44"/>
          <p:cNvSpPr txBox="1"/>
          <p:nvPr>
            <p:ph idx="1" type="body"/>
          </p:nvPr>
        </p:nvSpPr>
        <p:spPr>
          <a:xfrm>
            <a:off x="311700" y="1152475"/>
            <a:ext cx="8520600" cy="3416400"/>
          </a:xfrm>
          <a:prstGeom prst="rect">
            <a:avLst/>
          </a:prstGeom>
        </p:spPr>
        <p:txBody>
          <a:bodyPr anchorCtr="0" anchor="t" bIns="75425" lIns="75425" spcFirstLastPara="1" rIns="75425" wrap="square" tIns="75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164" name="Google Shape;164;p44"/>
          <p:cNvSpPr txBox="1"/>
          <p:nvPr>
            <p:ph idx="12" type="sldNum"/>
          </p:nvPr>
        </p:nvSpPr>
        <p:spPr>
          <a:xfrm>
            <a:off x="8472458" y="4663217"/>
            <a:ext cx="548700" cy="393600"/>
          </a:xfrm>
          <a:prstGeom prst="rect">
            <a:avLst/>
          </a:prstGeom>
        </p:spPr>
        <p:txBody>
          <a:bodyPr anchorCtr="0" anchor="t" bIns="75400" lIns="75400" spcFirstLastPara="1" rIns="75400" wrap="square" tIns="7540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76200" lvl="0" marL="0" rtl="0" algn="l">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32" Type="http://schemas.openxmlformats.org/officeDocument/2006/relationships/theme" Target="../theme/theme3.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685800" y="0"/>
            <a:ext cx="7772400" cy="1771200"/>
          </a:xfrm>
          <a:prstGeom prst="rect">
            <a:avLst/>
          </a:prstGeom>
          <a:noFill/>
          <a:ln>
            <a:noFill/>
          </a:ln>
        </p:spPr>
        <p:txBody>
          <a:bodyPr anchorCtr="0" anchor="ctr" bIns="75425" lIns="75425" spcFirstLastPara="1" rIns="75425" wrap="square" tIns="75425">
            <a:noAutofit/>
          </a:bodyPr>
          <a:lstStyle>
            <a:lvl1pPr indent="-50800" lvl="0" marL="0" marR="38100" algn="ctr">
              <a:spcBef>
                <a:spcPts val="0"/>
              </a:spcBef>
              <a:spcAft>
                <a:spcPts val="0"/>
              </a:spcAft>
              <a:buSzPts val="1200"/>
              <a:buChar char="●"/>
              <a:defRPr sz="1200"/>
            </a:lvl1pPr>
            <a:lvl2pPr indent="-50800" lvl="1" marL="0" marR="38100" algn="ctr">
              <a:spcBef>
                <a:spcPts val="0"/>
              </a:spcBef>
              <a:spcAft>
                <a:spcPts val="0"/>
              </a:spcAft>
              <a:buSzPts val="1200"/>
              <a:buChar char="○"/>
              <a:defRPr sz="1200"/>
            </a:lvl2pPr>
            <a:lvl3pPr indent="-50800" lvl="2" marL="0" marR="38100" algn="ctr">
              <a:spcBef>
                <a:spcPts val="0"/>
              </a:spcBef>
              <a:spcAft>
                <a:spcPts val="0"/>
              </a:spcAft>
              <a:buSzPts val="1200"/>
              <a:buChar char="■"/>
              <a:defRPr sz="1200"/>
            </a:lvl3pPr>
            <a:lvl4pPr indent="-50800" lvl="3" marL="0" marR="38100" algn="ctr">
              <a:spcBef>
                <a:spcPts val="0"/>
              </a:spcBef>
              <a:spcAft>
                <a:spcPts val="0"/>
              </a:spcAft>
              <a:buSzPts val="1200"/>
              <a:buChar char="●"/>
              <a:defRPr sz="1200"/>
            </a:lvl4pPr>
            <a:lvl5pPr indent="-50800" lvl="4" marL="0" marR="38100" algn="ctr">
              <a:spcBef>
                <a:spcPts val="0"/>
              </a:spcBef>
              <a:spcAft>
                <a:spcPts val="0"/>
              </a:spcAft>
              <a:buSzPts val="1200"/>
              <a:buChar char="○"/>
              <a:defRPr sz="1200"/>
            </a:lvl5pPr>
            <a:lvl6pPr indent="-50800" lvl="5" marL="0" marR="38100" algn="ctr">
              <a:spcBef>
                <a:spcPts val="0"/>
              </a:spcBef>
              <a:spcAft>
                <a:spcPts val="0"/>
              </a:spcAft>
              <a:buSzPts val="1200"/>
              <a:buChar char="■"/>
              <a:defRPr sz="1200"/>
            </a:lvl6pPr>
            <a:lvl7pPr indent="-50800" lvl="6" marL="0" marR="38100" algn="ctr">
              <a:spcBef>
                <a:spcPts val="0"/>
              </a:spcBef>
              <a:spcAft>
                <a:spcPts val="0"/>
              </a:spcAft>
              <a:buSzPts val="1200"/>
              <a:buChar char="●"/>
              <a:defRPr sz="1200"/>
            </a:lvl7pPr>
            <a:lvl8pPr indent="-50800" lvl="7" marL="0" marR="38100" algn="ctr">
              <a:spcBef>
                <a:spcPts val="0"/>
              </a:spcBef>
              <a:spcAft>
                <a:spcPts val="0"/>
              </a:spcAft>
              <a:buSzPts val="1200"/>
              <a:buChar char="○"/>
              <a:defRPr sz="1200"/>
            </a:lvl8pPr>
            <a:lvl9pPr indent="-50800" lvl="8" marL="0" marR="38100" algn="ctr">
              <a:spcBef>
                <a:spcPts val="0"/>
              </a:spcBef>
              <a:spcAft>
                <a:spcPts val="0"/>
              </a:spcAft>
              <a:buSzPts val="1200"/>
              <a:buChar char="■"/>
              <a:defRPr sz="1200"/>
            </a:lvl9pPr>
          </a:lstStyle>
          <a:p/>
        </p:txBody>
      </p:sp>
      <p:sp>
        <p:nvSpPr>
          <p:cNvPr id="60" name="Google Shape;60;p13"/>
          <p:cNvSpPr txBox="1"/>
          <p:nvPr>
            <p:ph idx="1" type="body"/>
          </p:nvPr>
        </p:nvSpPr>
        <p:spPr>
          <a:xfrm>
            <a:off x="685800" y="1485186"/>
            <a:ext cx="7772400" cy="3658500"/>
          </a:xfrm>
          <a:prstGeom prst="rect">
            <a:avLst/>
          </a:prstGeom>
          <a:noFill/>
          <a:ln>
            <a:noFill/>
          </a:ln>
        </p:spPr>
        <p:txBody>
          <a:bodyPr anchorCtr="0" anchor="t" bIns="75425" lIns="75425" spcFirstLastPara="1" rIns="75425" wrap="square" tIns="75425">
            <a:noAutofit/>
          </a:bodyPr>
          <a:lstStyle>
            <a:lvl1pPr indent="-304800" lvl="0" marL="457200" marR="0" algn="l">
              <a:spcBef>
                <a:spcPts val="0"/>
              </a:spcBef>
              <a:spcAft>
                <a:spcPts val="0"/>
              </a:spcAft>
              <a:buSzPts val="1200"/>
              <a:buChar char="●"/>
              <a:defRPr sz="1200"/>
            </a:lvl1pPr>
            <a:lvl2pPr indent="-304800" lvl="1" marL="914400" marR="0" algn="l">
              <a:spcBef>
                <a:spcPts val="0"/>
              </a:spcBef>
              <a:spcAft>
                <a:spcPts val="0"/>
              </a:spcAft>
              <a:buSzPts val="1200"/>
              <a:buFont typeface="Arial"/>
              <a:buChar char="–"/>
              <a:defRPr sz="1200"/>
            </a:lvl2pPr>
            <a:lvl3pPr indent="-304800" lvl="2" marL="1371600" marR="0" algn="l">
              <a:spcBef>
                <a:spcPts val="0"/>
              </a:spcBef>
              <a:spcAft>
                <a:spcPts val="0"/>
              </a:spcAft>
              <a:buSzPts val="1200"/>
              <a:buChar char="■"/>
              <a:defRPr sz="1200"/>
            </a:lvl3pPr>
            <a:lvl4pPr indent="-304800" lvl="3" marL="1828800" marR="0" algn="l">
              <a:spcBef>
                <a:spcPts val="0"/>
              </a:spcBef>
              <a:spcAft>
                <a:spcPts val="0"/>
              </a:spcAft>
              <a:buSzPts val="1200"/>
              <a:buFont typeface="Arial"/>
              <a:buChar char="–"/>
              <a:defRPr sz="1200"/>
            </a:lvl4pPr>
            <a:lvl5pPr indent="-304800" lvl="4" marL="2286000" marR="0" algn="l">
              <a:spcBef>
                <a:spcPts val="0"/>
              </a:spcBef>
              <a:spcAft>
                <a:spcPts val="0"/>
              </a:spcAft>
              <a:buSzPts val="1200"/>
              <a:buFont typeface="Arial"/>
              <a:buChar char="»"/>
              <a:defRPr sz="1200"/>
            </a:lvl5pPr>
            <a:lvl6pPr indent="-304800" lvl="5" marL="2743200" marR="0" algn="l">
              <a:spcBef>
                <a:spcPts val="0"/>
              </a:spcBef>
              <a:spcAft>
                <a:spcPts val="0"/>
              </a:spcAft>
              <a:buSzPts val="1200"/>
              <a:buChar char="■"/>
              <a:defRPr sz="1200"/>
            </a:lvl6pPr>
            <a:lvl7pPr indent="-304800" lvl="6" marL="3200400" marR="0" algn="l">
              <a:spcBef>
                <a:spcPts val="0"/>
              </a:spcBef>
              <a:spcAft>
                <a:spcPts val="0"/>
              </a:spcAft>
              <a:buSzPts val="1200"/>
              <a:buChar char="●"/>
              <a:defRPr sz="1200"/>
            </a:lvl7pPr>
            <a:lvl8pPr indent="-304800" lvl="7" marL="3657600" marR="0" algn="l">
              <a:spcBef>
                <a:spcPts val="0"/>
              </a:spcBef>
              <a:spcAft>
                <a:spcPts val="0"/>
              </a:spcAft>
              <a:buSzPts val="1200"/>
              <a:buChar char="○"/>
              <a:defRPr sz="1200"/>
            </a:lvl8pPr>
            <a:lvl9pPr indent="-304800" lvl="8" marL="4114800" marR="0" algn="l">
              <a:spcBef>
                <a:spcPts val="0"/>
              </a:spcBef>
              <a:spcAft>
                <a:spcPts val="0"/>
              </a:spcAft>
              <a:buSzPts val="1200"/>
              <a:buChar char="■"/>
              <a:defRPr sz="1200"/>
            </a:lvl9pPr>
          </a:lstStyle>
          <a:p/>
        </p:txBody>
      </p:sp>
      <p:sp>
        <p:nvSpPr>
          <p:cNvPr id="61" name="Google Shape;61;p13"/>
          <p:cNvSpPr txBox="1"/>
          <p:nvPr>
            <p:ph idx="12" type="sldNum"/>
          </p:nvPr>
        </p:nvSpPr>
        <p:spPr>
          <a:xfrm>
            <a:off x="7374493" y="4685941"/>
            <a:ext cx="263100" cy="531000"/>
          </a:xfrm>
          <a:prstGeom prst="rect">
            <a:avLst/>
          </a:prstGeom>
          <a:noFill/>
          <a:ln>
            <a:noFill/>
          </a:ln>
        </p:spPr>
        <p:txBody>
          <a:bodyPr anchorCtr="0" anchor="t" bIns="75400" lIns="75400" spcFirstLastPara="1" rIns="75400" wrap="square" tIns="75400">
            <a:noAutofit/>
          </a:bodyPr>
          <a:lstStyle>
            <a:lvl1pPr indent="76200" lvl="0"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1pPr>
            <a:lvl2pPr indent="76200" lvl="1"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2pPr>
            <a:lvl3pPr indent="76200" lvl="2"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3pPr>
            <a:lvl4pPr indent="76200" lvl="3"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4pPr>
            <a:lvl5pPr indent="76200" lvl="4"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5pPr>
            <a:lvl6pPr indent="76200" lvl="5"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6pPr>
            <a:lvl7pPr indent="76200" lvl="6"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7pPr>
            <a:lvl8pPr indent="76200" lvl="7"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8pPr>
            <a:lvl9pPr indent="76200" lvl="8" marL="0" marR="0" algn="l">
              <a:spcBef>
                <a:spcPts val="0"/>
              </a:spcBef>
              <a:buClr>
                <a:srgbClr val="000000"/>
              </a:buClr>
              <a:buSzPts val="1200"/>
              <a:buFont typeface="Arial"/>
              <a:buNone/>
              <a:defRPr b="0" i="0" sz="1200" u="none" cap="none" strike="noStrike">
                <a:solidFill>
                  <a:schemeClr val="dk1"/>
                </a:solidFill>
                <a:latin typeface="Helvetica Neue"/>
                <a:ea typeface="Helvetica Neue"/>
                <a:cs typeface="Helvetica Neue"/>
                <a:sym typeface="Helvetica Neue"/>
              </a:defRPr>
            </a:lvl9pPr>
          </a:lstStyle>
          <a:p>
            <a:pPr indent="0" lvl="0" marL="0" rtl="0" algn="l">
              <a:spcBef>
                <a:spcPts val="0"/>
              </a:spcBef>
              <a:spcAft>
                <a:spcPts val="0"/>
              </a:spcAft>
              <a:buClr>
                <a:srgbClr val="000000"/>
              </a:buClr>
              <a:buSzPts val="1200"/>
              <a:buFont typeface="Arial"/>
              <a:buChar char="●"/>
            </a:pPr>
            <a:fld id="{00000000-1234-1234-1234-123412341234}" type="slidenum">
              <a:rPr lang="en-GB"/>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books.google.co.uk/books?id=rB1FRhzvGrwC&amp;pg=PT35&amp;lpg=PT35&amp;dq=Mieke+Bal+%E2%80%9Ca+series+of+connected+events+caused+or+experienced+by+actors.%E2%80%9D&amp;source=bl&amp;ots=BI8rJrSEkf&amp;sig=jj3sF_TQoSxbrHf5pPT5gqPqvwc&amp;hl=en&amp;sa=X&amp;ved=0ahUKEwiG-qH_8LDWAhVeGsAKHfSyBo0Q6AEILDAC#v=onepage&amp;q=Mieke%20Bal%20%E2%80%9Ca%20series%20of%20connected%20events%20caused%20or%20experienced%20by%20actors.%E2%80%9D&amp;f=false" TargetMode="External"/><Relationship Id="rId4" Type="http://schemas.openxmlformats.org/officeDocument/2006/relationships/hyperlink" Target="https://librarysearch.bcu.ac.uk/permalink/44BCU_INST/15fig5r/alma991001933439706701"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imdb.com/title/tt1735898/" TargetMode="External"/><Relationship Id="rId4" Type="http://schemas.openxmlformats.org/officeDocument/2006/relationships/hyperlink" Target="https://en.wikipedia.org/wiki/Mirror_Mirror_(fil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hyperlink" Target="http://www.cinemanews.gr/v5/oscars2015/scripts/250889715.pdf" TargetMode="External"/><Relationship Id="rId4" Type="http://schemas.openxmlformats.org/officeDocument/2006/relationships/hyperlink" Target="https://gointothestory.blcklst.com/script-analysis-nightcrawler-part-5-takeaways-a519817209e3" TargetMode="External"/><Relationship Id="rId5" Type="http://schemas.openxmlformats.org/officeDocument/2006/relationships/hyperlink" Target="http://www.youtube.com/watch?v=1lEdwqwOttg" TargetMode="External"/><Relationship Id="rId6"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tandfonline.com/doi/full/10.1080/1461670X.2017.1279030"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hyperlink" Target="http://www.cinemanews.gr/v5/oscars2015/scripts/250889715.pdf" TargetMode="External"/><Relationship Id="rId4" Type="http://schemas.openxmlformats.org/officeDocument/2006/relationships/hyperlink" Target="https://gointothestory.blcklst.com/script-analysis-nightcrawler-part-5-takeaways-a519817209e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www.wired.com/2017/03/the-invisible-force-that-warps-what-you-read-in-the-news/#.l56w85gm9" TargetMode="Externa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hyperlink" Target="http://www.tandfonline.com/doi/full/10.1080/17512786.2015.104455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librarysearch.bcu.ac.uk/discovery/fulldisplay?docid=alma991002332219706701&amp;context=L&amp;vid=44BCU_INST:44BCU_INST&amp;lang=en&amp;search_scope=MyInst_and_CI&amp;adaptor=Local%20Search%20Engine&amp;isFrbr=true&amp;tab=Everything&amp;query=any,contains,thinking%20fast%20and%20slow&amp;sortby=date_d&amp;facet=frbrgroupid,include,9058024999160730799&amp;offset=0" TargetMode="External"/><Relationship Id="rId4" Type="http://schemas.openxmlformats.org/officeDocument/2006/relationships/hyperlink" Target="https://thedecisionlab.com/thinkers/economics/daniel-kahneman" TargetMode="External"/><Relationship Id="rId5" Type="http://schemas.openxmlformats.org/officeDocument/2006/relationships/hyperlink" Target="http://www.youtube.com/watch?v=gZ1vJSF3Zhs" TargetMode="External"/><Relationship Id="rId6" Type="http://schemas.openxmlformats.org/officeDocument/2006/relationships/image" Target="../media/image7.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www.tandfonline.com/doi/full/10.1080/17512786.2016.1256789"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1.png"/><Relationship Id="rId4" Type="http://schemas.openxmlformats.org/officeDocument/2006/relationships/hyperlink" Target="https://www.port.ac.uk/news-events-and-blogs/blogs/democratic-citizenship/why-racial-bias-dominates-coverage-of-missing-person-case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pnas.org/content/111/Supplement_4/1361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hyperlink" Target="https://en.ejo.ch/research/how-reporting-tragedy-can-evoke-emotion-or-indifferenc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www.tandfonline.com/doi/full/10.1080/1461670X.2016.1190661" TargetMode="External"/><Relationship Id="rId4" Type="http://schemas.openxmlformats.org/officeDocument/2006/relationships/hyperlink" Target="http://www.tandfonline.com/doi/full/10.1080/1461670X.2015.1006900" TargetMode="External"/><Relationship Id="rId5" Type="http://schemas.openxmlformats.org/officeDocument/2006/relationships/hyperlink" Target="http://www.tandfonline.com/doi/full/10.1080/1461670X.2017.1324316"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www.port.ac.uk/news-events-and-blogs/blogs/democratic-citizenship/why-racial-bias-dominates-coverage-of-missing-person-case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bbc.co.uk/news/uk-64677595"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 Id="rId3" Type="http://schemas.openxmlformats.org/officeDocument/2006/relationships/hyperlink" Target="http://www.youtube.com/watch?v=QdoOofBBc1Q" TargetMode="External"/><Relationship Id="rId4" Type="http://schemas.openxmlformats.org/officeDocument/2006/relationships/image" Target="../media/image8.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www.worldbuilders.ai/" TargetMode="External"/><Relationship Id="rId4" Type="http://schemas.openxmlformats.org/officeDocument/2006/relationships/hyperlink" Target="https://www.youtube.com/@LikeStoriesofOld" TargetMode="External"/><Relationship Id="rId9" Type="http://schemas.openxmlformats.org/officeDocument/2006/relationships/hyperlink" Target="https://us9.campaign-archive.com/home/?u=6e1ae4ac632498a38c1d57c54&amp;id=67e6e8a504" TargetMode="External"/><Relationship Id="rId5" Type="http://schemas.openxmlformats.org/officeDocument/2006/relationships/hyperlink" Target="https://writeofpassage.com/how-i-write" TargetMode="External"/><Relationship Id="rId6" Type="http://schemas.openxmlformats.org/officeDocument/2006/relationships/hyperlink" Target="https://open.spotify.com/show/2DjMSboniFAeGA8v9NpoPv" TargetMode="External"/><Relationship Id="rId7" Type="http://schemas.openxmlformats.org/officeDocument/2006/relationships/hyperlink" Target="https://www.youtube.com/playlist?list=PLFxhXLgGkVzKCn23_g8qM19DMDgco8eNJ" TargetMode="External"/><Relationship Id="rId8" Type="http://schemas.openxmlformats.org/officeDocument/2006/relationships/hyperlink" Target="https://gangreythepodcast.com/"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pinboard.in/u:paulbradshaw/t:narrative+research"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docs.google.com/document/d/e/2PACX-1vRSwbJc8LdFaRnXkCVlkUBGGlIzNAc_jl9hDpDvjxKVvZmdPIOzgi4ATGiIbmhheWKAcm2a4xfurJYK/pub"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medium.com/narrative-from-linear-media-to-interactive-media/archive" TargetMode="External"/><Relationship Id="rId4" Type="http://schemas.openxmlformats.org/officeDocument/2006/relationships/hyperlink" Target="https://medium.com/narrative-from-linear-media-to-interactive-media/the-crime-of-josef-fritzl-critical-analysis-5e57bb12d7d3" TargetMode="External"/><Relationship Id="rId9" Type="http://schemas.openxmlformats.org/officeDocument/2006/relationships/hyperlink" Target="https://medium.com/narrative-from-linear-media-to-interactive-media/a-critical-analysis-on-wiki-death-40e09da65e3c" TargetMode="External"/><Relationship Id="rId5" Type="http://schemas.openxmlformats.org/officeDocument/2006/relationships/hyperlink" Target="https://medium.com/narrative-from-linear-media-to-interactive-media/narrative-analysis-reservoir-dogs-5e9fc1c2ec17" TargetMode="External"/><Relationship Id="rId6" Type="http://schemas.openxmlformats.org/officeDocument/2006/relationships/hyperlink" Target="https://medium.com/narrative-from-linear-media-to-interactive-media/perfection-is-the-enemy-of-perfectly-adequate-except-it-isnt-314e4344f702" TargetMode="External"/><Relationship Id="rId7" Type="http://schemas.openxmlformats.org/officeDocument/2006/relationships/hyperlink" Target="https://medium.com/narrative-from-linear-media-to-interactive-media/hallucinatory-radio-an-analysis-46c7bc65449c" TargetMode="External"/><Relationship Id="rId8" Type="http://schemas.openxmlformats.org/officeDocument/2006/relationships/hyperlink" Target="https://medium.com/narrative-from-linear-media-to-interactive-media/hallucinatory-radio-an-analysis-46c7bc65449c" TargetMode="External"/><Relationship Id="rId11" Type="http://schemas.openxmlformats.org/officeDocument/2006/relationships/hyperlink" Target="https://medium.com/narrative-from-linear-media-to-interactive-media/here-are-some-examples-of-identifying-narrative-techniques-in-factual-storytelling-2d7b1efa30ce" TargetMode="External"/><Relationship Id="rId10" Type="http://schemas.openxmlformats.org/officeDocument/2006/relationships/hyperlink" Target="https://medium.com/narrative-from-linear-media-to-interactive-media/data-and-narrative-inside-the-hans-roslings-data-visualization-video-1f2f65aeea0b?source=collection_archive---------5-----------------------"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hyperlink" Target="https://stownpodcast.org/chapter/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hyperlink" Target="http://www.youtube.com/watch?v=s4JBqLoY3tY" TargetMode="External"/><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Dates for your diary</a:t>
            </a:r>
            <a:endParaRPr sz="4800"/>
          </a:p>
        </p:txBody>
      </p:sp>
      <p:sp>
        <p:nvSpPr>
          <p:cNvPr id="170" name="Google Shape;170;p4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SzPts val="3200"/>
              <a:buFont typeface="Oswald"/>
              <a:buChar char="●"/>
            </a:pPr>
            <a:r>
              <a:rPr lang="en-GB" sz="3200">
                <a:latin typeface="Oswald"/>
                <a:ea typeface="Oswald"/>
                <a:cs typeface="Oswald"/>
                <a:sym typeface="Oswald"/>
              </a:rPr>
              <a:t>Tuesdays 2pm weeks 2-4: Tech session C317</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Friday October 18: NO CLASS</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Friday November 1: CLASS (this won’t be in the timetable)</a:t>
            </a:r>
            <a:endParaRPr sz="3200">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54"/>
          <p:cNvSpPr txBox="1"/>
          <p:nvPr>
            <p:ph type="title"/>
          </p:nvPr>
        </p:nvSpPr>
        <p:spPr>
          <a:xfrm>
            <a:off x="311700" y="259800"/>
            <a:ext cx="8520600" cy="846000"/>
          </a:xfrm>
          <a:prstGeom prst="rect">
            <a:avLst/>
          </a:prstGeom>
          <a:solidFill>
            <a:schemeClr val="dk1"/>
          </a:solidFill>
        </p:spPr>
        <p:txBody>
          <a:bodyPr anchorCtr="0" anchor="b" bIns="91425" lIns="91425" spcFirstLastPara="1" rIns="91425" wrap="square" tIns="91425">
            <a:noAutofit/>
          </a:bodyPr>
          <a:lstStyle/>
          <a:p>
            <a:pPr indent="0" lvl="0" marL="0" rtl="0" algn="l">
              <a:spcBef>
                <a:spcPts val="0"/>
              </a:spcBef>
              <a:spcAft>
                <a:spcPts val="0"/>
              </a:spcAft>
              <a:buNone/>
            </a:pPr>
            <a:r>
              <a:rPr lang="en-GB" sz="4800">
                <a:solidFill>
                  <a:schemeClr val="lt1"/>
                </a:solidFill>
              </a:rPr>
              <a:t>Discuss: What is a (good) story?</a:t>
            </a:r>
            <a:endParaRPr sz="4800">
              <a:solidFill>
                <a:schemeClr val="lt1"/>
              </a:solidFill>
            </a:endParaRPr>
          </a:p>
        </p:txBody>
      </p:sp>
      <p:sp>
        <p:nvSpPr>
          <p:cNvPr id="235" name="Google Shape;235;p5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200">
                <a:solidFill>
                  <a:srgbClr val="CCCCCC"/>
                </a:solidFill>
                <a:latin typeface="Oswald"/>
                <a:ea typeface="Oswald"/>
                <a:cs typeface="Oswald"/>
                <a:sym typeface="Oswald"/>
              </a:rPr>
              <a:t>Your suggestions here…</a:t>
            </a:r>
            <a:endParaRPr sz="3200">
              <a:solidFill>
                <a:srgbClr val="CCCCCC"/>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55"/>
          <p:cNvPicPr preferRelativeResize="0"/>
          <p:nvPr/>
        </p:nvPicPr>
        <p:blipFill rotWithShape="1">
          <a:blip r:embed="rId3">
            <a:alphaModFix/>
          </a:blip>
          <a:srcRect b="0" l="0" r="0" t="10849"/>
          <a:stretch/>
        </p:blipFill>
        <p:spPr>
          <a:xfrm>
            <a:off x="261425" y="210525"/>
            <a:ext cx="3916500" cy="4650300"/>
          </a:xfrm>
          <a:prstGeom prst="rect">
            <a:avLst/>
          </a:prstGeom>
          <a:noFill/>
          <a:ln>
            <a:noFill/>
          </a:ln>
        </p:spPr>
      </p:pic>
      <p:sp>
        <p:nvSpPr>
          <p:cNvPr id="241" name="Google Shape;241;p55"/>
          <p:cNvSpPr txBox="1"/>
          <p:nvPr>
            <p:ph idx="4294967295" type="title"/>
          </p:nvPr>
        </p:nvSpPr>
        <p:spPr>
          <a:xfrm>
            <a:off x="4388600" y="372500"/>
            <a:ext cx="4443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Meet </a:t>
            </a:r>
            <a:r>
              <a:rPr lang="en-GB" sz="4800"/>
              <a:t>Mieke Bal.</a:t>
            </a:r>
            <a:endParaRPr sz="4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Defining narrative</a:t>
            </a:r>
            <a:endParaRPr sz="4800"/>
          </a:p>
        </p:txBody>
      </p:sp>
      <p:sp>
        <p:nvSpPr>
          <p:cNvPr id="247" name="Google Shape;247;p5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Should contain an </a:t>
            </a:r>
            <a:r>
              <a:rPr b="1" lang="en-GB" sz="2800">
                <a:latin typeface="Oswald"/>
                <a:ea typeface="Oswald"/>
                <a:cs typeface="Oswald"/>
                <a:sym typeface="Oswald"/>
              </a:rPr>
              <a:t>actor</a:t>
            </a:r>
            <a:r>
              <a:rPr lang="en-GB" sz="2800">
                <a:latin typeface="Oswald"/>
                <a:ea typeface="Oswald"/>
                <a:cs typeface="Oswald"/>
                <a:sym typeface="Oswald"/>
              </a:rPr>
              <a:t> and a narrator*;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3 distinct levels: the </a:t>
            </a:r>
            <a:r>
              <a:rPr b="1" lang="en-GB" sz="2800">
                <a:latin typeface="Oswald"/>
                <a:ea typeface="Oswald"/>
                <a:cs typeface="Oswald"/>
                <a:sym typeface="Oswald"/>
              </a:rPr>
              <a:t>text, the story, and the fabula</a:t>
            </a:r>
            <a:r>
              <a:rPr lang="en-GB" sz="2800">
                <a:latin typeface="Oswald"/>
                <a:ea typeface="Oswald"/>
                <a:cs typeface="Oswald"/>
                <a:sym typeface="Oswald"/>
              </a:rPr>
              <a:t>;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Contents </a:t>
            </a:r>
            <a:r>
              <a:rPr lang="en-GB" sz="2800" u="sng">
                <a:solidFill>
                  <a:schemeClr val="hlink"/>
                </a:solidFill>
                <a:latin typeface="Oswald"/>
                <a:ea typeface="Oswald"/>
                <a:cs typeface="Oswald"/>
                <a:sym typeface="Oswald"/>
                <a:hlinkClick r:id="rId3"/>
              </a:rPr>
              <a:t>should be</a:t>
            </a:r>
            <a:r>
              <a:rPr lang="en-GB" sz="2800">
                <a:latin typeface="Oswald"/>
                <a:ea typeface="Oswald"/>
                <a:cs typeface="Oswald"/>
                <a:sym typeface="Oswald"/>
              </a:rPr>
              <a:t> “a </a:t>
            </a:r>
            <a:r>
              <a:rPr b="1" lang="en-GB" sz="2800">
                <a:latin typeface="Oswald"/>
                <a:ea typeface="Oswald"/>
                <a:cs typeface="Oswald"/>
                <a:sym typeface="Oswald"/>
              </a:rPr>
              <a:t>series of connected events</a:t>
            </a:r>
            <a:r>
              <a:rPr lang="en-GB" sz="2800">
                <a:latin typeface="Oswald"/>
                <a:ea typeface="Oswald"/>
                <a:cs typeface="Oswald"/>
                <a:sym typeface="Oswald"/>
              </a:rPr>
              <a:t> caused or experienced by actors.”</a:t>
            </a:r>
            <a:endParaRPr sz="2800">
              <a:latin typeface="Oswald"/>
              <a:ea typeface="Oswald"/>
              <a:cs typeface="Oswald"/>
              <a:sym typeface="Oswald"/>
            </a:endParaRPr>
          </a:p>
          <a:p>
            <a:pPr indent="0" lvl="0" marL="0" rtl="0" algn="l">
              <a:spcBef>
                <a:spcPts val="1600"/>
              </a:spcBef>
              <a:spcAft>
                <a:spcPts val="1600"/>
              </a:spcAft>
              <a:buNone/>
            </a:pPr>
            <a:r>
              <a:rPr lang="en-GB" sz="2200">
                <a:latin typeface="Oswald"/>
                <a:ea typeface="Oswald"/>
                <a:cs typeface="Oswald"/>
                <a:sym typeface="Oswald"/>
              </a:rPr>
              <a:t>Mieke Bal, quoted in </a:t>
            </a:r>
            <a:r>
              <a:rPr lang="en-GB" sz="2200" u="sng">
                <a:solidFill>
                  <a:schemeClr val="hlink"/>
                </a:solidFill>
                <a:latin typeface="Oswald"/>
                <a:ea typeface="Oswald"/>
                <a:cs typeface="Oswald"/>
                <a:sym typeface="Oswald"/>
                <a:hlinkClick r:id="rId4"/>
              </a:rPr>
              <a:t>Helen Fulton’s Narrative and Media</a:t>
            </a:r>
            <a:endParaRPr sz="2200">
              <a:latin typeface="Oswald"/>
              <a:ea typeface="Oswald"/>
              <a:cs typeface="Oswald"/>
              <a:sym typeface="Oswald"/>
            </a:endParaRPr>
          </a:p>
        </p:txBody>
      </p:sp>
      <p:sp>
        <p:nvSpPr>
          <p:cNvPr id="248" name="Google Shape;248;p56"/>
          <p:cNvSpPr txBox="1"/>
          <p:nvPr/>
        </p:nvSpPr>
        <p:spPr>
          <a:xfrm>
            <a:off x="4299725" y="4681200"/>
            <a:ext cx="4844400" cy="46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*Actor and narrator can be same; narrator can be ‘effaced’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Fabula vs stories vs texts</a:t>
            </a:r>
            <a:endParaRPr sz="4800"/>
          </a:p>
        </p:txBody>
      </p:sp>
      <p:sp>
        <p:nvSpPr>
          <p:cNvPr id="254" name="Google Shape;254;p57"/>
          <p:cNvSpPr txBox="1"/>
          <p:nvPr>
            <p:ph idx="1" type="body"/>
          </p:nvPr>
        </p:nvSpPr>
        <p:spPr>
          <a:xfrm>
            <a:off x="311700" y="1375450"/>
            <a:ext cx="8520600" cy="369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Oswald"/>
                <a:ea typeface="Oswald"/>
                <a:cs typeface="Oswald"/>
                <a:sym typeface="Oswald"/>
              </a:rPr>
              <a:t>Snow White has a series of </a:t>
            </a:r>
            <a:r>
              <a:rPr lang="en-GB" sz="2800" u="sng">
                <a:latin typeface="Oswald"/>
                <a:ea typeface="Oswald"/>
                <a:cs typeface="Oswald"/>
                <a:sym typeface="Oswald"/>
              </a:rPr>
              <a:t>elements</a:t>
            </a:r>
            <a:r>
              <a:rPr lang="en-GB" sz="2800">
                <a:latin typeface="Oswald"/>
                <a:ea typeface="Oswald"/>
                <a:cs typeface="Oswald"/>
                <a:sym typeface="Oswald"/>
              </a:rPr>
              <a:t> [</a:t>
            </a:r>
            <a:r>
              <a:rPr b="1" lang="en-GB" sz="2800">
                <a:latin typeface="Oswald"/>
                <a:ea typeface="Oswald"/>
                <a:cs typeface="Oswald"/>
                <a:sym typeface="Oswald"/>
              </a:rPr>
              <a:t>fabula</a:t>
            </a:r>
            <a:r>
              <a:rPr lang="en-GB" sz="2800">
                <a:latin typeface="Oswald"/>
                <a:ea typeface="Oswald"/>
                <a:cs typeface="Oswald"/>
                <a:sym typeface="Oswald"/>
              </a:rPr>
              <a:t>]: events, characters, places, times</a:t>
            </a:r>
            <a:endParaRPr sz="2800">
              <a:latin typeface="Oswald"/>
              <a:ea typeface="Oswald"/>
              <a:cs typeface="Oswald"/>
              <a:sym typeface="Oswald"/>
            </a:endParaRPr>
          </a:p>
          <a:p>
            <a:pPr indent="0" lvl="0" marL="0" rtl="0" algn="l">
              <a:spcBef>
                <a:spcPts val="1600"/>
              </a:spcBef>
              <a:spcAft>
                <a:spcPts val="0"/>
              </a:spcAft>
              <a:buNone/>
            </a:pPr>
            <a:r>
              <a:rPr lang="en-GB" sz="2800">
                <a:latin typeface="Oswald"/>
                <a:ea typeface="Oswald"/>
                <a:cs typeface="Oswald"/>
                <a:sym typeface="Oswald"/>
              </a:rPr>
              <a:t>Multiple </a:t>
            </a:r>
            <a:r>
              <a:rPr b="1" lang="en-GB" sz="2800">
                <a:latin typeface="Oswald"/>
                <a:ea typeface="Oswald"/>
                <a:cs typeface="Oswald"/>
                <a:sym typeface="Oswald"/>
              </a:rPr>
              <a:t>stories</a:t>
            </a:r>
            <a:r>
              <a:rPr lang="en-GB" sz="2800">
                <a:latin typeface="Oswald"/>
                <a:ea typeface="Oswald"/>
                <a:cs typeface="Oswald"/>
                <a:sym typeface="Oswald"/>
              </a:rPr>
              <a:t> can be created by choosing and ordering those in different ways (</a:t>
            </a:r>
            <a:r>
              <a:rPr lang="en-GB" sz="2800" u="sng">
                <a:latin typeface="Oswald"/>
                <a:ea typeface="Oswald"/>
                <a:cs typeface="Oswald"/>
                <a:sym typeface="Oswald"/>
              </a:rPr>
              <a:t>content</a:t>
            </a:r>
            <a:r>
              <a:rPr lang="en-GB" sz="2800">
                <a:latin typeface="Oswald"/>
                <a:ea typeface="Oswald"/>
                <a:cs typeface="Oswald"/>
                <a:sym typeface="Oswald"/>
              </a:rPr>
              <a:t>) </a:t>
            </a:r>
            <a:r>
              <a:rPr lang="en-GB" sz="1200">
                <a:latin typeface="Oswald"/>
                <a:ea typeface="Oswald"/>
                <a:cs typeface="Oswald"/>
                <a:sym typeface="Oswald"/>
              </a:rPr>
              <a:t>(e.g. </a:t>
            </a:r>
            <a:r>
              <a:rPr lang="en-GB" sz="1200" u="sng">
                <a:solidFill>
                  <a:schemeClr val="hlink"/>
                </a:solidFill>
                <a:latin typeface="Oswald"/>
                <a:ea typeface="Oswald"/>
                <a:cs typeface="Oswald"/>
                <a:sym typeface="Oswald"/>
                <a:hlinkClick r:id="rId3"/>
              </a:rPr>
              <a:t>Snow White &amp; the Huntsman</a:t>
            </a:r>
            <a:r>
              <a:rPr lang="en-GB" sz="1200">
                <a:latin typeface="Oswald"/>
                <a:ea typeface="Oswald"/>
                <a:cs typeface="Oswald"/>
                <a:sym typeface="Oswald"/>
              </a:rPr>
              <a:t>, </a:t>
            </a:r>
            <a:r>
              <a:rPr lang="en-GB" sz="1200" u="sng">
                <a:solidFill>
                  <a:schemeClr val="hlink"/>
                </a:solidFill>
                <a:latin typeface="Oswald"/>
                <a:ea typeface="Oswald"/>
                <a:cs typeface="Oswald"/>
                <a:sym typeface="Oswald"/>
                <a:hlinkClick r:id="rId4"/>
              </a:rPr>
              <a:t>Mirror Mirror</a:t>
            </a:r>
            <a:r>
              <a:rPr lang="en-GB" sz="1200">
                <a:latin typeface="Oswald"/>
                <a:ea typeface="Oswald"/>
                <a:cs typeface="Oswald"/>
                <a:sym typeface="Oswald"/>
              </a:rPr>
              <a:t>)</a:t>
            </a:r>
            <a:endParaRPr sz="1200">
              <a:latin typeface="Oswald"/>
              <a:ea typeface="Oswald"/>
              <a:cs typeface="Oswald"/>
              <a:sym typeface="Oswald"/>
            </a:endParaRPr>
          </a:p>
          <a:p>
            <a:pPr indent="0" lvl="0" marL="0" rtl="0" algn="l">
              <a:spcBef>
                <a:spcPts val="1600"/>
              </a:spcBef>
              <a:spcAft>
                <a:spcPts val="0"/>
              </a:spcAft>
              <a:buNone/>
            </a:pPr>
            <a:r>
              <a:rPr lang="en-GB" sz="2800">
                <a:latin typeface="Oswald"/>
                <a:ea typeface="Oswald"/>
                <a:cs typeface="Oswald"/>
                <a:sym typeface="Oswald"/>
              </a:rPr>
              <a:t>Multiple </a:t>
            </a:r>
            <a:r>
              <a:rPr b="1" lang="en-GB" sz="2800">
                <a:latin typeface="Oswald"/>
                <a:ea typeface="Oswald"/>
                <a:cs typeface="Oswald"/>
                <a:sym typeface="Oswald"/>
              </a:rPr>
              <a:t>texts</a:t>
            </a:r>
            <a:r>
              <a:rPr lang="en-GB" sz="2800">
                <a:latin typeface="Oswald"/>
                <a:ea typeface="Oswald"/>
                <a:cs typeface="Oswald"/>
                <a:sym typeface="Oswald"/>
              </a:rPr>
              <a:t> can be created by </a:t>
            </a:r>
            <a:r>
              <a:rPr lang="en-GB" sz="2800" u="sng">
                <a:latin typeface="Oswald"/>
                <a:ea typeface="Oswald"/>
                <a:cs typeface="Oswald"/>
                <a:sym typeface="Oswald"/>
              </a:rPr>
              <a:t>telling</a:t>
            </a:r>
            <a:r>
              <a:rPr lang="en-GB" sz="2800">
                <a:latin typeface="Oswald"/>
                <a:ea typeface="Oswald"/>
                <a:cs typeface="Oswald"/>
                <a:sym typeface="Oswald"/>
              </a:rPr>
              <a:t> any story using different media, etc. (film version, book, animation, audio)</a:t>
            </a:r>
            <a:endParaRPr sz="2800">
              <a:latin typeface="Oswald"/>
              <a:ea typeface="Oswald"/>
              <a:cs typeface="Oswald"/>
              <a:sym typeface="Oswald"/>
            </a:endParaRPr>
          </a:p>
          <a:p>
            <a:pPr indent="0" lvl="0" marL="0" rtl="0" algn="l">
              <a:spcBef>
                <a:spcPts val="1600"/>
              </a:spcBef>
              <a:spcAft>
                <a:spcPts val="1600"/>
              </a:spcAft>
              <a:buNone/>
            </a:pPr>
            <a:r>
              <a:t/>
            </a:r>
            <a:endParaRPr sz="2800">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5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Applying theory to practice</a:t>
            </a:r>
            <a:endParaRPr sz="4800"/>
          </a:p>
        </p:txBody>
      </p:sp>
      <p:sp>
        <p:nvSpPr>
          <p:cNvPr id="260" name="Google Shape;260;p5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GB" sz="3200">
                <a:latin typeface="Oswald"/>
                <a:ea typeface="Oswald"/>
                <a:cs typeface="Oswald"/>
                <a:sym typeface="Oswald"/>
              </a:rPr>
              <a:t>We </a:t>
            </a:r>
            <a:r>
              <a:rPr i="1" lang="en-GB" sz="3200">
                <a:latin typeface="Oswald"/>
                <a:ea typeface="Oswald"/>
                <a:cs typeface="Oswald"/>
                <a:sym typeface="Oswald"/>
              </a:rPr>
              <a:t>choose</a:t>
            </a:r>
            <a:r>
              <a:rPr lang="en-GB" sz="3200">
                <a:latin typeface="Oswald"/>
                <a:ea typeface="Oswald"/>
                <a:cs typeface="Oswald"/>
                <a:sym typeface="Oswald"/>
              </a:rPr>
              <a:t> </a:t>
            </a:r>
            <a:r>
              <a:rPr b="1" lang="en-GB" sz="3200">
                <a:latin typeface="Oswald"/>
                <a:ea typeface="Oswald"/>
                <a:cs typeface="Oswald"/>
                <a:sym typeface="Oswald"/>
              </a:rPr>
              <a:t>elements</a:t>
            </a:r>
            <a:r>
              <a:rPr lang="en-GB" sz="3200">
                <a:latin typeface="Oswald"/>
                <a:ea typeface="Oswald"/>
                <a:cs typeface="Oswald"/>
                <a:sym typeface="Oswald"/>
              </a:rPr>
              <a:t> (“fabula”) and </a:t>
            </a:r>
            <a:r>
              <a:rPr i="1" lang="en-GB" sz="3200">
                <a:latin typeface="Oswald"/>
                <a:ea typeface="Oswald"/>
                <a:cs typeface="Oswald"/>
                <a:sym typeface="Oswald"/>
              </a:rPr>
              <a:t>order</a:t>
            </a:r>
            <a:r>
              <a:rPr lang="en-GB" sz="3200">
                <a:latin typeface="Oswald"/>
                <a:ea typeface="Oswald"/>
                <a:cs typeface="Oswald"/>
                <a:sym typeface="Oswald"/>
              </a:rPr>
              <a:t> them into a </a:t>
            </a:r>
            <a:r>
              <a:rPr b="1" lang="en-GB" sz="3200">
                <a:latin typeface="Oswald"/>
                <a:ea typeface="Oswald"/>
                <a:cs typeface="Oswald"/>
                <a:sym typeface="Oswald"/>
              </a:rPr>
              <a:t>story</a:t>
            </a:r>
            <a:r>
              <a:rPr lang="en-GB" sz="3200">
                <a:latin typeface="Oswald"/>
                <a:ea typeface="Oswald"/>
                <a:cs typeface="Oswald"/>
                <a:sym typeface="Oswald"/>
              </a:rPr>
              <a:t>. We then </a:t>
            </a:r>
            <a:r>
              <a:rPr i="1" lang="en-GB" sz="3200">
                <a:latin typeface="Oswald"/>
                <a:ea typeface="Oswald"/>
                <a:cs typeface="Oswald"/>
                <a:sym typeface="Oswald"/>
              </a:rPr>
              <a:t>tell</a:t>
            </a:r>
            <a:r>
              <a:rPr lang="en-GB" sz="3200">
                <a:latin typeface="Oswald"/>
                <a:ea typeface="Oswald"/>
                <a:cs typeface="Oswald"/>
                <a:sym typeface="Oswald"/>
              </a:rPr>
              <a:t> that story in one or more video/ article/podcast/carousel/thread... (the “</a:t>
            </a:r>
            <a:r>
              <a:rPr b="1" lang="en-GB" sz="3200">
                <a:latin typeface="Oswald"/>
                <a:ea typeface="Oswald"/>
                <a:cs typeface="Oswald"/>
                <a:sym typeface="Oswald"/>
              </a:rPr>
              <a:t>text</a:t>
            </a:r>
            <a:r>
              <a:rPr lang="en-GB" sz="3200">
                <a:latin typeface="Oswald"/>
                <a:ea typeface="Oswald"/>
                <a:cs typeface="Oswald"/>
                <a:sym typeface="Oswald"/>
              </a:rPr>
              <a:t>”</a:t>
            </a:r>
            <a:r>
              <a:rPr lang="en-GB" sz="3200">
                <a:latin typeface="Oswald"/>
                <a:ea typeface="Oswald"/>
                <a:cs typeface="Oswald"/>
                <a:sym typeface="Oswald"/>
              </a:rPr>
              <a:t>)</a:t>
            </a:r>
            <a:endParaRPr sz="3200">
              <a:latin typeface="Oswald"/>
              <a:ea typeface="Oswald"/>
              <a:cs typeface="Oswald"/>
              <a:sym typeface="Oswald"/>
            </a:endParaRPr>
          </a:p>
          <a:p>
            <a:pPr indent="0" lvl="0" marL="457200" rtl="0" algn="l">
              <a:spcBef>
                <a:spcPts val="1600"/>
              </a:spcBef>
              <a:spcAft>
                <a:spcPts val="1600"/>
              </a:spcAft>
              <a:buNone/>
            </a:pPr>
            <a:r>
              <a:rPr lang="en-GB" sz="3200">
                <a:latin typeface="Oswald"/>
                <a:ea typeface="Oswald"/>
                <a:cs typeface="Oswald"/>
                <a:sym typeface="Oswald"/>
              </a:rPr>
              <a:t>Knowing that, we can start to focus on each stage and learn how to do those things better.</a:t>
            </a:r>
            <a:endParaRPr sz="3200">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5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SzPts val="2600"/>
              <a:buFont typeface="Oswald"/>
              <a:buAutoNum type="arabicPeriod"/>
            </a:pPr>
            <a:r>
              <a:rPr lang="en-GB" sz="2600">
                <a:latin typeface="Oswald"/>
                <a:ea typeface="Oswald"/>
                <a:cs typeface="Oswald"/>
                <a:sym typeface="Oswald"/>
              </a:rPr>
              <a:t>You are making a travel program about Uganda</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lang="en-GB" sz="2600">
                <a:latin typeface="Oswald"/>
                <a:ea typeface="Oswald"/>
                <a:cs typeface="Oswald"/>
                <a:sym typeface="Oswald"/>
              </a:rPr>
              <a:t>You are interviewing a 19-year-old woman tech entrepreneur</a:t>
            </a:r>
            <a:endParaRPr sz="2600">
              <a:latin typeface="Oswald"/>
              <a:ea typeface="Oswald"/>
              <a:cs typeface="Oswald"/>
              <a:sym typeface="Oswald"/>
            </a:endParaRPr>
          </a:p>
          <a:p>
            <a:pPr indent="-393700" lvl="0" marL="457200" rtl="0" algn="l">
              <a:spcBef>
                <a:spcPts val="0"/>
              </a:spcBef>
              <a:spcAft>
                <a:spcPts val="0"/>
              </a:spcAft>
              <a:buSzPts val="2600"/>
              <a:buFont typeface="Oswald"/>
              <a:buAutoNum type="arabicPeriod"/>
            </a:pPr>
            <a:r>
              <a:rPr lang="en-GB" sz="2600">
                <a:latin typeface="Oswald"/>
                <a:ea typeface="Oswald"/>
                <a:cs typeface="Oswald"/>
                <a:sym typeface="Oswald"/>
              </a:rPr>
              <a:t>You are writing a news story about a 15-year-old boy who has gone missing</a:t>
            </a:r>
            <a:endParaRPr sz="2600">
              <a:latin typeface="Oswald"/>
              <a:ea typeface="Oswald"/>
              <a:cs typeface="Oswald"/>
              <a:sym typeface="Oswald"/>
            </a:endParaRPr>
          </a:p>
        </p:txBody>
      </p:sp>
      <p:sp>
        <p:nvSpPr>
          <p:cNvPr id="266" name="Google Shape;266;p5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800"/>
              <a:t>In groups, list elements for:</a:t>
            </a:r>
            <a:endParaRPr b="1" sz="4800"/>
          </a:p>
        </p:txBody>
      </p:sp>
      <p:sp>
        <p:nvSpPr>
          <p:cNvPr id="267" name="Google Shape;267;p59"/>
          <p:cNvSpPr txBox="1"/>
          <p:nvPr/>
        </p:nvSpPr>
        <p:spPr>
          <a:xfrm>
            <a:off x="6172200" y="4762075"/>
            <a:ext cx="2971800" cy="38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6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Chapter 2:</a:t>
            </a:r>
            <a:endParaRPr/>
          </a:p>
          <a:p>
            <a:pPr indent="0" lvl="0" marL="0" rtl="0" algn="l">
              <a:spcBef>
                <a:spcPts val="0"/>
              </a:spcBef>
              <a:spcAft>
                <a:spcPts val="0"/>
              </a:spcAft>
              <a:buNone/>
            </a:pPr>
            <a:r>
              <a:rPr lang="en-GB"/>
              <a:t>The problem with stories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76" name="Shape 276"/>
        <p:cNvGrpSpPr/>
        <p:nvPr/>
      </p:nvGrpSpPr>
      <p:grpSpPr>
        <a:xfrm>
          <a:off x="0" y="0"/>
          <a:ext cx="0" cy="0"/>
          <a:chOff x="0" y="0"/>
          <a:chExt cx="0" cy="0"/>
        </a:xfrm>
      </p:grpSpPr>
      <p:sp>
        <p:nvSpPr>
          <p:cNvPr id="277" name="Google Shape;277;p61"/>
          <p:cNvSpPr txBox="1"/>
          <p:nvPr>
            <p:ph idx="1" type="body"/>
          </p:nvPr>
        </p:nvSpPr>
        <p:spPr>
          <a:xfrm>
            <a:off x="-100" y="4683075"/>
            <a:ext cx="9144000" cy="46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3F3F3"/>
                </a:solidFill>
              </a:rPr>
              <a:t>[Nightcrawler: </a:t>
            </a:r>
            <a:r>
              <a:rPr lang="en-GB" u="sng">
                <a:solidFill>
                  <a:srgbClr val="F3F3F3"/>
                </a:solidFill>
                <a:hlinkClick r:id="rId3">
                  <a:extLst>
                    <a:ext uri="{A12FA001-AC4F-418D-AE19-62706E023703}">
                      <ahyp:hlinkClr val="tx"/>
                    </a:ext>
                  </a:extLst>
                </a:hlinkClick>
              </a:rPr>
              <a:t>Script</a:t>
            </a:r>
            <a:r>
              <a:rPr lang="en-GB">
                <a:solidFill>
                  <a:srgbClr val="F3F3F3"/>
                </a:solidFill>
              </a:rPr>
              <a:t>, </a:t>
            </a:r>
            <a:r>
              <a:rPr lang="en-GB" u="sng">
                <a:solidFill>
                  <a:srgbClr val="F3F3F3"/>
                </a:solidFill>
                <a:hlinkClick r:id="rId4">
                  <a:extLst>
                    <a:ext uri="{A12FA001-AC4F-418D-AE19-62706E023703}">
                      <ahyp:hlinkClr val="tx"/>
                    </a:ext>
                  </a:extLst>
                </a:hlinkClick>
              </a:rPr>
              <a:t>Analysis</a:t>
            </a:r>
            <a:r>
              <a:rPr lang="en-GB">
                <a:solidFill>
                  <a:srgbClr val="F3F3F3"/>
                </a:solidFill>
              </a:rPr>
              <a:t>]</a:t>
            </a:r>
            <a:endParaRPr>
              <a:solidFill>
                <a:srgbClr val="F3F3F3"/>
              </a:solidFill>
            </a:endParaRPr>
          </a:p>
        </p:txBody>
      </p:sp>
      <p:pic>
        <p:nvPicPr>
          <p:cNvPr descr="Subscribe to TRAILERS: http://bit.ly/sxaw6h&#10;Subscribe to COMING SOON: http://bit.ly/H2vZUn&#10;Like us on FACEBOOK: http://goo.gl/dHs73&#10;Follow us on TWITTER: http://bit.ly/1ghOWmt&#10;Nightcrawler Teaser Trailer #1 (2014) - Jake Gyllenhaal Movie HD&#10;&#10;NIGHTCRAWLER is a pulse-pounding thriller set in the nocturnal underbelly of contemporary Los Angeles. Jake Gyllenhaal stars as Lou Bloom, a driven young man desperate for work who discovers the high-speed world of L.A. crime journalism. Finding a group of freelance camera crews who film crashes, fires, murder and other mayhem, Lou muscles into the cut-throat, dangerous realm of nightcrawling -- where each police siren wail equals a possible windfall and victims are converted into dollars and cents. Aided by Rene Russo as Nina, a veteran of the blood-sport that is local TV news, Lou thrives. In the breakneck, ceaseless search for footage, he becomes the star of his own story.&#10;&#10;The Movieclips Trailers channel is your destination for the hottest new trailers the second they drop. Whether it's the latest studio release, an indie horror flick, an evocative documentary, or that new RomCom you've been waiting for, the Movieclips team is here day and night to make sure all the best new movie trailers are here for you the moment they're released.&#10;&#10;In addition to being the #1 Movie Trailers Channel on YouTube, we deliver amazing and engaging original videos each week. Watch our exclusive Ultimate Trailers, Showdowns, Instant Trailer Reviews, Monthly MashUps, Movie News, and so much more to keep you in the know.&#10;&#10;Here at Movieclips, we love movies as much as you!" id="278" name="Google Shape;278;p61" title="Nightcrawler Teaser Trailer #1 (2014) - Jake Gyllenhaal Movie HD">
            <a:hlinkClick r:id="rId5"/>
          </p:cNvPr>
          <p:cNvPicPr preferRelativeResize="0"/>
          <p:nvPr/>
        </p:nvPicPr>
        <p:blipFill>
          <a:blip r:embed="rId6">
            <a:alphaModFix/>
          </a:blip>
          <a:stretch>
            <a:fillRect/>
          </a:stretch>
        </p:blipFill>
        <p:spPr>
          <a:xfrm>
            <a:off x="1411925" y="0"/>
            <a:ext cx="6320150" cy="4740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6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highlight>
                  <a:srgbClr val="FFFF00"/>
                </a:highlight>
              </a:rPr>
              <a:t>There’s a problem with stories!</a:t>
            </a:r>
            <a:endParaRPr sz="4800">
              <a:highlight>
                <a:srgbClr val="FFFF00"/>
              </a:highlight>
            </a:endParaRPr>
          </a:p>
        </p:txBody>
      </p:sp>
      <p:sp>
        <p:nvSpPr>
          <p:cNvPr id="284" name="Google Shape;284;p6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600">
                <a:latin typeface="Oswald"/>
                <a:ea typeface="Oswald"/>
                <a:cs typeface="Oswald"/>
                <a:sym typeface="Oswald"/>
              </a:rPr>
              <a:t>“Attention to the textual conventions of a genre helps scholars attend to narratives as both the products of </a:t>
            </a:r>
            <a:r>
              <a:rPr b="1" lang="en-GB" sz="3600">
                <a:latin typeface="Oswald"/>
                <a:ea typeface="Oswald"/>
                <a:cs typeface="Oswald"/>
                <a:sym typeface="Oswald"/>
              </a:rPr>
              <a:t>standardised routines</a:t>
            </a:r>
            <a:r>
              <a:rPr lang="en-GB" sz="3600">
                <a:latin typeface="Oswald"/>
                <a:ea typeface="Oswald"/>
                <a:cs typeface="Oswald"/>
                <a:sym typeface="Oswald"/>
              </a:rPr>
              <a:t> and evidence of </a:t>
            </a:r>
            <a:r>
              <a:rPr b="1" lang="en-GB" sz="3600">
                <a:latin typeface="Oswald"/>
                <a:ea typeface="Oswald"/>
                <a:cs typeface="Oswald"/>
                <a:sym typeface="Oswald"/>
              </a:rPr>
              <a:t>broader cultural forces</a:t>
            </a:r>
            <a:r>
              <a:rPr lang="en-GB" sz="3600">
                <a:latin typeface="Oswald"/>
                <a:ea typeface="Oswald"/>
                <a:cs typeface="Oswald"/>
                <a:sym typeface="Oswald"/>
              </a:rPr>
              <a:t> at play.”</a:t>
            </a:r>
            <a:endParaRPr sz="3600">
              <a:latin typeface="Oswald"/>
              <a:ea typeface="Oswald"/>
              <a:cs typeface="Oswald"/>
              <a:sym typeface="Oswald"/>
            </a:endParaRPr>
          </a:p>
        </p:txBody>
      </p:sp>
      <p:sp>
        <p:nvSpPr>
          <p:cNvPr id="285" name="Google Shape;285;p62"/>
          <p:cNvSpPr txBox="1"/>
          <p:nvPr/>
        </p:nvSpPr>
        <p:spPr>
          <a:xfrm>
            <a:off x="6172200" y="4762075"/>
            <a:ext cx="2971800" cy="38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u="sng">
                <a:solidFill>
                  <a:schemeClr val="hlink"/>
                </a:solidFill>
                <a:hlinkClick r:id="rId3"/>
              </a:rPr>
              <a:t>Buozis &amp; Creech 2017</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63"/>
          <p:cNvSpPr txBox="1"/>
          <p:nvPr>
            <p:ph idx="1" type="body"/>
          </p:nvPr>
        </p:nvSpPr>
        <p:spPr>
          <a:xfrm>
            <a:off x="4541600" y="4538400"/>
            <a:ext cx="4602300" cy="60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1hr50m: “That’s the story” </a:t>
            </a:r>
            <a:endParaRPr/>
          </a:p>
          <a:p>
            <a:pPr indent="0" lvl="0" marL="0" rtl="0" algn="ctr">
              <a:spcBef>
                <a:spcPts val="0"/>
              </a:spcBef>
              <a:spcAft>
                <a:spcPts val="0"/>
              </a:spcAft>
              <a:buNone/>
            </a:pPr>
            <a:r>
              <a:rPr lang="en-GB"/>
              <a:t>[Nightcrawler: </a:t>
            </a:r>
            <a:r>
              <a:rPr lang="en-GB" u="sng">
                <a:solidFill>
                  <a:schemeClr val="hlink"/>
                </a:solidFill>
                <a:hlinkClick r:id="rId3"/>
              </a:rPr>
              <a:t>Script</a:t>
            </a:r>
            <a:r>
              <a:rPr lang="en-GB"/>
              <a:t>, </a:t>
            </a:r>
            <a:r>
              <a:rPr lang="en-GB" u="sng">
                <a:solidFill>
                  <a:schemeClr val="hlink"/>
                </a:solidFill>
                <a:hlinkClick r:id="rId4"/>
              </a:rPr>
              <a:t>Analysis</a:t>
            </a:r>
            <a:r>
              <a:rPr lang="en-GB"/>
              <a:t>]</a:t>
            </a:r>
            <a:endParaRPr/>
          </a:p>
        </p:txBody>
      </p:sp>
      <p:sp>
        <p:nvSpPr>
          <p:cNvPr id="291" name="Google Shape;291;p63"/>
          <p:cNvSpPr txBox="1"/>
          <p:nvPr/>
        </p:nvSpPr>
        <p:spPr>
          <a:xfrm>
            <a:off x="201700" y="683575"/>
            <a:ext cx="5877000" cy="427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Courier New"/>
                <a:ea typeface="Courier New"/>
                <a:cs typeface="Courier New"/>
                <a:sym typeface="Courier New"/>
              </a:rPr>
              <a:t>FRANK Joel’s got a source in the sheriff’s department who says they’ve found drugs at the Granada Hills house. Cocaine in wrapped packages hidden in a crawlspace. Over 50 pounds. He’s confirmed it with an investigator at the scene. </a:t>
            </a:r>
            <a:r>
              <a:rPr b="1" lang="en-GB">
                <a:highlight>
                  <a:srgbClr val="FFFF00"/>
                </a:highlight>
                <a:latin typeface="Courier New"/>
                <a:ea typeface="Courier New"/>
                <a:cs typeface="Courier New"/>
                <a:sym typeface="Courier New"/>
              </a:rPr>
              <a:t>It wasn’t a home invasion, it was a drug robbery. </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GB">
                <a:latin typeface="Courier New"/>
                <a:ea typeface="Courier New"/>
                <a:cs typeface="Courier New"/>
                <a:sym typeface="Courier New"/>
              </a:rPr>
              <a:t>NINA Give it to the noon crew. </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GB">
                <a:latin typeface="Courier New"/>
                <a:ea typeface="Courier New"/>
                <a:cs typeface="Courier New"/>
                <a:sym typeface="Courier New"/>
              </a:rPr>
              <a:t>FRANK This is news. </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GB">
                <a:latin typeface="Courier New"/>
                <a:ea typeface="Courier New"/>
                <a:cs typeface="Courier New"/>
                <a:sym typeface="Courier New"/>
              </a:rPr>
              <a:t>NINA </a:t>
            </a:r>
            <a:r>
              <a:rPr b="1" lang="en-GB">
                <a:highlight>
                  <a:srgbClr val="FFFF00"/>
                </a:highlight>
                <a:latin typeface="Courier New"/>
                <a:ea typeface="Courier New"/>
                <a:cs typeface="Courier New"/>
                <a:sym typeface="Courier New"/>
              </a:rPr>
              <a:t>It detracts from the story. </a:t>
            </a:r>
            <a:endParaRPr b="1">
              <a:highlight>
                <a:srgbClr val="FFFF00"/>
              </a:highlight>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GB">
                <a:latin typeface="Courier New"/>
                <a:ea typeface="Courier New"/>
                <a:cs typeface="Courier New"/>
                <a:sym typeface="Courier New"/>
              </a:rPr>
              <a:t>FRANK </a:t>
            </a:r>
            <a:r>
              <a:rPr b="1" lang="en-GB">
                <a:highlight>
                  <a:srgbClr val="FFFF00"/>
                </a:highlight>
                <a:latin typeface="Courier New"/>
                <a:ea typeface="Courier New"/>
                <a:cs typeface="Courier New"/>
                <a:sym typeface="Courier New"/>
              </a:rPr>
              <a:t>It is the story</a:t>
            </a:r>
            <a:r>
              <a:rPr b="1" lang="en-GB">
                <a:latin typeface="Courier New"/>
                <a:ea typeface="Courier New"/>
                <a:cs typeface="Courier New"/>
                <a:sym typeface="Courier New"/>
              </a:rPr>
              <a:t>. </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rPr b="1" lang="en-GB">
                <a:latin typeface="Courier New"/>
                <a:ea typeface="Courier New"/>
                <a:cs typeface="Courier New"/>
                <a:sym typeface="Courier New"/>
              </a:rPr>
              <a:t>NINA The story is urban crime creeping into the suburbs. Innocent victims. That’s the story. </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a:p>
            <a:pPr indent="0" lvl="0" marL="0" rtl="0" algn="l">
              <a:spcBef>
                <a:spcPts val="0"/>
              </a:spcBef>
              <a:spcAft>
                <a:spcPts val="0"/>
              </a:spcAft>
              <a:buNone/>
            </a:pPr>
            <a:r>
              <a:t/>
            </a:r>
            <a:endParaRPr b="1">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4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SzPts val="3200"/>
              <a:buFont typeface="Oswald"/>
              <a:buChar char="●"/>
            </a:pPr>
            <a:r>
              <a:rPr lang="en-GB" sz="3200">
                <a:latin typeface="Oswald"/>
                <a:ea typeface="Oswald"/>
                <a:cs typeface="Oswald"/>
                <a:sym typeface="Oswald"/>
              </a:rPr>
              <a:t>9am-11am Monday Oct 21: Tech session C312</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No tech session week 6</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2-4pm Tues Nov 5: Tech session in C285</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9am-11am Mon Nov 11 in C312</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9am-11am Tues Nov 19 in TV Studio P020</a:t>
            </a:r>
            <a:endParaRPr sz="3200">
              <a:latin typeface="Oswald"/>
              <a:ea typeface="Oswald"/>
              <a:cs typeface="Oswald"/>
              <a:sym typeface="Oswald"/>
            </a:endParaRPr>
          </a:p>
        </p:txBody>
      </p:sp>
      <p:sp>
        <p:nvSpPr>
          <p:cNvPr id="176" name="Google Shape;176;p4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Tech sessions from week 5</a:t>
            </a:r>
            <a:endParaRPr sz="4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64"/>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The “Law of narrative gravity”</a:t>
            </a:r>
            <a:endParaRPr sz="4800"/>
          </a:p>
        </p:txBody>
      </p:sp>
      <p:sp>
        <p:nvSpPr>
          <p:cNvPr id="297" name="Google Shape;297;p64"/>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600">
                <a:latin typeface="Oswald"/>
                <a:ea typeface="Oswald"/>
                <a:cs typeface="Oswald"/>
                <a:sym typeface="Oswald"/>
              </a:rPr>
              <a:t>“The more widely accepted (or massive) a narrative, the more it attracts and shapes the perception of facts.”</a:t>
            </a:r>
            <a:endParaRPr sz="3600">
              <a:latin typeface="Oswald"/>
              <a:ea typeface="Oswald"/>
              <a:cs typeface="Oswald"/>
              <a:sym typeface="Oswald"/>
            </a:endParaRPr>
          </a:p>
        </p:txBody>
      </p:sp>
      <p:sp>
        <p:nvSpPr>
          <p:cNvPr id="298" name="Google Shape;298;p64"/>
          <p:cNvSpPr txBox="1"/>
          <p:nvPr/>
        </p:nvSpPr>
        <p:spPr>
          <a:xfrm>
            <a:off x="6172200" y="4762075"/>
            <a:ext cx="2971800" cy="38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u="sng">
                <a:solidFill>
                  <a:schemeClr val="hlink"/>
                </a:solidFill>
                <a:hlinkClick r:id="rId3"/>
              </a:rPr>
              <a:t>Grosser 2017</a:t>
            </a:r>
            <a:endParaRPr/>
          </a:p>
        </p:txBody>
      </p:sp>
      <p:pic>
        <p:nvPicPr>
          <p:cNvPr id="299" name="Google Shape;299;p64"/>
          <p:cNvPicPr preferRelativeResize="0"/>
          <p:nvPr/>
        </p:nvPicPr>
        <p:blipFill>
          <a:blip r:embed="rId4">
            <a:alphaModFix/>
          </a:blip>
          <a:stretch>
            <a:fillRect/>
          </a:stretch>
        </p:blipFill>
        <p:spPr>
          <a:xfrm>
            <a:off x="4107463" y="2914650"/>
            <a:ext cx="3667125" cy="2228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65"/>
          <p:cNvSpPr txBox="1"/>
          <p:nvPr>
            <p:ph idx="4294967295" type="body"/>
          </p:nvPr>
        </p:nvSpPr>
        <p:spPr>
          <a:xfrm>
            <a:off x="311700" y="473900"/>
            <a:ext cx="8520600" cy="40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Oswald"/>
                <a:ea typeface="Oswald"/>
                <a:cs typeface="Oswald"/>
                <a:sym typeface="Oswald"/>
              </a:rPr>
              <a:t>“In the case of the </a:t>
            </a:r>
            <a:r>
              <a:rPr b="1" lang="en-GB" sz="2200">
                <a:latin typeface="Oswald"/>
                <a:ea typeface="Oswald"/>
                <a:cs typeface="Oswald"/>
                <a:sym typeface="Oswald"/>
              </a:rPr>
              <a:t>“Migrant Crisis”</a:t>
            </a:r>
            <a:r>
              <a:rPr lang="en-GB" sz="2200">
                <a:latin typeface="Oswald"/>
                <a:ea typeface="Oswald"/>
                <a:cs typeface="Oswald"/>
                <a:sym typeface="Oswald"/>
              </a:rPr>
              <a:t>, the overarching metanarrative - that the number of refugees entering the UK constitutes a “crisis” - dictates the type of media which is produced on the issue. </a:t>
            </a:r>
            <a:endParaRPr sz="2200">
              <a:latin typeface="Oswald"/>
              <a:ea typeface="Oswald"/>
              <a:cs typeface="Oswald"/>
              <a:sym typeface="Oswald"/>
            </a:endParaRPr>
          </a:p>
          <a:p>
            <a:pPr indent="0" lvl="0" marL="0" rtl="0" algn="l">
              <a:spcBef>
                <a:spcPts val="1600"/>
              </a:spcBef>
              <a:spcAft>
                <a:spcPts val="1600"/>
              </a:spcAft>
              <a:buNone/>
            </a:pPr>
            <a:r>
              <a:rPr lang="en-GB" sz="2200">
                <a:latin typeface="Oswald"/>
                <a:ea typeface="Oswald"/>
                <a:cs typeface="Oswald"/>
                <a:sym typeface="Oswald"/>
              </a:rPr>
              <a:t>“Barthes described this phenomenon as the creation of </a:t>
            </a:r>
            <a:r>
              <a:rPr b="1" lang="en-GB" sz="2200">
                <a:latin typeface="Oswald"/>
                <a:ea typeface="Oswald"/>
                <a:cs typeface="Oswald"/>
                <a:sym typeface="Oswald"/>
              </a:rPr>
              <a:t>“de-politicised speech”</a:t>
            </a:r>
            <a:r>
              <a:rPr lang="en-GB" sz="2200">
                <a:latin typeface="Oswald"/>
                <a:ea typeface="Oswald"/>
                <a:cs typeface="Oswald"/>
                <a:sym typeface="Oswald"/>
              </a:rPr>
              <a:t> (2017:4), whereby the language used by the media (e.g. “Migrant Crisis”) “achieves the status of myth [and] their political context falls away” (2017:5). Ultimately, whether or not migration constitutes a “crisis” is a matter of subjective political judgement.”</a:t>
            </a:r>
            <a:endParaRPr sz="2200">
              <a:latin typeface="Oswald"/>
              <a:ea typeface="Oswald"/>
              <a:cs typeface="Oswald"/>
              <a:sym typeface="Oswald"/>
            </a:endParaRPr>
          </a:p>
        </p:txBody>
      </p:sp>
      <p:sp>
        <p:nvSpPr>
          <p:cNvPr id="305" name="Google Shape;305;p65"/>
          <p:cNvSpPr txBox="1"/>
          <p:nvPr/>
        </p:nvSpPr>
        <p:spPr>
          <a:xfrm>
            <a:off x="2868275" y="4762075"/>
            <a:ext cx="6275700" cy="38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a:t>Nathan Clarke, Research in Practice assignment (2021)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66"/>
          <p:cNvSpPr txBox="1"/>
          <p:nvPr>
            <p:ph idx="4294967295" type="body"/>
          </p:nvPr>
        </p:nvSpPr>
        <p:spPr>
          <a:xfrm>
            <a:off x="311700" y="473900"/>
            <a:ext cx="8520600" cy="409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Oswald"/>
                <a:ea typeface="Oswald"/>
                <a:cs typeface="Oswald"/>
                <a:sym typeface="Oswald"/>
              </a:rPr>
              <a:t>“</a:t>
            </a:r>
            <a:r>
              <a:rPr lang="en-GB" sz="2200">
                <a:latin typeface="Oswald"/>
                <a:ea typeface="Oswald"/>
                <a:cs typeface="Oswald"/>
                <a:sym typeface="Oswald"/>
              </a:rPr>
              <a:t>The </a:t>
            </a:r>
            <a:r>
              <a:rPr lang="en-GB" sz="2200">
                <a:highlight>
                  <a:schemeClr val="accent6"/>
                </a:highlight>
                <a:latin typeface="Oswald"/>
                <a:ea typeface="Oswald"/>
                <a:cs typeface="Oswald"/>
                <a:sym typeface="Oswald"/>
              </a:rPr>
              <a:t>Blame Frame</a:t>
            </a:r>
            <a:r>
              <a:rPr lang="en-GB" sz="2200">
                <a:latin typeface="Oswald"/>
                <a:ea typeface="Oswald"/>
                <a:cs typeface="Oswald"/>
                <a:sym typeface="Oswald"/>
              </a:rPr>
              <a:t> affixes responsibility on human agents and foregrounds the pursuit of punishment and justice. The </a:t>
            </a:r>
            <a:r>
              <a:rPr lang="en-GB" sz="2200">
                <a:highlight>
                  <a:schemeClr val="accent6"/>
                </a:highlight>
                <a:latin typeface="Oswald"/>
                <a:ea typeface="Oswald"/>
                <a:cs typeface="Oswald"/>
                <a:sym typeface="Oswald"/>
              </a:rPr>
              <a:t>Explain Frame</a:t>
            </a:r>
            <a:r>
              <a:rPr lang="en-GB" sz="2200">
                <a:latin typeface="Oswald"/>
                <a:ea typeface="Oswald"/>
                <a:cs typeface="Oswald"/>
                <a:sym typeface="Oswald"/>
              </a:rPr>
              <a:t> takes responsibility away from human agents and describes the tragedy in terms of natural or quasi-natural processes. </a:t>
            </a:r>
            <a:endParaRPr sz="2200">
              <a:latin typeface="Oswald"/>
              <a:ea typeface="Oswald"/>
              <a:cs typeface="Oswald"/>
              <a:sym typeface="Oswald"/>
            </a:endParaRPr>
          </a:p>
          <a:p>
            <a:pPr indent="0" lvl="0" marL="0" rtl="0" algn="l">
              <a:spcBef>
                <a:spcPts val="1600"/>
              </a:spcBef>
              <a:spcAft>
                <a:spcPts val="1600"/>
              </a:spcAft>
              <a:buNone/>
            </a:pPr>
            <a:r>
              <a:rPr lang="en-GB" sz="2200">
                <a:latin typeface="Oswald"/>
                <a:ea typeface="Oswald"/>
                <a:cs typeface="Oswald"/>
                <a:sym typeface="Oswald"/>
              </a:rPr>
              <a:t>“The study argues that social identities of “prospective” agents predict the difference in framing: </a:t>
            </a:r>
            <a:r>
              <a:rPr lang="en-GB" sz="2200">
                <a:highlight>
                  <a:srgbClr val="00FF00"/>
                </a:highlight>
                <a:latin typeface="Oswald"/>
                <a:ea typeface="Oswald"/>
                <a:cs typeface="Oswald"/>
                <a:sym typeface="Oswald"/>
              </a:rPr>
              <a:t>“deviants” and “aliens” are held culpable while local elites are deemed innocent</a:t>
            </a:r>
            <a:r>
              <a:rPr lang="en-GB" sz="2200">
                <a:latin typeface="Oswald"/>
                <a:ea typeface="Oswald"/>
                <a:cs typeface="Oswald"/>
                <a:sym typeface="Oswald"/>
              </a:rPr>
              <a:t>, although these identities are themselves social and draw on prevalent cultural beliefs. Ultimately, both frames </a:t>
            </a:r>
            <a:r>
              <a:rPr b="1" lang="en-GB" sz="2200">
                <a:latin typeface="Oswald"/>
                <a:ea typeface="Oswald"/>
                <a:cs typeface="Oswald"/>
                <a:sym typeface="Oswald"/>
              </a:rPr>
              <a:t>serve to reproduce social boundaries and reinforce the status quo</a:t>
            </a:r>
            <a:r>
              <a:rPr lang="en-GB" sz="2200">
                <a:latin typeface="Oswald"/>
                <a:ea typeface="Oswald"/>
                <a:cs typeface="Oswald"/>
                <a:sym typeface="Oswald"/>
              </a:rPr>
              <a:t>.”</a:t>
            </a:r>
            <a:endParaRPr sz="2200">
              <a:latin typeface="Oswald"/>
              <a:ea typeface="Oswald"/>
              <a:cs typeface="Oswald"/>
              <a:sym typeface="Oswald"/>
            </a:endParaRPr>
          </a:p>
        </p:txBody>
      </p:sp>
      <p:sp>
        <p:nvSpPr>
          <p:cNvPr id="311" name="Google Shape;311;p66"/>
          <p:cNvSpPr txBox="1"/>
          <p:nvPr/>
        </p:nvSpPr>
        <p:spPr>
          <a:xfrm>
            <a:off x="6172200" y="4762075"/>
            <a:ext cx="2971800" cy="38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u="sng">
                <a:solidFill>
                  <a:schemeClr val="hlink"/>
                </a:solidFill>
                <a:hlinkClick r:id="rId3"/>
              </a:rPr>
              <a:t>Shahin 2015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67"/>
          <p:cNvSpPr txBox="1"/>
          <p:nvPr>
            <p:ph idx="1" type="body"/>
          </p:nvPr>
        </p:nvSpPr>
        <p:spPr>
          <a:xfrm>
            <a:off x="4539875" y="1468825"/>
            <a:ext cx="4292400" cy="30999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Font typeface="Oswald"/>
              <a:buChar char="●"/>
            </a:pPr>
            <a:r>
              <a:rPr lang="en-GB" sz="2000">
                <a:latin typeface="Oswald"/>
                <a:ea typeface="Oswald"/>
                <a:cs typeface="Oswald"/>
                <a:sym typeface="Oswald"/>
              </a:rPr>
              <a:t>We dismiss or fail to seek out information that doesn’t ‘fit into’ a story</a:t>
            </a:r>
            <a:endParaRPr sz="2000">
              <a:latin typeface="Oswald"/>
              <a:ea typeface="Oswald"/>
              <a:cs typeface="Oswald"/>
              <a:sym typeface="Oswald"/>
            </a:endParaRPr>
          </a:p>
          <a:p>
            <a:pPr indent="-355600" lvl="0" marL="457200" rtl="0" algn="l">
              <a:spcBef>
                <a:spcPts val="0"/>
              </a:spcBef>
              <a:spcAft>
                <a:spcPts val="0"/>
              </a:spcAft>
              <a:buSzPts val="2000"/>
              <a:buFont typeface="Oswald"/>
              <a:buChar char="●"/>
            </a:pPr>
            <a:r>
              <a:rPr lang="en-GB" sz="2000">
                <a:latin typeface="Oswald"/>
                <a:ea typeface="Oswald"/>
                <a:cs typeface="Oswald"/>
                <a:sym typeface="Oswald"/>
              </a:rPr>
              <a:t>We see intention and agency where none exists</a:t>
            </a:r>
            <a:endParaRPr sz="2000">
              <a:latin typeface="Oswald"/>
              <a:ea typeface="Oswald"/>
              <a:cs typeface="Oswald"/>
              <a:sym typeface="Oswald"/>
            </a:endParaRPr>
          </a:p>
          <a:p>
            <a:pPr indent="-355600" lvl="0" marL="457200" rtl="0" algn="l">
              <a:spcBef>
                <a:spcPts val="0"/>
              </a:spcBef>
              <a:spcAft>
                <a:spcPts val="0"/>
              </a:spcAft>
              <a:buSzPts val="2000"/>
              <a:buFont typeface="Oswald"/>
              <a:buChar char="●"/>
            </a:pPr>
            <a:r>
              <a:rPr lang="en-GB" sz="2000">
                <a:latin typeface="Oswald"/>
                <a:ea typeface="Oswald"/>
                <a:cs typeface="Oswald"/>
                <a:sym typeface="Oswald"/>
              </a:rPr>
              <a:t>We confuse causality with correlation</a:t>
            </a:r>
            <a:endParaRPr sz="2000">
              <a:latin typeface="Oswald"/>
              <a:ea typeface="Oswald"/>
              <a:cs typeface="Oswald"/>
              <a:sym typeface="Oswald"/>
            </a:endParaRPr>
          </a:p>
          <a:p>
            <a:pPr indent="-355600" lvl="0" marL="457200" rtl="0" algn="l">
              <a:spcBef>
                <a:spcPts val="0"/>
              </a:spcBef>
              <a:spcAft>
                <a:spcPts val="0"/>
              </a:spcAft>
              <a:buSzPts val="2000"/>
              <a:buFont typeface="Oswald"/>
              <a:buChar char="●"/>
            </a:pPr>
            <a:r>
              <a:rPr lang="en-GB" sz="2000">
                <a:latin typeface="Oswald"/>
                <a:ea typeface="Oswald"/>
                <a:cs typeface="Oswald"/>
                <a:sym typeface="Oswald"/>
              </a:rPr>
              <a:t>We make more of coincidences </a:t>
            </a:r>
            <a:endParaRPr sz="2000">
              <a:latin typeface="Oswald"/>
              <a:ea typeface="Oswald"/>
              <a:cs typeface="Oswald"/>
              <a:sym typeface="Oswald"/>
            </a:endParaRPr>
          </a:p>
          <a:p>
            <a:pPr indent="-355600" lvl="0" marL="457200" rtl="0" algn="l">
              <a:spcBef>
                <a:spcPts val="0"/>
              </a:spcBef>
              <a:spcAft>
                <a:spcPts val="0"/>
              </a:spcAft>
              <a:buSzPts val="2000"/>
              <a:buFont typeface="Oswald"/>
              <a:buChar char="●"/>
            </a:pPr>
            <a:r>
              <a:rPr lang="en-GB" sz="2000">
                <a:latin typeface="Oswald"/>
                <a:ea typeface="Oswald"/>
                <a:cs typeface="Oswald"/>
                <a:sym typeface="Oswald"/>
              </a:rPr>
              <a:t>Hindsight bias: we ‘knew it all along’</a:t>
            </a:r>
            <a:endParaRPr sz="2000">
              <a:latin typeface="Oswald"/>
              <a:ea typeface="Oswald"/>
              <a:cs typeface="Oswald"/>
              <a:sym typeface="Oswald"/>
            </a:endParaRPr>
          </a:p>
        </p:txBody>
      </p:sp>
      <p:sp>
        <p:nvSpPr>
          <p:cNvPr id="317" name="Google Shape;317;p6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‘Coherent stories’ </a:t>
            </a:r>
            <a:r>
              <a:rPr lang="en-GB" sz="2400"/>
              <a:t>(</a:t>
            </a:r>
            <a:r>
              <a:rPr lang="en-GB" sz="2400" u="sng">
                <a:solidFill>
                  <a:schemeClr val="hlink"/>
                </a:solidFill>
                <a:hlinkClick r:id="rId3"/>
              </a:rPr>
              <a:t>Kahnemann 2011</a:t>
            </a:r>
            <a:r>
              <a:rPr lang="en-GB" sz="2400"/>
              <a:t>)</a:t>
            </a:r>
            <a:endParaRPr sz="2400"/>
          </a:p>
        </p:txBody>
      </p:sp>
      <p:sp>
        <p:nvSpPr>
          <p:cNvPr id="318" name="Google Shape;318;p67"/>
          <p:cNvSpPr txBox="1"/>
          <p:nvPr/>
        </p:nvSpPr>
        <p:spPr>
          <a:xfrm>
            <a:off x="3254500" y="4762075"/>
            <a:ext cx="5889600" cy="38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u="sng">
                <a:solidFill>
                  <a:schemeClr val="hlink"/>
                </a:solidFill>
                <a:hlinkClick r:id="rId4"/>
              </a:rPr>
              <a:t>https://thedecisionlab.com/thinkers/economics/daniel-kahneman</a:t>
            </a:r>
            <a:r>
              <a:rPr lang="en-GB"/>
              <a:t> </a:t>
            </a:r>
            <a:endParaRPr/>
          </a:p>
        </p:txBody>
      </p:sp>
      <p:pic>
        <p:nvPicPr>
          <p:cNvPr descr="Subjective confidence is not a judgment. It is a feeling people have. if the story created by System 1 is coherent, we can become confident. This can be disastrous because a coherent story can be prepared from poor quality (and limited quantity) information. &#10;&#10;People can be very confident without any basis for that confidence. When someone sounds confident, we must examine what environment they have been working in and how regular is that environment." id="319" name="Google Shape;319;p67" title="Daniel Kahneman explains subjective confidence">
            <a:hlinkClick r:id="rId5"/>
          </p:cNvPr>
          <p:cNvPicPr preferRelativeResize="0"/>
          <p:nvPr/>
        </p:nvPicPr>
        <p:blipFill>
          <a:blip r:embed="rId6">
            <a:alphaModFix/>
          </a:blip>
          <a:stretch>
            <a:fillRect/>
          </a:stretch>
        </p:blipFill>
        <p:spPr>
          <a:xfrm>
            <a:off x="449875" y="1638300"/>
            <a:ext cx="3945900" cy="2219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6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Crime &amp; terrorism stories</a:t>
            </a:r>
            <a:endParaRPr sz="4800"/>
          </a:p>
        </p:txBody>
      </p:sp>
      <p:sp>
        <p:nvSpPr>
          <p:cNvPr id="325" name="Google Shape;325;p6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600">
                <a:latin typeface="Oswald"/>
                <a:ea typeface="Oswald"/>
                <a:cs typeface="Oswald"/>
                <a:sym typeface="Oswald"/>
              </a:rPr>
              <a:t>“Use values that favour </a:t>
            </a:r>
            <a:r>
              <a:rPr b="1" lang="en-GB" sz="3600">
                <a:latin typeface="Oswald"/>
                <a:ea typeface="Oswald"/>
                <a:cs typeface="Oswald"/>
                <a:sym typeface="Oswald"/>
              </a:rPr>
              <a:t>conflict over clarity</a:t>
            </a:r>
            <a:r>
              <a:rPr lang="en-GB" sz="3600">
                <a:latin typeface="Oswald"/>
                <a:ea typeface="Oswald"/>
                <a:cs typeface="Oswald"/>
                <a:sym typeface="Oswald"/>
              </a:rPr>
              <a:t> and opinion over explanation.</a:t>
            </a:r>
            <a:br>
              <a:rPr lang="en-GB" sz="3600">
                <a:latin typeface="Oswald"/>
                <a:ea typeface="Oswald"/>
                <a:cs typeface="Oswald"/>
                <a:sym typeface="Oswald"/>
              </a:rPr>
            </a:br>
            <a:r>
              <a:rPr lang="en-GB" sz="3600">
                <a:latin typeface="Oswald"/>
                <a:ea typeface="Oswald"/>
                <a:cs typeface="Oswald"/>
                <a:sym typeface="Oswald"/>
              </a:rPr>
              <a:t>“The desire ... to tell a story may end up so </a:t>
            </a:r>
            <a:r>
              <a:rPr b="1" lang="en-GB" sz="3600">
                <a:latin typeface="Oswald"/>
                <a:ea typeface="Oswald"/>
                <a:cs typeface="Oswald"/>
                <a:sym typeface="Oswald"/>
              </a:rPr>
              <a:t>disregarding statistical patterns</a:t>
            </a:r>
            <a:r>
              <a:rPr lang="en-GB" sz="3600">
                <a:latin typeface="Oswald"/>
                <a:ea typeface="Oswald"/>
                <a:cs typeface="Oswald"/>
                <a:sym typeface="Oswald"/>
              </a:rPr>
              <a:t> that they end up </a:t>
            </a:r>
            <a:r>
              <a:rPr b="1" lang="en-GB" sz="3600">
                <a:latin typeface="Oswald"/>
                <a:ea typeface="Oswald"/>
                <a:cs typeface="Oswald"/>
                <a:sym typeface="Oswald"/>
              </a:rPr>
              <a:t>misinforming</a:t>
            </a:r>
            <a:r>
              <a:rPr lang="en-GB" sz="3600">
                <a:latin typeface="Oswald"/>
                <a:ea typeface="Oswald"/>
                <a:cs typeface="Oswald"/>
                <a:sym typeface="Oswald"/>
              </a:rPr>
              <a:t> our view of the world.”</a:t>
            </a:r>
            <a:endParaRPr sz="3600">
              <a:latin typeface="Oswald"/>
              <a:ea typeface="Oswald"/>
              <a:cs typeface="Oswald"/>
              <a:sym typeface="Oswald"/>
            </a:endParaRPr>
          </a:p>
        </p:txBody>
      </p:sp>
      <p:sp>
        <p:nvSpPr>
          <p:cNvPr id="326" name="Google Shape;326;p68"/>
          <p:cNvSpPr txBox="1"/>
          <p:nvPr/>
        </p:nvSpPr>
        <p:spPr>
          <a:xfrm>
            <a:off x="6172200" y="4762075"/>
            <a:ext cx="2971800" cy="38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u="sng">
                <a:solidFill>
                  <a:schemeClr val="hlink"/>
                </a:solidFill>
                <a:hlinkClick r:id="rId3"/>
              </a:rPr>
              <a:t>Cushion, Lewis &amp; Callaghan 2017</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69"/>
          <p:cNvPicPr preferRelativeResize="0"/>
          <p:nvPr/>
        </p:nvPicPr>
        <p:blipFill>
          <a:blip r:embed="rId3">
            <a:alphaModFix/>
          </a:blip>
          <a:stretch>
            <a:fillRect/>
          </a:stretch>
        </p:blipFill>
        <p:spPr>
          <a:xfrm>
            <a:off x="152400" y="152400"/>
            <a:ext cx="7599776" cy="3025100"/>
          </a:xfrm>
          <a:prstGeom prst="rect">
            <a:avLst/>
          </a:prstGeom>
          <a:noFill/>
          <a:ln>
            <a:noFill/>
          </a:ln>
        </p:spPr>
      </p:pic>
      <p:sp>
        <p:nvSpPr>
          <p:cNvPr id="332" name="Google Shape;332;p69"/>
          <p:cNvSpPr txBox="1"/>
          <p:nvPr/>
        </p:nvSpPr>
        <p:spPr>
          <a:xfrm>
            <a:off x="277525" y="3396200"/>
            <a:ext cx="8687400" cy="128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GB" sz="1600"/>
              <a:t>“There is evidence of bias in media coverage in Canada and Australia suggesting the media reports mostly focus on white people who go missing, preferably a pretty white woman or girl from a middle or upper class background. This racial bias has been termed as the </a:t>
            </a:r>
            <a:r>
              <a:rPr b="1" lang="en-GB" sz="1600">
                <a:highlight>
                  <a:schemeClr val="accent6"/>
                </a:highlight>
              </a:rPr>
              <a:t>missing white woman syndrome</a:t>
            </a:r>
            <a:r>
              <a:rPr lang="en-GB" sz="1600"/>
              <a:t>.”</a:t>
            </a:r>
            <a:endParaRPr sz="1600"/>
          </a:p>
        </p:txBody>
      </p:sp>
      <p:sp>
        <p:nvSpPr>
          <p:cNvPr id="333" name="Google Shape;333;p69"/>
          <p:cNvSpPr txBox="1"/>
          <p:nvPr/>
        </p:nvSpPr>
        <p:spPr>
          <a:xfrm>
            <a:off x="0" y="4820400"/>
            <a:ext cx="9144000" cy="3231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GB" sz="900" u="sng">
                <a:solidFill>
                  <a:schemeClr val="hlink"/>
                </a:solidFill>
                <a:hlinkClick r:id="rId4"/>
              </a:rPr>
              <a:t>https://www.port.ac.uk/news-events-and-blogs/blogs/democratic-citizenship/why-racial-bias-dominates-coverage-of-missing-person-cases</a:t>
            </a:r>
            <a:r>
              <a:rPr lang="en-GB" sz="900"/>
              <a:t> </a:t>
            </a:r>
            <a:endParaRPr sz="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70"/>
          <p:cNvPicPr preferRelativeResize="0"/>
          <p:nvPr/>
        </p:nvPicPr>
        <p:blipFill>
          <a:blip r:embed="rId3">
            <a:alphaModFix/>
          </a:blip>
          <a:stretch>
            <a:fillRect/>
          </a:stretch>
        </p:blipFill>
        <p:spPr>
          <a:xfrm>
            <a:off x="152400" y="152400"/>
            <a:ext cx="8261274" cy="47047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2" name="Shape 342"/>
        <p:cNvGrpSpPr/>
        <p:nvPr/>
      </p:nvGrpSpPr>
      <p:grpSpPr>
        <a:xfrm>
          <a:off x="0" y="0"/>
          <a:ext cx="0" cy="0"/>
          <a:chOff x="0" y="0"/>
          <a:chExt cx="0" cy="0"/>
        </a:xfrm>
      </p:grpSpPr>
      <p:sp>
        <p:nvSpPr>
          <p:cNvPr id="343" name="Google Shape;343;p7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GB" sz="4800">
                <a:solidFill>
                  <a:schemeClr val="lt1"/>
                </a:solidFill>
              </a:rPr>
              <a:t>Can you think of an example?</a:t>
            </a:r>
            <a:endParaRPr b="1" sz="4800">
              <a:solidFill>
                <a:schemeClr val="lt1"/>
              </a:solidFill>
            </a:endParaRPr>
          </a:p>
        </p:txBody>
      </p:sp>
      <p:sp>
        <p:nvSpPr>
          <p:cNvPr id="344" name="Google Shape;344;p7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393700" lvl="0" marL="457200" rtl="0" algn="l">
              <a:spcBef>
                <a:spcPts val="0"/>
              </a:spcBef>
              <a:spcAft>
                <a:spcPts val="0"/>
              </a:spcAft>
              <a:buClr>
                <a:schemeClr val="lt1"/>
              </a:buClr>
              <a:buSzPts val="2600"/>
              <a:buFont typeface="Oswald"/>
              <a:buAutoNum type="arabicPeriod"/>
            </a:pPr>
            <a:r>
              <a:rPr lang="en-GB" sz="2600">
                <a:solidFill>
                  <a:schemeClr val="lt1"/>
                </a:solidFill>
                <a:latin typeface="Oswald"/>
                <a:ea typeface="Oswald"/>
                <a:cs typeface="Oswald"/>
                <a:sym typeface="Oswald"/>
              </a:rPr>
              <a:t>In groups, discuss what the law of narrative gravity might be for:</a:t>
            </a:r>
            <a:endParaRPr sz="2600">
              <a:solidFill>
                <a:schemeClr val="lt1"/>
              </a:solidFill>
              <a:latin typeface="Oswald"/>
              <a:ea typeface="Oswald"/>
              <a:cs typeface="Oswald"/>
              <a:sym typeface="Oswald"/>
            </a:endParaRPr>
          </a:p>
          <a:p>
            <a:pPr indent="-393700" lvl="0" marL="914400" rtl="0" algn="l">
              <a:spcBef>
                <a:spcPts val="0"/>
              </a:spcBef>
              <a:spcAft>
                <a:spcPts val="0"/>
              </a:spcAft>
              <a:buClr>
                <a:schemeClr val="lt1"/>
              </a:buClr>
              <a:buSzPts val="2600"/>
              <a:buFont typeface="Oswald"/>
              <a:buChar char="●"/>
            </a:pPr>
            <a:r>
              <a:rPr lang="en-GB" sz="2600">
                <a:solidFill>
                  <a:schemeClr val="lt1"/>
                </a:solidFill>
                <a:latin typeface="Oswald"/>
                <a:ea typeface="Oswald"/>
                <a:cs typeface="Oswald"/>
                <a:sym typeface="Oswald"/>
              </a:rPr>
              <a:t>A documentary about Twitter/X </a:t>
            </a:r>
            <a:endParaRPr sz="2600">
              <a:solidFill>
                <a:schemeClr val="lt1"/>
              </a:solidFill>
              <a:latin typeface="Oswald"/>
              <a:ea typeface="Oswald"/>
              <a:cs typeface="Oswald"/>
              <a:sym typeface="Oswald"/>
            </a:endParaRPr>
          </a:p>
          <a:p>
            <a:pPr indent="-393700" lvl="0" marL="914400" rtl="0" algn="l">
              <a:spcBef>
                <a:spcPts val="0"/>
              </a:spcBef>
              <a:spcAft>
                <a:spcPts val="0"/>
              </a:spcAft>
              <a:buClr>
                <a:schemeClr val="lt1"/>
              </a:buClr>
              <a:buSzPts val="2600"/>
              <a:buFont typeface="Oswald"/>
              <a:buChar char="●"/>
            </a:pPr>
            <a:r>
              <a:rPr lang="en-GB" sz="2600">
                <a:solidFill>
                  <a:schemeClr val="lt1"/>
                </a:solidFill>
                <a:latin typeface="Oswald"/>
                <a:ea typeface="Oswald"/>
                <a:cs typeface="Oswald"/>
                <a:sym typeface="Oswald"/>
              </a:rPr>
              <a:t>An interview with an up-and-coming musician</a:t>
            </a:r>
            <a:endParaRPr sz="2600">
              <a:solidFill>
                <a:schemeClr val="lt1"/>
              </a:solidFill>
              <a:latin typeface="Oswald"/>
              <a:ea typeface="Oswald"/>
              <a:cs typeface="Oswald"/>
              <a:sym typeface="Oswald"/>
            </a:endParaRPr>
          </a:p>
          <a:p>
            <a:pPr indent="-393700" lvl="0" marL="914400" rtl="0" algn="l">
              <a:spcBef>
                <a:spcPts val="0"/>
              </a:spcBef>
              <a:spcAft>
                <a:spcPts val="0"/>
              </a:spcAft>
              <a:buClr>
                <a:schemeClr val="lt1"/>
              </a:buClr>
              <a:buSzPts val="2600"/>
              <a:buFont typeface="Oswald"/>
              <a:buChar char="●"/>
            </a:pPr>
            <a:r>
              <a:rPr lang="en-GB" sz="2600">
                <a:solidFill>
                  <a:schemeClr val="lt1"/>
                </a:solidFill>
                <a:latin typeface="Oswald"/>
                <a:ea typeface="Oswald"/>
                <a:cs typeface="Oswald"/>
                <a:sym typeface="Oswald"/>
              </a:rPr>
              <a:t>A 15 year old boy has gone missing</a:t>
            </a:r>
            <a:endParaRPr sz="2600">
              <a:solidFill>
                <a:schemeClr val="lt1"/>
              </a:solidFill>
              <a:latin typeface="Oswald"/>
              <a:ea typeface="Oswald"/>
              <a:cs typeface="Oswald"/>
              <a:sym typeface="Oswald"/>
            </a:endParaRPr>
          </a:p>
          <a:p>
            <a:pPr indent="-393700" lvl="0" marL="914400" rtl="0" algn="l">
              <a:spcBef>
                <a:spcPts val="0"/>
              </a:spcBef>
              <a:spcAft>
                <a:spcPts val="0"/>
              </a:spcAft>
              <a:buClr>
                <a:schemeClr val="lt1"/>
              </a:buClr>
              <a:buSzPts val="2600"/>
              <a:buFont typeface="Oswald"/>
              <a:buChar char="●"/>
            </a:pPr>
            <a:r>
              <a:rPr lang="en-GB" sz="2600">
                <a:solidFill>
                  <a:schemeClr val="lt1"/>
                </a:solidFill>
                <a:latin typeface="Oswald"/>
                <a:ea typeface="Oswald"/>
                <a:cs typeface="Oswald"/>
                <a:sym typeface="Oswald"/>
              </a:rPr>
              <a:t>The Government proposes a new policy to reduce migration</a:t>
            </a:r>
            <a:endParaRPr sz="2600">
              <a:solidFill>
                <a:schemeClr val="lt1"/>
              </a:solidFill>
              <a:latin typeface="Oswald"/>
              <a:ea typeface="Oswald"/>
              <a:cs typeface="Oswald"/>
              <a:sym typeface="Oswald"/>
            </a:endParaRPr>
          </a:p>
          <a:p>
            <a:pPr indent="-393700" lvl="0" marL="914400" rtl="0" algn="l">
              <a:spcBef>
                <a:spcPts val="0"/>
              </a:spcBef>
              <a:spcAft>
                <a:spcPts val="0"/>
              </a:spcAft>
              <a:buClr>
                <a:schemeClr val="lt1"/>
              </a:buClr>
              <a:buSzPts val="2600"/>
              <a:buFont typeface="Oswald"/>
              <a:buChar char="●"/>
            </a:pPr>
            <a:r>
              <a:rPr lang="en-GB" sz="2600">
                <a:solidFill>
                  <a:schemeClr val="lt1"/>
                </a:solidFill>
                <a:latin typeface="Oswald"/>
                <a:ea typeface="Oswald"/>
                <a:cs typeface="Oswald"/>
                <a:sym typeface="Oswald"/>
              </a:rPr>
              <a:t>Interviews with those affected by floods in India</a:t>
            </a:r>
            <a:endParaRPr sz="2600">
              <a:solidFill>
                <a:schemeClr val="lt1"/>
              </a:solidFill>
              <a:latin typeface="Oswald"/>
              <a:ea typeface="Oswald"/>
              <a:cs typeface="Oswald"/>
              <a:sym typeface="Oswald"/>
            </a:endParaRPr>
          </a:p>
        </p:txBody>
      </p:sp>
      <p:sp>
        <p:nvSpPr>
          <p:cNvPr id="345" name="Google Shape;345;p71"/>
          <p:cNvSpPr txBox="1"/>
          <p:nvPr/>
        </p:nvSpPr>
        <p:spPr>
          <a:xfrm>
            <a:off x="6172200" y="4762075"/>
            <a:ext cx="2971800" cy="38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7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But we still need stories</a:t>
            </a:r>
            <a:endParaRPr sz="4800"/>
          </a:p>
        </p:txBody>
      </p:sp>
      <p:sp>
        <p:nvSpPr>
          <p:cNvPr id="351" name="Google Shape;351;p7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200">
                <a:latin typeface="Oswald"/>
                <a:ea typeface="Oswald"/>
                <a:cs typeface="Oswald"/>
                <a:sym typeface="Oswald"/>
              </a:rPr>
              <a:t>“In a direct comparison with expository text, narrative text was read twice as fast and </a:t>
            </a:r>
            <a:r>
              <a:rPr b="1" lang="en-GB" sz="3200">
                <a:latin typeface="Oswald"/>
                <a:ea typeface="Oswald"/>
                <a:cs typeface="Oswald"/>
                <a:sym typeface="Oswald"/>
              </a:rPr>
              <a:t>recalled twice as well</a:t>
            </a:r>
            <a:r>
              <a:rPr lang="en-GB" sz="3200">
                <a:latin typeface="Oswald"/>
                <a:ea typeface="Oswald"/>
                <a:cs typeface="Oswald"/>
                <a:sym typeface="Oswald"/>
              </a:rPr>
              <a:t>, regardless of topic familiarity or interest in the content itself” (</a:t>
            </a:r>
            <a:r>
              <a:rPr lang="en-GB" sz="3200" u="sng">
                <a:solidFill>
                  <a:schemeClr val="hlink"/>
                </a:solidFill>
                <a:latin typeface="Oswald"/>
                <a:ea typeface="Oswald"/>
                <a:cs typeface="Oswald"/>
                <a:sym typeface="Oswald"/>
                <a:hlinkClick r:id="rId3"/>
              </a:rPr>
              <a:t>Dahlstrom 2014</a:t>
            </a:r>
            <a:r>
              <a:rPr lang="en-GB" sz="3200">
                <a:latin typeface="Oswald"/>
                <a:ea typeface="Oswald"/>
                <a:cs typeface="Oswald"/>
                <a:sym typeface="Oswald"/>
              </a:rPr>
              <a:t>)</a:t>
            </a:r>
            <a:endParaRPr sz="3200">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73"/>
          <p:cNvSpPr txBox="1"/>
          <p:nvPr>
            <p:ph idx="4294967295" type="body"/>
          </p:nvPr>
        </p:nvSpPr>
        <p:spPr>
          <a:xfrm>
            <a:off x="311700" y="336400"/>
            <a:ext cx="8520600" cy="423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3200">
                <a:latin typeface="Oswald"/>
                <a:ea typeface="Oswald"/>
                <a:cs typeface="Oswald"/>
                <a:sym typeface="Oswald"/>
              </a:rPr>
              <a:t>“[</a:t>
            </a:r>
            <a:r>
              <a:rPr b="1" lang="en-GB" sz="3200">
                <a:latin typeface="Oswald"/>
                <a:ea typeface="Oswald"/>
                <a:cs typeface="Oswald"/>
                <a:sym typeface="Oswald"/>
              </a:rPr>
              <a:t>Personified]</a:t>
            </a:r>
            <a:r>
              <a:rPr lang="en-GB" sz="3200">
                <a:latin typeface="Oswald"/>
                <a:ea typeface="Oswald"/>
                <a:cs typeface="Oswald"/>
                <a:sym typeface="Oswald"/>
              </a:rPr>
              <a:t> stories and stories with photographic </a:t>
            </a:r>
            <a:r>
              <a:rPr b="1" lang="en-GB" sz="3200">
                <a:latin typeface="Oswald"/>
                <a:ea typeface="Oswald"/>
                <a:cs typeface="Oswald"/>
                <a:sym typeface="Oswald"/>
              </a:rPr>
              <a:t>images</a:t>
            </a:r>
            <a:r>
              <a:rPr lang="en-GB" sz="3200">
                <a:latin typeface="Oswald"/>
                <a:ea typeface="Oswald"/>
                <a:cs typeface="Oswald"/>
                <a:sym typeface="Oswald"/>
              </a:rPr>
              <a:t> stimulated the strongest emotional impact, while use of mobilising information (telling audiences how they could act to make a difference) and </a:t>
            </a:r>
            <a:r>
              <a:rPr lang="en-GB" sz="3200">
                <a:latin typeface="Oswald"/>
                <a:ea typeface="Oswald"/>
                <a:cs typeface="Oswald"/>
                <a:sym typeface="Oswald"/>
              </a:rPr>
              <a:t>statistical</a:t>
            </a:r>
            <a:r>
              <a:rPr lang="en-GB" sz="3200">
                <a:latin typeface="Oswald"/>
                <a:ea typeface="Oswald"/>
                <a:cs typeface="Oswald"/>
                <a:sym typeface="Oswald"/>
              </a:rPr>
              <a:t> information were found to have only a small effect on reader reaction. The straight “just the facts” story elicited the weakest reader response of all.” </a:t>
            </a:r>
            <a:br>
              <a:rPr lang="en-GB" sz="3200">
                <a:latin typeface="Oswald"/>
                <a:ea typeface="Oswald"/>
                <a:cs typeface="Oswald"/>
                <a:sym typeface="Oswald"/>
              </a:rPr>
            </a:br>
            <a:r>
              <a:rPr lang="en-GB" sz="3200">
                <a:latin typeface="Oswald"/>
                <a:ea typeface="Oswald"/>
                <a:cs typeface="Oswald"/>
                <a:sym typeface="Oswald"/>
              </a:rPr>
              <a:t>(</a:t>
            </a:r>
            <a:r>
              <a:rPr lang="en-GB" sz="3200" u="sng">
                <a:solidFill>
                  <a:schemeClr val="hlink"/>
                </a:solidFill>
                <a:latin typeface="Oswald"/>
                <a:ea typeface="Oswald"/>
                <a:cs typeface="Oswald"/>
                <a:sym typeface="Oswald"/>
                <a:hlinkClick r:id="rId3"/>
              </a:rPr>
              <a:t>Maier 2016</a:t>
            </a:r>
            <a:r>
              <a:rPr lang="en-GB" sz="3200">
                <a:latin typeface="Oswald"/>
                <a:ea typeface="Oswald"/>
                <a:cs typeface="Oswald"/>
                <a:sym typeface="Oswald"/>
              </a:rPr>
              <a:t>)</a:t>
            </a:r>
            <a:endParaRPr sz="3200">
              <a:latin typeface="Oswald"/>
              <a:ea typeface="Oswald"/>
              <a:cs typeface="Oswald"/>
              <a:sym typeface="Oswa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pSp>
        <p:nvGrpSpPr>
          <p:cNvPr id="181" name="Google Shape;181;p47"/>
          <p:cNvGrpSpPr/>
          <p:nvPr/>
        </p:nvGrpSpPr>
        <p:grpSpPr>
          <a:xfrm>
            <a:off x="5632317" y="1570775"/>
            <a:ext cx="3305700" cy="3483050"/>
            <a:chOff x="5632317" y="1189775"/>
            <a:chExt cx="3305700" cy="3483050"/>
          </a:xfrm>
        </p:grpSpPr>
        <p:sp>
          <p:nvSpPr>
            <p:cNvPr id="182" name="Google Shape;182;p47"/>
            <p:cNvSpPr/>
            <p:nvPr/>
          </p:nvSpPr>
          <p:spPr>
            <a:xfrm>
              <a:off x="5632317" y="1189775"/>
              <a:ext cx="3305700" cy="669000"/>
            </a:xfrm>
            <a:prstGeom prst="chevron">
              <a:avLst>
                <a:gd fmla="val 50000" name="adj"/>
              </a:avLst>
            </a:prstGeom>
            <a:solidFill>
              <a:srgbClr val="D837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Roboto"/>
                  <a:ea typeface="Roboto"/>
                  <a:cs typeface="Roboto"/>
                  <a:sym typeface="Roboto"/>
                </a:rPr>
                <a:t>Post-production</a:t>
              </a:r>
              <a:endParaRPr>
                <a:solidFill>
                  <a:srgbClr val="FFFFFF"/>
                </a:solidFill>
                <a:latin typeface="Roboto"/>
                <a:ea typeface="Roboto"/>
                <a:cs typeface="Roboto"/>
                <a:sym typeface="Roboto"/>
              </a:endParaRPr>
            </a:p>
          </p:txBody>
        </p:sp>
        <p:sp>
          <p:nvSpPr>
            <p:cNvPr id="183" name="Google Shape;183;p47"/>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latin typeface="Roboto"/>
                  <a:ea typeface="Roboto"/>
                  <a:cs typeface="Roboto"/>
                  <a:sym typeface="Roboto"/>
                </a:rPr>
                <a:t>Editing (7)</a:t>
              </a:r>
              <a:endParaRPr sz="1600">
                <a:latin typeface="Roboto"/>
                <a:ea typeface="Roboto"/>
                <a:cs typeface="Roboto"/>
                <a:sym typeface="Roboto"/>
              </a:endParaRPr>
            </a:p>
            <a:p>
              <a:pPr indent="0" lvl="0" marL="0" rtl="0" algn="l">
                <a:lnSpc>
                  <a:spcPct val="115000"/>
                </a:lnSpc>
                <a:spcBef>
                  <a:spcPts val="0"/>
                </a:spcBef>
                <a:spcAft>
                  <a:spcPts val="0"/>
                </a:spcAft>
                <a:buNone/>
              </a:pPr>
              <a:r>
                <a:rPr lang="en-GB" sz="1600">
                  <a:latin typeface="Roboto"/>
                  <a:ea typeface="Roboto"/>
                  <a:cs typeface="Roboto"/>
                  <a:sym typeface="Roboto"/>
                </a:rPr>
                <a:t>Editing for the web (8)</a:t>
              </a:r>
              <a:endParaRPr sz="1600">
                <a:latin typeface="Roboto"/>
                <a:ea typeface="Roboto"/>
                <a:cs typeface="Roboto"/>
                <a:sym typeface="Roboto"/>
              </a:endParaRPr>
            </a:p>
            <a:p>
              <a:pPr indent="0" lvl="0" marL="0" rtl="0" algn="l">
                <a:lnSpc>
                  <a:spcPct val="115000"/>
                </a:lnSpc>
                <a:spcBef>
                  <a:spcPts val="0"/>
                </a:spcBef>
                <a:spcAft>
                  <a:spcPts val="0"/>
                </a:spcAft>
                <a:buNone/>
              </a:pPr>
              <a:r>
                <a:rPr lang="en-GB" sz="1600">
                  <a:latin typeface="Roboto"/>
                  <a:ea typeface="Roboto"/>
                  <a:cs typeface="Roboto"/>
                  <a:sym typeface="Roboto"/>
                </a:rPr>
                <a:t>Editing for social (9)</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600">
                <a:latin typeface="Roboto"/>
                <a:ea typeface="Roboto"/>
                <a:cs typeface="Roboto"/>
                <a:sym typeface="Roboto"/>
              </a:endParaRPr>
            </a:p>
            <a:p>
              <a:pPr indent="0" lvl="0" marL="0" rtl="0" algn="l">
                <a:lnSpc>
                  <a:spcPct val="115000"/>
                </a:lnSpc>
                <a:spcBef>
                  <a:spcPts val="0"/>
                </a:spcBef>
                <a:spcAft>
                  <a:spcPts val="0"/>
                </a:spcAft>
                <a:buNone/>
              </a:pPr>
              <a:r>
                <a:t/>
              </a:r>
              <a:endParaRPr sz="1300">
                <a:latin typeface="Roboto"/>
                <a:ea typeface="Roboto"/>
                <a:cs typeface="Roboto"/>
                <a:sym typeface="Roboto"/>
              </a:endParaRPr>
            </a:p>
          </p:txBody>
        </p:sp>
      </p:grpSp>
      <p:grpSp>
        <p:nvGrpSpPr>
          <p:cNvPr id="184" name="Google Shape;184;p47"/>
          <p:cNvGrpSpPr/>
          <p:nvPr/>
        </p:nvGrpSpPr>
        <p:grpSpPr>
          <a:xfrm>
            <a:off x="0" y="1570989"/>
            <a:ext cx="3546900" cy="3482836"/>
            <a:chOff x="0" y="1189989"/>
            <a:chExt cx="3546900" cy="3482836"/>
          </a:xfrm>
        </p:grpSpPr>
        <p:sp>
          <p:nvSpPr>
            <p:cNvPr id="185" name="Google Shape;185;p47"/>
            <p:cNvSpPr/>
            <p:nvPr/>
          </p:nvSpPr>
          <p:spPr>
            <a:xfrm>
              <a:off x="0" y="1189989"/>
              <a:ext cx="3546900" cy="669000"/>
            </a:xfrm>
            <a:prstGeom prst="homePlate">
              <a:avLst>
                <a:gd fmla="val 50000" name="adj"/>
              </a:avLst>
            </a:prstGeom>
            <a:solidFill>
              <a:srgbClr val="801F1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200">
                  <a:solidFill>
                    <a:srgbClr val="FFFFFF"/>
                  </a:solidFill>
                  <a:latin typeface="Roboto"/>
                  <a:ea typeface="Roboto"/>
                  <a:cs typeface="Roboto"/>
                  <a:sym typeface="Roboto"/>
                </a:rPr>
                <a:t>Pre-production</a:t>
              </a:r>
              <a:endParaRPr b="1" sz="2200">
                <a:solidFill>
                  <a:srgbClr val="FFFFFF"/>
                </a:solidFill>
                <a:latin typeface="Roboto"/>
                <a:ea typeface="Roboto"/>
                <a:cs typeface="Roboto"/>
                <a:sym typeface="Roboto"/>
              </a:endParaRPr>
            </a:p>
          </p:txBody>
        </p:sp>
        <p:sp>
          <p:nvSpPr>
            <p:cNvPr id="186" name="Google Shape;186;p47"/>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highlight>
                    <a:schemeClr val="lt1"/>
                  </a:highlight>
                  <a:latin typeface="Roboto"/>
                  <a:ea typeface="Roboto"/>
                  <a:cs typeface="Roboto"/>
                  <a:sym typeface="Roboto"/>
                </a:rPr>
                <a:t>Idea generation (wk 2)</a:t>
              </a:r>
              <a:endParaRPr sz="1600">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rPr lang="en-GB" sz="1600">
                  <a:highlight>
                    <a:schemeClr val="lt1"/>
                  </a:highlight>
                  <a:latin typeface="Roboto"/>
                  <a:ea typeface="Roboto"/>
                  <a:cs typeface="Roboto"/>
                  <a:sym typeface="Roboto"/>
                </a:rPr>
                <a:t>Story-led research (3)</a:t>
              </a:r>
              <a:endParaRPr sz="1600">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rPr lang="en-GB" sz="1600">
                  <a:highlight>
                    <a:schemeClr val="lt1"/>
                  </a:highlight>
                  <a:latin typeface="Roboto"/>
                  <a:ea typeface="Roboto"/>
                  <a:cs typeface="Roboto"/>
                  <a:sym typeface="Roboto"/>
                </a:rPr>
                <a:t>Interview planning (4)</a:t>
              </a:r>
              <a:endParaRPr sz="1300">
                <a:highlight>
                  <a:schemeClr val="lt1"/>
                </a:highlight>
                <a:latin typeface="Roboto"/>
                <a:ea typeface="Roboto"/>
                <a:cs typeface="Roboto"/>
                <a:sym typeface="Roboto"/>
              </a:endParaRPr>
            </a:p>
          </p:txBody>
        </p:sp>
      </p:grpSp>
      <p:grpSp>
        <p:nvGrpSpPr>
          <p:cNvPr id="187" name="Google Shape;187;p47"/>
          <p:cNvGrpSpPr/>
          <p:nvPr/>
        </p:nvGrpSpPr>
        <p:grpSpPr>
          <a:xfrm>
            <a:off x="2944204" y="1570775"/>
            <a:ext cx="3305700" cy="3483050"/>
            <a:chOff x="2944204" y="1189775"/>
            <a:chExt cx="3305700" cy="3483050"/>
          </a:xfrm>
        </p:grpSpPr>
        <p:sp>
          <p:nvSpPr>
            <p:cNvPr id="188" name="Google Shape;188;p47"/>
            <p:cNvSpPr/>
            <p:nvPr/>
          </p:nvSpPr>
          <p:spPr>
            <a:xfrm>
              <a:off x="2944204" y="1189775"/>
              <a:ext cx="3305700" cy="669000"/>
            </a:xfrm>
            <a:prstGeom prst="chevron">
              <a:avLst>
                <a:gd fmla="val 50000" name="adj"/>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2200">
                  <a:solidFill>
                    <a:schemeClr val="lt1"/>
                  </a:solidFill>
                  <a:latin typeface="Roboto"/>
                  <a:ea typeface="Roboto"/>
                  <a:cs typeface="Roboto"/>
                  <a:sym typeface="Roboto"/>
                </a:rPr>
                <a:t>Production</a:t>
              </a:r>
              <a:endParaRPr>
                <a:solidFill>
                  <a:srgbClr val="FFFFFF"/>
                </a:solidFill>
                <a:latin typeface="Roboto"/>
                <a:ea typeface="Roboto"/>
                <a:cs typeface="Roboto"/>
                <a:sym typeface="Roboto"/>
              </a:endParaRPr>
            </a:p>
          </p:txBody>
        </p:sp>
        <p:sp>
          <p:nvSpPr>
            <p:cNvPr id="189" name="Google Shape;189;p47"/>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600">
                  <a:highlight>
                    <a:schemeClr val="lt1"/>
                  </a:highlight>
                  <a:latin typeface="Roboto"/>
                  <a:ea typeface="Roboto"/>
                  <a:cs typeface="Roboto"/>
                  <a:sym typeface="Roboto"/>
                </a:rPr>
                <a:t>Filming/recording (tech sessions)</a:t>
              </a:r>
              <a:endParaRPr sz="1600">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rPr lang="en-GB" sz="1600">
                  <a:highlight>
                    <a:schemeClr val="lt1"/>
                  </a:highlight>
                  <a:latin typeface="Roboto"/>
                  <a:ea typeface="Roboto"/>
                  <a:cs typeface="Roboto"/>
                  <a:sym typeface="Roboto"/>
                </a:rPr>
                <a:t>Interviewing (5)</a:t>
              </a:r>
              <a:endParaRPr sz="1600">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rPr lang="en-GB" sz="1600">
                  <a:highlight>
                    <a:schemeClr val="lt1"/>
                  </a:highlight>
                  <a:latin typeface="Roboto"/>
                  <a:ea typeface="Roboto"/>
                  <a:cs typeface="Roboto"/>
                  <a:sym typeface="Roboto"/>
                </a:rPr>
                <a:t>Drafting (6)</a:t>
              </a:r>
              <a:endParaRPr sz="1600">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rPr lang="en-GB" sz="1600">
                  <a:highlight>
                    <a:schemeClr val="lt1"/>
                  </a:highlight>
                  <a:latin typeface="Roboto"/>
                  <a:ea typeface="Roboto"/>
                  <a:cs typeface="Roboto"/>
                  <a:sym typeface="Roboto"/>
                </a:rPr>
                <a:t>Further research (3/7)</a:t>
              </a:r>
              <a:endParaRPr sz="1600">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sz="1600">
                <a:highlight>
                  <a:schemeClr val="lt1"/>
                </a:highlight>
                <a:latin typeface="Roboto"/>
                <a:ea typeface="Roboto"/>
                <a:cs typeface="Roboto"/>
                <a:sym typeface="Roboto"/>
              </a:endParaRPr>
            </a:p>
            <a:p>
              <a:pPr indent="0" lvl="0" marL="0" rtl="0" algn="l">
                <a:lnSpc>
                  <a:spcPct val="115000"/>
                </a:lnSpc>
                <a:spcBef>
                  <a:spcPts val="0"/>
                </a:spcBef>
                <a:spcAft>
                  <a:spcPts val="0"/>
                </a:spcAft>
                <a:buNone/>
              </a:pPr>
              <a:r>
                <a:t/>
              </a:r>
              <a:endParaRPr sz="1300">
                <a:highlight>
                  <a:schemeClr val="lt1"/>
                </a:highlight>
                <a:latin typeface="Roboto"/>
                <a:ea typeface="Roboto"/>
                <a:cs typeface="Roboto"/>
                <a:sym typeface="Roboto"/>
              </a:endParaRPr>
            </a:p>
          </p:txBody>
        </p:sp>
      </p:grpSp>
      <p:sp>
        <p:nvSpPr>
          <p:cNvPr id="190" name="Google Shape;190;p47"/>
          <p:cNvSpPr txBox="1"/>
          <p:nvPr>
            <p:ph idx="4294967295"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What we will cover</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60" name="Shape 360"/>
        <p:cNvGrpSpPr/>
        <p:nvPr/>
      </p:nvGrpSpPr>
      <p:grpSpPr>
        <a:xfrm>
          <a:off x="0" y="0"/>
          <a:ext cx="0" cy="0"/>
          <a:chOff x="0" y="0"/>
          <a:chExt cx="0" cy="0"/>
        </a:xfrm>
      </p:grpSpPr>
      <p:sp>
        <p:nvSpPr>
          <p:cNvPr id="361" name="Google Shape;361;p74"/>
          <p:cNvSpPr txBox="1"/>
          <p:nvPr>
            <p:ph idx="4294967295" type="body"/>
          </p:nvPr>
        </p:nvSpPr>
        <p:spPr>
          <a:xfrm>
            <a:off x="311700" y="336400"/>
            <a:ext cx="8520600" cy="42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chemeClr val="lt1"/>
                </a:solidFill>
                <a:latin typeface="Oswald"/>
                <a:ea typeface="Oswald"/>
                <a:cs typeface="Oswald"/>
                <a:sym typeface="Oswald"/>
              </a:rPr>
              <a:t>“There is a deep gap between our thinking about statistics and our thinking about individual cases. Statistical results with a causal interpretation have a stronger effect on our thinking than noncausal information. But even compelling causal statistics will not change long-held beliefs or beliefs rooted in personal experience. On the other hand, </a:t>
            </a:r>
            <a:r>
              <a:rPr b="1" lang="en-GB" sz="2400">
                <a:solidFill>
                  <a:srgbClr val="FFFF00"/>
                </a:solidFill>
                <a:latin typeface="Oswald"/>
                <a:ea typeface="Oswald"/>
                <a:cs typeface="Oswald"/>
                <a:sym typeface="Oswald"/>
              </a:rPr>
              <a:t>surprising individual cases have a powerful impact and are a more effective tool for teaching </a:t>
            </a:r>
            <a:r>
              <a:rPr lang="en-GB" sz="2400">
                <a:solidFill>
                  <a:schemeClr val="lt1"/>
                </a:solidFill>
                <a:latin typeface="Oswald"/>
                <a:ea typeface="Oswald"/>
                <a:cs typeface="Oswald"/>
                <a:sym typeface="Oswald"/>
              </a:rPr>
              <a:t>psychology because the incongruity must be resolved and embedded in a causal story.” </a:t>
            </a:r>
            <a:endParaRPr sz="2400">
              <a:solidFill>
                <a:schemeClr val="lt1"/>
              </a:solidFill>
              <a:latin typeface="Oswald"/>
              <a:ea typeface="Oswald"/>
              <a:cs typeface="Oswald"/>
              <a:sym typeface="Oswald"/>
            </a:endParaRPr>
          </a:p>
          <a:p>
            <a:pPr indent="0" lvl="0" marL="0" rtl="0" algn="l">
              <a:spcBef>
                <a:spcPts val="1600"/>
              </a:spcBef>
              <a:spcAft>
                <a:spcPts val="1600"/>
              </a:spcAft>
              <a:buNone/>
            </a:pPr>
            <a:r>
              <a:rPr lang="en-GB" sz="2400">
                <a:solidFill>
                  <a:schemeClr val="lt1"/>
                </a:solidFill>
                <a:latin typeface="Oswald"/>
                <a:ea typeface="Oswald"/>
                <a:cs typeface="Oswald"/>
                <a:sym typeface="Oswald"/>
              </a:rPr>
              <a:t>Daniel Kahnemann, Thinking Fast And Slow</a:t>
            </a:r>
            <a:endParaRPr sz="2400">
              <a:solidFill>
                <a:srgbClr val="FFFF00"/>
              </a:solidFill>
              <a:latin typeface="Oswald"/>
              <a:ea typeface="Oswald"/>
              <a:cs typeface="Oswald"/>
              <a:sym typeface="Oswald"/>
            </a:endParaRPr>
          </a:p>
        </p:txBody>
      </p:sp>
      <p:sp>
        <p:nvSpPr>
          <p:cNvPr id="362" name="Google Shape;362;p74"/>
          <p:cNvSpPr txBox="1"/>
          <p:nvPr/>
        </p:nvSpPr>
        <p:spPr>
          <a:xfrm>
            <a:off x="5949450" y="44254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https://thesciencept.com/because-you-know-im-all-about-that-base/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66" name="Shape 366"/>
        <p:cNvGrpSpPr/>
        <p:nvPr/>
      </p:nvGrpSpPr>
      <p:grpSpPr>
        <a:xfrm>
          <a:off x="0" y="0"/>
          <a:ext cx="0" cy="0"/>
          <a:chOff x="0" y="0"/>
          <a:chExt cx="0" cy="0"/>
        </a:xfrm>
      </p:grpSpPr>
      <p:sp>
        <p:nvSpPr>
          <p:cNvPr id="367" name="Google Shape;367;p75"/>
          <p:cNvSpPr txBox="1"/>
          <p:nvPr>
            <p:ph idx="4294967295" type="body"/>
          </p:nvPr>
        </p:nvSpPr>
        <p:spPr>
          <a:xfrm>
            <a:off x="311700" y="336400"/>
            <a:ext cx="8520600" cy="423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solidFill>
                  <a:schemeClr val="lt1"/>
                </a:solidFill>
                <a:latin typeface="Oswald"/>
                <a:ea typeface="Oswald"/>
                <a:cs typeface="Oswald"/>
                <a:sym typeface="Oswald"/>
              </a:rPr>
              <a:t>The Nisbett and Borgida experiment</a:t>
            </a:r>
            <a:endParaRPr sz="3200">
              <a:solidFill>
                <a:schemeClr val="lt1"/>
              </a:solidFill>
              <a:latin typeface="Oswald"/>
              <a:ea typeface="Oswald"/>
              <a:cs typeface="Oswald"/>
              <a:sym typeface="Oswald"/>
            </a:endParaRPr>
          </a:p>
          <a:p>
            <a:pPr indent="0" lvl="0" marL="0" rtl="0" algn="l">
              <a:spcBef>
                <a:spcPts val="1600"/>
              </a:spcBef>
              <a:spcAft>
                <a:spcPts val="1600"/>
              </a:spcAft>
              <a:buNone/>
            </a:pPr>
            <a:r>
              <a:rPr lang="en-GB" sz="3200">
                <a:solidFill>
                  <a:srgbClr val="FFFF00"/>
                </a:solidFill>
                <a:latin typeface="Oswald"/>
                <a:ea typeface="Oswald"/>
                <a:cs typeface="Oswald"/>
                <a:sym typeface="Oswald"/>
              </a:rPr>
              <a:t>“Subjects’ unwillingness to deduce the particular from the general was matched only by their willingness to infer the general from the particular.”</a:t>
            </a:r>
            <a:endParaRPr sz="3200">
              <a:solidFill>
                <a:srgbClr val="FFFF00"/>
              </a:solidFill>
              <a:latin typeface="Oswald"/>
              <a:ea typeface="Oswald"/>
              <a:cs typeface="Oswald"/>
              <a:sym typeface="Oswald"/>
            </a:endParaRPr>
          </a:p>
        </p:txBody>
      </p:sp>
      <p:sp>
        <p:nvSpPr>
          <p:cNvPr id="368" name="Google Shape;368;p75"/>
          <p:cNvSpPr txBox="1"/>
          <p:nvPr/>
        </p:nvSpPr>
        <p:spPr>
          <a:xfrm>
            <a:off x="5949450" y="44254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https://thesciencept.com/because-you-know-im-all-about-that-base/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7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latin typeface="Oswald"/>
                <a:ea typeface="Oswald"/>
                <a:cs typeface="Oswald"/>
                <a:sym typeface="Oswald"/>
              </a:rPr>
              <a:t>‘Melodrama’ “</a:t>
            </a:r>
            <a:r>
              <a:rPr lang="en-GB" sz="3200" u="sng">
                <a:solidFill>
                  <a:schemeClr val="accent5"/>
                </a:solidFill>
                <a:latin typeface="Oswald"/>
                <a:ea typeface="Oswald"/>
                <a:cs typeface="Oswald"/>
                <a:sym typeface="Oswald"/>
                <a:hlinkClick r:id="rId3">
                  <a:extLst>
                    <a:ext uri="{A12FA001-AC4F-418D-AE19-62706E023703}">
                      <ahyp:hlinkClr val="tx"/>
                    </a:ext>
                  </a:extLst>
                </a:hlinkClick>
              </a:rPr>
              <a:t>increases recall</a:t>
            </a:r>
            <a:r>
              <a:rPr lang="en-GB" sz="3200">
                <a:latin typeface="Oswald"/>
                <a:ea typeface="Oswald"/>
                <a:cs typeface="Oswald"/>
                <a:sym typeface="Oswald"/>
              </a:rPr>
              <a:t>” (but “not comprehension”)</a:t>
            </a:r>
            <a:endParaRPr sz="3200">
              <a:latin typeface="Oswald"/>
              <a:ea typeface="Oswald"/>
              <a:cs typeface="Oswald"/>
              <a:sym typeface="Oswald"/>
            </a:endParaRPr>
          </a:p>
          <a:p>
            <a:pPr indent="0" lvl="0" marL="0" rtl="0" algn="l">
              <a:spcBef>
                <a:spcPts val="1600"/>
              </a:spcBef>
              <a:spcAft>
                <a:spcPts val="0"/>
              </a:spcAft>
              <a:buNone/>
            </a:pPr>
            <a:r>
              <a:rPr lang="en-GB" sz="3200">
                <a:latin typeface="Oswald"/>
                <a:ea typeface="Oswald"/>
                <a:cs typeface="Oswald"/>
                <a:sym typeface="Oswald"/>
              </a:rPr>
              <a:t>‘Narrative news’ “</a:t>
            </a:r>
            <a:r>
              <a:rPr lang="en-GB" sz="3200" u="sng">
                <a:solidFill>
                  <a:schemeClr val="hlink"/>
                </a:solidFill>
                <a:latin typeface="Oswald"/>
                <a:ea typeface="Oswald"/>
                <a:cs typeface="Oswald"/>
                <a:sym typeface="Oswald"/>
                <a:hlinkClick r:id="rId4"/>
              </a:rPr>
              <a:t>elicited</a:t>
            </a:r>
            <a:r>
              <a:rPr lang="en-GB" sz="3200">
                <a:latin typeface="Oswald"/>
                <a:ea typeface="Oswald"/>
                <a:cs typeface="Oswald"/>
                <a:sym typeface="Oswald"/>
              </a:rPr>
              <a:t> stronger affective and cognitive involvement” (but not recall); made “</a:t>
            </a:r>
            <a:r>
              <a:rPr lang="en-GB" sz="3200" u="sng">
                <a:solidFill>
                  <a:schemeClr val="hlink"/>
                </a:solidFill>
                <a:latin typeface="Oswald"/>
                <a:ea typeface="Oswald"/>
                <a:cs typeface="Oswald"/>
                <a:sym typeface="Oswald"/>
                <a:hlinkClick r:id="rId5"/>
              </a:rPr>
              <a:t>better informed</a:t>
            </a:r>
            <a:r>
              <a:rPr lang="en-GB" sz="3200">
                <a:latin typeface="Oswald"/>
                <a:ea typeface="Oswald"/>
                <a:cs typeface="Oswald"/>
                <a:sym typeface="Oswald"/>
              </a:rPr>
              <a:t>” young readers (but lower satisfaction)</a:t>
            </a:r>
            <a:endParaRPr sz="3200">
              <a:latin typeface="Oswald"/>
              <a:ea typeface="Oswald"/>
              <a:cs typeface="Oswald"/>
              <a:sym typeface="Oswald"/>
            </a:endParaRPr>
          </a:p>
          <a:p>
            <a:pPr indent="0" lvl="0" marL="0" rtl="0" algn="l">
              <a:spcBef>
                <a:spcPts val="1600"/>
              </a:spcBef>
              <a:spcAft>
                <a:spcPts val="1600"/>
              </a:spcAft>
              <a:buNone/>
            </a:pPr>
            <a:r>
              <a:t/>
            </a:r>
            <a:endParaRPr sz="3200">
              <a:latin typeface="Oswald"/>
              <a:ea typeface="Oswald"/>
              <a:cs typeface="Oswald"/>
              <a:sym typeface="Oswa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Counter-narratives are narratives too</a:t>
            </a:r>
            <a:endParaRPr sz="4800"/>
          </a:p>
        </p:txBody>
      </p:sp>
      <p:sp>
        <p:nvSpPr>
          <p:cNvPr id="379" name="Google Shape;379;p7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200">
                <a:latin typeface="Oswald"/>
                <a:ea typeface="Oswald"/>
                <a:cs typeface="Oswald"/>
                <a:sym typeface="Oswald"/>
              </a:rPr>
              <a:t>‘Missing white woman syndrome’ is a narrative too: while studies outside the UK support it, UK data </a:t>
            </a:r>
            <a:r>
              <a:rPr i="1" lang="en-GB" sz="2200">
                <a:latin typeface="Oswald"/>
                <a:ea typeface="Oswald"/>
                <a:cs typeface="Oswald"/>
                <a:sym typeface="Oswald"/>
              </a:rPr>
              <a:t>challenges</a:t>
            </a:r>
            <a:r>
              <a:rPr lang="en-GB" sz="2200">
                <a:latin typeface="Oswald"/>
                <a:ea typeface="Oswald"/>
                <a:cs typeface="Oswald"/>
                <a:sym typeface="Oswald"/>
              </a:rPr>
              <a:t> it (note: not the same as </a:t>
            </a:r>
            <a:r>
              <a:rPr i="1" lang="en-GB" sz="2200">
                <a:latin typeface="Oswald"/>
                <a:ea typeface="Oswald"/>
                <a:cs typeface="Oswald"/>
                <a:sym typeface="Oswald"/>
              </a:rPr>
              <a:t>disproving</a:t>
            </a:r>
            <a:r>
              <a:rPr lang="en-GB" sz="2200">
                <a:latin typeface="Oswald"/>
                <a:ea typeface="Oswald"/>
                <a:cs typeface="Oswald"/>
                <a:sym typeface="Oswald"/>
              </a:rPr>
              <a:t> it): </a:t>
            </a:r>
            <a:br>
              <a:rPr lang="en-GB" sz="2200">
                <a:latin typeface="Oswald"/>
                <a:ea typeface="Oswald"/>
                <a:cs typeface="Oswald"/>
                <a:sym typeface="Oswald"/>
              </a:rPr>
            </a:br>
            <a:r>
              <a:rPr lang="en-GB" sz="2200">
                <a:latin typeface="Oswald"/>
                <a:ea typeface="Oswald"/>
                <a:cs typeface="Oswald"/>
                <a:sym typeface="Oswald"/>
              </a:rPr>
              <a:t>80% of missing people are white vs 61% of media appeals. </a:t>
            </a:r>
            <a:br>
              <a:rPr lang="en-GB" sz="2200">
                <a:latin typeface="Oswald"/>
                <a:ea typeface="Oswald"/>
                <a:cs typeface="Oswald"/>
                <a:sym typeface="Oswald"/>
              </a:rPr>
            </a:br>
            <a:r>
              <a:rPr lang="en-GB" sz="2200">
                <a:latin typeface="Oswald"/>
                <a:ea typeface="Oswald"/>
                <a:cs typeface="Oswald"/>
                <a:sym typeface="Oswald"/>
              </a:rPr>
              <a:t>14% of missing people are black vs 22% of media appeals.</a:t>
            </a:r>
            <a:endParaRPr sz="2200">
              <a:latin typeface="Oswald"/>
              <a:ea typeface="Oswald"/>
              <a:cs typeface="Oswald"/>
              <a:sym typeface="Oswald"/>
            </a:endParaRPr>
          </a:p>
          <a:p>
            <a:pPr indent="0" lvl="0" marL="0" rtl="0" algn="l">
              <a:spcBef>
                <a:spcPts val="1600"/>
              </a:spcBef>
              <a:spcAft>
                <a:spcPts val="1600"/>
              </a:spcAft>
              <a:buNone/>
            </a:pPr>
            <a:r>
              <a:rPr lang="en-GB" sz="2200">
                <a:latin typeface="Oswald"/>
                <a:ea typeface="Oswald"/>
                <a:cs typeface="Oswald"/>
                <a:sym typeface="Oswald"/>
              </a:rPr>
              <a:t>(But that’s not the whole story either: “The bias is not just in the amount of coverage, but also in the content and quality – which stories make the front page, how many words per article and what language is used.”)</a:t>
            </a:r>
            <a:endParaRPr sz="2200">
              <a:latin typeface="Oswald"/>
              <a:ea typeface="Oswald"/>
              <a:cs typeface="Oswald"/>
              <a:sym typeface="Oswald"/>
            </a:endParaRPr>
          </a:p>
        </p:txBody>
      </p:sp>
      <p:sp>
        <p:nvSpPr>
          <p:cNvPr id="380" name="Google Shape;380;p77"/>
          <p:cNvSpPr txBox="1"/>
          <p:nvPr/>
        </p:nvSpPr>
        <p:spPr>
          <a:xfrm>
            <a:off x="6172200" y="4762075"/>
            <a:ext cx="2971800" cy="38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u="sng">
                <a:solidFill>
                  <a:schemeClr val="hlink"/>
                </a:solidFill>
                <a:hlinkClick r:id="rId3"/>
              </a:rPr>
              <a:t>Green 2021</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7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Conspiracy theories are narratives</a:t>
            </a:r>
            <a:endParaRPr sz="4800"/>
          </a:p>
        </p:txBody>
      </p:sp>
      <p:sp>
        <p:nvSpPr>
          <p:cNvPr id="386" name="Google Shape;386;p7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200">
                <a:latin typeface="Oswald"/>
                <a:ea typeface="Oswald"/>
                <a:cs typeface="Oswald"/>
                <a:sym typeface="Oswald"/>
              </a:rPr>
              <a:t>“My TikTok "For You Page" had been awash with videos speculating about Nicola's disappearance … in recent days, these widened out to include conspiracy theories suggesting the disappearance has been staged by the government or other sinister forces.”</a:t>
            </a:r>
            <a:endParaRPr sz="2200">
              <a:latin typeface="Oswald"/>
              <a:ea typeface="Oswald"/>
              <a:cs typeface="Oswald"/>
              <a:sym typeface="Oswald"/>
            </a:endParaRPr>
          </a:p>
        </p:txBody>
      </p:sp>
      <p:sp>
        <p:nvSpPr>
          <p:cNvPr id="387" name="Google Shape;387;p78"/>
          <p:cNvSpPr txBox="1"/>
          <p:nvPr/>
        </p:nvSpPr>
        <p:spPr>
          <a:xfrm>
            <a:off x="6172200" y="4762075"/>
            <a:ext cx="2971800" cy="381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u="sng">
                <a:solidFill>
                  <a:schemeClr val="hlink"/>
                </a:solidFill>
                <a:hlinkClick r:id="rId3"/>
              </a:rPr>
              <a:t>Marianna Spring 2023</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pic>
        <p:nvPicPr>
          <p:cNvPr id="392" name="Google Shape;392;p79"/>
          <p:cNvPicPr preferRelativeResize="0"/>
          <p:nvPr/>
        </p:nvPicPr>
        <p:blipFill rotWithShape="1">
          <a:blip r:embed="rId3">
            <a:alphaModFix/>
          </a:blip>
          <a:srcRect b="23335" l="12723" r="10536" t="5282"/>
          <a:stretch/>
        </p:blipFill>
        <p:spPr>
          <a:xfrm>
            <a:off x="119625" y="91275"/>
            <a:ext cx="6361401" cy="3921301"/>
          </a:xfrm>
          <a:prstGeom prst="rect">
            <a:avLst/>
          </a:prstGeom>
          <a:noFill/>
          <a:ln>
            <a:noFill/>
          </a:ln>
        </p:spPr>
      </p:pic>
      <p:pic>
        <p:nvPicPr>
          <p:cNvPr id="393" name="Google Shape;393;p79"/>
          <p:cNvPicPr preferRelativeResize="0"/>
          <p:nvPr/>
        </p:nvPicPr>
        <p:blipFill rotWithShape="1">
          <a:blip r:embed="rId3">
            <a:alphaModFix/>
          </a:blip>
          <a:srcRect b="0" l="18415" r="20219" t="80757"/>
          <a:stretch/>
        </p:blipFill>
        <p:spPr>
          <a:xfrm>
            <a:off x="1306500" y="3371000"/>
            <a:ext cx="7588576" cy="1576900"/>
          </a:xfrm>
          <a:prstGeom prst="rect">
            <a:avLst/>
          </a:prstGeom>
          <a:noFill/>
          <a:ln>
            <a:noFill/>
          </a:ln>
          <a:effectLst>
            <a:outerShdw blurRad="57150" rotWithShape="0" algn="bl" dir="5400000" dist="19050">
              <a:srgbClr val="000000">
                <a:alpha val="50000"/>
              </a:srgbClr>
            </a:outerShdw>
          </a:effectLst>
        </p:spPr>
      </p:pic>
      <p:sp>
        <p:nvSpPr>
          <p:cNvPr id="394" name="Google Shape;394;p7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highlight>
                  <a:schemeClr val="accent6"/>
                </a:highlight>
              </a:rPr>
              <a:t>Competing with misinformation?</a:t>
            </a:r>
            <a:endParaRPr sz="4800">
              <a:highlight>
                <a:schemeClr val="accent6"/>
              </a:high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398" name="Shape 398"/>
        <p:cNvGrpSpPr/>
        <p:nvPr/>
      </p:nvGrpSpPr>
      <p:grpSpPr>
        <a:xfrm>
          <a:off x="0" y="0"/>
          <a:ext cx="0" cy="0"/>
          <a:chOff x="0" y="0"/>
          <a:chExt cx="0" cy="0"/>
        </a:xfrm>
      </p:grpSpPr>
      <p:pic>
        <p:nvPicPr>
          <p:cNvPr id="399" name="Google Shape;399;p80" title="How do good storytelling practices counter pathology and introduce empathy? | Module 4">
            <a:hlinkClick r:id="rId3"/>
          </p:cNvPr>
          <p:cNvPicPr preferRelativeResize="0"/>
          <p:nvPr/>
        </p:nvPicPr>
        <p:blipFill>
          <a:blip r:embed="rId4">
            <a:alphaModFix/>
          </a:blip>
          <a:stretch>
            <a:fillRect/>
          </a:stretch>
        </p:blipFill>
        <p:spPr>
          <a:xfrm>
            <a:off x="1441075" y="186463"/>
            <a:ext cx="6360775" cy="4770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81"/>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Chapter 3:</a:t>
            </a:r>
            <a:endParaRPr/>
          </a:p>
          <a:p>
            <a:pPr indent="0" lvl="0" marL="0" rtl="0" algn="l">
              <a:spcBef>
                <a:spcPts val="0"/>
              </a:spcBef>
              <a:spcAft>
                <a:spcPts val="0"/>
              </a:spcAft>
              <a:buNone/>
            </a:pPr>
            <a:r>
              <a:rPr lang="en-GB"/>
              <a:t>Tips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82"/>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For example: choosing elements</a:t>
            </a:r>
            <a:endParaRPr sz="4800"/>
          </a:p>
        </p:txBody>
      </p:sp>
      <p:sp>
        <p:nvSpPr>
          <p:cNvPr id="410" name="Google Shape;410;p82"/>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SzPts val="3200"/>
              <a:buFont typeface="Oswald"/>
              <a:buChar char="●"/>
            </a:pPr>
            <a:r>
              <a:rPr lang="en-GB" sz="3200">
                <a:latin typeface="Oswald"/>
                <a:ea typeface="Oswald"/>
                <a:cs typeface="Oswald"/>
                <a:sym typeface="Oswald"/>
              </a:rPr>
              <a:t>Identify </a:t>
            </a:r>
            <a:r>
              <a:rPr b="1" lang="en-GB" sz="3200">
                <a:latin typeface="Oswald"/>
                <a:ea typeface="Oswald"/>
                <a:cs typeface="Oswald"/>
                <a:sym typeface="Oswald"/>
              </a:rPr>
              <a:t>characters</a:t>
            </a:r>
            <a:r>
              <a:rPr lang="en-GB" sz="3200">
                <a:latin typeface="Oswald"/>
                <a:ea typeface="Oswald"/>
                <a:cs typeface="Oswald"/>
                <a:sym typeface="Oswald"/>
              </a:rPr>
              <a:t>: do we want to know more?</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Identify </a:t>
            </a:r>
            <a:r>
              <a:rPr b="1" lang="en-GB" sz="3200">
                <a:latin typeface="Oswald"/>
                <a:ea typeface="Oswald"/>
                <a:cs typeface="Oswald"/>
                <a:sym typeface="Oswald"/>
              </a:rPr>
              <a:t>settings</a:t>
            </a:r>
            <a:r>
              <a:rPr lang="en-GB" sz="3200">
                <a:latin typeface="Oswald"/>
                <a:ea typeface="Oswald"/>
                <a:cs typeface="Oswald"/>
                <a:sym typeface="Oswald"/>
              </a:rPr>
              <a:t>: where does the action take place? (</a:t>
            </a:r>
            <a:r>
              <a:rPr b="1" lang="en-GB" sz="3200">
                <a:latin typeface="Oswald"/>
                <a:ea typeface="Oswald"/>
                <a:cs typeface="Oswald"/>
                <a:sym typeface="Oswald"/>
              </a:rPr>
              <a:t>Umwelt</a:t>
            </a:r>
            <a:r>
              <a:rPr lang="en-GB" sz="3200">
                <a:latin typeface="Oswald"/>
                <a:ea typeface="Oswald"/>
                <a:cs typeface="Oswald"/>
                <a:sym typeface="Oswald"/>
              </a:rPr>
              <a:t>)</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These provide physical or emotional </a:t>
            </a:r>
            <a:r>
              <a:rPr b="1" lang="en-GB" sz="3200">
                <a:latin typeface="Oswald"/>
                <a:ea typeface="Oswald"/>
                <a:cs typeface="Oswald"/>
                <a:sym typeface="Oswald"/>
              </a:rPr>
              <a:t>movement</a:t>
            </a:r>
            <a:r>
              <a:rPr lang="en-GB" sz="3200">
                <a:latin typeface="Oswald"/>
                <a:ea typeface="Oswald"/>
                <a:cs typeface="Oswald"/>
                <a:sym typeface="Oswald"/>
              </a:rPr>
              <a:t> </a:t>
            </a:r>
            <a:br>
              <a:rPr lang="en-GB" sz="3200">
                <a:latin typeface="Oswald"/>
                <a:ea typeface="Oswald"/>
                <a:cs typeface="Oswald"/>
                <a:sym typeface="Oswald"/>
              </a:rPr>
            </a:br>
            <a:r>
              <a:rPr lang="en-GB" sz="3200">
                <a:latin typeface="Oswald"/>
                <a:ea typeface="Oswald"/>
                <a:cs typeface="Oswald"/>
                <a:sym typeface="Oswald"/>
              </a:rPr>
              <a:t>(e.g. chemistry, conflict, seeking, avoiding) </a:t>
            </a:r>
            <a:endParaRPr sz="3200">
              <a:latin typeface="Oswald"/>
              <a:ea typeface="Oswald"/>
              <a:cs typeface="Oswald"/>
              <a:sym typeface="Oswa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83"/>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solidFill>
                  <a:srgbClr val="980000"/>
                </a:solidFill>
              </a:rPr>
              <a:t>How to reference this </a:t>
            </a:r>
            <a:endParaRPr sz="4800">
              <a:solidFill>
                <a:srgbClr val="980000"/>
              </a:solidFill>
            </a:endParaRPr>
          </a:p>
        </p:txBody>
      </p:sp>
      <p:sp>
        <p:nvSpPr>
          <p:cNvPr id="416" name="Google Shape;416;p83"/>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GB" sz="2800">
                <a:latin typeface="Oswald"/>
                <a:ea typeface="Oswald"/>
                <a:cs typeface="Oswald"/>
                <a:sym typeface="Oswald"/>
              </a:rPr>
              <a:t>I made a list of the elements — or fabula (Fulton 2012) — in the story.</a:t>
            </a:r>
            <a:endParaRPr i="1" sz="2800">
              <a:latin typeface="Oswald"/>
              <a:ea typeface="Oswald"/>
              <a:cs typeface="Oswald"/>
              <a:sym typeface="Oswald"/>
            </a:endParaRPr>
          </a:p>
          <a:p>
            <a:pPr indent="0" lvl="0" marL="0" rtl="0" algn="l">
              <a:spcBef>
                <a:spcPts val="1600"/>
              </a:spcBef>
              <a:spcAft>
                <a:spcPts val="0"/>
              </a:spcAft>
              <a:buNone/>
            </a:pPr>
            <a:r>
              <a:rPr b="1" lang="en-GB" sz="2800">
                <a:latin typeface="Oswald"/>
                <a:ea typeface="Oswald"/>
                <a:cs typeface="Oswald"/>
                <a:sym typeface="Oswald"/>
              </a:rPr>
              <a:t>Bibliography</a:t>
            </a:r>
            <a:endParaRPr b="1" sz="2800">
              <a:latin typeface="Oswald"/>
              <a:ea typeface="Oswald"/>
              <a:cs typeface="Oswald"/>
              <a:sym typeface="Oswald"/>
            </a:endParaRPr>
          </a:p>
          <a:p>
            <a:pPr indent="0" lvl="0" marL="0" rtl="0" algn="l">
              <a:spcBef>
                <a:spcPts val="1600"/>
              </a:spcBef>
              <a:spcAft>
                <a:spcPts val="1600"/>
              </a:spcAft>
              <a:buNone/>
            </a:pPr>
            <a:r>
              <a:rPr lang="en-GB" sz="2800">
                <a:latin typeface="Oswald"/>
                <a:ea typeface="Oswald"/>
                <a:cs typeface="Oswald"/>
                <a:sym typeface="Oswald"/>
              </a:rPr>
              <a:t>Fulton, Helen (2012) Narrative and Media, Cambridge University Press</a:t>
            </a:r>
            <a:endParaRPr sz="2800">
              <a:latin typeface="Oswald"/>
              <a:ea typeface="Oswald"/>
              <a:cs typeface="Oswald"/>
              <a:sym typeface="Oswa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48"/>
          <p:cNvSpPr txBox="1"/>
          <p:nvPr>
            <p:ph type="ctrTitle"/>
          </p:nvPr>
        </p:nvSpPr>
        <p:spPr>
          <a:xfrm>
            <a:off x="411175" y="644300"/>
            <a:ext cx="8282400" cy="21090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4500"/>
              <a:buFont typeface="Play"/>
              <a:buNone/>
            </a:pPr>
            <a:r>
              <a:t/>
            </a:r>
            <a:endParaRPr/>
          </a:p>
        </p:txBody>
      </p:sp>
      <p:sp>
        <p:nvSpPr>
          <p:cNvPr id="197" name="Google Shape;197;p48"/>
          <p:cNvSpPr/>
          <p:nvPr/>
        </p:nvSpPr>
        <p:spPr>
          <a:xfrm>
            <a:off x="5125" y="-1025"/>
            <a:ext cx="9144000" cy="3299100"/>
          </a:xfrm>
          <a:prstGeom prst="rect">
            <a:avLst/>
          </a:prstGeom>
          <a:solidFill>
            <a:srgbClr val="37BEB5"/>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8" name="Google Shape;198;p48"/>
          <p:cNvPicPr preferRelativeResize="0"/>
          <p:nvPr/>
        </p:nvPicPr>
        <p:blipFill>
          <a:blip r:embed="rId3">
            <a:alphaModFix/>
          </a:blip>
          <a:stretch>
            <a:fillRect/>
          </a:stretch>
        </p:blipFill>
        <p:spPr>
          <a:xfrm>
            <a:off x="8001000" y="3962700"/>
            <a:ext cx="1036376" cy="1036376"/>
          </a:xfrm>
          <a:prstGeom prst="rect">
            <a:avLst/>
          </a:prstGeom>
          <a:noFill/>
          <a:ln>
            <a:noFill/>
          </a:ln>
        </p:spPr>
      </p:pic>
      <p:sp>
        <p:nvSpPr>
          <p:cNvPr id="199" name="Google Shape;199;p48"/>
          <p:cNvSpPr txBox="1"/>
          <p:nvPr/>
        </p:nvSpPr>
        <p:spPr>
          <a:xfrm>
            <a:off x="411175" y="644300"/>
            <a:ext cx="8282400" cy="2109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6000">
                <a:solidFill>
                  <a:srgbClr val="FFFFFF"/>
                </a:solidFill>
                <a:latin typeface="Oswald"/>
                <a:ea typeface="Oswald"/>
                <a:cs typeface="Oswald"/>
                <a:sym typeface="Oswald"/>
              </a:rPr>
              <a:t>MED7334 Narrative</a:t>
            </a:r>
            <a:endParaRPr sz="6000">
              <a:solidFill>
                <a:srgbClr val="FFFFFF"/>
              </a:solidFill>
              <a:latin typeface="Oswald"/>
              <a:ea typeface="Oswald"/>
              <a:cs typeface="Oswald"/>
              <a:sym typeface="Oswald"/>
            </a:endParaRPr>
          </a:p>
        </p:txBody>
      </p:sp>
      <p:sp>
        <p:nvSpPr>
          <p:cNvPr id="200" name="Google Shape;200;p48"/>
          <p:cNvSpPr txBox="1"/>
          <p:nvPr/>
        </p:nvSpPr>
        <p:spPr>
          <a:xfrm>
            <a:off x="411175" y="3398250"/>
            <a:ext cx="8282400" cy="126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3600">
                <a:solidFill>
                  <a:srgbClr val="666666"/>
                </a:solidFill>
                <a:latin typeface="Oswald"/>
                <a:ea typeface="Oswald"/>
                <a:cs typeface="Oswald"/>
                <a:sym typeface="Oswald"/>
              </a:rPr>
              <a:t>from media to interactive media</a:t>
            </a:r>
            <a:endParaRPr sz="3600">
              <a:solidFill>
                <a:srgbClr val="666666"/>
              </a:solidFill>
              <a:latin typeface="Oswald"/>
              <a:ea typeface="Oswald"/>
              <a:cs typeface="Oswald"/>
              <a:sym typeface="Oswa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84"/>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Chapter 4:</a:t>
            </a:r>
            <a:endParaRPr/>
          </a:p>
          <a:p>
            <a:pPr indent="0" lvl="0" marL="0" rtl="0" algn="l">
              <a:spcBef>
                <a:spcPts val="0"/>
              </a:spcBef>
              <a:spcAft>
                <a:spcPts val="0"/>
              </a:spcAft>
              <a:buNone/>
            </a:pPr>
            <a:r>
              <a:rPr lang="en-GB"/>
              <a:t>The result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85"/>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Key points</a:t>
            </a:r>
            <a:endParaRPr sz="4800"/>
          </a:p>
        </p:txBody>
      </p:sp>
      <p:sp>
        <p:nvSpPr>
          <p:cNvPr id="427" name="Google Shape;427;p85"/>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800">
                <a:latin typeface="Oswald"/>
                <a:ea typeface="Oswald"/>
                <a:cs typeface="Oswald"/>
                <a:sym typeface="Oswald"/>
              </a:rPr>
              <a:t>Narrative </a:t>
            </a:r>
            <a:r>
              <a:rPr b="1" lang="en-GB" sz="2800">
                <a:latin typeface="Oswald"/>
                <a:ea typeface="Oswald"/>
                <a:cs typeface="Oswald"/>
                <a:sym typeface="Oswald"/>
              </a:rPr>
              <a:t>concepts</a:t>
            </a:r>
            <a:r>
              <a:rPr lang="en-GB" sz="2800">
                <a:latin typeface="Oswald"/>
                <a:ea typeface="Oswald"/>
                <a:cs typeface="Oswald"/>
                <a:sym typeface="Oswald"/>
              </a:rPr>
              <a:t> can be useful </a:t>
            </a:r>
            <a:r>
              <a:rPr b="1" lang="en-GB" sz="2800">
                <a:latin typeface="Oswald"/>
                <a:ea typeface="Oswald"/>
                <a:cs typeface="Oswald"/>
                <a:sym typeface="Oswald"/>
              </a:rPr>
              <a:t>tools</a:t>
            </a:r>
            <a:r>
              <a:rPr lang="en-GB" sz="2800">
                <a:latin typeface="Oswald"/>
                <a:ea typeface="Oswald"/>
                <a:cs typeface="Oswald"/>
                <a:sym typeface="Oswald"/>
              </a:rPr>
              <a:t> when developing  a story idea or adapting to new platforms and genres</a:t>
            </a:r>
            <a:endParaRPr sz="2800">
              <a:latin typeface="Oswald"/>
              <a:ea typeface="Oswald"/>
              <a:cs typeface="Oswald"/>
              <a:sym typeface="Oswald"/>
            </a:endParaRPr>
          </a:p>
          <a:p>
            <a:pPr indent="0" lvl="0" marL="0" rtl="0" algn="l">
              <a:spcBef>
                <a:spcPts val="1600"/>
              </a:spcBef>
              <a:spcAft>
                <a:spcPts val="0"/>
              </a:spcAft>
              <a:buNone/>
            </a:pPr>
            <a:r>
              <a:rPr lang="en-GB" sz="2800">
                <a:latin typeface="Oswald"/>
                <a:ea typeface="Oswald"/>
                <a:cs typeface="Oswald"/>
                <a:sym typeface="Oswald"/>
              </a:rPr>
              <a:t>We are natural storytellers - </a:t>
            </a:r>
            <a:r>
              <a:rPr lang="en-GB" sz="2800">
                <a:latin typeface="Oswald"/>
                <a:ea typeface="Oswald"/>
                <a:cs typeface="Oswald"/>
                <a:sym typeface="Oswald"/>
              </a:rPr>
              <a:t>don’t fool yourself it’s “just the facts”, there’s always subjectivity involved</a:t>
            </a:r>
            <a:endParaRPr sz="2800">
              <a:latin typeface="Oswald"/>
              <a:ea typeface="Oswald"/>
              <a:cs typeface="Oswald"/>
              <a:sym typeface="Oswald"/>
            </a:endParaRPr>
          </a:p>
          <a:p>
            <a:pPr indent="0" lvl="0" marL="0" rtl="0" algn="l">
              <a:spcBef>
                <a:spcPts val="1600"/>
              </a:spcBef>
              <a:spcAft>
                <a:spcPts val="1600"/>
              </a:spcAft>
              <a:buNone/>
            </a:pPr>
            <a:r>
              <a:rPr lang="en-GB" sz="2800">
                <a:latin typeface="Oswald"/>
                <a:ea typeface="Oswald"/>
                <a:cs typeface="Oswald"/>
                <a:sym typeface="Oswald"/>
              </a:rPr>
              <a:t>Think </a:t>
            </a:r>
            <a:r>
              <a:rPr b="1" lang="en-GB" sz="2800">
                <a:latin typeface="Oswald"/>
                <a:ea typeface="Oswald"/>
                <a:cs typeface="Oswald"/>
                <a:sym typeface="Oswald"/>
              </a:rPr>
              <a:t>critically</a:t>
            </a:r>
            <a:r>
              <a:rPr lang="en-GB" sz="2800">
                <a:latin typeface="Oswald"/>
                <a:ea typeface="Oswald"/>
                <a:cs typeface="Oswald"/>
                <a:sym typeface="Oswald"/>
              </a:rPr>
              <a:t> about narrative to ensure you use it appropriately and avoid cliches (eg the law of narrative gravity)</a:t>
            </a:r>
            <a:endParaRPr sz="2800">
              <a:latin typeface="Oswald"/>
              <a:ea typeface="Oswald"/>
              <a:cs typeface="Oswald"/>
              <a:sym typeface="Oswa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86"/>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Coda: </a:t>
            </a:r>
            <a:endParaRPr/>
          </a:p>
          <a:p>
            <a:pPr indent="0" lvl="0" marL="0" rtl="0" algn="l">
              <a:spcBef>
                <a:spcPts val="0"/>
              </a:spcBef>
              <a:spcAft>
                <a:spcPts val="0"/>
              </a:spcAft>
              <a:buNone/>
            </a:pPr>
            <a:r>
              <a:rPr lang="en-GB"/>
              <a:t>What happens next?</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8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Subscribe…</a:t>
            </a:r>
            <a:endParaRPr sz="4800"/>
          </a:p>
        </p:txBody>
      </p:sp>
      <p:sp>
        <p:nvSpPr>
          <p:cNvPr id="438" name="Google Shape;438;p8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3"/>
              </a:rPr>
              <a:t>World Builders</a:t>
            </a:r>
            <a:r>
              <a:rPr lang="en-GB" sz="2800">
                <a:latin typeface="Oswald"/>
                <a:ea typeface="Oswald"/>
                <a:cs typeface="Oswald"/>
                <a:sym typeface="Oswald"/>
              </a:rPr>
              <a:t> newsletter by </a:t>
            </a:r>
            <a:r>
              <a:rPr lang="en-GB" sz="2800">
                <a:latin typeface="Oswald"/>
                <a:ea typeface="Oswald"/>
                <a:cs typeface="Oswald"/>
                <a:sym typeface="Oswald"/>
              </a:rPr>
              <a:t>Nathan Baugh</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4"/>
              </a:rPr>
              <a:t>Like Stories of Old</a:t>
            </a:r>
            <a:r>
              <a:rPr lang="en-GB" sz="2800">
                <a:latin typeface="Oswald"/>
                <a:ea typeface="Oswald"/>
                <a:cs typeface="Oswald"/>
                <a:sym typeface="Oswald"/>
              </a:rPr>
              <a:t> (YouTube channel)</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5"/>
              </a:rPr>
              <a:t>How I Write</a:t>
            </a:r>
            <a:r>
              <a:rPr lang="en-GB" sz="2800">
                <a:latin typeface="Oswald"/>
                <a:ea typeface="Oswald"/>
                <a:cs typeface="Oswald"/>
                <a:sym typeface="Oswald"/>
              </a:rPr>
              <a:t> by David Perell (</a:t>
            </a:r>
            <a:r>
              <a:rPr lang="en-GB" sz="2800" u="sng">
                <a:solidFill>
                  <a:schemeClr val="hlink"/>
                </a:solidFill>
                <a:latin typeface="Oswald"/>
                <a:ea typeface="Oswald"/>
                <a:cs typeface="Oswald"/>
                <a:sym typeface="Oswald"/>
                <a:hlinkClick r:id="rId6"/>
              </a:rPr>
              <a:t>Spotify</a:t>
            </a:r>
            <a:r>
              <a:rPr lang="en-GB" sz="2800">
                <a:latin typeface="Oswald"/>
                <a:ea typeface="Oswald"/>
                <a:cs typeface="Oswald"/>
                <a:sym typeface="Oswald"/>
              </a:rPr>
              <a:t>/</a:t>
            </a:r>
            <a:r>
              <a:rPr lang="en-GB" sz="2800" u="sng">
                <a:solidFill>
                  <a:schemeClr val="hlink"/>
                </a:solidFill>
                <a:latin typeface="Oswald"/>
                <a:ea typeface="Oswald"/>
                <a:cs typeface="Oswald"/>
                <a:sym typeface="Oswald"/>
                <a:hlinkClick r:id="rId7"/>
              </a:rPr>
              <a:t>YouTube</a:t>
            </a:r>
            <a:r>
              <a:rPr lang="en-GB" sz="2800">
                <a:latin typeface="Oswald"/>
                <a:ea typeface="Oswald"/>
                <a:cs typeface="Oswald"/>
                <a:sym typeface="Oswald"/>
              </a:rPr>
              <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8"/>
              </a:rPr>
              <a:t>Gangrey podcast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u="sng">
                <a:solidFill>
                  <a:schemeClr val="hlink"/>
                </a:solidFill>
                <a:latin typeface="Oswald"/>
                <a:ea typeface="Oswald"/>
                <a:cs typeface="Oswald"/>
                <a:sym typeface="Oswald"/>
                <a:hlinkClick r:id="rId9"/>
              </a:rPr>
              <a:t>The Sunday Long Read</a:t>
            </a:r>
            <a:r>
              <a:rPr lang="en-GB" sz="2800">
                <a:latin typeface="Oswald"/>
                <a:ea typeface="Oswald"/>
                <a:cs typeface="Oswald"/>
                <a:sym typeface="Oswald"/>
              </a:rPr>
              <a:t> newsletter (longform)</a:t>
            </a:r>
            <a:endParaRPr sz="2800">
              <a:latin typeface="Oswald"/>
              <a:ea typeface="Oswald"/>
              <a:cs typeface="Oswald"/>
              <a:sym typeface="Oswa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8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Directed study part 1: reading</a:t>
            </a:r>
            <a:endParaRPr sz="4800"/>
          </a:p>
        </p:txBody>
      </p:sp>
      <p:sp>
        <p:nvSpPr>
          <p:cNvPr id="444" name="Google Shape;444;p8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Helen Fulton, Narrative &amp; Media ch1-2 (on Moodle)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Essential</a:t>
            </a:r>
            <a:r>
              <a:rPr lang="en-GB" sz="2800">
                <a:latin typeface="Oswald"/>
                <a:ea typeface="Oswald"/>
                <a:cs typeface="Oswald"/>
                <a:sym typeface="Oswald"/>
              </a:rPr>
              <a:t> for your assignment - do it </a:t>
            </a:r>
            <a:r>
              <a:rPr b="1" lang="en-GB" sz="2800">
                <a:highlight>
                  <a:schemeClr val="accent6"/>
                </a:highlight>
                <a:latin typeface="Oswald"/>
                <a:ea typeface="Oswald"/>
                <a:cs typeface="Oswald"/>
                <a:sym typeface="Oswald"/>
              </a:rPr>
              <a:t>before planning your story</a:t>
            </a:r>
            <a:r>
              <a:rPr lang="en-GB" sz="2800">
                <a:latin typeface="Oswald"/>
                <a:ea typeface="Oswald"/>
                <a:cs typeface="Oswald"/>
                <a:sym typeface="Oswald"/>
              </a:rPr>
              <a:t> as it should shape your production</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Other suggestions: </a:t>
            </a:r>
            <a:r>
              <a:rPr lang="en-GB" sz="2800" u="sng">
                <a:solidFill>
                  <a:schemeClr val="hlink"/>
                </a:solidFill>
                <a:latin typeface="Oswald"/>
                <a:ea typeface="Oswald"/>
                <a:cs typeface="Oswald"/>
                <a:sym typeface="Oswald"/>
                <a:hlinkClick r:id="rId3"/>
              </a:rPr>
              <a:t>pinboard.in/u:paulbradshaw/t:research+narrative</a:t>
            </a:r>
            <a:endParaRPr sz="2800">
              <a:latin typeface="Oswald"/>
              <a:ea typeface="Oswald"/>
              <a:cs typeface="Oswald"/>
              <a:sym typeface="Oswa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8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u="sng">
                <a:solidFill>
                  <a:schemeClr val="hlink"/>
                </a:solidFill>
                <a:hlinkClick r:id="rId3"/>
              </a:rPr>
              <a:t>Directed study</a:t>
            </a:r>
            <a:r>
              <a:rPr lang="en-GB" sz="4200"/>
              <a:t> pt 2</a:t>
            </a:r>
            <a:r>
              <a:rPr lang="en-GB" sz="4200"/>
              <a:t>: Critical analysis </a:t>
            </a:r>
            <a:endParaRPr sz="4200"/>
          </a:p>
        </p:txBody>
      </p:sp>
      <p:sp>
        <p:nvSpPr>
          <p:cNvPr id="450" name="Google Shape;450;p89"/>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b="1" lang="en-GB" sz="2800">
                <a:latin typeface="Oswald"/>
                <a:ea typeface="Oswald"/>
                <a:cs typeface="Oswald"/>
                <a:sym typeface="Oswald"/>
              </a:rPr>
              <a:t>Watch, listen to, or read</a:t>
            </a:r>
            <a:r>
              <a:rPr lang="en-GB" sz="2800">
                <a:latin typeface="Oswald"/>
                <a:ea typeface="Oswald"/>
                <a:cs typeface="Oswald"/>
                <a:sym typeface="Oswald"/>
              </a:rPr>
              <a:t> a piece of media from your field (you don’t have to watch/listen/read the whole thing, just enough to get started with this exercise).</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Make notes about the </a:t>
            </a:r>
            <a:r>
              <a:rPr b="1" lang="en-GB" sz="2800">
                <a:latin typeface="Oswald"/>
                <a:ea typeface="Oswald"/>
                <a:cs typeface="Oswald"/>
                <a:sym typeface="Oswald"/>
              </a:rPr>
              <a:t>editorial choices</a:t>
            </a:r>
            <a:r>
              <a:rPr lang="en-GB" sz="2800">
                <a:latin typeface="Oswald"/>
                <a:ea typeface="Oswald"/>
                <a:cs typeface="Oswald"/>
                <a:sym typeface="Oswald"/>
              </a:rPr>
              <a:t> </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Consider </a:t>
            </a:r>
            <a:r>
              <a:rPr b="1" lang="en-GB" sz="2800">
                <a:latin typeface="Oswald"/>
                <a:ea typeface="Oswald"/>
                <a:cs typeface="Oswald"/>
                <a:sym typeface="Oswald"/>
              </a:rPr>
              <a:t>alternative</a:t>
            </a:r>
            <a:r>
              <a:rPr lang="en-GB" sz="2800">
                <a:latin typeface="Oswald"/>
                <a:ea typeface="Oswald"/>
                <a:cs typeface="Oswald"/>
                <a:sym typeface="Oswald"/>
              </a:rPr>
              <a:t> editorial choices</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Be </a:t>
            </a:r>
            <a:r>
              <a:rPr b="1" lang="en-GB" sz="2800">
                <a:latin typeface="Oswald"/>
                <a:ea typeface="Oswald"/>
                <a:cs typeface="Oswald"/>
                <a:sym typeface="Oswald"/>
              </a:rPr>
              <a:t>critical</a:t>
            </a:r>
            <a:r>
              <a:rPr lang="en-GB" sz="2800">
                <a:latin typeface="Oswald"/>
                <a:ea typeface="Oswald"/>
                <a:cs typeface="Oswald"/>
                <a:sym typeface="Oswald"/>
              </a:rPr>
              <a:t>, be </a:t>
            </a:r>
            <a:r>
              <a:rPr b="1" lang="en-GB" sz="2800">
                <a:latin typeface="Oswald"/>
                <a:ea typeface="Oswald"/>
                <a:cs typeface="Oswald"/>
                <a:sym typeface="Oswald"/>
              </a:rPr>
              <a:t>practical</a:t>
            </a:r>
            <a:endParaRPr b="1" sz="2800">
              <a:latin typeface="Oswald"/>
              <a:ea typeface="Oswald"/>
              <a:cs typeface="Oswald"/>
              <a:sym typeface="Oswald"/>
            </a:endParaRPr>
          </a:p>
          <a:p>
            <a:pPr indent="-406400" lvl="0" marL="457200" rtl="0" algn="l">
              <a:spcBef>
                <a:spcPts val="0"/>
              </a:spcBef>
              <a:spcAft>
                <a:spcPts val="0"/>
              </a:spcAft>
              <a:buSzPts val="2800"/>
              <a:buFont typeface="Oswald"/>
              <a:buChar char="●"/>
            </a:pPr>
            <a:r>
              <a:rPr b="1" lang="en-GB" sz="2800">
                <a:latin typeface="Oswald"/>
                <a:ea typeface="Oswald"/>
                <a:cs typeface="Oswald"/>
                <a:sym typeface="Oswald"/>
              </a:rPr>
              <a:t>Publish</a:t>
            </a:r>
            <a:r>
              <a:rPr lang="en-GB" sz="2800">
                <a:latin typeface="Oswald"/>
                <a:ea typeface="Oswald"/>
                <a:cs typeface="Oswald"/>
                <a:sym typeface="Oswald"/>
              </a:rPr>
              <a:t> your notes on Medium.com if you can!</a:t>
            </a:r>
            <a:endParaRPr sz="2800">
              <a:latin typeface="Oswald"/>
              <a:ea typeface="Oswald"/>
              <a:cs typeface="Oswald"/>
              <a:sym typeface="Oswa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9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Examples by previous students</a:t>
            </a:r>
            <a:endParaRPr sz="4200"/>
          </a:p>
        </p:txBody>
      </p:sp>
      <p:sp>
        <p:nvSpPr>
          <p:cNvPr id="456" name="Google Shape;456;p9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Font typeface="Oswald"/>
              <a:buChar char="●"/>
            </a:pPr>
            <a:r>
              <a:rPr lang="en-GB" sz="2800">
                <a:latin typeface="Oswald"/>
                <a:ea typeface="Oswald"/>
                <a:cs typeface="Oswald"/>
                <a:sym typeface="Oswald"/>
              </a:rPr>
              <a:t>You’ll find analyses by previous students </a:t>
            </a:r>
            <a:r>
              <a:rPr lang="en-GB" sz="2800" u="sng">
                <a:solidFill>
                  <a:schemeClr val="hlink"/>
                </a:solidFill>
                <a:latin typeface="Oswald"/>
                <a:ea typeface="Oswald"/>
                <a:cs typeface="Oswald"/>
                <a:sym typeface="Oswald"/>
                <a:hlinkClick r:id="rId3"/>
              </a:rPr>
              <a:t>in the Narrative publication on Medium</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E.g. </a:t>
            </a:r>
            <a:r>
              <a:rPr lang="en-GB" sz="2800" u="sng">
                <a:solidFill>
                  <a:schemeClr val="hlink"/>
                </a:solidFill>
                <a:latin typeface="Oswald"/>
                <a:ea typeface="Oswald"/>
                <a:cs typeface="Oswald"/>
                <a:sym typeface="Oswald"/>
                <a:hlinkClick r:id="rId4"/>
              </a:rPr>
              <a:t>Documentary analysis</a:t>
            </a:r>
            <a:r>
              <a:rPr lang="en-GB" sz="2800">
                <a:latin typeface="Oswald"/>
                <a:ea typeface="Oswald"/>
                <a:cs typeface="Oswald"/>
                <a:sym typeface="Oswald"/>
              </a:rPr>
              <a:t>; </a:t>
            </a:r>
            <a:r>
              <a:rPr lang="en-GB" sz="2800" u="sng">
                <a:solidFill>
                  <a:schemeClr val="hlink"/>
                </a:solidFill>
                <a:latin typeface="Oswald"/>
                <a:ea typeface="Oswald"/>
                <a:cs typeface="Oswald"/>
                <a:sym typeface="Oswald"/>
                <a:hlinkClick r:id="rId5"/>
              </a:rPr>
              <a:t>film</a:t>
            </a:r>
            <a:r>
              <a:rPr lang="en-GB" sz="2800">
                <a:latin typeface="Oswald"/>
                <a:ea typeface="Oswald"/>
                <a:cs typeface="Oswald"/>
                <a:sym typeface="Oswald"/>
              </a:rPr>
              <a:t>; </a:t>
            </a:r>
            <a:r>
              <a:rPr lang="en-GB" sz="2800" u="sng">
                <a:solidFill>
                  <a:schemeClr val="hlink"/>
                </a:solidFill>
                <a:latin typeface="Oswald"/>
                <a:ea typeface="Oswald"/>
                <a:cs typeface="Oswald"/>
                <a:sym typeface="Oswald"/>
                <a:hlinkClick r:id="rId6"/>
              </a:rPr>
              <a:t>drama</a:t>
            </a:r>
            <a:r>
              <a:rPr lang="en-GB" sz="2800">
                <a:latin typeface="Oswald"/>
                <a:ea typeface="Oswald"/>
                <a:cs typeface="Oswald"/>
                <a:sym typeface="Oswald"/>
              </a:rPr>
              <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E.g. </a:t>
            </a:r>
            <a:r>
              <a:rPr lang="en-GB" sz="2800" u="sng">
                <a:solidFill>
                  <a:schemeClr val="hlink"/>
                </a:solidFill>
                <a:latin typeface="Oswald"/>
                <a:ea typeface="Oswald"/>
                <a:cs typeface="Oswald"/>
                <a:sym typeface="Oswald"/>
                <a:hlinkClick r:id="rId7"/>
              </a:rPr>
              <a:t>Radio documentary</a:t>
            </a:r>
            <a:r>
              <a:rPr lang="en-GB" sz="2800">
                <a:latin typeface="Oswald"/>
                <a:ea typeface="Oswald"/>
                <a:cs typeface="Oswald"/>
                <a:sym typeface="Oswald"/>
              </a:rPr>
              <a:t>;</a:t>
            </a:r>
            <a:endParaRPr sz="2800">
              <a:latin typeface="Oswald"/>
              <a:ea typeface="Oswald"/>
              <a:cs typeface="Oswald"/>
              <a:sym typeface="Oswald"/>
            </a:endParaRPr>
          </a:p>
          <a:p>
            <a:pPr indent="-406400" lvl="0" marL="457200" rtl="0" algn="l">
              <a:spcBef>
                <a:spcPts val="0"/>
              </a:spcBef>
              <a:spcAft>
                <a:spcPts val="0"/>
              </a:spcAft>
              <a:buSzPts val="2800"/>
              <a:buFont typeface="Oswald"/>
              <a:buChar char="●"/>
            </a:pPr>
            <a:r>
              <a:rPr lang="en-GB" sz="2800">
                <a:latin typeface="Oswald"/>
                <a:ea typeface="Oswald"/>
                <a:cs typeface="Oswald"/>
                <a:sym typeface="Oswald"/>
              </a:rPr>
              <a:t>E.g. </a:t>
            </a:r>
            <a:r>
              <a:rPr lang="en-GB" sz="2800" u="sng">
                <a:solidFill>
                  <a:schemeClr val="hlink"/>
                </a:solidFill>
                <a:latin typeface="Oswald"/>
                <a:ea typeface="Oswald"/>
                <a:cs typeface="Oswald"/>
                <a:sym typeface="Oswald"/>
                <a:hlinkClick r:id="rId8"/>
              </a:rPr>
              <a:t>Data-driven story</a:t>
            </a:r>
            <a:r>
              <a:rPr lang="en-GB" sz="2800">
                <a:latin typeface="Oswald"/>
                <a:ea typeface="Oswald"/>
                <a:cs typeface="Oswald"/>
                <a:sym typeface="Oswald"/>
              </a:rPr>
              <a:t>; </a:t>
            </a:r>
            <a:r>
              <a:rPr lang="en-GB" sz="2800" u="sng">
                <a:solidFill>
                  <a:schemeClr val="hlink"/>
                </a:solidFill>
                <a:latin typeface="Oswald"/>
                <a:ea typeface="Oswald"/>
                <a:cs typeface="Oswald"/>
                <a:sym typeface="Oswald"/>
                <a:hlinkClick r:id="rId9"/>
              </a:rPr>
              <a:t>scrollytell</a:t>
            </a:r>
            <a:r>
              <a:rPr lang="en-GB" sz="2800">
                <a:latin typeface="Oswald"/>
                <a:ea typeface="Oswald"/>
                <a:cs typeface="Oswald"/>
                <a:sym typeface="Oswald"/>
              </a:rPr>
              <a:t>; </a:t>
            </a:r>
            <a:r>
              <a:rPr lang="en-GB" sz="2800" u="sng">
                <a:solidFill>
                  <a:schemeClr val="hlink"/>
                </a:solidFill>
                <a:latin typeface="Oswald"/>
                <a:ea typeface="Oswald"/>
                <a:cs typeface="Oswald"/>
                <a:sym typeface="Oswald"/>
                <a:hlinkClick r:id="rId10"/>
              </a:rPr>
              <a:t>data video</a:t>
            </a:r>
            <a:r>
              <a:rPr lang="en-GB" sz="2800">
                <a:latin typeface="Oswald"/>
                <a:ea typeface="Oswald"/>
                <a:cs typeface="Oswald"/>
                <a:sym typeface="Oswald"/>
              </a:rPr>
              <a:t>; </a:t>
            </a:r>
            <a:r>
              <a:rPr lang="en-GB" sz="2800" u="sng">
                <a:solidFill>
                  <a:schemeClr val="hlink"/>
                </a:solidFill>
                <a:latin typeface="Oswald"/>
                <a:ea typeface="Oswald"/>
                <a:cs typeface="Oswald"/>
                <a:sym typeface="Oswald"/>
                <a:hlinkClick r:id="rId11"/>
              </a:rPr>
              <a:t>journalism</a:t>
            </a:r>
            <a:endParaRPr sz="2800">
              <a:latin typeface="Oswald"/>
              <a:ea typeface="Oswald"/>
              <a:cs typeface="Oswald"/>
              <a:sym typeface="Oswa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91"/>
          <p:cNvSpPr txBox="1"/>
          <p:nvPr>
            <p:ph idx="1" type="body"/>
          </p:nvPr>
        </p:nvSpPr>
        <p:spPr>
          <a:xfrm>
            <a:off x="311700" y="1468825"/>
            <a:ext cx="8520600" cy="37998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Oswald"/>
              <a:buChar char="●"/>
            </a:pPr>
            <a:r>
              <a:rPr b="1" lang="en-GB" sz="2400">
                <a:latin typeface="Oswald"/>
                <a:ea typeface="Oswald"/>
                <a:cs typeface="Oswald"/>
                <a:sym typeface="Oswald"/>
              </a:rPr>
              <a:t>See Moodle for a glossary covering a range of narrative concepts</a:t>
            </a:r>
            <a:endParaRPr sz="2400">
              <a:latin typeface="Oswald"/>
              <a:ea typeface="Oswald"/>
              <a:cs typeface="Oswald"/>
              <a:sym typeface="Oswald"/>
            </a:endParaRPr>
          </a:p>
        </p:txBody>
      </p:sp>
      <p:sp>
        <p:nvSpPr>
          <p:cNvPr id="462" name="Google Shape;462;p91"/>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200"/>
              <a:t>Glossary</a:t>
            </a:r>
            <a:endParaRPr sz="4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9"/>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Listen: S-Town</a:t>
            </a:r>
            <a:endParaRPr sz="3200"/>
          </a:p>
        </p:txBody>
      </p:sp>
      <p:pic>
        <p:nvPicPr>
          <p:cNvPr id="206" name="Google Shape;206;p49"/>
          <p:cNvPicPr preferRelativeResize="0"/>
          <p:nvPr/>
        </p:nvPicPr>
        <p:blipFill>
          <a:blip r:embed="rId3">
            <a:alphaModFix/>
          </a:blip>
          <a:stretch>
            <a:fillRect/>
          </a:stretch>
        </p:blipFill>
        <p:spPr>
          <a:xfrm>
            <a:off x="152400" y="1258400"/>
            <a:ext cx="6286500" cy="3362325"/>
          </a:xfrm>
          <a:prstGeom prst="rect">
            <a:avLst/>
          </a:prstGeom>
          <a:noFill/>
          <a:ln>
            <a:noFill/>
          </a:ln>
        </p:spPr>
      </p:pic>
      <p:pic>
        <p:nvPicPr>
          <p:cNvPr id="207" name="Google Shape;207;p49"/>
          <p:cNvPicPr preferRelativeResize="0"/>
          <p:nvPr/>
        </p:nvPicPr>
        <p:blipFill>
          <a:blip r:embed="rId4">
            <a:alphaModFix/>
          </a:blip>
          <a:stretch>
            <a:fillRect/>
          </a:stretch>
        </p:blipFill>
        <p:spPr>
          <a:xfrm>
            <a:off x="3825673" y="0"/>
            <a:ext cx="5318325" cy="1922475"/>
          </a:xfrm>
          <a:prstGeom prst="rect">
            <a:avLst/>
          </a:prstGeom>
          <a:noFill/>
          <a:ln>
            <a:noFill/>
          </a:ln>
        </p:spPr>
      </p:pic>
      <p:sp>
        <p:nvSpPr>
          <p:cNvPr id="208" name="Google Shape;208;p49"/>
          <p:cNvSpPr txBox="1"/>
          <p:nvPr/>
        </p:nvSpPr>
        <p:spPr>
          <a:xfrm>
            <a:off x="5815200" y="4704300"/>
            <a:ext cx="3328800" cy="43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5"/>
              </a:rPr>
              <a:t>https://stownpodcast.org/chapter/1</a:t>
            </a:r>
            <a:r>
              <a:rPr lang="en-GB"/>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0"/>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800"/>
              <a:t>What I’ll cover:</a:t>
            </a:r>
            <a:endParaRPr sz="4800"/>
          </a:p>
        </p:txBody>
      </p:sp>
      <p:sp>
        <p:nvSpPr>
          <p:cNvPr id="214" name="Google Shape;214;p50"/>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431800" lvl="0" marL="457200" rtl="0" algn="l">
              <a:spcBef>
                <a:spcPts val="0"/>
              </a:spcBef>
              <a:spcAft>
                <a:spcPts val="0"/>
              </a:spcAft>
              <a:buSzPts val="3200"/>
              <a:buFont typeface="Oswald"/>
              <a:buChar char="●"/>
            </a:pPr>
            <a:r>
              <a:rPr lang="en-GB" sz="3200">
                <a:latin typeface="Oswald"/>
                <a:ea typeface="Oswald"/>
                <a:cs typeface="Oswald"/>
                <a:sym typeface="Oswald"/>
              </a:rPr>
              <a:t>What makes a story (narrative)</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The problem with stories</a:t>
            </a:r>
            <a:endParaRPr sz="3200">
              <a:latin typeface="Oswald"/>
              <a:ea typeface="Oswald"/>
              <a:cs typeface="Oswald"/>
              <a:sym typeface="Oswald"/>
            </a:endParaRPr>
          </a:p>
          <a:p>
            <a:pPr indent="-431800" lvl="0" marL="457200" rtl="0" algn="l">
              <a:spcBef>
                <a:spcPts val="0"/>
              </a:spcBef>
              <a:spcAft>
                <a:spcPts val="0"/>
              </a:spcAft>
              <a:buSzPts val="3200"/>
              <a:buFont typeface="Oswald"/>
              <a:buChar char="●"/>
            </a:pPr>
            <a:r>
              <a:rPr lang="en-GB" sz="3200">
                <a:latin typeface="Oswald"/>
                <a:ea typeface="Oswald"/>
                <a:cs typeface="Oswald"/>
                <a:sym typeface="Oswald"/>
              </a:rPr>
              <a:t>Tips for your story</a:t>
            </a:r>
            <a:endParaRPr sz="3200">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8" name="Shape 218"/>
        <p:cNvGrpSpPr/>
        <p:nvPr/>
      </p:nvGrpSpPr>
      <p:grpSpPr>
        <a:xfrm>
          <a:off x="0" y="0"/>
          <a:ext cx="0" cy="0"/>
          <a:chOff x="0" y="0"/>
          <a:chExt cx="0" cy="0"/>
        </a:xfrm>
      </p:grpSpPr>
      <p:pic>
        <p:nvPicPr>
          <p:cNvPr descr="Learn about divided attention, selective attention, inattentional blindness, &amp; change blindness. By Carole Yue. . Created by Carole Yue.&#10;&#10;Watch the next lesson: https://www.khanacademy.org/test-prep/mcat/processing-the-environment/attention-language/v/selective-attention?utm_source=YT&amp;utm_medium=Desc&amp;utm_campaign=mcat&#10;&#10;Missed the previous lesson? https://www.khanacademy.org/test-prep/mcat/processing-the-environment/drug-dependence/v/treatments-and-triggers-for-drug-dependence?utm_source=YT&amp;utm_medium=Desc&amp;utm_campaign=mcat&#10;&#10;MCAT on Khan Academy: Go ahead and practice some passage-based questions!&#10;&#10;About Khan Academy: Khan Academy offers practice exercises, instructional videos, and a personalized learning dashboard that empower learners to study at their own pace in and outside of the classroom. We tackle math, science, computer programming, history, art history, economics, and more. Our math missions guide learners from kindergarten to calculus using state-of-the-art, adaptive technology that identifies strengths and learning gaps. We've also partnered with institutions like NASA, The Museum of Modern Art, The California Academy of Sciences, and MIT to offer specialized content.&#10;&#10;For free. For everyone. Forever. #YouCanLearnAnything&#10;&#10;Subscribe to Khan Academy’s MCAT channel: https://www.youtube.com/channel/UCDkK5wqSuwDlJ3_nl3rgdiQ?sub_confirmation=1&#10;Subscribe to Khan Academy: https://www.youtube.com/subscription_center?add_user=khanacademy" id="219" name="Google Shape;219;p51" title="Divided attention, selective attention, inattentional blindness, &amp; change blindness | Khan Academy">
            <a:hlinkClick r:id="rId3"/>
          </p:cNvPr>
          <p:cNvPicPr preferRelativeResize="0"/>
          <p:nvPr/>
        </p:nvPicPr>
        <p:blipFill>
          <a:blip r:embed="rId4">
            <a:alphaModFix/>
          </a:blip>
          <a:stretch>
            <a:fillRect/>
          </a:stretch>
        </p:blipFill>
        <p:spPr>
          <a:xfrm>
            <a:off x="463548" y="73551"/>
            <a:ext cx="8216900" cy="4622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23" name="Shape 223"/>
        <p:cNvGrpSpPr/>
        <p:nvPr/>
      </p:nvGrpSpPr>
      <p:grpSpPr>
        <a:xfrm>
          <a:off x="0" y="0"/>
          <a:ext cx="0" cy="0"/>
          <a:chOff x="0" y="0"/>
          <a:chExt cx="0" cy="0"/>
        </a:xfrm>
      </p:grpSpPr>
      <p:sp>
        <p:nvSpPr>
          <p:cNvPr id="224" name="Google Shape;224;p52"/>
          <p:cNvSpPr txBox="1"/>
          <p:nvPr>
            <p:ph type="title"/>
          </p:nvPr>
        </p:nvSpPr>
        <p:spPr>
          <a:xfrm>
            <a:off x="490250" y="528900"/>
            <a:ext cx="72645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Switch on Airplane Mode.</a:t>
            </a:r>
            <a:endParaRPr/>
          </a:p>
          <a:p>
            <a:pPr indent="0" lvl="0" marL="0" rtl="0" algn="l">
              <a:spcBef>
                <a:spcPts val="0"/>
              </a:spcBef>
              <a:spcAft>
                <a:spcPts val="0"/>
              </a:spcAft>
              <a:buNone/>
            </a:pPr>
            <a:r>
              <a:rPr lang="en-GB"/>
              <a:t>Close your laptop.</a:t>
            </a:r>
            <a:endParaRPr/>
          </a:p>
          <a:p>
            <a:pPr indent="0" lvl="0" marL="0" rtl="0" algn="l">
              <a:spcBef>
                <a:spcPts val="0"/>
              </a:spcBef>
              <a:spcAft>
                <a:spcPts val="0"/>
              </a:spcAft>
              <a:buNone/>
            </a:pPr>
            <a:r>
              <a:rPr lang="en-GB"/>
              <a:t>Don’t be passive.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53"/>
          <p:cNvSpPr txBox="1"/>
          <p:nvPr>
            <p:ph type="title"/>
          </p:nvPr>
        </p:nvSpPr>
        <p:spPr>
          <a:xfrm>
            <a:off x="490250" y="528900"/>
            <a:ext cx="7264500" cy="408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Chapter 1:</a:t>
            </a:r>
            <a:endParaRPr/>
          </a:p>
          <a:p>
            <a:pPr indent="0" lvl="0" marL="0" rtl="0" algn="l">
              <a:spcBef>
                <a:spcPts val="0"/>
              </a:spcBef>
              <a:spcAft>
                <a:spcPts val="0"/>
              </a:spcAft>
              <a:buNone/>
            </a:pPr>
            <a:r>
              <a:rPr lang="en-GB"/>
              <a:t>What are we talking about?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404040"/>
      </a:accent1>
      <a:accent2>
        <a:srgbClr val="808080"/>
      </a:accent2>
      <a:accent3>
        <a:srgbClr val="C0C0C0"/>
      </a:accent3>
      <a:accent4>
        <a:srgbClr val="396187"/>
      </a:accent4>
      <a:accent5>
        <a:srgbClr val="6B8CAB"/>
      </a:accent5>
      <a:accent6>
        <a:srgbClr val="9DB7CF"/>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