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Play"/>
      <p:regular r:id="rId42"/>
      <p:bold r:id="rId43"/>
    </p:embeddedFont>
    <p:embeddedFont>
      <p:font typeface="Roboto"/>
      <p:regular r:id="rId44"/>
      <p:bold r:id="rId45"/>
      <p:italic r:id="rId46"/>
      <p:boldItalic r:id="rId47"/>
    </p:embeddedFont>
    <p:embeddedFont>
      <p:font typeface="Source Code Pro"/>
      <p:regular r:id="rId48"/>
      <p:bold r:id="rId49"/>
      <p:italic r:id="rId50"/>
      <p:boldItalic r:id="rId51"/>
    </p:embeddedFont>
    <p:embeddedFont>
      <p:font typeface="Oswald"/>
      <p:regular r:id="rId52"/>
      <p:bold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Play-regular.fntdata"/><Relationship Id="rId41" Type="http://schemas.openxmlformats.org/officeDocument/2006/relationships/slide" Target="slides/slide36.xml"/><Relationship Id="rId44" Type="http://schemas.openxmlformats.org/officeDocument/2006/relationships/font" Target="fonts/Roboto-regular.fntdata"/><Relationship Id="rId43" Type="http://schemas.openxmlformats.org/officeDocument/2006/relationships/font" Target="fonts/Play-bold.fntdata"/><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SourceCodePro-regular.fntdata"/><Relationship Id="rId47" Type="http://schemas.openxmlformats.org/officeDocument/2006/relationships/font" Target="fonts/Roboto-boldItalic.fntdata"/><Relationship Id="rId49" Type="http://schemas.openxmlformats.org/officeDocument/2006/relationships/font" Target="fonts/SourceCode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boldItalic.fntdata"/><Relationship Id="rId50" Type="http://schemas.openxmlformats.org/officeDocument/2006/relationships/font" Target="fonts/SourceCodePro-italic.fntdata"/><Relationship Id="rId53" Type="http://schemas.openxmlformats.org/officeDocument/2006/relationships/font" Target="fonts/Oswald-bold.fntdata"/><Relationship Id="rId52" Type="http://schemas.openxmlformats.org/officeDocument/2006/relationships/font" Target="fonts/Oswald-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091d891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091d891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01fbbf74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01fbbf74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01fbbf74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f01fbbf74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01fbbf74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01fbbf74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f69bfc17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f69bfc17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f69bfc17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f69bfc17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f69bfc17e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f69bfc17e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f584122ef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f584122ef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f584122ef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f584122ef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f584122ef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f584122ef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Producing for (‘serving’) a particular audience, not self; some consideration of funding (selling audiences, subs, tickets, funding); following codes and conventions (why? Efficiency = viability). Original information or approach (for your audience)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f584122ef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f584122ef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fb244d3674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fb244d3674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fb244d3674_0_1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f584122ef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f584122ef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f584122ef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f584122ef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f584122ef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f584122ef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f69bfc17e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f69bfc17e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f69bfc17e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f69bfc17e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fb244d36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fb244d36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f584122ef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f584122ef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f584122ef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f584122ef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f584122ef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f584122ef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f462a5c3ac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f462a5c3ac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05048556c00fb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305048556c00fb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f584122ef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f584122e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08447870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08447870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fb244d367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fb244d367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f462a5c3ac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f462a5c3ac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0a3b571315089bd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0a3b571315089bd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305048556c00fb4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305048556c00fb4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f69323d44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f69323d44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fa2828f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fa2828f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01fbbf745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01fbbf745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f728ebc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f728ebc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a3b571315089bd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a3b571315089bd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01fbbf74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f01fbbf74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f01fbbf7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f01fbbf7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4" name="Shape 64"/>
        <p:cNvGrpSpPr/>
        <p:nvPr/>
      </p:nvGrpSpPr>
      <p:grpSpPr>
        <a:xfrm>
          <a:off x="0" y="0"/>
          <a:ext cx="0" cy="0"/>
          <a:chOff x="0" y="0"/>
          <a:chExt cx="0" cy="0"/>
        </a:xfrm>
      </p:grpSpPr>
      <p:sp>
        <p:nvSpPr>
          <p:cNvPr id="65" name="Google Shape;65;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Play"/>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6" name="Google Shape;66;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67" name="Google Shape;67;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Subheading and 2 columns">
  <p:cSld name="Heading, Subheading and 2 columns">
    <p:spTree>
      <p:nvGrpSpPr>
        <p:cNvPr id="70" name="Shape 70"/>
        <p:cNvGrpSpPr/>
        <p:nvPr/>
      </p:nvGrpSpPr>
      <p:grpSpPr>
        <a:xfrm>
          <a:off x="0" y="0"/>
          <a:ext cx="0" cy="0"/>
          <a:chOff x="0" y="0"/>
          <a:chExt cx="0" cy="0"/>
        </a:xfrm>
      </p:grpSpPr>
      <p:sp>
        <p:nvSpPr>
          <p:cNvPr id="71" name="Google Shape;71;p15"/>
          <p:cNvSpPr txBox="1"/>
          <p:nvPr>
            <p:ph type="title"/>
          </p:nvPr>
        </p:nvSpPr>
        <p:spPr>
          <a:xfrm>
            <a:off x="542925" y="680308"/>
            <a:ext cx="5613900" cy="4521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0"/>
              </a:spcBef>
              <a:spcAft>
                <a:spcPts val="0"/>
              </a:spcAft>
              <a:buClr>
                <a:schemeClr val="dk1"/>
              </a:buClr>
              <a:buSzPts val="3300"/>
              <a:buFont typeface="Arial"/>
              <a:buNone/>
              <a:defRPr b="1" i="0">
                <a:solidFill>
                  <a:schemeClr val="dk1"/>
                </a:solidFill>
                <a:latin typeface="Arial"/>
                <a:ea typeface="Arial"/>
                <a:cs typeface="Arial"/>
                <a:sym typeface="Aria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15"/>
          <p:cNvSpPr txBox="1"/>
          <p:nvPr>
            <p:ph idx="1" type="body"/>
          </p:nvPr>
        </p:nvSpPr>
        <p:spPr>
          <a:xfrm>
            <a:off x="542926" y="1132285"/>
            <a:ext cx="5613900" cy="4704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00B0F0"/>
              </a:buClr>
              <a:buSzPts val="2100"/>
              <a:buNone/>
              <a:defRPr sz="2100">
                <a:solidFill>
                  <a:srgbClr val="00B0F0"/>
                </a:solidFill>
                <a:latin typeface="Arial"/>
                <a:ea typeface="Arial"/>
                <a:cs typeface="Arial"/>
                <a:sym typeface="Arial"/>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3" name="Google Shape;73;p15"/>
          <p:cNvSpPr txBox="1"/>
          <p:nvPr>
            <p:ph idx="2" type="body"/>
          </p:nvPr>
        </p:nvSpPr>
        <p:spPr>
          <a:xfrm>
            <a:off x="542925" y="1917646"/>
            <a:ext cx="3831000" cy="2747400"/>
          </a:xfrm>
          <a:prstGeom prst="rect">
            <a:avLst/>
          </a:prstGeom>
          <a:noFill/>
          <a:ln>
            <a:noFill/>
          </a:ln>
        </p:spPr>
        <p:txBody>
          <a:bodyPr anchorCtr="0" anchor="t" bIns="34275" lIns="68575" spcFirstLastPara="1" rIns="68575" wrap="square" tIns="34275">
            <a:normAutofit/>
          </a:bodyPr>
          <a:lstStyle>
            <a:lvl1pPr indent="-304800" lvl="0" marL="457200" rtl="0" algn="l">
              <a:lnSpc>
                <a:spcPct val="90000"/>
              </a:lnSpc>
              <a:spcBef>
                <a:spcPts val="800"/>
              </a:spcBef>
              <a:spcAft>
                <a:spcPts val="0"/>
              </a:spcAft>
              <a:buClr>
                <a:schemeClr val="dk1"/>
              </a:buClr>
              <a:buSzPts val="1200"/>
              <a:buChar char="•"/>
              <a:defRPr sz="12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4" name="Google Shape;74;p15"/>
          <p:cNvSpPr txBox="1"/>
          <p:nvPr>
            <p:ph idx="3" type="body"/>
          </p:nvPr>
        </p:nvSpPr>
        <p:spPr>
          <a:xfrm>
            <a:off x="4577576" y="1917646"/>
            <a:ext cx="3831000" cy="2747400"/>
          </a:xfrm>
          <a:prstGeom prst="rect">
            <a:avLst/>
          </a:prstGeom>
          <a:noFill/>
          <a:ln>
            <a:noFill/>
          </a:ln>
        </p:spPr>
        <p:txBody>
          <a:bodyPr anchorCtr="0" anchor="t" bIns="34275" lIns="68575" spcFirstLastPara="1" rIns="68575" wrap="square" tIns="34275">
            <a:normAutofit/>
          </a:bodyPr>
          <a:lstStyle>
            <a:lvl1pPr indent="-304800" lvl="0" marL="457200" rtl="0" algn="l">
              <a:lnSpc>
                <a:spcPct val="90000"/>
              </a:lnSpc>
              <a:spcBef>
                <a:spcPts val="800"/>
              </a:spcBef>
              <a:spcAft>
                <a:spcPts val="0"/>
              </a:spcAft>
              <a:buClr>
                <a:schemeClr val="dk1"/>
              </a:buClr>
              <a:buSzPts val="1200"/>
              <a:buChar char="•"/>
              <a:defRPr sz="1200"/>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Custom Layout">
  <p:cSld name="30_Custom Layout">
    <p:spTree>
      <p:nvGrpSpPr>
        <p:cNvPr id="75" name="Shape 75"/>
        <p:cNvGrpSpPr/>
        <p:nvPr/>
      </p:nvGrpSpPr>
      <p:grpSpPr>
        <a:xfrm>
          <a:off x="0" y="0"/>
          <a:ext cx="0" cy="0"/>
          <a:chOff x="0" y="0"/>
          <a:chExt cx="0" cy="0"/>
        </a:xfrm>
      </p:grpSpPr>
      <p:sp>
        <p:nvSpPr>
          <p:cNvPr id="76" name="Google Shape;76;p16"/>
          <p:cNvSpPr/>
          <p:nvPr>
            <p:ph idx="2" type="pic"/>
          </p:nvPr>
        </p:nvSpPr>
        <p:spPr>
          <a:xfrm>
            <a:off x="533707" y="0"/>
            <a:ext cx="4876200" cy="51435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9" name="Google Shape;79;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0" name="Google Shape;80;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1" name="Google Shape;81;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3" name="Shape 83"/>
        <p:cNvGrpSpPr/>
        <p:nvPr/>
      </p:nvGrpSpPr>
      <p:grpSpPr>
        <a:xfrm>
          <a:off x="0" y="0"/>
          <a:ext cx="0" cy="0"/>
          <a:chOff x="0" y="0"/>
          <a:chExt cx="0" cy="0"/>
        </a:xfrm>
      </p:grpSpPr>
      <p:sp>
        <p:nvSpPr>
          <p:cNvPr id="84" name="Google Shape;84;p1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Play"/>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5" name="Google Shape;85;p18"/>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757575"/>
              </a:buClr>
              <a:buSzPts val="1800"/>
              <a:buNone/>
              <a:defRPr sz="1800">
                <a:solidFill>
                  <a:srgbClr val="757575"/>
                </a:solidFill>
              </a:defRPr>
            </a:lvl1pPr>
            <a:lvl2pPr indent="-228600" lvl="1" marL="914400" rtl="0" algn="l">
              <a:lnSpc>
                <a:spcPct val="90000"/>
              </a:lnSpc>
              <a:spcBef>
                <a:spcPts val="400"/>
              </a:spcBef>
              <a:spcAft>
                <a:spcPts val="0"/>
              </a:spcAft>
              <a:buClr>
                <a:srgbClr val="757575"/>
              </a:buClr>
              <a:buSzPts val="1500"/>
              <a:buNone/>
              <a:defRPr sz="1500">
                <a:solidFill>
                  <a:srgbClr val="757575"/>
                </a:solidFill>
              </a:defRPr>
            </a:lvl2pPr>
            <a:lvl3pPr indent="-228600" lvl="2" marL="1371600" rtl="0" algn="l">
              <a:lnSpc>
                <a:spcPct val="90000"/>
              </a:lnSpc>
              <a:spcBef>
                <a:spcPts val="400"/>
              </a:spcBef>
              <a:spcAft>
                <a:spcPts val="0"/>
              </a:spcAft>
              <a:buClr>
                <a:srgbClr val="757575"/>
              </a:buClr>
              <a:buSzPts val="1400"/>
              <a:buNone/>
              <a:defRPr sz="1400">
                <a:solidFill>
                  <a:srgbClr val="757575"/>
                </a:solidFill>
              </a:defRPr>
            </a:lvl3pPr>
            <a:lvl4pPr indent="-228600" lvl="3" marL="1828800" rtl="0" algn="l">
              <a:lnSpc>
                <a:spcPct val="90000"/>
              </a:lnSpc>
              <a:spcBef>
                <a:spcPts val="400"/>
              </a:spcBef>
              <a:spcAft>
                <a:spcPts val="0"/>
              </a:spcAft>
              <a:buClr>
                <a:srgbClr val="757575"/>
              </a:buClr>
              <a:buSzPts val="1200"/>
              <a:buNone/>
              <a:defRPr sz="1200">
                <a:solidFill>
                  <a:srgbClr val="757575"/>
                </a:solidFill>
              </a:defRPr>
            </a:lvl4pPr>
            <a:lvl5pPr indent="-228600" lvl="4" marL="2286000" rtl="0" algn="l">
              <a:lnSpc>
                <a:spcPct val="90000"/>
              </a:lnSpc>
              <a:spcBef>
                <a:spcPts val="400"/>
              </a:spcBef>
              <a:spcAft>
                <a:spcPts val="0"/>
              </a:spcAft>
              <a:buClr>
                <a:srgbClr val="757575"/>
              </a:buClr>
              <a:buSzPts val="1200"/>
              <a:buNone/>
              <a:defRPr sz="1200">
                <a:solidFill>
                  <a:srgbClr val="757575"/>
                </a:solidFill>
              </a:defRPr>
            </a:lvl5pPr>
            <a:lvl6pPr indent="-228600" lvl="5" marL="2743200" rtl="0" algn="l">
              <a:lnSpc>
                <a:spcPct val="90000"/>
              </a:lnSpc>
              <a:spcBef>
                <a:spcPts val="400"/>
              </a:spcBef>
              <a:spcAft>
                <a:spcPts val="0"/>
              </a:spcAft>
              <a:buClr>
                <a:srgbClr val="757575"/>
              </a:buClr>
              <a:buSzPts val="1200"/>
              <a:buNone/>
              <a:defRPr sz="1200">
                <a:solidFill>
                  <a:srgbClr val="757575"/>
                </a:solidFill>
              </a:defRPr>
            </a:lvl6pPr>
            <a:lvl7pPr indent="-228600" lvl="6" marL="3200400" rtl="0" algn="l">
              <a:lnSpc>
                <a:spcPct val="90000"/>
              </a:lnSpc>
              <a:spcBef>
                <a:spcPts val="400"/>
              </a:spcBef>
              <a:spcAft>
                <a:spcPts val="0"/>
              </a:spcAft>
              <a:buClr>
                <a:srgbClr val="757575"/>
              </a:buClr>
              <a:buSzPts val="1200"/>
              <a:buNone/>
              <a:defRPr sz="1200">
                <a:solidFill>
                  <a:srgbClr val="757575"/>
                </a:solidFill>
              </a:defRPr>
            </a:lvl7pPr>
            <a:lvl8pPr indent="-228600" lvl="7" marL="3657600" rtl="0" algn="l">
              <a:lnSpc>
                <a:spcPct val="90000"/>
              </a:lnSpc>
              <a:spcBef>
                <a:spcPts val="400"/>
              </a:spcBef>
              <a:spcAft>
                <a:spcPts val="0"/>
              </a:spcAft>
              <a:buClr>
                <a:srgbClr val="757575"/>
              </a:buClr>
              <a:buSzPts val="1200"/>
              <a:buNone/>
              <a:defRPr sz="1200">
                <a:solidFill>
                  <a:srgbClr val="757575"/>
                </a:solidFill>
              </a:defRPr>
            </a:lvl8pPr>
            <a:lvl9pPr indent="-228600" lvl="8" marL="4114800" rtl="0" algn="l">
              <a:lnSpc>
                <a:spcPct val="90000"/>
              </a:lnSpc>
              <a:spcBef>
                <a:spcPts val="400"/>
              </a:spcBef>
              <a:spcAft>
                <a:spcPts val="0"/>
              </a:spcAft>
              <a:buClr>
                <a:srgbClr val="757575"/>
              </a:buClr>
              <a:buSzPts val="1200"/>
              <a:buNone/>
              <a:defRPr sz="1200">
                <a:solidFill>
                  <a:srgbClr val="757575"/>
                </a:solidFill>
              </a:defRPr>
            </a:lvl9pPr>
          </a:lstStyle>
          <a:p/>
        </p:txBody>
      </p:sp>
      <p:sp>
        <p:nvSpPr>
          <p:cNvPr id="86" name="Google Shape;86;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 name="Google Shape;87;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8" name="Google Shape;88;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1" name="Google Shape;91;p1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2" name="Google Shape;92;p1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20"/>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8" name="Google Shape;98;p20"/>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9" name="Google Shape;99;p20"/>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0" name="Google Shape;100;p20"/>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01" name="Google Shape;101;p20"/>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2" name="Google Shape;102;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4" name="Google Shape;104;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7" name="Google Shape;107;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8" name="Google Shape;108;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9" name="Google Shape;109;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3" name="Google Shape;113;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4" name="Shape 114"/>
        <p:cNvGrpSpPr/>
        <p:nvPr/>
      </p:nvGrpSpPr>
      <p:grpSpPr>
        <a:xfrm>
          <a:off x="0" y="0"/>
          <a:ext cx="0" cy="0"/>
          <a:chOff x="0" y="0"/>
          <a:chExt cx="0" cy="0"/>
        </a:xfrm>
      </p:grpSpPr>
      <p:sp>
        <p:nvSpPr>
          <p:cNvPr id="115" name="Google Shape;115;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Play"/>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6" name="Google Shape;116;p23"/>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17" name="Google Shape;117;p23"/>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8" name="Google Shape;118;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1" name="Shape 121"/>
        <p:cNvGrpSpPr/>
        <p:nvPr/>
      </p:nvGrpSpPr>
      <p:grpSpPr>
        <a:xfrm>
          <a:off x="0" y="0"/>
          <a:ext cx="0" cy="0"/>
          <a:chOff x="0" y="0"/>
          <a:chExt cx="0" cy="0"/>
        </a:xfrm>
      </p:grpSpPr>
      <p:sp>
        <p:nvSpPr>
          <p:cNvPr id="122" name="Google Shape;122;p24"/>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Play"/>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3" name="Google Shape;123;p24"/>
          <p:cNvSpPr/>
          <p:nvPr>
            <p:ph idx="2" type="pic"/>
          </p:nvPr>
        </p:nvSpPr>
        <p:spPr>
          <a:xfrm>
            <a:off x="3887391" y="740569"/>
            <a:ext cx="4629300" cy="3655200"/>
          </a:xfrm>
          <a:prstGeom prst="rect">
            <a:avLst/>
          </a:prstGeom>
          <a:noFill/>
          <a:ln>
            <a:noFill/>
          </a:ln>
        </p:spPr>
      </p:sp>
      <p:sp>
        <p:nvSpPr>
          <p:cNvPr id="124" name="Google Shape;124;p24"/>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25" name="Google Shape;125;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0" name="Google Shape;130;p25"/>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1" name="Google Shape;131;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2" name="Google Shape;132;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6"/>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6" name="Google Shape;136;p26"/>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7" name="Google Shape;137;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8" name="Google Shape;138;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9" name="Google Shape;139;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0" name="Google Shape;60;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1" name="Google Shape;61;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62" name="Google Shape;62;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63" name="Google Shape;63;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757575"/>
                </a:solidFill>
                <a:latin typeface="Arial"/>
                <a:ea typeface="Arial"/>
                <a:cs typeface="Arial"/>
                <a:sym typeface="Arial"/>
              </a:defRPr>
            </a:lvl1pPr>
            <a:lvl2pPr indent="0" lvl="1" marL="0" marR="0" rtl="0" algn="r">
              <a:spcBef>
                <a:spcPts val="0"/>
              </a:spcBef>
              <a:buNone/>
              <a:defRPr b="0" i="0" sz="900" u="none" cap="none" strike="noStrike">
                <a:solidFill>
                  <a:srgbClr val="757575"/>
                </a:solidFill>
                <a:latin typeface="Arial"/>
                <a:ea typeface="Arial"/>
                <a:cs typeface="Arial"/>
                <a:sym typeface="Arial"/>
              </a:defRPr>
            </a:lvl2pPr>
            <a:lvl3pPr indent="0" lvl="2" marL="0" marR="0" rtl="0" algn="r">
              <a:spcBef>
                <a:spcPts val="0"/>
              </a:spcBef>
              <a:buNone/>
              <a:defRPr b="0" i="0" sz="900" u="none" cap="none" strike="noStrike">
                <a:solidFill>
                  <a:srgbClr val="757575"/>
                </a:solidFill>
                <a:latin typeface="Arial"/>
                <a:ea typeface="Arial"/>
                <a:cs typeface="Arial"/>
                <a:sym typeface="Arial"/>
              </a:defRPr>
            </a:lvl3pPr>
            <a:lvl4pPr indent="0" lvl="3" marL="0" marR="0" rtl="0" algn="r">
              <a:spcBef>
                <a:spcPts val="0"/>
              </a:spcBef>
              <a:buNone/>
              <a:defRPr b="0" i="0" sz="900" u="none" cap="none" strike="noStrike">
                <a:solidFill>
                  <a:srgbClr val="757575"/>
                </a:solidFill>
                <a:latin typeface="Arial"/>
                <a:ea typeface="Arial"/>
                <a:cs typeface="Arial"/>
                <a:sym typeface="Arial"/>
              </a:defRPr>
            </a:lvl4pPr>
            <a:lvl5pPr indent="0" lvl="4" marL="0" marR="0" rtl="0" algn="r">
              <a:spcBef>
                <a:spcPts val="0"/>
              </a:spcBef>
              <a:buNone/>
              <a:defRPr b="0" i="0" sz="900" u="none" cap="none" strike="noStrike">
                <a:solidFill>
                  <a:srgbClr val="757575"/>
                </a:solidFill>
                <a:latin typeface="Arial"/>
                <a:ea typeface="Arial"/>
                <a:cs typeface="Arial"/>
                <a:sym typeface="Arial"/>
              </a:defRPr>
            </a:lvl5pPr>
            <a:lvl6pPr indent="0" lvl="5" marL="0" marR="0" rtl="0" algn="r">
              <a:spcBef>
                <a:spcPts val="0"/>
              </a:spcBef>
              <a:buNone/>
              <a:defRPr b="0" i="0" sz="900" u="none" cap="none" strike="noStrike">
                <a:solidFill>
                  <a:srgbClr val="757575"/>
                </a:solidFill>
                <a:latin typeface="Arial"/>
                <a:ea typeface="Arial"/>
                <a:cs typeface="Arial"/>
                <a:sym typeface="Arial"/>
              </a:defRPr>
            </a:lvl6pPr>
            <a:lvl7pPr indent="0" lvl="6" marL="0" marR="0" rtl="0" algn="r">
              <a:spcBef>
                <a:spcPts val="0"/>
              </a:spcBef>
              <a:buNone/>
              <a:defRPr b="0" i="0" sz="900" u="none" cap="none" strike="noStrike">
                <a:solidFill>
                  <a:srgbClr val="757575"/>
                </a:solidFill>
                <a:latin typeface="Arial"/>
                <a:ea typeface="Arial"/>
                <a:cs typeface="Arial"/>
                <a:sym typeface="Arial"/>
              </a:defRPr>
            </a:lvl7pPr>
            <a:lvl8pPr indent="0" lvl="7" marL="0" marR="0" rtl="0" algn="r">
              <a:spcBef>
                <a:spcPts val="0"/>
              </a:spcBef>
              <a:buNone/>
              <a:defRPr b="0" i="0" sz="900" u="none" cap="none" strike="noStrike">
                <a:solidFill>
                  <a:srgbClr val="757575"/>
                </a:solidFill>
                <a:latin typeface="Arial"/>
                <a:ea typeface="Arial"/>
                <a:cs typeface="Arial"/>
                <a:sym typeface="Arial"/>
              </a:defRPr>
            </a:lvl8pPr>
            <a:lvl9pPr indent="0" lvl="8" marL="0" marR="0" rtl="0" algn="r">
              <a:spcBef>
                <a:spcPts val="0"/>
              </a:spcBef>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 Id="rId3" Type="http://schemas.openxmlformats.org/officeDocument/2006/relationships/hyperlink" Target="http://www.youtube.com/watch?v=FnOmZyAnrzI"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hyperlink" Target="https://reutersinstitute.politics.ox.ac.uk/digital-news-report/2024/more-just-facts-how-news-audiences-think-about-user-need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reutersinstitute.politics.ox.ac.uk/digital-news-report/2024/more-just-facts-how-news-audiences-think-about-user-needs#_ftn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hyperlink" Target="https://ecochallenge.org/iceberg-model/" TargetMode="External"/><Relationship Id="rId10" Type="http://schemas.openxmlformats.org/officeDocument/2006/relationships/hyperlink" Target="https://patthomson.net/2018/08/20/a-writing-strategy%E2%80%8B-for-generating-ideas-looping/" TargetMode="External"/><Relationship Id="rId12" Type="http://schemas.openxmlformats.org/officeDocument/2006/relationships/hyperlink" Target="https://northwest.education/insights/career-growth/6-tips-for-using-chatgpt-to-brainstorm-better/" TargetMode="External"/><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eescribewriting.wordpress.com/2012/10/23/tuesday-writing-tip-how-to-mind-map-your-story/" TargetMode="External"/><Relationship Id="rId4" Type="http://schemas.openxmlformats.org/officeDocument/2006/relationships/hyperlink" Target="https://zarawest.me/2021/10/10/mind-mapping-your-story-ideas/" TargetMode="External"/><Relationship Id="rId9" Type="http://schemas.openxmlformats.org/officeDocument/2006/relationships/hyperlink" Target="https://annahardy.co.uk/freewrite/" TargetMode="External"/><Relationship Id="rId5" Type="http://schemas.openxmlformats.org/officeDocument/2006/relationships/hyperlink" Target="https://www.bitesizelearning.co.uk/resources/scamper-model-creativity" TargetMode="External"/><Relationship Id="rId6" Type="http://schemas.openxmlformats.org/officeDocument/2006/relationships/hyperlink" Target="https://medium.com/@petertamashorvath/you-are-using-the-5-whys-wrong-here-s-how-to-improve-d22abf9384d7" TargetMode="External"/><Relationship Id="rId7" Type="http://schemas.openxmlformats.org/officeDocument/2006/relationships/hyperlink" Target="https://www.designorate.com/the-six-hats-of-critical-thinking-and-how-to-use-them/" TargetMode="External"/><Relationship Id="rId8" Type="http://schemas.openxmlformats.org/officeDocument/2006/relationships/hyperlink" Target="https://www.designorate.com/design-thinking-tools-reverse-brainstorm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thedecisionlab.com/reference-guide/philosophy/scamper" TargetMode="External"/><Relationship Id="rId4" Type="http://schemas.openxmlformats.org/officeDocument/2006/relationships/hyperlink" Target="https://www.worldbuilders.ai/p/4-pillars-story-structure" TargetMode="External"/><Relationship Id="rId5" Type="http://schemas.openxmlformats.org/officeDocument/2006/relationships/hyperlink" Target="https://ebookcentral.proquest.com/lib/bcu/reader.action?docID=7124093&amp;ppg=5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lnkd.in/g3taHxPQ"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Strong factual storytelling - whether that's journalism, media production or PR - relies on good idea development. &#10;&#10;This video, made for students on MA courses in the College of Media and English at Birmingham City University, outlines how to generate good ideas by avoiding common mistakes, applying professional techniques and considering your audience.&#10;&#10;Links:&#10;https://thedecisionlab.com/reference-guide/philosophy/scamper&#10;https://www.worldbuilders.ai/p/4-pillars-story-structure&#10;&#10;MA Data Journalism: https://www.bcu.ac.uk/courses/data-journalism-ma-2024-25&#10;MA Media Production: https://www.bcu.ac.uk/media/courses/media-production-ma-2024-25&#10;MA Public Relations: https://www.bcu.ac.uk/media/courses/public-relations-ma-2024-25" id="144" name="Google Shape;144;p27" title="Developing great ideas for factual storytelling">
            <a:hlinkClick r:id="rId3"/>
          </p:cNvPr>
          <p:cNvPicPr preferRelativeResize="0"/>
          <p:nvPr/>
        </p:nvPicPr>
        <p:blipFill>
          <a:blip r:embed="rId4">
            <a:alphaModFix/>
          </a:blip>
          <a:stretch>
            <a:fillRect/>
          </a:stretch>
        </p:blipFill>
        <p:spPr>
          <a:xfrm>
            <a:off x="319663" y="106575"/>
            <a:ext cx="8504675" cy="4783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Story ideas: common </a:t>
            </a:r>
            <a:r>
              <a:rPr lang="en-GB" sz="4200">
                <a:solidFill>
                  <a:schemeClr val="lt1"/>
                </a:solidFill>
                <a:highlight>
                  <a:srgbClr val="FF0000"/>
                </a:highlight>
              </a:rPr>
              <a:t>mistake</a:t>
            </a:r>
            <a:r>
              <a:rPr lang="en-GB" sz="4200"/>
              <a:t> #3</a:t>
            </a:r>
            <a:endParaRPr sz="1900"/>
          </a:p>
        </p:txBody>
      </p:sp>
      <p:sp>
        <p:nvSpPr>
          <p:cNvPr id="199" name="Google Shape;199;p3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2800">
                <a:latin typeface="Oswald"/>
                <a:ea typeface="Oswald"/>
                <a:cs typeface="Oswald"/>
                <a:sym typeface="Oswald"/>
              </a:rPr>
              <a:t>Describing</a:t>
            </a:r>
            <a:r>
              <a:rPr lang="en-GB" sz="2800">
                <a:latin typeface="Oswald"/>
                <a:ea typeface="Oswald"/>
                <a:cs typeface="Oswald"/>
                <a:sym typeface="Oswald"/>
              </a:rPr>
              <a:t> an </a:t>
            </a:r>
            <a:r>
              <a:rPr b="1" lang="en-GB" sz="2800">
                <a:solidFill>
                  <a:schemeClr val="lt1"/>
                </a:solidFill>
                <a:highlight>
                  <a:srgbClr val="FF0000"/>
                </a:highlight>
                <a:latin typeface="Oswald"/>
                <a:ea typeface="Oswald"/>
                <a:cs typeface="Oswald"/>
                <a:sym typeface="Oswald"/>
              </a:rPr>
              <a:t>objective</a:t>
            </a:r>
            <a:r>
              <a:rPr lang="en-GB" sz="2800">
                <a:latin typeface="Oswald"/>
                <a:ea typeface="Oswald"/>
                <a:cs typeface="Oswald"/>
                <a:sym typeface="Oswald"/>
              </a:rPr>
              <a:t>, not a story, e.g.:</a:t>
            </a:r>
            <a:endParaRPr sz="2800">
              <a:latin typeface="Oswald"/>
              <a:ea typeface="Oswald"/>
              <a:cs typeface="Oswald"/>
              <a:sym typeface="Oswald"/>
            </a:endParaRPr>
          </a:p>
          <a:p>
            <a:pPr indent="-406400" lvl="0" marL="457200" rtl="0" algn="l">
              <a:spcBef>
                <a:spcPts val="1600"/>
              </a:spcBef>
              <a:spcAft>
                <a:spcPts val="0"/>
              </a:spcAft>
              <a:buSzPts val="2800"/>
              <a:buFont typeface="Oswald"/>
              <a:buChar char="●"/>
            </a:pPr>
            <a:r>
              <a:rPr lang="en-GB" sz="2800">
                <a:latin typeface="Oswald"/>
                <a:ea typeface="Oswald"/>
                <a:cs typeface="Oswald"/>
                <a:sym typeface="Oswald"/>
              </a:rPr>
              <a:t>“Highlight the causes of homelessness"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“Showcase local musicians”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“Raise awareness of mental health”</a:t>
            </a:r>
            <a:endParaRPr sz="2800">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Story ideas: common </a:t>
            </a:r>
            <a:r>
              <a:rPr lang="en-GB" sz="4200">
                <a:solidFill>
                  <a:schemeClr val="lt1"/>
                </a:solidFill>
                <a:highlight>
                  <a:srgbClr val="FF0000"/>
                </a:highlight>
              </a:rPr>
              <a:t>mistake</a:t>
            </a:r>
            <a:r>
              <a:rPr lang="en-GB" sz="4200"/>
              <a:t> #4</a:t>
            </a:r>
            <a:endParaRPr sz="1900"/>
          </a:p>
        </p:txBody>
      </p:sp>
      <p:sp>
        <p:nvSpPr>
          <p:cNvPr id="205" name="Google Shape;205;p3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2800">
                <a:latin typeface="Oswald"/>
                <a:ea typeface="Oswald"/>
                <a:cs typeface="Oswald"/>
                <a:sym typeface="Oswald"/>
              </a:rPr>
              <a:t>Describing </a:t>
            </a:r>
            <a:r>
              <a:rPr b="1" lang="en-GB" sz="2800">
                <a:solidFill>
                  <a:schemeClr val="lt1"/>
                </a:solidFill>
                <a:highlight>
                  <a:srgbClr val="FF0000"/>
                </a:highlight>
                <a:latin typeface="Oswald"/>
                <a:ea typeface="Oswald"/>
                <a:cs typeface="Oswald"/>
                <a:sym typeface="Oswald"/>
              </a:rPr>
              <a:t>obstacles</a:t>
            </a:r>
            <a:r>
              <a:rPr lang="en-GB" sz="2800">
                <a:latin typeface="Oswald"/>
                <a:ea typeface="Oswald"/>
                <a:cs typeface="Oswald"/>
                <a:sym typeface="Oswald"/>
              </a:rPr>
              <a:t> to your story, e.g.:</a:t>
            </a:r>
            <a:endParaRPr sz="2800">
              <a:latin typeface="Oswald"/>
              <a:ea typeface="Oswald"/>
              <a:cs typeface="Oswald"/>
              <a:sym typeface="Oswald"/>
            </a:endParaRPr>
          </a:p>
          <a:p>
            <a:pPr indent="-406400" lvl="0" marL="457200" rtl="0" algn="l">
              <a:spcBef>
                <a:spcPts val="1600"/>
              </a:spcBef>
              <a:spcAft>
                <a:spcPts val="0"/>
              </a:spcAft>
              <a:buSzPts val="2800"/>
              <a:buFont typeface="Oswald"/>
              <a:buChar char="●"/>
            </a:pPr>
            <a:r>
              <a:rPr lang="en-GB" sz="2800">
                <a:latin typeface="Oswald"/>
                <a:ea typeface="Oswald"/>
                <a:cs typeface="Oswald"/>
                <a:sym typeface="Oswald"/>
              </a:rPr>
              <a:t>“I’d like to speak to X but I don’t think they’ll agree to an interview"</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“I’d like to do a story about Y but I am not sure if there’s data”</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“I’d like to do Z but it would take too long”</a:t>
            </a:r>
            <a:endParaRPr sz="2800">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grpSp>
        <p:nvGrpSpPr>
          <p:cNvPr id="210" name="Google Shape;210;p38"/>
          <p:cNvGrpSpPr/>
          <p:nvPr/>
        </p:nvGrpSpPr>
        <p:grpSpPr>
          <a:xfrm>
            <a:off x="2688745" y="1189219"/>
            <a:ext cx="3768522" cy="3774409"/>
            <a:chOff x="2675582" y="676586"/>
            <a:chExt cx="3793942" cy="3790328"/>
          </a:xfrm>
        </p:grpSpPr>
        <p:sp>
          <p:nvSpPr>
            <p:cNvPr id="211" name="Google Shape;211;p38"/>
            <p:cNvSpPr/>
            <p:nvPr/>
          </p:nvSpPr>
          <p:spPr>
            <a:xfrm rot="-7199815">
              <a:off x="3183352" y="1184485"/>
              <a:ext cx="2774659" cy="2774659"/>
            </a:xfrm>
            <a:prstGeom prst="blockArc">
              <a:avLst>
                <a:gd fmla="val 12622480" name="adj1"/>
                <a:gd fmla="val 18176457" name="adj2"/>
                <a:gd fmla="val 20786" name="adj3"/>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8"/>
            <p:cNvSpPr/>
            <p:nvPr/>
          </p:nvSpPr>
          <p:spPr>
            <a:xfrm rot="-1799815">
              <a:off x="3183352" y="1184357"/>
              <a:ext cx="2774659" cy="2774659"/>
            </a:xfrm>
            <a:prstGeom prst="blockArc">
              <a:avLst>
                <a:gd fmla="val 12622480" name="adj1"/>
                <a:gd fmla="val 18176457" name="adj2"/>
                <a:gd fmla="val 20786" name="adj3"/>
              </a:avLst>
            </a:prstGeom>
            <a:solidFill>
              <a:srgbClr val="0E6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8"/>
            <p:cNvSpPr/>
            <p:nvPr/>
          </p:nvSpPr>
          <p:spPr>
            <a:xfrm rot="3600185">
              <a:off x="3187094" y="1184439"/>
              <a:ext cx="2774659" cy="2774659"/>
            </a:xfrm>
            <a:prstGeom prst="blockArc">
              <a:avLst>
                <a:gd fmla="val 12564381" name="adj1"/>
                <a:gd fmla="val 18346131" name="adj2"/>
                <a:gd fmla="val 20844" name="adj3"/>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8"/>
            <p:cNvSpPr/>
            <p:nvPr/>
          </p:nvSpPr>
          <p:spPr>
            <a:xfrm rot="9000185">
              <a:off x="3185977" y="1184485"/>
              <a:ext cx="2774659" cy="2774659"/>
            </a:xfrm>
            <a:prstGeom prst="blockArc">
              <a:avLst>
                <a:gd fmla="val 12622480" name="adj1"/>
                <a:gd fmla="val 18081133" name="adj2"/>
                <a:gd fmla="val 20809" name="adj3"/>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38"/>
            <p:cNvGrpSpPr/>
            <p:nvPr/>
          </p:nvGrpSpPr>
          <p:grpSpPr>
            <a:xfrm rot="5400000">
              <a:off x="5379663" y="2278951"/>
              <a:ext cx="585001" cy="585472"/>
              <a:chOff x="1967628" y="812211"/>
              <a:chExt cx="588000" cy="588000"/>
            </a:xfrm>
          </p:grpSpPr>
          <p:sp>
            <p:nvSpPr>
              <p:cNvPr id="216" name="Google Shape;216;p38"/>
              <p:cNvSpPr/>
              <p:nvPr/>
            </p:nvSpPr>
            <p:spPr>
              <a:xfrm rot="39023">
                <a:off x="1970909" y="815492"/>
                <a:ext cx="581437" cy="581437"/>
              </a:xfrm>
              <a:prstGeom prst="pie">
                <a:avLst>
                  <a:gd fmla="val 6190354" name="adj1"/>
                  <a:gd fmla="val 14996165" name="adj2"/>
                </a:avLst>
              </a:prstGeom>
              <a:solidFill>
                <a:srgbClr val="0C57D3"/>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8"/>
              <p:cNvSpPr/>
              <p:nvPr/>
            </p:nvSpPr>
            <p:spPr>
              <a:xfrm rot="10800000">
                <a:off x="1970875" y="815525"/>
                <a:ext cx="581400" cy="581400"/>
              </a:xfrm>
              <a:prstGeom prst="pie">
                <a:avLst>
                  <a:gd fmla="val 4028252" name="adj1"/>
                  <a:gd fmla="val 17183677" name="adj2"/>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38"/>
            <p:cNvGrpSpPr/>
            <p:nvPr/>
          </p:nvGrpSpPr>
          <p:grpSpPr>
            <a:xfrm rot="10800000">
              <a:off x="4280709" y="3378529"/>
              <a:ext cx="585001" cy="585472"/>
              <a:chOff x="1967628" y="812211"/>
              <a:chExt cx="588000" cy="588000"/>
            </a:xfrm>
          </p:grpSpPr>
          <p:sp>
            <p:nvSpPr>
              <p:cNvPr id="219" name="Google Shape;219;p38"/>
              <p:cNvSpPr/>
              <p:nvPr/>
            </p:nvSpPr>
            <p:spPr>
              <a:xfrm rot="39023">
                <a:off x="1970909" y="815492"/>
                <a:ext cx="581437" cy="581437"/>
              </a:xfrm>
              <a:prstGeom prst="pie">
                <a:avLst>
                  <a:gd fmla="val 6190354" name="adj1"/>
                  <a:gd fmla="val 14996165" name="adj2"/>
                </a:avLst>
              </a:prstGeom>
              <a:solidFill>
                <a:srgbClr val="0D5CD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8"/>
              <p:cNvSpPr/>
              <p:nvPr/>
            </p:nvSpPr>
            <p:spPr>
              <a:xfrm rot="10800000">
                <a:off x="1970875" y="815525"/>
                <a:ext cx="581400" cy="581400"/>
              </a:xfrm>
              <a:prstGeom prst="pie">
                <a:avLst>
                  <a:gd fmla="val 4028252" name="adj1"/>
                  <a:gd fmla="val 17183677" name="adj2"/>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38"/>
            <p:cNvGrpSpPr/>
            <p:nvPr/>
          </p:nvGrpSpPr>
          <p:grpSpPr>
            <a:xfrm rot="-5400000">
              <a:off x="3179922" y="2281478"/>
              <a:ext cx="585001" cy="585472"/>
              <a:chOff x="1967628" y="812211"/>
              <a:chExt cx="588000" cy="588000"/>
            </a:xfrm>
          </p:grpSpPr>
          <p:sp>
            <p:nvSpPr>
              <p:cNvPr id="222" name="Google Shape;222;p38"/>
              <p:cNvSpPr/>
              <p:nvPr/>
            </p:nvSpPr>
            <p:spPr>
              <a:xfrm rot="39023">
                <a:off x="1970909" y="815492"/>
                <a:ext cx="581437" cy="581437"/>
              </a:xfrm>
              <a:prstGeom prst="pie">
                <a:avLst>
                  <a:gd fmla="val 6190354" name="adj1"/>
                  <a:gd fmla="val 14996165" name="adj2"/>
                </a:avLst>
              </a:prstGeom>
              <a:solidFill>
                <a:srgbClr val="0E63F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38"/>
              <p:cNvSpPr/>
              <p:nvPr/>
            </p:nvSpPr>
            <p:spPr>
              <a:xfrm rot="10800000">
                <a:off x="1970875" y="815525"/>
                <a:ext cx="581400" cy="581400"/>
              </a:xfrm>
              <a:prstGeom prst="pie">
                <a:avLst>
                  <a:gd fmla="val 4028252" name="adj1"/>
                  <a:gd fmla="val 17183677" name="adj2"/>
                </a:avLst>
              </a:prstGeom>
              <a:solidFill>
                <a:srgbClr val="0E6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38"/>
            <p:cNvSpPr txBox="1"/>
            <p:nvPr/>
          </p:nvSpPr>
          <p:spPr>
            <a:xfrm>
              <a:off x="3214513"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225" name="Google Shape;225;p38"/>
            <p:cNvSpPr txBox="1"/>
            <p:nvPr/>
          </p:nvSpPr>
          <p:spPr>
            <a:xfrm>
              <a:off x="4335750" y="346030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226" name="Google Shape;226;p38"/>
            <p:cNvSpPr txBox="1"/>
            <p:nvPr/>
          </p:nvSpPr>
          <p:spPr>
            <a:xfrm>
              <a:off x="5419402" y="2360618"/>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grpSp>
          <p:nvGrpSpPr>
            <p:cNvPr id="227" name="Google Shape;227;p38"/>
            <p:cNvGrpSpPr/>
            <p:nvPr/>
          </p:nvGrpSpPr>
          <p:grpSpPr>
            <a:xfrm>
              <a:off x="4261689" y="1180926"/>
              <a:ext cx="585001" cy="585530"/>
              <a:chOff x="1967628" y="812211"/>
              <a:chExt cx="588000" cy="588000"/>
            </a:xfrm>
          </p:grpSpPr>
          <p:sp>
            <p:nvSpPr>
              <p:cNvPr id="228" name="Google Shape;228;p38"/>
              <p:cNvSpPr/>
              <p:nvPr/>
            </p:nvSpPr>
            <p:spPr>
              <a:xfrm rot="39023">
                <a:off x="1970909" y="815492"/>
                <a:ext cx="581437" cy="581437"/>
              </a:xfrm>
              <a:prstGeom prst="pie">
                <a:avLst>
                  <a:gd fmla="val 6190354" name="adj1"/>
                  <a:gd fmla="val 14996165" name="adj2"/>
                </a:avLst>
              </a:prstGeom>
              <a:solidFill>
                <a:srgbClr val="0942A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8"/>
              <p:cNvSpPr/>
              <p:nvPr/>
            </p:nvSpPr>
            <p:spPr>
              <a:xfrm rot="10800000">
                <a:off x="1970875" y="815525"/>
                <a:ext cx="581400" cy="581400"/>
              </a:xfrm>
              <a:prstGeom prst="pie">
                <a:avLst>
                  <a:gd fmla="val 4028252" name="adj1"/>
                  <a:gd fmla="val 17183677" name="adj2"/>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0" name="Google Shape;230;p38"/>
            <p:cNvSpPr txBox="1"/>
            <p:nvPr/>
          </p:nvSpPr>
          <p:spPr>
            <a:xfrm>
              <a:off x="4335750" y="125444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
        <p:nvSpPr>
          <p:cNvPr id="231" name="Google Shape;231;p38"/>
          <p:cNvSpPr txBox="1"/>
          <p:nvPr/>
        </p:nvSpPr>
        <p:spPr>
          <a:xfrm>
            <a:off x="323500" y="1627675"/>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GB" sz="1700">
                <a:latin typeface="Roboto"/>
                <a:ea typeface="Roboto"/>
                <a:cs typeface="Roboto"/>
                <a:sym typeface="Roboto"/>
              </a:rPr>
              <a:t>1. </a:t>
            </a:r>
            <a:r>
              <a:rPr b="1" lang="en-GB" sz="1700">
                <a:latin typeface="Roboto"/>
                <a:ea typeface="Roboto"/>
                <a:cs typeface="Roboto"/>
                <a:sym typeface="Roboto"/>
              </a:rPr>
              <a:t>Idea generation</a:t>
            </a:r>
            <a:endParaRPr b="1" sz="1700">
              <a:latin typeface="Roboto"/>
              <a:ea typeface="Roboto"/>
              <a:cs typeface="Roboto"/>
              <a:sym typeface="Roboto"/>
            </a:endParaRPr>
          </a:p>
          <a:p>
            <a:pPr indent="0" lvl="0" marL="0" rtl="0" algn="r">
              <a:spcBef>
                <a:spcPts val="0"/>
              </a:spcBef>
              <a:spcAft>
                <a:spcPts val="0"/>
              </a:spcAft>
              <a:buNone/>
            </a:pPr>
            <a:r>
              <a:t/>
            </a:r>
            <a:endParaRPr b="1" sz="1300">
              <a:latin typeface="Roboto"/>
              <a:ea typeface="Roboto"/>
              <a:cs typeface="Roboto"/>
              <a:sym typeface="Roboto"/>
            </a:endParaRPr>
          </a:p>
          <a:p>
            <a:pPr indent="0" lvl="0" marL="0" rtl="0" algn="r">
              <a:spcBef>
                <a:spcPts val="0"/>
              </a:spcBef>
              <a:spcAft>
                <a:spcPts val="1600"/>
              </a:spcAft>
              <a:buNone/>
            </a:pPr>
            <a:r>
              <a:rPr lang="en-GB" sz="1300">
                <a:latin typeface="Roboto"/>
                <a:ea typeface="Roboto"/>
                <a:cs typeface="Roboto"/>
                <a:sym typeface="Roboto"/>
              </a:rPr>
              <a:t>Generate as many story ideas as possible, </a:t>
            </a:r>
            <a:r>
              <a:rPr b="1" lang="en-GB" sz="1300">
                <a:latin typeface="Roboto"/>
                <a:ea typeface="Roboto"/>
                <a:cs typeface="Roboto"/>
                <a:sym typeface="Roboto"/>
              </a:rPr>
              <a:t>without worrying about quality</a:t>
            </a:r>
            <a:r>
              <a:rPr lang="en-GB" sz="1300">
                <a:latin typeface="Roboto"/>
                <a:ea typeface="Roboto"/>
                <a:cs typeface="Roboto"/>
                <a:sym typeface="Roboto"/>
              </a:rPr>
              <a:t>. The objective is to free up your thinking and give you lots of options</a:t>
            </a:r>
            <a:endParaRPr b="1" sz="1300">
              <a:latin typeface="Roboto"/>
              <a:ea typeface="Roboto"/>
              <a:cs typeface="Roboto"/>
              <a:sym typeface="Roboto"/>
            </a:endParaRPr>
          </a:p>
        </p:txBody>
      </p:sp>
      <p:cxnSp>
        <p:nvCxnSpPr>
          <p:cNvPr id="232" name="Google Shape;232;p38"/>
          <p:cNvCxnSpPr/>
          <p:nvPr/>
        </p:nvCxnSpPr>
        <p:spPr>
          <a:xfrm rot="10800000">
            <a:off x="2641913" y="2288825"/>
            <a:ext cx="1044300" cy="0"/>
          </a:xfrm>
          <a:prstGeom prst="straightConnector1">
            <a:avLst/>
          </a:prstGeom>
          <a:noFill/>
          <a:ln cap="flat" cmpd="sng" w="9525">
            <a:solidFill>
              <a:srgbClr val="0E63F0"/>
            </a:solidFill>
            <a:prstDash val="solid"/>
            <a:round/>
            <a:headEnd len="sm" w="sm" type="none"/>
            <a:tailEnd len="med" w="med" type="oval"/>
          </a:ln>
        </p:spPr>
      </p:cxnSp>
      <p:sp>
        <p:nvSpPr>
          <p:cNvPr id="233" name="Google Shape;233;p38"/>
          <p:cNvSpPr txBox="1"/>
          <p:nvPr/>
        </p:nvSpPr>
        <p:spPr>
          <a:xfrm>
            <a:off x="323500" y="3590275"/>
            <a:ext cx="2124000" cy="1289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GB" sz="1700">
                <a:latin typeface="Roboto"/>
                <a:ea typeface="Roboto"/>
                <a:cs typeface="Roboto"/>
                <a:sym typeface="Roboto"/>
              </a:rPr>
              <a:t>2. Filter</a:t>
            </a:r>
            <a:endParaRPr b="1" sz="1700">
              <a:latin typeface="Roboto"/>
              <a:ea typeface="Roboto"/>
              <a:cs typeface="Roboto"/>
              <a:sym typeface="Roboto"/>
            </a:endParaRPr>
          </a:p>
          <a:p>
            <a:pPr indent="0" lvl="0" marL="0" rtl="0" algn="r">
              <a:spcBef>
                <a:spcPts val="0"/>
              </a:spcBef>
              <a:spcAft>
                <a:spcPts val="0"/>
              </a:spcAft>
              <a:buNone/>
            </a:pPr>
            <a:r>
              <a:t/>
            </a:r>
            <a:endParaRPr b="1" sz="1300">
              <a:latin typeface="Roboto"/>
              <a:ea typeface="Roboto"/>
              <a:cs typeface="Roboto"/>
              <a:sym typeface="Roboto"/>
            </a:endParaRPr>
          </a:p>
          <a:p>
            <a:pPr indent="0" lvl="0" marL="0" rtl="0" algn="r">
              <a:spcBef>
                <a:spcPts val="0"/>
              </a:spcBef>
              <a:spcAft>
                <a:spcPts val="1600"/>
              </a:spcAft>
              <a:buNone/>
            </a:pPr>
            <a:r>
              <a:rPr lang="en-GB" sz="1300">
                <a:latin typeface="Roboto"/>
                <a:ea typeface="Roboto"/>
                <a:cs typeface="Roboto"/>
                <a:sym typeface="Roboto"/>
              </a:rPr>
              <a:t>Shortlist the best idea(s) based on </a:t>
            </a:r>
            <a:r>
              <a:rPr b="1" lang="en-GB" sz="1300">
                <a:latin typeface="Roboto"/>
                <a:ea typeface="Roboto"/>
                <a:cs typeface="Roboto"/>
                <a:sym typeface="Roboto"/>
              </a:rPr>
              <a:t>professional criteria</a:t>
            </a:r>
            <a:r>
              <a:rPr lang="en-GB" sz="1300">
                <a:latin typeface="Roboto"/>
                <a:ea typeface="Roboto"/>
                <a:cs typeface="Roboto"/>
                <a:sym typeface="Roboto"/>
              </a:rPr>
              <a:t> (relevance to audience, originality, meeting objectives etc)</a:t>
            </a:r>
            <a:endParaRPr b="1" sz="1300">
              <a:latin typeface="Roboto"/>
              <a:ea typeface="Roboto"/>
              <a:cs typeface="Roboto"/>
              <a:sym typeface="Roboto"/>
            </a:endParaRPr>
          </a:p>
        </p:txBody>
      </p:sp>
      <p:cxnSp>
        <p:nvCxnSpPr>
          <p:cNvPr id="234" name="Google Shape;234;p38"/>
          <p:cNvCxnSpPr/>
          <p:nvPr/>
        </p:nvCxnSpPr>
        <p:spPr>
          <a:xfrm rot="10800000">
            <a:off x="2641913" y="3946625"/>
            <a:ext cx="1311000" cy="0"/>
          </a:xfrm>
          <a:prstGeom prst="straightConnector1">
            <a:avLst/>
          </a:prstGeom>
          <a:noFill/>
          <a:ln cap="flat" cmpd="sng" w="9525">
            <a:solidFill>
              <a:srgbClr val="0D5CDF"/>
            </a:solidFill>
            <a:prstDash val="solid"/>
            <a:round/>
            <a:headEnd len="sm" w="sm" type="none"/>
            <a:tailEnd len="med" w="med" type="oval"/>
          </a:ln>
        </p:spPr>
      </p:cxnSp>
      <p:sp>
        <p:nvSpPr>
          <p:cNvPr id="235" name="Google Shape;235;p38"/>
          <p:cNvSpPr txBox="1"/>
          <p:nvPr/>
        </p:nvSpPr>
        <p:spPr>
          <a:xfrm>
            <a:off x="6696475" y="15175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700">
                <a:latin typeface="Roboto"/>
                <a:ea typeface="Roboto"/>
                <a:cs typeface="Roboto"/>
                <a:sym typeface="Roboto"/>
              </a:rPr>
              <a:t>4. Edit/adapt</a:t>
            </a:r>
            <a:endParaRPr b="1" sz="17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0" lvl="0" marL="0" rtl="0" algn="l">
              <a:spcBef>
                <a:spcPts val="0"/>
              </a:spcBef>
              <a:spcAft>
                <a:spcPts val="1600"/>
              </a:spcAft>
              <a:buNone/>
            </a:pPr>
            <a:r>
              <a:rPr lang="en-GB" sz="1300">
                <a:latin typeface="Roboto"/>
                <a:ea typeface="Roboto"/>
                <a:cs typeface="Roboto"/>
                <a:sym typeface="Roboto"/>
              </a:rPr>
              <a:t>Adapt your idea(s) based on </a:t>
            </a:r>
            <a:r>
              <a:rPr b="1" lang="en-GB" sz="1300">
                <a:latin typeface="Roboto"/>
                <a:ea typeface="Roboto"/>
                <a:cs typeface="Roboto"/>
                <a:sym typeface="Roboto"/>
              </a:rPr>
              <a:t>practicality, relevance</a:t>
            </a:r>
            <a:r>
              <a:rPr lang="en-GB" sz="1300">
                <a:latin typeface="Roboto"/>
                <a:ea typeface="Roboto"/>
                <a:cs typeface="Roboto"/>
                <a:sym typeface="Roboto"/>
              </a:rPr>
              <a:t> to audience, </a:t>
            </a:r>
            <a:r>
              <a:rPr b="1" lang="en-GB" sz="1300">
                <a:latin typeface="Roboto"/>
                <a:ea typeface="Roboto"/>
                <a:cs typeface="Roboto"/>
                <a:sym typeface="Roboto"/>
              </a:rPr>
              <a:t>importance, timeliness</a:t>
            </a:r>
            <a:r>
              <a:rPr lang="en-GB" sz="1300">
                <a:latin typeface="Roboto"/>
                <a:ea typeface="Roboto"/>
                <a:cs typeface="Roboto"/>
                <a:sym typeface="Roboto"/>
              </a:rPr>
              <a:t> and other criteria.</a:t>
            </a:r>
            <a:endParaRPr b="1" sz="1300">
              <a:latin typeface="Roboto"/>
              <a:ea typeface="Roboto"/>
              <a:cs typeface="Roboto"/>
              <a:sym typeface="Roboto"/>
            </a:endParaRPr>
          </a:p>
        </p:txBody>
      </p:sp>
      <p:cxnSp>
        <p:nvCxnSpPr>
          <p:cNvPr id="236" name="Google Shape;236;p38"/>
          <p:cNvCxnSpPr/>
          <p:nvPr/>
        </p:nvCxnSpPr>
        <p:spPr>
          <a:xfrm>
            <a:off x="5209825" y="2162400"/>
            <a:ext cx="1286700" cy="0"/>
          </a:xfrm>
          <a:prstGeom prst="straightConnector1">
            <a:avLst/>
          </a:prstGeom>
          <a:noFill/>
          <a:ln cap="flat" cmpd="sng" w="9525">
            <a:solidFill>
              <a:srgbClr val="0942A1"/>
            </a:solidFill>
            <a:prstDash val="solid"/>
            <a:round/>
            <a:headEnd len="sm" w="sm" type="none"/>
            <a:tailEnd len="med" w="med" type="oval"/>
          </a:ln>
        </p:spPr>
      </p:cxnSp>
      <p:sp>
        <p:nvSpPr>
          <p:cNvPr id="237" name="Google Shape;237;p38"/>
          <p:cNvSpPr txBox="1"/>
          <p:nvPr/>
        </p:nvSpPr>
        <p:spPr>
          <a:xfrm>
            <a:off x="6696475" y="3477650"/>
            <a:ext cx="2124000" cy="1289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700">
                <a:latin typeface="Roboto"/>
                <a:ea typeface="Roboto"/>
                <a:cs typeface="Roboto"/>
                <a:sym typeface="Roboto"/>
              </a:rPr>
              <a:t>3. Research</a:t>
            </a:r>
            <a:endParaRPr b="1" sz="17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0" lvl="0" marL="0" rtl="0" algn="l">
              <a:spcBef>
                <a:spcPts val="0"/>
              </a:spcBef>
              <a:spcAft>
                <a:spcPts val="1600"/>
              </a:spcAft>
              <a:buNone/>
            </a:pPr>
            <a:r>
              <a:rPr lang="en-GB" sz="1300">
                <a:latin typeface="Roboto"/>
                <a:ea typeface="Roboto"/>
                <a:cs typeface="Roboto"/>
                <a:sym typeface="Roboto"/>
              </a:rPr>
              <a:t>Do further research to understand what information you will need to obtain and </a:t>
            </a:r>
            <a:r>
              <a:rPr b="1" lang="en-GB" sz="1300">
                <a:latin typeface="Roboto"/>
                <a:ea typeface="Roboto"/>
                <a:cs typeface="Roboto"/>
                <a:sym typeface="Roboto"/>
              </a:rPr>
              <a:t>how much time that might take</a:t>
            </a:r>
            <a:endParaRPr b="1" sz="1300">
              <a:latin typeface="Roboto"/>
              <a:ea typeface="Roboto"/>
              <a:cs typeface="Roboto"/>
              <a:sym typeface="Roboto"/>
            </a:endParaRPr>
          </a:p>
        </p:txBody>
      </p:sp>
      <p:cxnSp>
        <p:nvCxnSpPr>
          <p:cNvPr id="238" name="Google Shape;238;p38"/>
          <p:cNvCxnSpPr/>
          <p:nvPr/>
        </p:nvCxnSpPr>
        <p:spPr>
          <a:xfrm>
            <a:off x="5209825" y="4105500"/>
            <a:ext cx="1286700" cy="0"/>
          </a:xfrm>
          <a:prstGeom prst="straightConnector1">
            <a:avLst/>
          </a:prstGeom>
          <a:noFill/>
          <a:ln cap="flat" cmpd="sng" w="9525">
            <a:solidFill>
              <a:srgbClr val="0C57D3"/>
            </a:solidFill>
            <a:prstDash val="solid"/>
            <a:round/>
            <a:headEnd len="sm" w="sm" type="none"/>
            <a:tailEnd len="med" w="med" type="oval"/>
          </a:ln>
        </p:spPr>
      </p:cxnSp>
      <p:sp>
        <p:nvSpPr>
          <p:cNvPr id="239" name="Google Shape;239;p38"/>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Tip: </a:t>
            </a:r>
            <a:r>
              <a:rPr b="1" lang="en-GB" sz="4200"/>
              <a:t>o</a:t>
            </a:r>
            <a:r>
              <a:rPr b="1" lang="en-GB" sz="4200"/>
              <a:t>rganise</a:t>
            </a:r>
            <a:r>
              <a:rPr lang="en-GB" sz="4200"/>
              <a:t> the idea </a:t>
            </a:r>
            <a:r>
              <a:rPr lang="en-GB" sz="4200">
                <a:highlight>
                  <a:schemeClr val="accent6"/>
                </a:highlight>
              </a:rPr>
              <a:t>workflow</a:t>
            </a:r>
            <a:endParaRPr sz="1900">
              <a:highlight>
                <a:schemeClr val="accent6"/>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Tip</a:t>
            </a:r>
            <a:r>
              <a:rPr lang="en-GB" sz="4200"/>
              <a:t>: </a:t>
            </a:r>
            <a:r>
              <a:rPr lang="en-GB" sz="4200">
                <a:highlight>
                  <a:schemeClr val="accent6"/>
                </a:highlight>
              </a:rPr>
              <a:t>add a </a:t>
            </a:r>
            <a:r>
              <a:rPr b="1" lang="en-GB" sz="4200">
                <a:highlight>
                  <a:schemeClr val="accent6"/>
                </a:highlight>
              </a:rPr>
              <a:t>verb</a:t>
            </a:r>
            <a:r>
              <a:rPr lang="en-GB" sz="4200"/>
              <a:t> to create a story question</a:t>
            </a:r>
            <a:endParaRPr sz="1900"/>
          </a:p>
        </p:txBody>
      </p:sp>
      <p:sp>
        <p:nvSpPr>
          <p:cNvPr id="245" name="Google Shape;245;p39"/>
          <p:cNvSpPr txBox="1"/>
          <p:nvPr>
            <p:ph idx="1" type="body"/>
          </p:nvPr>
        </p:nvSpPr>
        <p:spPr>
          <a:xfrm>
            <a:off x="311700" y="1468825"/>
            <a:ext cx="8520600" cy="3501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2800">
                <a:latin typeface="Oswald"/>
                <a:ea typeface="Oswald"/>
                <a:cs typeface="Oswald"/>
                <a:sym typeface="Oswald"/>
              </a:rPr>
              <a:t>E.g. ‘A story about graffiti’ (topic) can become:</a:t>
            </a:r>
            <a:endParaRPr sz="2800">
              <a:latin typeface="Oswald"/>
              <a:ea typeface="Oswald"/>
              <a:cs typeface="Oswald"/>
              <a:sym typeface="Oswald"/>
            </a:endParaRPr>
          </a:p>
          <a:p>
            <a:pPr indent="-406400" lvl="0" marL="457200" rtl="0" algn="l">
              <a:spcBef>
                <a:spcPts val="1600"/>
              </a:spcBef>
              <a:spcAft>
                <a:spcPts val="0"/>
              </a:spcAft>
              <a:buSzPts val="2800"/>
              <a:buFont typeface="Oswald"/>
              <a:buChar char="●"/>
            </a:pPr>
            <a:r>
              <a:rPr lang="en-GB" sz="2800">
                <a:latin typeface="Oswald"/>
                <a:ea typeface="Oswald"/>
                <a:cs typeface="Oswald"/>
                <a:sym typeface="Oswald"/>
              </a:rPr>
              <a:t>What are authorities </a:t>
            </a:r>
            <a:r>
              <a:rPr b="1" lang="en-GB" sz="2800">
                <a:latin typeface="Oswald"/>
                <a:ea typeface="Oswald"/>
                <a:cs typeface="Oswald"/>
                <a:sym typeface="Oswald"/>
              </a:rPr>
              <a:t>doing</a:t>
            </a:r>
            <a:r>
              <a:rPr lang="en-GB" sz="2800">
                <a:latin typeface="Oswald"/>
                <a:ea typeface="Oswald"/>
                <a:cs typeface="Oswald"/>
                <a:sym typeface="Oswald"/>
              </a:rPr>
              <a:t> to reduce graffiti?</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How did graffiti </a:t>
            </a:r>
            <a:r>
              <a:rPr b="1" lang="en-GB" sz="2800">
                <a:latin typeface="Oswald"/>
                <a:ea typeface="Oswald"/>
                <a:cs typeface="Oswald"/>
                <a:sym typeface="Oswald"/>
              </a:rPr>
              <a:t>go</a:t>
            </a:r>
            <a:r>
              <a:rPr lang="en-GB" sz="2800">
                <a:latin typeface="Oswald"/>
                <a:ea typeface="Oswald"/>
                <a:cs typeface="Oswald"/>
                <a:sym typeface="Oswald"/>
              </a:rPr>
              <a:t> from the streets to the art gallery?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How did one graffiti artist </a:t>
            </a:r>
            <a:r>
              <a:rPr b="1" lang="en-GB" sz="2800">
                <a:latin typeface="Oswald"/>
                <a:ea typeface="Oswald"/>
                <a:cs typeface="Oswald"/>
                <a:sym typeface="Oswald"/>
              </a:rPr>
              <a:t>become</a:t>
            </a:r>
            <a:r>
              <a:rPr lang="en-GB" sz="2800">
                <a:latin typeface="Oswald"/>
                <a:ea typeface="Oswald"/>
                <a:cs typeface="Oswald"/>
                <a:sym typeface="Oswald"/>
              </a:rPr>
              <a:t> successful?</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Why do art collectors </a:t>
            </a:r>
            <a:r>
              <a:rPr b="1" lang="en-GB" sz="2800">
                <a:latin typeface="Oswald"/>
                <a:ea typeface="Oswald"/>
                <a:cs typeface="Oswald"/>
                <a:sym typeface="Oswald"/>
              </a:rPr>
              <a:t>want</a:t>
            </a:r>
            <a:r>
              <a:rPr lang="en-GB" sz="2800">
                <a:latin typeface="Oswald"/>
                <a:ea typeface="Oswald"/>
                <a:cs typeface="Oswald"/>
                <a:sym typeface="Oswald"/>
              </a:rPr>
              <a:t> to collect graffiti?</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How are graffiti ‘vandals’ </a:t>
            </a:r>
            <a:r>
              <a:rPr b="1" lang="en-GB" sz="2800">
                <a:latin typeface="Oswald"/>
                <a:ea typeface="Oswald"/>
                <a:cs typeface="Oswald"/>
                <a:sym typeface="Oswald"/>
              </a:rPr>
              <a:t>treated</a:t>
            </a:r>
            <a:r>
              <a:rPr lang="en-GB" sz="2800">
                <a:latin typeface="Oswald"/>
                <a:ea typeface="Oswald"/>
                <a:cs typeface="Oswald"/>
                <a:sym typeface="Oswald"/>
              </a:rPr>
              <a:t> by the justice system?</a:t>
            </a:r>
            <a:endParaRPr sz="2800">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Then</a:t>
            </a:r>
            <a:r>
              <a:rPr lang="en-GB" sz="4200"/>
              <a:t>: turn a question into </a:t>
            </a:r>
            <a:r>
              <a:rPr i="1" lang="en-GB" sz="4200"/>
              <a:t>the story</a:t>
            </a:r>
            <a:endParaRPr i="1" sz="1900"/>
          </a:p>
        </p:txBody>
      </p:sp>
      <p:sp>
        <p:nvSpPr>
          <p:cNvPr id="251" name="Google Shape;251;p40"/>
          <p:cNvSpPr txBox="1"/>
          <p:nvPr>
            <p:ph idx="1" type="body"/>
          </p:nvPr>
        </p:nvSpPr>
        <p:spPr>
          <a:xfrm>
            <a:off x="311700" y="1468825"/>
            <a:ext cx="8520600" cy="3501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2800">
                <a:latin typeface="Oswald"/>
                <a:ea typeface="Oswald"/>
                <a:cs typeface="Oswald"/>
                <a:sym typeface="Oswald"/>
              </a:rPr>
              <a:t>‘What happened?’ becomes </a:t>
            </a:r>
            <a:r>
              <a:rPr lang="en-GB" sz="2800">
                <a:highlight>
                  <a:schemeClr val="accent6"/>
                </a:highlight>
                <a:latin typeface="Oswald"/>
                <a:ea typeface="Oswald"/>
                <a:cs typeface="Oswald"/>
                <a:sym typeface="Oswald"/>
              </a:rPr>
              <a:t>‘What happened’</a:t>
            </a:r>
            <a:r>
              <a:rPr lang="en-GB" sz="2800">
                <a:latin typeface="Oswald"/>
                <a:ea typeface="Oswald"/>
                <a:cs typeface="Oswald"/>
                <a:sym typeface="Oswald"/>
              </a:rPr>
              <a:t>:</a:t>
            </a:r>
            <a:endParaRPr sz="2800">
              <a:latin typeface="Oswald"/>
              <a:ea typeface="Oswald"/>
              <a:cs typeface="Oswald"/>
              <a:sym typeface="Oswald"/>
            </a:endParaRPr>
          </a:p>
          <a:p>
            <a:pPr indent="-406400" lvl="0" marL="457200" rtl="0" algn="l">
              <a:spcBef>
                <a:spcPts val="1600"/>
              </a:spcBef>
              <a:spcAft>
                <a:spcPts val="0"/>
              </a:spcAft>
              <a:buSzPts val="2800"/>
              <a:buFont typeface="Oswald"/>
              <a:buChar char="●"/>
            </a:pPr>
            <a:r>
              <a:rPr lang="en-GB" sz="2800">
                <a:latin typeface="Oswald"/>
                <a:ea typeface="Oswald"/>
                <a:cs typeface="Oswald"/>
                <a:sym typeface="Oswald"/>
              </a:rPr>
              <a:t>What authorities </a:t>
            </a:r>
            <a:r>
              <a:rPr b="1" lang="en-GB" sz="2800">
                <a:latin typeface="Oswald"/>
                <a:ea typeface="Oswald"/>
                <a:cs typeface="Oswald"/>
                <a:sym typeface="Oswald"/>
              </a:rPr>
              <a:t>are doing</a:t>
            </a:r>
            <a:r>
              <a:rPr lang="en-GB" sz="2800">
                <a:latin typeface="Oswald"/>
                <a:ea typeface="Oswald"/>
                <a:cs typeface="Oswald"/>
                <a:sym typeface="Oswald"/>
              </a:rPr>
              <a:t> to reduce graffiti</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How graffiti </a:t>
            </a:r>
            <a:r>
              <a:rPr b="1" lang="en-GB" sz="2800">
                <a:latin typeface="Oswald"/>
                <a:ea typeface="Oswald"/>
                <a:cs typeface="Oswald"/>
                <a:sym typeface="Oswald"/>
              </a:rPr>
              <a:t>went</a:t>
            </a:r>
            <a:r>
              <a:rPr lang="en-GB" sz="2800">
                <a:latin typeface="Oswald"/>
                <a:ea typeface="Oswald"/>
                <a:cs typeface="Oswald"/>
                <a:sym typeface="Oswald"/>
              </a:rPr>
              <a:t> from the streets to the art gallery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How one graffiti artist </a:t>
            </a:r>
            <a:r>
              <a:rPr b="1" lang="en-GB" sz="2800">
                <a:latin typeface="Oswald"/>
                <a:ea typeface="Oswald"/>
                <a:cs typeface="Oswald"/>
                <a:sym typeface="Oswald"/>
              </a:rPr>
              <a:t>became</a:t>
            </a:r>
            <a:r>
              <a:rPr lang="en-GB" sz="2800">
                <a:latin typeface="Oswald"/>
                <a:ea typeface="Oswald"/>
                <a:cs typeface="Oswald"/>
                <a:sym typeface="Oswald"/>
              </a:rPr>
              <a:t> successful</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Why art collectors </a:t>
            </a:r>
            <a:r>
              <a:rPr b="1" lang="en-GB" sz="2800">
                <a:latin typeface="Oswald"/>
                <a:ea typeface="Oswald"/>
                <a:cs typeface="Oswald"/>
                <a:sym typeface="Oswald"/>
              </a:rPr>
              <a:t>want</a:t>
            </a:r>
            <a:r>
              <a:rPr lang="en-GB" sz="2800">
                <a:latin typeface="Oswald"/>
                <a:ea typeface="Oswald"/>
                <a:cs typeface="Oswald"/>
                <a:sym typeface="Oswald"/>
              </a:rPr>
              <a:t> to collect graffiti</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How graffiti ‘vandals’ </a:t>
            </a:r>
            <a:r>
              <a:rPr b="1" lang="en-GB" sz="2800">
                <a:latin typeface="Oswald"/>
                <a:ea typeface="Oswald"/>
                <a:cs typeface="Oswald"/>
                <a:sym typeface="Oswald"/>
              </a:rPr>
              <a:t>are</a:t>
            </a:r>
            <a:r>
              <a:rPr lang="en-GB" sz="2800">
                <a:latin typeface="Oswald"/>
                <a:ea typeface="Oswald"/>
                <a:cs typeface="Oswald"/>
                <a:sym typeface="Oswald"/>
              </a:rPr>
              <a:t> </a:t>
            </a:r>
            <a:r>
              <a:rPr b="1" lang="en-GB" sz="2800">
                <a:latin typeface="Oswald"/>
                <a:ea typeface="Oswald"/>
                <a:cs typeface="Oswald"/>
                <a:sym typeface="Oswald"/>
              </a:rPr>
              <a:t>treated</a:t>
            </a:r>
            <a:r>
              <a:rPr lang="en-GB" sz="2800">
                <a:latin typeface="Oswald"/>
                <a:ea typeface="Oswald"/>
                <a:cs typeface="Oswald"/>
                <a:sym typeface="Oswald"/>
              </a:rPr>
              <a:t> by the justice system</a:t>
            </a:r>
            <a:endParaRPr sz="2800">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5" name="Shape 255"/>
        <p:cNvGrpSpPr/>
        <p:nvPr/>
      </p:nvGrpSpPr>
      <p:grpSpPr>
        <a:xfrm>
          <a:off x="0" y="0"/>
          <a:ext cx="0" cy="0"/>
          <a:chOff x="0" y="0"/>
          <a:chExt cx="0" cy="0"/>
        </a:xfrm>
      </p:grpSpPr>
      <p:sp>
        <p:nvSpPr>
          <p:cNvPr id="256" name="Google Shape;256;p41"/>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2800">
                <a:solidFill>
                  <a:schemeClr val="lt1"/>
                </a:solidFill>
                <a:latin typeface="Oswald"/>
                <a:ea typeface="Oswald"/>
                <a:cs typeface="Oswald"/>
                <a:sym typeface="Oswald"/>
              </a:rPr>
              <a:t>Generate</a:t>
            </a:r>
            <a:r>
              <a:rPr lang="en-GB" sz="2800">
                <a:solidFill>
                  <a:schemeClr val="lt1"/>
                </a:solidFill>
                <a:latin typeface="Oswald"/>
                <a:ea typeface="Oswald"/>
                <a:cs typeface="Oswald"/>
                <a:sym typeface="Oswald"/>
              </a:rPr>
              <a:t> </a:t>
            </a:r>
            <a:r>
              <a:rPr b="1" lang="en-GB" sz="2800">
                <a:solidFill>
                  <a:schemeClr val="lt1"/>
                </a:solidFill>
                <a:latin typeface="Oswald"/>
                <a:ea typeface="Oswald"/>
                <a:cs typeface="Oswald"/>
                <a:sym typeface="Oswald"/>
              </a:rPr>
              <a:t>at least</a:t>
            </a:r>
            <a:r>
              <a:rPr lang="en-GB" sz="2800">
                <a:solidFill>
                  <a:schemeClr val="lt1"/>
                </a:solidFill>
                <a:latin typeface="Oswald"/>
                <a:ea typeface="Oswald"/>
                <a:cs typeface="Oswald"/>
                <a:sym typeface="Oswald"/>
              </a:rPr>
              <a:t> </a:t>
            </a:r>
            <a:r>
              <a:rPr lang="en-GB" sz="2800">
                <a:solidFill>
                  <a:schemeClr val="lt1"/>
                </a:solidFill>
                <a:latin typeface="Oswald"/>
                <a:ea typeface="Oswald"/>
                <a:cs typeface="Oswald"/>
                <a:sym typeface="Oswald"/>
              </a:rPr>
              <a:t>3 more ideas</a:t>
            </a:r>
            <a:endParaRPr sz="2800">
              <a:solidFill>
                <a:schemeClr val="lt1"/>
              </a:solidFill>
              <a:latin typeface="Oswald"/>
              <a:ea typeface="Oswald"/>
              <a:cs typeface="Oswald"/>
              <a:sym typeface="Oswald"/>
            </a:endParaRPr>
          </a:p>
          <a:p>
            <a:pPr indent="-406400" lvl="0" marL="457200" rtl="0" algn="l">
              <a:spcBef>
                <a:spcPts val="160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Focus on </a:t>
            </a:r>
            <a:r>
              <a:rPr b="1" lang="en-GB" sz="2800">
                <a:solidFill>
                  <a:schemeClr val="lt1"/>
                </a:solidFill>
                <a:latin typeface="Oswald"/>
                <a:ea typeface="Oswald"/>
                <a:cs typeface="Oswald"/>
                <a:sym typeface="Oswald"/>
              </a:rPr>
              <a:t>verbs</a:t>
            </a:r>
            <a:r>
              <a:rPr lang="en-GB" sz="2800">
                <a:solidFill>
                  <a:schemeClr val="lt1"/>
                </a:solidFill>
                <a:latin typeface="Oswald"/>
                <a:ea typeface="Oswald"/>
                <a:cs typeface="Oswald"/>
                <a:sym typeface="Oswald"/>
              </a:rPr>
              <a:t>: things happening</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Focus on </a:t>
            </a:r>
            <a:r>
              <a:rPr b="1" lang="en-GB" sz="2800">
                <a:solidFill>
                  <a:schemeClr val="lt1"/>
                </a:solidFill>
                <a:latin typeface="Oswald"/>
                <a:ea typeface="Oswald"/>
                <a:cs typeface="Oswald"/>
                <a:sym typeface="Oswald"/>
              </a:rPr>
              <a:t>quantity of ideas</a:t>
            </a:r>
            <a:r>
              <a:rPr lang="en-GB" sz="2800">
                <a:solidFill>
                  <a:schemeClr val="lt1"/>
                </a:solidFill>
                <a:latin typeface="Oswald"/>
                <a:ea typeface="Oswald"/>
                <a:cs typeface="Oswald"/>
                <a:sym typeface="Oswald"/>
              </a:rPr>
              <a:t>, treating it as the </a:t>
            </a:r>
            <a:r>
              <a:rPr b="1" lang="en-GB" sz="2800">
                <a:solidFill>
                  <a:schemeClr val="lt1"/>
                </a:solidFill>
                <a:latin typeface="Oswald"/>
                <a:ea typeface="Oswald"/>
                <a:cs typeface="Oswald"/>
                <a:sym typeface="Oswald"/>
              </a:rPr>
              <a:t>first stage</a:t>
            </a:r>
            <a:r>
              <a:rPr lang="en-GB" sz="2800">
                <a:solidFill>
                  <a:schemeClr val="lt1"/>
                </a:solidFill>
                <a:latin typeface="Oswald"/>
                <a:ea typeface="Oswald"/>
                <a:cs typeface="Oswald"/>
                <a:sym typeface="Oswald"/>
              </a:rPr>
              <a:t> in a process. Don’t worry about quality right now — that’s a later stage.</a:t>
            </a:r>
            <a:endParaRPr sz="2800">
              <a:solidFill>
                <a:schemeClr val="lt1"/>
              </a:solidFill>
              <a:latin typeface="Oswald"/>
              <a:ea typeface="Oswald"/>
              <a:cs typeface="Oswald"/>
              <a:sym typeface="Oswald"/>
            </a:endParaRPr>
          </a:p>
        </p:txBody>
      </p:sp>
      <p:sp>
        <p:nvSpPr>
          <p:cNvPr id="257" name="Google Shape;257;p41"/>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Try</a:t>
            </a:r>
            <a:r>
              <a:rPr lang="en-GB" sz="4200">
                <a:solidFill>
                  <a:schemeClr val="lt1"/>
                </a:solidFill>
              </a:rPr>
              <a:t> it now (5 minutes):</a:t>
            </a:r>
            <a:endParaRPr sz="19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Meanwhile… Professionalism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What makes a story professional?</a:t>
            </a:r>
            <a:endParaRPr sz="1900"/>
          </a:p>
        </p:txBody>
      </p:sp>
      <p:sp>
        <p:nvSpPr>
          <p:cNvPr id="268" name="Google Shape;268;p4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800">
                <a:latin typeface="Oswald"/>
                <a:ea typeface="Oswald"/>
                <a:cs typeface="Oswald"/>
                <a:sym typeface="Oswald"/>
              </a:rPr>
              <a:t>How do you distinguish between a podcast/YouTube video/story/ Insta account which is “</a:t>
            </a:r>
            <a:r>
              <a:rPr b="1" lang="en-GB" sz="2800">
                <a:latin typeface="Oswald"/>
                <a:ea typeface="Oswald"/>
                <a:cs typeface="Oswald"/>
                <a:sym typeface="Oswald"/>
              </a:rPr>
              <a:t>professional</a:t>
            </a:r>
            <a:r>
              <a:rPr lang="en-GB" sz="2800">
                <a:latin typeface="Oswald"/>
                <a:ea typeface="Oswald"/>
                <a:cs typeface="Oswald"/>
                <a:sym typeface="Oswald"/>
              </a:rPr>
              <a:t>” rather than “</a:t>
            </a:r>
            <a:r>
              <a:rPr b="1" lang="en-GB" sz="2800">
                <a:latin typeface="Oswald"/>
                <a:ea typeface="Oswald"/>
                <a:cs typeface="Oswald"/>
                <a:sym typeface="Oswald"/>
              </a:rPr>
              <a:t>amateur</a:t>
            </a:r>
            <a:r>
              <a:rPr lang="en-GB" sz="2800">
                <a:latin typeface="Oswald"/>
                <a:ea typeface="Oswald"/>
                <a:cs typeface="Oswald"/>
                <a:sym typeface="Oswald"/>
              </a:rPr>
              <a:t>”/“a hobby”?</a:t>
            </a:r>
            <a:endParaRPr sz="2800">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Professionalism</a:t>
            </a:r>
            <a:endParaRPr sz="1900"/>
          </a:p>
        </p:txBody>
      </p:sp>
      <p:sp>
        <p:nvSpPr>
          <p:cNvPr id="274" name="Google Shape;274;p4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Audience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Money/funding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Conventions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Originality</a:t>
            </a:r>
            <a:endParaRPr sz="2800">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Who’s your audience?</a:t>
            </a:r>
            <a:endParaRPr sz="1900"/>
          </a:p>
        </p:txBody>
      </p:sp>
      <p:sp>
        <p:nvSpPr>
          <p:cNvPr id="280" name="Google Shape;280;p4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Demographics (age, location, industry, social class, etc)</a:t>
            </a:r>
            <a:br>
              <a:rPr lang="en-GB" sz="2800">
                <a:latin typeface="Oswald"/>
                <a:ea typeface="Oswald"/>
                <a:cs typeface="Oswald"/>
                <a:sym typeface="Oswald"/>
              </a:rPr>
            </a:br>
            <a:r>
              <a:rPr lang="en-GB" sz="2800">
                <a:solidFill>
                  <a:schemeClr val="lt1"/>
                </a:solidFill>
                <a:highlight>
                  <a:srgbClr val="FF0000"/>
                </a:highlight>
                <a:latin typeface="Oswald"/>
                <a:ea typeface="Oswald"/>
                <a:cs typeface="Oswald"/>
                <a:sym typeface="Oswald"/>
              </a:rPr>
              <a:t>Tip: avoid being too specific or general:</a:t>
            </a:r>
            <a:r>
              <a:rPr lang="en-GB" sz="2800">
                <a:latin typeface="Oswald"/>
                <a:ea typeface="Oswald"/>
                <a:cs typeface="Oswald"/>
                <a:sym typeface="Oswald"/>
              </a:rPr>
              <a:t> e.g. ‘everyone’ or ‘my story is about nurses so my audience is nurses’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How/where do they consume stories?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Why are you targeting them? (The objective)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What are their information needs?</a:t>
            </a:r>
            <a:endParaRPr sz="2800">
              <a:latin typeface="Oswald"/>
              <a:ea typeface="Oswald"/>
              <a:cs typeface="Oswald"/>
              <a:sym typeface="Oswald"/>
            </a:endParaRPr>
          </a:p>
          <a:p>
            <a:pPr indent="0" lvl="0" marL="0" rtl="0" algn="l">
              <a:spcBef>
                <a:spcPts val="1600"/>
              </a:spcBef>
              <a:spcAft>
                <a:spcPts val="1600"/>
              </a:spcAft>
              <a:buNone/>
            </a:pPr>
            <a:r>
              <a:t/>
            </a:r>
            <a:endParaRPr sz="28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28"/>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Play"/>
              <a:buNone/>
            </a:pPr>
            <a:r>
              <a:t/>
            </a:r>
            <a:endParaRPr/>
          </a:p>
        </p:txBody>
      </p:sp>
      <p:sp>
        <p:nvSpPr>
          <p:cNvPr id="151" name="Google Shape;151;p28"/>
          <p:cNvSpPr/>
          <p:nvPr/>
        </p:nvSpPr>
        <p:spPr>
          <a:xfrm>
            <a:off x="5125" y="-1025"/>
            <a:ext cx="9144000" cy="3299100"/>
          </a:xfrm>
          <a:prstGeom prst="rect">
            <a:avLst/>
          </a:prstGeom>
          <a:solidFill>
            <a:srgbClr val="37BEB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52" name="Google Shape;152;p28"/>
          <p:cNvPicPr preferRelativeResize="0"/>
          <p:nvPr/>
        </p:nvPicPr>
        <p:blipFill>
          <a:blip r:embed="rId3">
            <a:alphaModFix/>
          </a:blip>
          <a:stretch>
            <a:fillRect/>
          </a:stretch>
        </p:blipFill>
        <p:spPr>
          <a:xfrm>
            <a:off x="7909395" y="3705058"/>
            <a:ext cx="1080799" cy="1080799"/>
          </a:xfrm>
          <a:prstGeom prst="rect">
            <a:avLst/>
          </a:prstGeom>
          <a:noFill/>
          <a:ln>
            <a:noFill/>
          </a:ln>
        </p:spPr>
      </p:pic>
      <p:sp>
        <p:nvSpPr>
          <p:cNvPr id="153" name="Google Shape;153;p28"/>
          <p:cNvSpPr txBox="1"/>
          <p:nvPr/>
        </p:nvSpPr>
        <p:spPr>
          <a:xfrm>
            <a:off x="411175" y="644300"/>
            <a:ext cx="8282400" cy="2109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6000">
                <a:solidFill>
                  <a:srgbClr val="FFFFFF"/>
                </a:solidFill>
                <a:latin typeface="Oswald"/>
                <a:ea typeface="Oswald"/>
                <a:cs typeface="Oswald"/>
                <a:sym typeface="Oswald"/>
              </a:rPr>
              <a:t>Developing</a:t>
            </a:r>
            <a:r>
              <a:rPr lang="en-GB" sz="6000">
                <a:solidFill>
                  <a:srgbClr val="FFFFFF"/>
                </a:solidFill>
                <a:latin typeface="Oswald"/>
                <a:ea typeface="Oswald"/>
                <a:cs typeface="Oswald"/>
                <a:sym typeface="Oswald"/>
              </a:rPr>
              <a:t> great ideas</a:t>
            </a:r>
            <a:endParaRPr sz="6000">
              <a:solidFill>
                <a:srgbClr val="FFFFFF"/>
              </a:solidFill>
              <a:latin typeface="Oswald"/>
              <a:ea typeface="Oswald"/>
              <a:cs typeface="Oswald"/>
              <a:sym typeface="Oswald"/>
            </a:endParaRPr>
          </a:p>
        </p:txBody>
      </p:sp>
      <p:sp>
        <p:nvSpPr>
          <p:cNvPr id="154" name="Google Shape;154;p28"/>
          <p:cNvSpPr txBox="1"/>
          <p:nvPr/>
        </p:nvSpPr>
        <p:spPr>
          <a:xfrm>
            <a:off x="411175" y="3398250"/>
            <a:ext cx="8282400" cy="126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600">
                <a:solidFill>
                  <a:srgbClr val="666666"/>
                </a:solidFill>
                <a:latin typeface="Oswald"/>
                <a:ea typeface="Oswald"/>
                <a:cs typeface="Oswald"/>
                <a:sym typeface="Oswald"/>
              </a:rPr>
              <a:t>Paul Bradshaw </a:t>
            </a:r>
            <a:r>
              <a:rPr lang="en-GB" sz="3600">
                <a:solidFill>
                  <a:srgbClr val="B7B7B7"/>
                </a:solidFill>
                <a:latin typeface="Oswald"/>
                <a:ea typeface="Oswald"/>
                <a:cs typeface="Oswald"/>
                <a:sym typeface="Oswald"/>
              </a:rPr>
              <a:t>|</a:t>
            </a:r>
            <a:r>
              <a:rPr lang="en-GB" sz="3600">
                <a:solidFill>
                  <a:srgbClr val="666666"/>
                </a:solidFill>
                <a:latin typeface="Oswald"/>
                <a:ea typeface="Oswald"/>
                <a:cs typeface="Oswald"/>
                <a:sym typeface="Oswald"/>
              </a:rPr>
              <a:t> MED7334 Narrative</a:t>
            </a:r>
            <a:endParaRPr sz="3600">
              <a:solidFill>
                <a:srgbClr val="666666"/>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grpSp>
        <p:nvGrpSpPr>
          <p:cNvPr id="285" name="Google Shape;285;p46"/>
          <p:cNvGrpSpPr/>
          <p:nvPr/>
        </p:nvGrpSpPr>
        <p:grpSpPr>
          <a:xfrm>
            <a:off x="568245" y="4019779"/>
            <a:ext cx="8007518" cy="980758"/>
            <a:chOff x="1593000" y="2322568"/>
            <a:chExt cx="5957975" cy="643500"/>
          </a:xfrm>
        </p:grpSpPr>
        <p:sp>
          <p:nvSpPr>
            <p:cNvPr id="286" name="Google Shape;286;p4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p:txBody>
        </p:sp>
        <p:sp>
          <p:nvSpPr>
            <p:cNvPr id="287" name="Google Shape;287;p46"/>
            <p:cNvSpPr/>
            <p:nvPr/>
          </p:nvSpPr>
          <p:spPr>
            <a:xfrm flipH="1">
              <a:off x="2283025" y="2322575"/>
              <a:ext cx="1844400" cy="642600"/>
            </a:xfrm>
            <a:prstGeom prst="rect">
              <a:avLst/>
            </a:prstGeom>
            <a:solidFill>
              <a:srgbClr val="AC1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p:txBody>
        </p:sp>
        <p:sp>
          <p:nvSpPr>
            <p:cNvPr id="288" name="Google Shape;288;p46"/>
            <p:cNvSpPr/>
            <p:nvPr/>
          </p:nvSpPr>
          <p:spPr>
            <a:xfrm rot="-5400000">
              <a:off x="3501574" y="1934671"/>
              <a:ext cx="643356" cy="1419149"/>
            </a:xfrm>
            <a:prstGeom prst="flowChartOffpageConnector">
              <a:avLst/>
            </a:prstGeom>
            <a:solidFill>
              <a:srgbClr val="AC1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p:txBody>
        </p:sp>
        <p:sp>
          <p:nvSpPr>
            <p:cNvPr id="289" name="Google Shape;289;p4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FFFFFF"/>
                  </a:solidFill>
                  <a:latin typeface="Roboto"/>
                  <a:ea typeface="Roboto"/>
                  <a:cs typeface="Roboto"/>
                  <a:sym typeface="Roboto"/>
                </a:rPr>
                <a:t>Doing</a:t>
              </a:r>
              <a:endParaRPr b="1" sz="1800">
                <a:solidFill>
                  <a:srgbClr val="FFFFFF"/>
                </a:solidFill>
                <a:latin typeface="Roboto"/>
                <a:ea typeface="Roboto"/>
                <a:cs typeface="Roboto"/>
                <a:sym typeface="Roboto"/>
              </a:endParaRPr>
            </a:p>
          </p:txBody>
        </p:sp>
        <p:sp>
          <p:nvSpPr>
            <p:cNvPr id="290" name="Google Shape;290;p46"/>
            <p:cNvSpPr/>
            <p:nvPr/>
          </p:nvSpPr>
          <p:spPr>
            <a:xfrm>
              <a:off x="1593000" y="2322568"/>
              <a:ext cx="690000" cy="642300"/>
            </a:xfrm>
            <a:prstGeom prst="rect">
              <a:avLst/>
            </a:prstGeom>
            <a:solidFill>
              <a:srgbClr val="B6124A"/>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p:txBody>
        </p:sp>
        <p:sp>
          <p:nvSpPr>
            <p:cNvPr id="291" name="Google Shape;291;p46"/>
            <p:cNvSpPr/>
            <p:nvPr/>
          </p:nvSpPr>
          <p:spPr>
            <a:xfrm>
              <a:off x="1593000" y="2322575"/>
              <a:ext cx="690000" cy="642600"/>
            </a:xfrm>
            <a:prstGeom prst="rect">
              <a:avLst/>
            </a:prstGeom>
            <a:solidFill>
              <a:srgbClr val="C413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solidFill>
                    <a:srgbClr val="FFFFFF"/>
                  </a:solidFill>
                  <a:latin typeface="Roboto"/>
                  <a:ea typeface="Roboto"/>
                  <a:cs typeface="Roboto"/>
                  <a:sym typeface="Roboto"/>
                </a:rPr>
                <a:t>04</a:t>
              </a:r>
              <a:endParaRPr b="1" sz="3000">
                <a:solidFill>
                  <a:srgbClr val="FFFFFF"/>
                </a:solidFill>
                <a:latin typeface="Roboto"/>
                <a:ea typeface="Roboto"/>
                <a:cs typeface="Roboto"/>
                <a:sym typeface="Roboto"/>
              </a:endParaRPr>
            </a:p>
          </p:txBody>
        </p:sp>
        <p:sp>
          <p:nvSpPr>
            <p:cNvPr id="292" name="Google Shape;292;p4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AC1146"/>
                </a:buClr>
                <a:buSzPts val="1200"/>
                <a:buFont typeface="Roboto"/>
                <a:buChar char="●"/>
              </a:pPr>
              <a:r>
                <a:rPr b="1" lang="en-GB" sz="1200">
                  <a:solidFill>
                    <a:srgbClr val="AC1146"/>
                  </a:solidFill>
                  <a:latin typeface="Roboto"/>
                  <a:ea typeface="Roboto"/>
                  <a:cs typeface="Roboto"/>
                  <a:sym typeface="Roboto"/>
                </a:rPr>
                <a:t>Connect me (feel connected to others in society)</a:t>
              </a:r>
              <a:endParaRPr b="1" sz="1200">
                <a:solidFill>
                  <a:srgbClr val="AC1146"/>
                </a:solidFill>
                <a:latin typeface="Roboto"/>
                <a:ea typeface="Roboto"/>
                <a:cs typeface="Roboto"/>
                <a:sym typeface="Roboto"/>
              </a:endParaRPr>
            </a:p>
            <a:p>
              <a:pPr indent="-304800" lvl="0" marL="457200" rtl="0" algn="l">
                <a:lnSpc>
                  <a:spcPct val="115000"/>
                </a:lnSpc>
                <a:spcBef>
                  <a:spcPts val="0"/>
                </a:spcBef>
                <a:spcAft>
                  <a:spcPts val="0"/>
                </a:spcAft>
                <a:buClr>
                  <a:srgbClr val="AC1146"/>
                </a:buClr>
                <a:buSzPts val="1200"/>
                <a:buFont typeface="Roboto"/>
                <a:buChar char="●"/>
              </a:pPr>
              <a:r>
                <a:rPr b="1" lang="en-GB" sz="1200">
                  <a:solidFill>
                    <a:srgbClr val="AC1146"/>
                  </a:solidFill>
                  <a:latin typeface="Roboto"/>
                  <a:ea typeface="Roboto"/>
                  <a:cs typeface="Roboto"/>
                  <a:sym typeface="Roboto"/>
                </a:rPr>
                <a:t>Help me (practical information and advice for day-to-day life)</a:t>
              </a:r>
              <a:endParaRPr b="1" sz="1200">
                <a:solidFill>
                  <a:srgbClr val="AC1146"/>
                </a:solidFill>
                <a:latin typeface="Roboto"/>
                <a:ea typeface="Roboto"/>
                <a:cs typeface="Roboto"/>
                <a:sym typeface="Roboto"/>
              </a:endParaRPr>
            </a:p>
          </p:txBody>
        </p:sp>
      </p:grpSp>
      <p:grpSp>
        <p:nvGrpSpPr>
          <p:cNvPr id="293" name="Google Shape;293;p46"/>
          <p:cNvGrpSpPr/>
          <p:nvPr/>
        </p:nvGrpSpPr>
        <p:grpSpPr>
          <a:xfrm>
            <a:off x="568245" y="3021657"/>
            <a:ext cx="8007518" cy="980758"/>
            <a:chOff x="1593000" y="2322568"/>
            <a:chExt cx="5957975" cy="643500"/>
          </a:xfrm>
        </p:grpSpPr>
        <p:sp>
          <p:nvSpPr>
            <p:cNvPr id="294" name="Google Shape;294;p4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p:txBody>
        </p:sp>
        <p:sp>
          <p:nvSpPr>
            <p:cNvPr id="295" name="Google Shape;295;p46"/>
            <p:cNvSpPr/>
            <p:nvPr/>
          </p:nvSpPr>
          <p:spPr>
            <a:xfrm flipH="1">
              <a:off x="2283025" y="2322575"/>
              <a:ext cx="1844400" cy="642600"/>
            </a:xfrm>
            <a:prstGeom prst="rect">
              <a:avLst/>
            </a:prstGeom>
            <a:solidFill>
              <a:srgbClr val="AC1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p:txBody>
        </p:sp>
        <p:sp>
          <p:nvSpPr>
            <p:cNvPr id="296" name="Google Shape;296;p46"/>
            <p:cNvSpPr/>
            <p:nvPr/>
          </p:nvSpPr>
          <p:spPr>
            <a:xfrm rot="-5400000">
              <a:off x="3501574" y="1934671"/>
              <a:ext cx="643356" cy="1419149"/>
            </a:xfrm>
            <a:prstGeom prst="flowChartOffpageConnector">
              <a:avLst/>
            </a:prstGeom>
            <a:solidFill>
              <a:srgbClr val="AC1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p:txBody>
        </p:sp>
        <p:sp>
          <p:nvSpPr>
            <p:cNvPr id="297" name="Google Shape;297;p4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FFFFFF"/>
                  </a:solidFill>
                  <a:latin typeface="Roboto"/>
                  <a:ea typeface="Roboto"/>
                  <a:cs typeface="Roboto"/>
                  <a:sym typeface="Roboto"/>
                </a:rPr>
                <a:t>Feeling</a:t>
              </a:r>
              <a:endParaRPr b="1" sz="1800">
                <a:solidFill>
                  <a:srgbClr val="FFFFFF"/>
                </a:solidFill>
                <a:latin typeface="Roboto"/>
                <a:ea typeface="Roboto"/>
                <a:cs typeface="Roboto"/>
                <a:sym typeface="Roboto"/>
              </a:endParaRPr>
            </a:p>
          </p:txBody>
        </p:sp>
        <p:sp>
          <p:nvSpPr>
            <p:cNvPr id="298" name="Google Shape;298;p46"/>
            <p:cNvSpPr/>
            <p:nvPr/>
          </p:nvSpPr>
          <p:spPr>
            <a:xfrm>
              <a:off x="1593000" y="2322568"/>
              <a:ext cx="690000" cy="642300"/>
            </a:xfrm>
            <a:prstGeom prst="rect">
              <a:avLst/>
            </a:prstGeom>
            <a:solidFill>
              <a:srgbClr val="B6124A"/>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p:txBody>
        </p:sp>
        <p:sp>
          <p:nvSpPr>
            <p:cNvPr id="299" name="Google Shape;299;p46"/>
            <p:cNvSpPr/>
            <p:nvPr/>
          </p:nvSpPr>
          <p:spPr>
            <a:xfrm>
              <a:off x="1593000" y="2322575"/>
              <a:ext cx="690000" cy="642600"/>
            </a:xfrm>
            <a:prstGeom prst="rect">
              <a:avLst/>
            </a:prstGeom>
            <a:solidFill>
              <a:srgbClr val="C413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solidFill>
                    <a:srgbClr val="FFFFFF"/>
                  </a:solidFill>
                  <a:latin typeface="Roboto"/>
                  <a:ea typeface="Roboto"/>
                  <a:cs typeface="Roboto"/>
                  <a:sym typeface="Roboto"/>
                </a:rPr>
                <a:t>03</a:t>
              </a:r>
              <a:endParaRPr b="1" sz="3000">
                <a:solidFill>
                  <a:srgbClr val="FFFFFF"/>
                </a:solidFill>
                <a:latin typeface="Roboto"/>
                <a:ea typeface="Roboto"/>
                <a:cs typeface="Roboto"/>
                <a:sym typeface="Roboto"/>
              </a:endParaRPr>
            </a:p>
          </p:txBody>
        </p:sp>
        <p:sp>
          <p:nvSpPr>
            <p:cNvPr id="300" name="Google Shape;300;p4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AC1146"/>
                </a:buClr>
                <a:buSzPts val="1200"/>
                <a:buFont typeface="Roboto"/>
                <a:buChar char="●"/>
              </a:pPr>
              <a:r>
                <a:rPr b="1" lang="en-GB" sz="1200">
                  <a:solidFill>
                    <a:srgbClr val="AC1146"/>
                  </a:solidFill>
                  <a:latin typeface="Roboto"/>
                  <a:ea typeface="Roboto"/>
                  <a:cs typeface="Roboto"/>
                  <a:sym typeface="Roboto"/>
                </a:rPr>
                <a:t>Divert me (interesting stories)</a:t>
              </a:r>
              <a:endParaRPr b="1" sz="1200">
                <a:solidFill>
                  <a:srgbClr val="AC1146"/>
                </a:solidFill>
                <a:latin typeface="Roboto"/>
                <a:ea typeface="Roboto"/>
                <a:cs typeface="Roboto"/>
                <a:sym typeface="Roboto"/>
              </a:endParaRPr>
            </a:p>
            <a:p>
              <a:pPr indent="-304800" lvl="0" marL="457200" rtl="0" algn="l">
                <a:lnSpc>
                  <a:spcPct val="115000"/>
                </a:lnSpc>
                <a:spcBef>
                  <a:spcPts val="0"/>
                </a:spcBef>
                <a:spcAft>
                  <a:spcPts val="0"/>
                </a:spcAft>
                <a:buClr>
                  <a:srgbClr val="AC1146"/>
                </a:buClr>
                <a:buSzPts val="1200"/>
                <a:buFont typeface="Roboto"/>
                <a:buChar char="●"/>
              </a:pPr>
              <a:r>
                <a:rPr b="1" lang="en-GB" sz="1200">
                  <a:solidFill>
                    <a:srgbClr val="AC1146"/>
                  </a:solidFill>
                  <a:latin typeface="Roboto"/>
                  <a:ea typeface="Roboto"/>
                  <a:cs typeface="Roboto"/>
                  <a:sym typeface="Roboto"/>
                </a:rPr>
                <a:t>Inspire me (makes me feel better about the world)</a:t>
              </a:r>
              <a:endParaRPr b="1" sz="1200">
                <a:solidFill>
                  <a:srgbClr val="AC1146"/>
                </a:solidFill>
                <a:latin typeface="Roboto"/>
                <a:ea typeface="Roboto"/>
                <a:cs typeface="Roboto"/>
                <a:sym typeface="Roboto"/>
              </a:endParaRPr>
            </a:p>
          </p:txBody>
        </p:sp>
      </p:grpSp>
      <p:grpSp>
        <p:nvGrpSpPr>
          <p:cNvPr id="301" name="Google Shape;301;p46"/>
          <p:cNvGrpSpPr/>
          <p:nvPr/>
        </p:nvGrpSpPr>
        <p:grpSpPr>
          <a:xfrm>
            <a:off x="568245" y="2023494"/>
            <a:ext cx="8007518" cy="980758"/>
            <a:chOff x="1593000" y="2322568"/>
            <a:chExt cx="5957975" cy="643500"/>
          </a:xfrm>
        </p:grpSpPr>
        <p:sp>
          <p:nvSpPr>
            <p:cNvPr id="302" name="Google Shape;302;p4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p:txBody>
        </p:sp>
        <p:sp>
          <p:nvSpPr>
            <p:cNvPr id="303" name="Google Shape;303;p46"/>
            <p:cNvSpPr/>
            <p:nvPr/>
          </p:nvSpPr>
          <p:spPr>
            <a:xfrm flipH="1">
              <a:off x="2283025" y="2322575"/>
              <a:ext cx="1844400" cy="642600"/>
            </a:xfrm>
            <a:prstGeom prst="rect">
              <a:avLst/>
            </a:prstGeom>
            <a:solidFill>
              <a:srgbClr val="AC1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p:txBody>
        </p:sp>
        <p:sp>
          <p:nvSpPr>
            <p:cNvPr id="304" name="Google Shape;304;p46"/>
            <p:cNvSpPr/>
            <p:nvPr/>
          </p:nvSpPr>
          <p:spPr>
            <a:xfrm rot="-5400000">
              <a:off x="3501574" y="1934671"/>
              <a:ext cx="643356" cy="1419149"/>
            </a:xfrm>
            <a:prstGeom prst="flowChartOffpageConnector">
              <a:avLst/>
            </a:prstGeom>
            <a:solidFill>
              <a:srgbClr val="AC1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p:txBody>
        </p:sp>
        <p:sp>
          <p:nvSpPr>
            <p:cNvPr id="305" name="Google Shape;305;p4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FFFFFF"/>
                  </a:solidFill>
                  <a:latin typeface="Roboto"/>
                  <a:ea typeface="Roboto"/>
                  <a:cs typeface="Roboto"/>
                  <a:sym typeface="Roboto"/>
                </a:rPr>
                <a:t>Understanding</a:t>
              </a:r>
              <a:endParaRPr b="1" sz="1800">
                <a:solidFill>
                  <a:srgbClr val="FFFFFF"/>
                </a:solidFill>
                <a:latin typeface="Roboto"/>
                <a:ea typeface="Roboto"/>
                <a:cs typeface="Roboto"/>
                <a:sym typeface="Roboto"/>
              </a:endParaRPr>
            </a:p>
          </p:txBody>
        </p:sp>
        <p:sp>
          <p:nvSpPr>
            <p:cNvPr id="306" name="Google Shape;306;p46"/>
            <p:cNvSpPr/>
            <p:nvPr/>
          </p:nvSpPr>
          <p:spPr>
            <a:xfrm>
              <a:off x="1593000" y="2322568"/>
              <a:ext cx="690000" cy="642300"/>
            </a:xfrm>
            <a:prstGeom prst="rect">
              <a:avLst/>
            </a:prstGeom>
            <a:solidFill>
              <a:srgbClr val="B6124A"/>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p:txBody>
        </p:sp>
        <p:sp>
          <p:nvSpPr>
            <p:cNvPr id="307" name="Google Shape;307;p46"/>
            <p:cNvSpPr/>
            <p:nvPr/>
          </p:nvSpPr>
          <p:spPr>
            <a:xfrm>
              <a:off x="1593000" y="2322575"/>
              <a:ext cx="690000" cy="642600"/>
            </a:xfrm>
            <a:prstGeom prst="rect">
              <a:avLst/>
            </a:prstGeom>
            <a:solidFill>
              <a:srgbClr val="C413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solidFill>
                    <a:srgbClr val="FFFFFF"/>
                  </a:solidFill>
                  <a:latin typeface="Roboto"/>
                  <a:ea typeface="Roboto"/>
                  <a:cs typeface="Roboto"/>
                  <a:sym typeface="Roboto"/>
                </a:rPr>
                <a:t>02</a:t>
              </a:r>
              <a:endParaRPr b="1" sz="3000">
                <a:solidFill>
                  <a:srgbClr val="FFFFFF"/>
                </a:solidFill>
                <a:latin typeface="Roboto"/>
                <a:ea typeface="Roboto"/>
                <a:cs typeface="Roboto"/>
                <a:sym typeface="Roboto"/>
              </a:endParaRPr>
            </a:p>
          </p:txBody>
        </p:sp>
        <p:sp>
          <p:nvSpPr>
            <p:cNvPr id="308" name="Google Shape;308;p4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AC1146"/>
                </a:buClr>
                <a:buSzPts val="1200"/>
                <a:buFont typeface="Roboto"/>
                <a:buChar char="●"/>
              </a:pPr>
              <a:r>
                <a:rPr b="1" lang="en-GB" sz="1200">
                  <a:solidFill>
                    <a:srgbClr val="AC1146"/>
                  </a:solidFill>
                  <a:latin typeface="Roboto"/>
                  <a:ea typeface="Roboto"/>
                  <a:cs typeface="Roboto"/>
                  <a:sym typeface="Roboto"/>
                </a:rPr>
                <a:t>Educate me (learn more about topics and events)</a:t>
              </a:r>
              <a:endParaRPr b="1" sz="1200">
                <a:solidFill>
                  <a:srgbClr val="AC1146"/>
                </a:solidFill>
                <a:latin typeface="Roboto"/>
                <a:ea typeface="Roboto"/>
                <a:cs typeface="Roboto"/>
                <a:sym typeface="Roboto"/>
              </a:endParaRPr>
            </a:p>
            <a:p>
              <a:pPr indent="-304800" lvl="0" marL="457200" rtl="0" algn="l">
                <a:lnSpc>
                  <a:spcPct val="115000"/>
                </a:lnSpc>
                <a:spcBef>
                  <a:spcPts val="0"/>
                </a:spcBef>
                <a:spcAft>
                  <a:spcPts val="0"/>
                </a:spcAft>
                <a:buClr>
                  <a:srgbClr val="AC1146"/>
                </a:buClr>
                <a:buSzPts val="1200"/>
                <a:buFont typeface="Roboto"/>
                <a:buChar char="●"/>
              </a:pPr>
              <a:r>
                <a:rPr b="1" lang="en-GB" sz="1200">
                  <a:solidFill>
                    <a:srgbClr val="AC1146"/>
                  </a:solidFill>
                  <a:latin typeface="Roboto"/>
                  <a:ea typeface="Roboto"/>
                  <a:cs typeface="Roboto"/>
                  <a:sym typeface="Roboto"/>
                </a:rPr>
                <a:t>Give me perspective (different perspectives on topical issues)</a:t>
              </a:r>
              <a:endParaRPr b="1" sz="1200">
                <a:solidFill>
                  <a:srgbClr val="AC1146"/>
                </a:solidFill>
                <a:latin typeface="Roboto"/>
                <a:ea typeface="Roboto"/>
                <a:cs typeface="Roboto"/>
                <a:sym typeface="Roboto"/>
              </a:endParaRPr>
            </a:p>
          </p:txBody>
        </p:sp>
      </p:grpSp>
      <p:grpSp>
        <p:nvGrpSpPr>
          <p:cNvPr id="309" name="Google Shape;309;p46"/>
          <p:cNvGrpSpPr/>
          <p:nvPr/>
        </p:nvGrpSpPr>
        <p:grpSpPr>
          <a:xfrm>
            <a:off x="568245" y="1025384"/>
            <a:ext cx="8007518" cy="980758"/>
            <a:chOff x="1593000" y="2322568"/>
            <a:chExt cx="5957975" cy="643500"/>
          </a:xfrm>
        </p:grpSpPr>
        <p:sp>
          <p:nvSpPr>
            <p:cNvPr id="310" name="Google Shape;310;p46"/>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11" name="Google Shape;311;p46"/>
            <p:cNvSpPr/>
            <p:nvPr/>
          </p:nvSpPr>
          <p:spPr>
            <a:xfrm flipH="1">
              <a:off x="2283025" y="2322575"/>
              <a:ext cx="1844400" cy="642600"/>
            </a:xfrm>
            <a:prstGeom prst="rect">
              <a:avLst/>
            </a:prstGeom>
            <a:solidFill>
              <a:srgbClr val="AC1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12" name="Google Shape;312;p46"/>
            <p:cNvSpPr/>
            <p:nvPr/>
          </p:nvSpPr>
          <p:spPr>
            <a:xfrm rot="-5400000">
              <a:off x="3501574" y="1934671"/>
              <a:ext cx="643356" cy="1419149"/>
            </a:xfrm>
            <a:prstGeom prst="flowChartOffpageConnector">
              <a:avLst/>
            </a:prstGeom>
            <a:solidFill>
              <a:srgbClr val="AC11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13" name="Google Shape;313;p46"/>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FFFFFF"/>
                  </a:solidFill>
                  <a:latin typeface="Roboto"/>
                  <a:ea typeface="Roboto"/>
                  <a:cs typeface="Roboto"/>
                  <a:sym typeface="Roboto"/>
                </a:rPr>
                <a:t>Knowledge</a:t>
              </a:r>
              <a:endParaRPr b="1" sz="1800">
                <a:solidFill>
                  <a:srgbClr val="FFFFFF"/>
                </a:solidFill>
                <a:latin typeface="Roboto"/>
                <a:ea typeface="Roboto"/>
                <a:cs typeface="Roboto"/>
                <a:sym typeface="Roboto"/>
              </a:endParaRPr>
            </a:p>
          </p:txBody>
        </p:sp>
        <p:sp>
          <p:nvSpPr>
            <p:cNvPr id="314" name="Google Shape;314;p46"/>
            <p:cNvSpPr/>
            <p:nvPr/>
          </p:nvSpPr>
          <p:spPr>
            <a:xfrm>
              <a:off x="1593000" y="2322568"/>
              <a:ext cx="690000" cy="642300"/>
            </a:xfrm>
            <a:prstGeom prst="rect">
              <a:avLst/>
            </a:prstGeom>
            <a:solidFill>
              <a:srgbClr val="B6124A"/>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15" name="Google Shape;315;p46"/>
            <p:cNvSpPr/>
            <p:nvPr/>
          </p:nvSpPr>
          <p:spPr>
            <a:xfrm>
              <a:off x="1593000" y="2322575"/>
              <a:ext cx="690000" cy="642600"/>
            </a:xfrm>
            <a:prstGeom prst="rect">
              <a:avLst/>
            </a:prstGeom>
            <a:solidFill>
              <a:srgbClr val="C413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3000">
                  <a:solidFill>
                    <a:srgbClr val="FFFFFF"/>
                  </a:solidFill>
                  <a:latin typeface="Roboto"/>
                  <a:ea typeface="Roboto"/>
                  <a:cs typeface="Roboto"/>
                  <a:sym typeface="Roboto"/>
                </a:rPr>
                <a:t>01</a:t>
              </a:r>
              <a:endParaRPr b="1" sz="3000">
                <a:solidFill>
                  <a:srgbClr val="FFFFFF"/>
                </a:solidFill>
                <a:latin typeface="Roboto"/>
                <a:ea typeface="Roboto"/>
                <a:cs typeface="Roboto"/>
                <a:sym typeface="Roboto"/>
              </a:endParaRPr>
            </a:p>
          </p:txBody>
        </p:sp>
        <p:sp>
          <p:nvSpPr>
            <p:cNvPr id="316" name="Google Shape;316;p46"/>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AC1146"/>
                </a:buClr>
                <a:buSzPts val="1200"/>
                <a:buFont typeface="Roboto"/>
                <a:buChar char="●"/>
              </a:pPr>
              <a:r>
                <a:rPr b="1" lang="en-GB" sz="1200">
                  <a:solidFill>
                    <a:srgbClr val="AC1146"/>
                  </a:solidFill>
                  <a:latin typeface="Roboto"/>
                  <a:ea typeface="Roboto"/>
                  <a:cs typeface="Roboto"/>
                  <a:sym typeface="Roboto"/>
                </a:rPr>
                <a:t>Keep me engaged (with issues in society)</a:t>
              </a:r>
              <a:endParaRPr b="1" sz="1200">
                <a:solidFill>
                  <a:srgbClr val="AC1146"/>
                </a:solidFill>
                <a:latin typeface="Roboto"/>
                <a:ea typeface="Roboto"/>
                <a:cs typeface="Roboto"/>
                <a:sym typeface="Roboto"/>
              </a:endParaRPr>
            </a:p>
            <a:p>
              <a:pPr indent="-304800" lvl="0" marL="457200" rtl="0" algn="l">
                <a:lnSpc>
                  <a:spcPct val="115000"/>
                </a:lnSpc>
                <a:spcBef>
                  <a:spcPts val="0"/>
                </a:spcBef>
                <a:spcAft>
                  <a:spcPts val="0"/>
                </a:spcAft>
                <a:buClr>
                  <a:srgbClr val="AC1146"/>
                </a:buClr>
                <a:buSzPts val="1200"/>
                <a:buFont typeface="Roboto"/>
                <a:buChar char="●"/>
              </a:pPr>
              <a:r>
                <a:rPr b="1" lang="en-GB" sz="1200">
                  <a:solidFill>
                    <a:srgbClr val="AC1146"/>
                  </a:solidFill>
                  <a:latin typeface="Roboto"/>
                  <a:ea typeface="Roboto"/>
                  <a:cs typeface="Roboto"/>
                  <a:sym typeface="Roboto"/>
                </a:rPr>
                <a:t>Update me (with what’s going on)</a:t>
              </a:r>
              <a:endParaRPr b="1" sz="1200">
                <a:solidFill>
                  <a:srgbClr val="AC1146"/>
                </a:solidFill>
                <a:latin typeface="Roboto"/>
                <a:ea typeface="Roboto"/>
                <a:cs typeface="Roboto"/>
                <a:sym typeface="Roboto"/>
              </a:endParaRPr>
            </a:p>
          </p:txBody>
        </p:sp>
      </p:grpSp>
      <p:sp>
        <p:nvSpPr>
          <p:cNvPr id="317" name="Google Shape;317;p46"/>
          <p:cNvSpPr txBox="1"/>
          <p:nvPr/>
        </p:nvSpPr>
        <p:spPr>
          <a:xfrm>
            <a:off x="7680300" y="310550"/>
            <a:ext cx="1463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u="sng">
                <a:solidFill>
                  <a:schemeClr val="hlink"/>
                </a:solidFill>
                <a:hlinkClick r:id="rId3"/>
              </a:rPr>
              <a:t>Fletcher (2024)</a:t>
            </a:r>
            <a:r>
              <a:rPr lang="en-GB"/>
              <a:t> </a:t>
            </a:r>
            <a:endParaRPr/>
          </a:p>
        </p:txBody>
      </p:sp>
      <p:sp>
        <p:nvSpPr>
          <p:cNvPr id="318" name="Google Shape;318;p46"/>
          <p:cNvSpPr txBox="1"/>
          <p:nvPr>
            <p:ph idx="4294967295" type="title"/>
          </p:nvPr>
        </p:nvSpPr>
        <p:spPr>
          <a:xfrm>
            <a:off x="311700" y="143900"/>
            <a:ext cx="81018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What are your audience’s user needs?</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What’s your objective?</a:t>
            </a:r>
            <a:endParaRPr sz="1900"/>
          </a:p>
        </p:txBody>
      </p:sp>
      <p:sp>
        <p:nvSpPr>
          <p:cNvPr id="324" name="Google Shape;324;p4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Journalism: Serve/build community? Sell subs?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Media: Build audience? Sell ads/merch?</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PR: Raise awareness? Change behaviour? Establish brand? (What’s the message?)</a:t>
            </a:r>
            <a:endParaRPr sz="2800">
              <a:latin typeface="Oswald"/>
              <a:ea typeface="Oswald"/>
              <a:cs typeface="Oswald"/>
              <a:sym typeface="Oswald"/>
            </a:endParaRPr>
          </a:p>
          <a:p>
            <a:pPr indent="0" lvl="0" marL="457200" rtl="0" algn="l">
              <a:spcBef>
                <a:spcPts val="1600"/>
              </a:spcBef>
              <a:spcAft>
                <a:spcPts val="1600"/>
              </a:spcAft>
              <a:buNone/>
            </a:pPr>
            <a:r>
              <a:t/>
            </a:r>
            <a:endParaRPr sz="2800">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Evidence this in the assignment</a:t>
            </a:r>
            <a:endParaRPr sz="1900"/>
          </a:p>
        </p:txBody>
      </p:sp>
      <p:sp>
        <p:nvSpPr>
          <p:cNvPr id="330" name="Google Shape;330;p4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Identify the audience and their objectives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Identify your own objectives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Relate to literature on audiences and user needs, e.g. </a:t>
            </a:r>
            <a:endParaRPr sz="2800">
              <a:latin typeface="Oswald"/>
              <a:ea typeface="Oswald"/>
              <a:cs typeface="Oswald"/>
              <a:sym typeface="Oswald"/>
            </a:endParaRPr>
          </a:p>
          <a:p>
            <a:pPr indent="0" lvl="0" marL="457200" rtl="0" algn="l">
              <a:spcBef>
                <a:spcPts val="1600"/>
              </a:spcBef>
              <a:spcAft>
                <a:spcPts val="1600"/>
              </a:spcAft>
              <a:buNone/>
            </a:pPr>
            <a:r>
              <a:rPr i="1" lang="en-GB" sz="2800">
                <a:latin typeface="Oswald"/>
                <a:ea typeface="Oswald"/>
                <a:cs typeface="Oswald"/>
                <a:sym typeface="Oswald"/>
              </a:rPr>
              <a:t>I identified a ‘Doing’ user need (</a:t>
            </a:r>
            <a:r>
              <a:rPr i="1" lang="en-GB" sz="2800" u="sng">
                <a:solidFill>
                  <a:schemeClr val="hlink"/>
                </a:solidFill>
                <a:latin typeface="Oswald"/>
                <a:ea typeface="Oswald"/>
                <a:cs typeface="Oswald"/>
                <a:sym typeface="Oswald"/>
                <a:hlinkClick r:id="rId3"/>
              </a:rPr>
              <a:t>Fletcher 2024</a:t>
            </a:r>
            <a:r>
              <a:rPr i="1" lang="en-GB" sz="2800">
                <a:latin typeface="Oswald"/>
                <a:ea typeface="Oswald"/>
                <a:cs typeface="Oswald"/>
                <a:sym typeface="Oswald"/>
              </a:rPr>
              <a:t>) for my audience and focused the interview on practical tips.</a:t>
            </a:r>
            <a:endParaRPr i="1" sz="2800">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P</a:t>
            </a:r>
            <a:r>
              <a:rPr lang="en-GB" sz="4200"/>
              <a:t>rofessionalism</a:t>
            </a:r>
            <a:r>
              <a:rPr lang="en-GB" sz="4200"/>
              <a:t> in </a:t>
            </a:r>
            <a:r>
              <a:rPr b="1" lang="en-GB" sz="4200"/>
              <a:t>idea development</a:t>
            </a:r>
            <a:endParaRPr b="1" sz="1900"/>
          </a:p>
        </p:txBody>
      </p:sp>
      <p:sp>
        <p:nvSpPr>
          <p:cNvPr id="336" name="Google Shape;336;p4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Professional media workers need a </a:t>
            </a:r>
            <a:r>
              <a:rPr b="1" lang="en-GB" sz="2800">
                <a:latin typeface="Oswald"/>
                <a:ea typeface="Oswald"/>
                <a:cs typeface="Oswald"/>
                <a:sym typeface="Oswald"/>
              </a:rPr>
              <a:t>regular</a:t>
            </a:r>
            <a:r>
              <a:rPr lang="en-GB" sz="2800">
                <a:latin typeface="Oswald"/>
                <a:ea typeface="Oswald"/>
                <a:cs typeface="Oswald"/>
                <a:sym typeface="Oswald"/>
              </a:rPr>
              <a:t> source of good story ideas — what are those?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How do they then </a:t>
            </a:r>
            <a:r>
              <a:rPr b="1" lang="en-GB" sz="2800">
                <a:latin typeface="Oswald"/>
                <a:ea typeface="Oswald"/>
                <a:cs typeface="Oswald"/>
                <a:sym typeface="Oswald"/>
              </a:rPr>
              <a:t>choose</a:t>
            </a:r>
            <a:r>
              <a:rPr lang="en-GB" sz="2800">
                <a:latin typeface="Oswald"/>
                <a:ea typeface="Oswald"/>
                <a:cs typeface="Oswald"/>
                <a:sym typeface="Oswald"/>
              </a:rPr>
              <a:t> which ideas to pursue?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Where</a:t>
            </a:r>
            <a:r>
              <a:rPr lang="en-GB" sz="2800">
                <a:latin typeface="Oswald"/>
                <a:ea typeface="Oswald"/>
                <a:cs typeface="Oswald"/>
                <a:sym typeface="Oswald"/>
              </a:rPr>
              <a:t> would you find out? Through </a:t>
            </a:r>
            <a:r>
              <a:rPr b="1" lang="en-GB" sz="2800">
                <a:highlight>
                  <a:srgbClr val="FFFF00"/>
                </a:highlight>
                <a:latin typeface="Oswald"/>
                <a:ea typeface="Oswald"/>
                <a:cs typeface="Oswald"/>
                <a:sym typeface="Oswald"/>
              </a:rPr>
              <a:t>research</a:t>
            </a:r>
            <a:endParaRPr b="1" sz="2800">
              <a:highlight>
                <a:srgbClr val="FFFF00"/>
              </a:highlight>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4200"/>
              <a:t>Pro</a:t>
            </a:r>
            <a:r>
              <a:rPr lang="en-GB" sz="4200"/>
              <a:t> techniques for idea generation</a:t>
            </a:r>
            <a:endParaRPr sz="1900"/>
          </a:p>
        </p:txBody>
      </p:sp>
      <p:sp>
        <p:nvSpPr>
          <p:cNvPr id="342" name="Google Shape;342;p50"/>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Mindmapping (</a:t>
            </a:r>
            <a:r>
              <a:rPr lang="en-GB" sz="2800" u="sng">
                <a:solidFill>
                  <a:schemeClr val="accent5"/>
                </a:solidFill>
                <a:latin typeface="Oswald"/>
                <a:ea typeface="Oswald"/>
                <a:cs typeface="Oswald"/>
                <a:sym typeface="Oswald"/>
                <a:hlinkClick r:id="rId3">
                  <a:extLst>
                    <a:ext uri="{A12FA001-AC4F-418D-AE19-62706E023703}">
                      <ahyp:hlinkClr val="tx"/>
                    </a:ext>
                  </a:extLst>
                </a:hlinkClick>
              </a:rPr>
              <a:t>specific</a:t>
            </a:r>
            <a:r>
              <a:rPr lang="en-GB" sz="2800">
                <a:latin typeface="Oswald"/>
                <a:ea typeface="Oswald"/>
                <a:cs typeface="Oswald"/>
                <a:sym typeface="Oswald"/>
              </a:rPr>
              <a:t> techniques for </a:t>
            </a:r>
            <a:r>
              <a:rPr lang="en-GB" sz="2800" u="sng">
                <a:solidFill>
                  <a:schemeClr val="accent5"/>
                </a:solidFill>
                <a:latin typeface="Oswald"/>
                <a:ea typeface="Oswald"/>
                <a:cs typeface="Oswald"/>
                <a:sym typeface="Oswald"/>
                <a:hlinkClick r:id="rId4">
                  <a:extLst>
                    <a:ext uri="{A12FA001-AC4F-418D-AE19-62706E023703}">
                      <ahyp:hlinkClr val="tx"/>
                    </a:ext>
                  </a:extLst>
                </a:hlinkClick>
              </a:rPr>
              <a:t>stories</a:t>
            </a:r>
            <a:r>
              <a:rPr lang="en-GB" sz="2800">
                <a:latin typeface="Oswald"/>
                <a:ea typeface="Oswald"/>
                <a:cs typeface="Oswald"/>
                <a:sym typeface="Oswald"/>
              </a:rPr>
              <a:t>)</a:t>
            </a:r>
            <a:endParaRPr/>
          </a:p>
          <a:p>
            <a:pPr indent="-406400" lvl="0" marL="457200" rtl="0" algn="l">
              <a:spcBef>
                <a:spcPts val="0"/>
              </a:spcBef>
              <a:spcAft>
                <a:spcPts val="0"/>
              </a:spcAft>
              <a:buSzPts val="2800"/>
              <a:buFont typeface="Oswald"/>
              <a:buChar char="●"/>
            </a:pPr>
            <a:r>
              <a:rPr lang="en-GB" sz="2800" u="sng">
                <a:solidFill>
                  <a:schemeClr val="hlink"/>
                </a:solidFill>
                <a:latin typeface="Oswald"/>
                <a:ea typeface="Oswald"/>
                <a:cs typeface="Oswald"/>
                <a:sym typeface="Oswald"/>
                <a:hlinkClick r:id="rId5"/>
              </a:rPr>
              <a:t>SCAMPER</a:t>
            </a:r>
            <a:r>
              <a:rPr lang="en-GB" sz="2800">
                <a:latin typeface="Oswald"/>
                <a:ea typeface="Oswald"/>
                <a:cs typeface="Oswald"/>
                <a:sym typeface="Oswald"/>
              </a:rPr>
              <a:t> creativity technique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u="sng">
                <a:solidFill>
                  <a:schemeClr val="hlink"/>
                </a:solidFill>
                <a:latin typeface="Oswald"/>
                <a:ea typeface="Oswald"/>
                <a:cs typeface="Oswald"/>
                <a:sym typeface="Oswald"/>
                <a:hlinkClick r:id="rId6"/>
              </a:rPr>
              <a:t>5 whys</a:t>
            </a:r>
            <a:r>
              <a:rPr lang="en-GB" sz="2800">
                <a:latin typeface="Oswald"/>
                <a:ea typeface="Oswald"/>
                <a:cs typeface="Oswald"/>
                <a:sym typeface="Oswald"/>
              </a:rPr>
              <a:t>; </a:t>
            </a:r>
            <a:r>
              <a:rPr lang="en-GB" sz="2800" u="sng">
                <a:solidFill>
                  <a:schemeClr val="hlink"/>
                </a:solidFill>
                <a:latin typeface="Oswald"/>
                <a:ea typeface="Oswald"/>
                <a:cs typeface="Oswald"/>
                <a:sym typeface="Oswald"/>
                <a:hlinkClick r:id="rId7"/>
              </a:rPr>
              <a:t>6 hats thinking</a:t>
            </a:r>
            <a:r>
              <a:rPr lang="en-GB" sz="2800">
                <a:latin typeface="Oswald"/>
                <a:ea typeface="Oswald"/>
                <a:cs typeface="Oswald"/>
                <a:sym typeface="Oswald"/>
              </a:rPr>
              <a:t>; </a:t>
            </a:r>
            <a:r>
              <a:rPr lang="en-GB" sz="2800" u="sng">
                <a:solidFill>
                  <a:schemeClr val="hlink"/>
                </a:solidFill>
                <a:latin typeface="Oswald"/>
                <a:ea typeface="Oswald"/>
                <a:cs typeface="Oswald"/>
                <a:sym typeface="Oswald"/>
                <a:hlinkClick r:id="rId8"/>
              </a:rPr>
              <a:t>reverse brainstorming</a:t>
            </a:r>
            <a:r>
              <a:rPr lang="en-GB" sz="2800">
                <a:latin typeface="Oswald"/>
                <a:ea typeface="Oswald"/>
                <a:cs typeface="Oswald"/>
                <a:sym typeface="Oswald"/>
              </a:rPr>
              <a:t>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u="sng">
                <a:solidFill>
                  <a:schemeClr val="hlink"/>
                </a:solidFill>
                <a:latin typeface="Oswald"/>
                <a:ea typeface="Oswald"/>
                <a:cs typeface="Oswald"/>
                <a:sym typeface="Oswald"/>
                <a:hlinkClick r:id="rId9"/>
              </a:rPr>
              <a:t>Freewriting</a:t>
            </a:r>
            <a:r>
              <a:rPr lang="en-GB" sz="2800">
                <a:latin typeface="Oswald"/>
                <a:ea typeface="Oswald"/>
                <a:cs typeface="Oswald"/>
                <a:sym typeface="Oswald"/>
              </a:rPr>
              <a:t> (+ </a:t>
            </a:r>
            <a:r>
              <a:rPr lang="en-GB" sz="2800" u="sng">
                <a:solidFill>
                  <a:schemeClr val="hlink"/>
                </a:solidFill>
                <a:latin typeface="Oswald"/>
                <a:ea typeface="Oswald"/>
                <a:cs typeface="Oswald"/>
                <a:sym typeface="Oswald"/>
                <a:hlinkClick r:id="rId10"/>
              </a:rPr>
              <a:t>looping</a:t>
            </a:r>
            <a:r>
              <a:rPr lang="en-GB" sz="2800">
                <a:latin typeface="Oswald"/>
                <a:ea typeface="Oswald"/>
                <a:cs typeface="Oswald"/>
                <a:sym typeface="Oswald"/>
              </a:rPr>
              <a: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u="sng">
                <a:solidFill>
                  <a:schemeClr val="hlink"/>
                </a:solidFill>
                <a:latin typeface="Oswald"/>
                <a:ea typeface="Oswald"/>
                <a:cs typeface="Oswald"/>
                <a:sym typeface="Oswald"/>
                <a:hlinkClick r:id="rId11"/>
              </a:rPr>
              <a:t>Iceberg model</a:t>
            </a:r>
            <a:r>
              <a:rPr lang="en-GB" sz="2800">
                <a:latin typeface="Oswald"/>
                <a:ea typeface="Oswald"/>
                <a:cs typeface="Oswald"/>
                <a:sym typeface="Oswald"/>
              </a:rPr>
              <a:t> and systems thinking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u="sng">
                <a:solidFill>
                  <a:schemeClr val="hlink"/>
                </a:solidFill>
                <a:latin typeface="Oswald"/>
                <a:ea typeface="Oswald"/>
                <a:cs typeface="Oswald"/>
                <a:sym typeface="Oswald"/>
                <a:hlinkClick r:id="rId12"/>
              </a:rPr>
              <a:t>Asking ChatGPT</a:t>
            </a:r>
            <a:r>
              <a:rPr lang="en-GB" sz="2800">
                <a:latin typeface="Oswald"/>
                <a:ea typeface="Oswald"/>
                <a:cs typeface="Oswald"/>
                <a:sym typeface="Oswald"/>
              </a:rPr>
              <a:t> using professional techniques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Regular exposure to diverse sources of </a:t>
            </a:r>
            <a:r>
              <a:rPr b="1" lang="en-GB" sz="2800">
                <a:latin typeface="Oswald"/>
                <a:ea typeface="Oswald"/>
                <a:cs typeface="Oswald"/>
                <a:sym typeface="Oswald"/>
              </a:rPr>
              <a:t>inspiration…</a:t>
            </a:r>
            <a:endParaRPr b="1" sz="2800">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F</a:t>
            </a:r>
            <a:r>
              <a:rPr lang="en-GB" sz="2800">
                <a:latin typeface="Oswald"/>
                <a:ea typeface="Oswald"/>
                <a:cs typeface="Oswald"/>
                <a:sym typeface="Oswald"/>
              </a:rPr>
              <a:t>ollowing the news (a ‘topical hook’)</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Identifying forthcoming events/anniversaries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Finding ‘models’ to emulate (e.g. update or localise)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Non-topical media: books, interviews, podcasts, docs, reports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Research and conferences (academic or industry)</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Speaking to range of people, going places: curiosity</a:t>
            </a:r>
            <a:endParaRPr sz="2800">
              <a:latin typeface="Oswald"/>
              <a:ea typeface="Oswald"/>
              <a:cs typeface="Oswald"/>
              <a:sym typeface="Oswald"/>
            </a:endParaRPr>
          </a:p>
        </p:txBody>
      </p:sp>
      <p:sp>
        <p:nvSpPr>
          <p:cNvPr id="348" name="Google Shape;348;p5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Looking for </a:t>
            </a:r>
            <a:r>
              <a:rPr lang="en-GB" sz="4200">
                <a:highlight>
                  <a:srgbClr val="FFFF00"/>
                </a:highlight>
              </a:rPr>
              <a:t>inspiration</a:t>
            </a:r>
            <a:r>
              <a:rPr lang="en-GB" sz="4200"/>
              <a:t> in the right places</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2"/>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t>Filter</a:t>
            </a:r>
            <a:r>
              <a:rPr lang="en-GB"/>
              <a:t>: c</a:t>
            </a:r>
            <a:r>
              <a:rPr lang="en-GB"/>
              <a:t>hoosing </a:t>
            </a:r>
            <a:endParaRPr/>
          </a:p>
          <a:p>
            <a:pPr indent="0" lvl="0" marL="0" rtl="0" algn="l">
              <a:spcBef>
                <a:spcPts val="0"/>
              </a:spcBef>
              <a:spcAft>
                <a:spcPts val="0"/>
              </a:spcAft>
              <a:buNone/>
            </a:pPr>
            <a:r>
              <a:rPr lang="en-GB"/>
              <a:t>the right ideas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What’s your </a:t>
            </a:r>
            <a:r>
              <a:rPr lang="en-GB" sz="4200">
                <a:highlight>
                  <a:srgbClr val="FFFF00"/>
                </a:highlight>
              </a:rPr>
              <a:t>criteria</a:t>
            </a:r>
            <a:r>
              <a:rPr lang="en-GB" sz="4200"/>
              <a:t> for the right idea?</a:t>
            </a:r>
            <a:endParaRPr sz="1900"/>
          </a:p>
        </p:txBody>
      </p:sp>
      <p:sp>
        <p:nvSpPr>
          <p:cNvPr id="359" name="Google Shape;359;p5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Relevance (to your audience, to your ‘promise’, to now)</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Originality (has it been done)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Practicality (budget/resources/time)</a:t>
            </a:r>
            <a:endParaRPr sz="2800">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highlight>
                  <a:srgbClr val="FFFF00"/>
                </a:highlight>
              </a:rPr>
              <a:t>Adapt</a:t>
            </a:r>
            <a:r>
              <a:rPr lang="en-GB" sz="4200"/>
              <a:t>, don’t reject outright</a:t>
            </a:r>
            <a:endParaRPr sz="1900"/>
          </a:p>
        </p:txBody>
      </p:sp>
      <p:sp>
        <p:nvSpPr>
          <p:cNvPr id="365" name="Google Shape;365;p5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b="1" lang="en-GB" sz="2800">
                <a:latin typeface="Oswald"/>
                <a:ea typeface="Oswald"/>
                <a:cs typeface="Oswald"/>
                <a:sym typeface="Oswald"/>
              </a:rPr>
              <a:t>Make it relevant</a:t>
            </a:r>
            <a:r>
              <a:rPr lang="en-GB" sz="2800">
                <a:latin typeface="Oswald"/>
                <a:ea typeface="Oswald"/>
                <a:cs typeface="Oswald"/>
                <a:sym typeface="Oswald"/>
              </a:rPr>
              <a:t> to your audience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Make it more </a:t>
            </a:r>
            <a:r>
              <a:rPr b="1" lang="en-GB" sz="2800">
                <a:latin typeface="Oswald"/>
                <a:ea typeface="Oswald"/>
                <a:cs typeface="Oswald"/>
                <a:sym typeface="Oswald"/>
              </a:rPr>
              <a:t>topical</a:t>
            </a:r>
            <a:r>
              <a:rPr lang="en-GB" sz="2800">
                <a:latin typeface="Oswald"/>
                <a:ea typeface="Oswald"/>
                <a:cs typeface="Oswald"/>
                <a:sym typeface="Oswald"/>
              </a:rPr>
              <a:t> </a:t>
            </a:r>
            <a:br>
              <a:rPr lang="en-GB" sz="2800">
                <a:latin typeface="Oswald"/>
                <a:ea typeface="Oswald"/>
                <a:cs typeface="Oswald"/>
                <a:sym typeface="Oswald"/>
              </a:rPr>
            </a:br>
            <a:r>
              <a:rPr lang="en-GB" sz="2800">
                <a:latin typeface="Oswald"/>
                <a:ea typeface="Oswald"/>
                <a:cs typeface="Oswald"/>
                <a:sym typeface="Oswald"/>
              </a:rPr>
              <a:t>(</a:t>
            </a:r>
            <a:r>
              <a:rPr b="1" lang="en-GB" sz="2800">
                <a:latin typeface="Oswald"/>
                <a:ea typeface="Oswald"/>
                <a:cs typeface="Oswald"/>
                <a:sym typeface="Oswald"/>
              </a:rPr>
              <a:t>‘hook’</a:t>
            </a:r>
            <a:r>
              <a:rPr lang="en-GB" sz="2800">
                <a:latin typeface="Oswald"/>
                <a:ea typeface="Oswald"/>
                <a:cs typeface="Oswald"/>
                <a:sym typeface="Oswald"/>
              </a:rPr>
              <a:t> it to an event — now or plan for one)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Find a </a:t>
            </a:r>
            <a:r>
              <a:rPr b="1" lang="en-GB" sz="2800">
                <a:latin typeface="Oswald"/>
                <a:ea typeface="Oswald"/>
                <a:cs typeface="Oswald"/>
                <a:sym typeface="Oswald"/>
              </a:rPr>
              <a:t>more original</a:t>
            </a:r>
            <a:r>
              <a:rPr lang="en-GB" sz="2800">
                <a:latin typeface="Oswald"/>
                <a:ea typeface="Oswald"/>
                <a:cs typeface="Oswald"/>
                <a:sym typeface="Oswald"/>
              </a:rPr>
              <a:t> way in</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Make it more </a:t>
            </a:r>
            <a:r>
              <a:rPr b="1" lang="en-GB" sz="2800">
                <a:latin typeface="Oswald"/>
                <a:ea typeface="Oswald"/>
                <a:cs typeface="Oswald"/>
                <a:sym typeface="Oswald"/>
              </a:rPr>
              <a:t>practical</a:t>
            </a:r>
            <a:endParaRPr sz="2800">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9" name="Shape 369"/>
        <p:cNvGrpSpPr/>
        <p:nvPr/>
      </p:nvGrpSpPr>
      <p:grpSpPr>
        <a:xfrm>
          <a:off x="0" y="0"/>
          <a:ext cx="0" cy="0"/>
          <a:chOff x="0" y="0"/>
          <a:chExt cx="0" cy="0"/>
        </a:xfrm>
      </p:grpSpPr>
      <p:sp>
        <p:nvSpPr>
          <p:cNvPr id="370" name="Google Shape;370;p55"/>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GB" sz="2800">
                <a:solidFill>
                  <a:schemeClr val="lt1"/>
                </a:solidFill>
                <a:latin typeface="Oswald"/>
                <a:ea typeface="Oswald"/>
                <a:cs typeface="Oswald"/>
                <a:sym typeface="Oswald"/>
              </a:rPr>
              <a:t>Filter</a:t>
            </a:r>
            <a:r>
              <a:rPr lang="en-GB" sz="2800">
                <a:solidFill>
                  <a:schemeClr val="lt1"/>
                </a:solidFill>
                <a:latin typeface="Oswald"/>
                <a:ea typeface="Oswald"/>
                <a:cs typeface="Oswald"/>
                <a:sym typeface="Oswald"/>
              </a:rPr>
              <a:t> your ideas</a:t>
            </a:r>
            <a:endParaRPr sz="2800">
              <a:solidFill>
                <a:schemeClr val="lt1"/>
              </a:solidFill>
              <a:latin typeface="Oswald"/>
              <a:ea typeface="Oswald"/>
              <a:cs typeface="Oswald"/>
              <a:sym typeface="Oswald"/>
            </a:endParaRPr>
          </a:p>
          <a:p>
            <a:pPr indent="-406400" lvl="0" marL="457200" rtl="0" algn="l">
              <a:spcBef>
                <a:spcPts val="160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Decide on your criteria </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Choose </a:t>
            </a:r>
            <a:r>
              <a:rPr b="1" lang="en-GB" sz="2800">
                <a:solidFill>
                  <a:schemeClr val="lt1"/>
                </a:solidFill>
                <a:latin typeface="Oswald"/>
                <a:ea typeface="Oswald"/>
                <a:cs typeface="Oswald"/>
                <a:sym typeface="Oswald"/>
              </a:rPr>
              <a:t>one idea</a:t>
            </a:r>
            <a:r>
              <a:rPr lang="en-GB" sz="2800">
                <a:solidFill>
                  <a:schemeClr val="lt1"/>
                </a:solidFill>
                <a:latin typeface="Oswald"/>
                <a:ea typeface="Oswald"/>
                <a:cs typeface="Oswald"/>
                <a:sym typeface="Oswald"/>
              </a:rPr>
              <a:t> which meets that criteria</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Now get ready to edit…</a:t>
            </a:r>
            <a:endParaRPr sz="2800">
              <a:solidFill>
                <a:schemeClr val="lt1"/>
              </a:solidFill>
              <a:latin typeface="Oswald"/>
              <a:ea typeface="Oswald"/>
              <a:cs typeface="Oswald"/>
              <a:sym typeface="Oswald"/>
            </a:endParaRPr>
          </a:p>
        </p:txBody>
      </p:sp>
      <p:sp>
        <p:nvSpPr>
          <p:cNvPr id="371" name="Google Shape;371;p55"/>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Do it now (5 minutes):</a:t>
            </a:r>
            <a:endParaRPr sz="19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2800">
                <a:latin typeface="Oswald"/>
                <a:ea typeface="Oswald"/>
                <a:cs typeface="Oswald"/>
                <a:sym typeface="Oswald"/>
              </a:rPr>
              <a:t>You will be able to use professional techniques to generate </a:t>
            </a:r>
            <a:r>
              <a:rPr b="1" lang="en-GB" sz="2800">
                <a:latin typeface="Oswald"/>
                <a:ea typeface="Oswald"/>
                <a:cs typeface="Oswald"/>
                <a:sym typeface="Oswald"/>
              </a:rPr>
              <a:t>ideas</a:t>
            </a:r>
            <a:r>
              <a:rPr lang="en-GB" sz="2800">
                <a:latin typeface="Oswald"/>
                <a:ea typeface="Oswald"/>
                <a:cs typeface="Oswald"/>
                <a:sym typeface="Oswald"/>
              </a:rPr>
              <a:t> </a:t>
            </a:r>
            <a:endParaRPr sz="2800">
              <a:latin typeface="Oswald"/>
              <a:ea typeface="Oswald"/>
              <a:cs typeface="Oswald"/>
              <a:sym typeface="Oswald"/>
            </a:endParaRPr>
          </a:p>
          <a:p>
            <a:pPr indent="0" lvl="0" marL="457200" rtl="0" algn="l">
              <a:spcBef>
                <a:spcPts val="1600"/>
              </a:spcBef>
              <a:spcAft>
                <a:spcPts val="0"/>
              </a:spcAft>
              <a:buNone/>
            </a:pPr>
            <a:r>
              <a:rPr lang="en-GB" sz="2800">
                <a:latin typeface="Oswald"/>
                <a:ea typeface="Oswald"/>
                <a:cs typeface="Oswald"/>
                <a:sym typeface="Oswald"/>
              </a:rPr>
              <a:t>You will be able to choose story ideas that are </a:t>
            </a:r>
            <a:r>
              <a:rPr b="1" lang="en-GB" sz="2800">
                <a:latin typeface="Oswald"/>
                <a:ea typeface="Oswald"/>
                <a:cs typeface="Oswald"/>
                <a:sym typeface="Oswald"/>
              </a:rPr>
              <a:t>professional</a:t>
            </a:r>
            <a:r>
              <a:rPr lang="en-GB" sz="2800">
                <a:latin typeface="Oswald"/>
                <a:ea typeface="Oswald"/>
                <a:cs typeface="Oswald"/>
                <a:sym typeface="Oswald"/>
              </a:rPr>
              <a:t> and right for a </a:t>
            </a:r>
            <a:r>
              <a:rPr b="1" lang="en-GB" sz="2800">
                <a:latin typeface="Oswald"/>
                <a:ea typeface="Oswald"/>
                <a:cs typeface="Oswald"/>
                <a:sym typeface="Oswald"/>
              </a:rPr>
              <a:t>target audience</a:t>
            </a:r>
            <a:endParaRPr sz="2800">
              <a:latin typeface="Oswald"/>
              <a:ea typeface="Oswald"/>
              <a:cs typeface="Oswald"/>
              <a:sym typeface="Oswald"/>
            </a:endParaRPr>
          </a:p>
          <a:p>
            <a:pPr indent="0" lvl="0" marL="457200" rtl="0" algn="l">
              <a:spcBef>
                <a:spcPts val="1600"/>
              </a:spcBef>
              <a:spcAft>
                <a:spcPts val="1600"/>
              </a:spcAft>
              <a:buNone/>
            </a:pPr>
            <a:r>
              <a:rPr lang="en-GB" sz="2800">
                <a:latin typeface="Oswald"/>
                <a:ea typeface="Oswald"/>
                <a:cs typeface="Oswald"/>
                <a:sym typeface="Oswald"/>
              </a:rPr>
              <a:t>And explain how to </a:t>
            </a:r>
            <a:r>
              <a:rPr b="1" lang="en-GB" sz="2800">
                <a:latin typeface="Oswald"/>
                <a:ea typeface="Oswald"/>
                <a:cs typeface="Oswald"/>
                <a:sym typeface="Oswald"/>
              </a:rPr>
              <a:t>get credit</a:t>
            </a:r>
            <a:r>
              <a:rPr lang="en-GB" sz="2800">
                <a:latin typeface="Oswald"/>
                <a:ea typeface="Oswald"/>
                <a:cs typeface="Oswald"/>
                <a:sym typeface="Oswald"/>
              </a:rPr>
              <a:t> for both in assignments</a:t>
            </a:r>
            <a:endParaRPr sz="2800">
              <a:latin typeface="Oswald"/>
              <a:ea typeface="Oswald"/>
              <a:cs typeface="Oswald"/>
              <a:sym typeface="Oswald"/>
            </a:endParaRPr>
          </a:p>
        </p:txBody>
      </p:sp>
      <p:sp>
        <p:nvSpPr>
          <p:cNvPr id="160" name="Google Shape;160;p2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By the end of this week…</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6"/>
          <p:cNvSpPr txBox="1"/>
          <p:nvPr>
            <p:ph type="title"/>
          </p:nvPr>
        </p:nvSpPr>
        <p:spPr>
          <a:xfrm>
            <a:off x="490250" y="528900"/>
            <a:ext cx="66288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Now </a:t>
            </a:r>
            <a:r>
              <a:rPr b="1" lang="en-GB"/>
              <a:t>edit</a:t>
            </a:r>
            <a:r>
              <a:rPr lang="en-GB"/>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grpSp>
        <p:nvGrpSpPr>
          <p:cNvPr id="381" name="Google Shape;381;p57"/>
          <p:cNvGrpSpPr/>
          <p:nvPr/>
        </p:nvGrpSpPr>
        <p:grpSpPr>
          <a:xfrm>
            <a:off x="145650" y="229314"/>
            <a:ext cx="6566700" cy="670511"/>
            <a:chOff x="1431325" y="2473842"/>
            <a:chExt cx="6566700" cy="670511"/>
          </a:xfrm>
        </p:grpSpPr>
        <p:sp>
          <p:nvSpPr>
            <p:cNvPr id="382" name="Google Shape;382;p57"/>
            <p:cNvSpPr/>
            <p:nvPr/>
          </p:nvSpPr>
          <p:spPr>
            <a:xfrm rot="-5400000">
              <a:off x="4644475" y="-209208"/>
              <a:ext cx="670500" cy="6036600"/>
            </a:xfrm>
            <a:prstGeom prst="roundRect">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7"/>
            <p:cNvSpPr txBox="1"/>
            <p:nvPr/>
          </p:nvSpPr>
          <p:spPr>
            <a:xfrm>
              <a:off x="3680346" y="2473852"/>
              <a:ext cx="4007700" cy="657000"/>
            </a:xfrm>
            <a:prstGeom prst="rect">
              <a:avLst/>
            </a:prstGeom>
            <a:solidFill>
              <a:srgbClr val="1C4587"/>
            </a:solidFill>
            <a:ln>
              <a:noFill/>
            </a:ln>
          </p:spPr>
          <p:txBody>
            <a:bodyPr anchorCtr="0" anchor="ctr" bIns="91425" lIns="91425" spcFirstLastPara="1" rIns="91425" wrap="square" tIns="91425">
              <a:noAutofit/>
            </a:bodyPr>
            <a:lstStyle/>
            <a:p>
              <a:pPr indent="-285750" lvl="0" marL="457200" rtl="0" algn="l">
                <a:lnSpc>
                  <a:spcPct val="115000"/>
                </a:lnSpc>
                <a:spcBef>
                  <a:spcPts val="0"/>
                </a:spcBef>
                <a:spcAft>
                  <a:spcPts val="0"/>
                </a:spcAft>
                <a:buClr>
                  <a:srgbClr val="FFFFFF"/>
                </a:buClr>
                <a:buSzPts val="900"/>
                <a:buFont typeface="Roboto"/>
                <a:buChar char="●"/>
              </a:pPr>
              <a:r>
                <a:rPr lang="en-GB" sz="900">
                  <a:solidFill>
                    <a:srgbClr val="FFFFFF"/>
                  </a:solidFill>
                  <a:latin typeface="Roboto"/>
                  <a:ea typeface="Roboto"/>
                  <a:cs typeface="Roboto"/>
                  <a:sym typeface="Roboto"/>
                </a:rPr>
                <a:t>Replace one part of your idea with another option: a different type of person, or role; a different place or time.</a:t>
              </a:r>
              <a:endParaRPr sz="900">
                <a:solidFill>
                  <a:srgbClr val="FFFFFF"/>
                </a:solidFill>
                <a:latin typeface="Roboto"/>
                <a:ea typeface="Roboto"/>
                <a:cs typeface="Roboto"/>
                <a:sym typeface="Roboto"/>
              </a:endParaRPr>
            </a:p>
          </p:txBody>
        </p:sp>
        <p:sp>
          <p:nvSpPr>
            <p:cNvPr id="384" name="Google Shape;384;p57"/>
            <p:cNvSpPr txBox="1"/>
            <p:nvPr/>
          </p:nvSpPr>
          <p:spPr>
            <a:xfrm>
              <a:off x="2401525" y="2473852"/>
              <a:ext cx="1343100" cy="6570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FFFFFF"/>
                  </a:solidFill>
                  <a:latin typeface="Roboto"/>
                  <a:ea typeface="Roboto"/>
                  <a:cs typeface="Roboto"/>
                  <a:sym typeface="Roboto"/>
                </a:rPr>
                <a:t>Substitute</a:t>
              </a:r>
              <a:endParaRPr b="1" sz="1800">
                <a:solidFill>
                  <a:srgbClr val="FFFFFF"/>
                </a:solidFill>
                <a:latin typeface="Roboto"/>
                <a:ea typeface="Roboto"/>
                <a:cs typeface="Roboto"/>
                <a:sym typeface="Roboto"/>
              </a:endParaRPr>
            </a:p>
          </p:txBody>
        </p:sp>
        <p:sp>
          <p:nvSpPr>
            <p:cNvPr id="385" name="Google Shape;385;p57"/>
            <p:cNvSpPr/>
            <p:nvPr/>
          </p:nvSpPr>
          <p:spPr>
            <a:xfrm rot="-5400000">
              <a:off x="1581175" y="2324002"/>
              <a:ext cx="670500" cy="970200"/>
            </a:xfrm>
            <a:prstGeom prst="roundRect">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7"/>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57"/>
            <p:cNvSpPr/>
            <p:nvPr/>
          </p:nvSpPr>
          <p:spPr>
            <a:xfrm>
              <a:off x="1585675" y="2611552"/>
              <a:ext cx="3759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12121"/>
                  </a:solidFill>
                  <a:latin typeface="Roboto"/>
                  <a:ea typeface="Roboto"/>
                  <a:cs typeface="Roboto"/>
                  <a:sym typeface="Roboto"/>
                </a:rPr>
                <a:t>S</a:t>
              </a:r>
              <a:endParaRPr b="1" sz="1800">
                <a:solidFill>
                  <a:srgbClr val="212121"/>
                </a:solidFill>
                <a:latin typeface="Roboto"/>
                <a:ea typeface="Roboto"/>
                <a:cs typeface="Roboto"/>
                <a:sym typeface="Roboto"/>
              </a:endParaRPr>
            </a:p>
          </p:txBody>
        </p:sp>
        <p:cxnSp>
          <p:nvCxnSpPr>
            <p:cNvPr id="388" name="Google Shape;388;p57"/>
            <p:cNvCxnSpPr/>
            <p:nvPr/>
          </p:nvCxnSpPr>
          <p:spPr>
            <a:xfrm>
              <a:off x="3820816" y="2586709"/>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389" name="Google Shape;389;p57"/>
          <p:cNvGrpSpPr/>
          <p:nvPr/>
        </p:nvGrpSpPr>
        <p:grpSpPr>
          <a:xfrm>
            <a:off x="145650" y="899814"/>
            <a:ext cx="6566700" cy="670511"/>
            <a:chOff x="1431325" y="2473842"/>
            <a:chExt cx="6566700" cy="670511"/>
          </a:xfrm>
        </p:grpSpPr>
        <p:sp>
          <p:nvSpPr>
            <p:cNvPr id="390" name="Google Shape;390;p57"/>
            <p:cNvSpPr/>
            <p:nvPr/>
          </p:nvSpPr>
          <p:spPr>
            <a:xfrm rot="-5400000">
              <a:off x="4644475" y="-209208"/>
              <a:ext cx="670500" cy="6036600"/>
            </a:xfrm>
            <a:prstGeom prst="roundRect">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7"/>
            <p:cNvSpPr txBox="1"/>
            <p:nvPr/>
          </p:nvSpPr>
          <p:spPr>
            <a:xfrm>
              <a:off x="3680346" y="2473852"/>
              <a:ext cx="4007700" cy="657000"/>
            </a:xfrm>
            <a:prstGeom prst="rect">
              <a:avLst/>
            </a:prstGeom>
            <a:solidFill>
              <a:srgbClr val="1C4587"/>
            </a:solidFill>
            <a:ln>
              <a:noFill/>
            </a:ln>
          </p:spPr>
          <p:txBody>
            <a:bodyPr anchorCtr="0" anchor="ctr" bIns="91425" lIns="91425" spcFirstLastPara="1" rIns="91425" wrap="square" tIns="91425">
              <a:noAutofit/>
            </a:bodyPr>
            <a:lstStyle/>
            <a:p>
              <a:pPr indent="-285750" lvl="0" marL="457200" rtl="0" algn="l">
                <a:lnSpc>
                  <a:spcPct val="115000"/>
                </a:lnSpc>
                <a:spcBef>
                  <a:spcPts val="0"/>
                </a:spcBef>
                <a:spcAft>
                  <a:spcPts val="0"/>
                </a:spcAft>
                <a:buClr>
                  <a:srgbClr val="FFFFFF"/>
                </a:buClr>
                <a:buSzPts val="900"/>
                <a:buFont typeface="Roboto"/>
                <a:buChar char="●"/>
              </a:pPr>
              <a:r>
                <a:rPr lang="en-GB" sz="900">
                  <a:solidFill>
                    <a:srgbClr val="FFFFFF"/>
                  </a:solidFill>
                  <a:latin typeface="Roboto"/>
                  <a:ea typeface="Roboto"/>
                  <a:cs typeface="Roboto"/>
                  <a:sym typeface="Roboto"/>
                </a:rPr>
                <a:t>Combine two different ideas that you’ve brainstormed. </a:t>
              </a:r>
              <a:endParaRPr sz="900">
                <a:solidFill>
                  <a:srgbClr val="FFFFFF"/>
                </a:solidFill>
                <a:latin typeface="Roboto"/>
                <a:ea typeface="Roboto"/>
                <a:cs typeface="Roboto"/>
                <a:sym typeface="Roboto"/>
              </a:endParaRPr>
            </a:p>
            <a:p>
              <a:pPr indent="-285750" lvl="0" marL="457200" rtl="0" algn="l">
                <a:lnSpc>
                  <a:spcPct val="115000"/>
                </a:lnSpc>
                <a:spcBef>
                  <a:spcPts val="0"/>
                </a:spcBef>
                <a:spcAft>
                  <a:spcPts val="0"/>
                </a:spcAft>
                <a:buClr>
                  <a:srgbClr val="FFFFFF"/>
                </a:buClr>
                <a:buSzPts val="900"/>
                <a:buFont typeface="Roboto"/>
                <a:buChar char="●"/>
              </a:pPr>
              <a:r>
                <a:rPr lang="en-GB" sz="900">
                  <a:solidFill>
                    <a:srgbClr val="FFFFFF"/>
                  </a:solidFill>
                  <a:latin typeface="Roboto"/>
                  <a:ea typeface="Roboto"/>
                  <a:cs typeface="Roboto"/>
                  <a:sym typeface="Roboto"/>
                </a:rPr>
                <a:t>They might be joined with ‘and’ or ‘but’. </a:t>
              </a:r>
              <a:endParaRPr sz="900">
                <a:solidFill>
                  <a:srgbClr val="FFFFFF"/>
                </a:solidFill>
                <a:latin typeface="Roboto"/>
                <a:ea typeface="Roboto"/>
                <a:cs typeface="Roboto"/>
                <a:sym typeface="Roboto"/>
              </a:endParaRPr>
            </a:p>
          </p:txBody>
        </p:sp>
        <p:sp>
          <p:nvSpPr>
            <p:cNvPr id="392" name="Google Shape;392;p57"/>
            <p:cNvSpPr txBox="1"/>
            <p:nvPr/>
          </p:nvSpPr>
          <p:spPr>
            <a:xfrm>
              <a:off x="2401525" y="2473852"/>
              <a:ext cx="1343100" cy="6570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FFFFFF"/>
                  </a:solidFill>
                  <a:latin typeface="Roboto"/>
                  <a:ea typeface="Roboto"/>
                  <a:cs typeface="Roboto"/>
                  <a:sym typeface="Roboto"/>
                </a:rPr>
                <a:t>Combine</a:t>
              </a:r>
              <a:endParaRPr b="1" sz="1800">
                <a:solidFill>
                  <a:srgbClr val="FFFFFF"/>
                </a:solidFill>
                <a:latin typeface="Roboto"/>
                <a:ea typeface="Roboto"/>
                <a:cs typeface="Roboto"/>
                <a:sym typeface="Roboto"/>
              </a:endParaRPr>
            </a:p>
          </p:txBody>
        </p:sp>
        <p:sp>
          <p:nvSpPr>
            <p:cNvPr id="393" name="Google Shape;393;p57"/>
            <p:cNvSpPr/>
            <p:nvPr/>
          </p:nvSpPr>
          <p:spPr>
            <a:xfrm rot="-5400000">
              <a:off x="1581175" y="2324002"/>
              <a:ext cx="670500" cy="970200"/>
            </a:xfrm>
            <a:prstGeom prst="roundRect">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7"/>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7"/>
            <p:cNvSpPr/>
            <p:nvPr/>
          </p:nvSpPr>
          <p:spPr>
            <a:xfrm>
              <a:off x="1585675" y="2611552"/>
              <a:ext cx="3759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12121"/>
                  </a:solidFill>
                  <a:latin typeface="Roboto"/>
                  <a:ea typeface="Roboto"/>
                  <a:cs typeface="Roboto"/>
                  <a:sym typeface="Roboto"/>
                </a:rPr>
                <a:t>C</a:t>
              </a:r>
              <a:endParaRPr b="1" sz="1800">
                <a:solidFill>
                  <a:srgbClr val="212121"/>
                </a:solidFill>
                <a:latin typeface="Roboto"/>
                <a:ea typeface="Roboto"/>
                <a:cs typeface="Roboto"/>
                <a:sym typeface="Roboto"/>
              </a:endParaRPr>
            </a:p>
          </p:txBody>
        </p:sp>
        <p:cxnSp>
          <p:nvCxnSpPr>
            <p:cNvPr id="396" name="Google Shape;396;p57"/>
            <p:cNvCxnSpPr/>
            <p:nvPr/>
          </p:nvCxnSpPr>
          <p:spPr>
            <a:xfrm>
              <a:off x="3820816" y="2586709"/>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397" name="Google Shape;397;p57"/>
          <p:cNvGrpSpPr/>
          <p:nvPr/>
        </p:nvGrpSpPr>
        <p:grpSpPr>
          <a:xfrm>
            <a:off x="145650" y="1570314"/>
            <a:ext cx="6566700" cy="670511"/>
            <a:chOff x="1431325" y="2473842"/>
            <a:chExt cx="6566700" cy="670511"/>
          </a:xfrm>
        </p:grpSpPr>
        <p:sp>
          <p:nvSpPr>
            <p:cNvPr id="398" name="Google Shape;398;p57"/>
            <p:cNvSpPr/>
            <p:nvPr/>
          </p:nvSpPr>
          <p:spPr>
            <a:xfrm rot="-5400000">
              <a:off x="4644475" y="-209208"/>
              <a:ext cx="670500" cy="6036600"/>
            </a:xfrm>
            <a:prstGeom prst="roundRect">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7"/>
            <p:cNvSpPr txBox="1"/>
            <p:nvPr/>
          </p:nvSpPr>
          <p:spPr>
            <a:xfrm>
              <a:off x="3680346" y="2473852"/>
              <a:ext cx="4007700" cy="657000"/>
            </a:xfrm>
            <a:prstGeom prst="rect">
              <a:avLst/>
            </a:prstGeom>
            <a:solidFill>
              <a:srgbClr val="1C4587"/>
            </a:solidFill>
            <a:ln>
              <a:noFill/>
            </a:ln>
          </p:spPr>
          <p:txBody>
            <a:bodyPr anchorCtr="0" anchor="ctr" bIns="91425" lIns="91425" spcFirstLastPara="1" rIns="91425" wrap="square" tIns="91425">
              <a:noAutofit/>
            </a:bodyPr>
            <a:lstStyle/>
            <a:p>
              <a:pPr indent="-285750" lvl="0" marL="457200" rtl="0" algn="l">
                <a:lnSpc>
                  <a:spcPct val="115000"/>
                </a:lnSpc>
                <a:spcBef>
                  <a:spcPts val="0"/>
                </a:spcBef>
                <a:spcAft>
                  <a:spcPts val="0"/>
                </a:spcAft>
                <a:buClr>
                  <a:srgbClr val="FFFFFF"/>
                </a:buClr>
                <a:buSzPts val="900"/>
                <a:buFont typeface="Roboto"/>
                <a:buChar char="●"/>
              </a:pPr>
              <a:r>
                <a:rPr lang="en-GB" sz="900">
                  <a:solidFill>
                    <a:srgbClr val="FFFFFF"/>
                  </a:solidFill>
                  <a:latin typeface="Roboto"/>
                  <a:ea typeface="Roboto"/>
                  <a:cs typeface="Roboto"/>
                  <a:sym typeface="Roboto"/>
                </a:rPr>
                <a:t>Adapt the idea for a different purpose. For example, focus on ‘how’ instead of ‘why’, or make it practical instead of human interest.</a:t>
              </a:r>
              <a:endParaRPr sz="900">
                <a:solidFill>
                  <a:srgbClr val="FFFFFF"/>
                </a:solidFill>
                <a:latin typeface="Roboto"/>
                <a:ea typeface="Roboto"/>
                <a:cs typeface="Roboto"/>
                <a:sym typeface="Roboto"/>
              </a:endParaRPr>
            </a:p>
          </p:txBody>
        </p:sp>
        <p:sp>
          <p:nvSpPr>
            <p:cNvPr id="400" name="Google Shape;400;p57"/>
            <p:cNvSpPr txBox="1"/>
            <p:nvPr/>
          </p:nvSpPr>
          <p:spPr>
            <a:xfrm>
              <a:off x="2401525" y="2473852"/>
              <a:ext cx="1343100" cy="6570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FFFFFF"/>
                  </a:solidFill>
                  <a:latin typeface="Roboto"/>
                  <a:ea typeface="Roboto"/>
                  <a:cs typeface="Roboto"/>
                  <a:sym typeface="Roboto"/>
                </a:rPr>
                <a:t>Adapt</a:t>
              </a:r>
              <a:endParaRPr b="1" sz="1800">
                <a:solidFill>
                  <a:srgbClr val="FFFFFF"/>
                </a:solidFill>
                <a:latin typeface="Roboto"/>
                <a:ea typeface="Roboto"/>
                <a:cs typeface="Roboto"/>
                <a:sym typeface="Roboto"/>
              </a:endParaRPr>
            </a:p>
          </p:txBody>
        </p:sp>
        <p:sp>
          <p:nvSpPr>
            <p:cNvPr id="401" name="Google Shape;401;p57"/>
            <p:cNvSpPr/>
            <p:nvPr/>
          </p:nvSpPr>
          <p:spPr>
            <a:xfrm rot="-5400000">
              <a:off x="1581175" y="2324002"/>
              <a:ext cx="670500" cy="970200"/>
            </a:xfrm>
            <a:prstGeom prst="roundRect">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7"/>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7"/>
            <p:cNvSpPr/>
            <p:nvPr/>
          </p:nvSpPr>
          <p:spPr>
            <a:xfrm>
              <a:off x="1585675" y="2611552"/>
              <a:ext cx="3759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12121"/>
                  </a:solidFill>
                  <a:latin typeface="Roboto"/>
                  <a:ea typeface="Roboto"/>
                  <a:cs typeface="Roboto"/>
                  <a:sym typeface="Roboto"/>
                </a:rPr>
                <a:t>A</a:t>
              </a:r>
              <a:endParaRPr b="1" sz="1800">
                <a:solidFill>
                  <a:srgbClr val="212121"/>
                </a:solidFill>
                <a:latin typeface="Roboto"/>
                <a:ea typeface="Roboto"/>
                <a:cs typeface="Roboto"/>
                <a:sym typeface="Roboto"/>
              </a:endParaRPr>
            </a:p>
          </p:txBody>
        </p:sp>
        <p:cxnSp>
          <p:nvCxnSpPr>
            <p:cNvPr id="404" name="Google Shape;404;p57"/>
            <p:cNvCxnSpPr/>
            <p:nvPr/>
          </p:nvCxnSpPr>
          <p:spPr>
            <a:xfrm>
              <a:off x="3820816" y="2586709"/>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405" name="Google Shape;405;p57"/>
          <p:cNvGrpSpPr/>
          <p:nvPr/>
        </p:nvGrpSpPr>
        <p:grpSpPr>
          <a:xfrm>
            <a:off x="145650" y="2240814"/>
            <a:ext cx="6566700" cy="670511"/>
            <a:chOff x="1431325" y="2473842"/>
            <a:chExt cx="6566700" cy="670511"/>
          </a:xfrm>
        </p:grpSpPr>
        <p:sp>
          <p:nvSpPr>
            <p:cNvPr id="406" name="Google Shape;406;p57"/>
            <p:cNvSpPr/>
            <p:nvPr/>
          </p:nvSpPr>
          <p:spPr>
            <a:xfrm rot="-5400000">
              <a:off x="4644475" y="-209208"/>
              <a:ext cx="670500" cy="6036600"/>
            </a:xfrm>
            <a:prstGeom prst="roundRect">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7"/>
            <p:cNvSpPr txBox="1"/>
            <p:nvPr/>
          </p:nvSpPr>
          <p:spPr>
            <a:xfrm>
              <a:off x="3680346" y="2473852"/>
              <a:ext cx="4007700" cy="657000"/>
            </a:xfrm>
            <a:prstGeom prst="rect">
              <a:avLst/>
            </a:prstGeom>
            <a:solidFill>
              <a:srgbClr val="1C4587"/>
            </a:solidFill>
            <a:ln>
              <a:noFill/>
            </a:ln>
          </p:spPr>
          <p:txBody>
            <a:bodyPr anchorCtr="0" anchor="ctr" bIns="91425" lIns="91425" spcFirstLastPara="1" rIns="91425" wrap="square" tIns="91425">
              <a:noAutofit/>
            </a:bodyPr>
            <a:lstStyle/>
            <a:p>
              <a:pPr indent="-285750" lvl="0" marL="457200" rtl="0" algn="l">
                <a:lnSpc>
                  <a:spcPct val="115000"/>
                </a:lnSpc>
                <a:spcBef>
                  <a:spcPts val="0"/>
                </a:spcBef>
                <a:spcAft>
                  <a:spcPts val="0"/>
                </a:spcAft>
                <a:buClr>
                  <a:srgbClr val="FFFFFF"/>
                </a:buClr>
                <a:buSzPts val="900"/>
                <a:buFont typeface="Roboto"/>
                <a:buChar char="●"/>
              </a:pPr>
              <a:r>
                <a:rPr lang="en-GB" sz="900">
                  <a:solidFill>
                    <a:srgbClr val="FFFFFF"/>
                  </a:solidFill>
                  <a:latin typeface="Roboto"/>
                  <a:ea typeface="Roboto"/>
                  <a:cs typeface="Roboto"/>
                  <a:sym typeface="Roboto"/>
                </a:rPr>
                <a:t>Enlarge, reduce, or change in other ways. For example, expand to more places or interviews, or reduce the scope. </a:t>
              </a:r>
              <a:endParaRPr sz="900">
                <a:solidFill>
                  <a:srgbClr val="FFFFFF"/>
                </a:solidFill>
                <a:latin typeface="Roboto"/>
                <a:ea typeface="Roboto"/>
                <a:cs typeface="Roboto"/>
                <a:sym typeface="Roboto"/>
              </a:endParaRPr>
            </a:p>
          </p:txBody>
        </p:sp>
        <p:sp>
          <p:nvSpPr>
            <p:cNvPr id="408" name="Google Shape;408;p57"/>
            <p:cNvSpPr txBox="1"/>
            <p:nvPr/>
          </p:nvSpPr>
          <p:spPr>
            <a:xfrm>
              <a:off x="2401525" y="2473852"/>
              <a:ext cx="1343100" cy="6570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FFFFFF"/>
                  </a:solidFill>
                  <a:latin typeface="Roboto"/>
                  <a:ea typeface="Roboto"/>
                  <a:cs typeface="Roboto"/>
                  <a:sym typeface="Roboto"/>
                </a:rPr>
                <a:t>Modify</a:t>
              </a:r>
              <a:endParaRPr b="1" sz="1800">
                <a:solidFill>
                  <a:srgbClr val="FFFFFF"/>
                </a:solidFill>
                <a:latin typeface="Roboto"/>
                <a:ea typeface="Roboto"/>
                <a:cs typeface="Roboto"/>
                <a:sym typeface="Roboto"/>
              </a:endParaRPr>
            </a:p>
          </p:txBody>
        </p:sp>
        <p:sp>
          <p:nvSpPr>
            <p:cNvPr id="409" name="Google Shape;409;p57"/>
            <p:cNvSpPr/>
            <p:nvPr/>
          </p:nvSpPr>
          <p:spPr>
            <a:xfrm rot="-5400000">
              <a:off x="1581175" y="2324002"/>
              <a:ext cx="670500" cy="970200"/>
            </a:xfrm>
            <a:prstGeom prst="roundRect">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7"/>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57"/>
            <p:cNvSpPr/>
            <p:nvPr/>
          </p:nvSpPr>
          <p:spPr>
            <a:xfrm>
              <a:off x="1585675" y="2611552"/>
              <a:ext cx="3759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12121"/>
                  </a:solidFill>
                  <a:latin typeface="Roboto"/>
                  <a:ea typeface="Roboto"/>
                  <a:cs typeface="Roboto"/>
                  <a:sym typeface="Roboto"/>
                </a:rPr>
                <a:t>M</a:t>
              </a:r>
              <a:endParaRPr b="1" sz="1800">
                <a:solidFill>
                  <a:srgbClr val="212121"/>
                </a:solidFill>
                <a:latin typeface="Roboto"/>
                <a:ea typeface="Roboto"/>
                <a:cs typeface="Roboto"/>
                <a:sym typeface="Roboto"/>
              </a:endParaRPr>
            </a:p>
          </p:txBody>
        </p:sp>
        <p:cxnSp>
          <p:nvCxnSpPr>
            <p:cNvPr id="412" name="Google Shape;412;p57"/>
            <p:cNvCxnSpPr/>
            <p:nvPr/>
          </p:nvCxnSpPr>
          <p:spPr>
            <a:xfrm>
              <a:off x="3820816" y="2586709"/>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413" name="Google Shape;413;p57"/>
          <p:cNvGrpSpPr/>
          <p:nvPr/>
        </p:nvGrpSpPr>
        <p:grpSpPr>
          <a:xfrm>
            <a:off x="145650" y="2911314"/>
            <a:ext cx="6566700" cy="670511"/>
            <a:chOff x="1431325" y="2473842"/>
            <a:chExt cx="6566700" cy="670511"/>
          </a:xfrm>
        </p:grpSpPr>
        <p:sp>
          <p:nvSpPr>
            <p:cNvPr id="414" name="Google Shape;414;p57"/>
            <p:cNvSpPr/>
            <p:nvPr/>
          </p:nvSpPr>
          <p:spPr>
            <a:xfrm rot="-5400000">
              <a:off x="4644475" y="-209208"/>
              <a:ext cx="670500" cy="6036600"/>
            </a:xfrm>
            <a:prstGeom prst="roundRect">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57"/>
            <p:cNvSpPr txBox="1"/>
            <p:nvPr/>
          </p:nvSpPr>
          <p:spPr>
            <a:xfrm>
              <a:off x="3680350" y="2473852"/>
              <a:ext cx="4317600" cy="657000"/>
            </a:xfrm>
            <a:prstGeom prst="rect">
              <a:avLst/>
            </a:prstGeom>
            <a:noFill/>
            <a:ln>
              <a:noFill/>
            </a:ln>
          </p:spPr>
          <p:txBody>
            <a:bodyPr anchorCtr="0" anchor="ctr" bIns="91425" lIns="91425" spcFirstLastPara="1" rIns="91425" wrap="square" tIns="91425">
              <a:noAutofit/>
            </a:bodyPr>
            <a:lstStyle/>
            <a:p>
              <a:pPr indent="-285750" lvl="0" marL="457200" rtl="0" algn="l">
                <a:lnSpc>
                  <a:spcPct val="115000"/>
                </a:lnSpc>
                <a:spcBef>
                  <a:spcPts val="0"/>
                </a:spcBef>
                <a:spcAft>
                  <a:spcPts val="0"/>
                </a:spcAft>
                <a:buClr>
                  <a:srgbClr val="FFFFFF"/>
                </a:buClr>
                <a:buSzPts val="900"/>
                <a:buFont typeface="Roboto"/>
                <a:buChar char="●"/>
              </a:pPr>
              <a:r>
                <a:rPr lang="en-GB" sz="900">
                  <a:solidFill>
                    <a:srgbClr val="FFFFFF"/>
                  </a:solidFill>
                  <a:latin typeface="Roboto"/>
                  <a:ea typeface="Roboto"/>
                  <a:cs typeface="Roboto"/>
                  <a:sym typeface="Roboto"/>
                </a:rPr>
                <a:t>Change the context the story exists in. For example, what would the </a:t>
              </a:r>
              <a:br>
                <a:rPr lang="en-GB" sz="900">
                  <a:solidFill>
                    <a:srgbClr val="FFFFFF"/>
                  </a:solidFill>
                  <a:latin typeface="Roboto"/>
                  <a:ea typeface="Roboto"/>
                  <a:cs typeface="Roboto"/>
                  <a:sym typeface="Roboto"/>
                </a:rPr>
              </a:br>
              <a:r>
                <a:rPr lang="en-GB" sz="900">
                  <a:solidFill>
                    <a:srgbClr val="FFFFFF"/>
                  </a:solidFill>
                  <a:latin typeface="Roboto"/>
                  <a:ea typeface="Roboto"/>
                  <a:cs typeface="Roboto"/>
                  <a:sym typeface="Roboto"/>
                </a:rPr>
                <a:t>idea be like as audio instead of text? An Instagram story/carousel?</a:t>
              </a:r>
              <a:endParaRPr sz="900">
                <a:solidFill>
                  <a:srgbClr val="FFFFFF"/>
                </a:solidFill>
                <a:latin typeface="Roboto"/>
                <a:ea typeface="Roboto"/>
                <a:cs typeface="Roboto"/>
                <a:sym typeface="Roboto"/>
              </a:endParaRPr>
            </a:p>
          </p:txBody>
        </p:sp>
        <p:sp>
          <p:nvSpPr>
            <p:cNvPr id="416" name="Google Shape;416;p57"/>
            <p:cNvSpPr txBox="1"/>
            <p:nvPr/>
          </p:nvSpPr>
          <p:spPr>
            <a:xfrm>
              <a:off x="2401525" y="2473852"/>
              <a:ext cx="1419300" cy="6570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GB" sz="1800">
                  <a:solidFill>
                    <a:srgbClr val="FFFFFF"/>
                  </a:solidFill>
                  <a:latin typeface="Roboto"/>
                  <a:ea typeface="Roboto"/>
                  <a:cs typeface="Roboto"/>
                  <a:sym typeface="Roboto"/>
                </a:rPr>
                <a:t>Put to another use</a:t>
              </a:r>
              <a:endParaRPr b="1" sz="1800">
                <a:solidFill>
                  <a:srgbClr val="FFFFFF"/>
                </a:solidFill>
                <a:latin typeface="Roboto"/>
                <a:ea typeface="Roboto"/>
                <a:cs typeface="Roboto"/>
                <a:sym typeface="Roboto"/>
              </a:endParaRPr>
            </a:p>
          </p:txBody>
        </p:sp>
        <p:sp>
          <p:nvSpPr>
            <p:cNvPr id="417" name="Google Shape;417;p57"/>
            <p:cNvSpPr/>
            <p:nvPr/>
          </p:nvSpPr>
          <p:spPr>
            <a:xfrm rot="-5400000">
              <a:off x="1581175" y="2324002"/>
              <a:ext cx="670500" cy="970200"/>
            </a:xfrm>
            <a:prstGeom prst="roundRect">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7"/>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7"/>
            <p:cNvSpPr/>
            <p:nvPr/>
          </p:nvSpPr>
          <p:spPr>
            <a:xfrm>
              <a:off x="1585675" y="2611552"/>
              <a:ext cx="3759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12121"/>
                  </a:solidFill>
                  <a:latin typeface="Roboto"/>
                  <a:ea typeface="Roboto"/>
                  <a:cs typeface="Roboto"/>
                  <a:sym typeface="Roboto"/>
                </a:rPr>
                <a:t>P</a:t>
              </a:r>
              <a:endParaRPr b="1" sz="1800">
                <a:solidFill>
                  <a:srgbClr val="212121"/>
                </a:solidFill>
                <a:latin typeface="Roboto"/>
                <a:ea typeface="Roboto"/>
                <a:cs typeface="Roboto"/>
                <a:sym typeface="Roboto"/>
              </a:endParaRPr>
            </a:p>
          </p:txBody>
        </p:sp>
        <p:cxnSp>
          <p:nvCxnSpPr>
            <p:cNvPr id="420" name="Google Shape;420;p57"/>
            <p:cNvCxnSpPr/>
            <p:nvPr/>
          </p:nvCxnSpPr>
          <p:spPr>
            <a:xfrm>
              <a:off x="3820816" y="2586709"/>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421" name="Google Shape;421;p57"/>
          <p:cNvGrpSpPr/>
          <p:nvPr/>
        </p:nvGrpSpPr>
        <p:grpSpPr>
          <a:xfrm>
            <a:off x="145650" y="3581814"/>
            <a:ext cx="6566700" cy="670511"/>
            <a:chOff x="1431325" y="2473842"/>
            <a:chExt cx="6566700" cy="670511"/>
          </a:xfrm>
        </p:grpSpPr>
        <p:sp>
          <p:nvSpPr>
            <p:cNvPr id="422" name="Google Shape;422;p57"/>
            <p:cNvSpPr/>
            <p:nvPr/>
          </p:nvSpPr>
          <p:spPr>
            <a:xfrm rot="-5400000">
              <a:off x="4644475" y="-209208"/>
              <a:ext cx="670500" cy="6036600"/>
            </a:xfrm>
            <a:prstGeom prst="roundRect">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7"/>
            <p:cNvSpPr txBox="1"/>
            <p:nvPr/>
          </p:nvSpPr>
          <p:spPr>
            <a:xfrm>
              <a:off x="3680346" y="2473852"/>
              <a:ext cx="4007700" cy="657000"/>
            </a:xfrm>
            <a:prstGeom prst="rect">
              <a:avLst/>
            </a:prstGeom>
            <a:solidFill>
              <a:srgbClr val="1C4587"/>
            </a:solidFill>
            <a:ln>
              <a:noFill/>
            </a:ln>
          </p:spPr>
          <p:txBody>
            <a:bodyPr anchorCtr="0" anchor="ctr" bIns="91425" lIns="91425" spcFirstLastPara="1" rIns="91425" wrap="square" tIns="91425">
              <a:noAutofit/>
            </a:bodyPr>
            <a:lstStyle/>
            <a:p>
              <a:pPr indent="-285750" lvl="0" marL="457200" rtl="0" algn="l">
                <a:lnSpc>
                  <a:spcPct val="115000"/>
                </a:lnSpc>
                <a:spcBef>
                  <a:spcPts val="0"/>
                </a:spcBef>
                <a:spcAft>
                  <a:spcPts val="0"/>
                </a:spcAft>
                <a:buClr>
                  <a:srgbClr val="FFFFFF"/>
                </a:buClr>
                <a:buSzPts val="900"/>
                <a:buFont typeface="Roboto"/>
                <a:buChar char="●"/>
              </a:pPr>
              <a:r>
                <a:rPr lang="en-GB" sz="900">
                  <a:solidFill>
                    <a:srgbClr val="FFFFFF"/>
                  </a:solidFill>
                  <a:latin typeface="Roboto"/>
                  <a:ea typeface="Roboto"/>
                  <a:cs typeface="Roboto"/>
                  <a:sym typeface="Roboto"/>
                </a:rPr>
                <a:t>Simplify or pare back. For example, focus on one interview, problem, solution, place instead of many; or set a short word limit.</a:t>
              </a:r>
              <a:endParaRPr sz="900">
                <a:solidFill>
                  <a:srgbClr val="FFFFFF"/>
                </a:solidFill>
                <a:latin typeface="Roboto"/>
                <a:ea typeface="Roboto"/>
                <a:cs typeface="Roboto"/>
                <a:sym typeface="Roboto"/>
              </a:endParaRPr>
            </a:p>
          </p:txBody>
        </p:sp>
        <p:sp>
          <p:nvSpPr>
            <p:cNvPr id="424" name="Google Shape;424;p57"/>
            <p:cNvSpPr txBox="1"/>
            <p:nvPr/>
          </p:nvSpPr>
          <p:spPr>
            <a:xfrm>
              <a:off x="2401525" y="2473852"/>
              <a:ext cx="1343100" cy="6570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FFFFFF"/>
                  </a:solidFill>
                  <a:latin typeface="Roboto"/>
                  <a:ea typeface="Roboto"/>
                  <a:cs typeface="Roboto"/>
                  <a:sym typeface="Roboto"/>
                </a:rPr>
                <a:t>Eliminate</a:t>
              </a:r>
              <a:endParaRPr b="1" sz="1800">
                <a:solidFill>
                  <a:srgbClr val="FFFFFF"/>
                </a:solidFill>
                <a:latin typeface="Roboto"/>
                <a:ea typeface="Roboto"/>
                <a:cs typeface="Roboto"/>
                <a:sym typeface="Roboto"/>
              </a:endParaRPr>
            </a:p>
          </p:txBody>
        </p:sp>
        <p:sp>
          <p:nvSpPr>
            <p:cNvPr id="425" name="Google Shape;425;p57"/>
            <p:cNvSpPr/>
            <p:nvPr/>
          </p:nvSpPr>
          <p:spPr>
            <a:xfrm rot="-5400000">
              <a:off x="1581175" y="2324002"/>
              <a:ext cx="670500" cy="970200"/>
            </a:xfrm>
            <a:prstGeom prst="roundRect">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7"/>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7"/>
            <p:cNvSpPr/>
            <p:nvPr/>
          </p:nvSpPr>
          <p:spPr>
            <a:xfrm>
              <a:off x="1585675" y="2611552"/>
              <a:ext cx="3759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12121"/>
                  </a:solidFill>
                  <a:latin typeface="Roboto"/>
                  <a:ea typeface="Roboto"/>
                  <a:cs typeface="Roboto"/>
                  <a:sym typeface="Roboto"/>
                </a:rPr>
                <a:t>E</a:t>
              </a:r>
              <a:endParaRPr b="1" sz="1800">
                <a:solidFill>
                  <a:srgbClr val="212121"/>
                </a:solidFill>
                <a:latin typeface="Roboto"/>
                <a:ea typeface="Roboto"/>
                <a:cs typeface="Roboto"/>
                <a:sym typeface="Roboto"/>
              </a:endParaRPr>
            </a:p>
          </p:txBody>
        </p:sp>
        <p:cxnSp>
          <p:nvCxnSpPr>
            <p:cNvPr id="428" name="Google Shape;428;p57"/>
            <p:cNvCxnSpPr/>
            <p:nvPr/>
          </p:nvCxnSpPr>
          <p:spPr>
            <a:xfrm>
              <a:off x="3820816" y="2586709"/>
              <a:ext cx="0" cy="444600"/>
            </a:xfrm>
            <a:prstGeom prst="straightConnector1">
              <a:avLst/>
            </a:prstGeom>
            <a:noFill/>
            <a:ln cap="flat" cmpd="sng" w="9525">
              <a:solidFill>
                <a:srgbClr val="FFFFFF"/>
              </a:solidFill>
              <a:prstDash val="dot"/>
              <a:round/>
              <a:headEnd len="sm" w="sm" type="none"/>
              <a:tailEnd len="sm" w="sm" type="none"/>
            </a:ln>
          </p:spPr>
        </p:cxnSp>
      </p:grpSp>
      <p:grpSp>
        <p:nvGrpSpPr>
          <p:cNvPr id="429" name="Google Shape;429;p57"/>
          <p:cNvGrpSpPr/>
          <p:nvPr/>
        </p:nvGrpSpPr>
        <p:grpSpPr>
          <a:xfrm>
            <a:off x="145650" y="4252314"/>
            <a:ext cx="6566700" cy="670511"/>
            <a:chOff x="1431325" y="2473842"/>
            <a:chExt cx="6566700" cy="670511"/>
          </a:xfrm>
        </p:grpSpPr>
        <p:sp>
          <p:nvSpPr>
            <p:cNvPr id="430" name="Google Shape;430;p57"/>
            <p:cNvSpPr/>
            <p:nvPr/>
          </p:nvSpPr>
          <p:spPr>
            <a:xfrm rot="-5400000">
              <a:off x="4644475" y="-209208"/>
              <a:ext cx="670500" cy="6036600"/>
            </a:xfrm>
            <a:prstGeom prst="roundRect">
              <a:avLst>
                <a:gd fmla="val 50000" name="adj"/>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57"/>
            <p:cNvSpPr txBox="1"/>
            <p:nvPr/>
          </p:nvSpPr>
          <p:spPr>
            <a:xfrm>
              <a:off x="3680350" y="2473852"/>
              <a:ext cx="4221900" cy="657000"/>
            </a:xfrm>
            <a:prstGeom prst="rect">
              <a:avLst/>
            </a:prstGeom>
            <a:noFill/>
            <a:ln>
              <a:noFill/>
            </a:ln>
          </p:spPr>
          <p:txBody>
            <a:bodyPr anchorCtr="0" anchor="ctr" bIns="91425" lIns="91425" spcFirstLastPara="1" rIns="91425" wrap="square" tIns="91425">
              <a:noAutofit/>
            </a:bodyPr>
            <a:lstStyle/>
            <a:p>
              <a:pPr indent="-285750" lvl="0" marL="457200" rtl="0" algn="l">
                <a:lnSpc>
                  <a:spcPct val="115000"/>
                </a:lnSpc>
                <a:spcBef>
                  <a:spcPts val="0"/>
                </a:spcBef>
                <a:spcAft>
                  <a:spcPts val="0"/>
                </a:spcAft>
                <a:buClr>
                  <a:srgbClr val="FFFFFF"/>
                </a:buClr>
                <a:buSzPts val="900"/>
                <a:buFont typeface="Roboto"/>
                <a:buChar char="●"/>
              </a:pPr>
              <a:r>
                <a:rPr lang="en-GB" sz="900">
                  <a:solidFill>
                    <a:srgbClr val="FFFFFF"/>
                  </a:solidFill>
                  <a:latin typeface="Roboto"/>
                  <a:ea typeface="Roboto"/>
                  <a:cs typeface="Roboto"/>
                  <a:sym typeface="Roboto"/>
                </a:rPr>
                <a:t>Switch negatives to positives and vice versa. For example, focus on solutions not problems; impacts not causes; the good not the bad</a:t>
              </a:r>
              <a:endParaRPr sz="900">
                <a:solidFill>
                  <a:srgbClr val="FFFFFF"/>
                </a:solidFill>
                <a:latin typeface="Roboto"/>
                <a:ea typeface="Roboto"/>
                <a:cs typeface="Roboto"/>
                <a:sym typeface="Roboto"/>
              </a:endParaRPr>
            </a:p>
          </p:txBody>
        </p:sp>
        <p:sp>
          <p:nvSpPr>
            <p:cNvPr id="432" name="Google Shape;432;p57"/>
            <p:cNvSpPr txBox="1"/>
            <p:nvPr/>
          </p:nvSpPr>
          <p:spPr>
            <a:xfrm>
              <a:off x="2401525" y="2473852"/>
              <a:ext cx="1343100" cy="6570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FFFFFF"/>
                  </a:solidFill>
                  <a:latin typeface="Roboto"/>
                  <a:ea typeface="Roboto"/>
                  <a:cs typeface="Roboto"/>
                  <a:sym typeface="Roboto"/>
                </a:rPr>
                <a:t>Reverse</a:t>
              </a:r>
              <a:endParaRPr b="1" sz="1800">
                <a:solidFill>
                  <a:srgbClr val="FFFFFF"/>
                </a:solidFill>
                <a:latin typeface="Roboto"/>
                <a:ea typeface="Roboto"/>
                <a:cs typeface="Roboto"/>
                <a:sym typeface="Roboto"/>
              </a:endParaRPr>
            </a:p>
          </p:txBody>
        </p:sp>
        <p:sp>
          <p:nvSpPr>
            <p:cNvPr id="433" name="Google Shape;433;p57"/>
            <p:cNvSpPr/>
            <p:nvPr/>
          </p:nvSpPr>
          <p:spPr>
            <a:xfrm rot="-5400000">
              <a:off x="1581175" y="2324002"/>
              <a:ext cx="670500" cy="970200"/>
            </a:xfrm>
            <a:prstGeom prst="roundRect">
              <a:avLst>
                <a:gd fmla="val 50000" name="adj"/>
              </a:avLst>
            </a:prstGeom>
            <a:solidFill>
              <a:srgbClr val="3D8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57"/>
            <p:cNvSpPr/>
            <p:nvPr/>
          </p:nvSpPr>
          <p:spPr>
            <a:xfrm>
              <a:off x="1499580" y="2547844"/>
              <a:ext cx="522300" cy="5223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7"/>
            <p:cNvSpPr/>
            <p:nvPr/>
          </p:nvSpPr>
          <p:spPr>
            <a:xfrm>
              <a:off x="1585675" y="2611552"/>
              <a:ext cx="375900" cy="3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solidFill>
                    <a:srgbClr val="212121"/>
                  </a:solidFill>
                  <a:latin typeface="Roboto"/>
                  <a:ea typeface="Roboto"/>
                  <a:cs typeface="Roboto"/>
                  <a:sym typeface="Roboto"/>
                </a:rPr>
                <a:t>R</a:t>
              </a:r>
              <a:endParaRPr b="1" sz="1800">
                <a:solidFill>
                  <a:srgbClr val="212121"/>
                </a:solidFill>
                <a:latin typeface="Roboto"/>
                <a:ea typeface="Roboto"/>
                <a:cs typeface="Roboto"/>
                <a:sym typeface="Roboto"/>
              </a:endParaRPr>
            </a:p>
          </p:txBody>
        </p:sp>
        <p:cxnSp>
          <p:nvCxnSpPr>
            <p:cNvPr id="436" name="Google Shape;436;p57"/>
            <p:cNvCxnSpPr/>
            <p:nvPr/>
          </p:nvCxnSpPr>
          <p:spPr>
            <a:xfrm>
              <a:off x="3820816" y="2586709"/>
              <a:ext cx="0" cy="444600"/>
            </a:xfrm>
            <a:prstGeom prst="straightConnector1">
              <a:avLst/>
            </a:prstGeom>
            <a:noFill/>
            <a:ln cap="flat" cmpd="sng" w="9525">
              <a:solidFill>
                <a:srgbClr val="FFFFFF"/>
              </a:solidFill>
              <a:prstDash val="dot"/>
              <a:round/>
              <a:headEnd len="sm" w="sm" type="none"/>
              <a:tailEnd len="sm" w="sm" type="none"/>
            </a:ln>
          </p:spPr>
        </p:cxnSp>
      </p:grpSp>
      <p:pic>
        <p:nvPicPr>
          <p:cNvPr id="437" name="Google Shape;437;p57"/>
          <p:cNvPicPr preferRelativeResize="0"/>
          <p:nvPr/>
        </p:nvPicPr>
        <p:blipFill rotWithShape="1">
          <a:blip r:embed="rId3">
            <a:alphaModFix/>
          </a:blip>
          <a:srcRect b="32686" l="21698" r="22291" t="25700"/>
          <a:stretch/>
        </p:blipFill>
        <p:spPr>
          <a:xfrm>
            <a:off x="6848800" y="4651650"/>
            <a:ext cx="2043475" cy="395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700"/>
              <a:t>E.g.: </a:t>
            </a:r>
            <a:r>
              <a:rPr i="1" lang="en-GB" sz="3700"/>
              <a:t>What are authorities doing to reduce graffiti</a:t>
            </a:r>
            <a:endParaRPr i="1" sz="1400"/>
          </a:p>
        </p:txBody>
      </p:sp>
      <p:sp>
        <p:nvSpPr>
          <p:cNvPr id="443" name="Google Shape;443;p5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Oswald"/>
              <a:buChar char="●"/>
            </a:pPr>
            <a:r>
              <a:rPr b="1" lang="en-GB" sz="2400">
                <a:latin typeface="Oswald"/>
                <a:ea typeface="Oswald"/>
                <a:cs typeface="Oswald"/>
                <a:sym typeface="Oswald"/>
              </a:rPr>
              <a:t>Substitute</a:t>
            </a:r>
            <a:r>
              <a:rPr lang="en-GB" sz="2400">
                <a:latin typeface="Oswald"/>
                <a:ea typeface="Oswald"/>
                <a:cs typeface="Oswald"/>
                <a:sym typeface="Oswald"/>
              </a:rPr>
              <a:t>: What are </a:t>
            </a:r>
            <a:r>
              <a:rPr lang="en-GB" sz="2400" u="sng">
                <a:latin typeface="Oswald"/>
                <a:ea typeface="Oswald"/>
                <a:cs typeface="Oswald"/>
                <a:sym typeface="Oswald"/>
              </a:rPr>
              <a:t>business owners</a:t>
            </a:r>
            <a:r>
              <a:rPr lang="en-GB" sz="2400">
                <a:latin typeface="Oswald"/>
                <a:ea typeface="Oswald"/>
                <a:cs typeface="Oswald"/>
                <a:sym typeface="Oswald"/>
              </a:rPr>
              <a:t> doing </a:t>
            </a:r>
            <a:r>
              <a:rPr lang="en-GB" sz="2400">
                <a:latin typeface="Oswald"/>
                <a:ea typeface="Oswald"/>
                <a:cs typeface="Oswald"/>
                <a:sym typeface="Oswald"/>
              </a:rPr>
              <a:t>to reduce graffiti</a:t>
            </a:r>
            <a:endParaRPr sz="2400">
              <a:latin typeface="Oswald"/>
              <a:ea typeface="Oswald"/>
              <a:cs typeface="Oswald"/>
              <a:sym typeface="Oswald"/>
            </a:endParaRPr>
          </a:p>
          <a:p>
            <a:pPr indent="-381000" lvl="0" marL="457200" rtl="0" algn="l">
              <a:spcBef>
                <a:spcPts val="0"/>
              </a:spcBef>
              <a:spcAft>
                <a:spcPts val="0"/>
              </a:spcAft>
              <a:buSzPts val="2400"/>
              <a:buFont typeface="Oswald"/>
              <a:buChar char="●"/>
            </a:pPr>
            <a:r>
              <a:rPr b="1" lang="en-GB" sz="2400">
                <a:latin typeface="Oswald"/>
                <a:ea typeface="Oswald"/>
                <a:cs typeface="Oswald"/>
                <a:sym typeface="Oswald"/>
              </a:rPr>
              <a:t>Combine</a:t>
            </a:r>
            <a:r>
              <a:rPr lang="en-GB" sz="2400">
                <a:latin typeface="Oswald"/>
                <a:ea typeface="Oswald"/>
                <a:cs typeface="Oswald"/>
                <a:sym typeface="Oswald"/>
              </a:rPr>
              <a:t>: What are authorities doing — </a:t>
            </a:r>
            <a:r>
              <a:rPr lang="en-GB" sz="2400" u="sng">
                <a:latin typeface="Oswald"/>
                <a:ea typeface="Oswald"/>
                <a:cs typeface="Oswald"/>
                <a:sym typeface="Oswald"/>
              </a:rPr>
              <a:t>and is it working?</a:t>
            </a:r>
            <a:endParaRPr sz="2400" u="sng">
              <a:latin typeface="Oswald"/>
              <a:ea typeface="Oswald"/>
              <a:cs typeface="Oswald"/>
              <a:sym typeface="Oswald"/>
            </a:endParaRPr>
          </a:p>
          <a:p>
            <a:pPr indent="-381000" lvl="0" marL="457200" rtl="0" algn="l">
              <a:spcBef>
                <a:spcPts val="0"/>
              </a:spcBef>
              <a:spcAft>
                <a:spcPts val="0"/>
              </a:spcAft>
              <a:buSzPts val="2400"/>
              <a:buFont typeface="Oswald"/>
              <a:buChar char="●"/>
            </a:pPr>
            <a:r>
              <a:rPr b="1" lang="en-GB" sz="2400">
                <a:latin typeface="Oswald"/>
                <a:ea typeface="Oswald"/>
                <a:cs typeface="Oswald"/>
                <a:sym typeface="Oswald"/>
              </a:rPr>
              <a:t>Adapt</a:t>
            </a:r>
            <a:r>
              <a:rPr lang="en-GB" sz="2400">
                <a:latin typeface="Oswald"/>
                <a:ea typeface="Oswald"/>
                <a:cs typeface="Oswald"/>
                <a:sym typeface="Oswald"/>
              </a:rPr>
              <a:t>: </a:t>
            </a:r>
            <a:r>
              <a:rPr lang="en-GB" sz="2400" u="sng">
                <a:latin typeface="Oswald"/>
                <a:ea typeface="Oswald"/>
                <a:cs typeface="Oswald"/>
                <a:sym typeface="Oswald"/>
              </a:rPr>
              <a:t>Why</a:t>
            </a:r>
            <a:r>
              <a:rPr lang="en-GB" sz="2400">
                <a:latin typeface="Oswald"/>
                <a:ea typeface="Oswald"/>
                <a:cs typeface="Oswald"/>
                <a:sym typeface="Oswald"/>
              </a:rPr>
              <a:t> aren’t authorities doing more to reduce graffiti?</a:t>
            </a:r>
            <a:endParaRPr sz="2400">
              <a:latin typeface="Oswald"/>
              <a:ea typeface="Oswald"/>
              <a:cs typeface="Oswald"/>
              <a:sym typeface="Oswald"/>
            </a:endParaRPr>
          </a:p>
          <a:p>
            <a:pPr indent="-381000" lvl="0" marL="457200" rtl="0" algn="l">
              <a:spcBef>
                <a:spcPts val="0"/>
              </a:spcBef>
              <a:spcAft>
                <a:spcPts val="0"/>
              </a:spcAft>
              <a:buSzPts val="2400"/>
              <a:buFont typeface="Oswald"/>
              <a:buChar char="●"/>
            </a:pPr>
            <a:r>
              <a:rPr b="1" lang="en-GB" sz="2400">
                <a:latin typeface="Oswald"/>
                <a:ea typeface="Oswald"/>
                <a:cs typeface="Oswald"/>
                <a:sym typeface="Oswald"/>
              </a:rPr>
              <a:t>Modify</a:t>
            </a:r>
            <a:r>
              <a:rPr lang="en-GB" sz="2400">
                <a:latin typeface="Oswald"/>
                <a:ea typeface="Oswald"/>
                <a:cs typeface="Oswald"/>
                <a:sym typeface="Oswald"/>
              </a:rPr>
              <a:t>: What authorities are doing to reduce graffiti </a:t>
            </a:r>
            <a:r>
              <a:rPr lang="en-GB" sz="2400" u="sng">
                <a:latin typeface="Oswald"/>
                <a:ea typeface="Oswald"/>
                <a:cs typeface="Oswald"/>
                <a:sym typeface="Oswald"/>
              </a:rPr>
              <a:t>in 3 countries</a:t>
            </a:r>
            <a:endParaRPr sz="2400" u="sng">
              <a:latin typeface="Oswald"/>
              <a:ea typeface="Oswald"/>
              <a:cs typeface="Oswald"/>
              <a:sym typeface="Oswald"/>
            </a:endParaRPr>
          </a:p>
          <a:p>
            <a:pPr indent="-381000" lvl="0" marL="457200" rtl="0" algn="l">
              <a:spcBef>
                <a:spcPts val="0"/>
              </a:spcBef>
              <a:spcAft>
                <a:spcPts val="0"/>
              </a:spcAft>
              <a:buSzPts val="2400"/>
              <a:buFont typeface="Oswald"/>
              <a:buChar char="●"/>
            </a:pPr>
            <a:r>
              <a:rPr b="1" lang="en-GB" sz="2400">
                <a:latin typeface="Oswald"/>
                <a:ea typeface="Oswald"/>
                <a:cs typeface="Oswald"/>
                <a:sym typeface="Oswald"/>
              </a:rPr>
              <a:t>Put to another use</a:t>
            </a:r>
            <a:r>
              <a:rPr lang="en-GB" sz="2400">
                <a:latin typeface="Oswald"/>
                <a:ea typeface="Oswald"/>
                <a:cs typeface="Oswald"/>
                <a:sym typeface="Oswald"/>
              </a:rPr>
              <a:t>: </a:t>
            </a:r>
            <a:r>
              <a:rPr lang="en-GB" sz="2400" u="sng">
                <a:latin typeface="Oswald"/>
                <a:ea typeface="Oswald"/>
                <a:cs typeface="Oswald"/>
                <a:sym typeface="Oswald"/>
              </a:rPr>
              <a:t>Instagram carousel</a:t>
            </a:r>
            <a:r>
              <a:rPr lang="en-GB" sz="2400">
                <a:latin typeface="Oswald"/>
                <a:ea typeface="Oswald"/>
                <a:cs typeface="Oswald"/>
                <a:sym typeface="Oswald"/>
              </a:rPr>
              <a:t>: What authorities are doing…</a:t>
            </a:r>
            <a:endParaRPr sz="2400">
              <a:latin typeface="Oswald"/>
              <a:ea typeface="Oswald"/>
              <a:cs typeface="Oswald"/>
              <a:sym typeface="Oswald"/>
            </a:endParaRPr>
          </a:p>
          <a:p>
            <a:pPr indent="-381000" lvl="0" marL="457200" rtl="0" algn="l">
              <a:spcBef>
                <a:spcPts val="0"/>
              </a:spcBef>
              <a:spcAft>
                <a:spcPts val="0"/>
              </a:spcAft>
              <a:buSzPts val="2400"/>
              <a:buFont typeface="Oswald"/>
              <a:buChar char="●"/>
            </a:pPr>
            <a:r>
              <a:rPr b="1" lang="en-GB" sz="2400">
                <a:latin typeface="Oswald"/>
                <a:ea typeface="Oswald"/>
                <a:cs typeface="Oswald"/>
                <a:sym typeface="Oswald"/>
              </a:rPr>
              <a:t>Eliminate</a:t>
            </a:r>
            <a:r>
              <a:rPr lang="en-GB" sz="2400">
                <a:latin typeface="Oswald"/>
                <a:ea typeface="Oswald"/>
                <a:cs typeface="Oswald"/>
                <a:sym typeface="Oswald"/>
              </a:rPr>
              <a:t>: What </a:t>
            </a:r>
            <a:r>
              <a:rPr lang="en-GB" sz="2400" u="sng">
                <a:latin typeface="Oswald"/>
                <a:ea typeface="Oswald"/>
                <a:cs typeface="Oswald"/>
                <a:sym typeface="Oswald"/>
              </a:rPr>
              <a:t>police</a:t>
            </a:r>
            <a:r>
              <a:rPr lang="en-GB" sz="2400">
                <a:latin typeface="Oswald"/>
                <a:ea typeface="Oswald"/>
                <a:cs typeface="Oswald"/>
                <a:sym typeface="Oswald"/>
              </a:rPr>
              <a:t> are doing to reduce graffiti</a:t>
            </a:r>
            <a:endParaRPr sz="2400">
              <a:latin typeface="Oswald"/>
              <a:ea typeface="Oswald"/>
              <a:cs typeface="Oswald"/>
              <a:sym typeface="Oswald"/>
            </a:endParaRPr>
          </a:p>
          <a:p>
            <a:pPr indent="-381000" lvl="0" marL="457200" rtl="0" algn="l">
              <a:spcBef>
                <a:spcPts val="0"/>
              </a:spcBef>
              <a:spcAft>
                <a:spcPts val="0"/>
              </a:spcAft>
              <a:buSzPts val="2400"/>
              <a:buFont typeface="Oswald"/>
              <a:buChar char="●"/>
            </a:pPr>
            <a:r>
              <a:rPr b="1" lang="en-GB" sz="2400">
                <a:latin typeface="Oswald"/>
                <a:ea typeface="Oswald"/>
                <a:cs typeface="Oswald"/>
                <a:sym typeface="Oswald"/>
              </a:rPr>
              <a:t>Reverse</a:t>
            </a:r>
            <a:r>
              <a:rPr lang="en-GB" sz="2400">
                <a:latin typeface="Oswald"/>
                <a:ea typeface="Oswald"/>
                <a:cs typeface="Oswald"/>
                <a:sym typeface="Oswald"/>
              </a:rPr>
              <a:t>: What are authorities doing to </a:t>
            </a:r>
            <a:r>
              <a:rPr lang="en-GB" sz="2400" u="sng">
                <a:latin typeface="Oswald"/>
                <a:ea typeface="Oswald"/>
                <a:cs typeface="Oswald"/>
                <a:sym typeface="Oswald"/>
              </a:rPr>
              <a:t>encourage</a:t>
            </a:r>
            <a:r>
              <a:rPr lang="en-GB" sz="2400">
                <a:latin typeface="Oswald"/>
                <a:ea typeface="Oswald"/>
                <a:cs typeface="Oswald"/>
                <a:sym typeface="Oswald"/>
              </a:rPr>
              <a:t> graffiti</a:t>
            </a:r>
            <a:endParaRPr sz="2400">
              <a:latin typeface="Oswald"/>
              <a:ea typeface="Oswald"/>
              <a:cs typeface="Oswald"/>
              <a:sym typeface="Oswa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7" name="Shape 447"/>
        <p:cNvGrpSpPr/>
        <p:nvPr/>
      </p:nvGrpSpPr>
      <p:grpSpPr>
        <a:xfrm>
          <a:off x="0" y="0"/>
          <a:ext cx="0" cy="0"/>
          <a:chOff x="0" y="0"/>
          <a:chExt cx="0" cy="0"/>
        </a:xfrm>
      </p:grpSpPr>
      <p:sp>
        <p:nvSpPr>
          <p:cNvPr id="448" name="Google Shape;448;p59"/>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Do it now (15 minutes):</a:t>
            </a:r>
            <a:endParaRPr sz="1900">
              <a:solidFill>
                <a:schemeClr val="lt1"/>
              </a:solidFill>
            </a:endParaRPr>
          </a:p>
        </p:txBody>
      </p:sp>
      <p:sp>
        <p:nvSpPr>
          <p:cNvPr id="449" name="Google Shape;449;p59"/>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2800">
                <a:solidFill>
                  <a:schemeClr val="lt1"/>
                </a:solidFill>
                <a:latin typeface="Oswald"/>
                <a:ea typeface="Oswald"/>
                <a:cs typeface="Oswald"/>
                <a:sym typeface="Oswald"/>
              </a:rPr>
              <a:t>Take your idea…</a:t>
            </a:r>
            <a:endParaRPr sz="2800">
              <a:solidFill>
                <a:schemeClr val="lt1"/>
              </a:solidFill>
              <a:latin typeface="Oswald"/>
              <a:ea typeface="Oswald"/>
              <a:cs typeface="Oswald"/>
              <a:sym typeface="Oswald"/>
            </a:endParaRPr>
          </a:p>
          <a:p>
            <a:pPr indent="-406400" lvl="0" marL="457200" rtl="0" algn="l">
              <a:spcBef>
                <a:spcPts val="160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Can you </a:t>
            </a:r>
            <a:r>
              <a:rPr b="1" lang="en-GB" sz="2800">
                <a:solidFill>
                  <a:schemeClr val="lt1"/>
                </a:solidFill>
                <a:latin typeface="Oswald"/>
                <a:ea typeface="Oswald"/>
                <a:cs typeface="Oswald"/>
                <a:sym typeface="Oswald"/>
              </a:rPr>
              <a:t>substitute</a:t>
            </a:r>
            <a:r>
              <a:rPr lang="en-GB" sz="2800">
                <a:solidFill>
                  <a:schemeClr val="lt1"/>
                </a:solidFill>
                <a:latin typeface="Oswald"/>
                <a:ea typeface="Oswald"/>
                <a:cs typeface="Oswald"/>
                <a:sym typeface="Oswald"/>
              </a:rPr>
              <a:t> something in the idea?</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Can you </a:t>
            </a:r>
            <a:r>
              <a:rPr b="1" lang="en-GB" sz="2800">
                <a:solidFill>
                  <a:schemeClr val="lt1"/>
                </a:solidFill>
                <a:latin typeface="Oswald"/>
                <a:ea typeface="Oswald"/>
                <a:cs typeface="Oswald"/>
                <a:sym typeface="Oswald"/>
              </a:rPr>
              <a:t>modify</a:t>
            </a:r>
            <a:r>
              <a:rPr lang="en-GB" sz="2800">
                <a:solidFill>
                  <a:schemeClr val="lt1"/>
                </a:solidFill>
                <a:latin typeface="Oswald"/>
                <a:ea typeface="Oswald"/>
                <a:cs typeface="Oswald"/>
                <a:sym typeface="Oswald"/>
              </a:rPr>
              <a:t> the idea to change the timescale, geographical focus, etc?</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Can you </a:t>
            </a:r>
            <a:r>
              <a:rPr b="1" lang="en-GB" sz="2800">
                <a:solidFill>
                  <a:schemeClr val="lt1"/>
                </a:solidFill>
                <a:latin typeface="Oswald"/>
                <a:ea typeface="Oswald"/>
                <a:cs typeface="Oswald"/>
                <a:sym typeface="Oswald"/>
              </a:rPr>
              <a:t>eliminate</a:t>
            </a:r>
            <a:r>
              <a:rPr lang="en-GB" sz="2800">
                <a:solidFill>
                  <a:schemeClr val="lt1"/>
                </a:solidFill>
                <a:latin typeface="Oswald"/>
                <a:ea typeface="Oswald"/>
                <a:cs typeface="Oswald"/>
                <a:sym typeface="Oswald"/>
              </a:rPr>
              <a:t> elements to make it simpler/clearer?</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Can you </a:t>
            </a:r>
            <a:r>
              <a:rPr b="1" lang="en-GB" sz="2800">
                <a:solidFill>
                  <a:schemeClr val="lt1"/>
                </a:solidFill>
                <a:latin typeface="Oswald"/>
                <a:ea typeface="Oswald"/>
                <a:cs typeface="Oswald"/>
                <a:sym typeface="Oswald"/>
              </a:rPr>
              <a:t>reverse</a:t>
            </a:r>
            <a:r>
              <a:rPr lang="en-GB" sz="2800">
                <a:solidFill>
                  <a:schemeClr val="lt1"/>
                </a:solidFill>
                <a:latin typeface="Oswald"/>
                <a:ea typeface="Oswald"/>
                <a:cs typeface="Oswald"/>
                <a:sym typeface="Oswald"/>
              </a:rPr>
              <a:t> the idea somehow?</a:t>
            </a:r>
            <a:endParaRPr sz="2800">
              <a:solidFill>
                <a:schemeClr val="lt1"/>
              </a:solidFill>
              <a:latin typeface="Oswald"/>
              <a:ea typeface="Oswald"/>
              <a:cs typeface="Oswald"/>
              <a:sym typeface="Oswa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453" name="Shape 453"/>
        <p:cNvGrpSpPr/>
        <p:nvPr/>
      </p:nvGrpSpPr>
      <p:grpSpPr>
        <a:xfrm>
          <a:off x="0" y="0"/>
          <a:ext cx="0" cy="0"/>
          <a:chOff x="0" y="0"/>
          <a:chExt cx="0" cy="0"/>
        </a:xfrm>
      </p:grpSpPr>
      <p:sp>
        <p:nvSpPr>
          <p:cNvPr id="454" name="Google Shape;454;p6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4200"/>
              <a:t>Evidence</a:t>
            </a:r>
            <a:r>
              <a:rPr lang="en-GB" sz="4200"/>
              <a:t> this in the assignment</a:t>
            </a:r>
            <a:endParaRPr sz="1900"/>
          </a:p>
        </p:txBody>
      </p:sp>
      <p:sp>
        <p:nvSpPr>
          <p:cNvPr id="455" name="Google Shape;455;p6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b="1" lang="en-GB" sz="2800">
                <a:latin typeface="Oswald"/>
                <a:ea typeface="Oswald"/>
                <a:cs typeface="Oswald"/>
                <a:sym typeface="Oswald"/>
              </a:rPr>
              <a:t>Reflect</a:t>
            </a:r>
            <a:r>
              <a:rPr lang="en-GB" sz="2800">
                <a:latin typeface="Oswald"/>
                <a:ea typeface="Oswald"/>
                <a:cs typeface="Oswald"/>
                <a:sym typeface="Oswald"/>
              </a:rPr>
              <a:t> on idea generation and selection process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Point to </a:t>
            </a:r>
            <a:r>
              <a:rPr b="1" lang="en-GB" sz="2800">
                <a:latin typeface="Oswald"/>
                <a:ea typeface="Oswald"/>
                <a:cs typeface="Oswald"/>
                <a:sym typeface="Oswald"/>
              </a:rPr>
              <a:t>evidence</a:t>
            </a:r>
            <a:r>
              <a:rPr lang="en-GB" sz="2800">
                <a:latin typeface="Oswald"/>
                <a:ea typeface="Oswald"/>
                <a:cs typeface="Oswald"/>
                <a:sym typeface="Oswald"/>
              </a:rPr>
              <a:t> in an appendix</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Relate</a:t>
            </a:r>
            <a:r>
              <a:rPr lang="en-GB" sz="2800">
                <a:latin typeface="Oswald"/>
                <a:ea typeface="Oswald"/>
                <a:cs typeface="Oswald"/>
                <a:sym typeface="Oswald"/>
              </a:rPr>
              <a:t> to literature on creativity, ideas, professionalism, e.g. </a:t>
            </a:r>
            <a:endParaRPr sz="2800">
              <a:latin typeface="Oswald"/>
              <a:ea typeface="Oswald"/>
              <a:cs typeface="Oswald"/>
              <a:sym typeface="Oswald"/>
            </a:endParaRPr>
          </a:p>
          <a:p>
            <a:pPr indent="0" lvl="0" marL="457200" rtl="0" algn="l">
              <a:spcBef>
                <a:spcPts val="1600"/>
              </a:spcBef>
              <a:spcAft>
                <a:spcPts val="1600"/>
              </a:spcAft>
              <a:buNone/>
            </a:pPr>
            <a:r>
              <a:rPr i="1" lang="en-GB" sz="2800">
                <a:latin typeface="Oswald"/>
                <a:ea typeface="Oswald"/>
                <a:cs typeface="Oswald"/>
                <a:sym typeface="Oswald"/>
              </a:rPr>
              <a:t>I used the SCAMPER technique (Smith 2020) to generate ideas (Appendix A).</a:t>
            </a:r>
            <a:endParaRPr i="1" sz="2800">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Key points</a:t>
            </a:r>
            <a:endParaRPr sz="1900"/>
          </a:p>
        </p:txBody>
      </p:sp>
      <p:sp>
        <p:nvSpPr>
          <p:cNvPr id="461" name="Google Shape;461;p6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b="1" lang="en-GB" sz="2800">
                <a:latin typeface="Oswald"/>
                <a:ea typeface="Oswald"/>
                <a:cs typeface="Oswald"/>
                <a:sym typeface="Oswald"/>
              </a:rPr>
              <a:t>Don’t skimp on brainstorming</a:t>
            </a:r>
            <a:r>
              <a:rPr lang="en-GB" sz="2800">
                <a:latin typeface="Oswald"/>
                <a:ea typeface="Oswald"/>
                <a:cs typeface="Oswald"/>
                <a:sym typeface="Oswald"/>
              </a:rPr>
              <a:t> — it’s a skill you’ll be regularly judged on</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Reflect on </a:t>
            </a:r>
            <a:r>
              <a:rPr b="1" lang="en-GB" sz="2800">
                <a:latin typeface="Oswald"/>
                <a:ea typeface="Oswald"/>
                <a:cs typeface="Oswald"/>
                <a:sym typeface="Oswald"/>
              </a:rPr>
              <a:t>professionalism</a:t>
            </a:r>
            <a:r>
              <a:rPr lang="en-GB" sz="2800">
                <a:latin typeface="Oswald"/>
                <a:ea typeface="Oswald"/>
                <a:cs typeface="Oswald"/>
                <a:sym typeface="Oswald"/>
              </a:rPr>
              <a:t> in</a:t>
            </a:r>
            <a:r>
              <a:rPr lang="en-GB" sz="2800">
                <a:latin typeface="Oswald"/>
                <a:ea typeface="Oswald"/>
                <a:cs typeface="Oswald"/>
                <a:sym typeface="Oswald"/>
              </a:rPr>
              <a:t> your work — does it serve an audience, or is it just for pleasure? Does your practice follow industry conventions? (Have you read about them?)</a:t>
            </a:r>
            <a:endParaRPr sz="2800">
              <a:latin typeface="Oswald"/>
              <a:ea typeface="Oswald"/>
              <a:cs typeface="Oswald"/>
              <a:sym typeface="Oswa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BiteSize Learning: </a:t>
            </a:r>
            <a:r>
              <a:rPr lang="en-GB" sz="2800" u="sng">
                <a:solidFill>
                  <a:schemeClr val="hlink"/>
                </a:solidFill>
                <a:latin typeface="Oswald"/>
                <a:ea typeface="Oswald"/>
                <a:cs typeface="Oswald"/>
                <a:sym typeface="Oswald"/>
                <a:hlinkClick r:id="rId3"/>
              </a:rPr>
              <a:t>The SCAMPER creativity model, explained</a:t>
            </a:r>
            <a:r>
              <a:rPr lang="en-GB" sz="2800">
                <a:latin typeface="Oswald"/>
                <a:ea typeface="Oswald"/>
                <a:cs typeface="Oswald"/>
                <a:sym typeface="Oswald"/>
              </a:rPr>
              <a:t>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u="sng">
                <a:solidFill>
                  <a:schemeClr val="hlink"/>
                </a:solidFill>
                <a:latin typeface="Oswald"/>
                <a:ea typeface="Oswald"/>
                <a:cs typeface="Oswald"/>
                <a:sym typeface="Oswald"/>
                <a:hlinkClick r:id="rId4"/>
              </a:rPr>
              <a:t>Nathan Baugh’s 4 pillars of storytelling</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Gutkind, Lee (2007) The Art of Creative Nonfiction: </a:t>
            </a:r>
            <a:r>
              <a:rPr lang="en-GB" sz="2800" u="sng">
                <a:solidFill>
                  <a:schemeClr val="hlink"/>
                </a:solidFill>
                <a:latin typeface="Oswald"/>
                <a:ea typeface="Oswald"/>
                <a:cs typeface="Oswald"/>
                <a:sym typeface="Oswald"/>
                <a:hlinkClick r:id="rId5"/>
              </a:rPr>
              <a:t>Ch8: Think Globally — Act Locally</a:t>
            </a:r>
            <a:r>
              <a:rPr lang="en-GB" sz="2800">
                <a:latin typeface="Oswald"/>
                <a:ea typeface="Oswald"/>
                <a:cs typeface="Oswald"/>
                <a:sym typeface="Oswald"/>
              </a:rPr>
              <a:t> </a:t>
            </a:r>
            <a:endParaRPr sz="2800">
              <a:latin typeface="Oswald"/>
              <a:ea typeface="Oswald"/>
              <a:cs typeface="Oswald"/>
              <a:sym typeface="Oswald"/>
            </a:endParaRPr>
          </a:p>
        </p:txBody>
      </p:sp>
      <p:sp>
        <p:nvSpPr>
          <p:cNvPr id="467" name="Google Shape;467;p6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Further</a:t>
            </a:r>
            <a:r>
              <a:rPr lang="en-GB" sz="4200"/>
              <a:t> reading/watching (directed study)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Generating </a:t>
            </a:r>
            <a:endParaRPr/>
          </a:p>
          <a:p>
            <a:pPr indent="0" lvl="0" marL="0" rtl="0" algn="l">
              <a:spcBef>
                <a:spcPts val="0"/>
              </a:spcBef>
              <a:spcAft>
                <a:spcPts val="0"/>
              </a:spcAft>
              <a:buNone/>
            </a:pPr>
            <a:r>
              <a:rPr lang="en-GB"/>
              <a:t>— and developing —</a:t>
            </a:r>
            <a:r>
              <a:rPr lang="en-GB"/>
              <a:t> </a:t>
            </a:r>
            <a:endParaRPr/>
          </a:p>
          <a:p>
            <a:pPr indent="0" lvl="0" marL="0" rtl="0" algn="l">
              <a:spcBef>
                <a:spcPts val="0"/>
              </a:spcBef>
              <a:spcAft>
                <a:spcPts val="0"/>
              </a:spcAft>
              <a:buNone/>
            </a:pPr>
            <a:r>
              <a:rPr lang="en-GB"/>
              <a:t>story ideas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sp>
        <p:nvSpPr>
          <p:cNvPr id="170" name="Google Shape;170;p31"/>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How do </a:t>
            </a:r>
            <a:r>
              <a:rPr b="1" i="1" lang="en-GB" sz="4200">
                <a:solidFill>
                  <a:schemeClr val="lt1"/>
                </a:solidFill>
              </a:rPr>
              <a:t>you</a:t>
            </a:r>
            <a:r>
              <a:rPr lang="en-GB" sz="4200">
                <a:solidFill>
                  <a:schemeClr val="lt1"/>
                </a:solidFill>
              </a:rPr>
              <a:t> do it?</a:t>
            </a:r>
            <a:r>
              <a:rPr lang="en-GB" sz="4200">
                <a:solidFill>
                  <a:schemeClr val="lt1"/>
                </a:solidFill>
              </a:rPr>
              <a:t> (5 minutes):</a:t>
            </a:r>
            <a:endParaRPr sz="1900">
              <a:solidFill>
                <a:schemeClr val="lt1"/>
              </a:solidFill>
            </a:endParaRPr>
          </a:p>
        </p:txBody>
      </p:sp>
      <p:sp>
        <p:nvSpPr>
          <p:cNvPr id="171" name="Google Shape;171;p31"/>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2800">
                <a:solidFill>
                  <a:schemeClr val="lt1"/>
                </a:solidFill>
                <a:latin typeface="Oswald"/>
                <a:ea typeface="Oswald"/>
                <a:cs typeface="Oswald"/>
                <a:sym typeface="Oswald"/>
              </a:rPr>
              <a:t>Generate </a:t>
            </a:r>
            <a:r>
              <a:rPr b="1" lang="en-GB" sz="2800">
                <a:solidFill>
                  <a:schemeClr val="lt1"/>
                </a:solidFill>
                <a:latin typeface="Oswald"/>
                <a:ea typeface="Oswald"/>
                <a:cs typeface="Oswald"/>
                <a:sym typeface="Oswald"/>
              </a:rPr>
              <a:t>three ideas</a:t>
            </a:r>
            <a:r>
              <a:rPr lang="en-GB" sz="2800">
                <a:solidFill>
                  <a:schemeClr val="lt1"/>
                </a:solidFill>
                <a:latin typeface="Oswald"/>
                <a:ea typeface="Oswald"/>
                <a:cs typeface="Oswald"/>
                <a:sym typeface="Oswald"/>
              </a:rPr>
              <a:t> for </a:t>
            </a:r>
            <a:r>
              <a:rPr b="1" lang="en-GB" sz="2800">
                <a:solidFill>
                  <a:schemeClr val="lt1"/>
                </a:solidFill>
                <a:latin typeface="Oswald"/>
                <a:ea typeface="Oswald"/>
                <a:cs typeface="Oswald"/>
                <a:sym typeface="Oswald"/>
              </a:rPr>
              <a:t>one</a:t>
            </a:r>
            <a:r>
              <a:rPr lang="en-GB" sz="2800">
                <a:solidFill>
                  <a:schemeClr val="lt1"/>
                </a:solidFill>
                <a:latin typeface="Oswald"/>
                <a:ea typeface="Oswald"/>
                <a:cs typeface="Oswald"/>
                <a:sym typeface="Oswald"/>
              </a:rPr>
              <a:t> of the following:</a:t>
            </a:r>
            <a:endParaRPr sz="2800">
              <a:solidFill>
                <a:schemeClr val="lt1"/>
              </a:solidFill>
              <a:latin typeface="Oswald"/>
              <a:ea typeface="Oswald"/>
              <a:cs typeface="Oswald"/>
              <a:sym typeface="Oswald"/>
            </a:endParaRPr>
          </a:p>
          <a:p>
            <a:pPr indent="-406400" lvl="0" marL="457200" rtl="0" algn="l">
              <a:spcBef>
                <a:spcPts val="160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A radio package (1-3 minute story)</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A blog post for a PR campaign for a women’s health charity</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A 10 minute YouTube documentary</a:t>
            </a:r>
            <a:endParaRPr sz="2800">
              <a:solidFill>
                <a:schemeClr val="lt1"/>
              </a:solidFill>
              <a:latin typeface="Oswald"/>
              <a:ea typeface="Oswald"/>
              <a:cs typeface="Oswald"/>
              <a:sym typeface="Oswald"/>
            </a:endParaRPr>
          </a:p>
          <a:p>
            <a:pPr indent="-406400" lvl="0" marL="457200" rtl="0" algn="l">
              <a:spcBef>
                <a:spcPts val="0"/>
              </a:spcBef>
              <a:spcAft>
                <a:spcPts val="0"/>
              </a:spcAft>
              <a:buClr>
                <a:schemeClr val="lt1"/>
              </a:buClr>
              <a:buSzPts val="2800"/>
              <a:buFont typeface="Oswald"/>
              <a:buChar char="●"/>
            </a:pPr>
            <a:r>
              <a:rPr lang="en-GB" sz="2800">
                <a:solidFill>
                  <a:schemeClr val="lt1"/>
                </a:solidFill>
                <a:latin typeface="Oswald"/>
                <a:ea typeface="Oswald"/>
                <a:cs typeface="Oswald"/>
                <a:sym typeface="Oswald"/>
              </a:rPr>
              <a:t>A data-driven news story</a:t>
            </a:r>
            <a:endParaRPr sz="2800">
              <a:solidFill>
                <a:schemeClr val="lt1"/>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5" name="Shape 175"/>
        <p:cNvGrpSpPr/>
        <p:nvPr/>
      </p:nvGrpSpPr>
      <p:grpSpPr>
        <a:xfrm>
          <a:off x="0" y="0"/>
          <a:ext cx="0" cy="0"/>
          <a:chOff x="0" y="0"/>
          <a:chExt cx="0" cy="0"/>
        </a:xfrm>
      </p:grpSpPr>
      <p:sp>
        <p:nvSpPr>
          <p:cNvPr id="176" name="Google Shape;176;p32"/>
          <p:cNvSpPr txBox="1"/>
          <p:nvPr>
            <p:ph idx="4294967295" type="title"/>
          </p:nvPr>
        </p:nvSpPr>
        <p:spPr>
          <a:xfrm>
            <a:off x="311700" y="372500"/>
            <a:ext cx="8520600" cy="7335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Now let’s review what you did.</a:t>
            </a:r>
            <a:endParaRPr sz="19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Story ideas: common </a:t>
            </a:r>
            <a:r>
              <a:rPr lang="en-GB" sz="4200">
                <a:solidFill>
                  <a:schemeClr val="lt1"/>
                </a:solidFill>
                <a:highlight>
                  <a:srgbClr val="FF0000"/>
                </a:highlight>
              </a:rPr>
              <a:t>mistake</a:t>
            </a:r>
            <a:r>
              <a:rPr lang="en-GB" sz="4200"/>
              <a:t> #1</a:t>
            </a:r>
            <a:endParaRPr sz="1900"/>
          </a:p>
        </p:txBody>
      </p:sp>
      <p:sp>
        <p:nvSpPr>
          <p:cNvPr id="182" name="Google Shape;182;p3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2800">
                <a:latin typeface="Oswald"/>
                <a:ea typeface="Oswald"/>
                <a:cs typeface="Oswald"/>
                <a:sym typeface="Oswald"/>
              </a:rPr>
              <a:t>Describing a </a:t>
            </a:r>
            <a:r>
              <a:rPr b="1" lang="en-GB" sz="2800">
                <a:solidFill>
                  <a:schemeClr val="lt1"/>
                </a:solidFill>
                <a:highlight>
                  <a:srgbClr val="FF0000"/>
                </a:highlight>
                <a:latin typeface="Oswald"/>
                <a:ea typeface="Oswald"/>
                <a:cs typeface="Oswald"/>
                <a:sym typeface="Oswald"/>
              </a:rPr>
              <a:t>process</a:t>
            </a:r>
            <a:r>
              <a:rPr lang="en-GB" sz="2800">
                <a:latin typeface="Oswald"/>
                <a:ea typeface="Oswald"/>
                <a:cs typeface="Oswald"/>
                <a:sym typeface="Oswald"/>
              </a:rPr>
              <a:t>, not a story, e.g.:</a:t>
            </a:r>
            <a:endParaRPr sz="2800">
              <a:latin typeface="Oswald"/>
              <a:ea typeface="Oswald"/>
              <a:cs typeface="Oswald"/>
              <a:sym typeface="Oswald"/>
            </a:endParaRPr>
          </a:p>
          <a:p>
            <a:pPr indent="-406400" lvl="0" marL="457200" rtl="0" algn="l">
              <a:spcBef>
                <a:spcPts val="1600"/>
              </a:spcBef>
              <a:spcAft>
                <a:spcPts val="0"/>
              </a:spcAft>
              <a:buSzPts val="2800"/>
              <a:buFont typeface="Oswald"/>
              <a:buChar char="●"/>
            </a:pPr>
            <a:r>
              <a:rPr lang="en-GB" sz="2800">
                <a:latin typeface="Oswald"/>
                <a:ea typeface="Oswald"/>
                <a:cs typeface="Oswald"/>
                <a:sym typeface="Oswald"/>
              </a:rPr>
              <a:t>“I’m going to interview this person"</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“I’m going to scrape some data”</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“I’m going to explore this subject”</a:t>
            </a:r>
            <a:endParaRPr sz="2800">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86" name="Shape 186"/>
        <p:cNvGrpSpPr/>
        <p:nvPr/>
      </p:nvGrpSpPr>
      <p:grpSpPr>
        <a:xfrm>
          <a:off x="0" y="0"/>
          <a:ext cx="0" cy="0"/>
          <a:chOff x="0" y="0"/>
          <a:chExt cx="0" cy="0"/>
        </a:xfrm>
      </p:grpSpPr>
      <p:sp>
        <p:nvSpPr>
          <p:cNvPr id="187" name="Google Shape;187;p34"/>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800">
                <a:latin typeface="Oswald"/>
                <a:ea typeface="Oswald"/>
                <a:cs typeface="Oswald"/>
                <a:sym typeface="Oswald"/>
              </a:rPr>
              <a:t>“We throw out 90% of [award] submissions because they are </a:t>
            </a:r>
            <a:r>
              <a:rPr b="1" lang="en-GB" sz="2800">
                <a:latin typeface="Oswald"/>
                <a:ea typeface="Oswald"/>
                <a:cs typeface="Oswald"/>
                <a:sym typeface="Oswald"/>
              </a:rPr>
              <a:t>great data exercises</a:t>
            </a:r>
            <a:r>
              <a:rPr lang="en-GB" sz="2800">
                <a:latin typeface="Oswald"/>
                <a:ea typeface="Oswald"/>
                <a:cs typeface="Oswald"/>
                <a:sym typeface="Oswald"/>
              </a:rPr>
              <a:t>, but </a:t>
            </a:r>
            <a:r>
              <a:rPr b="1" lang="en-GB" sz="2800">
                <a:latin typeface="Oswald"/>
                <a:ea typeface="Oswald"/>
                <a:cs typeface="Oswald"/>
                <a:sym typeface="Oswald"/>
              </a:rPr>
              <a:t>not great journalism</a:t>
            </a:r>
            <a:r>
              <a:rPr lang="en-GB" sz="2800">
                <a:latin typeface="Oswald"/>
                <a:ea typeface="Oswald"/>
                <a:cs typeface="Oswald"/>
                <a:sym typeface="Oswald"/>
              </a:rPr>
              <a:t>. We get to do both — but if we forget to do the part that we’re good at as journalists, then what’s the point?” </a:t>
            </a:r>
            <a:r>
              <a:rPr lang="en-GB" sz="2800" u="sng">
                <a:solidFill>
                  <a:schemeClr val="hlink"/>
                </a:solidFill>
                <a:latin typeface="Oswald"/>
                <a:ea typeface="Oswald"/>
                <a:cs typeface="Oswald"/>
                <a:sym typeface="Oswald"/>
                <a:hlinkClick r:id="rId3"/>
              </a:rPr>
              <a:t>Sarah Cohen</a:t>
            </a:r>
            <a:r>
              <a:rPr lang="en-GB" sz="2800">
                <a:latin typeface="Oswald"/>
                <a:ea typeface="Oswald"/>
                <a:cs typeface="Oswald"/>
                <a:sym typeface="Oswald"/>
              </a:rPr>
              <a:t> </a:t>
            </a:r>
            <a:endParaRPr sz="2800">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Story ideas: common </a:t>
            </a:r>
            <a:r>
              <a:rPr lang="en-GB" sz="4200">
                <a:solidFill>
                  <a:schemeClr val="lt1"/>
                </a:solidFill>
                <a:highlight>
                  <a:srgbClr val="FF0000"/>
                </a:highlight>
              </a:rPr>
              <a:t>mistake</a:t>
            </a:r>
            <a:r>
              <a:rPr lang="en-GB" sz="4200"/>
              <a:t> #2</a:t>
            </a:r>
            <a:endParaRPr sz="1900"/>
          </a:p>
        </p:txBody>
      </p:sp>
      <p:sp>
        <p:nvSpPr>
          <p:cNvPr id="193" name="Google Shape;193;p3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2800">
                <a:latin typeface="Oswald"/>
                <a:ea typeface="Oswald"/>
                <a:cs typeface="Oswald"/>
                <a:sym typeface="Oswald"/>
              </a:rPr>
              <a:t>Describing</a:t>
            </a:r>
            <a:r>
              <a:rPr lang="en-GB" sz="2800">
                <a:latin typeface="Oswald"/>
                <a:ea typeface="Oswald"/>
                <a:cs typeface="Oswald"/>
                <a:sym typeface="Oswald"/>
              </a:rPr>
              <a:t> a </a:t>
            </a:r>
            <a:r>
              <a:rPr b="1" lang="en-GB" sz="2800">
                <a:solidFill>
                  <a:schemeClr val="lt1"/>
                </a:solidFill>
                <a:highlight>
                  <a:srgbClr val="FF0000"/>
                </a:highlight>
                <a:latin typeface="Oswald"/>
                <a:ea typeface="Oswald"/>
                <a:cs typeface="Oswald"/>
                <a:sym typeface="Oswald"/>
              </a:rPr>
              <a:t>subject</a:t>
            </a:r>
            <a:r>
              <a:rPr lang="en-GB" sz="2800">
                <a:latin typeface="Oswald"/>
                <a:ea typeface="Oswald"/>
                <a:cs typeface="Oswald"/>
                <a:sym typeface="Oswald"/>
              </a:rPr>
              <a:t>, not a story, e.g.:</a:t>
            </a:r>
            <a:endParaRPr sz="2800">
              <a:latin typeface="Oswald"/>
              <a:ea typeface="Oswald"/>
              <a:cs typeface="Oswald"/>
              <a:sym typeface="Oswald"/>
            </a:endParaRPr>
          </a:p>
          <a:p>
            <a:pPr indent="-406400" lvl="0" marL="457200" rtl="0" algn="l">
              <a:spcBef>
                <a:spcPts val="1600"/>
              </a:spcBef>
              <a:spcAft>
                <a:spcPts val="0"/>
              </a:spcAft>
              <a:buSzPts val="2800"/>
              <a:buFont typeface="Oswald"/>
              <a:buChar char="●"/>
            </a:pPr>
            <a:r>
              <a:rPr lang="en-GB" sz="2800">
                <a:latin typeface="Oswald"/>
                <a:ea typeface="Oswald"/>
                <a:cs typeface="Oswald"/>
                <a:sym typeface="Oswald"/>
              </a:rPr>
              <a:t>“I’m going to write a story about homelessness"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 podcast about culture”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“A PR campaign about mental health”</a:t>
            </a:r>
            <a:endParaRPr sz="2800">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