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7620000" cx="10160000"/>
  <p:notesSz cx="6858000" cy="9144000"/>
  <p:embeddedFontLs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7999"/>
              </a:lnSpc>
              <a:spcBef>
                <a:spcPts val="0"/>
              </a:spcBef>
              <a:spcAft>
                <a:spcPts val="0"/>
              </a:spcAft>
              <a:buSzPts val="1400"/>
              <a:buChar char="●"/>
              <a:defRPr/>
            </a:lvl1pPr>
            <a:lvl2pPr indent="-317500" lvl="1" marL="914400" marR="0" rtl="0" algn="l">
              <a:lnSpc>
                <a:spcPct val="117999"/>
              </a:lnSpc>
              <a:spcBef>
                <a:spcPts val="0"/>
              </a:spcBef>
              <a:spcAft>
                <a:spcPts val="0"/>
              </a:spcAft>
              <a:buSzPts val="1400"/>
              <a:buChar char="○"/>
              <a:defRPr/>
            </a:lvl2pPr>
            <a:lvl3pPr indent="-317500" lvl="2" marL="1371600" marR="0" rtl="0" algn="l">
              <a:lnSpc>
                <a:spcPct val="117999"/>
              </a:lnSpc>
              <a:spcBef>
                <a:spcPts val="0"/>
              </a:spcBef>
              <a:spcAft>
                <a:spcPts val="0"/>
              </a:spcAft>
              <a:buSzPts val="1400"/>
              <a:buChar char="■"/>
              <a:defRPr/>
            </a:lvl3pPr>
            <a:lvl4pPr indent="-317500" lvl="3" marL="1828800" marR="0" rtl="0" algn="l">
              <a:lnSpc>
                <a:spcPct val="117999"/>
              </a:lnSpc>
              <a:spcBef>
                <a:spcPts val="0"/>
              </a:spcBef>
              <a:spcAft>
                <a:spcPts val="0"/>
              </a:spcAft>
              <a:buSzPts val="1400"/>
              <a:buChar char="●"/>
              <a:defRPr/>
            </a:lvl4pPr>
            <a:lvl5pPr indent="-317500" lvl="4" marL="2286000" marR="0" rtl="0" algn="l">
              <a:lnSpc>
                <a:spcPct val="117999"/>
              </a:lnSpc>
              <a:spcBef>
                <a:spcPts val="0"/>
              </a:spcBef>
              <a:spcAft>
                <a:spcPts val="0"/>
              </a:spcAft>
              <a:buSzPts val="1400"/>
              <a:buChar char="○"/>
              <a:defRPr/>
            </a:lvl5pPr>
            <a:lvl6pPr indent="-317500" lvl="5" marL="2743200" marR="0" rtl="0" algn="l">
              <a:lnSpc>
                <a:spcPct val="117999"/>
              </a:lnSpc>
              <a:spcBef>
                <a:spcPts val="0"/>
              </a:spcBef>
              <a:spcAft>
                <a:spcPts val="0"/>
              </a:spcAft>
              <a:buSzPts val="1400"/>
              <a:buChar char="■"/>
              <a:defRPr/>
            </a:lvl6pPr>
            <a:lvl7pPr indent="-317500" lvl="6" marL="3200400" marR="0" rtl="0" algn="l">
              <a:lnSpc>
                <a:spcPct val="117999"/>
              </a:lnSpc>
              <a:spcBef>
                <a:spcPts val="0"/>
              </a:spcBef>
              <a:spcAft>
                <a:spcPts val="0"/>
              </a:spcAft>
              <a:buSzPts val="1400"/>
              <a:buChar char="●"/>
              <a:defRPr/>
            </a:lvl7pPr>
            <a:lvl8pPr indent="-317500" lvl="7" marL="3657600" marR="0" rtl="0" algn="l">
              <a:lnSpc>
                <a:spcPct val="117999"/>
              </a:lnSpc>
              <a:spcBef>
                <a:spcPts val="0"/>
              </a:spcBef>
              <a:spcAft>
                <a:spcPts val="0"/>
              </a:spcAft>
              <a:buSzPts val="1400"/>
              <a:buChar char="○"/>
              <a:defRPr/>
            </a:lvl8pPr>
            <a:lvl9pPr indent="-317500" lvl="8" marL="4114800" marR="0" rtl="0" algn="l">
              <a:lnSpc>
                <a:spcPct val="117999"/>
              </a:lnSpc>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78364960e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978364960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783649708_0_2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9783649708_0_2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680a148b2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a680a148b2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b683535f4_0_3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5b683535f4_0_3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906fd960f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9906fd960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01b9bc2a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501b9bc2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7d141fce_0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37d141fce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ad55ad83b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fad55ad83b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5dd0d42f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5dd0d42f9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680a148b2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a680a148b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28939bef0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828939bef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41adfc96fe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41adfc96f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783649708_0_1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9783649708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783649708_0_2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9783649708_0_2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783649708_0_2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9783649708_0_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c330e077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c330e077d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p:cSld name="Title &amp; Bullets copy">
    <p:bg>
      <p:bgPr>
        <a:solidFill>
          <a:srgbClr val="FFFB00"/>
        </a:solidFill>
      </p:bgPr>
    </p:bg>
    <p:spTree>
      <p:nvGrpSpPr>
        <p:cNvPr id="34" name="Shape 34"/>
        <p:cNvGrpSpPr/>
        <p:nvPr/>
      </p:nvGrpSpPr>
      <p:grpSpPr>
        <a:xfrm>
          <a:off x="0" y="0"/>
          <a:ext cx="0" cy="0"/>
          <a:chOff x="0" y="0"/>
          <a:chExt cx="0" cy="0"/>
        </a:xfrm>
      </p:grpSpPr>
      <p:sp>
        <p:nvSpPr>
          <p:cNvPr id="35" name="Google Shape;35;p11"/>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36" name="Google Shape;36;p1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11"/>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
  <p:cSld name="Title &amp; Bullets copy 1">
    <p:spTree>
      <p:nvGrpSpPr>
        <p:cNvPr id="38" name="Shape 38"/>
        <p:cNvGrpSpPr/>
        <p:nvPr/>
      </p:nvGrpSpPr>
      <p:grpSpPr>
        <a:xfrm>
          <a:off x="0" y="0"/>
          <a:ext cx="0" cy="0"/>
          <a:chOff x="0" y="0"/>
          <a:chExt cx="0" cy="0"/>
        </a:xfrm>
      </p:grpSpPr>
      <p:sp>
        <p:nvSpPr>
          <p:cNvPr id="39" name="Google Shape;39;p12"/>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0" name="Google Shape;40;p12"/>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12"/>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p:spTree>
      <p:nvGrpSpPr>
        <p:cNvPr id="42" name="Shape 42"/>
        <p:cNvGrpSpPr/>
        <p:nvPr/>
      </p:nvGrpSpPr>
      <p:grpSpPr>
        <a:xfrm>
          <a:off x="0" y="0"/>
          <a:ext cx="0" cy="0"/>
          <a:chOff x="0" y="0"/>
          <a:chExt cx="0" cy="0"/>
        </a:xfrm>
      </p:grpSpPr>
      <p:sp>
        <p:nvSpPr>
          <p:cNvPr id="43" name="Google Shape;43;p13"/>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4" name="Google Shape;44;p1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5" name="Google Shape;45;p13"/>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3">
  <p:cSld name="Title &amp; Bullets copy 13">
    <p:spTree>
      <p:nvGrpSpPr>
        <p:cNvPr id="46" name="Shape 46"/>
        <p:cNvGrpSpPr/>
        <p:nvPr/>
      </p:nvGrpSpPr>
      <p:grpSpPr>
        <a:xfrm>
          <a:off x="0" y="0"/>
          <a:ext cx="0" cy="0"/>
          <a:chOff x="0" y="0"/>
          <a:chExt cx="0" cy="0"/>
        </a:xfrm>
      </p:grpSpPr>
      <p:sp>
        <p:nvSpPr>
          <p:cNvPr id="47" name="Google Shape;47;p14"/>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8" name="Google Shape;48;p1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 name="Google Shape;49;p14"/>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7">
  <p:cSld name="Title &amp; Bullets copy 27">
    <p:spTree>
      <p:nvGrpSpPr>
        <p:cNvPr id="50" name="Shape 50"/>
        <p:cNvGrpSpPr/>
        <p:nvPr/>
      </p:nvGrpSpPr>
      <p:grpSpPr>
        <a:xfrm>
          <a:off x="0" y="0"/>
          <a:ext cx="0" cy="0"/>
          <a:chOff x="0" y="0"/>
          <a:chExt cx="0" cy="0"/>
        </a:xfrm>
      </p:grpSpPr>
      <p:sp>
        <p:nvSpPr>
          <p:cNvPr id="51" name="Google Shape;51;p1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52" name="Google Shape;52;p1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15"/>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52">
  <p:cSld name="Title &amp; Bullets copy 52">
    <p:spTree>
      <p:nvGrpSpPr>
        <p:cNvPr id="54" name="Shape 54"/>
        <p:cNvGrpSpPr/>
        <p:nvPr/>
      </p:nvGrpSpPr>
      <p:grpSpPr>
        <a:xfrm>
          <a:off x="0" y="0"/>
          <a:ext cx="0" cy="0"/>
          <a:chOff x="0" y="0"/>
          <a:chExt cx="0" cy="0"/>
        </a:xfrm>
      </p:grpSpPr>
      <p:sp>
        <p:nvSpPr>
          <p:cNvPr id="55" name="Google Shape;55;p16"/>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56" name="Google Shape;56;p16"/>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7" name="Google Shape;57;p16"/>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5">
  <p:cSld name="Title &amp; Bullets copy 15">
    <p:spTree>
      <p:nvGrpSpPr>
        <p:cNvPr id="58" name="Shape 58"/>
        <p:cNvGrpSpPr/>
        <p:nvPr/>
      </p:nvGrpSpPr>
      <p:grpSpPr>
        <a:xfrm>
          <a:off x="0" y="0"/>
          <a:ext cx="0" cy="0"/>
          <a:chOff x="0" y="0"/>
          <a:chExt cx="0" cy="0"/>
        </a:xfrm>
      </p:grpSpPr>
      <p:sp>
        <p:nvSpPr>
          <p:cNvPr id="59" name="Google Shape;59;p17"/>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0" name="Google Shape;60;p17"/>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 name="Google Shape;61;p17"/>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6">
  <p:cSld name="Title &amp; Bullets copy 26">
    <p:spTree>
      <p:nvGrpSpPr>
        <p:cNvPr id="62" name="Shape 62"/>
        <p:cNvGrpSpPr/>
        <p:nvPr/>
      </p:nvGrpSpPr>
      <p:grpSpPr>
        <a:xfrm>
          <a:off x="0" y="0"/>
          <a:ext cx="0" cy="0"/>
          <a:chOff x="0" y="0"/>
          <a:chExt cx="0" cy="0"/>
        </a:xfrm>
      </p:grpSpPr>
      <p:sp>
        <p:nvSpPr>
          <p:cNvPr id="63" name="Google Shape;63;p18"/>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4" name="Google Shape;64;p18"/>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5" name="Google Shape;65;p18"/>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spTree>
      <p:nvGrpSpPr>
        <p:cNvPr id="67" name="Shape 67"/>
        <p:cNvGrpSpPr/>
        <p:nvPr/>
      </p:nvGrpSpPr>
      <p:grpSpPr>
        <a:xfrm>
          <a:off x="0" y="0"/>
          <a:ext cx="0" cy="0"/>
          <a:chOff x="0" y="0"/>
          <a:chExt cx="0" cy="0"/>
        </a:xfrm>
      </p:grpSpPr>
      <p:sp>
        <p:nvSpPr>
          <p:cNvPr id="68" name="Google Shape;68;p20"/>
          <p:cNvSpPr txBox="1"/>
          <p:nvPr>
            <p:ph type="title"/>
          </p:nvPr>
        </p:nvSpPr>
        <p:spPr>
          <a:xfrm>
            <a:off x="914400" y="3048000"/>
            <a:ext cx="83313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9" name="Google Shape;69;p20"/>
          <p:cNvSpPr txBox="1"/>
          <p:nvPr>
            <p:ph idx="1" type="body"/>
          </p:nvPr>
        </p:nvSpPr>
        <p:spPr>
          <a:xfrm>
            <a:off x="1828800" y="4572000"/>
            <a:ext cx="6502500" cy="2819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0" name="Shape 10"/>
        <p:cNvGrpSpPr/>
        <p:nvPr/>
      </p:nvGrpSpPr>
      <p:grpSpPr>
        <a:xfrm>
          <a:off x="0" y="0"/>
          <a:ext cx="0" cy="0"/>
          <a:chOff x="0" y="0"/>
          <a:chExt cx="0" cy="0"/>
        </a:xfrm>
      </p:grpSpPr>
      <p:sp>
        <p:nvSpPr>
          <p:cNvPr id="11" name="Google Shape;11;p3"/>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2" name="Google Shape;12;p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 name="Google Shape;13;p3"/>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2">
    <p:spTree>
      <p:nvGrpSpPr>
        <p:cNvPr id="70" name="Shape 70"/>
        <p:cNvGrpSpPr/>
        <p:nvPr/>
      </p:nvGrpSpPr>
      <p:grpSpPr>
        <a:xfrm>
          <a:off x="0" y="0"/>
          <a:ext cx="0" cy="0"/>
          <a:chOff x="0" y="0"/>
          <a:chExt cx="0" cy="0"/>
        </a:xfrm>
      </p:grpSpPr>
      <p:sp>
        <p:nvSpPr>
          <p:cNvPr id="71" name="Google Shape;71;p21"/>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72" name="Google Shape;72;p21"/>
          <p:cNvSpPr txBox="1"/>
          <p:nvPr>
            <p:ph idx="1" type="body"/>
          </p:nvPr>
        </p:nvSpPr>
        <p:spPr>
          <a:xfrm>
            <a:off x="304800" y="1828800"/>
            <a:ext cx="9550500"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2">
    <p:spTree>
      <p:nvGrpSpPr>
        <p:cNvPr id="73" name="Shape 73"/>
        <p:cNvGrpSpPr/>
        <p:nvPr/>
      </p:nvGrpSpPr>
      <p:grpSpPr>
        <a:xfrm>
          <a:off x="0" y="0"/>
          <a:ext cx="0" cy="0"/>
          <a:chOff x="0" y="0"/>
          <a:chExt cx="0" cy="0"/>
        </a:xfrm>
      </p:grpSpPr>
      <p:sp>
        <p:nvSpPr>
          <p:cNvPr id="74" name="Google Shape;74;p22"/>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75" name="Google Shape;75;p22"/>
          <p:cNvSpPr txBox="1"/>
          <p:nvPr>
            <p:ph idx="1" type="body"/>
          </p:nvPr>
        </p:nvSpPr>
        <p:spPr>
          <a:xfrm>
            <a:off x="304800" y="1828800"/>
            <a:ext cx="4470301"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2">
    <p:spTree>
      <p:nvGrpSpPr>
        <p:cNvPr id="76" name="Shape 76"/>
        <p:cNvGrpSpPr/>
        <p:nvPr/>
      </p:nvGrpSpPr>
      <p:grpSpPr>
        <a:xfrm>
          <a:off x="0" y="0"/>
          <a:ext cx="0" cy="0"/>
          <a:chOff x="0" y="0"/>
          <a:chExt cx="0" cy="0"/>
        </a:xfrm>
      </p:grpSpPr>
      <p:sp>
        <p:nvSpPr>
          <p:cNvPr id="77" name="Google Shape;77;p23"/>
          <p:cNvSpPr txBox="1"/>
          <p:nvPr>
            <p:ph idx="1" type="body"/>
          </p:nvPr>
        </p:nvSpPr>
        <p:spPr>
          <a:xfrm>
            <a:off x="304800" y="6705600"/>
            <a:ext cx="9550500" cy="91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78" name="Shape 78"/>
        <p:cNvGrpSpPr/>
        <p:nvPr/>
      </p:nvGrpSpPr>
      <p:grpSpPr>
        <a:xfrm>
          <a:off x="0" y="0"/>
          <a:ext cx="0" cy="0"/>
          <a:chOff x="0" y="0"/>
          <a:chExt cx="0" cy="0"/>
        </a:xfrm>
      </p:grpSpPr>
      <p:sp>
        <p:nvSpPr>
          <p:cNvPr id="79" name="Google Shape;79;p24"/>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0" name="Google Shape;80;p2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1" name="Google Shape;81;p24"/>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p:cSld name="1_Default Design">
    <p:spTree>
      <p:nvGrpSpPr>
        <p:cNvPr id="82" name="Shape 82"/>
        <p:cNvGrpSpPr/>
        <p:nvPr/>
      </p:nvGrpSpPr>
      <p:grpSpPr>
        <a:xfrm>
          <a:off x="0" y="0"/>
          <a:ext cx="0" cy="0"/>
          <a:chOff x="0" y="0"/>
          <a:chExt cx="0" cy="0"/>
        </a:xfrm>
      </p:grpSpPr>
      <p:sp>
        <p:nvSpPr>
          <p:cNvPr id="83" name="Google Shape;83;p2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4" name="Google Shape;84;p2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5"/>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Office Theme">
  <p:cSld name="3_Office Theme">
    <p:bg>
      <p:bgPr>
        <a:solidFill>
          <a:srgbClr val="000000"/>
        </a:solidFill>
      </p:bgPr>
    </p:bg>
    <p:spTree>
      <p:nvGrpSpPr>
        <p:cNvPr id="86" name="Shape 86"/>
        <p:cNvGrpSpPr/>
        <p:nvPr/>
      </p:nvGrpSpPr>
      <p:grpSpPr>
        <a:xfrm>
          <a:off x="0" y="0"/>
          <a:ext cx="0" cy="0"/>
          <a:chOff x="0" y="0"/>
          <a:chExt cx="0" cy="0"/>
        </a:xfrm>
      </p:grpSpPr>
      <p:sp>
        <p:nvSpPr>
          <p:cNvPr id="87" name="Google Shape;87;p26"/>
          <p:cNvSpPr/>
          <p:nvPr/>
        </p:nvSpPr>
        <p:spPr>
          <a:xfrm>
            <a:off x="8193085" y="6942135"/>
            <a:ext cx="304800" cy="195648"/>
          </a:xfrm>
          <a:prstGeom prst="rect">
            <a:avLst/>
          </a:prstGeom>
          <a:noFill/>
          <a:ln>
            <a:noFill/>
          </a:ln>
        </p:spPr>
        <p:txBody>
          <a:bodyPr anchorCtr="0" anchor="t" bIns="0" lIns="0" spcFirstLastPara="1" rIns="0" wrap="square" tIns="0">
            <a:noAutofit/>
          </a:bodyPr>
          <a:lstStyle/>
          <a:p>
            <a:pPr indent="22878" lvl="0" marL="2522" marR="40622"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88" name="Google Shape;88;p26"/>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9" name="Google Shape;89;p26"/>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2">
    <p:spTree>
      <p:nvGrpSpPr>
        <p:cNvPr id="90" name="Shape 90"/>
        <p:cNvGrpSpPr/>
        <p:nvPr/>
      </p:nvGrpSpPr>
      <p:grpSpPr>
        <a:xfrm>
          <a:off x="0" y="0"/>
          <a:ext cx="0" cy="0"/>
          <a:chOff x="0" y="0"/>
          <a:chExt cx="0" cy="0"/>
        </a:xfrm>
      </p:grpSpPr>
      <p:sp>
        <p:nvSpPr>
          <p:cNvPr id="91" name="Google Shape;91;p27"/>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92" name="Google Shape;92;p27"/>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27"/>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p:bg>
      <p:bgPr>
        <a:solidFill>
          <a:srgbClr val="000000"/>
        </a:solidFill>
      </p:bgPr>
    </p:bg>
    <p:spTree>
      <p:nvGrpSpPr>
        <p:cNvPr id="94" name="Shape 94"/>
        <p:cNvGrpSpPr/>
        <p:nvPr/>
      </p:nvGrpSpPr>
      <p:grpSpPr>
        <a:xfrm>
          <a:off x="0" y="0"/>
          <a:ext cx="0" cy="0"/>
          <a:chOff x="0" y="0"/>
          <a:chExt cx="0" cy="0"/>
        </a:xfrm>
      </p:grpSpPr>
      <p:sp>
        <p:nvSpPr>
          <p:cNvPr id="95" name="Google Shape;95;p28"/>
          <p:cNvSpPr/>
          <p:nvPr/>
        </p:nvSpPr>
        <p:spPr>
          <a:xfrm>
            <a:off x="8193085" y="6942135"/>
            <a:ext cx="304800" cy="271848"/>
          </a:xfrm>
          <a:prstGeom prst="rect">
            <a:avLst/>
          </a:prstGeom>
          <a:noFill/>
          <a:ln>
            <a:noFill/>
          </a:ln>
        </p:spPr>
        <p:txBody>
          <a:bodyPr anchorCtr="0" anchor="t" bIns="38100" lIns="38100" spcFirstLastPara="1" rIns="38100" wrap="square" tIns="38100">
            <a:noAutofit/>
          </a:bodyPr>
          <a:lstStyle/>
          <a:p>
            <a:pPr indent="0" lvl="0" marL="0" marR="0"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96" name="Google Shape;96;p28"/>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97" name="Google Shape;97;p28"/>
          <p:cNvSpPr txBox="1"/>
          <p:nvPr>
            <p:ph idx="1" type="body"/>
          </p:nvPr>
        </p:nvSpPr>
        <p:spPr>
          <a:xfrm>
            <a:off x="762000" y="2200274"/>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3">
    <p:spTree>
      <p:nvGrpSpPr>
        <p:cNvPr id="98" name="Shape 98"/>
        <p:cNvGrpSpPr/>
        <p:nvPr/>
      </p:nvGrpSpPr>
      <p:grpSpPr>
        <a:xfrm>
          <a:off x="0" y="0"/>
          <a:ext cx="0" cy="0"/>
          <a:chOff x="0" y="0"/>
          <a:chExt cx="0" cy="0"/>
        </a:xfrm>
      </p:grpSpPr>
      <p:sp>
        <p:nvSpPr>
          <p:cNvPr id="99" name="Google Shape;99;p29"/>
          <p:cNvSpPr txBox="1"/>
          <p:nvPr>
            <p:ph type="title"/>
          </p:nvPr>
        </p:nvSpPr>
        <p:spPr>
          <a:xfrm>
            <a:off x="762000" y="423862"/>
            <a:ext cx="8636000" cy="1776413"/>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0" name="Google Shape;100;p29"/>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1" name="Google Shape;101;p29"/>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2">
    <p:bg>
      <p:bgPr>
        <a:solidFill>
          <a:srgbClr val="000000"/>
        </a:solidFill>
      </p:bgPr>
    </p:bg>
    <p:spTree>
      <p:nvGrpSpPr>
        <p:cNvPr id="102" name="Shape 102"/>
        <p:cNvGrpSpPr/>
        <p:nvPr/>
      </p:nvGrpSpPr>
      <p:grpSpPr>
        <a:xfrm>
          <a:off x="0" y="0"/>
          <a:ext cx="0" cy="0"/>
          <a:chOff x="0" y="0"/>
          <a:chExt cx="0" cy="0"/>
        </a:xfrm>
      </p:grpSpPr>
      <p:sp>
        <p:nvSpPr>
          <p:cNvPr id="103" name="Google Shape;103;p30"/>
          <p:cNvSpPr/>
          <p:nvPr/>
        </p:nvSpPr>
        <p:spPr>
          <a:xfrm>
            <a:off x="8193085" y="6942135"/>
            <a:ext cx="304801" cy="271848"/>
          </a:xfrm>
          <a:prstGeom prst="rect">
            <a:avLst/>
          </a:prstGeom>
          <a:noFill/>
          <a:ln>
            <a:noFill/>
          </a:ln>
        </p:spPr>
        <p:txBody>
          <a:bodyPr anchorCtr="0" anchor="t" bIns="38100" lIns="38100" spcFirstLastPara="1" rIns="38100" wrap="square" tIns="38100">
            <a:noAutofit/>
          </a:bodyPr>
          <a:lstStyle/>
          <a:p>
            <a:pPr indent="0" lvl="0" marL="0" marR="0"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104" name="Google Shape;104;p30"/>
          <p:cNvSpPr txBox="1"/>
          <p:nvPr>
            <p:ph type="title"/>
          </p:nvPr>
        </p:nvSpPr>
        <p:spPr>
          <a:xfrm>
            <a:off x="762000" y="0"/>
            <a:ext cx="8636000" cy="2624137"/>
          </a:xfrm>
          <a:prstGeom prst="rect">
            <a:avLst/>
          </a:prstGeom>
          <a:noFill/>
          <a:ln>
            <a:noFill/>
          </a:ln>
        </p:spPr>
        <p:txBody>
          <a:bodyPr anchorCtr="0" anchor="ctr" bIns="91425" lIns="91425" spcFirstLastPara="1" rIns="91425" wrap="square" tIns="91425">
            <a:noAutofit/>
          </a:bodyPr>
          <a:lstStyle>
            <a:lvl1pPr indent="-88900" lvl="0" marR="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5" name="Google Shape;105;p30"/>
          <p:cNvSpPr txBox="1"/>
          <p:nvPr>
            <p:ph idx="1" type="body"/>
          </p:nvPr>
        </p:nvSpPr>
        <p:spPr>
          <a:xfrm>
            <a:off x="762000" y="2200274"/>
            <a:ext cx="8636000" cy="5419725"/>
          </a:xfrm>
          <a:prstGeom prst="rect">
            <a:avLst/>
          </a:prstGeom>
          <a:noFill/>
          <a:ln>
            <a:noFill/>
          </a:ln>
        </p:spPr>
        <p:txBody>
          <a:bodyPr anchorCtr="0" anchor="t" bIns="91425" lIns="91425" spcFirstLastPara="1" rIns="91425" wrap="square" tIns="91425">
            <a:noAutofit/>
          </a:bodyPr>
          <a:lstStyle>
            <a:lvl1pPr indent="-317500" lvl="0" marL="457200" rtl="0">
              <a:spcBef>
                <a:spcPts val="700"/>
              </a:spcBef>
              <a:spcAft>
                <a:spcPts val="0"/>
              </a:spcAft>
              <a:buClr>
                <a:srgbClr val="000000"/>
              </a:buClr>
              <a:buSzPts val="1400"/>
              <a:buFont typeface="Arial"/>
              <a:buChar char="•"/>
              <a:defRPr/>
            </a:lvl1pPr>
            <a:lvl2pPr indent="-317500" lvl="1" marL="914400" rtl="0">
              <a:spcBef>
                <a:spcPts val="600"/>
              </a:spcBef>
              <a:spcAft>
                <a:spcPts val="0"/>
              </a:spcAft>
              <a:buClr>
                <a:srgbClr val="000000"/>
              </a:buClr>
              <a:buSzPts val="1400"/>
              <a:buFont typeface="Arial"/>
              <a:buChar char="•"/>
              <a:defRPr/>
            </a:lvl2pPr>
            <a:lvl3pPr indent="-317500" lvl="2" marL="1371600" rtl="0">
              <a:spcBef>
                <a:spcPts val="500"/>
              </a:spcBef>
              <a:spcAft>
                <a:spcPts val="0"/>
              </a:spcAft>
              <a:buClr>
                <a:srgbClr val="000000"/>
              </a:buClr>
              <a:buSzPts val="1400"/>
              <a:buFont typeface="Arial"/>
              <a:buChar char="•"/>
              <a:defRPr/>
            </a:lvl3pPr>
            <a:lvl4pPr indent="-317500" lvl="3" marL="1828800" rtl="0">
              <a:spcBef>
                <a:spcPts val="500"/>
              </a:spcBef>
              <a:spcAft>
                <a:spcPts val="0"/>
              </a:spcAft>
              <a:buClr>
                <a:srgbClr val="000000"/>
              </a:buClr>
              <a:buSzPts val="1400"/>
              <a:buFont typeface="Arial"/>
              <a:buChar char="•"/>
              <a:defRPr/>
            </a:lvl4pPr>
            <a:lvl5pPr indent="-317500" lvl="4" marL="2286000" rtl="0">
              <a:spcBef>
                <a:spcPts val="500"/>
              </a:spcBef>
              <a:spcAft>
                <a:spcPts val="0"/>
              </a:spcAft>
              <a:buClr>
                <a:srgbClr val="000000"/>
              </a:buClr>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copy 1">
  <p:cSld name="1_Default Design copy 1">
    <p:bg>
      <p:bgPr>
        <a:solidFill>
          <a:srgbClr val="FFFB00"/>
        </a:solid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762000" y="0"/>
            <a:ext cx="8636000" cy="2624138"/>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 name="Google Shape;16;p4"/>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 name="Google Shape;17;p4"/>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18" name="Shape 18"/>
        <p:cNvGrpSpPr/>
        <p:nvPr/>
      </p:nvGrpSpPr>
      <p:grpSpPr>
        <a:xfrm>
          <a:off x="0" y="0"/>
          <a:ext cx="0" cy="0"/>
          <a:chOff x="0" y="0"/>
          <a:chExt cx="0" cy="0"/>
        </a:xfrm>
      </p:grpSpPr>
      <p:sp>
        <p:nvSpPr>
          <p:cNvPr id="19" name="Google Shape;19;p5"/>
          <p:cNvSpPr txBox="1"/>
          <p:nvPr>
            <p:ph type="title"/>
          </p:nvPr>
        </p:nvSpPr>
        <p:spPr>
          <a:xfrm>
            <a:off x="762000" y="0"/>
            <a:ext cx="8636000" cy="2624138"/>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 name="Google Shape;20;p5"/>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5"/>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Blank">
  <p:cSld name="Default - Blank">
    <p:spTree>
      <p:nvGrpSpPr>
        <p:cNvPr id="22"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7"/>
          <p:cNvSpPr txBox="1"/>
          <p:nvPr>
            <p:ph type="title"/>
          </p:nvPr>
        </p:nvSpPr>
        <p:spPr>
          <a:xfrm>
            <a:off x="914400" y="3048000"/>
            <a:ext cx="83312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5" name="Google Shape;25;p7"/>
          <p:cNvSpPr txBox="1"/>
          <p:nvPr>
            <p:ph idx="1" type="body"/>
          </p:nvPr>
        </p:nvSpPr>
        <p:spPr>
          <a:xfrm>
            <a:off x="1828800" y="4572000"/>
            <a:ext cx="6502399" cy="2819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6" name="Shape 26"/>
        <p:cNvGrpSpPr/>
        <p:nvPr/>
      </p:nvGrpSpPr>
      <p:grpSpPr>
        <a:xfrm>
          <a:off x="0" y="0"/>
          <a:ext cx="0" cy="0"/>
          <a:chOff x="0" y="0"/>
          <a:chExt cx="0" cy="0"/>
        </a:xfrm>
      </p:grpSpPr>
      <p:sp>
        <p:nvSpPr>
          <p:cNvPr id="27" name="Google Shape;27;p8"/>
          <p:cNvSpPr txBox="1"/>
          <p:nvPr>
            <p:ph type="title"/>
          </p:nvPr>
        </p:nvSpPr>
        <p:spPr>
          <a:xfrm>
            <a:off x="304800" y="304800"/>
            <a:ext cx="95504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8" name="Google Shape;28;p8"/>
          <p:cNvSpPr txBox="1"/>
          <p:nvPr>
            <p:ph idx="1" type="body"/>
          </p:nvPr>
        </p:nvSpPr>
        <p:spPr>
          <a:xfrm>
            <a:off x="304800" y="1828800"/>
            <a:ext cx="9550400"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29" name="Shape 29"/>
        <p:cNvGrpSpPr/>
        <p:nvPr/>
      </p:nvGrpSpPr>
      <p:grpSpPr>
        <a:xfrm>
          <a:off x="0" y="0"/>
          <a:ext cx="0" cy="0"/>
          <a:chOff x="0" y="0"/>
          <a:chExt cx="0" cy="0"/>
        </a:xfrm>
      </p:grpSpPr>
      <p:sp>
        <p:nvSpPr>
          <p:cNvPr id="30" name="Google Shape;30;p9"/>
          <p:cNvSpPr txBox="1"/>
          <p:nvPr>
            <p:ph type="title"/>
          </p:nvPr>
        </p:nvSpPr>
        <p:spPr>
          <a:xfrm>
            <a:off x="304800" y="304800"/>
            <a:ext cx="95504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31" name="Google Shape;31;p9"/>
          <p:cNvSpPr txBox="1"/>
          <p:nvPr>
            <p:ph idx="1" type="body"/>
          </p:nvPr>
        </p:nvSpPr>
        <p:spPr>
          <a:xfrm>
            <a:off x="304800" y="1828800"/>
            <a:ext cx="4470399"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2" name="Shape 32"/>
        <p:cNvGrpSpPr/>
        <p:nvPr/>
      </p:nvGrpSpPr>
      <p:grpSpPr>
        <a:xfrm>
          <a:off x="0" y="0"/>
          <a:ext cx="0" cy="0"/>
          <a:chOff x="0" y="0"/>
          <a:chExt cx="0" cy="0"/>
        </a:xfrm>
      </p:grpSpPr>
      <p:sp>
        <p:nvSpPr>
          <p:cNvPr id="33" name="Google Shape;33;p10"/>
          <p:cNvSpPr txBox="1"/>
          <p:nvPr>
            <p:ph idx="1" type="body"/>
          </p:nvPr>
        </p:nvSpPr>
        <p:spPr>
          <a:xfrm>
            <a:off x="304800" y="6705600"/>
            <a:ext cx="9550400" cy="91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L="0" marR="40637" rtl="0" algn="ctr">
              <a:spcBef>
                <a:spcPts val="0"/>
              </a:spcBef>
              <a:spcAft>
                <a:spcPts val="0"/>
              </a:spcAft>
              <a:buSzPts val="1400"/>
              <a:buChar char="●"/>
              <a:defRPr/>
            </a:lvl1pPr>
            <a:lvl2pPr indent="-50800" lvl="1" marL="0" marR="40637" rtl="0" algn="ctr">
              <a:spcBef>
                <a:spcPts val="0"/>
              </a:spcBef>
              <a:spcAft>
                <a:spcPts val="0"/>
              </a:spcAft>
              <a:buSzPts val="1400"/>
              <a:buChar char="○"/>
              <a:defRPr/>
            </a:lvl2pPr>
            <a:lvl3pPr indent="-50800" lvl="2" marL="0" marR="40637" rtl="0" algn="ctr">
              <a:spcBef>
                <a:spcPts val="0"/>
              </a:spcBef>
              <a:spcAft>
                <a:spcPts val="0"/>
              </a:spcAft>
              <a:buSzPts val="1400"/>
              <a:buChar char="■"/>
              <a:defRPr/>
            </a:lvl3pPr>
            <a:lvl4pPr indent="-50800" lvl="3" marL="0" marR="40637" rtl="0" algn="ctr">
              <a:spcBef>
                <a:spcPts val="0"/>
              </a:spcBef>
              <a:spcAft>
                <a:spcPts val="0"/>
              </a:spcAft>
              <a:buSzPts val="1400"/>
              <a:buChar char="●"/>
              <a:defRPr/>
            </a:lvl4pPr>
            <a:lvl5pPr indent="-50800" lvl="4" marL="0" marR="40637" rtl="0" algn="ctr">
              <a:spcBef>
                <a:spcPts val="0"/>
              </a:spcBef>
              <a:spcAft>
                <a:spcPts val="0"/>
              </a:spcAft>
              <a:buSzPts val="1400"/>
              <a:buChar char="○"/>
              <a:defRPr/>
            </a:lvl5pPr>
            <a:lvl6pPr indent="-50800" lvl="5" marL="0" marR="40637" rtl="0" algn="ctr">
              <a:spcBef>
                <a:spcPts val="0"/>
              </a:spcBef>
              <a:spcAft>
                <a:spcPts val="0"/>
              </a:spcAft>
              <a:buSzPts val="1400"/>
              <a:buChar char="■"/>
              <a:defRPr/>
            </a:lvl6pPr>
            <a:lvl7pPr indent="-50800" lvl="6" marL="0" marR="40637" rtl="0" algn="ctr">
              <a:spcBef>
                <a:spcPts val="0"/>
              </a:spcBef>
              <a:spcAft>
                <a:spcPts val="0"/>
              </a:spcAft>
              <a:buSzPts val="1400"/>
              <a:buChar char="●"/>
              <a:defRPr/>
            </a:lvl7pPr>
            <a:lvl8pPr indent="-50800" lvl="7" marL="0" marR="40637" rtl="0" algn="ctr">
              <a:spcBef>
                <a:spcPts val="0"/>
              </a:spcBef>
              <a:spcAft>
                <a:spcPts val="0"/>
              </a:spcAft>
              <a:buSzPts val="1400"/>
              <a:buChar char="○"/>
              <a:defRPr/>
            </a:lvl8pPr>
            <a:lvl9pPr indent="-50800" lvl="8" marL="0" marR="40637" rtl="0" algn="ctr">
              <a:spcBef>
                <a:spcPts val="0"/>
              </a:spcBef>
              <a:spcAft>
                <a:spcPts val="0"/>
              </a:spcAft>
              <a:buSzPts val="1400"/>
              <a:buChar char="■"/>
              <a:defRPr/>
            </a:lvl9pPr>
          </a:lstStyle>
          <a:p/>
        </p:txBody>
      </p:sp>
      <p:sp>
        <p:nvSpPr>
          <p:cNvPr id="7" name="Google Shape;7;p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Font typeface="Arial"/>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Font typeface="Arial"/>
              <a:buChar char="–"/>
              <a:defRPr/>
            </a:lvl4pPr>
            <a:lvl5pPr indent="-317500" lvl="4" marL="2286000" marR="0" rtl="0" algn="l">
              <a:spcBef>
                <a:spcPts val="0"/>
              </a:spcBef>
              <a:spcAft>
                <a:spcPts val="0"/>
              </a:spcAft>
              <a:buSzPts val="1400"/>
              <a:buFont typeface="Arial"/>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8" name="Google Shape;8;p1"/>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pinboard.in/u:paulbradshaw/t:dj"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eprints.hud.ac.uk/id/eprint/25977/1/The%20passive%20journalist%202%201.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hyperlink" Target="https://datajournalism.com/read/longreads/brainstorm-covid-19-data-story-ideas" TargetMode="External"/><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nytimes.com/2019/11/13/technology/personaltech/data-journalism-economic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youtube.com/watch?v=5kA5i8MwAQA&amp;list=PL-ZV9BlgytWgwnvU0hMwIkGLNeSJai3pK&amp;index=5" TargetMode="External"/><Relationship Id="rId4" Type="http://schemas.openxmlformats.org/officeDocument/2006/relationships/hyperlink" Target="http://www.youtube.com/watch?v=5kA5i8MwAQA" TargetMode="External"/><Relationship Id="rId9" Type="http://schemas.openxmlformats.org/officeDocument/2006/relationships/image" Target="../media/image4.jpg"/><Relationship Id="rId5" Type="http://schemas.openxmlformats.org/officeDocument/2006/relationships/image" Target="../media/image2.jpg"/><Relationship Id="rId6" Type="http://schemas.openxmlformats.org/officeDocument/2006/relationships/hyperlink" Target="http://www.youtube.com/watch?v=R52v_fz2E2U" TargetMode="External"/><Relationship Id="rId7" Type="http://schemas.openxmlformats.org/officeDocument/2006/relationships/image" Target="../media/image1.jpg"/><Relationship Id="rId8" Type="http://schemas.openxmlformats.org/officeDocument/2006/relationships/hyperlink" Target="http://www.youtube.com/watch?v=gOcogxFjjBs" TargetMode="External"/><Relationship Id="rId11" Type="http://schemas.openxmlformats.org/officeDocument/2006/relationships/image" Target="../media/image6.jpg"/><Relationship Id="rId10" Type="http://schemas.openxmlformats.org/officeDocument/2006/relationships/hyperlink" Target="http://www.youtube.com/watch?v=ke9okJp-GNk" TargetMode="External"/><Relationship Id="rId12" Type="http://schemas.openxmlformats.org/officeDocument/2006/relationships/hyperlink" Target="http://www.youtube.com/watch?v=ke9okJp-G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14GO61WDDUE" TargetMode="Externa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tandfonline.com/doi/epdf/10.1080/21670811.2023.2288392?needAccess=tr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mailchi.mp/tbij.com/uc-reform-facebook-2770549?e=f4a40330b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hyperlink" Target="https://www.mirror.co.uk/news/ampp3d/cat-map-britain-wheres-most-5184092?utm_campaign=Fair%20Warning&amp;utm_medium=email&amp;utm_source=Revue%20newslett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theguardian.com/society/2020/jun/17/police-in-england-and-wales-dropping-inquiries-when-victims-refuse-to-hand-in-phones"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huffingtonpost.co.uk/entry/coronavirus-graphs-where-are-we-now-september_uk_5f4fa3e1c5b69eb5c0374139"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github.com/BBC-Data-Unit/dead-whales" TargetMode="Externa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bbc.co.uk/news/uk-england-40709220" TargetMode="External"/><Relationship Id="rId4" Type="http://schemas.openxmlformats.org/officeDocument/2006/relationships/image" Target="../media/image16.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Offshore leaks front pages" id="110" name="Google Shape;110;p31"/>
          <p:cNvPicPr preferRelativeResize="0"/>
          <p:nvPr/>
        </p:nvPicPr>
        <p:blipFill rotWithShape="1">
          <a:blip r:embed="rId3">
            <a:alphaModFix/>
          </a:blip>
          <a:srcRect b="0" l="0" r="6032" t="0"/>
          <a:stretch/>
        </p:blipFill>
        <p:spPr>
          <a:xfrm>
            <a:off x="0" y="0"/>
            <a:ext cx="10160001" cy="7620000"/>
          </a:xfrm>
          <a:prstGeom prst="rect">
            <a:avLst/>
          </a:prstGeom>
          <a:noFill/>
          <a:ln>
            <a:noFill/>
          </a:ln>
        </p:spPr>
      </p:pic>
      <p:pic>
        <p:nvPicPr>
          <p:cNvPr id="111" name="Google Shape;111;p31"/>
          <p:cNvPicPr preferRelativeResize="0"/>
          <p:nvPr/>
        </p:nvPicPr>
        <p:blipFill rotWithShape="1">
          <a:blip r:embed="rId4">
            <a:alphaModFix/>
          </a:blip>
          <a:srcRect b="0" l="0" r="0" t="0"/>
          <a:stretch/>
        </p:blipFill>
        <p:spPr>
          <a:xfrm>
            <a:off x="0" y="2243650"/>
            <a:ext cx="10160100" cy="5376300"/>
          </a:xfrm>
          <a:prstGeom prst="rect">
            <a:avLst/>
          </a:prstGeom>
          <a:noFill/>
          <a:ln>
            <a:noFill/>
          </a:ln>
        </p:spPr>
      </p:pic>
      <p:sp>
        <p:nvSpPr>
          <p:cNvPr id="112" name="Google Shape;112;p31"/>
          <p:cNvSpPr/>
          <p:nvPr/>
        </p:nvSpPr>
        <p:spPr>
          <a:xfrm>
            <a:off x="1190625" y="2848674"/>
            <a:ext cx="8726400" cy="1075500"/>
          </a:xfrm>
          <a:prstGeom prst="rect">
            <a:avLst/>
          </a:prstGeom>
          <a:noFill/>
          <a:ln>
            <a:noFill/>
          </a:ln>
        </p:spPr>
        <p:txBody>
          <a:bodyPr anchorCtr="0" anchor="t" bIns="38100" lIns="38100" spcFirstLastPara="1" rIns="38100" wrap="square" tIns="38100">
            <a:noAutofit/>
          </a:bodyPr>
          <a:lstStyle/>
          <a:p>
            <a:pPr indent="0" lvl="0" marL="0" marR="0" rtl="0" algn="r">
              <a:lnSpc>
                <a:spcPct val="113867"/>
              </a:lnSpc>
              <a:spcBef>
                <a:spcPts val="0"/>
              </a:spcBef>
              <a:spcAft>
                <a:spcPts val="0"/>
              </a:spcAft>
              <a:buNone/>
            </a:pPr>
            <a:r>
              <a:rPr b="1" lang="en-US" sz="7100">
                <a:solidFill>
                  <a:srgbClr val="FFFFFF"/>
                </a:solidFill>
              </a:rPr>
              <a:t>Data Journalism: </a:t>
            </a:r>
            <a:endParaRPr b="1" sz="7100">
              <a:solidFill>
                <a:srgbClr val="FFFFFF"/>
              </a:solidFill>
            </a:endParaRPr>
          </a:p>
          <a:p>
            <a:pPr indent="0" lvl="0" marL="0" marR="0" rtl="0" algn="r">
              <a:lnSpc>
                <a:spcPct val="113867"/>
              </a:lnSpc>
              <a:spcBef>
                <a:spcPts val="0"/>
              </a:spcBef>
              <a:spcAft>
                <a:spcPts val="0"/>
              </a:spcAft>
              <a:buNone/>
            </a:pPr>
            <a:r>
              <a:rPr b="1" lang="en-US" sz="7100">
                <a:solidFill>
                  <a:srgbClr val="FFFFFF"/>
                </a:solidFill>
              </a:rPr>
              <a:t>The ‘how’</a:t>
            </a:r>
            <a:endParaRPr/>
          </a:p>
        </p:txBody>
      </p:sp>
      <p:sp>
        <p:nvSpPr>
          <p:cNvPr id="113" name="Google Shape;113;p31"/>
          <p:cNvSpPr/>
          <p:nvPr/>
        </p:nvSpPr>
        <p:spPr>
          <a:xfrm>
            <a:off x="1693324" y="6674549"/>
            <a:ext cx="8232300" cy="771600"/>
          </a:xfrm>
          <a:prstGeom prst="rect">
            <a:avLst/>
          </a:prstGeom>
          <a:noFill/>
          <a:ln>
            <a:noFill/>
          </a:ln>
        </p:spPr>
        <p:txBody>
          <a:bodyPr anchorCtr="0" anchor="t" bIns="38100" lIns="38100" spcFirstLastPara="1" rIns="38100" wrap="square" tIns="38100">
            <a:noAutofit/>
          </a:bodyPr>
          <a:lstStyle/>
          <a:p>
            <a:pPr indent="0" lvl="0" marL="0" marR="0" rtl="0" algn="r">
              <a:lnSpc>
                <a:spcPct val="113750"/>
              </a:lnSpc>
              <a:spcBef>
                <a:spcPts val="0"/>
              </a:spcBef>
              <a:spcAft>
                <a:spcPts val="0"/>
              </a:spcAft>
              <a:buNone/>
            </a:pPr>
            <a:r>
              <a:rPr lang="en-US" sz="2200">
                <a:solidFill>
                  <a:srgbClr val="FFFFFF"/>
                </a:solidFill>
              </a:rPr>
              <a:t>MED7373 Data Journalism </a:t>
            </a:r>
            <a:r>
              <a:rPr b="0" i="0" lang="en-US" sz="2200" u="none" cap="none" strike="noStrike">
                <a:solidFill>
                  <a:srgbClr val="FFFFFF"/>
                </a:solidFill>
                <a:latin typeface="Arial"/>
                <a:ea typeface="Arial"/>
                <a:cs typeface="Arial"/>
                <a:sym typeface="Arial"/>
              </a:rPr>
              <a:t>@PaulBradshaw</a:t>
            </a:r>
            <a:endParaRPr b="0" i="0" sz="2200" u="none" cap="none" strike="noStrike">
              <a:solidFill>
                <a:srgbClr val="FFFFFF"/>
              </a:solidFill>
              <a:latin typeface="Arial"/>
              <a:ea typeface="Arial"/>
              <a:cs typeface="Arial"/>
              <a:sym typeface="Arial"/>
            </a:endParaRPr>
          </a:p>
          <a:p>
            <a:pPr indent="0" lvl="0" marL="0" marR="0" rtl="0" algn="r">
              <a:lnSpc>
                <a:spcPct val="113750"/>
              </a:lnSpc>
              <a:spcBef>
                <a:spcPts val="0"/>
              </a:spcBef>
              <a:spcAft>
                <a:spcPts val="0"/>
              </a:spcAft>
              <a:buNone/>
            </a:pPr>
            <a:r>
              <a:rPr lang="en-US" sz="2200">
                <a:solidFill>
                  <a:srgbClr val="FFFFFF"/>
                </a:solidFill>
              </a:rPr>
              <a:t>MA Data Journalism, Birmingham City University </a:t>
            </a:r>
            <a:r>
              <a:rPr lang="en-US" sz="2200">
                <a:solidFill>
                  <a:srgbClr val="FFFFFF"/>
                </a:solidFill>
              </a:rPr>
              <a:t>#bcujournos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40"/>
          <p:cNvSpPr/>
          <p:nvPr/>
        </p:nvSpPr>
        <p:spPr>
          <a:xfrm>
            <a:off x="180975" y="3356225"/>
            <a:ext cx="9613800" cy="4161000"/>
          </a:xfrm>
          <a:prstGeom prst="rect">
            <a:avLst/>
          </a:prstGeom>
          <a:noFill/>
          <a:ln>
            <a:noFill/>
          </a:ln>
        </p:spPr>
        <p:txBody>
          <a:bodyPr anchorCtr="0" anchor="t" bIns="0" lIns="0" spcFirstLastPara="1" rIns="0" wrap="square" tIns="0">
            <a:noAutofit/>
          </a:bodyPr>
          <a:lstStyle/>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Pick 5 random stories from </a:t>
            </a:r>
            <a:r>
              <a:rPr lang="en-US" sz="4000" u="sng">
                <a:solidFill>
                  <a:schemeClr val="hlink"/>
                </a:solidFill>
                <a:hlinkClick r:id="rId3"/>
              </a:rPr>
              <a:t>pinboard.in/u:paulbradshaw/t:dj</a:t>
            </a:r>
            <a:r>
              <a:rPr lang="en-US" sz="4000">
                <a:solidFill>
                  <a:srgbClr val="565656"/>
                </a:solidFill>
              </a:rPr>
              <a:t> </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Scan through the story to try to identify how they got the data - was it reactive or proactive?</a:t>
            </a:r>
            <a:endParaRPr sz="4000">
              <a:solidFill>
                <a:srgbClr val="565656"/>
              </a:solidFill>
            </a:endParaRPr>
          </a:p>
        </p:txBody>
      </p:sp>
      <p:sp>
        <p:nvSpPr>
          <p:cNvPr id="168" name="Google Shape;168;p40"/>
          <p:cNvSpPr/>
          <p:nvPr/>
        </p:nvSpPr>
        <p:spPr>
          <a:xfrm>
            <a:off x="95247" y="15414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Do it now</a:t>
            </a:r>
            <a:r>
              <a:rPr b="1" i="0" lang="en-US" sz="4900" u="none" cap="none" strike="noStrike">
                <a:solidFill>
                  <a:srgbClr val="B51A00"/>
                </a:solidFill>
                <a:latin typeface="Arial"/>
                <a:ea typeface="Arial"/>
                <a:cs typeface="Arial"/>
                <a:sym typeface="Arial"/>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72" name="Shape 172"/>
        <p:cNvGrpSpPr/>
        <p:nvPr/>
      </p:nvGrpSpPr>
      <p:grpSpPr>
        <a:xfrm>
          <a:off x="0" y="0"/>
          <a:ext cx="0" cy="0"/>
          <a:chOff x="0" y="0"/>
          <a:chExt cx="0" cy="0"/>
        </a:xfrm>
      </p:grpSpPr>
      <p:sp>
        <p:nvSpPr>
          <p:cNvPr id="173" name="Google Shape;173;p41"/>
          <p:cNvSpPr txBox="1"/>
          <p:nvPr/>
        </p:nvSpPr>
        <p:spPr>
          <a:xfrm>
            <a:off x="194000" y="6866400"/>
            <a:ext cx="9966000" cy="601200"/>
          </a:xfrm>
          <a:prstGeom prst="rect">
            <a:avLst/>
          </a:prstGeom>
          <a:noFill/>
          <a:ln>
            <a:noFill/>
          </a:ln>
        </p:spPr>
        <p:txBody>
          <a:bodyPr anchorCtr="0" anchor="ctr" bIns="91425" lIns="91425" spcFirstLastPara="1" rIns="91425" wrap="square" tIns="91425">
            <a:noAutofit/>
          </a:bodyPr>
          <a:lstStyle/>
          <a:p>
            <a:pPr indent="0" lvl="0" marL="0" rtl="0" algn="r">
              <a:lnSpc>
                <a:spcPct val="114062"/>
              </a:lnSpc>
              <a:spcBef>
                <a:spcPts val="0"/>
              </a:spcBef>
              <a:spcAft>
                <a:spcPts val="0"/>
              </a:spcAft>
              <a:buNone/>
            </a:pPr>
            <a:r>
              <a:rPr lang="en-US" sz="2000" u="sng">
                <a:solidFill>
                  <a:srgbClr val="00FFFF"/>
                </a:solidFill>
                <a:hlinkClick r:id="rId3">
                  <a:extLst>
                    <a:ext uri="{A12FA001-AC4F-418D-AE19-62706E023703}">
                      <ahyp:hlinkClr val="tx"/>
                    </a:ext>
                  </a:extLst>
                </a:hlinkClick>
              </a:rPr>
              <a:t>O'Neill, Deirdre and O’Connor, Catherine (2008) The Passive Journalist: How sources dominate the local news. Journalism Practice, 2 (3). pp. 487-500.</a:t>
            </a:r>
            <a:endParaRPr sz="2000">
              <a:solidFill>
                <a:srgbClr val="00FFFF"/>
              </a:solidFill>
            </a:endParaRPr>
          </a:p>
        </p:txBody>
      </p:sp>
      <p:sp>
        <p:nvSpPr>
          <p:cNvPr id="174" name="Google Shape;174;p41"/>
          <p:cNvSpPr/>
          <p:nvPr/>
        </p:nvSpPr>
        <p:spPr>
          <a:xfrm>
            <a:off x="323825" y="1060650"/>
            <a:ext cx="9552900" cy="5624400"/>
          </a:xfrm>
          <a:prstGeom prst="rect">
            <a:avLst/>
          </a:prstGeom>
          <a:noFill/>
          <a:ln>
            <a:noFill/>
          </a:ln>
        </p:spPr>
        <p:txBody>
          <a:bodyPr anchorCtr="0" anchor="t" bIns="38100" lIns="38100" spcFirstLastPara="1" rIns="38100" wrap="square" tIns="38100">
            <a:noAutofit/>
          </a:bodyPr>
          <a:lstStyle/>
          <a:p>
            <a:pPr indent="0" lvl="0" marL="0" marR="0" rtl="0" algn="l">
              <a:lnSpc>
                <a:spcPct val="114062"/>
              </a:lnSpc>
              <a:spcBef>
                <a:spcPts val="0"/>
              </a:spcBef>
              <a:spcAft>
                <a:spcPts val="0"/>
              </a:spcAft>
              <a:buNone/>
            </a:pPr>
            <a:r>
              <a:rPr lang="en-US" sz="3200">
                <a:solidFill>
                  <a:srgbClr val="FFFFFF"/>
                </a:solidFill>
              </a:rPr>
              <a:t>“Gans (1980) recognised that, with deadlines to meet, journalists’ overriding concern is to assess the </a:t>
            </a:r>
            <a:r>
              <a:rPr b="1" i="1" lang="en-US" sz="3200">
                <a:solidFill>
                  <a:srgbClr val="FFFB00"/>
                </a:solidFill>
              </a:rPr>
              <a:t>efficiency</a:t>
            </a:r>
            <a:r>
              <a:rPr lang="en-US" sz="3200">
                <a:solidFill>
                  <a:srgbClr val="FFFFFF"/>
                </a:solidFill>
              </a:rPr>
              <a:t> of news sources. Thus, the journalists will assess the past </a:t>
            </a:r>
            <a:r>
              <a:rPr b="1" lang="en-US" sz="3200">
                <a:solidFill>
                  <a:srgbClr val="FFFB00"/>
                </a:solidFill>
              </a:rPr>
              <a:t>suitability, productivity, reliability, trustworthiness, authoritativeness</a:t>
            </a:r>
            <a:r>
              <a:rPr lang="en-US" sz="3200">
                <a:solidFill>
                  <a:srgbClr val="FFFFFF"/>
                </a:solidFill>
              </a:rPr>
              <a:t> and </a:t>
            </a:r>
            <a:r>
              <a:rPr b="1" lang="en-US" sz="3200">
                <a:solidFill>
                  <a:srgbClr val="FFFB00"/>
                </a:solidFill>
              </a:rPr>
              <a:t>articulateness</a:t>
            </a:r>
            <a:r>
              <a:rPr lang="en-US" sz="3200">
                <a:solidFill>
                  <a:srgbClr val="FFFFFF"/>
                </a:solidFill>
              </a:rPr>
              <a:t> of possible sources in making source choices, increasing the likelihood that “journalists are repeatedly brought into contact with a limited number of the same sources.” (Gans 1980)”</a:t>
            </a:r>
            <a:endParaRPr sz="32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42"/>
          <p:cNvPicPr preferRelativeResize="0"/>
          <p:nvPr/>
        </p:nvPicPr>
        <p:blipFill>
          <a:blip r:embed="rId3">
            <a:alphaModFix/>
          </a:blip>
          <a:stretch>
            <a:fillRect/>
          </a:stretch>
        </p:blipFill>
        <p:spPr>
          <a:xfrm>
            <a:off x="5012400" y="3418050"/>
            <a:ext cx="5147599" cy="4201951"/>
          </a:xfrm>
          <a:prstGeom prst="rect">
            <a:avLst/>
          </a:prstGeom>
          <a:noFill/>
          <a:ln>
            <a:noFill/>
          </a:ln>
        </p:spPr>
      </p:pic>
      <p:sp>
        <p:nvSpPr>
          <p:cNvPr id="180" name="Google Shape;180;p42"/>
          <p:cNvSpPr txBox="1"/>
          <p:nvPr/>
        </p:nvSpPr>
        <p:spPr>
          <a:xfrm>
            <a:off x="194000" y="7018800"/>
            <a:ext cx="9966000" cy="601200"/>
          </a:xfrm>
          <a:prstGeom prst="rect">
            <a:avLst/>
          </a:prstGeom>
          <a:noFill/>
          <a:ln>
            <a:noFill/>
          </a:ln>
        </p:spPr>
        <p:txBody>
          <a:bodyPr anchorCtr="0" anchor="ctr" bIns="91425" lIns="91425" spcFirstLastPara="1" rIns="91425" wrap="square" tIns="91425">
            <a:noAutofit/>
          </a:bodyPr>
          <a:lstStyle/>
          <a:p>
            <a:pPr indent="0" lvl="0" marL="0" rtl="0" algn="r">
              <a:lnSpc>
                <a:spcPct val="114062"/>
              </a:lnSpc>
              <a:spcBef>
                <a:spcPts val="0"/>
              </a:spcBef>
              <a:spcAft>
                <a:spcPts val="0"/>
              </a:spcAft>
              <a:buNone/>
            </a:pPr>
            <a:r>
              <a:rPr lang="en-US" sz="1800" u="sng">
                <a:solidFill>
                  <a:schemeClr val="hlink"/>
                </a:solidFill>
                <a:hlinkClick r:id="rId4"/>
              </a:rPr>
              <a:t>https://datajournalism.com/read/longreads/brainstorm-covid-19-data-story-ideas</a:t>
            </a:r>
            <a:r>
              <a:rPr lang="en-US" sz="1800">
                <a:solidFill>
                  <a:srgbClr val="1A1A1A"/>
                </a:solidFill>
              </a:rPr>
              <a:t> </a:t>
            </a:r>
            <a:endParaRPr sz="1800"/>
          </a:p>
        </p:txBody>
      </p:sp>
      <p:pic>
        <p:nvPicPr>
          <p:cNvPr id="181" name="Google Shape;181;p42"/>
          <p:cNvPicPr preferRelativeResize="0"/>
          <p:nvPr/>
        </p:nvPicPr>
        <p:blipFill>
          <a:blip r:embed="rId5">
            <a:alphaModFix/>
          </a:blip>
          <a:stretch>
            <a:fillRect/>
          </a:stretch>
        </p:blipFill>
        <p:spPr>
          <a:xfrm>
            <a:off x="152400" y="152400"/>
            <a:ext cx="9855199" cy="34347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85" name="Shape 185"/>
        <p:cNvGrpSpPr/>
        <p:nvPr/>
      </p:nvGrpSpPr>
      <p:grpSpPr>
        <a:xfrm>
          <a:off x="0" y="0"/>
          <a:ext cx="0" cy="0"/>
          <a:chOff x="0" y="0"/>
          <a:chExt cx="0" cy="0"/>
        </a:xfrm>
      </p:grpSpPr>
      <p:sp>
        <p:nvSpPr>
          <p:cNvPr id="186" name="Google Shape;186;p43"/>
          <p:cNvSpPr/>
          <p:nvPr/>
        </p:nvSpPr>
        <p:spPr>
          <a:xfrm>
            <a:off x="323825" y="432075"/>
            <a:ext cx="9552900" cy="6884700"/>
          </a:xfrm>
          <a:prstGeom prst="rect">
            <a:avLst/>
          </a:prstGeom>
          <a:noFill/>
          <a:ln>
            <a:noFill/>
          </a:ln>
        </p:spPr>
        <p:txBody>
          <a:bodyPr anchorCtr="0" anchor="t" bIns="38100" lIns="38100" spcFirstLastPara="1" rIns="38100" wrap="square" tIns="38100">
            <a:noAutofit/>
          </a:bodyPr>
          <a:lstStyle/>
          <a:p>
            <a:pPr indent="0" lvl="0" marL="0" marR="0" rtl="0" algn="l">
              <a:lnSpc>
                <a:spcPct val="114062"/>
              </a:lnSpc>
              <a:spcBef>
                <a:spcPts val="0"/>
              </a:spcBef>
              <a:spcAft>
                <a:spcPts val="0"/>
              </a:spcAft>
              <a:buNone/>
            </a:pPr>
            <a:r>
              <a:rPr lang="en-US" sz="3200">
                <a:solidFill>
                  <a:srgbClr val="FFFFFF"/>
                </a:solidFill>
              </a:rPr>
              <a:t>“The most important piece of technology on my desk is my landline </a:t>
            </a:r>
            <a:r>
              <a:rPr b="1" lang="en-US" sz="3200">
                <a:solidFill>
                  <a:srgbClr val="FFFF00"/>
                </a:solidFill>
              </a:rPr>
              <a:t>telephone</a:t>
            </a:r>
            <a:r>
              <a:rPr lang="en-US" sz="3200">
                <a:solidFill>
                  <a:srgbClr val="FFFFFF"/>
                </a:solidFill>
              </a:rPr>
              <a:t>. I think some people have the idea that “data journalism” means staring at spreadsheets until a story magically appears, but in the real world that almost never happens. The best stories almost always emerge from talking to </a:t>
            </a:r>
            <a:r>
              <a:rPr b="1" lang="en-US" sz="3200">
                <a:solidFill>
                  <a:srgbClr val="FFFF00"/>
                </a:solidFill>
              </a:rPr>
              <a:t>people</a:t>
            </a:r>
            <a:r>
              <a:rPr lang="en-US" sz="3200">
                <a:solidFill>
                  <a:srgbClr val="FFFFFF"/>
                </a:solidFill>
              </a:rPr>
              <a:t>, whether they are experts or just ordinary people affected by the issues we write about. </a:t>
            </a:r>
            <a:r>
              <a:rPr lang="en-US" sz="3200">
                <a:solidFill>
                  <a:srgbClr val="FFFF00"/>
                </a:solidFill>
              </a:rPr>
              <a:t>They’re the ones who </a:t>
            </a:r>
            <a:r>
              <a:rPr b="1" lang="en-US" sz="3200">
                <a:solidFill>
                  <a:srgbClr val="FFFF00"/>
                </a:solidFill>
              </a:rPr>
              <a:t>pose the questions</a:t>
            </a:r>
            <a:r>
              <a:rPr lang="en-US" sz="3200">
                <a:solidFill>
                  <a:srgbClr val="FFFFFF"/>
                </a:solidFill>
              </a:rPr>
              <a:t> that data can help answer, </a:t>
            </a:r>
            <a:r>
              <a:rPr lang="en-US" sz="3200">
                <a:solidFill>
                  <a:srgbClr val="FFFF00"/>
                </a:solidFill>
              </a:rPr>
              <a:t>or who help</a:t>
            </a:r>
            <a:r>
              <a:rPr b="1" lang="en-US" sz="3200">
                <a:solidFill>
                  <a:srgbClr val="FFFF00"/>
                </a:solidFill>
              </a:rPr>
              <a:t> explain</a:t>
            </a:r>
            <a:r>
              <a:rPr lang="en-US" sz="3200">
                <a:solidFill>
                  <a:srgbClr val="FFFFFF"/>
                </a:solidFill>
              </a:rPr>
              <a:t> the trends that the data reveals, or </a:t>
            </a:r>
            <a:r>
              <a:rPr lang="en-US" sz="3200">
                <a:solidFill>
                  <a:srgbClr val="FFFF00"/>
                </a:solidFill>
              </a:rPr>
              <a:t>who can provide the </a:t>
            </a:r>
            <a:r>
              <a:rPr b="1" lang="en-US" sz="3200">
                <a:solidFill>
                  <a:srgbClr val="FFFF00"/>
                </a:solidFill>
              </a:rPr>
              <a:t>wrinkles and nuances</a:t>
            </a:r>
            <a:r>
              <a:rPr lang="en-US" sz="3200">
                <a:solidFill>
                  <a:srgbClr val="FFFFFF"/>
                </a:solidFill>
              </a:rPr>
              <a:t> that the data glosses over.”</a:t>
            </a:r>
            <a:endParaRPr sz="2000">
              <a:solidFill>
                <a:srgbClr val="FFFFFF"/>
              </a:solidFill>
            </a:endParaRPr>
          </a:p>
        </p:txBody>
      </p:sp>
      <p:sp>
        <p:nvSpPr>
          <p:cNvPr id="187" name="Google Shape;187;p43"/>
          <p:cNvSpPr txBox="1"/>
          <p:nvPr/>
        </p:nvSpPr>
        <p:spPr>
          <a:xfrm>
            <a:off x="194000" y="7018800"/>
            <a:ext cx="9966000" cy="601200"/>
          </a:xfrm>
          <a:prstGeom prst="rect">
            <a:avLst/>
          </a:prstGeom>
          <a:noFill/>
          <a:ln>
            <a:noFill/>
          </a:ln>
        </p:spPr>
        <p:txBody>
          <a:bodyPr anchorCtr="0" anchor="ctr" bIns="91425" lIns="91425" spcFirstLastPara="1" rIns="91425" wrap="square" tIns="91425">
            <a:noAutofit/>
          </a:bodyPr>
          <a:lstStyle/>
          <a:p>
            <a:pPr indent="0" lvl="0" marL="0" rtl="0" algn="r">
              <a:lnSpc>
                <a:spcPct val="114062"/>
              </a:lnSpc>
              <a:spcBef>
                <a:spcPts val="0"/>
              </a:spcBef>
              <a:spcAft>
                <a:spcPts val="0"/>
              </a:spcAft>
              <a:buNone/>
            </a:pPr>
            <a:r>
              <a:rPr lang="en-US" sz="2000" u="sng">
                <a:solidFill>
                  <a:schemeClr val="hlink"/>
                </a:solidFill>
                <a:hlinkClick r:id="rId3"/>
              </a:rPr>
              <a:t>Ben Casselman, New York Times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4"/>
          <p:cNvSpPr/>
          <p:nvPr/>
        </p:nvSpPr>
        <p:spPr>
          <a:xfrm>
            <a:off x="180975" y="3356225"/>
            <a:ext cx="9613800" cy="4161000"/>
          </a:xfrm>
          <a:prstGeom prst="rect">
            <a:avLst/>
          </a:prstGeom>
          <a:noFill/>
          <a:ln>
            <a:noFill/>
          </a:ln>
        </p:spPr>
        <p:txBody>
          <a:bodyPr anchorCtr="0" anchor="t" bIns="0" lIns="0" spcFirstLastPara="1" rIns="0" wrap="square" tIns="0">
            <a:noAutofit/>
          </a:bodyPr>
          <a:lstStyle/>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Data journalism is lots of things - but few can do them all</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You can play a lot of songs with just 3 chords</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Sources and ideas can come from anywhere - not just a spreadsheet</a:t>
            </a:r>
            <a:endParaRPr sz="4000">
              <a:solidFill>
                <a:srgbClr val="565656"/>
              </a:solidFill>
            </a:endParaRPr>
          </a:p>
        </p:txBody>
      </p:sp>
      <p:sp>
        <p:nvSpPr>
          <p:cNvPr id="193" name="Google Shape;193;p44"/>
          <p:cNvSpPr/>
          <p:nvPr/>
        </p:nvSpPr>
        <p:spPr>
          <a:xfrm>
            <a:off x="95247" y="15414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Takeaways</a:t>
            </a:r>
            <a:r>
              <a:rPr b="1" i="0" lang="en-US" sz="4900" u="none" cap="none" strike="noStrike">
                <a:solidFill>
                  <a:srgbClr val="B51A00"/>
                </a:solidFill>
                <a:latin typeface="Arial"/>
                <a:ea typeface="Arial"/>
                <a:cs typeface="Arial"/>
                <a:sym typeface="Arial"/>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5"/>
          <p:cNvSpPr/>
          <p:nvPr/>
        </p:nvSpPr>
        <p:spPr>
          <a:xfrm>
            <a:off x="180975" y="2808275"/>
            <a:ext cx="9613800" cy="3865800"/>
          </a:xfrm>
          <a:prstGeom prst="rect">
            <a:avLst/>
          </a:prstGeom>
          <a:noFill/>
          <a:ln>
            <a:noFill/>
          </a:ln>
        </p:spPr>
        <p:txBody>
          <a:bodyPr anchorCtr="0" anchor="t" bIns="0" lIns="0" spcFirstLastPara="1" rIns="0" wrap="square" tIns="0">
            <a:noAutofit/>
          </a:bodyPr>
          <a:lstStyle/>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Data Journalism Heist</a:t>
            </a:r>
            <a:endParaRPr sz="4000">
              <a:solidFill>
                <a:srgbClr val="565656"/>
              </a:solidFill>
            </a:endParaRPr>
          </a:p>
        </p:txBody>
      </p:sp>
      <p:sp>
        <p:nvSpPr>
          <p:cNvPr id="199" name="Google Shape;199;p45"/>
          <p:cNvSpPr/>
          <p:nvPr/>
        </p:nvSpPr>
        <p:spPr>
          <a:xfrm>
            <a:off x="95247" y="15414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Reading</a:t>
            </a:r>
            <a:r>
              <a:rPr b="1" i="0" lang="en-US" sz="4900" u="none" cap="none" strike="noStrike">
                <a:solidFill>
                  <a:srgbClr val="B51A00"/>
                </a:solidFill>
                <a:latin typeface="Arial"/>
                <a:ea typeface="Arial"/>
                <a:cs typeface="Arial"/>
                <a:sym typeface="Arial"/>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6"/>
          <p:cNvSpPr/>
          <p:nvPr/>
        </p:nvSpPr>
        <p:spPr>
          <a:xfrm>
            <a:off x="122922" y="319537"/>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u="sng">
                <a:solidFill>
                  <a:schemeClr val="hlink"/>
                </a:solidFill>
                <a:hlinkClick r:id="rId3"/>
              </a:rPr>
              <a:t>Watching</a:t>
            </a:r>
            <a:r>
              <a:rPr b="1" i="0" lang="en-US" sz="4900" u="none" cap="none" strike="noStrike">
                <a:solidFill>
                  <a:srgbClr val="B51A00"/>
                </a:solidFill>
                <a:latin typeface="Arial"/>
                <a:ea typeface="Arial"/>
                <a:cs typeface="Arial"/>
                <a:sym typeface="Arial"/>
              </a:rPr>
              <a:t>:</a:t>
            </a:r>
            <a:endParaRPr/>
          </a:p>
        </p:txBody>
      </p:sp>
      <p:pic>
        <p:nvPicPr>
          <p:cNvPr id="205" name="Google Shape;205;p46" title="Using Data for Your Daily Reporting - Part 1 | Module 2">
            <a:hlinkClick r:id="rId4"/>
          </p:cNvPr>
          <p:cNvPicPr preferRelativeResize="0"/>
          <p:nvPr/>
        </p:nvPicPr>
        <p:blipFill>
          <a:blip r:embed="rId5">
            <a:alphaModFix/>
          </a:blip>
          <a:stretch>
            <a:fillRect/>
          </a:stretch>
        </p:blipFill>
        <p:spPr>
          <a:xfrm>
            <a:off x="511525" y="1537452"/>
            <a:ext cx="6245675" cy="3513199"/>
          </a:xfrm>
          <a:prstGeom prst="rect">
            <a:avLst/>
          </a:prstGeom>
          <a:noFill/>
          <a:ln>
            <a:noFill/>
          </a:ln>
        </p:spPr>
      </p:pic>
      <p:pic>
        <p:nvPicPr>
          <p:cNvPr id="206" name="Google Shape;206;p46" title="Using Data for Your Daily Reporting - Part 2 | Module 2">
            <a:hlinkClick r:id="rId6"/>
          </p:cNvPr>
          <p:cNvPicPr preferRelativeResize="0"/>
          <p:nvPr/>
        </p:nvPicPr>
        <p:blipFill>
          <a:blip r:embed="rId7">
            <a:alphaModFix/>
          </a:blip>
          <a:stretch>
            <a:fillRect/>
          </a:stretch>
        </p:blipFill>
        <p:spPr>
          <a:xfrm>
            <a:off x="511525" y="5220112"/>
            <a:ext cx="3048000" cy="1714500"/>
          </a:xfrm>
          <a:prstGeom prst="rect">
            <a:avLst/>
          </a:prstGeom>
          <a:noFill/>
          <a:ln>
            <a:noFill/>
          </a:ln>
        </p:spPr>
      </p:pic>
      <p:pic>
        <p:nvPicPr>
          <p:cNvPr id="207" name="Google Shape;207;p46" title="Using Data for Your Daily Reporting - Part 3 | Module 2">
            <a:hlinkClick r:id="rId8"/>
          </p:cNvPr>
          <p:cNvPicPr preferRelativeResize="0"/>
          <p:nvPr/>
        </p:nvPicPr>
        <p:blipFill>
          <a:blip r:embed="rId9">
            <a:alphaModFix/>
          </a:blip>
          <a:stretch>
            <a:fillRect/>
          </a:stretch>
        </p:blipFill>
        <p:spPr>
          <a:xfrm>
            <a:off x="6906875" y="3336162"/>
            <a:ext cx="3048000" cy="1714500"/>
          </a:xfrm>
          <a:prstGeom prst="rect">
            <a:avLst/>
          </a:prstGeom>
          <a:noFill/>
          <a:ln>
            <a:noFill/>
          </a:ln>
        </p:spPr>
      </p:pic>
      <p:pic>
        <p:nvPicPr>
          <p:cNvPr id="208" name="Google Shape;208;p46" title="Interview with Amanda Cox | Module 2">
            <a:hlinkClick r:id="rId10"/>
          </p:cNvPr>
          <p:cNvPicPr preferRelativeResize="0"/>
          <p:nvPr/>
        </p:nvPicPr>
        <p:blipFill>
          <a:blip r:embed="rId11">
            <a:alphaModFix/>
          </a:blip>
          <a:stretch>
            <a:fillRect/>
          </a:stretch>
        </p:blipFill>
        <p:spPr>
          <a:xfrm>
            <a:off x="3709200" y="5220112"/>
            <a:ext cx="3048000" cy="1714500"/>
          </a:xfrm>
          <a:prstGeom prst="rect">
            <a:avLst/>
          </a:prstGeom>
          <a:noFill/>
          <a:ln>
            <a:noFill/>
          </a:ln>
        </p:spPr>
      </p:pic>
      <p:pic>
        <p:nvPicPr>
          <p:cNvPr id="209" name="Google Shape;209;p46" title="Interview with Amanda Cox | Module 2">
            <a:hlinkClick r:id="rId12"/>
          </p:cNvPr>
          <p:cNvPicPr preferRelativeResize="0"/>
          <p:nvPr/>
        </p:nvPicPr>
        <p:blipFill>
          <a:blip r:embed="rId11">
            <a:alphaModFix/>
          </a:blip>
          <a:stretch>
            <a:fillRect/>
          </a:stretch>
        </p:blipFill>
        <p:spPr>
          <a:xfrm>
            <a:off x="6906875" y="5220112"/>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This video outlines the different types of sources that journalists can use to find stories, from public datasets and data releases to those obtained through legal methods such as Freedom of Information (FOI) requests or scraping. &#10;&#10;The video comes from the MA in Data Journalism at Birmingham City University in the UK.&#10;Find out more about the MA in Data Journalism at BCU at https://www.bcu.ac.uk/courses/data-journalism-ma-2022-23 and other courses at https://www.bcu.ac.uk/media/courses" id="118" name="Google Shape;118;p32" title="Data sources for data journalists">
            <a:hlinkClick r:id="rId3"/>
          </p:cNvPr>
          <p:cNvPicPr preferRelativeResize="0"/>
          <p:nvPr/>
        </p:nvPicPr>
        <p:blipFill>
          <a:blip r:embed="rId4">
            <a:alphaModFix/>
          </a:blip>
          <a:stretch>
            <a:fillRect/>
          </a:stretch>
        </p:blipFill>
        <p:spPr>
          <a:xfrm>
            <a:off x="152400" y="152400"/>
            <a:ext cx="9860525" cy="5546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2" name="Shape 122"/>
        <p:cNvGrpSpPr/>
        <p:nvPr/>
      </p:nvGrpSpPr>
      <p:grpSpPr>
        <a:xfrm>
          <a:off x="0" y="0"/>
          <a:ext cx="0" cy="0"/>
          <a:chOff x="0" y="0"/>
          <a:chExt cx="0" cy="0"/>
        </a:xfrm>
      </p:grpSpPr>
      <p:sp>
        <p:nvSpPr>
          <p:cNvPr id="123" name="Google Shape;123;p33"/>
          <p:cNvSpPr/>
          <p:nvPr/>
        </p:nvSpPr>
        <p:spPr>
          <a:xfrm>
            <a:off x="323825" y="1060650"/>
            <a:ext cx="9552900" cy="6256200"/>
          </a:xfrm>
          <a:prstGeom prst="rect">
            <a:avLst/>
          </a:prstGeom>
          <a:noFill/>
          <a:ln>
            <a:noFill/>
          </a:ln>
        </p:spPr>
        <p:txBody>
          <a:bodyPr anchorCtr="0" anchor="t" bIns="38100" lIns="38100" spcFirstLastPara="1" rIns="38100" wrap="square" tIns="38100">
            <a:noAutofit/>
          </a:bodyPr>
          <a:lstStyle/>
          <a:p>
            <a:pPr indent="0" lvl="0" marL="0" marR="0" rtl="0" algn="l">
              <a:lnSpc>
                <a:spcPct val="114062"/>
              </a:lnSpc>
              <a:spcBef>
                <a:spcPts val="0"/>
              </a:spcBef>
              <a:spcAft>
                <a:spcPts val="0"/>
              </a:spcAft>
              <a:buNone/>
            </a:pPr>
            <a:r>
              <a:rPr lang="en-US" sz="4200">
                <a:solidFill>
                  <a:srgbClr val="FFFFFF"/>
                </a:solidFill>
              </a:rPr>
              <a:t>“Any set of knowledge production practices is built on notions of </a:t>
            </a:r>
            <a:r>
              <a:rPr b="1" lang="en-US" sz="4200">
                <a:solidFill>
                  <a:srgbClr val="FFFB00"/>
                </a:solidFill>
              </a:rPr>
              <a:t>what</a:t>
            </a:r>
            <a:r>
              <a:rPr lang="en-US" sz="4200">
                <a:solidFill>
                  <a:srgbClr val="FFFFFF"/>
                </a:solidFill>
              </a:rPr>
              <a:t> should be known, </a:t>
            </a:r>
            <a:r>
              <a:rPr b="1" lang="en-US" sz="4200">
                <a:solidFill>
                  <a:srgbClr val="FFFB00"/>
                </a:solidFill>
              </a:rPr>
              <a:t>why</a:t>
            </a:r>
            <a:r>
              <a:rPr lang="en-US" sz="4200">
                <a:solidFill>
                  <a:srgbClr val="FFFFFF"/>
                </a:solidFill>
              </a:rPr>
              <a:t> it should be known, and </a:t>
            </a:r>
            <a:r>
              <a:rPr b="1" lang="en-US" sz="4200">
                <a:solidFill>
                  <a:srgbClr val="FFFB00"/>
                </a:solidFill>
              </a:rPr>
              <a:t>how</a:t>
            </a:r>
            <a:r>
              <a:rPr lang="en-US" sz="4200">
                <a:solidFill>
                  <a:srgbClr val="FFFFFF"/>
                </a:solidFill>
              </a:rPr>
              <a:t> it should be known.”</a:t>
            </a:r>
            <a:endParaRPr sz="4200">
              <a:solidFill>
                <a:srgbClr val="FFFFFF"/>
              </a:solidFill>
            </a:endParaRPr>
          </a:p>
        </p:txBody>
      </p:sp>
      <p:sp>
        <p:nvSpPr>
          <p:cNvPr id="124" name="Google Shape;124;p33"/>
          <p:cNvSpPr txBox="1"/>
          <p:nvPr/>
        </p:nvSpPr>
        <p:spPr>
          <a:xfrm>
            <a:off x="194000" y="7018800"/>
            <a:ext cx="9966000" cy="601200"/>
          </a:xfrm>
          <a:prstGeom prst="rect">
            <a:avLst/>
          </a:prstGeom>
          <a:noFill/>
          <a:ln>
            <a:noFill/>
          </a:ln>
        </p:spPr>
        <p:txBody>
          <a:bodyPr anchorCtr="0" anchor="ctr" bIns="91425" lIns="91425" spcFirstLastPara="1" rIns="91425" wrap="square" tIns="91425">
            <a:noAutofit/>
          </a:bodyPr>
          <a:lstStyle/>
          <a:p>
            <a:pPr indent="0" lvl="0" marL="0" rtl="0" algn="r">
              <a:lnSpc>
                <a:spcPct val="114062"/>
              </a:lnSpc>
              <a:spcBef>
                <a:spcPts val="0"/>
              </a:spcBef>
              <a:spcAft>
                <a:spcPts val="0"/>
              </a:spcAft>
              <a:buNone/>
            </a:pPr>
            <a:r>
              <a:rPr lang="en-US" sz="2000" u="sng">
                <a:solidFill>
                  <a:srgbClr val="00FFFF"/>
                </a:solidFill>
                <a:hlinkClick r:id="rId3">
                  <a:extLst>
                    <a:ext uri="{A12FA001-AC4F-418D-AE19-62706E023703}">
                      <ahyp:hlinkClr val="tx"/>
                    </a:ext>
                  </a:extLst>
                </a:hlinkClick>
              </a:rPr>
              <a:t>Carlson, Matt (2023) Epistemic Contests in Journalism: Examining Struggles over Journalistic Ways of Knowing</a:t>
            </a:r>
            <a:endParaRPr>
              <a:solidFill>
                <a:srgbClr val="00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4"/>
          <p:cNvSpPr/>
          <p:nvPr/>
        </p:nvSpPr>
        <p:spPr>
          <a:xfrm>
            <a:off x="180975" y="2717800"/>
            <a:ext cx="9613800" cy="3194100"/>
          </a:xfrm>
          <a:prstGeom prst="rect">
            <a:avLst/>
          </a:prstGeom>
          <a:noFill/>
          <a:ln>
            <a:noFill/>
          </a:ln>
        </p:spPr>
        <p:txBody>
          <a:bodyPr anchorCtr="0" anchor="t" bIns="0" lIns="0" spcFirstLastPara="1" rIns="0" wrap="square" tIns="0">
            <a:noAutofit/>
          </a:bodyPr>
          <a:lstStyle/>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Data/press releases (reactive)</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Sources/leaks (reactive)</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Data requests/FOI/</a:t>
            </a:r>
            <a:r>
              <a:rPr lang="en-US" sz="4000" u="sng">
                <a:solidFill>
                  <a:schemeClr val="hlink"/>
                </a:solidFill>
                <a:hlinkClick r:id="rId3"/>
              </a:rPr>
              <a:t>compilation</a:t>
            </a:r>
            <a:r>
              <a:rPr lang="en-US" sz="4000">
                <a:solidFill>
                  <a:srgbClr val="565656"/>
                </a:solidFill>
              </a:rPr>
              <a:t> (proactive)</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Questions/hunches/ideas (proactive)</a:t>
            </a:r>
            <a:endParaRPr sz="4000">
              <a:solidFill>
                <a:srgbClr val="565656"/>
              </a:solidFill>
            </a:endParaRPr>
          </a:p>
          <a:p>
            <a:pPr indent="-482600" lvl="1" marL="914400" marR="0" rtl="0" algn="l">
              <a:lnSpc>
                <a:spcPct val="95000"/>
              </a:lnSpc>
              <a:spcBef>
                <a:spcPts val="0"/>
              </a:spcBef>
              <a:spcAft>
                <a:spcPts val="0"/>
              </a:spcAft>
              <a:buClr>
                <a:srgbClr val="565656"/>
              </a:buClr>
              <a:buSzPts val="4000"/>
              <a:buChar char="○"/>
            </a:pPr>
            <a:r>
              <a:rPr lang="en-US" sz="4000">
                <a:solidFill>
                  <a:srgbClr val="565656"/>
                </a:solidFill>
              </a:rPr>
              <a:t>...and reacting to news events</a:t>
            </a:r>
            <a:endParaRPr sz="4000">
              <a:solidFill>
                <a:srgbClr val="565656"/>
              </a:solidFill>
            </a:endParaRPr>
          </a:p>
        </p:txBody>
      </p:sp>
      <p:sp>
        <p:nvSpPr>
          <p:cNvPr id="130" name="Google Shape;130;p34"/>
          <p:cNvSpPr/>
          <p:nvPr/>
        </p:nvSpPr>
        <p:spPr>
          <a:xfrm>
            <a:off x="95247" y="3984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Data stories come from...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35"/>
          <p:cNvPicPr preferRelativeResize="0"/>
          <p:nvPr/>
        </p:nvPicPr>
        <p:blipFill>
          <a:blip r:embed="rId3">
            <a:alphaModFix/>
          </a:blip>
          <a:stretch>
            <a:fillRect/>
          </a:stretch>
        </p:blipFill>
        <p:spPr>
          <a:xfrm>
            <a:off x="1433450" y="0"/>
            <a:ext cx="7293100" cy="7315200"/>
          </a:xfrm>
          <a:prstGeom prst="rect">
            <a:avLst/>
          </a:prstGeom>
          <a:noFill/>
          <a:ln>
            <a:noFill/>
          </a:ln>
        </p:spPr>
      </p:pic>
      <p:sp>
        <p:nvSpPr>
          <p:cNvPr id="136" name="Google Shape;136;p35"/>
          <p:cNvSpPr txBox="1"/>
          <p:nvPr/>
        </p:nvSpPr>
        <p:spPr>
          <a:xfrm>
            <a:off x="-50" y="7288200"/>
            <a:ext cx="10160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4"/>
              </a:rPr>
              <a:t>https://www.mirror.co.uk/news/ampp3d/cat-map-britain-wheres-most-5184092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6"/>
          <p:cNvSpPr txBox="1"/>
          <p:nvPr/>
        </p:nvSpPr>
        <p:spPr>
          <a:xfrm>
            <a:off x="-50" y="7288200"/>
            <a:ext cx="10160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3"/>
              </a:rPr>
              <a:t>https://www.theguardian.com/society/2020/jun/17/police-in-england-and-wales-dropping-inquiries-when-victims-refuse-to-hand-in-phones</a:t>
            </a:r>
            <a:endParaRPr/>
          </a:p>
        </p:txBody>
      </p:sp>
      <p:pic>
        <p:nvPicPr>
          <p:cNvPr id="142" name="Google Shape;142;p36"/>
          <p:cNvPicPr preferRelativeResize="0"/>
          <p:nvPr/>
        </p:nvPicPr>
        <p:blipFill>
          <a:blip r:embed="rId4">
            <a:alphaModFix/>
          </a:blip>
          <a:stretch>
            <a:fillRect/>
          </a:stretch>
        </p:blipFill>
        <p:spPr>
          <a:xfrm>
            <a:off x="1589525" y="185825"/>
            <a:ext cx="7350825" cy="693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7"/>
          <p:cNvSpPr txBox="1"/>
          <p:nvPr/>
        </p:nvSpPr>
        <p:spPr>
          <a:xfrm>
            <a:off x="-50" y="7288200"/>
            <a:ext cx="10160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3"/>
              </a:rPr>
              <a:t>https://www.huffingtonpost.co.uk/entry/coronavirus-graphs-where-are-we-now-september_uk_5f4fa3e1c5b69eb5c0374139</a:t>
            </a:r>
            <a:r>
              <a:rPr lang="en-US" sz="1100"/>
              <a:t> </a:t>
            </a:r>
            <a:endParaRPr/>
          </a:p>
        </p:txBody>
      </p:sp>
      <p:pic>
        <p:nvPicPr>
          <p:cNvPr id="148" name="Google Shape;148;p37"/>
          <p:cNvPicPr preferRelativeResize="0"/>
          <p:nvPr/>
        </p:nvPicPr>
        <p:blipFill>
          <a:blip r:embed="rId4">
            <a:alphaModFix/>
          </a:blip>
          <a:stretch>
            <a:fillRect/>
          </a:stretch>
        </p:blipFill>
        <p:spPr>
          <a:xfrm>
            <a:off x="152375" y="933188"/>
            <a:ext cx="9620250" cy="555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8"/>
          <p:cNvSpPr txBox="1"/>
          <p:nvPr/>
        </p:nvSpPr>
        <p:spPr>
          <a:xfrm>
            <a:off x="-50" y="7288200"/>
            <a:ext cx="10160100" cy="3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3"/>
              </a:rPr>
              <a:t>https://github.com/BBC-Data-Unit/dead-whales</a:t>
            </a:r>
            <a:r>
              <a:rPr lang="en-US" sz="1100"/>
              <a:t> </a:t>
            </a:r>
            <a:endParaRPr/>
          </a:p>
        </p:txBody>
      </p:sp>
      <p:pic>
        <p:nvPicPr>
          <p:cNvPr id="154" name="Google Shape;154;p38"/>
          <p:cNvPicPr preferRelativeResize="0"/>
          <p:nvPr/>
        </p:nvPicPr>
        <p:blipFill>
          <a:blip r:embed="rId4">
            <a:alphaModFix/>
          </a:blip>
          <a:stretch>
            <a:fillRect/>
          </a:stretch>
        </p:blipFill>
        <p:spPr>
          <a:xfrm>
            <a:off x="1565275" y="352925"/>
            <a:ext cx="7029450" cy="668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9"/>
          <p:cNvSpPr txBox="1"/>
          <p:nvPr/>
        </p:nvSpPr>
        <p:spPr>
          <a:xfrm>
            <a:off x="0" y="7219800"/>
            <a:ext cx="625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https://www.bbc.co.uk/news/uk-england-40709220</a:t>
            </a:r>
            <a:r>
              <a:rPr lang="en-US"/>
              <a:t> </a:t>
            </a:r>
            <a:endParaRPr/>
          </a:p>
        </p:txBody>
      </p:sp>
      <p:sp>
        <p:nvSpPr>
          <p:cNvPr id="160" name="Google Shape;160;p39"/>
          <p:cNvSpPr/>
          <p:nvPr/>
        </p:nvSpPr>
        <p:spPr>
          <a:xfrm>
            <a:off x="7185398" y="396975"/>
            <a:ext cx="2697600" cy="2109300"/>
          </a:xfrm>
          <a:prstGeom prst="rect">
            <a:avLst/>
          </a:prstGeom>
          <a:noFill/>
          <a:ln>
            <a:noFill/>
          </a:ln>
        </p:spPr>
        <p:txBody>
          <a:bodyPr anchorCtr="0" anchor="t" bIns="0" lIns="0" spcFirstLastPara="1" rIns="0" wrap="square" tIns="0">
            <a:noAutofit/>
          </a:bodyPr>
          <a:lstStyle/>
          <a:p>
            <a:pPr indent="0" lvl="0" marL="0" marR="0" rtl="0" algn="ctr">
              <a:lnSpc>
                <a:spcPct val="95000"/>
              </a:lnSpc>
              <a:spcBef>
                <a:spcPts val="0"/>
              </a:spcBef>
              <a:spcAft>
                <a:spcPts val="0"/>
              </a:spcAft>
              <a:buNone/>
            </a:pPr>
            <a:r>
              <a:rPr b="1" lang="en-US" sz="4800">
                <a:solidFill>
                  <a:srgbClr val="B51A00"/>
                </a:solidFill>
              </a:rPr>
              <a:t>Source:</a:t>
            </a:r>
            <a:endParaRPr b="1" sz="4800">
              <a:solidFill>
                <a:srgbClr val="B51A00"/>
              </a:solidFill>
            </a:endParaRPr>
          </a:p>
          <a:p>
            <a:pPr indent="0" lvl="0" marL="0" marR="0" rtl="0" algn="ctr">
              <a:lnSpc>
                <a:spcPct val="95000"/>
              </a:lnSpc>
              <a:spcBef>
                <a:spcPts val="0"/>
              </a:spcBef>
              <a:spcAft>
                <a:spcPts val="0"/>
              </a:spcAft>
              <a:buNone/>
            </a:pPr>
            <a:r>
              <a:rPr b="1" lang="en-US" sz="10200">
                <a:solidFill>
                  <a:srgbClr val="B51A00"/>
                </a:solidFill>
              </a:rPr>
              <a:t>Idea</a:t>
            </a:r>
            <a:endParaRPr sz="10200"/>
          </a:p>
        </p:txBody>
      </p:sp>
      <p:pic>
        <p:nvPicPr>
          <p:cNvPr id="161" name="Google Shape;161;p39"/>
          <p:cNvPicPr preferRelativeResize="0"/>
          <p:nvPr/>
        </p:nvPicPr>
        <p:blipFill>
          <a:blip r:embed="rId4">
            <a:alphaModFix/>
          </a:blip>
          <a:stretch>
            <a:fillRect/>
          </a:stretch>
        </p:blipFill>
        <p:spPr>
          <a:xfrm>
            <a:off x="152400" y="152400"/>
            <a:ext cx="6880599" cy="6107498"/>
          </a:xfrm>
          <a:prstGeom prst="rect">
            <a:avLst/>
          </a:prstGeom>
          <a:noFill/>
          <a:ln>
            <a:noFill/>
          </a:ln>
          <a:effectLst>
            <a:outerShdw blurRad="57150" rotWithShape="0" algn="bl" dir="5400000" dist="19050">
              <a:srgbClr val="000000">
                <a:alpha val="50000"/>
              </a:srgbClr>
            </a:outerShdw>
          </a:effectLst>
        </p:spPr>
      </p:pic>
      <p:pic>
        <p:nvPicPr>
          <p:cNvPr id="162" name="Google Shape;162;p39"/>
          <p:cNvPicPr preferRelativeResize="0"/>
          <p:nvPr/>
        </p:nvPicPr>
        <p:blipFill>
          <a:blip r:embed="rId5">
            <a:alphaModFix/>
          </a:blip>
          <a:stretch>
            <a:fillRect/>
          </a:stretch>
        </p:blipFill>
        <p:spPr>
          <a:xfrm>
            <a:off x="3093575" y="4800428"/>
            <a:ext cx="6789425" cy="23377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04040"/>
      </a:accent1>
      <a:accent2>
        <a:srgbClr val="808080"/>
      </a:accent2>
      <a:accent3>
        <a:srgbClr val="C0C0C0"/>
      </a:accent3>
      <a:accent4>
        <a:srgbClr val="396187"/>
      </a:accent4>
      <a:accent5>
        <a:srgbClr val="6B8CAB"/>
      </a:accent5>
      <a:accent6>
        <a:srgbClr val="9DB7C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