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7620000" cx="10160000"/>
  <p:notesSz cx="6858000" cy="9144000"/>
  <p:embeddedFontLst>
    <p:embeddedFont>
      <p:font typeface="Helvetica Neue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HelveticaNeue-regular.fntdata"/><Relationship Id="rId10" Type="http://schemas.openxmlformats.org/officeDocument/2006/relationships/slide" Target="slides/slide6.xml"/><Relationship Id="rId13" Type="http://schemas.openxmlformats.org/officeDocument/2006/relationships/font" Target="fonts/HelveticaNeue-italic.fntdata"/><Relationship Id="rId12" Type="http://schemas.openxmlformats.org/officeDocument/2006/relationships/font" Target="fonts/HelveticaNeue-bold.fntdata"/><Relationship Id="rId14" Type="http://schemas.openxmlformats.org/officeDocument/2006/relationships/font" Target="fonts/HelveticaNeue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69308b79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869308b79a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c5e69c58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fc5e69c58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c5e69c580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fc5e69c580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c5e69c580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fc5e69c580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c5e69c580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fc5e69c580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c5e69c580_0_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fc5e69c580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">
  <p:cSld name="Title &amp; Bullets copy">
    <p:bg>
      <p:bgPr>
        <a:solidFill>
          <a:srgbClr val="FFFB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1">
  <p:cSld name="Title &amp; Bullets copy 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2">
  <p:cSld name="Title &amp; Bullets copy 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13">
  <p:cSld name="Title &amp; Bullets copy 1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206582" y="6942135"/>
            <a:ext cx="266700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27">
  <p:cSld name="Title &amp; Bullets copy 2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206582" y="6942135"/>
            <a:ext cx="266700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52">
  <p:cSld name="Title &amp; Bullets copy 5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206582" y="6942135"/>
            <a:ext cx="266700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15">
  <p:cSld name="Title &amp; Bullets copy 1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206582" y="6942135"/>
            <a:ext cx="266700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26">
  <p:cSld name="Title &amp; Bullets copy 26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206582" y="6942135"/>
            <a:ext cx="266700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914400" y="3048000"/>
            <a:ext cx="83313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" type="body"/>
          </p:nvPr>
        </p:nvSpPr>
        <p:spPr>
          <a:xfrm>
            <a:off x="1828800" y="4572000"/>
            <a:ext cx="65025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 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304800" y="304800"/>
            <a:ext cx="95505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304800" y="1828800"/>
            <a:ext cx="9550500" cy="57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2"/>
          <p:cNvSpPr txBox="1"/>
          <p:nvPr>
            <p:ph type="title"/>
          </p:nvPr>
        </p:nvSpPr>
        <p:spPr>
          <a:xfrm>
            <a:off x="304800" y="304800"/>
            <a:ext cx="95505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304800" y="1828800"/>
            <a:ext cx="4470301" cy="57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 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304800" y="6705600"/>
            <a:ext cx="9550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3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Design">
  <p:cSld name="1_Default Desig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5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25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Office Theme">
  <p:cSld name="3_Office Theme">
    <p:bg>
      <p:bgPr>
        <a:solidFill>
          <a:srgbClr val="000000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/>
          <p:nvPr/>
        </p:nvSpPr>
        <p:spPr>
          <a:xfrm>
            <a:off x="8193085" y="6942135"/>
            <a:ext cx="304800" cy="195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22878" lvl="0" marL="2522" marR="40622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88" name="Google Shape;88;p26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2">
  <p:cSld name="Title &amp; Bullets copy 2 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>
            <a:off x="762000" y="423748"/>
            <a:ext cx="8636100" cy="17765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- Title and Body">
  <p:cSld name="Default - Title and Body"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8193085" y="6942135"/>
            <a:ext cx="304800" cy="27184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96" name="Google Shape;96;p28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762000" y="2200274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 copy 2">
  <p:cSld name="Title &amp; Bullets copy 2 3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9"/>
          <p:cNvSpPr txBox="1"/>
          <p:nvPr>
            <p:ph type="title"/>
          </p:nvPr>
        </p:nvSpPr>
        <p:spPr>
          <a:xfrm>
            <a:off x="762000" y="423862"/>
            <a:ext cx="8636000" cy="1776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1439" lvl="0" marL="40639" marR="40639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" type="body"/>
          </p:nvPr>
        </p:nvSpPr>
        <p:spPr>
          <a:xfrm>
            <a:off x="762000" y="2200275"/>
            <a:ext cx="8636000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40639" rtl="0">
              <a:spcBef>
                <a:spcPts val="700"/>
              </a:spcBef>
              <a:spcAft>
                <a:spcPts val="0"/>
              </a:spcAft>
              <a:buSzPts val="1400"/>
              <a:buFont typeface="Times New Roman"/>
              <a:buChar char="•"/>
              <a:defRPr/>
            </a:lvl1pPr>
            <a:lvl2pPr indent="-317500" lvl="1" marL="914400" marR="40639" rtl="0">
              <a:spcBef>
                <a:spcPts val="6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marR="40639" rtl="0">
              <a:spcBef>
                <a:spcPts val="500"/>
              </a:spcBef>
              <a:spcAft>
                <a:spcPts val="0"/>
              </a:spcAft>
              <a:buSzPts val="1400"/>
              <a:buFont typeface="Times New Roman"/>
              <a:buChar char="•"/>
              <a:defRPr/>
            </a:lvl3pPr>
            <a:lvl4pPr indent="-317500" lvl="3" marL="1828800" marR="40639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marR="40639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2" type="sldNum"/>
          </p:nvPr>
        </p:nvSpPr>
        <p:spPr>
          <a:xfrm>
            <a:off x="8193881" y="6942137"/>
            <a:ext cx="292101" cy="2972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- Title and Body">
  <p:cSld name="Default - Title and Body 2"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/>
          <p:nvPr/>
        </p:nvSpPr>
        <p:spPr>
          <a:xfrm>
            <a:off x="8193085" y="6942135"/>
            <a:ext cx="304801" cy="27184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04" name="Google Shape;104;p30"/>
          <p:cNvSpPr txBox="1"/>
          <p:nvPr>
            <p:ph type="title"/>
          </p:nvPr>
        </p:nvSpPr>
        <p:spPr>
          <a:xfrm>
            <a:off x="762000" y="0"/>
            <a:ext cx="8636000" cy="2624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R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" type="body"/>
          </p:nvPr>
        </p:nvSpPr>
        <p:spPr>
          <a:xfrm>
            <a:off x="762000" y="2200274"/>
            <a:ext cx="8636000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2pPr>
            <a:lvl3pPr indent="-317500" lvl="2" marL="13716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3pPr>
            <a:lvl4pPr indent="-317500" lvl="3" marL="18288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4pPr>
            <a:lvl5pPr indent="-317500" lvl="4" marL="2286000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efault Design copy 1">
  <p:cSld name="1_Default Design copy 1">
    <p:bg>
      <p:bgPr>
        <a:solidFill>
          <a:srgbClr val="FFFB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62000" y="0"/>
            <a:ext cx="8636000" cy="2624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1439" lvl="0" marL="40639" marR="40639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62000" y="2200275"/>
            <a:ext cx="8636000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40639" rtl="0">
              <a:spcBef>
                <a:spcPts val="700"/>
              </a:spcBef>
              <a:spcAft>
                <a:spcPts val="0"/>
              </a:spcAft>
              <a:buSzPts val="1400"/>
              <a:buFont typeface="Times New Roman"/>
              <a:buChar char="•"/>
              <a:defRPr/>
            </a:lvl1pPr>
            <a:lvl2pPr indent="-317500" lvl="1" marL="914400" marR="40639" rtl="0">
              <a:spcBef>
                <a:spcPts val="6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marR="40639" rtl="0">
              <a:spcBef>
                <a:spcPts val="500"/>
              </a:spcBef>
              <a:spcAft>
                <a:spcPts val="0"/>
              </a:spcAft>
              <a:buSzPts val="1400"/>
              <a:buFont typeface="Times New Roman"/>
              <a:buChar char="•"/>
              <a:defRPr/>
            </a:lvl3pPr>
            <a:lvl4pPr indent="-317500" lvl="3" marL="1828800" marR="40639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marR="40639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193881" y="6942137"/>
            <a:ext cx="292101" cy="2972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 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62000" y="0"/>
            <a:ext cx="8636000" cy="26241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91439" lvl="0" marL="40639" marR="40639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762000" y="2200275"/>
            <a:ext cx="8636000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40639" rtl="0">
              <a:spcBef>
                <a:spcPts val="700"/>
              </a:spcBef>
              <a:spcAft>
                <a:spcPts val="0"/>
              </a:spcAft>
              <a:buSzPts val="1400"/>
              <a:buFont typeface="Times New Roman"/>
              <a:buChar char="•"/>
              <a:defRPr/>
            </a:lvl1pPr>
            <a:lvl2pPr indent="-317500" lvl="1" marL="914400" marR="40639" rtl="0">
              <a:spcBef>
                <a:spcPts val="6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marR="40639" rtl="0">
              <a:spcBef>
                <a:spcPts val="500"/>
              </a:spcBef>
              <a:spcAft>
                <a:spcPts val="0"/>
              </a:spcAft>
              <a:buSzPts val="1400"/>
              <a:buFont typeface="Times New Roman"/>
              <a:buChar char="•"/>
              <a:defRPr/>
            </a:lvl3pPr>
            <a:lvl4pPr indent="-317500" lvl="3" marL="1828800" marR="40639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marR="40639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193881" y="6942137"/>
            <a:ext cx="292101" cy="297248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- Blank">
  <p:cSld name="Default - 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914400" y="3048000"/>
            <a:ext cx="83312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1828800" y="4572000"/>
            <a:ext cx="6502399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304800" y="304800"/>
            <a:ext cx="955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304800" y="1828800"/>
            <a:ext cx="9550400" cy="57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304800" y="304800"/>
            <a:ext cx="955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50800" lv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304800" y="1828800"/>
            <a:ext cx="4470399" cy="579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04800" y="67056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62000" y="0"/>
            <a:ext cx="86361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50800" lvl="0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50800" lvl="1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50800" lvl="2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50800" lvl="3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50800" lvl="4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50800" lvl="5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50800" lvl="6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50800" lvl="7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50800" lvl="8" marL="0" marR="40637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62000" y="2200275"/>
            <a:ext cx="8636100" cy="5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–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»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193881" y="6942135"/>
            <a:ext cx="292201" cy="7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88900" lvl="0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88900" lvl="1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88900" lvl="2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88900" lvl="3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88900" lvl="4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88900" lvl="5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88900" lvl="6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88900" lvl="7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88900" lvl="8" marL="0" marR="0" rtl="0" algn="l">
              <a:spcBef>
                <a:spcPts val="0"/>
              </a:spcBef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/>
          <p:nvPr/>
        </p:nvSpPr>
        <p:spPr>
          <a:xfrm>
            <a:off x="530825" y="2740525"/>
            <a:ext cx="9345900" cy="4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469900" lvl="0" marL="45720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800"/>
              <a:buChar char="●"/>
            </a:pPr>
            <a:r>
              <a:rPr lang="en-US" sz="3800">
                <a:solidFill>
                  <a:srgbClr val="1A1A1A"/>
                </a:solidFill>
              </a:rPr>
              <a:t>How did you find writing the story?</a:t>
            </a:r>
            <a:endParaRPr sz="3800">
              <a:solidFill>
                <a:srgbClr val="1A1A1A"/>
              </a:solidFill>
            </a:endParaRPr>
          </a:p>
          <a:p>
            <a:pPr indent="-469900" lvl="0" marL="45720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800"/>
              <a:buChar char="●"/>
            </a:pPr>
            <a:r>
              <a:rPr lang="en-US" sz="3800">
                <a:solidFill>
                  <a:srgbClr val="1A1A1A"/>
                </a:solidFill>
              </a:rPr>
              <a:t>How did you get on with Finding Stories in Spreadsheets?</a:t>
            </a:r>
            <a:endParaRPr sz="3800">
              <a:solidFill>
                <a:srgbClr val="1A1A1A"/>
              </a:solidFill>
            </a:endParaRPr>
          </a:p>
          <a:p>
            <a:pPr indent="-469900" lvl="0" marL="45720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800"/>
              <a:buChar char="●"/>
            </a:pPr>
            <a:r>
              <a:rPr lang="en-US" sz="3800">
                <a:solidFill>
                  <a:srgbClr val="1A1A1A"/>
                </a:solidFill>
              </a:rPr>
              <a:t>Any story ideas?</a:t>
            </a:r>
            <a:endParaRPr sz="3800">
              <a:solidFill>
                <a:srgbClr val="1A1A1A"/>
              </a:solidFill>
            </a:endParaRPr>
          </a:p>
        </p:txBody>
      </p:sp>
      <p:sp>
        <p:nvSpPr>
          <p:cNvPr id="111" name="Google Shape;111;p31"/>
          <p:cNvSpPr/>
          <p:nvPr/>
        </p:nvSpPr>
        <p:spPr>
          <a:xfrm>
            <a:off x="393850" y="941800"/>
            <a:ext cx="94314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Directed study review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/>
          <p:nvPr/>
        </p:nvSpPr>
        <p:spPr>
          <a:xfrm>
            <a:off x="530825" y="2359525"/>
            <a:ext cx="9345900" cy="4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The first line tells us what’s happened, according to X (</a:t>
            </a:r>
            <a:r>
              <a:rPr i="1" lang="en-US" sz="2800">
                <a:solidFill>
                  <a:srgbClr val="1A1A1A"/>
                </a:solidFill>
              </a:rPr>
              <a:t>in that order</a:t>
            </a:r>
            <a:r>
              <a:rPr lang="en-US" sz="2800">
                <a:solidFill>
                  <a:srgbClr val="1A1A1A"/>
                </a:solidFill>
              </a:rPr>
              <a:t>) — or you can move the attribution to the second par.</a:t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What’s happened can be </a:t>
            </a:r>
            <a:r>
              <a:rPr b="1" lang="en-US" sz="2800">
                <a:solidFill>
                  <a:srgbClr val="1A1A1A"/>
                </a:solidFill>
              </a:rPr>
              <a:t>change</a:t>
            </a:r>
            <a:r>
              <a:rPr lang="en-US" sz="2800">
                <a:solidFill>
                  <a:srgbClr val="1A1A1A"/>
                </a:solidFill>
              </a:rPr>
              <a:t>: ‘X is up Y%’</a:t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Or </a:t>
            </a:r>
            <a:r>
              <a:rPr b="1" lang="en-US" sz="2800">
                <a:solidFill>
                  <a:srgbClr val="1A1A1A"/>
                </a:solidFill>
              </a:rPr>
              <a:t>scale</a:t>
            </a:r>
            <a:r>
              <a:rPr lang="en-US" sz="2800">
                <a:solidFill>
                  <a:srgbClr val="1A1A1A"/>
                </a:solidFill>
              </a:rPr>
              <a:t>: ‘X events </a:t>
            </a:r>
            <a:r>
              <a:rPr lang="en-US" sz="2800">
                <a:solidFill>
                  <a:srgbClr val="1A1A1A"/>
                </a:solidFill>
              </a:rPr>
              <a:t>happened</a:t>
            </a:r>
            <a:r>
              <a:rPr lang="en-US" sz="2800">
                <a:solidFill>
                  <a:srgbClr val="1A1A1A"/>
                </a:solidFill>
              </a:rPr>
              <a:t> last year/month’</a:t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Or </a:t>
            </a:r>
            <a:r>
              <a:rPr b="1" lang="en-US" sz="2800">
                <a:solidFill>
                  <a:srgbClr val="1A1A1A"/>
                </a:solidFill>
              </a:rPr>
              <a:t>ranking</a:t>
            </a:r>
            <a:r>
              <a:rPr lang="en-US" sz="2800">
                <a:solidFill>
                  <a:srgbClr val="1A1A1A"/>
                </a:solidFill>
              </a:rPr>
              <a:t>: ‘X is </a:t>
            </a:r>
            <a:r>
              <a:rPr lang="en-US" sz="2800">
                <a:solidFill>
                  <a:srgbClr val="1A1A1A"/>
                </a:solidFill>
              </a:rPr>
              <a:t>the</a:t>
            </a:r>
            <a:r>
              <a:rPr lang="en-US" sz="2800">
                <a:solidFill>
                  <a:srgbClr val="1A1A1A"/>
                </a:solidFill>
              </a:rPr>
              <a:t> worst place for Y’</a:t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Or </a:t>
            </a:r>
            <a:r>
              <a:rPr b="1" lang="en-US" sz="2800">
                <a:solidFill>
                  <a:srgbClr val="1A1A1A"/>
                </a:solidFill>
              </a:rPr>
              <a:t>variation</a:t>
            </a:r>
            <a:r>
              <a:rPr lang="en-US" sz="2800">
                <a:solidFill>
                  <a:srgbClr val="1A1A1A"/>
                </a:solidFill>
              </a:rPr>
              <a:t>: ‘Some parts of the country are twice as likely to have X’</a:t>
            </a:r>
            <a:endParaRPr sz="2800">
              <a:solidFill>
                <a:srgbClr val="1A1A1A"/>
              </a:solidFill>
            </a:endParaRPr>
          </a:p>
        </p:txBody>
      </p:sp>
      <p:sp>
        <p:nvSpPr>
          <p:cNvPr id="117" name="Google Shape;117;p32"/>
          <p:cNvSpPr/>
          <p:nvPr/>
        </p:nvSpPr>
        <p:spPr>
          <a:xfrm>
            <a:off x="393850" y="941800"/>
            <a:ext cx="94314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The opening line (news)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/>
          <p:nvPr/>
        </p:nvSpPr>
        <p:spPr>
          <a:xfrm>
            <a:off x="530825" y="2359525"/>
            <a:ext cx="9345900" cy="4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Don’t bog the first par down with detail - add that in par 2:</a:t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A1A1A"/>
                </a:solidFill>
              </a:rPr>
              <a:t>Who</a:t>
            </a:r>
            <a:r>
              <a:rPr lang="en-US" sz="2800">
                <a:solidFill>
                  <a:srgbClr val="1A1A1A"/>
                </a:solidFill>
              </a:rPr>
              <a:t>: </a:t>
            </a:r>
            <a:r>
              <a:rPr i="1" lang="en-US" sz="2800">
                <a:solidFill>
                  <a:srgbClr val="1A1A1A"/>
                </a:solidFill>
              </a:rPr>
              <a:t>The data, from West Midlands Police, says…</a:t>
            </a:r>
            <a:endParaRPr i="1"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A1A1A"/>
                </a:solidFill>
              </a:rPr>
              <a:t>How</a:t>
            </a:r>
            <a:r>
              <a:rPr lang="en-US" sz="2800">
                <a:solidFill>
                  <a:srgbClr val="1A1A1A"/>
                </a:solidFill>
              </a:rPr>
              <a:t> many (specifically): </a:t>
            </a:r>
            <a:r>
              <a:rPr i="1" lang="en-US" sz="2800">
                <a:solidFill>
                  <a:srgbClr val="1A1A1A"/>
                </a:solidFill>
              </a:rPr>
              <a:t>Police made 432 stops…</a:t>
            </a:r>
            <a:endParaRPr i="1"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A1A1A"/>
                </a:solidFill>
              </a:rPr>
              <a:t>When</a:t>
            </a:r>
            <a:r>
              <a:rPr lang="en-US" sz="2800">
                <a:solidFill>
                  <a:srgbClr val="1A1A1A"/>
                </a:solidFill>
              </a:rPr>
              <a:t>: </a:t>
            </a:r>
            <a:r>
              <a:rPr i="1" lang="en-US" sz="2800">
                <a:solidFill>
                  <a:srgbClr val="1A1A1A"/>
                </a:solidFill>
              </a:rPr>
              <a:t>The data, covering the 12 months up to August 2024, …</a:t>
            </a:r>
            <a:endParaRPr i="1"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A1A1A"/>
                </a:solidFill>
              </a:rPr>
              <a:t>Where</a:t>
            </a:r>
            <a:r>
              <a:rPr lang="en-US" sz="2800">
                <a:solidFill>
                  <a:srgbClr val="1A1A1A"/>
                </a:solidFill>
              </a:rPr>
              <a:t>: </a:t>
            </a:r>
            <a:r>
              <a:rPr i="1" lang="en-US" sz="2800">
                <a:solidFill>
                  <a:srgbClr val="1A1A1A"/>
                </a:solidFill>
              </a:rPr>
              <a:t>The fires all took place in the West Midlands area</a:t>
            </a:r>
            <a:endParaRPr i="1" sz="28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A1A1A"/>
                </a:solidFill>
              </a:rPr>
              <a:t>Why</a:t>
            </a:r>
            <a:r>
              <a:rPr lang="en-US" sz="2800">
                <a:solidFill>
                  <a:srgbClr val="1A1A1A"/>
                </a:solidFill>
              </a:rPr>
              <a:t> (it matters)</a:t>
            </a:r>
            <a:r>
              <a:rPr lang="en-US" sz="2800">
                <a:solidFill>
                  <a:srgbClr val="1A1A1A"/>
                </a:solidFill>
              </a:rPr>
              <a:t>: </a:t>
            </a:r>
            <a:r>
              <a:rPr i="1" lang="en-US" sz="2800">
                <a:solidFill>
                  <a:srgbClr val="1A1A1A"/>
                </a:solidFill>
              </a:rPr>
              <a:t>The figures come as campaigners call…</a:t>
            </a:r>
            <a:endParaRPr i="1" sz="2800">
              <a:solidFill>
                <a:srgbClr val="1A1A1A"/>
              </a:solidFill>
            </a:endParaRPr>
          </a:p>
          <a:p>
            <a:pPr indent="0" lvl="0" marL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rgbClr val="1A1A1A"/>
                </a:solidFill>
              </a:rPr>
              <a:t>What</a:t>
            </a:r>
            <a:r>
              <a:rPr lang="en-US" sz="2800">
                <a:solidFill>
                  <a:srgbClr val="1A1A1A"/>
                </a:solidFill>
              </a:rPr>
              <a:t> (it covers): </a:t>
            </a:r>
            <a:r>
              <a:rPr i="1" lang="en-US" sz="2800">
                <a:solidFill>
                  <a:srgbClr val="1A1A1A"/>
                </a:solidFill>
              </a:rPr>
              <a:t>The figures measure how many people…</a:t>
            </a:r>
            <a:endParaRPr i="1" sz="2800">
              <a:solidFill>
                <a:srgbClr val="1A1A1A"/>
              </a:solidFill>
            </a:endParaRPr>
          </a:p>
        </p:txBody>
      </p:sp>
      <p:sp>
        <p:nvSpPr>
          <p:cNvPr id="123" name="Google Shape;123;p33"/>
          <p:cNvSpPr/>
          <p:nvPr/>
        </p:nvSpPr>
        <p:spPr>
          <a:xfrm>
            <a:off x="393850" y="941800"/>
            <a:ext cx="94314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The second par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/>
          <p:nvPr/>
        </p:nvSpPr>
        <p:spPr>
          <a:xfrm>
            <a:off x="530825" y="2359525"/>
            <a:ext cx="9345900" cy="4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Par 3 onwards is where you can:</a:t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A1A1A"/>
              </a:solidFill>
            </a:endParaRPr>
          </a:p>
          <a:p>
            <a:pPr indent="-406400" lvl="0" marL="45720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Char char="●"/>
            </a:pPr>
            <a:r>
              <a:rPr lang="en-US" sz="2800">
                <a:solidFill>
                  <a:srgbClr val="1A1A1A"/>
                </a:solidFill>
              </a:rPr>
              <a:t>Introduce a </a:t>
            </a:r>
            <a:r>
              <a:rPr b="1" lang="en-US" sz="2800">
                <a:solidFill>
                  <a:srgbClr val="1A1A1A"/>
                </a:solidFill>
              </a:rPr>
              <a:t>quote</a:t>
            </a:r>
            <a:r>
              <a:rPr lang="en-US" sz="2800">
                <a:solidFill>
                  <a:srgbClr val="1A1A1A"/>
                </a:solidFill>
              </a:rPr>
              <a:t> (do it early)</a:t>
            </a:r>
            <a:endParaRPr sz="2800">
              <a:solidFill>
                <a:srgbClr val="1A1A1A"/>
              </a:solidFill>
            </a:endParaRPr>
          </a:p>
          <a:p>
            <a:pPr indent="-406400" lvl="0" marL="45720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Char char="●"/>
            </a:pPr>
            <a:r>
              <a:rPr lang="en-US" sz="2800">
                <a:solidFill>
                  <a:srgbClr val="1A1A1A"/>
                </a:solidFill>
              </a:rPr>
              <a:t>Introduce a </a:t>
            </a:r>
            <a:r>
              <a:rPr b="1" lang="en-US" sz="2800">
                <a:solidFill>
                  <a:srgbClr val="1A1A1A"/>
                </a:solidFill>
              </a:rPr>
              <a:t>second angle</a:t>
            </a:r>
            <a:r>
              <a:rPr lang="en-US" sz="2800">
                <a:solidFill>
                  <a:srgbClr val="1A1A1A"/>
                </a:solidFill>
              </a:rPr>
              <a:t> to the story (once the first has been covered)</a:t>
            </a:r>
            <a:endParaRPr sz="2800">
              <a:solidFill>
                <a:srgbClr val="1A1A1A"/>
              </a:solidFill>
            </a:endParaRPr>
          </a:p>
          <a:p>
            <a:pPr indent="-406400" lvl="0" marL="45720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Char char="●"/>
            </a:pPr>
            <a:r>
              <a:rPr lang="en-US" sz="2800">
                <a:solidFill>
                  <a:srgbClr val="1A1A1A"/>
                </a:solidFill>
              </a:rPr>
              <a:t>Introduce </a:t>
            </a:r>
            <a:r>
              <a:rPr b="1" lang="en-US" sz="2800">
                <a:solidFill>
                  <a:srgbClr val="1A1A1A"/>
                </a:solidFill>
              </a:rPr>
              <a:t>background</a:t>
            </a:r>
            <a:r>
              <a:rPr lang="en-US" sz="2800">
                <a:solidFill>
                  <a:srgbClr val="1A1A1A"/>
                </a:solidFill>
              </a:rPr>
              <a:t> information/context</a:t>
            </a:r>
            <a:endParaRPr sz="2800">
              <a:solidFill>
                <a:srgbClr val="1A1A1A"/>
              </a:solidFill>
            </a:endParaRPr>
          </a:p>
          <a:p>
            <a:pPr indent="-406400" lvl="0" marL="45720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Char char="●"/>
            </a:pPr>
            <a:r>
              <a:rPr b="1" lang="en-US" sz="2800">
                <a:solidFill>
                  <a:srgbClr val="1A1A1A"/>
                </a:solidFill>
              </a:rPr>
              <a:t>Alternate</a:t>
            </a:r>
            <a:r>
              <a:rPr lang="en-US" sz="2800">
                <a:solidFill>
                  <a:srgbClr val="1A1A1A"/>
                </a:solidFill>
              </a:rPr>
              <a:t> between the above</a:t>
            </a:r>
            <a:endParaRPr sz="2800">
              <a:solidFill>
                <a:srgbClr val="1A1A1A"/>
              </a:solidFill>
            </a:endParaRPr>
          </a:p>
          <a:p>
            <a:pPr indent="-406400" lvl="0" marL="45720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800"/>
              <a:buChar char="●"/>
            </a:pPr>
            <a:r>
              <a:rPr lang="en-US" sz="2800">
                <a:solidFill>
                  <a:srgbClr val="1A1A1A"/>
                </a:solidFill>
              </a:rPr>
              <a:t>BUT remember you don’t need too many pars</a:t>
            </a:r>
            <a:endParaRPr sz="2800">
              <a:solidFill>
                <a:srgbClr val="1A1A1A"/>
              </a:solidFill>
            </a:endParaRPr>
          </a:p>
        </p:txBody>
      </p:sp>
      <p:sp>
        <p:nvSpPr>
          <p:cNvPr id="129" name="Google Shape;129;p34"/>
          <p:cNvSpPr/>
          <p:nvPr/>
        </p:nvSpPr>
        <p:spPr>
          <a:xfrm>
            <a:off x="393850" y="941800"/>
            <a:ext cx="94314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Further pars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/>
          <p:nvPr/>
        </p:nvSpPr>
        <p:spPr>
          <a:xfrm>
            <a:off x="530825" y="2359525"/>
            <a:ext cx="9345900" cy="4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If you have a </a:t>
            </a:r>
            <a:r>
              <a:rPr b="1" lang="en-US" sz="2800">
                <a:solidFill>
                  <a:srgbClr val="1A1A1A"/>
                </a:solidFill>
              </a:rPr>
              <a:t>quote</a:t>
            </a:r>
            <a:r>
              <a:rPr lang="en-US" sz="2800">
                <a:solidFill>
                  <a:srgbClr val="1A1A1A"/>
                </a:solidFill>
              </a:rPr>
              <a:t> this can be one way to end it - especially if it’s only 3-4 pars long</a:t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A final </a:t>
            </a:r>
            <a:r>
              <a:rPr b="1" lang="en-US" sz="2800">
                <a:solidFill>
                  <a:srgbClr val="1A1A1A"/>
                </a:solidFill>
              </a:rPr>
              <a:t>fact</a:t>
            </a:r>
            <a:r>
              <a:rPr lang="en-US" sz="2800">
                <a:solidFill>
                  <a:srgbClr val="1A1A1A"/>
                </a:solidFill>
              </a:rPr>
              <a:t> can also be used as an ending</a:t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Or end with where people can </a:t>
            </a:r>
            <a:r>
              <a:rPr b="1" lang="en-US" sz="2800">
                <a:solidFill>
                  <a:srgbClr val="1A1A1A"/>
                </a:solidFill>
              </a:rPr>
              <a:t>find out more</a:t>
            </a:r>
            <a:r>
              <a:rPr lang="en-US" sz="2800">
                <a:solidFill>
                  <a:srgbClr val="1A1A1A"/>
                </a:solidFill>
              </a:rPr>
              <a:t> information</a:t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If there is a related </a:t>
            </a:r>
            <a:r>
              <a:rPr b="1" lang="en-US" sz="2800">
                <a:solidFill>
                  <a:srgbClr val="1A1A1A"/>
                </a:solidFill>
              </a:rPr>
              <a:t>event</a:t>
            </a:r>
            <a:r>
              <a:rPr lang="en-US" sz="2800">
                <a:solidFill>
                  <a:srgbClr val="1A1A1A"/>
                </a:solidFill>
              </a:rPr>
              <a:t> coming up, end with details on that, e.g. </a:t>
            </a:r>
            <a:r>
              <a:rPr i="1" lang="en-US" sz="2800">
                <a:solidFill>
                  <a:srgbClr val="1A1A1A"/>
                </a:solidFill>
              </a:rPr>
              <a:t>Politicians will vote on X on November 3.</a:t>
            </a:r>
            <a:endParaRPr i="1" sz="2800">
              <a:solidFill>
                <a:srgbClr val="1A1A1A"/>
              </a:solidFill>
            </a:endParaRPr>
          </a:p>
        </p:txBody>
      </p:sp>
      <p:sp>
        <p:nvSpPr>
          <p:cNvPr id="135" name="Google Shape;135;p35"/>
          <p:cNvSpPr/>
          <p:nvPr/>
        </p:nvSpPr>
        <p:spPr>
          <a:xfrm>
            <a:off x="393850" y="941800"/>
            <a:ext cx="94314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The last par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6"/>
          <p:cNvSpPr/>
          <p:nvPr/>
        </p:nvSpPr>
        <p:spPr>
          <a:xfrm>
            <a:off x="530825" y="2359525"/>
            <a:ext cx="9345900" cy="4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1A1A1A"/>
                </a:solidFill>
              </a:rPr>
              <a:t>Write it last</a:t>
            </a:r>
            <a:r>
              <a:rPr lang="en-US" sz="2800">
                <a:solidFill>
                  <a:srgbClr val="1A1A1A"/>
                </a:solidFill>
              </a:rPr>
              <a:t>, once the story is done. Use the first sentence of the story as a basis.</a:t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The story will (likely) be past tense (e.g. ‘new figures have revealed’), but the </a:t>
            </a:r>
            <a:r>
              <a:rPr b="1" lang="en-US" sz="2800">
                <a:solidFill>
                  <a:srgbClr val="1A1A1A"/>
                </a:solidFill>
              </a:rPr>
              <a:t>headline will be present tense</a:t>
            </a:r>
            <a:r>
              <a:rPr lang="en-US" sz="2800">
                <a:solidFill>
                  <a:srgbClr val="1A1A1A"/>
                </a:solidFill>
              </a:rPr>
              <a:t> (e.g. ‘figures reveal’)</a:t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A1A1A"/>
              </a:solidFill>
            </a:endParaRPr>
          </a:p>
          <a:p>
            <a:pPr indent="0" lvl="0" marL="0" marR="0" rtl="0" algn="l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A1A1A"/>
                </a:solidFill>
              </a:rPr>
              <a:t>The headline might </a:t>
            </a:r>
            <a:r>
              <a:rPr b="1" lang="en-US" sz="2800">
                <a:solidFill>
                  <a:srgbClr val="1A1A1A"/>
                </a:solidFill>
              </a:rPr>
              <a:t>omit words</a:t>
            </a:r>
            <a:r>
              <a:rPr lang="en-US" sz="2800">
                <a:solidFill>
                  <a:srgbClr val="1A1A1A"/>
                </a:solidFill>
              </a:rPr>
              <a:t> (‘X up, figures reveal’) too but the story doesn’t (‘X is up, new figures have revealed’).</a:t>
            </a:r>
            <a:endParaRPr sz="2800">
              <a:solidFill>
                <a:srgbClr val="1A1A1A"/>
              </a:solidFill>
            </a:endParaRPr>
          </a:p>
        </p:txBody>
      </p:sp>
      <p:sp>
        <p:nvSpPr>
          <p:cNvPr id="141" name="Google Shape;141;p36"/>
          <p:cNvSpPr/>
          <p:nvPr/>
        </p:nvSpPr>
        <p:spPr>
          <a:xfrm>
            <a:off x="393850" y="941800"/>
            <a:ext cx="94314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B51A00"/>
                </a:solidFill>
              </a:rPr>
              <a:t>The headline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