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576000" cy="27432000"/>
  <p:notesSz cx="6858000" cy="9144000"/>
  <p:defaultTextStyle>
    <a:defPPr>
      <a:defRPr lang="zh-TW"/>
    </a:defPPr>
    <a:lvl1pPr marL="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C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35" d="100"/>
          <a:sy n="35" d="100"/>
        </p:scale>
        <p:origin x="536" y="-352"/>
      </p:cViewPr>
      <p:guideLst>
        <p:guide orient="horz" pos="8640"/>
        <p:guide pos="11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02"/>
            <a:ext cx="31089600" cy="588010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3BE9-8E4F-4FEF-A6F0-EB77F7E64748}" type="datetimeFigureOut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D242-1054-4697-A9C4-AAEC39AC1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68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3BE9-8E4F-4FEF-A6F0-EB77F7E64748}" type="datetimeFigureOut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D242-1054-4697-A9C4-AAEC39AC1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19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0" y="4394200"/>
            <a:ext cx="32918400" cy="93624400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0" y="4394200"/>
            <a:ext cx="98145600" cy="93624400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3BE9-8E4F-4FEF-A6F0-EB77F7E64748}" type="datetimeFigureOut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D242-1054-4697-A9C4-AAEC39AC1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28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3BE9-8E4F-4FEF-A6F0-EB77F7E64748}" type="datetimeFigureOut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D242-1054-4697-A9C4-AAEC39AC1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29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7627602"/>
            <a:ext cx="31089600" cy="54483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1626854"/>
            <a:ext cx="31089600" cy="6000748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3BE9-8E4F-4FEF-A6F0-EB77F7E64748}" type="datetimeFigureOut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D242-1054-4697-A9C4-AAEC39AC1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5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0" y="25603200"/>
            <a:ext cx="65532000" cy="72415400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456800" y="25603200"/>
            <a:ext cx="65532000" cy="72415400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3BE9-8E4F-4FEF-A6F0-EB77F7E64748}" type="datetimeFigureOut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D242-1054-4697-A9C4-AAEC39AC1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70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140452"/>
            <a:ext cx="16160752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8699500"/>
            <a:ext cx="16160752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6140452"/>
            <a:ext cx="16167100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8699500"/>
            <a:ext cx="16167100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3BE9-8E4F-4FEF-A6F0-EB77F7E64748}" type="datetimeFigureOut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D242-1054-4697-A9C4-AAEC39AC1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92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3BE9-8E4F-4FEF-A6F0-EB77F7E64748}" type="datetimeFigureOut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D242-1054-4697-A9C4-AAEC39AC1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64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3BE9-8E4F-4FEF-A6F0-EB77F7E64748}" type="datetimeFigureOut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D242-1054-4697-A9C4-AAEC39AC1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06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092200"/>
            <a:ext cx="12033252" cy="46482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2202"/>
            <a:ext cx="20447000" cy="23412452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5740402"/>
            <a:ext cx="12033252" cy="18764252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3BE9-8E4F-4FEF-A6F0-EB77F7E64748}" type="datetimeFigureOut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D242-1054-4697-A9C4-AAEC39AC1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71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9202400"/>
            <a:ext cx="21945600" cy="2266952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451100"/>
            <a:ext cx="21945600" cy="16459200"/>
          </a:xfrm>
        </p:spPr>
        <p:txBody>
          <a:bodyPr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1469352"/>
            <a:ext cx="21945600" cy="3219448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3BE9-8E4F-4FEF-A6F0-EB77F7E64748}" type="datetimeFigureOut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D242-1054-4697-A9C4-AAEC39AC1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99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 vert="horz" lIns="365760" tIns="182880" rIns="365760" bIns="18288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400802"/>
            <a:ext cx="32918400" cy="18103852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83BE9-8E4F-4FEF-A6F0-EB77F7E64748}" type="datetimeFigureOut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8D242-1054-4697-A9C4-AAEC39AC1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99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600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0" indent="-13716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0" indent="-11430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799" y="12801600"/>
            <a:ext cx="6612775" cy="56000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600" y="12879085"/>
            <a:ext cx="6627670" cy="5629797"/>
          </a:xfrm>
          <a:prstGeom prst="rect">
            <a:avLst/>
          </a:prstGeom>
        </p:spPr>
      </p:pic>
      <p:grpSp>
        <p:nvGrpSpPr>
          <p:cNvPr id="19" name="Group 2"/>
          <p:cNvGrpSpPr>
            <a:grpSpLocks/>
          </p:cNvGrpSpPr>
          <p:nvPr/>
        </p:nvGrpSpPr>
        <p:grpSpPr bwMode="auto">
          <a:xfrm>
            <a:off x="151788" y="76200"/>
            <a:ext cx="36393120" cy="27184164"/>
            <a:chOff x="170960" y="170956"/>
            <a:chExt cx="36264986" cy="27066240"/>
          </a:xfrm>
        </p:grpSpPr>
        <p:sp>
          <p:nvSpPr>
            <p:cNvPr id="20" name="Rectangle 1462"/>
            <p:cNvSpPr>
              <a:spLocks noChangeArrowheads="1"/>
            </p:cNvSpPr>
            <p:nvPr/>
          </p:nvSpPr>
          <p:spPr bwMode="auto">
            <a:xfrm>
              <a:off x="170960" y="170956"/>
              <a:ext cx="36264986" cy="27066240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476"/>
            <p:cNvSpPr txBox="1">
              <a:spLocks noChangeArrowheads="1"/>
            </p:cNvSpPr>
            <p:nvPr/>
          </p:nvSpPr>
          <p:spPr bwMode="auto">
            <a:xfrm>
              <a:off x="247597" y="246351"/>
              <a:ext cx="36122556" cy="2666040"/>
            </a:xfrm>
            <a:prstGeom prst="rect">
              <a:avLst/>
            </a:prstGeom>
            <a:solidFill>
              <a:srgbClr val="191C40"/>
            </a:solidFill>
            <a:ln w="9525">
              <a:solidFill>
                <a:srgbClr val="191C40"/>
              </a:solidFill>
              <a:miter lim="800000"/>
              <a:headEnd/>
              <a:tailEnd/>
            </a:ln>
          </p:spPr>
          <p:txBody>
            <a:bodyPr wrap="square" tIns="228600" bIns="228600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7200" b="1" dirty="0" smtClean="0">
                  <a:solidFill>
                    <a:srgbClr val="FFFFFF"/>
                  </a:solidFill>
                  <a:latin typeface="Helvetica" charset="0"/>
                  <a:ea typeface="MS PGothic" charset="0"/>
                  <a:cs typeface="MS PGothic" charset="0"/>
                </a:rPr>
                <a:t>Efficient Data Retrieval from a Secure,</a:t>
              </a:r>
            </a:p>
            <a:p>
              <a:pPr algn="ctr"/>
              <a:r>
                <a:rPr lang="en-US" sz="7200" b="1" dirty="0" smtClean="0">
                  <a:solidFill>
                    <a:srgbClr val="FFFFFF"/>
                  </a:solidFill>
                  <a:latin typeface="Helvetica" charset="0"/>
                  <a:ea typeface="MS PGothic" charset="0"/>
                  <a:cs typeface="MS PGothic" charset="0"/>
                </a:rPr>
                <a:t>Durable, Append-Only Log</a:t>
              </a:r>
              <a:endParaRPr lang="en-US" altLang="ko-KR" sz="7200" b="1" dirty="0">
                <a:solidFill>
                  <a:srgbClr val="FFFFFF"/>
                </a:solidFill>
                <a:latin typeface="Helvetica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2" name="Text Box 1478"/>
            <p:cNvSpPr txBox="1">
              <a:spLocks noChangeArrowheads="1"/>
            </p:cNvSpPr>
            <p:nvPr/>
          </p:nvSpPr>
          <p:spPr bwMode="auto">
            <a:xfrm>
              <a:off x="232122" y="2902256"/>
              <a:ext cx="36127798" cy="82739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</a:defRPr>
              </a:lvl9pPr>
            </a:lstStyle>
            <a:p>
              <a:pPr algn="ctr"/>
              <a:r>
                <a:rPr lang="en-US" altLang="ko-KR" sz="4800" b="1" dirty="0" smtClean="0">
                  <a:solidFill>
                    <a:srgbClr val="191C40"/>
                  </a:solidFill>
                  <a:latin typeface="Helvetica" charset="0"/>
                  <a:ea typeface="MS PGothic" charset="0"/>
                  <a:cs typeface="MS PGothic" charset="0"/>
                </a:rPr>
                <a:t>Paul Bramsen, Andrew Chen, Sam Kumar, and John D. </a:t>
              </a:r>
              <a:r>
                <a:rPr lang="en-US" altLang="ko-KR" sz="4800" b="1" dirty="0" err="1" smtClean="0">
                  <a:solidFill>
                    <a:srgbClr val="191C40"/>
                  </a:solidFill>
                  <a:latin typeface="Helvetica" charset="0"/>
                  <a:ea typeface="MS PGothic" charset="0"/>
                  <a:cs typeface="MS PGothic" charset="0"/>
                </a:rPr>
                <a:t>Kubiatowicz</a:t>
              </a:r>
              <a:endParaRPr lang="en-US" altLang="ko-KR" sz="4400" b="1" dirty="0">
                <a:solidFill>
                  <a:srgbClr val="191C40"/>
                </a:solidFill>
                <a:latin typeface="Helvetica" charset="0"/>
                <a:ea typeface="MS PGothic" charset="0"/>
                <a:cs typeface="MS PGothic" charset="0"/>
              </a:endParaRPr>
            </a:p>
          </p:txBody>
        </p:sp>
      </p:grpSp>
      <p:sp>
        <p:nvSpPr>
          <p:cNvPr id="25" name="Text Box 1483"/>
          <p:cNvSpPr txBox="1">
            <a:spLocks noChangeArrowheads="1"/>
          </p:cNvSpPr>
          <p:nvPr/>
        </p:nvSpPr>
        <p:spPr bwMode="auto">
          <a:xfrm>
            <a:off x="685800" y="3962400"/>
            <a:ext cx="16230600" cy="679450"/>
          </a:xfrm>
          <a:prstGeom prst="rect">
            <a:avLst/>
          </a:prstGeom>
          <a:solidFill>
            <a:srgbClr val="191C40"/>
          </a:solidFill>
          <a:ln w="9525">
            <a:solidFill>
              <a:srgbClr val="191C4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>
            <a:defPPr>
              <a:defRPr lang="zh-TW"/>
            </a:defPPr>
            <a:lvl1pPr algn="ctr">
              <a:defRPr sz="4400" b="1">
                <a:solidFill>
                  <a:srgbClr val="FFFFFF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latin typeface="Myriad Pro" charset="0"/>
                <a:ea typeface="ＭＳ Ｐゴシック" charset="0"/>
              </a:defRPr>
            </a:lvl2pPr>
            <a:lvl3pPr marL="1143000" indent="-228600">
              <a:defRPr sz="2800">
                <a:latin typeface="Myriad Pro" charset="0"/>
                <a:ea typeface="ＭＳ Ｐゴシック" charset="0"/>
              </a:defRPr>
            </a:lvl3pPr>
            <a:lvl4pPr marL="1600200" indent="-228600">
              <a:defRPr sz="2800">
                <a:latin typeface="Myriad Pro" charset="0"/>
                <a:ea typeface="ＭＳ Ｐゴシック" charset="0"/>
              </a:defRPr>
            </a:lvl4pPr>
            <a:lvl5pPr marL="2057400" indent="-228600">
              <a:defRPr sz="2800">
                <a:latin typeface="Myriad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latin typeface="Myriad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latin typeface="Myriad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latin typeface="Myriad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latin typeface="Myriad Pro" charset="0"/>
                <a:ea typeface="ＭＳ Ｐゴシック" charset="0"/>
              </a:defRPr>
            </a:lvl9pPr>
          </a:lstStyle>
          <a:p>
            <a:r>
              <a:rPr lang="en-US" altLang="ko-KR" dirty="0" smtClean="0"/>
              <a:t>Motivation</a:t>
            </a:r>
            <a:endParaRPr lang="en-US" altLang="ko-KR" dirty="0"/>
          </a:p>
        </p:txBody>
      </p:sp>
      <p:sp>
        <p:nvSpPr>
          <p:cNvPr id="26" name="Text Box 2264"/>
          <p:cNvSpPr txBox="1">
            <a:spLocks noChangeArrowheads="1"/>
          </p:cNvSpPr>
          <p:nvPr/>
        </p:nvSpPr>
        <p:spPr bwMode="auto">
          <a:xfrm>
            <a:off x="17449800" y="3968750"/>
            <a:ext cx="18364200" cy="679450"/>
          </a:xfrm>
          <a:prstGeom prst="rect">
            <a:avLst/>
          </a:prstGeom>
          <a:solidFill>
            <a:srgbClr val="191C40"/>
          </a:solidFill>
          <a:ln w="9525">
            <a:solidFill>
              <a:srgbClr val="191C4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>
            <a:defPPr>
              <a:defRPr lang="zh-TW"/>
            </a:defPPr>
            <a:lvl1pPr algn="ctr">
              <a:defRPr sz="4400" b="1">
                <a:solidFill>
                  <a:srgbClr val="FFFFFF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latin typeface="Myriad Pro" charset="0"/>
                <a:ea typeface="ＭＳ Ｐゴシック" charset="0"/>
              </a:defRPr>
            </a:lvl2pPr>
            <a:lvl3pPr marL="1143000" indent="-228600">
              <a:defRPr sz="2800">
                <a:latin typeface="Myriad Pro" charset="0"/>
                <a:ea typeface="ＭＳ Ｐゴシック" charset="0"/>
              </a:defRPr>
            </a:lvl3pPr>
            <a:lvl4pPr marL="1600200" indent="-228600">
              <a:defRPr sz="2800">
                <a:latin typeface="Myriad Pro" charset="0"/>
                <a:ea typeface="ＭＳ Ｐゴシック" charset="0"/>
              </a:defRPr>
            </a:lvl4pPr>
            <a:lvl5pPr marL="2057400" indent="-228600">
              <a:defRPr sz="2800">
                <a:latin typeface="Myriad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latin typeface="Myriad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latin typeface="Myriad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latin typeface="Myriad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latin typeface="Myriad Pro" charset="0"/>
                <a:ea typeface="ＭＳ Ｐゴシック" charset="0"/>
              </a:defRPr>
            </a:lvl9pPr>
          </a:lstStyle>
          <a:p>
            <a:r>
              <a:rPr lang="en-US" altLang="ko-KR" dirty="0" smtClean="0"/>
              <a:t>The Global Data Plane File System (GDPFS)</a:t>
            </a:r>
            <a:endParaRPr lang="en-US" altLang="ko-KR" dirty="0"/>
          </a:p>
        </p:txBody>
      </p:sp>
      <p:sp>
        <p:nvSpPr>
          <p:cNvPr id="28" name="Text Box 2408"/>
          <p:cNvSpPr txBox="1">
            <a:spLocks noChangeArrowheads="1"/>
          </p:cNvSpPr>
          <p:nvPr/>
        </p:nvSpPr>
        <p:spPr bwMode="auto">
          <a:xfrm>
            <a:off x="685800" y="11277600"/>
            <a:ext cx="16230600" cy="677108"/>
          </a:xfrm>
          <a:prstGeom prst="rect">
            <a:avLst/>
          </a:prstGeom>
          <a:solidFill>
            <a:srgbClr val="191C40"/>
          </a:solidFill>
          <a:ln w="9525">
            <a:solidFill>
              <a:srgbClr val="191C40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>
            <a:defPPr>
              <a:defRPr lang="zh-TW"/>
            </a:defPPr>
            <a:lvl1pPr algn="ctr">
              <a:defRPr sz="4400" b="1">
                <a:solidFill>
                  <a:srgbClr val="FFFFFF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latin typeface="Myriad Pro" charset="0"/>
                <a:ea typeface="ＭＳ Ｐゴシック" charset="0"/>
              </a:defRPr>
            </a:lvl2pPr>
            <a:lvl3pPr marL="1143000" indent="-228600">
              <a:defRPr sz="2800">
                <a:latin typeface="Myriad Pro" charset="0"/>
                <a:ea typeface="ＭＳ Ｐゴシック" charset="0"/>
              </a:defRPr>
            </a:lvl3pPr>
            <a:lvl4pPr marL="1600200" indent="-228600">
              <a:defRPr sz="2800">
                <a:latin typeface="Myriad Pro" charset="0"/>
                <a:ea typeface="ＭＳ Ｐゴシック" charset="0"/>
              </a:defRPr>
            </a:lvl4pPr>
            <a:lvl5pPr marL="2057400" indent="-228600">
              <a:defRPr sz="2800">
                <a:latin typeface="Myriad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latin typeface="Myriad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latin typeface="Myriad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latin typeface="Myriad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latin typeface="Myriad Pro" charset="0"/>
                <a:ea typeface="ＭＳ Ｐゴシック" charset="0"/>
              </a:defRPr>
            </a:lvl9pPr>
          </a:lstStyle>
          <a:p>
            <a:r>
              <a:rPr lang="en-US" altLang="ko-KR" dirty="0"/>
              <a:t>Caching Strategies and </a:t>
            </a:r>
            <a:r>
              <a:rPr lang="en-US" altLang="ko-KR" dirty="0" smtClean="0"/>
              <a:t>Optimizations</a:t>
            </a:r>
            <a:endParaRPr lang="en-US" altLang="ko-KR" dirty="0"/>
          </a:p>
        </p:txBody>
      </p:sp>
      <p:sp>
        <p:nvSpPr>
          <p:cNvPr id="29" name="Text Box 2434"/>
          <p:cNvSpPr txBox="1">
            <a:spLocks noChangeArrowheads="1"/>
          </p:cNvSpPr>
          <p:nvPr/>
        </p:nvSpPr>
        <p:spPr bwMode="auto">
          <a:xfrm>
            <a:off x="17449800" y="22174200"/>
            <a:ext cx="18516600" cy="679450"/>
          </a:xfrm>
          <a:prstGeom prst="rect">
            <a:avLst/>
          </a:prstGeom>
          <a:solidFill>
            <a:srgbClr val="191C40"/>
          </a:solidFill>
          <a:ln w="9525">
            <a:solidFill>
              <a:srgbClr val="191C4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>
            <a:defPPr>
              <a:defRPr lang="zh-TW"/>
            </a:defPPr>
            <a:lvl1pPr algn="ctr">
              <a:defRPr sz="4400" b="1">
                <a:solidFill>
                  <a:srgbClr val="FFFFFF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latin typeface="Myriad Pro" charset="0"/>
                <a:ea typeface="ＭＳ Ｐゴシック" charset="0"/>
              </a:defRPr>
            </a:lvl2pPr>
            <a:lvl3pPr marL="1143000" indent="-228600">
              <a:defRPr sz="2800">
                <a:latin typeface="Myriad Pro" charset="0"/>
                <a:ea typeface="ＭＳ Ｐゴシック" charset="0"/>
              </a:defRPr>
            </a:lvl3pPr>
            <a:lvl4pPr marL="1600200" indent="-228600">
              <a:defRPr sz="2800">
                <a:latin typeface="Myriad Pro" charset="0"/>
                <a:ea typeface="ＭＳ Ｐゴシック" charset="0"/>
              </a:defRPr>
            </a:lvl4pPr>
            <a:lvl5pPr marL="2057400" indent="-228600">
              <a:defRPr sz="2800">
                <a:latin typeface="Myriad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latin typeface="Myriad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latin typeface="Myriad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latin typeface="Myriad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latin typeface="Myriad Pro" charset="0"/>
                <a:ea typeface="ＭＳ Ｐゴシック" charset="0"/>
              </a:defRPr>
            </a:lvl9pPr>
          </a:lstStyle>
          <a:p>
            <a:r>
              <a:rPr lang="en-US" altLang="ko-KR" dirty="0" smtClean="0"/>
              <a:t>Related Work</a:t>
            </a:r>
            <a:endParaRPr lang="en-US" altLang="ko-KR" dirty="0"/>
          </a:p>
        </p:txBody>
      </p:sp>
      <p:sp>
        <p:nvSpPr>
          <p:cNvPr id="30" name="Text Box 2443"/>
          <p:cNvSpPr txBox="1">
            <a:spLocks noChangeArrowheads="1"/>
          </p:cNvSpPr>
          <p:nvPr/>
        </p:nvSpPr>
        <p:spPr bwMode="auto">
          <a:xfrm>
            <a:off x="17449800" y="11277600"/>
            <a:ext cx="18364200" cy="679450"/>
          </a:xfrm>
          <a:prstGeom prst="rect">
            <a:avLst/>
          </a:prstGeom>
          <a:solidFill>
            <a:srgbClr val="191C40"/>
          </a:solidFill>
          <a:ln w="9525">
            <a:solidFill>
              <a:srgbClr val="191C40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>
            <a:defPPr>
              <a:defRPr lang="zh-TW"/>
            </a:defPPr>
            <a:lvl1pPr algn="ctr">
              <a:defRPr sz="4400" b="1">
                <a:solidFill>
                  <a:srgbClr val="FFFFFF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latin typeface="Myriad Pro" charset="0"/>
                <a:ea typeface="ＭＳ Ｐゴシック" charset="0"/>
              </a:defRPr>
            </a:lvl2pPr>
            <a:lvl3pPr marL="1143000" indent="-228600">
              <a:defRPr sz="2800">
                <a:latin typeface="Myriad Pro" charset="0"/>
                <a:ea typeface="ＭＳ Ｐゴシック" charset="0"/>
              </a:defRPr>
            </a:lvl3pPr>
            <a:lvl4pPr marL="1600200" indent="-228600">
              <a:defRPr sz="2800">
                <a:latin typeface="Myriad Pro" charset="0"/>
                <a:ea typeface="ＭＳ Ｐゴシック" charset="0"/>
              </a:defRPr>
            </a:lvl4pPr>
            <a:lvl5pPr marL="2057400" indent="-228600">
              <a:defRPr sz="2800">
                <a:latin typeface="Myriad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latin typeface="Myriad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latin typeface="Myriad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latin typeface="Myriad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latin typeface="Myriad Pro" charset="0"/>
                <a:ea typeface="ＭＳ Ｐゴシック" charset="0"/>
              </a:defRPr>
            </a:lvl9pPr>
          </a:lstStyle>
          <a:p>
            <a:r>
              <a:rPr lang="en-US" altLang="ko-KR" dirty="0" smtClean="0"/>
              <a:t>Performance </a:t>
            </a:r>
            <a:r>
              <a:rPr lang="en-US" altLang="ko-KR" dirty="0" smtClean="0"/>
              <a:t>Results</a:t>
            </a:r>
            <a:endParaRPr lang="en-US" altLang="ko-KR" dirty="0" smtClean="0"/>
          </a:p>
        </p:txBody>
      </p:sp>
      <p:sp>
        <p:nvSpPr>
          <p:cNvPr id="32" name="Text Box 2484"/>
          <p:cNvSpPr txBox="1">
            <a:spLocks noChangeArrowheads="1"/>
          </p:cNvSpPr>
          <p:nvPr/>
        </p:nvSpPr>
        <p:spPr bwMode="auto">
          <a:xfrm>
            <a:off x="28095131" y="10416956"/>
            <a:ext cx="73661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altLang="ko-KR" sz="3600" b="1" dirty="0" smtClean="0">
                <a:latin typeface="Arial" charset="0"/>
                <a:ea typeface="MS PGothic" charset="0"/>
                <a:cs typeface="MS PGothic" charset="0"/>
              </a:rPr>
              <a:t>Figure 1</a:t>
            </a:r>
            <a:r>
              <a:rPr lang="en-US" altLang="ko-KR" sz="3600" b="1" dirty="0" smtClean="0">
                <a:latin typeface="Arial" charset="0"/>
                <a:ea typeface="MS PGothic" charset="0"/>
                <a:cs typeface="MS PGothic" charset="0"/>
              </a:rPr>
              <a:t>: Basic file in the GDPFS</a:t>
            </a:r>
            <a:endParaRPr lang="en-US" altLang="ko-KR" sz="3600" b="1" dirty="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33" name="Text Box 2485"/>
          <p:cNvSpPr txBox="1">
            <a:spLocks noChangeArrowheads="1"/>
          </p:cNvSpPr>
          <p:nvPr/>
        </p:nvSpPr>
        <p:spPr bwMode="auto">
          <a:xfrm>
            <a:off x="914400" y="5029200"/>
            <a:ext cx="15773400" cy="548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97" tIns="45696" rIns="91397" bIns="45696">
            <a:spAutoFit/>
          </a:bodyPr>
          <a:lstStyle>
            <a:lvl1pPr marL="400050" indent="-40005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  <a:cs typeface="ＭＳ Ｐゴシック" charset="0"/>
              </a:defRPr>
            </a:lvl1pPr>
            <a:lvl2pPr marL="971550" indent="-4572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ko-KR" sz="4000" dirty="0" smtClean="0">
                <a:latin typeface="Arial" charset="0"/>
                <a:ea typeface="Gulim" charset="0"/>
                <a:cs typeface="Gulim" charset="0"/>
              </a:rPr>
              <a:t>The Global Data Plane (GDP) is a service that provides secure data storage and distribution over untrusted hardware</a:t>
            </a:r>
            <a:endParaRPr lang="en-US" altLang="ko-KR" sz="4000" dirty="0">
              <a:latin typeface="Arial" charset="0"/>
              <a:ea typeface="Gulim" charset="0"/>
              <a:cs typeface="Gulim" charset="0"/>
            </a:endParaRP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ko-KR" sz="3600" dirty="0" smtClean="0">
                <a:latin typeface="Arial" charset="0"/>
                <a:ea typeface="Gulim" charset="0"/>
                <a:cs typeface="Gulim" charset="0"/>
              </a:rPr>
              <a:t>The basic primitive provided by the GDP is a secure, single-writer log</a:t>
            </a:r>
            <a:endParaRPr lang="en-US" altLang="ko-KR" sz="3600" dirty="0">
              <a:latin typeface="Arial" charset="0"/>
              <a:ea typeface="Gulim" charset="0"/>
              <a:cs typeface="Gulim" charset="0"/>
            </a:endParaRP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ko-KR" sz="3600" dirty="0" smtClean="0">
                <a:latin typeface="Arial" charset="0"/>
                <a:ea typeface="Gulim" charset="0"/>
                <a:cs typeface="Gulim" charset="0"/>
              </a:rPr>
              <a:t>Allows replication with relatively little effort</a:t>
            </a:r>
            <a:endParaRPr lang="en-US" altLang="ko-KR" sz="3600" dirty="0">
              <a:latin typeface="Arial" charset="0"/>
              <a:ea typeface="Gulim" charset="0"/>
              <a:cs typeface="Gulim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ko-KR" sz="4000" dirty="0" smtClean="0">
                <a:latin typeface="Arial" charset="0"/>
                <a:ea typeface="Gulim" charset="0"/>
                <a:cs typeface="Gulim" charset="0"/>
              </a:rPr>
              <a:t>Providing complex abstractions on top of the GDP is nontrivial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ko-KR" sz="3600" dirty="0" smtClean="0">
                <a:latin typeface="Arial" charset="0"/>
                <a:ea typeface="Gulim" charset="0"/>
                <a:cs typeface="Gulim" charset="0"/>
              </a:rPr>
              <a:t>Tradeoff between strong guarantees and rich semantics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ko-KR" sz="4000" dirty="0" smtClean="0">
                <a:latin typeface="Arial" charset="0"/>
                <a:ea typeface="Gulim" charset="0"/>
                <a:cs typeface="Gulim" charset="0"/>
              </a:rPr>
              <a:t>Is it feasible to build a system on top of the GDP that provides mutable data semantics and efficient data retrieval?</a:t>
            </a:r>
            <a:endParaRPr lang="en-US" altLang="ko-KR" sz="4000" dirty="0">
              <a:latin typeface="Arial" charset="0"/>
              <a:ea typeface="Gulim" charset="0"/>
              <a:cs typeface="Gulim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95" y="295290"/>
            <a:ext cx="2362200" cy="2362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7600" y="24056135"/>
            <a:ext cx="5740549" cy="2309065"/>
          </a:xfrm>
          <a:prstGeom prst="rect">
            <a:avLst/>
          </a:prstGeom>
        </p:spPr>
      </p:pic>
      <p:sp>
        <p:nvSpPr>
          <p:cNvPr id="18" name="Text Box 2485"/>
          <p:cNvSpPr txBox="1">
            <a:spLocks noChangeArrowheads="1"/>
          </p:cNvSpPr>
          <p:nvPr/>
        </p:nvSpPr>
        <p:spPr bwMode="auto">
          <a:xfrm>
            <a:off x="17983200" y="23080731"/>
            <a:ext cx="17830800" cy="3970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97" tIns="45696" rIns="91397" bIns="45696">
            <a:spAutoFit/>
          </a:bodyPr>
          <a:lstStyle>
            <a:lvl1pPr marL="400050" indent="-40005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  <a:cs typeface="ＭＳ Ｐゴシック" charset="0"/>
              </a:defRPr>
            </a:lvl1pPr>
            <a:lvl2pPr marL="971550" indent="-4572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ko-KR" sz="3600" dirty="0" smtClean="0">
                <a:latin typeface="Arial" charset="0"/>
                <a:ea typeface="Gulim" charset="0"/>
                <a:cs typeface="Gulim" charset="0"/>
              </a:rPr>
              <a:t>Global Data Plane (Log-Based Data Substrate)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ko-KR" sz="3600" dirty="0" smtClean="0">
                <a:latin typeface="Arial" charset="0"/>
                <a:ea typeface="Gulim" charset="0"/>
                <a:cs typeface="Gulim" charset="0"/>
              </a:rPr>
              <a:t>Kafka Messaging Service (Log-Based Messaging)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ko-KR" sz="3600" dirty="0" smtClean="0">
                <a:latin typeface="Arial" charset="0"/>
                <a:ea typeface="Gulim" charset="0"/>
                <a:cs typeface="Gulim" charset="0"/>
              </a:rPr>
              <a:t>Ocean Store (Similarity in Index)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ko-KR" sz="3600" dirty="0" smtClean="0">
                <a:latin typeface="Arial" charset="0"/>
                <a:ea typeface="Gulim" charset="0"/>
                <a:cs typeface="Gulim" charset="0"/>
              </a:rPr>
              <a:t>Log-Structured File System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ko-KR" sz="3600" dirty="0" smtClean="0">
                <a:latin typeface="Arial" charset="0"/>
                <a:ea typeface="Gulim" charset="0"/>
                <a:cs typeface="Gulim" charset="0"/>
              </a:rPr>
              <a:t>B-Tree File System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ko-KR" sz="3600" dirty="0" smtClean="0">
                <a:latin typeface="Arial" charset="0"/>
                <a:ea typeface="Gulim" charset="0"/>
                <a:cs typeface="Gulim" charset="0"/>
              </a:rPr>
              <a:t>Tahoe File System (Secure Distributed File System)</a:t>
            </a:r>
          </a:p>
        </p:txBody>
      </p:sp>
      <p:sp>
        <p:nvSpPr>
          <p:cNvPr id="23" name="Text Box 2485"/>
          <p:cNvSpPr txBox="1">
            <a:spLocks noChangeArrowheads="1"/>
          </p:cNvSpPr>
          <p:nvPr/>
        </p:nvSpPr>
        <p:spPr bwMode="auto">
          <a:xfrm>
            <a:off x="17678400" y="5012830"/>
            <a:ext cx="10363200" cy="5915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97" tIns="45696" rIns="91397" bIns="45696">
            <a:spAutoFit/>
          </a:bodyPr>
          <a:lstStyle>
            <a:lvl1pPr marL="400050" indent="-40005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  <a:cs typeface="ＭＳ Ｐゴシック" charset="0"/>
              </a:defRPr>
            </a:lvl1pPr>
            <a:lvl2pPr marL="971550" indent="-4572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ko-KR" sz="4000" dirty="0" smtClean="0">
                <a:latin typeface="Arial" charset="0"/>
                <a:ea typeface="Gulim" charset="0"/>
                <a:cs typeface="Gulim" charset="0"/>
              </a:rPr>
              <a:t>The GDPFS stores all data in GDP logs</a:t>
            </a:r>
            <a:endParaRPr lang="en-US" altLang="ko-KR" sz="4000" dirty="0">
              <a:latin typeface="Arial" charset="0"/>
              <a:ea typeface="Gulim" charset="0"/>
              <a:cs typeface="Gulim" charset="0"/>
            </a:endParaRP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ko-KR" sz="3600" dirty="0" smtClean="0">
                <a:latin typeface="Arial" charset="0"/>
                <a:ea typeface="Gulim" charset="0"/>
                <a:cs typeface="Gulim" charset="0"/>
              </a:rPr>
              <a:t>Each file lives within its own GDP log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ko-KR" sz="3600" dirty="0" smtClean="0">
                <a:latin typeface="Arial" charset="0"/>
                <a:ea typeface="Gulim" charset="0"/>
                <a:cs typeface="Gulim" charset="0"/>
              </a:rPr>
              <a:t>Each log entry stores some </a:t>
            </a:r>
            <a:r>
              <a:rPr lang="en-US" altLang="ko-KR" sz="3600" dirty="0" smtClean="0">
                <a:latin typeface="Arial" charset="0"/>
                <a:ea typeface="Gulim" charset="0"/>
                <a:cs typeface="Gulim" charset="0"/>
              </a:rPr>
              <a:t>metadata </a:t>
            </a:r>
            <a:r>
              <a:rPr lang="en-US" altLang="ko-KR" sz="3600" dirty="0" smtClean="0">
                <a:latin typeface="Arial" charset="0"/>
                <a:ea typeface="Gulim" charset="0"/>
                <a:cs typeface="Gulim" charset="0"/>
              </a:rPr>
              <a:t>such as the offset and size of that entry’s data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ko-KR" sz="4000" dirty="0" smtClean="0">
                <a:latin typeface="Arial" charset="0"/>
                <a:ea typeface="Gulim" charset="0"/>
                <a:cs typeface="Gulim" charset="0"/>
              </a:rPr>
              <a:t>GDP log metadata includes signer’s public key </a:t>
            </a:r>
            <a:r>
              <a:rPr lang="en-US" altLang="ko-KR" sz="4000" dirty="0" smtClean="0">
                <a:latin typeface="Arial" charset="0"/>
                <a:ea typeface="Gulim" charset="0"/>
                <a:cs typeface="Gulim" charset="0"/>
              </a:rPr>
              <a:t>and a </a:t>
            </a:r>
            <a:r>
              <a:rPr lang="en-US" altLang="ko-KR" sz="4000" dirty="0" smtClean="0">
                <a:latin typeface="Arial" charset="0"/>
                <a:ea typeface="Gulim" charset="0"/>
                <a:cs typeface="Gulim" charset="0"/>
              </a:rPr>
              <a:t>log’s name is </a:t>
            </a:r>
            <a:r>
              <a:rPr lang="en-US" altLang="ko-KR" sz="4000" dirty="0" smtClean="0">
                <a:latin typeface="Arial" charset="0"/>
                <a:ea typeface="Gulim" charset="0"/>
                <a:cs typeface="Gulim" charset="0"/>
              </a:rPr>
              <a:t>the </a:t>
            </a:r>
            <a:r>
              <a:rPr lang="en-US" altLang="ko-KR" sz="4000" dirty="0" smtClean="0">
                <a:latin typeface="Arial" charset="0"/>
                <a:ea typeface="Gulim" charset="0"/>
                <a:cs typeface="Gulim" charset="0"/>
              </a:rPr>
              <a:t>hash of its metadata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ko-KR" sz="4000" dirty="0" smtClean="0">
                <a:latin typeface="Arial" charset="0"/>
                <a:ea typeface="Gulim" charset="0"/>
                <a:cs typeface="Gulim" charset="0"/>
              </a:rPr>
              <a:t>The integrity of an entire filesystem can be verified given only </a:t>
            </a:r>
            <a:r>
              <a:rPr lang="en-US" altLang="ko-KR" sz="4000" dirty="0" smtClean="0">
                <a:latin typeface="Arial" charset="0"/>
                <a:ea typeface="Gulim" charset="0"/>
                <a:cs typeface="Gulim" charset="0"/>
              </a:rPr>
              <a:t>the name </a:t>
            </a:r>
            <a:r>
              <a:rPr lang="en-US" altLang="ko-KR" sz="4000" dirty="0" smtClean="0">
                <a:latin typeface="Arial" charset="0"/>
                <a:ea typeface="Gulim" charset="0"/>
                <a:cs typeface="Gulim" charset="0"/>
              </a:rPr>
              <a:t>of the root </a:t>
            </a:r>
            <a:r>
              <a:rPr lang="en-US" altLang="ko-KR" sz="4000" dirty="0" smtClean="0">
                <a:latin typeface="Arial" charset="0"/>
                <a:ea typeface="Gulim" charset="0"/>
                <a:cs typeface="Gulim" charset="0"/>
              </a:rPr>
              <a:t>log</a:t>
            </a:r>
            <a:endParaRPr lang="en-US" altLang="ko-KR" sz="4000" dirty="0" smtClean="0">
              <a:latin typeface="Arial" charset="0"/>
              <a:ea typeface="Gulim" charset="0"/>
              <a:cs typeface="Gulim" charset="0"/>
            </a:endParaRPr>
          </a:p>
        </p:txBody>
      </p:sp>
      <p:sp>
        <p:nvSpPr>
          <p:cNvPr id="27" name="Text Box 2485"/>
          <p:cNvSpPr txBox="1">
            <a:spLocks noChangeArrowheads="1"/>
          </p:cNvSpPr>
          <p:nvPr/>
        </p:nvSpPr>
        <p:spPr bwMode="auto">
          <a:xfrm>
            <a:off x="914399" y="12344400"/>
            <a:ext cx="4876801" cy="1400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97" tIns="45696" rIns="91397" bIns="45696">
            <a:spAutoFit/>
          </a:bodyPr>
          <a:lstStyle>
            <a:lvl1pPr marL="400050" indent="-40005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  <a:cs typeface="ＭＳ Ｐゴシック" charset="0"/>
              </a:defRPr>
            </a:lvl1pPr>
            <a:lvl2pPr marL="971550" indent="-4572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ko-KR" sz="4000" dirty="0" smtClean="0">
                <a:latin typeface="Arial" charset="0"/>
                <a:ea typeface="Gulim" charset="0"/>
                <a:cs typeface="Gulim" charset="0"/>
              </a:rPr>
              <a:t>Cache files on the local filesystem to eliminate network overhead and file reconstruction costs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ko-KR" sz="4000" dirty="0" smtClean="0">
                <a:latin typeface="Arial" charset="0"/>
                <a:ea typeface="Gulim" charset="0"/>
                <a:cs typeface="Gulim" charset="0"/>
              </a:rPr>
              <a:t>Periodically checkpoint files with a File Indexed Group (FIG) Tree to allow efficient fetching of relevant log entries on reads</a:t>
            </a:r>
          </a:p>
          <a:p>
            <a:pPr marL="400050" lvl="1" indent="-400050">
              <a:spcBef>
                <a:spcPct val="20000"/>
              </a:spcBef>
              <a:buFontTx/>
              <a:buChar char="•"/>
            </a:pPr>
            <a:r>
              <a:rPr lang="en-US" altLang="ko-KR" sz="4000" dirty="0">
                <a:latin typeface="Arial" charset="0"/>
                <a:ea typeface="Gulim" charset="0"/>
                <a:cs typeface="Gulim" charset="0"/>
              </a:rPr>
              <a:t>Locally cache portions of FIG </a:t>
            </a:r>
            <a:r>
              <a:rPr lang="en-US" altLang="ko-KR" sz="4000" dirty="0" smtClean="0">
                <a:latin typeface="Arial" charset="0"/>
                <a:ea typeface="Gulim" charset="0"/>
                <a:cs typeface="Gulim" charset="0"/>
              </a:rPr>
              <a:t>Trees </a:t>
            </a:r>
            <a:r>
              <a:rPr lang="en-US" altLang="ko-KR" sz="4000" dirty="0">
                <a:latin typeface="Arial" charset="0"/>
                <a:ea typeface="Gulim" charset="0"/>
                <a:cs typeface="Gulim" charset="0"/>
              </a:rPr>
              <a:t>so that the index can usually be accessed without hitting the network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ko-KR" sz="4000" dirty="0" smtClean="0">
              <a:latin typeface="Arial" charset="0"/>
              <a:ea typeface="Gulim" charset="0"/>
              <a:cs typeface="Gulim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7364" y="4662487"/>
            <a:ext cx="7856636" cy="5536849"/>
          </a:xfrm>
          <a:prstGeom prst="rect">
            <a:avLst/>
          </a:prstGeom>
        </p:spPr>
      </p:pic>
      <p:sp>
        <p:nvSpPr>
          <p:cNvPr id="36" name="Text Box 2484"/>
          <p:cNvSpPr txBox="1">
            <a:spLocks noChangeArrowheads="1"/>
          </p:cNvSpPr>
          <p:nvPr/>
        </p:nvSpPr>
        <p:spPr bwMode="auto">
          <a:xfrm>
            <a:off x="9204228" y="12171116"/>
            <a:ext cx="59811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altLang="ko-KR" sz="3600" b="1" dirty="0" smtClean="0">
                <a:latin typeface="Arial" charset="0"/>
                <a:ea typeface="MS PGothic" charset="0"/>
                <a:cs typeface="MS PGothic" charset="0"/>
              </a:rPr>
              <a:t>Figure 2</a:t>
            </a:r>
            <a:r>
              <a:rPr lang="en-US" altLang="ko-KR" sz="3600" b="1" dirty="0" smtClean="0">
                <a:latin typeface="Arial" charset="0"/>
                <a:ea typeface="MS PGothic" charset="0"/>
                <a:cs typeface="MS PGothic" charset="0"/>
              </a:rPr>
              <a:t>: GDPFS structure</a:t>
            </a:r>
            <a:endParaRPr lang="en-US" altLang="ko-KR" sz="3600" b="1" dirty="0">
              <a:latin typeface="Arial" charset="0"/>
              <a:ea typeface="MS PGothic" charset="0"/>
              <a:cs typeface="MS PGothic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707" y="13034679"/>
            <a:ext cx="11448102" cy="131019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00" y="12896958"/>
            <a:ext cx="6553200" cy="6925542"/>
          </a:xfrm>
          <a:prstGeom prst="rect">
            <a:avLst/>
          </a:prstGeom>
        </p:spPr>
      </p:pic>
      <p:sp>
        <p:nvSpPr>
          <p:cNvPr id="35" name="Text Box 2485"/>
          <p:cNvSpPr txBox="1">
            <a:spLocks noChangeArrowheads="1"/>
          </p:cNvSpPr>
          <p:nvPr/>
        </p:nvSpPr>
        <p:spPr bwMode="auto">
          <a:xfrm>
            <a:off x="17678400" y="18669000"/>
            <a:ext cx="9829800" cy="272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97" tIns="45696" rIns="91397" bIns="45696">
            <a:spAutoFit/>
          </a:bodyPr>
          <a:lstStyle>
            <a:lvl1pPr marL="400050" indent="-40005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  <a:cs typeface="ＭＳ Ｐゴシック" charset="0"/>
              </a:defRPr>
            </a:lvl1pPr>
            <a:lvl2pPr marL="971550" indent="-4572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ko-KR" sz="4000" dirty="0">
                <a:latin typeface="Arial" charset="0"/>
                <a:ea typeface="Gulim" charset="0"/>
                <a:cs typeface="Gulim" charset="0"/>
              </a:rPr>
              <a:t>Benchmarked GDPFS against NFS on workload </a:t>
            </a:r>
            <a:r>
              <a:rPr lang="en-US" altLang="ko-KR" sz="4000" dirty="0" smtClean="0">
                <a:latin typeface="Arial" charset="0"/>
                <a:ea typeface="Gulim" charset="0"/>
                <a:cs typeface="Gulim" charset="0"/>
              </a:rPr>
              <a:t>compiling </a:t>
            </a:r>
            <a:r>
              <a:rPr lang="en-US" altLang="ko-KR" sz="4000" dirty="0" err="1" smtClean="0">
                <a:latin typeface="Arial" charset="0"/>
                <a:ea typeface="Gulim" charset="0"/>
                <a:cs typeface="Gulim" charset="0"/>
              </a:rPr>
              <a:t>Redis</a:t>
            </a:r>
            <a:endParaRPr lang="en-US" altLang="ko-KR" sz="4000" dirty="0" smtClean="0">
              <a:latin typeface="Arial" charset="0"/>
              <a:ea typeface="Gulim" charset="0"/>
              <a:cs typeface="Gulim" charset="0"/>
            </a:endParaRP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ko-KR" sz="4000" dirty="0" err="1" smtClean="0">
                <a:latin typeface="Arial" charset="0"/>
                <a:ea typeface="Gulim" charset="0"/>
                <a:cs typeface="Gulim" charset="0"/>
              </a:rPr>
              <a:t>Redis</a:t>
            </a:r>
            <a:r>
              <a:rPr lang="en-US" altLang="ko-KR" sz="4000" dirty="0" smtClean="0">
                <a:latin typeface="Arial" charset="0"/>
                <a:ea typeface="Gulim" charset="0"/>
                <a:cs typeface="Gulim" charset="0"/>
              </a:rPr>
              <a:t> is a popular key-value store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ko-KR" sz="3600" dirty="0" smtClean="0">
                <a:latin typeface="Arial" charset="0"/>
                <a:ea typeface="Gulim" charset="0"/>
                <a:cs typeface="Gulim" charset="0"/>
              </a:rPr>
              <a:t>Comprised of 3 steps: </a:t>
            </a:r>
            <a:r>
              <a:rPr lang="en-US" altLang="ko-KR" sz="3600" dirty="0" err="1" smtClean="0">
                <a:latin typeface="Arial" charset="0"/>
                <a:ea typeface="Gulim" charset="0"/>
                <a:cs typeface="Gulim" charset="0"/>
              </a:rPr>
              <a:t>cp</a:t>
            </a:r>
            <a:r>
              <a:rPr lang="en-US" altLang="ko-KR" sz="3600" dirty="0" smtClean="0">
                <a:latin typeface="Arial" charset="0"/>
                <a:ea typeface="Gulim" charset="0"/>
                <a:cs typeface="Gulim" charset="0"/>
              </a:rPr>
              <a:t>, tar, make</a:t>
            </a:r>
          </a:p>
        </p:txBody>
      </p:sp>
      <p:sp>
        <p:nvSpPr>
          <p:cNvPr id="40" name="Text Box 2484"/>
          <p:cNvSpPr txBox="1">
            <a:spLocks noChangeArrowheads="1"/>
          </p:cNvSpPr>
          <p:nvPr/>
        </p:nvSpPr>
        <p:spPr bwMode="auto">
          <a:xfrm>
            <a:off x="23525921" y="12115800"/>
            <a:ext cx="62119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altLang="ko-KR" sz="3600" b="1" dirty="0" smtClean="0">
                <a:latin typeface="Arial" charset="0"/>
                <a:ea typeface="MS PGothic" charset="0"/>
                <a:cs typeface="MS PGothic" charset="0"/>
              </a:rPr>
              <a:t>Figure 3: </a:t>
            </a:r>
            <a:r>
              <a:rPr lang="en-US" altLang="ko-KR" sz="3600" b="1" dirty="0" err="1" smtClean="0">
                <a:latin typeface="Arial" charset="0"/>
                <a:ea typeface="MS PGothic" charset="0"/>
                <a:cs typeface="MS PGothic" charset="0"/>
              </a:rPr>
              <a:t>Redis</a:t>
            </a:r>
            <a:r>
              <a:rPr lang="en-US" altLang="ko-KR" sz="3600" b="1" dirty="0" smtClean="0">
                <a:latin typeface="Arial" charset="0"/>
                <a:ea typeface="MS PGothic" charset="0"/>
                <a:cs typeface="MS PGothic" charset="0"/>
              </a:rPr>
              <a:t> </a:t>
            </a:r>
            <a:r>
              <a:rPr lang="en-US" altLang="ko-KR" sz="3600" b="1" dirty="0" err="1" smtClean="0">
                <a:latin typeface="Arial" charset="0"/>
                <a:ea typeface="MS PGothic" charset="0"/>
                <a:cs typeface="MS PGothic" charset="0"/>
              </a:rPr>
              <a:t>cp</a:t>
            </a:r>
            <a:r>
              <a:rPr lang="en-US" altLang="ko-KR" sz="3600" b="1" dirty="0" smtClean="0">
                <a:latin typeface="Arial" charset="0"/>
                <a:ea typeface="MS PGothic" charset="0"/>
                <a:cs typeface="MS PGothic" charset="0"/>
              </a:rPr>
              <a:t>/tar/make</a:t>
            </a:r>
            <a:endParaRPr lang="en-US" altLang="ko-KR" sz="3600" b="1" dirty="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41" name="Text Box 2485"/>
          <p:cNvSpPr txBox="1">
            <a:spLocks noChangeArrowheads="1"/>
          </p:cNvSpPr>
          <p:nvPr/>
        </p:nvSpPr>
        <p:spPr bwMode="auto">
          <a:xfrm>
            <a:off x="26822400" y="18993125"/>
            <a:ext cx="8927592" cy="24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97" tIns="45696" rIns="91397" bIns="45696">
            <a:spAutoFit/>
          </a:bodyPr>
          <a:lstStyle>
            <a:lvl1pPr marL="400050" indent="-40005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  <a:cs typeface="ＭＳ Ｐゴシック" charset="0"/>
              </a:defRPr>
            </a:lvl1pPr>
            <a:lvl2pPr marL="971550" indent="-4572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9pPr>
          </a:lstStyle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ko-KR" sz="3600" dirty="0" smtClean="0">
                <a:latin typeface="Arial" charset="0"/>
                <a:ea typeface="Arial" charset="0"/>
                <a:cs typeface="Arial" charset="0"/>
              </a:rPr>
              <a:t>Tested with no added latency</a:t>
            </a:r>
            <a:br>
              <a:rPr lang="en-US" altLang="ko-KR" sz="36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3600" dirty="0" smtClean="0">
                <a:latin typeface="Arial" charset="0"/>
                <a:ea typeface="Arial" charset="0"/>
                <a:cs typeface="Arial" charset="0"/>
              </a:rPr>
              <a:t>as well as 10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±</a:t>
            </a:r>
            <a:r>
              <a:rPr lang="en-US" altLang="ko-KR" sz="3600" dirty="0" smtClean="0">
                <a:latin typeface="Arial" charset="0"/>
                <a:ea typeface="Arial" charset="0"/>
                <a:cs typeface="Arial" charset="0"/>
              </a:rPr>
              <a:t>2ms simulated latency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ko-KR" sz="3600" dirty="0" smtClean="0">
                <a:latin typeface="Arial" charset="0"/>
                <a:ea typeface="Arial" charset="0"/>
                <a:cs typeface="Arial" charset="0"/>
              </a:rPr>
              <a:t>Tested make after wiping cache to test effectiveness of indices</a:t>
            </a:r>
            <a:endParaRPr lang="en-US" altLang="ko-KR" sz="3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Text Box 2485"/>
          <p:cNvSpPr txBox="1">
            <a:spLocks noChangeArrowheads="1"/>
          </p:cNvSpPr>
          <p:nvPr/>
        </p:nvSpPr>
        <p:spPr bwMode="auto">
          <a:xfrm>
            <a:off x="17791092" y="21336000"/>
            <a:ext cx="16270308" cy="1446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97" tIns="45696" rIns="91397" bIns="45696">
            <a:spAutoFit/>
          </a:bodyPr>
          <a:lstStyle>
            <a:lvl1pPr marL="400050" indent="-40005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  <a:cs typeface="ＭＳ Ｐゴシック" charset="0"/>
              </a:defRPr>
            </a:lvl1pPr>
            <a:lvl2pPr marL="971550" indent="-4572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sz="4000" dirty="0">
                <a:latin typeface="Arial" charset="0"/>
                <a:ea typeface="Arial" charset="0"/>
                <a:cs typeface="Arial" charset="0"/>
              </a:rPr>
              <a:t>AFS benchmark also run (results omitted due to space constraints)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ko-KR" sz="4000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17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337</Words>
  <Application>Microsoft Macintosh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Gulim</vt:lpstr>
      <vt:lpstr>Helvetica</vt:lpstr>
      <vt:lpstr>MS PGothic</vt:lpstr>
      <vt:lpstr>新細明體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Corena</dc:creator>
  <cp:lastModifiedBy>Paul Bramsen</cp:lastModifiedBy>
  <cp:revision>73</cp:revision>
  <dcterms:created xsi:type="dcterms:W3CDTF">2014-11-03T02:40:24Z</dcterms:created>
  <dcterms:modified xsi:type="dcterms:W3CDTF">2016-05-05T09:48:33Z</dcterms:modified>
</cp:coreProperties>
</file>