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snapToObjects="1" showGuides="1">
      <p:cViewPr varScale="1">
        <p:scale>
          <a:sx n="88" d="100"/>
          <a:sy n="88" d="100"/>
        </p:scale>
        <p:origin x="184"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52B2E35-49DC-FB44-A923-CC364344ACA6}" type="datetimeFigureOut">
              <a:rPr lang="en-US" smtClean="0"/>
              <a:t>4/13/20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6528EF7-0FFF-534E-BC4E-CF49DC68684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7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2B2E35-49DC-FB44-A923-CC364344ACA6}"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8EF7-0FFF-534E-BC4E-CF49DC68684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4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2B2E35-49DC-FB44-A923-CC364344ACA6}"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8EF7-0FFF-534E-BC4E-CF49DC68684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14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2B2E35-49DC-FB44-A923-CC364344ACA6}"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8EF7-0FFF-534E-BC4E-CF49DC68684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11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2B2E35-49DC-FB44-A923-CC364344ACA6}" type="datetimeFigureOut">
              <a:rPr lang="en-US" smtClean="0"/>
              <a:t>4/13/20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528EF7-0FFF-534E-BC4E-CF49DC68684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006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52B2E35-49DC-FB44-A923-CC364344ACA6}"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8EF7-0FFF-534E-BC4E-CF49DC68684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6188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52B2E35-49DC-FB44-A923-CC364344ACA6}" type="datetimeFigureOut">
              <a:rPr lang="en-US" smtClean="0"/>
              <a:t>4/13/20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528EF7-0FFF-534E-BC4E-CF49DC68684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088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52B2E35-49DC-FB44-A923-CC364344ACA6}" type="datetimeFigureOut">
              <a:rPr lang="en-US" smtClean="0"/>
              <a:t>4/13/20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528EF7-0FFF-534E-BC4E-CF49DC68684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69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B2E35-49DC-FB44-A923-CC364344ACA6}" type="datetimeFigureOut">
              <a:rPr lang="en-US" smtClean="0"/>
              <a:t>4/13/20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528EF7-0FFF-534E-BC4E-CF49DC686842}" type="slidenum">
              <a:rPr lang="en-US" smtClean="0"/>
              <a:t>‹#›</a:t>
            </a:fld>
            <a:endParaRPr lang="en-US"/>
          </a:p>
        </p:txBody>
      </p:sp>
    </p:spTree>
    <p:extLst>
      <p:ext uri="{BB962C8B-B14F-4D97-AF65-F5344CB8AC3E}">
        <p14:creationId xmlns:p14="http://schemas.microsoft.com/office/powerpoint/2010/main" val="322862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52B2E35-49DC-FB44-A923-CC364344ACA6}" type="datetimeFigureOut">
              <a:rPr lang="en-US" smtClean="0"/>
              <a:t>4/13/20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528EF7-0FFF-534E-BC4E-CF49DC68684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304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2B2E35-49DC-FB44-A923-CC364344ACA6}" type="datetimeFigureOut">
              <a:rPr lang="en-US" smtClean="0"/>
              <a:t>4/13/20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6528EF7-0FFF-534E-BC4E-CF49DC68684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95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2B2E35-49DC-FB44-A923-CC364344ACA6}" type="datetimeFigureOut">
              <a:rPr lang="en-US" smtClean="0"/>
              <a:t>4/13/20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528EF7-0FFF-534E-BC4E-CF49DC68684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75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91B-2096-254D-82BC-0ACEC2125F88}"/>
              </a:ext>
            </a:extLst>
          </p:cNvPr>
          <p:cNvSpPr>
            <a:spLocks noGrp="1"/>
          </p:cNvSpPr>
          <p:nvPr>
            <p:ph type="ctrTitle"/>
          </p:nvPr>
        </p:nvSpPr>
        <p:spPr/>
        <p:txBody>
          <a:bodyPr/>
          <a:lstStyle/>
          <a:p>
            <a:r>
              <a:rPr lang="en-US" dirty="0"/>
              <a:t>ACME’s offices in </a:t>
            </a:r>
            <a:r>
              <a:rPr lang="en-US" dirty="0" err="1"/>
              <a:t>EUrope</a:t>
            </a:r>
            <a:endParaRPr lang="en-US" dirty="0"/>
          </a:p>
        </p:txBody>
      </p:sp>
      <p:sp>
        <p:nvSpPr>
          <p:cNvPr id="3" name="Subtitle 2">
            <a:extLst>
              <a:ext uri="{FF2B5EF4-FFF2-40B4-BE49-F238E27FC236}">
                <a16:creationId xmlns:a16="http://schemas.microsoft.com/office/drawing/2014/main" id="{4E083443-ECCB-EE41-AFA3-72FC56221F1F}"/>
              </a:ext>
            </a:extLst>
          </p:cNvPr>
          <p:cNvSpPr>
            <a:spLocks noGrp="1"/>
          </p:cNvSpPr>
          <p:nvPr>
            <p:ph type="subTitle" idx="1"/>
          </p:nvPr>
        </p:nvSpPr>
        <p:spPr/>
        <p:txBody>
          <a:bodyPr/>
          <a:lstStyle/>
          <a:p>
            <a:r>
              <a:rPr lang="en-US" dirty="0"/>
              <a:t>Determining identical neighborhoods to support a corporate extension in Europe</a:t>
            </a:r>
          </a:p>
        </p:txBody>
      </p:sp>
      <p:sp>
        <p:nvSpPr>
          <p:cNvPr id="5" name="Subtitle 2">
            <a:extLst>
              <a:ext uri="{FF2B5EF4-FFF2-40B4-BE49-F238E27FC236}">
                <a16:creationId xmlns:a16="http://schemas.microsoft.com/office/drawing/2014/main" id="{5F93E121-F6C2-264C-B04D-3645A81A7E0C}"/>
              </a:ext>
            </a:extLst>
          </p:cNvPr>
          <p:cNvSpPr txBox="1">
            <a:spLocks/>
          </p:cNvSpPr>
          <p:nvPr/>
        </p:nvSpPr>
        <p:spPr>
          <a:xfrm>
            <a:off x="9428179" y="5667592"/>
            <a:ext cx="2865421" cy="528843"/>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t>Paul Beauregard, 2020</a:t>
            </a:r>
          </a:p>
        </p:txBody>
      </p:sp>
    </p:spTree>
    <p:extLst>
      <p:ext uri="{BB962C8B-B14F-4D97-AF65-F5344CB8AC3E}">
        <p14:creationId xmlns:p14="http://schemas.microsoft.com/office/powerpoint/2010/main" val="248356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09FC-5E1A-F446-916C-B81D343B165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E726103-1B46-1E4F-84E1-849C91D9FE01}"/>
              </a:ext>
            </a:extLst>
          </p:cNvPr>
          <p:cNvSpPr>
            <a:spLocks noGrp="1"/>
          </p:cNvSpPr>
          <p:nvPr>
            <p:ph idx="1"/>
          </p:nvPr>
        </p:nvSpPr>
        <p:spPr/>
        <p:txBody>
          <a:bodyPr/>
          <a:lstStyle/>
          <a:p>
            <a:r>
              <a:rPr lang="en-GB" dirty="0"/>
              <a:t>The conglomerate ACME, major player on the U.S. market wants to extend its presence in Europe, and open 3 brand new offices. The targeted markets are the Portuguese, Spanish and Dutch one.</a:t>
            </a:r>
          </a:p>
          <a:p>
            <a:pPr marL="0" indent="0">
              <a:buNone/>
            </a:pPr>
            <a:endParaRPr lang="en-GB" dirty="0"/>
          </a:p>
          <a:p>
            <a:r>
              <a:rPr lang="en-GB" dirty="0"/>
              <a:t>I have been contacted to undertake an analysis of the different areas that would be the most suitable for the new ACME offices in Lisbon, Madrid and Amsterdam. </a:t>
            </a:r>
          </a:p>
          <a:p>
            <a:endParaRPr lang="en-US" dirty="0"/>
          </a:p>
        </p:txBody>
      </p:sp>
    </p:spTree>
    <p:extLst>
      <p:ext uri="{BB962C8B-B14F-4D97-AF65-F5344CB8AC3E}">
        <p14:creationId xmlns:p14="http://schemas.microsoft.com/office/powerpoint/2010/main" val="427600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5C85-C7E7-2949-8138-0BFEA28AF8EB}"/>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BBF6D56-9A63-5E4A-8F7E-DCA8AA04B0D1}"/>
              </a:ext>
            </a:extLst>
          </p:cNvPr>
          <p:cNvSpPr>
            <a:spLocks noGrp="1"/>
          </p:cNvSpPr>
          <p:nvPr>
            <p:ph idx="1"/>
          </p:nvPr>
        </p:nvSpPr>
        <p:spPr/>
        <p:txBody>
          <a:bodyPr>
            <a:normAutofit fontScale="85000" lnSpcReduction="20000"/>
          </a:bodyPr>
          <a:lstStyle/>
          <a:p>
            <a:r>
              <a:rPr lang="en-GB" dirty="0"/>
              <a:t>ACME's head office is in the neighbourhood of SoHo in Manhattan and is composed of over a thousand employees. It has been voted the most enjoyable place to work in the U.S two years in a row, and location was a major player amongst others. </a:t>
            </a:r>
          </a:p>
          <a:p>
            <a:pPr marL="0" indent="0">
              <a:buNone/>
            </a:pPr>
            <a:endParaRPr lang="en-GB" dirty="0"/>
          </a:p>
          <a:p>
            <a:r>
              <a:rPr lang="en-GB" dirty="0"/>
              <a:t>It has been internally approved to establish the new premises in the respective European capitals, but the HR department at ACME fears that the initial culture shock might affect negatively the employees' productivity. Reason is that the teams transitioning from the ACME head office in New-York, to Europe, are composed of U.S. citizens, unfamiliar to European culture.</a:t>
            </a:r>
          </a:p>
          <a:p>
            <a:pPr marL="0" indent="0">
              <a:buNone/>
            </a:pPr>
            <a:endParaRPr lang="en-GB" dirty="0"/>
          </a:p>
          <a:p>
            <a:r>
              <a:rPr lang="en-GB" dirty="0"/>
              <a:t>The objective of this analysis, stated by ACME, is to find an adequate neighbourhood in each destination that will match the standards and atmosphere that SoHo provides.</a:t>
            </a:r>
          </a:p>
          <a:p>
            <a:endParaRPr lang="en-US" dirty="0"/>
          </a:p>
        </p:txBody>
      </p:sp>
    </p:spTree>
    <p:extLst>
      <p:ext uri="{BB962C8B-B14F-4D97-AF65-F5344CB8AC3E}">
        <p14:creationId xmlns:p14="http://schemas.microsoft.com/office/powerpoint/2010/main" val="142353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0F82-350F-0141-97B6-92F70E3598E6}"/>
              </a:ext>
            </a:extLst>
          </p:cNvPr>
          <p:cNvSpPr>
            <a:spLocks noGrp="1"/>
          </p:cNvSpPr>
          <p:nvPr>
            <p:ph type="title"/>
          </p:nvPr>
        </p:nvSpPr>
        <p:spPr/>
        <p:txBody>
          <a:bodyPr/>
          <a:lstStyle/>
          <a:p>
            <a:r>
              <a:rPr lang="en-US" dirty="0"/>
              <a:t>Data acquisition &amp; cleaning</a:t>
            </a:r>
          </a:p>
        </p:txBody>
      </p:sp>
      <p:sp>
        <p:nvSpPr>
          <p:cNvPr id="3" name="Content Placeholder 2">
            <a:extLst>
              <a:ext uri="{FF2B5EF4-FFF2-40B4-BE49-F238E27FC236}">
                <a16:creationId xmlns:a16="http://schemas.microsoft.com/office/drawing/2014/main" id="{8AB886A4-B8FA-0A4E-A912-663A59A5A43B}"/>
              </a:ext>
            </a:extLst>
          </p:cNvPr>
          <p:cNvSpPr>
            <a:spLocks noGrp="1"/>
          </p:cNvSpPr>
          <p:nvPr>
            <p:ph idx="1"/>
          </p:nvPr>
        </p:nvSpPr>
        <p:spPr>
          <a:xfrm>
            <a:off x="1451579" y="1928050"/>
            <a:ext cx="9603275" cy="3450613"/>
          </a:xfrm>
        </p:spPr>
        <p:txBody>
          <a:bodyPr>
            <a:noAutofit/>
          </a:bodyPr>
          <a:lstStyle/>
          <a:p>
            <a:r>
              <a:rPr lang="en-GB" sz="1200" dirty="0"/>
              <a:t>The datasets I am using are a list of Lisbon, Madrid and Amsterdam neighbourhoods found on Wikipedia.</a:t>
            </a:r>
          </a:p>
          <a:p>
            <a:pPr marL="0" indent="0">
              <a:buNone/>
            </a:pPr>
            <a:endParaRPr lang="en-GB" sz="1200" dirty="0"/>
          </a:p>
          <a:p>
            <a:r>
              <a:rPr lang="en-GB" sz="1200" dirty="0"/>
              <a:t>Once scraped with the BeautifulSoup package, the datasets were combined into one pandas data frame, to which I appended Soho Manhattan in order to have a future reference. </a:t>
            </a:r>
          </a:p>
          <a:p>
            <a:pPr marL="0" indent="0">
              <a:buNone/>
            </a:pPr>
            <a:endParaRPr lang="en-GB" sz="1200" dirty="0"/>
          </a:p>
          <a:p>
            <a:r>
              <a:rPr lang="en-GB" sz="1200" dirty="0"/>
              <a:t>Madrid’s data set came with the city name, neighbourhood name, population index, as well as the area dimensions. Population index and neighbourhood surface were dropped as they are not essential to obtain the neighbourhoods’ postcodes. I then merged the city and neighbourhood names to prepare the next step. </a:t>
            </a:r>
          </a:p>
          <a:p>
            <a:pPr marL="0" indent="0">
              <a:buNone/>
            </a:pPr>
            <a:endParaRPr lang="en-GB" sz="1200" dirty="0"/>
          </a:p>
          <a:p>
            <a:r>
              <a:rPr lang="en-GB" sz="1200" dirty="0"/>
              <a:t>After using the </a:t>
            </a:r>
            <a:r>
              <a:rPr lang="en-GB" sz="1200" dirty="0" err="1"/>
              <a:t>geopy</a:t>
            </a:r>
            <a:r>
              <a:rPr lang="en-GB" sz="1200" dirty="0"/>
              <a:t> package to retrieve the latitude and longitudes, I have been parsing each entry into a API call using the free tier Foursquare API, to retrieve the top 100 venues, in each neighbourhood, in a radius of 500 meters. </a:t>
            </a:r>
          </a:p>
          <a:p>
            <a:pPr marL="0" indent="0">
              <a:buNone/>
            </a:pPr>
            <a:endParaRPr lang="en-GB" sz="1200" dirty="0"/>
          </a:p>
          <a:p>
            <a:r>
              <a:rPr lang="en-GB" sz="1200" dirty="0"/>
              <a:t>Next step was to calculate the frequency of each venue category for each neighbourhood and define a top 10, last step to prepare our dataset for our K-Means algorithm. </a:t>
            </a:r>
            <a:endParaRPr lang="en-US" sz="1200" dirty="0"/>
          </a:p>
        </p:txBody>
      </p:sp>
    </p:spTree>
    <p:extLst>
      <p:ext uri="{BB962C8B-B14F-4D97-AF65-F5344CB8AC3E}">
        <p14:creationId xmlns:p14="http://schemas.microsoft.com/office/powerpoint/2010/main" val="428392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C6E2-B091-E04B-B80C-5A454CBA6E64}"/>
              </a:ext>
            </a:extLst>
          </p:cNvPr>
          <p:cNvSpPr>
            <a:spLocks noGrp="1"/>
          </p:cNvSpPr>
          <p:nvPr>
            <p:ph type="title"/>
          </p:nvPr>
        </p:nvSpPr>
        <p:spPr/>
        <p:txBody>
          <a:bodyPr/>
          <a:lstStyle/>
          <a:p>
            <a:r>
              <a:rPr lang="en-US" dirty="0"/>
              <a:t>K-Means &amp; clusters</a:t>
            </a:r>
          </a:p>
        </p:txBody>
      </p:sp>
      <p:sp>
        <p:nvSpPr>
          <p:cNvPr id="3" name="Content Placeholder 2">
            <a:extLst>
              <a:ext uri="{FF2B5EF4-FFF2-40B4-BE49-F238E27FC236}">
                <a16:creationId xmlns:a16="http://schemas.microsoft.com/office/drawing/2014/main" id="{DAEC153E-653E-624E-8599-4239DC895061}"/>
              </a:ext>
            </a:extLst>
          </p:cNvPr>
          <p:cNvSpPr>
            <a:spLocks noGrp="1"/>
          </p:cNvSpPr>
          <p:nvPr>
            <p:ph idx="1"/>
          </p:nvPr>
        </p:nvSpPr>
        <p:spPr>
          <a:xfrm>
            <a:off x="1219353" y="2233443"/>
            <a:ext cx="4484764" cy="3450613"/>
          </a:xfrm>
        </p:spPr>
        <p:txBody>
          <a:bodyPr/>
          <a:lstStyle/>
          <a:p>
            <a:pPr marL="0" indent="0">
              <a:buNone/>
            </a:pPr>
            <a:r>
              <a:rPr lang="en-GB" dirty="0"/>
              <a:t>In order to find the ideal number of clusters to pass into our K-Means clustering algorithm, I used the Elbow Method to plot the different values of K errors, for different number of clusters. As show in </a:t>
            </a:r>
            <a:r>
              <a:rPr lang="en-GB" i="1" dirty="0"/>
              <a:t>fig1</a:t>
            </a:r>
            <a:r>
              <a:rPr lang="en-GB" dirty="0"/>
              <a:t>, the elbow was not very easy to determine, and was finally identified at 13.</a:t>
            </a:r>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70365E3F-A71E-6A41-9159-11F1F71CE7AF}"/>
              </a:ext>
            </a:extLst>
          </p:cNvPr>
          <p:cNvPicPr/>
          <p:nvPr/>
        </p:nvPicPr>
        <p:blipFill>
          <a:blip r:embed="rId2">
            <a:extLst>
              <a:ext uri="{28A0092B-C50C-407E-A947-70E740481C1C}">
                <a14:useLocalDpi xmlns:a14="http://schemas.microsoft.com/office/drawing/2010/main" val="0"/>
              </a:ext>
            </a:extLst>
          </a:blip>
          <a:stretch>
            <a:fillRect/>
          </a:stretch>
        </p:blipFill>
        <p:spPr>
          <a:xfrm>
            <a:off x="6197598" y="2102816"/>
            <a:ext cx="4982029" cy="3296497"/>
          </a:xfrm>
          <a:prstGeom prst="rect">
            <a:avLst/>
          </a:prstGeom>
        </p:spPr>
      </p:pic>
    </p:spTree>
    <p:extLst>
      <p:ext uri="{BB962C8B-B14F-4D97-AF65-F5344CB8AC3E}">
        <p14:creationId xmlns:p14="http://schemas.microsoft.com/office/powerpoint/2010/main" val="211822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1DC-6787-A44E-A67D-D0DAEC3D3129}"/>
              </a:ext>
            </a:extLst>
          </p:cNvPr>
          <p:cNvSpPr>
            <a:spLocks noGrp="1"/>
          </p:cNvSpPr>
          <p:nvPr>
            <p:ph type="title"/>
          </p:nvPr>
        </p:nvSpPr>
        <p:spPr/>
        <p:txBody>
          <a:bodyPr/>
          <a:lstStyle/>
          <a:p>
            <a:r>
              <a:rPr lang="en-US" dirty="0" err="1"/>
              <a:t>CONclusion</a:t>
            </a:r>
            <a:endParaRPr lang="en-US" dirty="0"/>
          </a:p>
        </p:txBody>
      </p:sp>
      <p:sp>
        <p:nvSpPr>
          <p:cNvPr id="3" name="Content Placeholder 2">
            <a:extLst>
              <a:ext uri="{FF2B5EF4-FFF2-40B4-BE49-F238E27FC236}">
                <a16:creationId xmlns:a16="http://schemas.microsoft.com/office/drawing/2014/main" id="{E981CB68-2984-7F4D-B26C-F7697088D693}"/>
              </a:ext>
            </a:extLst>
          </p:cNvPr>
          <p:cNvSpPr>
            <a:spLocks noGrp="1"/>
          </p:cNvSpPr>
          <p:nvPr>
            <p:ph idx="1"/>
          </p:nvPr>
        </p:nvSpPr>
        <p:spPr>
          <a:xfrm>
            <a:off x="1451579" y="2015732"/>
            <a:ext cx="9603275" cy="1049235"/>
          </a:xfrm>
        </p:spPr>
        <p:txBody>
          <a:bodyPr/>
          <a:lstStyle/>
          <a:p>
            <a:r>
              <a:rPr lang="en-GB" dirty="0"/>
              <a:t>My recommendation to ACME is to focus their searches on these areas, in order to better fit the expectation of their moving employees: </a:t>
            </a:r>
            <a:endParaRPr lang="en-US" dirty="0"/>
          </a:p>
        </p:txBody>
      </p:sp>
      <p:sp>
        <p:nvSpPr>
          <p:cNvPr id="5" name="Content Placeholder 2">
            <a:extLst>
              <a:ext uri="{FF2B5EF4-FFF2-40B4-BE49-F238E27FC236}">
                <a16:creationId xmlns:a16="http://schemas.microsoft.com/office/drawing/2014/main" id="{B11DA01A-2845-0D46-8308-893E4D2CF7BC}"/>
              </a:ext>
            </a:extLst>
          </p:cNvPr>
          <p:cNvSpPr txBox="1">
            <a:spLocks/>
          </p:cNvSpPr>
          <p:nvPr/>
        </p:nvSpPr>
        <p:spPr>
          <a:xfrm>
            <a:off x="2358720" y="3429000"/>
            <a:ext cx="1182765" cy="4705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solidFill>
                  <a:schemeClr val="accent1">
                    <a:lumMod val="75000"/>
                  </a:schemeClr>
                </a:solidFill>
              </a:rPr>
              <a:t>MADRID</a:t>
            </a:r>
          </a:p>
        </p:txBody>
      </p:sp>
      <p:sp>
        <p:nvSpPr>
          <p:cNvPr id="6" name="Content Placeholder 2">
            <a:extLst>
              <a:ext uri="{FF2B5EF4-FFF2-40B4-BE49-F238E27FC236}">
                <a16:creationId xmlns:a16="http://schemas.microsoft.com/office/drawing/2014/main" id="{11090BD2-E929-9D40-B3C1-7FEB2342C8D9}"/>
              </a:ext>
            </a:extLst>
          </p:cNvPr>
          <p:cNvSpPr txBox="1">
            <a:spLocks/>
          </p:cNvSpPr>
          <p:nvPr/>
        </p:nvSpPr>
        <p:spPr>
          <a:xfrm>
            <a:off x="5170793" y="3428999"/>
            <a:ext cx="1897666" cy="4705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solidFill>
                  <a:schemeClr val="accent3">
                    <a:lumMod val="50000"/>
                  </a:schemeClr>
                </a:solidFill>
              </a:rPr>
              <a:t>AMSTERDAM</a:t>
            </a:r>
          </a:p>
        </p:txBody>
      </p:sp>
      <p:sp>
        <p:nvSpPr>
          <p:cNvPr id="7" name="Content Placeholder 2">
            <a:extLst>
              <a:ext uri="{FF2B5EF4-FFF2-40B4-BE49-F238E27FC236}">
                <a16:creationId xmlns:a16="http://schemas.microsoft.com/office/drawing/2014/main" id="{3BF322F2-783E-DA48-A032-AF65571E3640}"/>
              </a:ext>
            </a:extLst>
          </p:cNvPr>
          <p:cNvSpPr txBox="1">
            <a:spLocks/>
          </p:cNvSpPr>
          <p:nvPr/>
        </p:nvSpPr>
        <p:spPr>
          <a:xfrm>
            <a:off x="8650514" y="3428999"/>
            <a:ext cx="1182765" cy="47053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solidFill>
                  <a:schemeClr val="accent6">
                    <a:lumMod val="50000"/>
                  </a:schemeClr>
                </a:solidFill>
              </a:rPr>
              <a:t>LISBON</a:t>
            </a:r>
          </a:p>
        </p:txBody>
      </p:sp>
      <p:sp>
        <p:nvSpPr>
          <p:cNvPr id="9" name="Content Placeholder 2">
            <a:extLst>
              <a:ext uri="{FF2B5EF4-FFF2-40B4-BE49-F238E27FC236}">
                <a16:creationId xmlns:a16="http://schemas.microsoft.com/office/drawing/2014/main" id="{89E3A814-5042-7241-BD82-70111D30DB57}"/>
              </a:ext>
            </a:extLst>
          </p:cNvPr>
          <p:cNvSpPr txBox="1">
            <a:spLocks/>
          </p:cNvSpPr>
          <p:nvPr/>
        </p:nvSpPr>
        <p:spPr>
          <a:xfrm>
            <a:off x="1511877" y="4044865"/>
            <a:ext cx="2525722" cy="19187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lnSpc>
                <a:spcPct val="100000"/>
              </a:lnSpc>
            </a:pPr>
            <a:r>
              <a:rPr lang="en-US" sz="1400" b="1" dirty="0">
                <a:solidFill>
                  <a:schemeClr val="accent1">
                    <a:lumMod val="60000"/>
                    <a:lumOff val="40000"/>
                  </a:schemeClr>
                </a:solidFill>
              </a:rPr>
              <a:t>Centro</a:t>
            </a:r>
          </a:p>
        </p:txBody>
      </p:sp>
      <p:sp>
        <p:nvSpPr>
          <p:cNvPr id="10" name="Content Placeholder 2">
            <a:extLst>
              <a:ext uri="{FF2B5EF4-FFF2-40B4-BE49-F238E27FC236}">
                <a16:creationId xmlns:a16="http://schemas.microsoft.com/office/drawing/2014/main" id="{003BF424-F574-A54E-8138-6F2E51B7B8D9}"/>
              </a:ext>
            </a:extLst>
          </p:cNvPr>
          <p:cNvSpPr txBox="1">
            <a:spLocks/>
          </p:cNvSpPr>
          <p:nvPr/>
        </p:nvSpPr>
        <p:spPr>
          <a:xfrm>
            <a:off x="4668875" y="4071046"/>
            <a:ext cx="2525722" cy="19187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lnSpc>
                <a:spcPct val="100000"/>
              </a:lnSpc>
            </a:pPr>
            <a:r>
              <a:rPr lang="en-US" sz="1400" b="1" dirty="0">
                <a:solidFill>
                  <a:schemeClr val="accent3">
                    <a:lumMod val="60000"/>
                    <a:lumOff val="40000"/>
                  </a:schemeClr>
                </a:solidFill>
              </a:rPr>
              <a:t>Centrum</a:t>
            </a:r>
          </a:p>
          <a:p>
            <a:pPr algn="ctr">
              <a:lnSpc>
                <a:spcPct val="100000"/>
              </a:lnSpc>
            </a:pPr>
            <a:r>
              <a:rPr lang="en-US" sz="1400" b="1" dirty="0">
                <a:solidFill>
                  <a:schemeClr val="accent3">
                    <a:lumMod val="60000"/>
                    <a:lumOff val="40000"/>
                  </a:schemeClr>
                </a:solidFill>
              </a:rPr>
              <a:t>Noord</a:t>
            </a:r>
          </a:p>
          <a:p>
            <a:pPr algn="ctr">
              <a:lnSpc>
                <a:spcPct val="100000"/>
              </a:lnSpc>
            </a:pPr>
            <a:r>
              <a:rPr lang="en-US" sz="1400" b="1" dirty="0">
                <a:solidFill>
                  <a:schemeClr val="accent3">
                    <a:lumMod val="60000"/>
                    <a:lumOff val="40000"/>
                  </a:schemeClr>
                </a:solidFill>
              </a:rPr>
              <a:t>Oost</a:t>
            </a:r>
          </a:p>
          <a:p>
            <a:pPr algn="ctr">
              <a:lnSpc>
                <a:spcPct val="100000"/>
              </a:lnSpc>
            </a:pPr>
            <a:r>
              <a:rPr lang="en-US" sz="1400" b="1" dirty="0">
                <a:solidFill>
                  <a:schemeClr val="accent3">
                    <a:lumMod val="60000"/>
                    <a:lumOff val="40000"/>
                  </a:schemeClr>
                </a:solidFill>
              </a:rPr>
              <a:t>West</a:t>
            </a:r>
          </a:p>
          <a:p>
            <a:pPr algn="ctr">
              <a:lnSpc>
                <a:spcPct val="100000"/>
              </a:lnSpc>
            </a:pPr>
            <a:r>
              <a:rPr lang="en-US" sz="1400" b="1" dirty="0">
                <a:solidFill>
                  <a:schemeClr val="accent3">
                    <a:lumMod val="60000"/>
                    <a:lumOff val="40000"/>
                  </a:schemeClr>
                </a:solidFill>
              </a:rPr>
              <a:t>Zuid</a:t>
            </a:r>
          </a:p>
        </p:txBody>
      </p:sp>
      <p:sp>
        <p:nvSpPr>
          <p:cNvPr id="11" name="Content Placeholder 2">
            <a:extLst>
              <a:ext uri="{FF2B5EF4-FFF2-40B4-BE49-F238E27FC236}">
                <a16:creationId xmlns:a16="http://schemas.microsoft.com/office/drawing/2014/main" id="{3C0FAD28-33FF-DA49-8D1A-08F0D7C08F99}"/>
              </a:ext>
            </a:extLst>
          </p:cNvPr>
          <p:cNvSpPr txBox="1">
            <a:spLocks/>
          </p:cNvSpPr>
          <p:nvPr/>
        </p:nvSpPr>
        <p:spPr>
          <a:xfrm>
            <a:off x="7803671" y="4071046"/>
            <a:ext cx="2525722" cy="19187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lnSpc>
                <a:spcPct val="100000"/>
              </a:lnSpc>
            </a:pPr>
            <a:r>
              <a:rPr lang="en-US" sz="1400" b="1" dirty="0" err="1">
                <a:solidFill>
                  <a:schemeClr val="accent6">
                    <a:lumMod val="60000"/>
                    <a:lumOff val="40000"/>
                  </a:schemeClr>
                </a:solidFill>
              </a:rPr>
              <a:t>Alfama</a:t>
            </a:r>
            <a:endParaRPr lang="en-US" sz="1400" b="1" dirty="0">
              <a:solidFill>
                <a:schemeClr val="accent6">
                  <a:lumMod val="60000"/>
                  <a:lumOff val="40000"/>
                </a:schemeClr>
              </a:solidFill>
            </a:endParaRPr>
          </a:p>
          <a:p>
            <a:pPr algn="ctr">
              <a:lnSpc>
                <a:spcPct val="100000"/>
              </a:lnSpc>
            </a:pPr>
            <a:r>
              <a:rPr lang="en-US" sz="1400" b="1" dirty="0">
                <a:solidFill>
                  <a:schemeClr val="accent6">
                    <a:lumMod val="60000"/>
                    <a:lumOff val="40000"/>
                  </a:schemeClr>
                </a:solidFill>
              </a:rPr>
              <a:t>Bairro Alto</a:t>
            </a:r>
          </a:p>
          <a:p>
            <a:pPr algn="ctr">
              <a:lnSpc>
                <a:spcPct val="100000"/>
              </a:lnSpc>
            </a:pPr>
            <a:r>
              <a:rPr lang="en-US" sz="1400" b="1" dirty="0" err="1">
                <a:solidFill>
                  <a:schemeClr val="accent6">
                    <a:lumMod val="60000"/>
                    <a:lumOff val="40000"/>
                  </a:schemeClr>
                </a:solidFill>
              </a:rPr>
              <a:t>Chiado</a:t>
            </a:r>
            <a:endParaRPr lang="en-US" sz="1400" b="1" dirty="0">
              <a:solidFill>
                <a:schemeClr val="accent6">
                  <a:lumMod val="60000"/>
                  <a:lumOff val="40000"/>
                </a:schemeClr>
              </a:solidFill>
            </a:endParaRPr>
          </a:p>
          <a:p>
            <a:pPr algn="ctr">
              <a:lnSpc>
                <a:spcPct val="100000"/>
              </a:lnSpc>
            </a:pPr>
            <a:r>
              <a:rPr lang="en-US" sz="1400" b="1" dirty="0" err="1">
                <a:solidFill>
                  <a:schemeClr val="accent6">
                    <a:lumMod val="60000"/>
                    <a:lumOff val="40000"/>
                  </a:schemeClr>
                </a:solidFill>
              </a:rPr>
              <a:t>Baixa</a:t>
            </a:r>
            <a:endParaRPr lang="en-US" sz="1400" b="1" dirty="0">
              <a:solidFill>
                <a:schemeClr val="accent6">
                  <a:lumMod val="60000"/>
                  <a:lumOff val="40000"/>
                </a:schemeClr>
              </a:solidFill>
            </a:endParaRPr>
          </a:p>
        </p:txBody>
      </p:sp>
    </p:spTree>
    <p:extLst>
      <p:ext uri="{BB962C8B-B14F-4D97-AF65-F5344CB8AC3E}">
        <p14:creationId xmlns:p14="http://schemas.microsoft.com/office/powerpoint/2010/main" val="10621998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{4753D8CF-F5B7-6C4B-896A-A7994C0B8D04}tf10001119</Template>
  <TotalTime>6</TotalTime>
  <Words>525</Words>
  <Application>Microsoft Macintosh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ACME’s offices in EUrope</vt:lpstr>
      <vt:lpstr>Background</vt:lpstr>
      <vt:lpstr>problem</vt:lpstr>
      <vt:lpstr>Data acquisition &amp; cleaning</vt:lpstr>
      <vt:lpstr>K-Means &amp; clusters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ACME’s offices in EUrope</dc:title>
  <dc:creator>Paul Beauregard</dc:creator>
  <cp:lastModifiedBy>Paul Beauregard</cp:lastModifiedBy>
  <cp:revision>2</cp:revision>
  <dcterms:created xsi:type="dcterms:W3CDTF">2020-04-13T15:50:12Z</dcterms:created>
  <dcterms:modified xsi:type="dcterms:W3CDTF">2020-04-13T16:02:45Z</dcterms:modified>
</cp:coreProperties>
</file>