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2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32" r:id="rId10"/>
    <p:sldId id="324" r:id="rId11"/>
    <p:sldId id="325" r:id="rId12"/>
    <p:sldId id="326" r:id="rId13"/>
    <p:sldId id="307" r:id="rId14"/>
  </p:sldIdLst>
  <p:sldSz cx="9144000" cy="5143500" type="screen16x9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3EB"/>
    <a:srgbClr val="308FC5"/>
    <a:srgbClr val="1490FA"/>
    <a:srgbClr val="339CFF"/>
    <a:srgbClr val="F16F3B"/>
    <a:srgbClr val="AEBF2F"/>
    <a:srgbClr val="00685D"/>
    <a:srgbClr val="1C7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424" y="-104"/>
      </p:cViewPr>
      <p:guideLst>
        <p:guide orient="horz" pos="1044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 txBox="1">
            <a:spLocks noChangeArrowheads="1"/>
          </p:cNvSpPr>
          <p:nvPr/>
        </p:nvSpPr>
        <p:spPr bwMode="auto">
          <a:xfrm>
            <a:off x="3313113" y="8953500"/>
            <a:ext cx="3619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E142131-EC90-004F-8836-EC0D7E041F49}" type="slidenum">
              <a:rPr lang="en-US" sz="800" smtClean="0">
                <a:latin typeface="Verdana" charset="0"/>
                <a:cs typeface="Arial" charset="0"/>
              </a:rPr>
              <a:pPr>
                <a:defRPr/>
              </a:pPr>
              <a:t>‹#›</a:t>
            </a:fld>
            <a:endParaRPr lang="en-US" sz="800" smtClean="0">
              <a:latin typeface="Verdana" charset="0"/>
              <a:cs typeface="Arial" charset="0"/>
            </a:endParaRP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298450" y="174625"/>
            <a:ext cx="633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288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 smtClean="0">
                <a:latin typeface="Verdana" charset="0"/>
                <a:cs typeface="Arial" charset="0"/>
              </a:rPr>
              <a:t>TITLE</a:t>
            </a:r>
          </a:p>
          <a:p>
            <a:pPr algn="ctr">
              <a:defRPr/>
            </a:pPr>
            <a:r>
              <a:rPr lang="en-US" sz="1000" smtClean="0">
                <a:latin typeface="Verdana" charset="0"/>
                <a:cs typeface="Arial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2145449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313113" y="8953500"/>
            <a:ext cx="3619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F2B09653-6A38-3343-8E70-CC0C02C62A51}" type="slidenum">
              <a:rPr lang="en-US" sz="800" smtClean="0">
                <a:latin typeface="Verdana" charset="0"/>
                <a:cs typeface="Arial" charset="0"/>
              </a:rPr>
              <a:pPr>
                <a:defRPr/>
              </a:pPr>
              <a:t>‹#›</a:t>
            </a:fld>
            <a:endParaRPr lang="en-US" sz="800" smtClean="0">
              <a:latin typeface="Verdana" charset="0"/>
              <a:cs typeface="Arial" charset="0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298450" y="174625"/>
            <a:ext cx="633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400" smtClean="0">
                <a:latin typeface="Verdana" charset="0"/>
                <a:cs typeface="Arial" charset="0"/>
              </a:rPr>
              <a:t>TITLE</a:t>
            </a:r>
          </a:p>
          <a:p>
            <a:pPr algn="ctr">
              <a:defRPr/>
            </a:pPr>
            <a:r>
              <a:rPr lang="en-US" sz="1000" smtClean="0">
                <a:latin typeface="Verdana" charset="0"/>
                <a:cs typeface="Arial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1406017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1200"/>
      </a:spcBef>
      <a:spcAft>
        <a:spcPct val="0"/>
      </a:spcAft>
      <a:buFont typeface="Arial" charset="0"/>
      <a:defRPr sz="1100" kern="1200">
        <a:solidFill>
          <a:schemeClr val="tx1"/>
        </a:solidFill>
        <a:latin typeface="Verdana" pitchFamily="34" charset="0"/>
        <a:ea typeface="ＭＳ Ｐゴシック" charset="0"/>
        <a:cs typeface="Arial" pitchFamily="34" charset="0"/>
      </a:defRPr>
    </a:lvl1pPr>
    <a:lvl2pPr marL="400050" indent="-174625" algn="l" rtl="0" eaLnBrk="0" fontAlgn="base" hangingPunct="0">
      <a:spcBef>
        <a:spcPts val="600"/>
      </a:spcBef>
      <a:spcAft>
        <a:spcPct val="0"/>
      </a:spcAft>
      <a:buFont typeface="Wingdings" charset="0"/>
      <a:buChar char=""/>
      <a:defRPr sz="1100" kern="1200">
        <a:solidFill>
          <a:schemeClr val="tx1"/>
        </a:solidFill>
        <a:latin typeface="Verdana" pitchFamily="34" charset="0"/>
        <a:ea typeface="ＭＳ Ｐゴシック" charset="0"/>
        <a:cs typeface="Arial" pitchFamily="34" charset="0"/>
      </a:defRPr>
    </a:lvl2pPr>
    <a:lvl3pPr marL="576263" indent="-176213" algn="l" rtl="0" eaLnBrk="0" fontAlgn="base" hangingPunct="0">
      <a:spcBef>
        <a:spcPts val="600"/>
      </a:spcBef>
      <a:spcAft>
        <a:spcPct val="0"/>
      </a:spcAft>
      <a:buFont typeface="Verdana" charset="0"/>
      <a:buChar char="–"/>
      <a:defRPr sz="1100" kern="1200">
        <a:solidFill>
          <a:schemeClr val="tx1"/>
        </a:solidFill>
        <a:latin typeface="Verdana" pitchFamily="34" charset="0"/>
        <a:ea typeface="ＭＳ Ｐゴシック" charset="0"/>
        <a:cs typeface="Arial" pitchFamily="34" charset="0"/>
      </a:defRPr>
    </a:lvl3pPr>
    <a:lvl4pPr marL="801688" indent="-174625" algn="l" rtl="0" eaLnBrk="0" fontAlgn="base" hangingPunct="0">
      <a:spcBef>
        <a:spcPts val="600"/>
      </a:spcBef>
      <a:spcAft>
        <a:spcPct val="0"/>
      </a:spcAft>
      <a:buFont typeface="Verdana" charset="0"/>
      <a:buChar char="▪"/>
      <a:defRPr sz="1100" kern="1200">
        <a:solidFill>
          <a:schemeClr val="tx1"/>
        </a:solidFill>
        <a:latin typeface="Verdana" pitchFamily="34" charset="0"/>
        <a:ea typeface="ＭＳ Ｐゴシック" charset="0"/>
        <a:cs typeface="Arial" pitchFamily="34" charset="0"/>
      </a:defRPr>
    </a:lvl4pPr>
    <a:lvl5pPr marL="1027113" indent="-225425" algn="l" rtl="0" eaLnBrk="0" fontAlgn="base" hangingPunct="0">
      <a:spcBef>
        <a:spcPts val="600"/>
      </a:spcBef>
      <a:spcAft>
        <a:spcPct val="0"/>
      </a:spcAft>
      <a:buFont typeface="Verdana" charset="0"/>
      <a:buChar char="—"/>
      <a:defRPr sz="1100" kern="1200">
        <a:solidFill>
          <a:schemeClr val="tx1"/>
        </a:solidFill>
        <a:latin typeface="Verdana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60375" eaLnBrk="1" hangingPunct="1">
              <a:spcBef>
                <a:spcPct val="0"/>
              </a:spcBef>
            </a:pPr>
            <a:r>
              <a:rPr lang="en-US">
                <a:latin typeface="Verdana" charset="0"/>
              </a:rPr>
              <a:t>This works well as an ice-breaker, but feel free to alter or drop completely this slide if you don't like the idea.</a:t>
            </a:r>
          </a:p>
          <a:p>
            <a:pPr defTabSz="460375" eaLnBrk="1" hangingPunct="1"/>
            <a:endParaRPr lang="en-US">
              <a:latin typeface="Verdana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7F323-C7FB-BE40-B545-9207207D4242}" type="slidenum">
              <a:rPr lang="en-US" sz="1800">
                <a:latin typeface="Verdana" charset="0"/>
              </a:rPr>
              <a:pPr eaLnBrk="1" hangingPunct="1"/>
              <a:t>6</a:t>
            </a:fld>
            <a:endParaRPr lang="en-US" sz="18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Commercial Apache Hadoop distribution enhanced to support enterprise Big Data analytics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Advanced Database Services option brings the industry’s first native MPP SQL database to Hadoop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Expands the potential of Hadoop to address a broader array of data-driven enterprise applications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Integrated with Hadoop virtualization technology from VMware to speed cloud provisioning and management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Pluggable storage offers options that increase storage efficiency and add new backup and disaster recovery options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• Industry’s broadest range of deployment options — software, appliances and cloud, all from a single Hadoop distribution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9" tIns="46154" rIns="92309" bIns="46154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2324A0-B92F-864F-8447-650FF98FA279}" type="slidenum">
              <a:rPr lang="en-US" sz="1800">
                <a:latin typeface="Verdana" charset="0"/>
              </a:rPr>
              <a:pPr eaLnBrk="1" hangingPunct="1"/>
              <a:t>11</a:t>
            </a:fld>
            <a:endParaRPr lang="en-US" sz="18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Verdana" charset="0"/>
              </a:rPr>
              <a:t>Start with basic HD and then comment about the addition of a true SQL interface. This is a general overview at this point – coverage should be very high level.</a:t>
            </a:r>
          </a:p>
          <a:p>
            <a:pPr eaLnBrk="1" hangingPunct="1"/>
            <a:endParaRPr lang="en-US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223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107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107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31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4667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>
            <a:spLocks noChangeArrowheads="1"/>
          </p:cNvSpPr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087FD8DF-2A91-9F44-A2B8-6C68DE5D30E4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62808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9" descr="EMC-no-tag_white_RGB-150dpi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452563"/>
            <a:ext cx="51530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701800" y="2984500"/>
            <a:ext cx="5689600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all" dirty="0">
                <a:solidFill>
                  <a:schemeClr val="accent3"/>
                </a:solidFill>
                <a:latin typeface="Arial"/>
                <a:ea typeface="+mn-ea"/>
                <a:cs typeface="Arial"/>
              </a:rPr>
              <a:t>A new</a:t>
            </a:r>
            <a:r>
              <a:rPr lang="en-US" sz="2400" cap="all" dirty="0">
                <a:solidFill>
                  <a:srgbClr val="E96C42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300" cap="all" dirty="0">
                <a:solidFill>
                  <a:schemeClr val="accent1"/>
                </a:solidFill>
                <a:latin typeface="Arial"/>
                <a:ea typeface="+mn-ea"/>
                <a:cs typeface="Arial"/>
              </a:rPr>
              <a:t>Platform</a:t>
            </a:r>
            <a:r>
              <a:rPr lang="en-US" sz="2400" cap="all" dirty="0">
                <a:solidFill>
                  <a:schemeClr val="bg2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2400" cap="all" dirty="0">
                <a:solidFill>
                  <a:schemeClr val="accent2"/>
                </a:solidFill>
                <a:latin typeface="Arial"/>
                <a:ea typeface="+mn-ea"/>
                <a:cs typeface="Arial"/>
              </a:rPr>
              <a:t>for a new Era</a:t>
            </a:r>
          </a:p>
        </p:txBody>
      </p:sp>
    </p:spTree>
    <p:extLst>
      <p:ext uri="{BB962C8B-B14F-4D97-AF65-F5344CB8AC3E}">
        <p14:creationId xmlns:p14="http://schemas.microsoft.com/office/powerpoint/2010/main" val="39832362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/>
          </p:cNvSpPr>
          <p:nvPr/>
        </p:nvSpPr>
        <p:spPr bwMode="auto">
          <a:xfrm rot="10800000" flipH="1">
            <a:off x="241300" y="812800"/>
            <a:ext cx="8682038" cy="46038"/>
          </a:xfrm>
          <a:prstGeom prst="roundRect">
            <a:avLst>
              <a:gd name="adj" fmla="val 35153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325439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 b="0" i="0" cap="none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976885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Tx/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300"/>
              </a:spcBef>
              <a:buClrTx/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300"/>
              </a:spcBef>
              <a:buClrTx/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</a:defRPr>
            </a:lvl3pPr>
            <a:lvl4pPr marL="1658607" indent="-287281">
              <a:spcBef>
                <a:spcPts val="300"/>
              </a:spcBef>
              <a:buClrTx/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300"/>
              </a:spcBef>
              <a:buClrTx/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01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4464C32E-70ED-F84A-A60D-F16772BEEC7E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pic>
        <p:nvPicPr>
          <p:cNvPr id="9" name="Picture 12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1788" y="4686300"/>
            <a:ext cx="898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936672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85934C0F-41CA-3B4B-A4EA-208348ACFF7C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8" name="Picture 13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1788" y="4686300"/>
            <a:ext cx="898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46035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9144000" cy="2168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60000"/>
                  <a:lumOff val="40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59874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8B3F3C5-C1A3-E347-8B5C-AF5D517B9BEB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7" name="Picture 13" descr="EMC logo white-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1788" y="4686300"/>
            <a:ext cx="898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88881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ADC339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rgbClr val="ADC339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093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822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Arial"/>
                <a:cs typeface="Arial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653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olor_ring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00685D"/>
                </a:solidFill>
                <a:latin typeface="+mj-lt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61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extBox 11"/>
          <p:cNvSpPr txBox="1">
            <a:spLocks noChangeArrowheads="1"/>
          </p:cNvSpPr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91B7FD14-0224-7D4E-AA5C-47880DB471BA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pic>
        <p:nvPicPr>
          <p:cNvPr id="1028" name="Picture 7" descr="EMC logo white-lg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1788" y="4686300"/>
            <a:ext cx="898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366713" y="5018088"/>
            <a:ext cx="2274887" cy="1000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73" r:id="rId6"/>
    <p:sldLayoutId id="2147483881" r:id="rId7"/>
    <p:sldLayoutId id="2147483874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75" r:id="rId14"/>
    <p:sldLayoutId id="2147483887" r:id="rId15"/>
    <p:sldLayoutId id="2147483888" r:id="rId16"/>
    <p:sldLayoutId id="2147483889" r:id="rId1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C95DD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kern="1200">
          <a:solidFill>
            <a:schemeClr val="tx1"/>
          </a:solidFill>
          <a:latin typeface="MetaNormalLF-Roman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890588" y="1811507"/>
            <a:ext cx="4384675" cy="5078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Test Presentation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4" name="Subtitle 3"/>
          <p:cNvSpPr>
            <a:spLocks noGrp="1"/>
          </p:cNvSpPr>
          <p:nvPr>
            <p:ph type="subTitle" idx="1"/>
          </p:nvPr>
        </p:nvSpPr>
        <p:spPr>
          <a:xfrm>
            <a:off x="890588" y="2633663"/>
            <a:ext cx="6048375" cy="36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  <a:cs typeface="Arial" charset="0"/>
              </a:rPr>
              <a:t>Example </a:t>
            </a:r>
            <a:r>
              <a:rPr lang="en-US" dirty="0" err="1" smtClean="0">
                <a:latin typeface="Arial" charset="0"/>
                <a:cs typeface="Arial" charset="0"/>
              </a:rPr>
              <a:t>Presso</a:t>
            </a:r>
            <a:r>
              <a:rPr lang="en-US" dirty="0" smtClean="0">
                <a:latin typeface="Arial" charset="0"/>
                <a:cs typeface="Arial" charset="0"/>
              </a:rPr>
              <a:t> for conversion testing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8050" y="3709988"/>
            <a:ext cx="5027613" cy="2778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Use with JOD V3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Introduction</a:t>
            </a:r>
          </a:p>
        </p:txBody>
      </p:sp>
      <p:sp>
        <p:nvSpPr>
          <p:cNvPr id="36866" name="Text Placeholder 4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Housekeeping</a:t>
            </a:r>
          </a:p>
          <a:p>
            <a:pPr eaLnBrk="1" hangingPunct="1"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Introductions</a:t>
            </a:r>
          </a:p>
          <a:p>
            <a:pPr eaLnBrk="1" hangingPunct="1"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Agenda</a:t>
            </a:r>
          </a:p>
          <a:p>
            <a:pPr eaLnBrk="1" hangingPunct="1">
              <a:buFont typeface="Wingdings" charset="0"/>
              <a:buChar char=""/>
            </a:pPr>
            <a:r>
              <a:rPr lang="en-US" b="1" dirty="0">
                <a:solidFill>
                  <a:srgbClr val="4D4D4D"/>
                </a:solidFill>
                <a:latin typeface="Arial" charset="0"/>
                <a:cs typeface="Arial" charset="0"/>
              </a:rPr>
              <a:t>What is </a:t>
            </a:r>
            <a:r>
              <a:rPr lang="en-US" b="1" dirty="0" smtClean="0">
                <a:solidFill>
                  <a:srgbClr val="4D4D4D"/>
                </a:solidFill>
                <a:latin typeface="Arial" charset="0"/>
                <a:cs typeface="Arial" charset="0"/>
              </a:rPr>
              <a:t>Pivotal HD?</a:t>
            </a:r>
            <a:endParaRPr lang="en-US" b="1" dirty="0">
              <a:solidFill>
                <a:srgbClr val="4D4D4D"/>
              </a:solidFill>
              <a:latin typeface="Arial" charset="0"/>
              <a:cs typeface="Arial" charset="0"/>
            </a:endParaRPr>
          </a:p>
        </p:txBody>
      </p:sp>
      <p:pic>
        <p:nvPicPr>
          <p:cNvPr id="36867" name="Picture 5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What is Pivotal HD?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Pivotal HD builds on Hadoop ecosystem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4D4D4D"/>
                </a:solidFill>
              </a:rPr>
              <a:t>Also includes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4D4D4D"/>
                </a:solidFill>
              </a:rPr>
              <a:t>Installation and Configuration Manager (ICM)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4D4D4D"/>
                </a:solidFill>
              </a:rPr>
              <a:t>Pivotal Command </a:t>
            </a:r>
            <a:r>
              <a:rPr lang="en-US" dirty="0" smtClean="0">
                <a:solidFill>
                  <a:srgbClr val="4D4D4D"/>
                </a:solidFill>
              </a:rPr>
              <a:t>Center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</a:rPr>
              <a:t>Hadoop </a:t>
            </a:r>
            <a:r>
              <a:rPr lang="en-US" dirty="0">
                <a:solidFill>
                  <a:srgbClr val="4D4D4D"/>
                </a:solidFill>
              </a:rPr>
              <a:t>Virtualization Extension (HVE)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4D4D4D"/>
                </a:solidFill>
              </a:rPr>
              <a:t>Pivotal Data Loader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4D4D4D"/>
                </a:solidFill>
              </a:rPr>
              <a:t>Isilon</a:t>
            </a:r>
            <a:r>
              <a:rPr lang="en-US" dirty="0">
                <a:solidFill>
                  <a:srgbClr val="4D4D4D"/>
                </a:solidFill>
              </a:rPr>
              <a:t> Integration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Add-on: HAWQ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Provides high-performance SQL query &amp; analytics functionality</a:t>
            </a:r>
          </a:p>
        </p:txBody>
      </p:sp>
      <p:pic>
        <p:nvPicPr>
          <p:cNvPr id="37891" name="Picture 5" descr="color_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01638" y="2112963"/>
            <a:ext cx="7127875" cy="2433637"/>
            <a:chOff x="401678" y="2075502"/>
            <a:chExt cx="7127498" cy="2434665"/>
          </a:xfrm>
        </p:grpSpPr>
        <p:sp>
          <p:nvSpPr>
            <p:cNvPr id="3" name="Rounded Rectangle 2"/>
            <p:cNvSpPr/>
            <p:nvPr/>
          </p:nvSpPr>
          <p:spPr>
            <a:xfrm>
              <a:off x="1831939" y="2075502"/>
              <a:ext cx="5697237" cy="1389649"/>
            </a:xfrm>
            <a:prstGeom prst="roundRect">
              <a:avLst>
                <a:gd name="adj" fmla="val 384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930359" y="3023639"/>
              <a:ext cx="5511508" cy="362103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HDFS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30359" y="2134264"/>
              <a:ext cx="766722" cy="787733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HBase</a:t>
              </a:r>
              <a:endParaRPr lang="en-US" sz="1100" kern="0" dirty="0">
                <a:solidFill>
                  <a:srgbClr val="FFFFFF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13208" y="2127911"/>
              <a:ext cx="1209611" cy="341457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Pig, Hive, Mahout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213208" y="2524954"/>
              <a:ext cx="1211199" cy="408160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Map Reduce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50988" y="3582675"/>
              <a:ext cx="5675013" cy="374808"/>
            </a:xfrm>
            <a:prstGeom prst="roundRect">
              <a:avLst>
                <a:gd name="adj" fmla="val 384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93863" y="3643026"/>
              <a:ext cx="1044520" cy="263636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Sqoop</a:t>
              </a:r>
              <a:endParaRPr lang="en-US" sz="1100" kern="0" dirty="0">
                <a:solidFill>
                  <a:srgbClr val="FFFFFF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7649" y="3643026"/>
              <a:ext cx="1042932" cy="263636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1678" y="2081855"/>
              <a:ext cx="1319142" cy="1874041"/>
            </a:xfrm>
            <a:prstGeom prst="roundRect">
              <a:avLst>
                <a:gd name="adj" fmla="val 338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  <a:t>Resource </a:t>
              </a:r>
              <a:b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</a:br>
              <a: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  <a:t>Management </a:t>
              </a:r>
              <a:b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</a:br>
              <a: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  <a:t>&amp; Workflow</a:t>
              </a:r>
              <a:endParaRPr lang="en-US" sz="1200" kern="0" dirty="0">
                <a:solidFill>
                  <a:srgbClr val="4D4D4D">
                    <a:lumMod val="7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1685" y="2858470"/>
              <a:ext cx="1101667" cy="285871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Yarn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1685" y="3242807"/>
              <a:ext cx="1101667" cy="285871"/>
            </a:xfrm>
            <a:prstGeom prst="roundRect">
              <a:avLst>
                <a:gd name="adj" fmla="val 3846"/>
              </a:avLst>
            </a:prstGeom>
            <a:solidFill>
              <a:srgbClr val="49A942"/>
            </a:solidFill>
            <a:ln w="9525" cap="flat" cmpd="sng" algn="ctr">
              <a:solidFill>
                <a:schemeClr val="accent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rPr>
                <a:t>Zookeeper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181243" y="4271941"/>
              <a:ext cx="228588" cy="188993"/>
            </a:xfrm>
            <a:prstGeom prst="roundRect">
              <a:avLst>
                <a:gd name="adj" fmla="val 3388"/>
              </a:avLst>
            </a:prstGeom>
            <a:solidFill>
              <a:srgbClr val="49A942"/>
            </a:solidFill>
            <a:ln w="9525" cap="flat" cmpd="sng" algn="ctr">
              <a:solidFill>
                <a:srgbClr val="49A94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217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kern="0" dirty="0">
                <a:solidFill>
                  <a:srgbClr val="FFFFFF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11419" y="4248119"/>
              <a:ext cx="717512" cy="2620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4D4D4D">
                      <a:lumMod val="75000"/>
                    </a:srgbClr>
                  </a:solidFill>
                  <a:latin typeface="+mn-lt"/>
                  <a:ea typeface="+mn-ea"/>
                  <a:cs typeface="+mn-cs"/>
                </a:rPr>
                <a:t>Apache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06375" y="1560513"/>
            <a:ext cx="8656638" cy="2992437"/>
            <a:chOff x="206755" y="1524141"/>
            <a:chExt cx="8656956" cy="2991746"/>
          </a:xfrm>
        </p:grpSpPr>
        <p:sp>
          <p:nvSpPr>
            <p:cNvPr id="17" name="Rounded Rectangle 16"/>
            <p:cNvSpPr/>
            <p:nvPr/>
          </p:nvSpPr>
          <p:spPr>
            <a:xfrm>
              <a:off x="206755" y="1792366"/>
              <a:ext cx="8166400" cy="2312454"/>
            </a:xfrm>
            <a:prstGeom prst="roundRect">
              <a:avLst>
                <a:gd name="adj" fmla="val 3846"/>
              </a:avLst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kern="0" dirty="0">
                <a:solidFill>
                  <a:srgbClr val="FFFFFF"/>
                </a:solidFill>
                <a:latin typeface="Verdana"/>
              </a:endParaRPr>
            </a:p>
          </p:txBody>
        </p:sp>
        <p:grpSp>
          <p:nvGrpSpPr>
            <p:cNvPr id="39953" name="Group 39"/>
            <p:cNvGrpSpPr>
              <a:grpSpLocks/>
            </p:cNvGrpSpPr>
            <p:nvPr/>
          </p:nvGrpSpPr>
          <p:grpSpPr bwMode="auto">
            <a:xfrm>
              <a:off x="511963" y="1524141"/>
              <a:ext cx="8351748" cy="2991746"/>
              <a:chOff x="511963" y="1524141"/>
              <a:chExt cx="8351748" cy="299174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489987" y="4254010"/>
                <a:ext cx="1943171" cy="26187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4D4D4D">
                        <a:lumMod val="75000"/>
                      </a:srgbClr>
                    </a:solidFill>
                    <a:latin typeface="+mn-lt"/>
                    <a:ea typeface="+mn-ea"/>
                    <a:cs typeface="+mn-cs"/>
                  </a:rPr>
                  <a:t>Pivotal HD Added Value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242328" y="4269882"/>
                <a:ext cx="258773" cy="188868"/>
              </a:xfrm>
              <a:prstGeom prst="roundRect">
                <a:avLst>
                  <a:gd name="adj" fmla="val 7500"/>
                </a:avLst>
              </a:prstGeom>
              <a:solidFill>
                <a:srgbClr val="308FC5"/>
              </a:solidFill>
              <a:ln w="9525" cap="flat" cmpd="sng" algn="ctr">
                <a:solidFill>
                  <a:srgbClr val="266EA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defTabSz="914217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39956" name="Group 37"/>
              <p:cNvGrpSpPr>
                <a:grpSpLocks/>
              </p:cNvGrpSpPr>
              <p:nvPr/>
            </p:nvGrpSpPr>
            <p:grpSpPr bwMode="auto">
              <a:xfrm>
                <a:off x="511963" y="1524141"/>
                <a:ext cx="8351748" cy="2432535"/>
                <a:chOff x="511963" y="1524141"/>
                <a:chExt cx="8351748" cy="2432535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7653992" y="2116141"/>
                  <a:ext cx="1209719" cy="1841075"/>
                </a:xfrm>
                <a:prstGeom prst="roundRect">
                  <a:avLst>
                    <a:gd name="adj" fmla="val 3300"/>
                  </a:avLst>
                </a:prstGeom>
                <a:solidFill>
                  <a:srgbClr val="308FC5"/>
                </a:solidFill>
                <a:ln w="952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lnSpc>
                      <a:spcPct val="130000"/>
                    </a:lnSpc>
                    <a:defRPr/>
                  </a:pPr>
                  <a:r>
                    <a:rPr lang="en-US" sz="1100">
                      <a:solidFill>
                        <a:srgbClr val="3A3A3A"/>
                      </a:solidFill>
                    </a:rPr>
                    <a:t>Configure, Deploy, Monitor, Manage</a:t>
                  </a:r>
                </a:p>
                <a:p>
                  <a:pPr algn="ctr">
                    <a:lnSpc>
                      <a:spcPct val="130000"/>
                    </a:lnSpc>
                    <a:defRPr/>
                  </a:pPr>
                  <a:r>
                    <a:rPr lang="en-US" sz="1400">
                      <a:solidFill>
                        <a:srgbClr val="FFFFFF"/>
                      </a:solidFill>
                      <a:latin typeface="Verdana" charset="0"/>
                    </a:rPr>
                    <a:t>Command Center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86635" y="2828765"/>
                  <a:ext cx="2270208" cy="234896"/>
                </a:xfrm>
                <a:prstGeom prst="roundRect">
                  <a:avLst/>
                </a:prstGeom>
                <a:solidFill>
                  <a:srgbClr val="308FC5"/>
                </a:solidFill>
                <a:ln w="9525" cap="flat" cmpd="sng" algn="ctr">
                  <a:solidFill>
                    <a:srgbClr val="4F81B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91421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 err="1">
                      <a:solidFill>
                        <a:srgbClr val="FFFFFF"/>
                      </a:solidFill>
                      <a:latin typeface="Verdana"/>
                      <a:ea typeface="+mn-ea"/>
                      <a:cs typeface="+mn-cs"/>
                    </a:rPr>
                    <a:t>Hadoop</a:t>
                  </a:r>
                  <a:r>
                    <a:rPr lang="en-US" sz="1100" kern="0" dirty="0">
                      <a:solidFill>
                        <a:srgbClr val="FFFFFF"/>
                      </a:solidFill>
                      <a:latin typeface="Verdana"/>
                      <a:ea typeface="+mn-ea"/>
                      <a:cs typeface="+mn-cs"/>
                    </a:rPr>
                    <a:t> Virtualization (HVE)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3742248" y="3663597"/>
                  <a:ext cx="1674874" cy="242831"/>
                </a:xfrm>
                <a:prstGeom prst="roundRect">
                  <a:avLst/>
                </a:prstGeom>
                <a:solidFill>
                  <a:srgbClr val="308FC5"/>
                </a:solidFill>
                <a:ln w="9525" cap="flat" cmpd="sng" algn="ctr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91421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rgbClr val="FFFFFF"/>
                      </a:solidFill>
                      <a:latin typeface="Verdana"/>
                      <a:ea typeface="+mn-ea"/>
                      <a:cs typeface="+mn-cs"/>
                    </a:rPr>
                    <a:t>Data Loader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511566" y="1524141"/>
                  <a:ext cx="1123991" cy="447572"/>
                </a:xfrm>
                <a:prstGeom prst="roundRect">
                  <a:avLst>
                    <a:gd name="adj" fmla="val 7500"/>
                  </a:avLst>
                </a:prstGeom>
                <a:ln w="127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22987" dir="5400000">
                    <a:srgbClr val="000000">
                      <a:alpha val="35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defTabSz="91421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b="1" kern="0" dirty="0">
                      <a:solidFill>
                        <a:srgbClr val="3892D0"/>
                      </a:solidFill>
                      <a:latin typeface="Verdana"/>
                    </a:rPr>
                    <a:t>Pivotal HD</a:t>
                  </a:r>
                  <a:br>
                    <a:rPr lang="en-US" sz="1100" b="1" kern="0" dirty="0">
                      <a:solidFill>
                        <a:srgbClr val="3892D0"/>
                      </a:solidFill>
                      <a:latin typeface="Verdana"/>
                    </a:rPr>
                  </a:br>
                  <a:r>
                    <a:rPr lang="en-US" sz="1100" b="1" kern="0" dirty="0">
                      <a:solidFill>
                        <a:srgbClr val="3892D0"/>
                      </a:solidFill>
                      <a:latin typeface="Verdana"/>
                    </a:rPr>
                    <a:t>Enterprise</a:t>
                  </a:r>
                </a:p>
              </p:txBody>
            </p:sp>
          </p:grpSp>
        </p:grpSp>
      </p:grpSp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2765425" y="855663"/>
            <a:ext cx="3403600" cy="1933575"/>
            <a:chOff x="2801343" y="862120"/>
            <a:chExt cx="3402992" cy="1478744"/>
          </a:xfrm>
        </p:grpSpPr>
        <p:grpSp>
          <p:nvGrpSpPr>
            <p:cNvPr id="39941" name="Group 1"/>
            <p:cNvGrpSpPr>
              <a:grpSpLocks/>
            </p:cNvGrpSpPr>
            <p:nvPr/>
          </p:nvGrpSpPr>
          <p:grpSpPr bwMode="auto">
            <a:xfrm>
              <a:off x="2801343" y="1059437"/>
              <a:ext cx="3402992" cy="1281427"/>
              <a:chOff x="2679096" y="740243"/>
              <a:chExt cx="3402992" cy="1281427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2701317" y="740820"/>
                <a:ext cx="3349027" cy="1280850"/>
              </a:xfrm>
              <a:prstGeom prst="roundRect">
                <a:avLst>
                  <a:gd name="adj" fmla="val 3193"/>
                </a:avLst>
              </a:prstGeom>
              <a:solidFill>
                <a:srgbClr val="ABD3EB"/>
              </a:solidFill>
              <a:ln w="9525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kern="0" dirty="0">
                  <a:solidFill>
                    <a:srgbClr val="FFFFFF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grpSp>
            <p:nvGrpSpPr>
              <p:cNvPr id="39944" name="Group 121"/>
              <p:cNvGrpSpPr>
                <a:grpSpLocks/>
              </p:cNvGrpSpPr>
              <p:nvPr/>
            </p:nvGrpSpPr>
            <p:grpSpPr bwMode="auto">
              <a:xfrm>
                <a:off x="2779510" y="1318146"/>
                <a:ext cx="3191867" cy="650902"/>
                <a:chOff x="-1009651" y="1116709"/>
                <a:chExt cx="2886198" cy="652869"/>
              </a:xfrm>
            </p:grpSpPr>
            <p:grpSp>
              <p:nvGrpSpPr>
                <p:cNvPr id="39947" name="Group 156"/>
                <p:cNvGrpSpPr>
                  <a:grpSpLocks/>
                </p:cNvGrpSpPr>
                <p:nvPr/>
              </p:nvGrpSpPr>
              <p:grpSpPr bwMode="auto">
                <a:xfrm>
                  <a:off x="-1009651" y="1116709"/>
                  <a:ext cx="2886198" cy="413285"/>
                  <a:chOff x="-1009651" y="1116709"/>
                  <a:chExt cx="2886198" cy="413285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-1010030" y="1117284"/>
                    <a:ext cx="925714" cy="412816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rgbClr val="308FC5"/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 defTabSz="914217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Xtension</a:t>
                    </a:r>
                    <a:b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</a:b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Framework</a:t>
                    </a: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-35518" y="1117284"/>
                    <a:ext cx="922845" cy="412816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rgbClr val="308FC5"/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 defTabSz="914217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Catalog</a:t>
                    </a:r>
                    <a:b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</a:b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Services</a:t>
                    </a: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937559" y="1117284"/>
                    <a:ext cx="938632" cy="412816"/>
                  </a:xfrm>
                  <a:prstGeom prst="roundRect">
                    <a:avLst>
                      <a:gd name="adj" fmla="val 9194"/>
                    </a:avLst>
                  </a:prstGeom>
                  <a:solidFill>
                    <a:srgbClr val="308FC5"/>
                  </a:solidFill>
                  <a:ln w="9525" cap="flat" cmpd="sng" algn="ctr">
                    <a:solidFill>
                      <a:srgbClr val="266EA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 defTabSz="914217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Query</a:t>
                    </a:r>
                    <a:b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</a:br>
                    <a:r>
                      <a:rPr lang="en-US" sz="1100" kern="0" dirty="0">
                        <a:solidFill>
                          <a:srgbClr val="FFFFFF"/>
                        </a:solidFill>
                        <a:latin typeface="Verdana"/>
                        <a:ea typeface="+mn-ea"/>
                        <a:cs typeface="+mn-cs"/>
                      </a:rPr>
                      <a:t>Optimizer</a:t>
                    </a:r>
                  </a:p>
                </p:txBody>
              </p:sp>
            </p:grpSp>
            <p:sp>
              <p:nvSpPr>
                <p:cNvPr id="34" name="Rounded Rectangle 33"/>
                <p:cNvSpPr/>
                <p:nvPr/>
              </p:nvSpPr>
              <p:spPr>
                <a:xfrm>
                  <a:off x="-1010030" y="1581245"/>
                  <a:ext cx="2886221" cy="188750"/>
                </a:xfrm>
                <a:prstGeom prst="roundRect">
                  <a:avLst/>
                </a:prstGeom>
                <a:solidFill>
                  <a:srgbClr val="308FC5"/>
                </a:solidFill>
                <a:ln w="9525" cap="flat" cmpd="sng" algn="ctr">
                  <a:solidFill>
                    <a:srgbClr val="266EA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914217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rgbClr val="FFFFFF"/>
                      </a:solidFill>
                      <a:latin typeface="Verdana"/>
                      <a:ea typeface="+mn-ea"/>
                      <a:cs typeface="+mn-cs"/>
                    </a:rPr>
                    <a:t>Dynamic Pipelining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679096" y="924145"/>
                <a:ext cx="3402992" cy="2598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kern="0" dirty="0">
                  <a:solidFill>
                    <a:srgbClr val="FFFFFF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783852" y="1006703"/>
                <a:ext cx="3185544" cy="228246"/>
              </a:xfrm>
              <a:prstGeom prst="roundRect">
                <a:avLst>
                  <a:gd name="adj" fmla="val 9194"/>
                </a:avLst>
              </a:prstGeom>
              <a:solidFill>
                <a:srgbClr val="308FC5"/>
              </a:solidFill>
              <a:ln w="9525" cap="flat" cmpd="sng" algn="ctr">
                <a:solidFill>
                  <a:srgbClr val="266EA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algn="ctr" defTabSz="914217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rgbClr val="FFFFFF"/>
                    </a:solidFill>
                    <a:latin typeface="Verdana"/>
                    <a:ea typeface="+mn-ea"/>
                    <a:cs typeface="+mn-cs"/>
                  </a:rPr>
                  <a:t>ANSI SQL + Analytics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52102" y="862120"/>
              <a:ext cx="1968148" cy="330229"/>
            </a:xfrm>
            <a:prstGeom prst="rect">
              <a:avLst/>
            </a:prstGeom>
            <a:ln w="12700" cap="flat" cmpd="sng" algn="ctr">
              <a:solidFill>
                <a:srgbClr val="308FC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22987" dir="5400000">
                <a:srgbClr val="000000">
                  <a:alpha val="35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0" dirty="0">
                  <a:solidFill>
                    <a:schemeClr val="tx2"/>
                  </a:solidFill>
                  <a:latin typeface="Verdana"/>
                  <a:cs typeface="Verdana"/>
                </a:rPr>
                <a:t>HAWQ– Advanced Database Services</a:t>
              </a:r>
            </a:p>
          </p:txBody>
        </p:sp>
      </p:grpSp>
      <p:sp>
        <p:nvSpPr>
          <p:cNvPr id="39940" name="Title 4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Pivotal HD Architecture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 txBox="1">
            <a:spLocks/>
          </p:cNvSpPr>
          <p:nvPr/>
        </p:nvSpPr>
        <p:spPr bwMode="gray">
          <a:xfrm>
            <a:off x="6653213" y="6838950"/>
            <a:ext cx="6048375" cy="2762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Arial" pitchFamily="34" charset="0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Additional Line 18 Point Verdana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 b="1">
                <a:solidFill>
                  <a:srgbClr val="4D4D4D"/>
                </a:solidFill>
                <a:latin typeface="Arial" charset="0"/>
                <a:cs typeface="Arial" charset="0"/>
              </a:rPr>
              <a:t>Housekeeping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Introductions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Agenda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What is Pivotal HD?</a:t>
            </a:r>
          </a:p>
        </p:txBody>
      </p:sp>
      <p:pic>
        <p:nvPicPr>
          <p:cNvPr id="20483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Housekeeping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 dirty="0" smtClean="0">
                <a:solidFill>
                  <a:srgbClr val="4D4D4D"/>
                </a:solidFill>
                <a:latin typeface="Arial" charset="0"/>
                <a:cs typeface="Arial" charset="0"/>
              </a:rPr>
              <a:t>Activity Times</a:t>
            </a:r>
            <a:endParaRPr lang="en-US" dirty="0">
              <a:solidFill>
                <a:srgbClr val="4D4D4D"/>
              </a:solidFill>
              <a:latin typeface="Arial" charset="0"/>
              <a:cs typeface="Arial" charset="0"/>
            </a:endParaRP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Hours: 09:00 – 5:00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Breaks morning and afternoon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Lunch   </a:t>
            </a:r>
          </a:p>
          <a:p>
            <a:pPr eaLnBrk="1" hangingPunct="1">
              <a:spcBef>
                <a:spcPts val="600"/>
              </a:spcBef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Facilities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Toilets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Coffee</a:t>
            </a:r>
          </a:p>
          <a:p>
            <a:pPr eaLnBrk="1" hangingPunct="1">
              <a:spcBef>
                <a:spcPts val="600"/>
              </a:spcBef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Security</a:t>
            </a:r>
          </a:p>
          <a:p>
            <a:pPr eaLnBrk="1" hangingPunct="1">
              <a:spcBef>
                <a:spcPts val="600"/>
              </a:spcBef>
              <a:buFont typeface="Wingdings" charset="0"/>
              <a:buChar char=""/>
            </a:pPr>
            <a:r>
              <a:rPr lang="en-US" dirty="0">
                <a:solidFill>
                  <a:srgbClr val="4D4D4D"/>
                </a:solidFill>
                <a:latin typeface="Arial" charset="0"/>
                <a:cs typeface="Arial" charset="0"/>
              </a:rPr>
              <a:t>Health &amp; Safety</a:t>
            </a:r>
          </a:p>
        </p:txBody>
      </p:sp>
      <p:pic>
        <p:nvPicPr>
          <p:cNvPr id="21507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Mobile Phones</a:t>
            </a:r>
            <a:br>
              <a:rPr lang="en-US">
                <a:latin typeface="Arial" charset="0"/>
                <a:cs typeface="Arial" charset="0"/>
              </a:rPr>
            </a:b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Please turn to silent mode, if possible!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Vibrate mode may still cause an interruption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If you need to take a call, please just slip out quietly</a:t>
            </a:r>
          </a:p>
        </p:txBody>
      </p:sp>
      <p:pic>
        <p:nvPicPr>
          <p:cNvPr id="22531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Introduction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Housekeeping</a:t>
            </a:r>
          </a:p>
          <a:p>
            <a:pPr eaLnBrk="1" hangingPunct="1">
              <a:buFont typeface="Wingdings" charset="0"/>
              <a:buChar char=""/>
            </a:pPr>
            <a:r>
              <a:rPr lang="en-US" b="1">
                <a:solidFill>
                  <a:srgbClr val="4D4D4D"/>
                </a:solidFill>
                <a:latin typeface="Arial" charset="0"/>
                <a:cs typeface="Arial" charset="0"/>
              </a:rPr>
              <a:t>Introductions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Agenda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What is Pivotal HD?</a:t>
            </a:r>
          </a:p>
        </p:txBody>
      </p:sp>
      <p:pic>
        <p:nvPicPr>
          <p:cNvPr id="23555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About instructor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About You</a:t>
            </a:r>
            <a:endParaRPr lang="en-US" dirty="0">
              <a:solidFill>
                <a:srgbClr val="4D4D4D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Experience </a:t>
            </a:r>
            <a:r>
              <a:rPr lang="en-US" dirty="0">
                <a:solidFill>
                  <a:srgbClr val="4D4D4D"/>
                </a:solidFill>
                <a:ea typeface="+mn-ea"/>
              </a:rPr>
              <a:t>with </a:t>
            </a:r>
            <a:r>
              <a:rPr lang="en-US" dirty="0" smtClean="0">
                <a:solidFill>
                  <a:srgbClr val="4D4D4D"/>
                </a:solidFill>
                <a:ea typeface="+mn-ea"/>
              </a:rPr>
              <a:t>Java, </a:t>
            </a:r>
            <a:r>
              <a:rPr lang="en-US" dirty="0" smtClean="0">
                <a:solidFill>
                  <a:srgbClr val="4D4D4D"/>
                </a:solidFill>
                <a:ea typeface="+mn-ea"/>
              </a:rPr>
              <a:t>JOD</a:t>
            </a:r>
            <a:endParaRPr lang="en-US" dirty="0">
              <a:solidFill>
                <a:srgbClr val="4D4D4D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Basic job responsibilities</a:t>
            </a:r>
            <a:endParaRPr lang="en-US" dirty="0">
              <a:solidFill>
                <a:srgbClr val="4D4D4D"/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4D4D4D"/>
                </a:solidFill>
                <a:ea typeface="+mn-ea"/>
              </a:rPr>
              <a:t>Objectives for </a:t>
            </a:r>
            <a:r>
              <a:rPr lang="en-US" dirty="0" smtClean="0">
                <a:solidFill>
                  <a:srgbClr val="4D4D4D"/>
                </a:solidFill>
                <a:ea typeface="+mn-ea"/>
              </a:rPr>
              <a:t>today</a:t>
            </a:r>
            <a:endParaRPr lang="en-US" dirty="0">
              <a:solidFill>
                <a:srgbClr val="4D4D4D"/>
              </a:solidFill>
              <a:ea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>
              <a:solidFill>
                <a:srgbClr val="4D4D4D"/>
              </a:solidFill>
              <a:ea typeface="+mn-ea"/>
            </a:endParaRPr>
          </a:p>
        </p:txBody>
      </p:sp>
      <p:pic>
        <p:nvPicPr>
          <p:cNvPr id="24579" name="Picture 3" descr="color_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Course Introduction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Housekeeping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Introductions</a:t>
            </a:r>
          </a:p>
          <a:p>
            <a:pPr eaLnBrk="1" hangingPunct="1">
              <a:buFont typeface="Wingdings" charset="0"/>
              <a:buChar char=""/>
            </a:pPr>
            <a:r>
              <a:rPr lang="en-US" b="1">
                <a:solidFill>
                  <a:srgbClr val="4D4D4D"/>
                </a:solidFill>
                <a:latin typeface="Arial" charset="0"/>
                <a:cs typeface="Arial" charset="0"/>
              </a:rPr>
              <a:t>Agenda</a:t>
            </a:r>
          </a:p>
          <a:p>
            <a:pPr eaLnBrk="1" hangingPunct="1">
              <a:buFont typeface="Wingdings" charset="0"/>
              <a:buChar char=""/>
            </a:pPr>
            <a:r>
              <a:rPr lang="en-US">
                <a:solidFill>
                  <a:srgbClr val="4D4D4D"/>
                </a:solidFill>
                <a:latin typeface="Arial" charset="0"/>
                <a:cs typeface="Arial" charset="0"/>
              </a:rPr>
              <a:t>What is Pivotal HD?</a:t>
            </a:r>
          </a:p>
        </p:txBody>
      </p:sp>
      <p:pic>
        <p:nvPicPr>
          <p:cNvPr id="26627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Agenda for Today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 about the </a:t>
            </a:r>
            <a:r>
              <a:rPr lang="en-US" dirty="0"/>
              <a:t>Java </a:t>
            </a:r>
            <a:r>
              <a:rPr lang="en-US" i="1" dirty="0" err="1"/>
              <a:t>OpenDocument</a:t>
            </a:r>
            <a:r>
              <a:rPr lang="en-US" dirty="0"/>
              <a:t> </a:t>
            </a:r>
            <a:r>
              <a:rPr lang="en-US" dirty="0" smtClean="0"/>
              <a:t>Converter (JOD)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On its own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 your application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"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JOD components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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For most topics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50% presentation</a:t>
            </a:r>
          </a:p>
          <a:p>
            <a:pPr lvl="1" eaLnBrk="1" hangingPunct="1">
              <a:buFont typeface="Verdana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50% labs or demos</a:t>
            </a:r>
          </a:p>
        </p:txBody>
      </p:sp>
      <p:pic>
        <p:nvPicPr>
          <p:cNvPr id="27651" name="Picture 3" descr="color_r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0"/>
          <a:stretch>
            <a:fillRect/>
          </a:stretch>
        </p:blipFill>
        <p:spPr bwMode="auto">
          <a:xfrm rot="10800000">
            <a:off x="8991600" y="344488"/>
            <a:ext cx="15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0"/>
          </p:nvPr>
        </p:nvSpPr>
        <p:spPr>
          <a:xfrm>
            <a:off x="366713" y="1074738"/>
            <a:ext cx="8410575" cy="3382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charset="0"/>
              <a:buChar char=""/>
            </a:pPr>
            <a:r>
              <a:rPr lang="en-US" dirty="0">
                <a:latin typeface="Arial" charset="0"/>
                <a:cs typeface="Arial" charset="0"/>
              </a:rPr>
              <a:t>Understand </a:t>
            </a:r>
            <a:r>
              <a:rPr lang="en-US" dirty="0" smtClean="0">
                <a:latin typeface="Arial" charset="0"/>
                <a:cs typeface="Arial" charset="0"/>
              </a:rPr>
              <a:t>how JOD works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"/>
            </a:pPr>
            <a:r>
              <a:rPr lang="en-US" dirty="0">
                <a:latin typeface="Arial" charset="0"/>
                <a:cs typeface="Arial" charset="0"/>
              </a:rPr>
              <a:t>Become proficient in use of </a:t>
            </a:r>
            <a:r>
              <a:rPr lang="en-US" dirty="0" smtClean="0">
                <a:latin typeface="Arial" charset="0"/>
                <a:cs typeface="Arial" charset="0"/>
              </a:rPr>
              <a:t>JOD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charset="0"/>
              <a:buChar char=""/>
            </a:pPr>
            <a:r>
              <a:rPr lang="en-US" dirty="0" smtClean="0">
                <a:latin typeface="Arial" charset="0"/>
                <a:cs typeface="Arial" charset="0"/>
              </a:rPr>
              <a:t>Learn JOD architecture </a:t>
            </a:r>
            <a:r>
              <a:rPr lang="en-US" dirty="0">
                <a:latin typeface="Arial" charset="0"/>
                <a:cs typeface="Arial" charset="0"/>
              </a:rPr>
              <a:t>and benefits</a:t>
            </a:r>
          </a:p>
          <a:p>
            <a:pPr eaLnBrk="1" hangingPunct="1">
              <a:buFont typeface="Wingdings" charset="0"/>
              <a:buChar char="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13" y="4394200"/>
            <a:ext cx="4427537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HDFS –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Distributed File System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interim_16x9_external_040113 (3)">
  <a:themeElements>
    <a:clrScheme name="Pivotal 2">
      <a:dk1>
        <a:srgbClr val="00685D"/>
      </a:dk1>
      <a:lt1>
        <a:srgbClr val="FFFFFF"/>
      </a:lt1>
      <a:dk2>
        <a:srgbClr val="000000"/>
      </a:dk2>
      <a:lt2>
        <a:srgbClr val="4D4D4D"/>
      </a:lt2>
      <a:accent1>
        <a:srgbClr val="AEBF2F"/>
      </a:accent1>
      <a:accent2>
        <a:srgbClr val="3EA7BC"/>
      </a:accent2>
      <a:accent3>
        <a:srgbClr val="F16F3B"/>
      </a:accent3>
      <a:accent4>
        <a:srgbClr val="007CA2"/>
      </a:accent4>
      <a:accent5>
        <a:srgbClr val="000000"/>
      </a:accent5>
      <a:accent6>
        <a:srgbClr val="FFFFFF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1532</TotalTime>
  <Words>435</Words>
  <Application>Microsoft Macintosh PowerPoint</Application>
  <PresentationFormat>On-screen Show (16:9)</PresentationFormat>
  <Paragraphs>106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ＭＳ Ｐゴシック</vt:lpstr>
      <vt:lpstr>MetaNormalLF-Roman</vt:lpstr>
      <vt:lpstr>Verdana</vt:lpstr>
      <vt:lpstr>Wingdings</vt:lpstr>
      <vt:lpstr>Pivotal_interim_16x9_external_040113 (3)</vt:lpstr>
      <vt:lpstr>Test Presentation</vt:lpstr>
      <vt:lpstr>Introduction</vt:lpstr>
      <vt:lpstr>Housekeeping</vt:lpstr>
      <vt:lpstr>Mobile Phones </vt:lpstr>
      <vt:lpstr>Introduction</vt:lpstr>
      <vt:lpstr>Introductions</vt:lpstr>
      <vt:lpstr>Course Introduction</vt:lpstr>
      <vt:lpstr>Agenda for Today</vt:lpstr>
      <vt:lpstr>Objectives</vt:lpstr>
      <vt:lpstr>Course Introduction</vt:lpstr>
      <vt:lpstr>What is Pivotal HD?</vt:lpstr>
      <vt:lpstr>Pivotal HD Architecture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P C</cp:lastModifiedBy>
  <cp:revision>41</cp:revision>
  <dcterms:created xsi:type="dcterms:W3CDTF">2013-04-01T23:03:32Z</dcterms:created>
  <dcterms:modified xsi:type="dcterms:W3CDTF">2017-03-26T03:54:55Z</dcterms:modified>
</cp:coreProperties>
</file>