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87" r:id="rId2"/>
    <p:sldId id="270" r:id="rId3"/>
    <p:sldId id="256" r:id="rId4"/>
    <p:sldId id="299" r:id="rId5"/>
    <p:sldId id="284" r:id="rId6"/>
    <p:sldId id="276" r:id="rId7"/>
    <p:sldId id="282" r:id="rId8"/>
    <p:sldId id="298" r:id="rId9"/>
    <p:sldId id="300" r:id="rId10"/>
    <p:sldId id="272" r:id="rId11"/>
    <p:sldId id="283" r:id="rId12"/>
    <p:sldId id="289" r:id="rId13"/>
    <p:sldId id="267" r:id="rId14"/>
    <p:sldId id="293" r:id="rId15"/>
    <p:sldId id="294" r:id="rId16"/>
    <p:sldId id="295" r:id="rId17"/>
    <p:sldId id="296" r:id="rId18"/>
    <p:sldId id="297" r:id="rId19"/>
    <p:sldId id="285" r:id="rId20"/>
    <p:sldId id="269" r:id="rId21"/>
    <p:sldId id="290" r:id="rId22"/>
    <p:sldId id="291"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89524"/>
  </p:normalViewPr>
  <p:slideViewPr>
    <p:cSldViewPr snapToGrid="0">
      <p:cViewPr varScale="1">
        <p:scale>
          <a:sx n="114" d="100"/>
          <a:sy n="114" d="100"/>
        </p:scale>
        <p:origin x="16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B14E2-3B90-0245-BCD5-AD5E4308A9CB}" type="datetimeFigureOut">
              <a:rPr lang="en-US" smtClean="0"/>
              <a:t>8/5/25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2336C-00B0-2B40-9B70-26D1CE58CB82}" type="slidenum">
              <a:rPr lang="en-US" smtClean="0"/>
              <a:t>‹#›</a:t>
            </a:fld>
            <a:endParaRPr lang="en-US"/>
          </a:p>
        </p:txBody>
      </p:sp>
    </p:spTree>
    <p:extLst>
      <p:ext uri="{BB962C8B-B14F-4D97-AF65-F5344CB8AC3E}">
        <p14:creationId xmlns:p14="http://schemas.microsoft.com/office/powerpoint/2010/main" val="4174774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1BF47-EEDF-F1EA-E6AF-AFA428B411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C514C5-483D-64AB-E7F1-CA2F42CE14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6D14CB-FAFD-C66F-9D35-A80CADA7C2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D4EDC8-350F-2D5A-79D0-A2E3C9C4DB7D}"/>
              </a:ext>
            </a:extLst>
          </p:cNvPr>
          <p:cNvSpPr>
            <a:spLocks noGrp="1"/>
          </p:cNvSpPr>
          <p:nvPr>
            <p:ph type="sldNum" sz="quarter" idx="5"/>
          </p:nvPr>
        </p:nvSpPr>
        <p:spPr/>
        <p:txBody>
          <a:bodyPr/>
          <a:lstStyle/>
          <a:p>
            <a:fld id="{E382336C-00B0-2B40-9B70-26D1CE58CB82}" type="slidenum">
              <a:rPr lang="en-US" smtClean="0"/>
              <a:t>1</a:t>
            </a:fld>
            <a:endParaRPr lang="en-US"/>
          </a:p>
        </p:txBody>
      </p:sp>
    </p:spTree>
    <p:extLst>
      <p:ext uri="{BB962C8B-B14F-4D97-AF65-F5344CB8AC3E}">
        <p14:creationId xmlns:p14="http://schemas.microsoft.com/office/powerpoint/2010/main" val="52389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minutes within your own team.  Introduce yourself to each other.  1 thing you would most like to takeaway from this experience in 12 weeks time</a:t>
            </a:r>
          </a:p>
        </p:txBody>
      </p:sp>
      <p:sp>
        <p:nvSpPr>
          <p:cNvPr id="4" name="Slide Number Placeholder 3"/>
          <p:cNvSpPr>
            <a:spLocks noGrp="1"/>
          </p:cNvSpPr>
          <p:nvPr>
            <p:ph type="sldNum" sz="quarter" idx="5"/>
          </p:nvPr>
        </p:nvSpPr>
        <p:spPr/>
        <p:txBody>
          <a:bodyPr/>
          <a:lstStyle/>
          <a:p>
            <a:fld id="{E382336C-00B0-2B40-9B70-26D1CE58CB82}" type="slidenum">
              <a:rPr lang="en-US" smtClean="0"/>
              <a:t>4</a:t>
            </a:fld>
            <a:endParaRPr lang="en-US"/>
          </a:p>
        </p:txBody>
      </p:sp>
    </p:spTree>
    <p:extLst>
      <p:ext uri="{BB962C8B-B14F-4D97-AF65-F5344CB8AC3E}">
        <p14:creationId xmlns:p14="http://schemas.microsoft.com/office/powerpoint/2010/main" val="1965956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be building new software in this project.  It implies that you be very hands-on.  </a:t>
            </a:r>
          </a:p>
          <a:p>
            <a:r>
              <a:rPr lang="en-US" dirty="0"/>
              <a:t>Architecture is an abstracted view of the system, as a whole, how different building blocks connect to others.  It’s important that we design the architecture, before we start coding.  If we don’t have a good architecture, then you might be building a product that cannot be scaled, or is a real pain to be maintained.</a:t>
            </a:r>
          </a:p>
          <a:p>
            <a:endParaRPr lang="en-US" dirty="0"/>
          </a:p>
        </p:txBody>
      </p:sp>
      <p:sp>
        <p:nvSpPr>
          <p:cNvPr id="4" name="Slide Number Placeholder 3"/>
          <p:cNvSpPr>
            <a:spLocks noGrp="1"/>
          </p:cNvSpPr>
          <p:nvPr>
            <p:ph type="sldNum" sz="quarter" idx="5"/>
          </p:nvPr>
        </p:nvSpPr>
        <p:spPr/>
        <p:txBody>
          <a:bodyPr/>
          <a:lstStyle/>
          <a:p>
            <a:fld id="{E382336C-00B0-2B40-9B70-26D1CE58CB82}" type="slidenum">
              <a:rPr lang="en-US" smtClean="0"/>
              <a:t>5</a:t>
            </a:fld>
            <a:endParaRPr lang="en-US"/>
          </a:p>
        </p:txBody>
      </p:sp>
    </p:spTree>
    <p:extLst>
      <p:ext uri="{BB962C8B-B14F-4D97-AF65-F5344CB8AC3E}">
        <p14:creationId xmlns:p14="http://schemas.microsoft.com/office/powerpoint/2010/main" val="4291752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currently have 3 sets of requirements. But we only want 1 set to work from.</a:t>
            </a:r>
          </a:p>
        </p:txBody>
      </p:sp>
      <p:sp>
        <p:nvSpPr>
          <p:cNvPr id="4" name="Slide Number Placeholder 3"/>
          <p:cNvSpPr>
            <a:spLocks noGrp="1"/>
          </p:cNvSpPr>
          <p:nvPr>
            <p:ph type="sldNum" sz="quarter" idx="5"/>
          </p:nvPr>
        </p:nvSpPr>
        <p:spPr/>
        <p:txBody>
          <a:bodyPr/>
          <a:lstStyle/>
          <a:p>
            <a:fld id="{E382336C-00B0-2B40-9B70-26D1CE58CB82}" type="slidenum">
              <a:rPr lang="en-US" smtClean="0"/>
              <a:t>13</a:t>
            </a:fld>
            <a:endParaRPr lang="en-US"/>
          </a:p>
        </p:txBody>
      </p:sp>
    </p:spTree>
    <p:extLst>
      <p:ext uri="{BB962C8B-B14F-4D97-AF65-F5344CB8AC3E}">
        <p14:creationId xmlns:p14="http://schemas.microsoft.com/office/powerpoint/2010/main" val="3664756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/feit-swen90014/SC-Platypus/blob/3dece07a99c2ea7c32e86a6d16be278acbd7299f/docs/Sprint3%20Documents/Design%20Concept/High%20Level%20Design%20Concept%20Diagram.pdf</a:t>
            </a:r>
          </a:p>
        </p:txBody>
      </p:sp>
      <p:sp>
        <p:nvSpPr>
          <p:cNvPr id="4" name="Slide Number Placeholder 3"/>
          <p:cNvSpPr>
            <a:spLocks noGrp="1"/>
          </p:cNvSpPr>
          <p:nvPr>
            <p:ph type="sldNum" sz="quarter" idx="5"/>
          </p:nvPr>
        </p:nvSpPr>
        <p:spPr/>
        <p:txBody>
          <a:bodyPr/>
          <a:lstStyle/>
          <a:p>
            <a:fld id="{E382336C-00B0-2B40-9B70-26D1CE58CB82}" type="slidenum">
              <a:rPr lang="en-US" smtClean="0"/>
              <a:t>22</a:t>
            </a:fld>
            <a:endParaRPr lang="en-US"/>
          </a:p>
        </p:txBody>
      </p:sp>
    </p:spTree>
    <p:extLst>
      <p:ext uri="{BB962C8B-B14F-4D97-AF65-F5344CB8AC3E}">
        <p14:creationId xmlns:p14="http://schemas.microsoft.com/office/powerpoint/2010/main" val="3920521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3461-C56B-5DF6-D032-EF01C887EC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8F671A4-3F1E-D220-BD31-BD23FE3BC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9934FFB-75BC-6E44-A21D-BF22076EFB18}"/>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A7D99F13-08CE-FA82-4051-33B25BC1B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C1078-9DCB-A10C-1380-A18FFF717450}"/>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91660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2BC3-7D1D-3E3E-F429-222D0B1CC77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C7360F8-4E47-958F-8AD7-B32C2B3867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8D1FF1-1549-1653-A522-7E48C758131F}"/>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A5EF66D5-9CC2-B5F0-1A09-7EE751704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2313B-CC8A-2674-5B50-F80F6EFC4D58}"/>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25047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B0956-F018-0971-5438-C51854BFB80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6491910-66E1-908A-E60B-29427105ECA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21BF6A-2C58-F3B3-F48D-E018B334866B}"/>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3527FE5C-02C3-A75A-220E-F1CD40FF2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86E79-BECC-1B86-FB34-B5CE88D4C244}"/>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67653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4AA8-18D7-BB1F-3312-17BA8390E4A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FE66D0A-B4C2-77F1-35D0-AAEA7DAC738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52D4F5-CD18-EAB5-328B-C51DC9EF9A2A}"/>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E4947721-ACA6-C800-1AB7-489630199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DCA5A-278E-2239-5641-4BC5A287996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42087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3297-68E7-F987-813B-C2B824DB94B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9FCD61E-3B7A-9AA8-590B-8FAEACFF9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2B8143A-D26F-0BEF-42E8-7B8C0ED0E55A}"/>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210F413A-0BB8-2017-FD61-744934A47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DDDD0-17F8-916D-1F44-58E44A23EFD9}"/>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948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FFE7-E545-7DCB-F98B-E9D0C669D3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E8D5387-1A51-080F-6AED-7149432FD1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1571BF1-BD4D-042E-7C83-56D4EBC924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4965406-5364-AB69-4957-CF3828A5A244}"/>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6" name="Footer Placeholder 5">
            <a:extLst>
              <a:ext uri="{FF2B5EF4-FFF2-40B4-BE49-F238E27FC236}">
                <a16:creationId xmlns:a16="http://schemas.microsoft.com/office/drawing/2014/main" id="{C8BFD510-AFB4-E355-EF87-8A08FD21D1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2606B-AE5F-CF3F-F626-C57A63635D12}"/>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159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9D3C-B8AA-EA1A-4C35-E4976C0F31D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1E49FD-3E63-6D06-DCFA-E6CDB3CAC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4349DD7-0B75-0D02-8C1F-BFDB512C49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2214F70-7B9C-F421-3BD7-CB1C6130F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83EFC0-F7AE-C07C-B227-4D6847AA9DD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8E39F00-6B14-4A17-414B-ED414D2CDAFB}"/>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8" name="Footer Placeholder 7">
            <a:extLst>
              <a:ext uri="{FF2B5EF4-FFF2-40B4-BE49-F238E27FC236}">
                <a16:creationId xmlns:a16="http://schemas.microsoft.com/office/drawing/2014/main" id="{E166F655-F762-77F0-6093-FE00890F9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11946-D6D2-0FE9-B947-F16D5F1202B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92041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C765-2D4F-554F-527F-341CABF81BC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E33F4EF-C693-8D7A-E902-4D4C2E034635}"/>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4" name="Footer Placeholder 3">
            <a:extLst>
              <a:ext uri="{FF2B5EF4-FFF2-40B4-BE49-F238E27FC236}">
                <a16:creationId xmlns:a16="http://schemas.microsoft.com/office/drawing/2014/main" id="{6215F756-373D-0C5D-06E4-D8E3E331D8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9BF2B-85B0-C101-1A39-77DDC966C6CB}"/>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6206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70DDCD-70DE-1E9F-C6AF-8F659EB43D90}"/>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3" name="Footer Placeholder 2">
            <a:extLst>
              <a:ext uri="{FF2B5EF4-FFF2-40B4-BE49-F238E27FC236}">
                <a16:creationId xmlns:a16="http://schemas.microsoft.com/office/drawing/2014/main" id="{922C03AE-5854-01A0-AAC0-70CF130206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4AC06-9341-F073-93A7-D17951F0E4C5}"/>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94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6B13-C100-2203-F4F3-F9BD916272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D546105-8295-C730-E200-F89CE1DF4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BAE96D1-C725-7B2B-CF6D-D14899E92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89FA1B-9114-3F8E-959C-8DE60FF33CE4}"/>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6" name="Footer Placeholder 5">
            <a:extLst>
              <a:ext uri="{FF2B5EF4-FFF2-40B4-BE49-F238E27FC236}">
                <a16:creationId xmlns:a16="http://schemas.microsoft.com/office/drawing/2014/main" id="{5E20AD79-8B2B-2786-DC2A-8806AB5AA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9F877-2BC2-00D8-2D23-5E9826AC6101}"/>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7139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94F5-8CB0-2C70-1D7E-119150A618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0F4047F-BCEF-9B33-6B44-C7D5F11A07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AA3AC-43CE-97EF-B93C-F6913832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5D78D73-01D5-F69E-B3D1-F64C9FC6BA93}"/>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6" name="Footer Placeholder 5">
            <a:extLst>
              <a:ext uri="{FF2B5EF4-FFF2-40B4-BE49-F238E27FC236}">
                <a16:creationId xmlns:a16="http://schemas.microsoft.com/office/drawing/2014/main" id="{1F4932D5-B48C-3090-43C2-3B4BE4F03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3D307-9A8E-E723-64BA-4F63EB0233D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24036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6E5A5D-6A4D-9643-C0C9-6FC094337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4589282-8DBC-A3D3-301C-568211B29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8CB23F-C911-E836-445C-922877FC7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D118D34A-BCFF-F263-1E15-08C4DC792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CAC32C-5ABF-98E3-4A3B-6FF5BCBA8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E5FAB-883B-2842-AF34-877E4F170565}" type="slidenum">
              <a:rPr lang="en-US" smtClean="0"/>
              <a:t>‹#›</a:t>
            </a:fld>
            <a:endParaRPr lang="en-US"/>
          </a:p>
        </p:txBody>
      </p:sp>
    </p:spTree>
    <p:extLst>
      <p:ext uri="{BB962C8B-B14F-4D97-AF65-F5344CB8AC3E}">
        <p14:creationId xmlns:p14="http://schemas.microsoft.com/office/powerpoint/2010/main" val="3287829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when2meet.com/?31518544-EwSxH"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hyperlink" Target="https://github.com/SWEN90014-2025-SM2/SWEN90014-2025-VI-Baselined-Requirement" TargetMode="Externa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hyperlink" Target="https://github.com/SWEN90014-2025-SM2/SWEN90014-2025-DB-Baselined-Requiremen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unimelb.zoom.us/j/3863515138?pwd=cllVUElpWHFyS3AzSGUzSlQ3OUZFUT09" TargetMode="Externa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feit-teaching.atlassian.net/wiki/home"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1ACFE-364A-5D01-318D-05C7C0C8E2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686B0C-5D39-F11B-8747-6760AFEC0D14}"/>
              </a:ext>
            </a:extLst>
          </p:cNvPr>
          <p:cNvSpPr txBox="1"/>
          <p:nvPr/>
        </p:nvSpPr>
        <p:spPr>
          <a:xfrm>
            <a:off x="477980" y="1122363"/>
            <a:ext cx="4892041"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solidFill>
                  <a:schemeClr val="bg1"/>
                </a:solidFill>
                <a:latin typeface="+mj-lt"/>
                <a:ea typeface="+mj-ea"/>
                <a:cs typeface="+mj-cs"/>
              </a:rPr>
              <a:t>SWEN90014 2024 Workshop 1</a:t>
            </a:r>
          </a:p>
        </p:txBody>
      </p:sp>
      <p:pic>
        <p:nvPicPr>
          <p:cNvPr id="25" name="Picture 2" descr="The University of Melbourne – Universities Australia">
            <a:extLst>
              <a:ext uri="{FF2B5EF4-FFF2-40B4-BE49-F238E27FC236}">
                <a16:creationId xmlns:a16="http://schemas.microsoft.com/office/drawing/2014/main" id="{079E22EA-3C62-55FB-E70B-0BA790B6A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CE4DB3-168A-7E22-DE38-3B5B1E750D87}"/>
              </a:ext>
            </a:extLst>
          </p:cNvPr>
          <p:cNvSpPr txBox="1"/>
          <p:nvPr/>
        </p:nvSpPr>
        <p:spPr>
          <a:xfrm>
            <a:off x="630380" y="1906505"/>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SWEN90014 2025 Workshop 1  </a:t>
            </a:r>
          </a:p>
        </p:txBody>
      </p:sp>
      <p:sp>
        <p:nvSpPr>
          <p:cNvPr id="4" name="TextBox 3">
            <a:extLst>
              <a:ext uri="{FF2B5EF4-FFF2-40B4-BE49-F238E27FC236}">
                <a16:creationId xmlns:a16="http://schemas.microsoft.com/office/drawing/2014/main" id="{01328B56-44BA-8CC8-73D3-091D257AB554}"/>
              </a:ext>
            </a:extLst>
          </p:cNvPr>
          <p:cNvSpPr txBox="1"/>
          <p:nvPr/>
        </p:nvSpPr>
        <p:spPr>
          <a:xfrm>
            <a:off x="630379" y="4632802"/>
            <a:ext cx="6727153" cy="695943"/>
          </a:xfrm>
          <a:prstGeom prst="rect">
            <a:avLst/>
          </a:prstGeom>
        </p:spPr>
        <p:txBody>
          <a:bodyPr vert="horz" lIns="91440" tIns="45720" rIns="91440" bIns="45720" rtlCol="0">
            <a:noAutofit/>
          </a:bodyPr>
          <a:lstStyle/>
          <a:p>
            <a:pPr>
              <a:lnSpc>
                <a:spcPct val="90000"/>
              </a:lnSpc>
              <a:spcBef>
                <a:spcPts val="1000"/>
              </a:spcBef>
            </a:pPr>
            <a:r>
              <a:rPr lang="en-US" sz="5400" dirty="0"/>
              <a:t>Preparation for sprint 1</a:t>
            </a:r>
          </a:p>
        </p:txBody>
      </p:sp>
      <p:sp>
        <p:nvSpPr>
          <p:cNvPr id="5" name="TextBox 4">
            <a:extLst>
              <a:ext uri="{FF2B5EF4-FFF2-40B4-BE49-F238E27FC236}">
                <a16:creationId xmlns:a16="http://schemas.microsoft.com/office/drawing/2014/main" id="{7E02F0C0-B876-6281-23D3-E2C78AC8C8A0}"/>
              </a:ext>
            </a:extLst>
          </p:cNvPr>
          <p:cNvSpPr txBox="1"/>
          <p:nvPr/>
        </p:nvSpPr>
        <p:spPr>
          <a:xfrm>
            <a:off x="630379" y="2667361"/>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Digital Bricks for Science Gallery</a:t>
            </a:r>
          </a:p>
        </p:txBody>
      </p:sp>
    </p:spTree>
    <p:extLst>
      <p:ext uri="{BB962C8B-B14F-4D97-AF65-F5344CB8AC3E}">
        <p14:creationId xmlns:p14="http://schemas.microsoft.com/office/powerpoint/2010/main" val="600934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2150076" y="522134"/>
            <a:ext cx="8048367" cy="767304"/>
          </a:xfrm>
        </p:spPr>
        <p:txBody>
          <a:bodyPr>
            <a:normAutofit/>
          </a:bodyPr>
          <a:lstStyle/>
          <a:p>
            <a:r>
              <a:rPr lang="en-US" sz="4400" dirty="0"/>
              <a:t>Scrum Master vs Product Owner</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E8D277-662D-2BD8-88B9-F9C97B6DC09E}"/>
              </a:ext>
            </a:extLst>
          </p:cNvPr>
          <p:cNvSpPr txBox="1"/>
          <p:nvPr/>
        </p:nvSpPr>
        <p:spPr>
          <a:xfrm>
            <a:off x="1000613" y="2762676"/>
            <a:ext cx="5221926" cy="2031325"/>
          </a:xfrm>
          <a:prstGeom prst="rect">
            <a:avLst/>
          </a:prstGeom>
          <a:noFill/>
        </p:spPr>
        <p:txBody>
          <a:bodyPr wrap="square">
            <a:spAutoFit/>
          </a:bodyPr>
          <a:lstStyle/>
          <a:p>
            <a:pPr marL="285750" indent="-285750">
              <a:buFont typeface="Arial" panose="020B0604020202020204" pitchFamily="34" charset="0"/>
              <a:buChar char="•"/>
            </a:pPr>
            <a:r>
              <a:rPr lang="en-US" dirty="0" err="1"/>
              <a:t>Organise</a:t>
            </a:r>
            <a:r>
              <a:rPr lang="en-US" dirty="0"/>
              <a:t> meetings</a:t>
            </a:r>
          </a:p>
          <a:p>
            <a:pPr marL="285750" indent="-285750">
              <a:buFont typeface="Arial" panose="020B0604020202020204" pitchFamily="34" charset="0"/>
              <a:buChar char="•"/>
            </a:pPr>
            <a:r>
              <a:rPr lang="en-US" dirty="0"/>
              <a:t>Maintain the team’s kanban</a:t>
            </a:r>
          </a:p>
          <a:p>
            <a:pPr marL="285750" indent="-285750">
              <a:buFont typeface="Arial" panose="020B0604020202020204" pitchFamily="34" charset="0"/>
              <a:buChar char="•"/>
            </a:pPr>
            <a:r>
              <a:rPr lang="en-US" dirty="0"/>
              <a:t>Reports progress</a:t>
            </a:r>
          </a:p>
          <a:p>
            <a:pPr marL="285750" indent="-285750">
              <a:buFont typeface="Arial" panose="020B0604020202020204" pitchFamily="34" charset="0"/>
              <a:buChar char="•"/>
            </a:pPr>
            <a:r>
              <a:rPr lang="en-US" dirty="0"/>
              <a:t>Manage any issues or problems within the team</a:t>
            </a:r>
          </a:p>
          <a:p>
            <a:pPr marL="285750" indent="-285750">
              <a:buFont typeface="Arial" panose="020B0604020202020204" pitchFamily="34" charset="0"/>
              <a:buChar char="•"/>
            </a:pPr>
            <a:r>
              <a:rPr lang="en-US" dirty="0"/>
              <a:t>Monitors the workload of team members</a:t>
            </a:r>
          </a:p>
          <a:p>
            <a:pPr marL="285750" indent="-285750">
              <a:buFont typeface="Arial" panose="020B0604020202020204" pitchFamily="34" charset="0"/>
              <a:buChar char="•"/>
            </a:pPr>
            <a:r>
              <a:rPr lang="en-US" dirty="0"/>
              <a:t>Looks out for risks to team delivery and seeks to mitigate them</a:t>
            </a:r>
          </a:p>
        </p:txBody>
      </p:sp>
      <p:sp>
        <p:nvSpPr>
          <p:cNvPr id="5" name="TextBox 4">
            <a:extLst>
              <a:ext uri="{FF2B5EF4-FFF2-40B4-BE49-F238E27FC236}">
                <a16:creationId xmlns:a16="http://schemas.microsoft.com/office/drawing/2014/main" id="{078710EE-DE0E-AFBA-EDA7-5615D3BAA771}"/>
              </a:ext>
            </a:extLst>
          </p:cNvPr>
          <p:cNvSpPr txBox="1"/>
          <p:nvPr/>
        </p:nvSpPr>
        <p:spPr>
          <a:xfrm>
            <a:off x="6921805" y="2695328"/>
            <a:ext cx="5038967" cy="2031325"/>
          </a:xfrm>
          <a:prstGeom prst="rect">
            <a:avLst/>
          </a:prstGeom>
          <a:noFill/>
        </p:spPr>
        <p:txBody>
          <a:bodyPr wrap="square">
            <a:spAutoFit/>
          </a:bodyPr>
          <a:lstStyle/>
          <a:p>
            <a:pPr marL="285750" indent="-285750">
              <a:buFont typeface="Arial" panose="020B0604020202020204" pitchFamily="34" charset="0"/>
              <a:buChar char="•"/>
            </a:pPr>
            <a:r>
              <a:rPr lang="en-US" dirty="0"/>
              <a:t>Understands and can explain the client’s intentions</a:t>
            </a:r>
          </a:p>
          <a:p>
            <a:pPr marL="285750" indent="-285750">
              <a:buFont typeface="Arial" panose="020B0604020202020204" pitchFamily="34" charset="0"/>
              <a:buChar char="•"/>
            </a:pPr>
            <a:r>
              <a:rPr lang="en-US" dirty="0"/>
              <a:t>Knows the product better than anyone!</a:t>
            </a:r>
          </a:p>
          <a:p>
            <a:pPr marL="285750" indent="-285750">
              <a:buFont typeface="Arial" panose="020B0604020202020204" pitchFamily="34" charset="0"/>
              <a:buChar char="•"/>
            </a:pPr>
            <a:r>
              <a:rPr lang="en-US" dirty="0"/>
              <a:t>Keeps the client informed at all stages</a:t>
            </a:r>
          </a:p>
          <a:p>
            <a:pPr marL="285750" indent="-285750">
              <a:buFont typeface="Arial" panose="020B0604020202020204" pitchFamily="34" charset="0"/>
              <a:buChar char="•"/>
            </a:pPr>
            <a:r>
              <a:rPr lang="en-US" dirty="0"/>
              <a:t>Starts the Sprint Review/Showcase meeting</a:t>
            </a:r>
          </a:p>
          <a:p>
            <a:pPr marL="285750" indent="-285750">
              <a:buFont typeface="Arial" panose="020B0604020202020204" pitchFamily="34" charset="0"/>
              <a:buChar char="•"/>
            </a:pPr>
            <a:r>
              <a:rPr lang="en-US" dirty="0"/>
              <a:t>Set the team goals and objectives for each sprint</a:t>
            </a:r>
          </a:p>
          <a:p>
            <a:pPr marL="285750" indent="-285750">
              <a:buFont typeface="Arial" panose="020B0604020202020204" pitchFamily="34" charset="0"/>
              <a:buChar char="•"/>
            </a:pPr>
            <a:r>
              <a:rPr lang="en-US" dirty="0"/>
              <a:t>Communicates clearly with confidence</a:t>
            </a:r>
          </a:p>
        </p:txBody>
      </p:sp>
      <p:sp>
        <p:nvSpPr>
          <p:cNvPr id="6" name="TextBox 5">
            <a:extLst>
              <a:ext uri="{FF2B5EF4-FFF2-40B4-BE49-F238E27FC236}">
                <a16:creationId xmlns:a16="http://schemas.microsoft.com/office/drawing/2014/main" id="{1C376CB5-A465-1B44-877C-42162000E7F0}"/>
              </a:ext>
            </a:extLst>
          </p:cNvPr>
          <p:cNvSpPr txBox="1"/>
          <p:nvPr/>
        </p:nvSpPr>
        <p:spPr>
          <a:xfrm>
            <a:off x="1186249" y="2026643"/>
            <a:ext cx="2220608" cy="523220"/>
          </a:xfrm>
          <a:prstGeom prst="rect">
            <a:avLst/>
          </a:prstGeom>
          <a:noFill/>
        </p:spPr>
        <p:txBody>
          <a:bodyPr wrap="none" rtlCol="0">
            <a:spAutoFit/>
          </a:bodyPr>
          <a:lstStyle/>
          <a:p>
            <a:r>
              <a:rPr lang="en-US" sz="2800" dirty="0"/>
              <a:t>Scrum Master</a:t>
            </a:r>
          </a:p>
        </p:txBody>
      </p:sp>
      <p:sp>
        <p:nvSpPr>
          <p:cNvPr id="7" name="TextBox 6">
            <a:extLst>
              <a:ext uri="{FF2B5EF4-FFF2-40B4-BE49-F238E27FC236}">
                <a16:creationId xmlns:a16="http://schemas.microsoft.com/office/drawing/2014/main" id="{403F1BF5-AC56-C5C2-A677-A26C6A1AA486}"/>
              </a:ext>
            </a:extLst>
          </p:cNvPr>
          <p:cNvSpPr txBox="1"/>
          <p:nvPr/>
        </p:nvSpPr>
        <p:spPr>
          <a:xfrm>
            <a:off x="7051590" y="2026643"/>
            <a:ext cx="2397451" cy="523220"/>
          </a:xfrm>
          <a:prstGeom prst="rect">
            <a:avLst/>
          </a:prstGeom>
          <a:noFill/>
        </p:spPr>
        <p:txBody>
          <a:bodyPr wrap="none" rtlCol="0">
            <a:spAutoFit/>
          </a:bodyPr>
          <a:lstStyle/>
          <a:p>
            <a:r>
              <a:rPr lang="en-US" sz="2800" dirty="0"/>
              <a:t>Product Owner</a:t>
            </a:r>
          </a:p>
        </p:txBody>
      </p:sp>
      <p:sp>
        <p:nvSpPr>
          <p:cNvPr id="8" name="TextBox 7">
            <a:extLst>
              <a:ext uri="{FF2B5EF4-FFF2-40B4-BE49-F238E27FC236}">
                <a16:creationId xmlns:a16="http://schemas.microsoft.com/office/drawing/2014/main" id="{FE67DB4B-EE1D-2FBD-3A53-4DFC9F620B03}"/>
              </a:ext>
            </a:extLst>
          </p:cNvPr>
          <p:cNvSpPr txBox="1"/>
          <p:nvPr/>
        </p:nvSpPr>
        <p:spPr>
          <a:xfrm>
            <a:off x="2171097" y="5404173"/>
            <a:ext cx="2651303" cy="523220"/>
          </a:xfrm>
          <a:prstGeom prst="rect">
            <a:avLst/>
          </a:prstGeom>
          <a:noFill/>
        </p:spPr>
        <p:txBody>
          <a:bodyPr wrap="none" rtlCol="0">
            <a:spAutoFit/>
          </a:bodyPr>
          <a:lstStyle/>
          <a:p>
            <a:r>
              <a:rPr lang="en-US" sz="2800" dirty="0">
                <a:solidFill>
                  <a:schemeClr val="accent2">
                    <a:lumMod val="75000"/>
                  </a:schemeClr>
                </a:solidFill>
              </a:rPr>
              <a:t>Super organized!</a:t>
            </a:r>
          </a:p>
        </p:txBody>
      </p:sp>
      <p:sp>
        <p:nvSpPr>
          <p:cNvPr id="9" name="TextBox 8">
            <a:extLst>
              <a:ext uri="{FF2B5EF4-FFF2-40B4-BE49-F238E27FC236}">
                <a16:creationId xmlns:a16="http://schemas.microsoft.com/office/drawing/2014/main" id="{B1EB28B1-4220-21C1-BFC5-B8E50B6F8250}"/>
              </a:ext>
            </a:extLst>
          </p:cNvPr>
          <p:cNvSpPr txBox="1"/>
          <p:nvPr/>
        </p:nvSpPr>
        <p:spPr>
          <a:xfrm>
            <a:off x="7623418" y="5433257"/>
            <a:ext cx="3350661" cy="523220"/>
          </a:xfrm>
          <a:prstGeom prst="rect">
            <a:avLst/>
          </a:prstGeom>
          <a:noFill/>
        </p:spPr>
        <p:txBody>
          <a:bodyPr wrap="none" rtlCol="0">
            <a:spAutoFit/>
          </a:bodyPr>
          <a:lstStyle/>
          <a:p>
            <a:r>
              <a:rPr lang="en-US" sz="2800" dirty="0">
                <a:solidFill>
                  <a:schemeClr val="accent6">
                    <a:lumMod val="75000"/>
                  </a:schemeClr>
                </a:solidFill>
              </a:rPr>
              <a:t>Super communicator!</a:t>
            </a:r>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29F237AF-5EC5-4997-691D-546B39F5EF9A}"/>
              </a:ext>
            </a:extLst>
          </p:cNvPr>
          <p:cNvPicPr>
            <a:picLocks noChangeAspect="1"/>
          </p:cNvPicPr>
          <p:nvPr/>
        </p:nvPicPr>
        <p:blipFill>
          <a:blip r:embed="rId3">
            <a:duotone>
              <a:schemeClr val="accent2">
                <a:shade val="45000"/>
                <a:satMod val="135000"/>
              </a:schemeClr>
              <a:prstClr val="white"/>
            </a:duotone>
          </a:blip>
          <a:stretch>
            <a:fillRect/>
          </a:stretch>
        </p:blipFill>
        <p:spPr>
          <a:xfrm>
            <a:off x="1259963" y="5289607"/>
            <a:ext cx="842389" cy="842389"/>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2F827F40-1879-8283-CC19-75DBD0495287}"/>
              </a:ext>
            </a:extLst>
          </p:cNvPr>
          <p:cNvPicPr>
            <a:picLocks noChangeAspect="1"/>
          </p:cNvPicPr>
          <p:nvPr/>
        </p:nvPicPr>
        <p:blipFill>
          <a:blip r:embed="rId3">
            <a:duotone>
              <a:schemeClr val="accent6">
                <a:shade val="45000"/>
                <a:satMod val="135000"/>
              </a:schemeClr>
              <a:prstClr val="white"/>
            </a:duotone>
          </a:blip>
          <a:stretch>
            <a:fillRect/>
          </a:stretch>
        </p:blipFill>
        <p:spPr>
          <a:xfrm>
            <a:off x="6781029" y="5289607"/>
            <a:ext cx="842389" cy="842389"/>
          </a:xfrm>
          <a:prstGeom prst="rect">
            <a:avLst/>
          </a:prstGeom>
        </p:spPr>
      </p:pic>
    </p:spTree>
    <p:extLst>
      <p:ext uri="{BB962C8B-B14F-4D97-AF65-F5344CB8AC3E}">
        <p14:creationId xmlns:p14="http://schemas.microsoft.com/office/powerpoint/2010/main" val="221148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P spid="6"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3B5D5-4F36-4452-A6DB-F1BC421E6DB4}"/>
              </a:ext>
            </a:extLst>
          </p:cNvPr>
          <p:cNvSpPr>
            <a:spLocks noGrp="1"/>
          </p:cNvSpPr>
          <p:nvPr>
            <p:ph type="title"/>
          </p:nvPr>
        </p:nvSpPr>
        <p:spPr>
          <a:xfrm>
            <a:off x="2354316" y="365125"/>
            <a:ext cx="8999483" cy="1325563"/>
          </a:xfrm>
        </p:spPr>
        <p:txBody>
          <a:bodyPr/>
          <a:lstStyle/>
          <a:p>
            <a:r>
              <a:rPr lang="en-US" dirty="0"/>
              <a:t>Mentor team meeting availability</a:t>
            </a:r>
          </a:p>
        </p:txBody>
      </p:sp>
      <p:sp>
        <p:nvSpPr>
          <p:cNvPr id="7" name="TextBox 6">
            <a:extLst>
              <a:ext uri="{FF2B5EF4-FFF2-40B4-BE49-F238E27FC236}">
                <a16:creationId xmlns:a16="http://schemas.microsoft.com/office/drawing/2014/main" id="{4CFAE046-6BC4-BDCE-DADB-482890194F54}"/>
              </a:ext>
            </a:extLst>
          </p:cNvPr>
          <p:cNvSpPr txBox="1"/>
          <p:nvPr/>
        </p:nvSpPr>
        <p:spPr>
          <a:xfrm>
            <a:off x="1912882" y="1600200"/>
            <a:ext cx="7546427" cy="461665"/>
          </a:xfrm>
          <a:prstGeom prst="rect">
            <a:avLst/>
          </a:prstGeom>
          <a:noFill/>
        </p:spPr>
        <p:txBody>
          <a:bodyPr wrap="square">
            <a:spAutoFit/>
          </a:bodyPr>
          <a:lstStyle/>
          <a:p>
            <a:r>
              <a:rPr lang="en-US" sz="2400" dirty="0">
                <a:hlinkClick r:id="rId2"/>
              </a:rPr>
              <a:t>https://www.when2meet.com/?31518544-EwSxH</a:t>
            </a:r>
            <a:endParaRPr lang="en-US" sz="2400" dirty="0"/>
          </a:p>
        </p:txBody>
      </p:sp>
      <p:pic>
        <p:nvPicPr>
          <p:cNvPr id="10" name="Picture 9" descr="A graph of a week&#10;&#10;AI-generated content may be incorrect.">
            <a:extLst>
              <a:ext uri="{FF2B5EF4-FFF2-40B4-BE49-F238E27FC236}">
                <a16:creationId xmlns:a16="http://schemas.microsoft.com/office/drawing/2014/main" id="{3F5FA784-3A20-4ADE-0725-5F6D1DD16935}"/>
              </a:ext>
            </a:extLst>
          </p:cNvPr>
          <p:cNvPicPr>
            <a:picLocks noChangeAspect="1"/>
          </p:cNvPicPr>
          <p:nvPr/>
        </p:nvPicPr>
        <p:blipFill>
          <a:blip r:embed="rId3"/>
          <a:stretch>
            <a:fillRect/>
          </a:stretch>
        </p:blipFill>
        <p:spPr>
          <a:xfrm>
            <a:off x="6600090" y="2152353"/>
            <a:ext cx="5339662" cy="4393779"/>
          </a:xfrm>
          <a:prstGeom prst="rect">
            <a:avLst/>
          </a:prstGeom>
        </p:spPr>
      </p:pic>
      <p:sp>
        <p:nvSpPr>
          <p:cNvPr id="11" name="TextBox 10">
            <a:extLst>
              <a:ext uri="{FF2B5EF4-FFF2-40B4-BE49-F238E27FC236}">
                <a16:creationId xmlns:a16="http://schemas.microsoft.com/office/drawing/2014/main" id="{28AA5DCF-8075-F08B-B8C7-11A2D378F5A5}"/>
              </a:ext>
            </a:extLst>
          </p:cNvPr>
          <p:cNvSpPr txBox="1"/>
          <p:nvPr/>
        </p:nvSpPr>
        <p:spPr>
          <a:xfrm>
            <a:off x="998482" y="2711604"/>
            <a:ext cx="5683578" cy="2677656"/>
          </a:xfrm>
          <a:prstGeom prst="rect">
            <a:avLst/>
          </a:prstGeom>
          <a:noFill/>
        </p:spPr>
        <p:txBody>
          <a:bodyPr wrap="square" rtlCol="0">
            <a:spAutoFit/>
          </a:bodyPr>
          <a:lstStyle/>
          <a:p>
            <a:r>
              <a:rPr lang="en-US" sz="2800" dirty="0"/>
              <a:t>The Scrum Master of each Team should nominate </a:t>
            </a:r>
            <a:r>
              <a:rPr lang="en-US" sz="2800" b="1" dirty="0"/>
              <a:t>ONE</a:t>
            </a:r>
            <a:r>
              <a:rPr lang="en-US" sz="2800" dirty="0"/>
              <a:t> </a:t>
            </a:r>
            <a:br>
              <a:rPr lang="en-US" sz="2800" dirty="0"/>
            </a:br>
            <a:r>
              <a:rPr lang="en-US" sz="2800" dirty="0"/>
              <a:t>30 min meeting time slot for their team.</a:t>
            </a:r>
          </a:p>
          <a:p>
            <a:endParaRPr lang="en-US" sz="2800" dirty="0"/>
          </a:p>
          <a:p>
            <a:r>
              <a:rPr lang="en-US" sz="2800" b="1" dirty="0">
                <a:highlight>
                  <a:srgbClr val="00FF00"/>
                </a:highlight>
              </a:rPr>
              <a:t>This meeting is online over Zoom</a:t>
            </a:r>
            <a:r>
              <a:rPr lang="en-US" sz="2800" b="1" dirty="0"/>
              <a:t>.</a:t>
            </a:r>
          </a:p>
        </p:txBody>
      </p:sp>
      <p:sp>
        <p:nvSpPr>
          <p:cNvPr id="13" name="Rectangle 12">
            <a:extLst>
              <a:ext uri="{FF2B5EF4-FFF2-40B4-BE49-F238E27FC236}">
                <a16:creationId xmlns:a16="http://schemas.microsoft.com/office/drawing/2014/main" id="{A9B241B8-7E8B-878E-BA0F-A676F8919618}"/>
              </a:ext>
            </a:extLst>
          </p:cNvPr>
          <p:cNvSpPr/>
          <p:nvPr/>
        </p:nvSpPr>
        <p:spPr>
          <a:xfrm>
            <a:off x="9375227" y="2638032"/>
            <a:ext cx="1650124" cy="3279228"/>
          </a:xfrm>
          <a:prstGeom prst="rect">
            <a:avLst/>
          </a:prstGeom>
          <a:solidFill>
            <a:srgbClr val="FFFFFF">
              <a:alpha val="8588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The University of Melbourne – Universities Australia">
            <a:extLst>
              <a:ext uri="{FF2B5EF4-FFF2-40B4-BE49-F238E27FC236}">
                <a16:creationId xmlns:a16="http://schemas.microsoft.com/office/drawing/2014/main" id="{4024BD40-9403-9D36-E64C-1B666E4554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11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DE7AD-5851-776B-5E86-39B376081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9DB56A-B4ED-0E0D-CEC6-E4582775632A}"/>
              </a:ext>
            </a:extLst>
          </p:cNvPr>
          <p:cNvSpPr>
            <a:spLocks noGrp="1"/>
          </p:cNvSpPr>
          <p:nvPr>
            <p:ph type="title"/>
          </p:nvPr>
        </p:nvSpPr>
        <p:spPr>
          <a:xfrm>
            <a:off x="2490952" y="311868"/>
            <a:ext cx="4624552" cy="1325563"/>
          </a:xfrm>
        </p:spPr>
        <p:txBody>
          <a:bodyPr/>
          <a:lstStyle/>
          <a:p>
            <a:r>
              <a:rPr lang="en-US" dirty="0"/>
              <a:t>Team Exercise</a:t>
            </a:r>
          </a:p>
        </p:txBody>
      </p:sp>
      <p:sp>
        <p:nvSpPr>
          <p:cNvPr id="3" name="TextBox 2">
            <a:extLst>
              <a:ext uri="{FF2B5EF4-FFF2-40B4-BE49-F238E27FC236}">
                <a16:creationId xmlns:a16="http://schemas.microsoft.com/office/drawing/2014/main" id="{8921F40D-E45D-89FB-B44B-074598AE5750}"/>
              </a:ext>
            </a:extLst>
          </p:cNvPr>
          <p:cNvSpPr txBox="1"/>
          <p:nvPr/>
        </p:nvSpPr>
        <p:spPr>
          <a:xfrm>
            <a:off x="1032532" y="1933838"/>
            <a:ext cx="10171496" cy="3108543"/>
          </a:xfrm>
          <a:prstGeom prst="rect">
            <a:avLst/>
          </a:prstGeom>
          <a:noFill/>
        </p:spPr>
        <p:txBody>
          <a:bodyPr wrap="square" rtlCol="0">
            <a:spAutoFit/>
          </a:bodyPr>
          <a:lstStyle/>
          <a:p>
            <a:r>
              <a:rPr lang="en-US" sz="2800" dirty="0"/>
              <a:t>5 minutes.</a:t>
            </a:r>
          </a:p>
          <a:p>
            <a:endParaRPr lang="en-US" sz="2800" dirty="0"/>
          </a:p>
          <a:p>
            <a:pPr marL="457200" indent="-457200">
              <a:buFont typeface="Arial" panose="020B0604020202020204" pitchFamily="34" charset="0"/>
              <a:buChar char="•"/>
            </a:pPr>
            <a:r>
              <a:rPr lang="en-US" sz="2800" dirty="0"/>
              <a:t>Discuss within your team your availability for the weekly meeting with your Mentor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Decide who wants to take the role of Scrum Master and Product Owner</a:t>
            </a:r>
          </a:p>
        </p:txBody>
      </p:sp>
      <p:pic>
        <p:nvPicPr>
          <p:cNvPr id="4" name="Picture 2" descr="The University of Melbourne – Universities Australia">
            <a:extLst>
              <a:ext uri="{FF2B5EF4-FFF2-40B4-BE49-F238E27FC236}">
                <a16:creationId xmlns:a16="http://schemas.microsoft.com/office/drawing/2014/main" id="{99E15120-3EE2-C0F5-B5ED-8B62CBC2A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277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807778" y="494782"/>
            <a:ext cx="8366235" cy="891788"/>
          </a:xfrm>
        </p:spPr>
        <p:txBody>
          <a:bodyPr>
            <a:normAutofit/>
          </a:bodyPr>
          <a:lstStyle/>
          <a:p>
            <a:r>
              <a:rPr lang="en-US" sz="4400" dirty="0"/>
              <a:t>Week 2 Requirements Resolution</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4B32A655-915D-2AD8-64EE-E486A42EBF4B}"/>
              </a:ext>
            </a:extLst>
          </p:cNvPr>
          <p:cNvSpPr txBox="1"/>
          <p:nvPr/>
        </p:nvSpPr>
        <p:spPr>
          <a:xfrm>
            <a:off x="1658745" y="2184402"/>
            <a:ext cx="9403845" cy="2246769"/>
          </a:xfrm>
          <a:prstGeom prst="rect">
            <a:avLst/>
          </a:prstGeom>
          <a:noFill/>
        </p:spPr>
        <p:txBody>
          <a:bodyPr wrap="square" rtlCol="0">
            <a:spAutoFit/>
          </a:bodyPr>
          <a:lstStyle/>
          <a:p>
            <a:r>
              <a:rPr lang="en-AU" sz="2800" dirty="0"/>
              <a:t>The objective is to produce a single, agreed-upon set of requirements that both teams will use as the basis for their project work.</a:t>
            </a:r>
          </a:p>
          <a:p>
            <a:endParaRPr lang="en-AU" sz="2800" dirty="0"/>
          </a:p>
          <a:p>
            <a:r>
              <a:rPr lang="en-AU" sz="2800" dirty="0"/>
              <a:t>Both teams work </a:t>
            </a:r>
            <a:r>
              <a:rPr lang="en-AU" sz="2800" u="sng" dirty="0"/>
              <a:t>together</a:t>
            </a:r>
            <a:r>
              <a:rPr lang="en-AU" sz="2800" dirty="0"/>
              <a:t> through this process.</a:t>
            </a:r>
          </a:p>
        </p:txBody>
      </p:sp>
    </p:spTree>
    <p:extLst>
      <p:ext uri="{BB962C8B-B14F-4D97-AF65-F5344CB8AC3E}">
        <p14:creationId xmlns:p14="http://schemas.microsoft.com/office/powerpoint/2010/main" val="10507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8402C-6F99-49EE-B40C-B551FA0197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26BABB-5B01-F61A-AA64-54AE22AAC0C1}"/>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A45D8E7C-E2A0-D54E-F3BD-4F4DEE7B3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AA12F5C-C773-92A8-E51B-463AC46BD180}"/>
              </a:ext>
            </a:extLst>
          </p:cNvPr>
          <p:cNvSpPr txBox="1"/>
          <p:nvPr/>
        </p:nvSpPr>
        <p:spPr>
          <a:xfrm>
            <a:off x="5660899" y="1694121"/>
            <a:ext cx="3566233" cy="369332"/>
          </a:xfrm>
          <a:prstGeom prst="rect">
            <a:avLst/>
          </a:prstGeom>
          <a:noFill/>
        </p:spPr>
        <p:txBody>
          <a:bodyPr wrap="none" rtlCol="0">
            <a:spAutoFit/>
          </a:bodyPr>
          <a:lstStyle/>
          <a:p>
            <a:r>
              <a:rPr lang="en-US" b="1" dirty="0"/>
              <a:t>Review</a:t>
            </a:r>
            <a:r>
              <a:rPr lang="en-US" dirty="0"/>
              <a:t> from client/user perspective</a:t>
            </a:r>
          </a:p>
        </p:txBody>
      </p:sp>
      <p:sp>
        <p:nvSpPr>
          <p:cNvPr id="6" name="TextBox 5">
            <a:extLst>
              <a:ext uri="{FF2B5EF4-FFF2-40B4-BE49-F238E27FC236}">
                <a16:creationId xmlns:a16="http://schemas.microsoft.com/office/drawing/2014/main" id="{565AC175-56AE-0AD3-6A01-CD6AC2CF995B}"/>
              </a:ext>
            </a:extLst>
          </p:cNvPr>
          <p:cNvSpPr txBox="1"/>
          <p:nvPr/>
        </p:nvSpPr>
        <p:spPr>
          <a:xfrm>
            <a:off x="5822886" y="4562466"/>
            <a:ext cx="3397212" cy="369332"/>
          </a:xfrm>
          <a:prstGeom prst="rect">
            <a:avLst/>
          </a:prstGeom>
          <a:noFill/>
        </p:spPr>
        <p:txBody>
          <a:bodyPr wrap="none" rtlCol="0">
            <a:spAutoFit/>
          </a:bodyPr>
          <a:lstStyle/>
          <a:p>
            <a:r>
              <a:rPr lang="en-US" b="1" dirty="0"/>
              <a:t>Review</a:t>
            </a:r>
            <a:r>
              <a:rPr lang="en-US" dirty="0"/>
              <a:t> from technical perspective</a:t>
            </a:r>
          </a:p>
        </p:txBody>
      </p:sp>
      <p:grpSp>
        <p:nvGrpSpPr>
          <p:cNvPr id="20" name="Graphic 9" descr="Group of men with solid fill">
            <a:extLst>
              <a:ext uri="{FF2B5EF4-FFF2-40B4-BE49-F238E27FC236}">
                <a16:creationId xmlns:a16="http://schemas.microsoft.com/office/drawing/2014/main" id="{4478707B-7B72-0AE4-1EC2-369266CAB909}"/>
              </a:ext>
            </a:extLst>
          </p:cNvPr>
          <p:cNvGrpSpPr/>
          <p:nvPr/>
        </p:nvGrpSpPr>
        <p:grpSpPr>
          <a:xfrm>
            <a:off x="710149" y="2321071"/>
            <a:ext cx="817203" cy="739140"/>
            <a:chOff x="1578593" y="1882791"/>
            <a:chExt cx="817203" cy="739140"/>
          </a:xfrm>
          <a:solidFill>
            <a:schemeClr val="accent6">
              <a:lumMod val="75000"/>
            </a:schemeClr>
          </a:solidFill>
        </p:grpSpPr>
        <p:sp>
          <p:nvSpPr>
            <p:cNvPr id="21" name="Freeform 20">
              <a:extLst>
                <a:ext uri="{FF2B5EF4-FFF2-40B4-BE49-F238E27FC236}">
                  <a16:creationId xmlns:a16="http://schemas.microsoft.com/office/drawing/2014/main" id="{F25D1D5D-B40A-69D1-136E-A8B7E7737D0E}"/>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7B8D0DA-F4F0-AB54-D479-C3170BB2C81A}"/>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01C247F1-7897-F828-CF64-48C342C1A07F}"/>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06FA3048-E02C-5002-F036-F39B83E8BF5C}"/>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0495508-2C79-B3D1-3645-9487E4D07922}"/>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B8F58416-4E9F-B6E4-5110-320ED1F04201}"/>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0" name="Graphic 10" descr="Group of men with solid fill">
            <a:extLst>
              <a:ext uri="{FF2B5EF4-FFF2-40B4-BE49-F238E27FC236}">
                <a16:creationId xmlns:a16="http://schemas.microsoft.com/office/drawing/2014/main" id="{1667454C-40C1-B231-E79E-D72D2B12DCB4}"/>
              </a:ext>
            </a:extLst>
          </p:cNvPr>
          <p:cNvGrpSpPr/>
          <p:nvPr/>
        </p:nvGrpSpPr>
        <p:grpSpPr>
          <a:xfrm>
            <a:off x="6897450" y="2088947"/>
            <a:ext cx="579090" cy="739140"/>
            <a:chOff x="6737476" y="2824393"/>
            <a:chExt cx="579090" cy="739140"/>
          </a:xfrm>
          <a:solidFill>
            <a:schemeClr val="accent2">
              <a:lumMod val="75000"/>
            </a:schemeClr>
          </a:solidFill>
        </p:grpSpPr>
        <p:sp>
          <p:nvSpPr>
            <p:cNvPr id="52" name="Freeform 51">
              <a:extLst>
                <a:ext uri="{FF2B5EF4-FFF2-40B4-BE49-F238E27FC236}">
                  <a16:creationId xmlns:a16="http://schemas.microsoft.com/office/drawing/2014/main" id="{DD800C1F-79D9-DE8C-3202-D5BF8125A77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id="{A9070857-A738-56F8-3EA9-2107463011B3}"/>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4" name="Freeform 53">
              <a:extLst>
                <a:ext uri="{FF2B5EF4-FFF2-40B4-BE49-F238E27FC236}">
                  <a16:creationId xmlns:a16="http://schemas.microsoft.com/office/drawing/2014/main" id="{41BDE147-D40C-7DCF-1A9E-3F4C80AFC216}"/>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id="{A8769D83-2854-D5CE-F645-41359D61FC78}"/>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24" name="Graphic 23" descr="List with solid fill">
            <a:extLst>
              <a:ext uri="{FF2B5EF4-FFF2-40B4-BE49-F238E27FC236}">
                <a16:creationId xmlns:a16="http://schemas.microsoft.com/office/drawing/2014/main" id="{FB08A4B1-D6DA-49EA-6E32-D1BC0C915C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73423" y="2828086"/>
            <a:ext cx="914400" cy="914400"/>
          </a:xfrm>
          <a:prstGeom prst="rect">
            <a:avLst/>
          </a:prstGeom>
        </p:spPr>
      </p:pic>
      <p:sp>
        <p:nvSpPr>
          <p:cNvPr id="25" name="TextBox 24">
            <a:extLst>
              <a:ext uri="{FF2B5EF4-FFF2-40B4-BE49-F238E27FC236}">
                <a16:creationId xmlns:a16="http://schemas.microsoft.com/office/drawing/2014/main" id="{EA098C5D-BC10-91BC-E43E-191640E5FA35}"/>
              </a:ext>
            </a:extLst>
          </p:cNvPr>
          <p:cNvSpPr txBox="1"/>
          <p:nvPr/>
        </p:nvSpPr>
        <p:spPr>
          <a:xfrm>
            <a:off x="10453891" y="3766523"/>
            <a:ext cx="1591141" cy="646331"/>
          </a:xfrm>
          <a:prstGeom prst="rect">
            <a:avLst/>
          </a:prstGeom>
          <a:noFill/>
        </p:spPr>
        <p:txBody>
          <a:bodyPr wrap="none" rtlCol="0">
            <a:spAutoFit/>
          </a:bodyPr>
          <a:lstStyle/>
          <a:p>
            <a:r>
              <a:rPr lang="en-US" dirty="0"/>
              <a:t>What was your</a:t>
            </a:r>
          </a:p>
          <a:p>
            <a:r>
              <a:rPr lang="en-US" dirty="0"/>
              <a:t>Process?</a:t>
            </a:r>
          </a:p>
        </p:txBody>
      </p:sp>
      <p:sp>
        <p:nvSpPr>
          <p:cNvPr id="26" name="TextBox 25">
            <a:extLst>
              <a:ext uri="{FF2B5EF4-FFF2-40B4-BE49-F238E27FC236}">
                <a16:creationId xmlns:a16="http://schemas.microsoft.com/office/drawing/2014/main" id="{2C2D10FD-2AF6-ED84-7762-12844FEA59A2}"/>
              </a:ext>
            </a:extLst>
          </p:cNvPr>
          <p:cNvSpPr txBox="1"/>
          <p:nvPr/>
        </p:nvSpPr>
        <p:spPr>
          <a:xfrm>
            <a:off x="10355645" y="4396534"/>
            <a:ext cx="1051057" cy="923330"/>
          </a:xfrm>
          <a:prstGeom prst="rect">
            <a:avLst/>
          </a:prstGeom>
          <a:noFill/>
        </p:spPr>
        <p:txBody>
          <a:bodyPr wrap="none" rtlCol="0">
            <a:spAutoFit/>
          </a:bodyPr>
          <a:lstStyle/>
          <a:p>
            <a:pPr marL="285750" indent="-285750">
              <a:buFont typeface="Arial" panose="020B0604020202020204" pitchFamily="34" charset="0"/>
              <a:buChar char="•"/>
            </a:pPr>
            <a:r>
              <a:rPr lang="en-US" dirty="0"/>
              <a:t>Who</a:t>
            </a:r>
          </a:p>
          <a:p>
            <a:pPr marL="285750" indent="-285750">
              <a:buFont typeface="Arial" panose="020B0604020202020204" pitchFamily="34" charset="0"/>
              <a:buChar char="•"/>
            </a:pPr>
            <a:r>
              <a:rPr lang="en-US" dirty="0"/>
              <a:t>How</a:t>
            </a:r>
          </a:p>
          <a:p>
            <a:pPr marL="285750" indent="-285750">
              <a:buFont typeface="Arial" panose="020B0604020202020204" pitchFamily="34" charset="0"/>
              <a:buChar char="•"/>
            </a:pPr>
            <a:r>
              <a:rPr lang="en-US" dirty="0"/>
              <a:t>Result</a:t>
            </a:r>
          </a:p>
        </p:txBody>
      </p:sp>
      <p:pic>
        <p:nvPicPr>
          <p:cNvPr id="28" name="Graphic 27" descr="Shield Tick with solid fill">
            <a:extLst>
              <a:ext uri="{FF2B5EF4-FFF2-40B4-BE49-F238E27FC236}">
                <a16:creationId xmlns:a16="http://schemas.microsoft.com/office/drawing/2014/main" id="{F80527B9-D05D-B933-0D2E-FC5E8AE700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84927" y="2063453"/>
            <a:ext cx="914400" cy="914400"/>
          </a:xfrm>
          <a:prstGeom prst="rect">
            <a:avLst/>
          </a:prstGeom>
        </p:spPr>
      </p:pic>
      <p:pic>
        <p:nvPicPr>
          <p:cNvPr id="29" name="Graphic 28" descr="Shield Tick with solid fill">
            <a:extLst>
              <a:ext uri="{FF2B5EF4-FFF2-40B4-BE49-F238E27FC236}">
                <a16:creationId xmlns:a16="http://schemas.microsoft.com/office/drawing/2014/main" id="{FE14BC8B-1470-D2D2-8BD0-64615BC09B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6271" y="4957530"/>
            <a:ext cx="914400" cy="914400"/>
          </a:xfrm>
          <a:prstGeom prst="rect">
            <a:avLst/>
          </a:prstGeom>
        </p:spPr>
      </p:pic>
      <p:pic>
        <p:nvPicPr>
          <p:cNvPr id="38" name="Graphic 37" descr="Document outline">
            <a:extLst>
              <a:ext uri="{FF2B5EF4-FFF2-40B4-BE49-F238E27FC236}">
                <a16:creationId xmlns:a16="http://schemas.microsoft.com/office/drawing/2014/main" id="{DEA4D61E-6E7C-B4BB-0416-F2EAE7353D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9483" y="3129918"/>
            <a:ext cx="914400" cy="914400"/>
          </a:xfrm>
          <a:prstGeom prst="rect">
            <a:avLst/>
          </a:prstGeom>
        </p:spPr>
      </p:pic>
      <p:pic>
        <p:nvPicPr>
          <p:cNvPr id="39" name="Graphic 38" descr="Document outline">
            <a:extLst>
              <a:ext uri="{FF2B5EF4-FFF2-40B4-BE49-F238E27FC236}">
                <a16:creationId xmlns:a16="http://schemas.microsoft.com/office/drawing/2014/main" id="{84210BE5-B660-1B88-8A31-BAA1411A7F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52294" y="3126209"/>
            <a:ext cx="914400" cy="914400"/>
          </a:xfrm>
          <a:prstGeom prst="rect">
            <a:avLst/>
          </a:prstGeom>
        </p:spPr>
      </p:pic>
      <p:cxnSp>
        <p:nvCxnSpPr>
          <p:cNvPr id="41" name="Straight Arrow Connector 40">
            <a:extLst>
              <a:ext uri="{FF2B5EF4-FFF2-40B4-BE49-F238E27FC236}">
                <a16:creationId xmlns:a16="http://schemas.microsoft.com/office/drawing/2014/main" id="{1F0A0017-4505-8661-99F1-BEB823086961}"/>
              </a:ext>
            </a:extLst>
          </p:cNvPr>
          <p:cNvCxnSpPr>
            <a:cxnSpLocks/>
          </p:cNvCxnSpPr>
          <p:nvPr/>
        </p:nvCxnSpPr>
        <p:spPr>
          <a:xfrm>
            <a:off x="2495641" y="3682614"/>
            <a:ext cx="1119134" cy="4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2" name="Graphic 41" descr="Document outline">
            <a:extLst>
              <a:ext uri="{FF2B5EF4-FFF2-40B4-BE49-F238E27FC236}">
                <a16:creationId xmlns:a16="http://schemas.microsoft.com/office/drawing/2014/main" id="{66ECDE94-C0DF-A31F-0C97-ACBCC8DCB0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26360" y="3222689"/>
            <a:ext cx="914400" cy="914400"/>
          </a:xfrm>
          <a:prstGeom prst="rect">
            <a:avLst/>
          </a:prstGeom>
        </p:spPr>
      </p:pic>
      <p:sp>
        <p:nvSpPr>
          <p:cNvPr id="7" name="TextBox 6">
            <a:extLst>
              <a:ext uri="{FF2B5EF4-FFF2-40B4-BE49-F238E27FC236}">
                <a16:creationId xmlns:a16="http://schemas.microsoft.com/office/drawing/2014/main" id="{52CED565-516C-31EF-A57E-A4C45DB841FE}"/>
              </a:ext>
            </a:extLst>
          </p:cNvPr>
          <p:cNvSpPr txBox="1"/>
          <p:nvPr/>
        </p:nvSpPr>
        <p:spPr>
          <a:xfrm>
            <a:off x="3127163" y="4108317"/>
            <a:ext cx="1443024" cy="369332"/>
          </a:xfrm>
          <a:prstGeom prst="rect">
            <a:avLst/>
          </a:prstGeom>
          <a:noFill/>
        </p:spPr>
        <p:txBody>
          <a:bodyPr wrap="none" rtlCol="0">
            <a:spAutoFit/>
          </a:bodyPr>
          <a:lstStyle/>
          <a:p>
            <a:r>
              <a:rPr lang="en-US" i="1" dirty="0"/>
              <a:t>Baseline repo</a:t>
            </a:r>
          </a:p>
        </p:txBody>
      </p:sp>
      <p:pic>
        <p:nvPicPr>
          <p:cNvPr id="12" name="Graphic 11" descr="Help with solid fill">
            <a:extLst>
              <a:ext uri="{FF2B5EF4-FFF2-40B4-BE49-F238E27FC236}">
                <a16:creationId xmlns:a16="http://schemas.microsoft.com/office/drawing/2014/main" id="{7776F57E-B7E6-55B3-E362-03C9B42960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15958" y="2230428"/>
            <a:ext cx="457200" cy="457200"/>
          </a:xfrm>
          <a:prstGeom prst="rect">
            <a:avLst/>
          </a:prstGeom>
        </p:spPr>
      </p:pic>
      <p:cxnSp>
        <p:nvCxnSpPr>
          <p:cNvPr id="15" name="Straight Arrow Connector 14">
            <a:extLst>
              <a:ext uri="{FF2B5EF4-FFF2-40B4-BE49-F238E27FC236}">
                <a16:creationId xmlns:a16="http://schemas.microsoft.com/office/drawing/2014/main" id="{E8E5C363-4314-D3E3-FDA6-C7BC1700933B}"/>
              </a:ext>
            </a:extLst>
          </p:cNvPr>
          <p:cNvCxnSpPr/>
          <p:nvPr/>
        </p:nvCxnSpPr>
        <p:spPr>
          <a:xfrm>
            <a:off x="7862141" y="2458517"/>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7CE29D-7F21-7D56-8741-72DCE618469C}"/>
              </a:ext>
            </a:extLst>
          </p:cNvPr>
          <p:cNvCxnSpPr/>
          <p:nvPr/>
        </p:nvCxnSpPr>
        <p:spPr>
          <a:xfrm>
            <a:off x="7968141" y="5433263"/>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F0EAF3E-2BEC-DDDC-BA37-3D1CCC3D6BC0}"/>
              </a:ext>
            </a:extLst>
          </p:cNvPr>
          <p:cNvSpPr txBox="1"/>
          <p:nvPr/>
        </p:nvSpPr>
        <p:spPr>
          <a:xfrm>
            <a:off x="8048446" y="2693085"/>
            <a:ext cx="1680845" cy="307777"/>
          </a:xfrm>
          <a:prstGeom prst="rect">
            <a:avLst/>
          </a:prstGeom>
          <a:noFill/>
        </p:spPr>
        <p:txBody>
          <a:bodyPr wrap="none" rtlCol="0">
            <a:spAutoFit/>
          </a:bodyPr>
          <a:lstStyle/>
          <a:p>
            <a:r>
              <a:rPr lang="en-US" sz="1400" dirty="0"/>
              <a:t>Questions for clients</a:t>
            </a:r>
          </a:p>
        </p:txBody>
      </p:sp>
      <p:sp>
        <p:nvSpPr>
          <p:cNvPr id="34" name="TextBox 33">
            <a:extLst>
              <a:ext uri="{FF2B5EF4-FFF2-40B4-BE49-F238E27FC236}">
                <a16:creationId xmlns:a16="http://schemas.microsoft.com/office/drawing/2014/main" id="{6EC44D6A-A79A-8213-2F32-E70674B29399}"/>
              </a:ext>
            </a:extLst>
          </p:cNvPr>
          <p:cNvSpPr txBox="1"/>
          <p:nvPr/>
        </p:nvSpPr>
        <p:spPr>
          <a:xfrm>
            <a:off x="1118751" y="5177945"/>
            <a:ext cx="6096000"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3"/>
              </a:rPr>
              <a:t>SWEN90014-2025-VI-Baselined-Requirement</a:t>
            </a:r>
            <a:endParaRPr lang="en-AU" b="0" i="0" dirty="0">
              <a:solidFill>
                <a:srgbClr val="1F2328"/>
              </a:solidFill>
              <a:effectLst/>
              <a:latin typeface="-apple-system"/>
            </a:endParaRPr>
          </a:p>
        </p:txBody>
      </p:sp>
      <p:sp>
        <p:nvSpPr>
          <p:cNvPr id="36" name="TextBox 35">
            <a:extLst>
              <a:ext uri="{FF2B5EF4-FFF2-40B4-BE49-F238E27FC236}">
                <a16:creationId xmlns:a16="http://schemas.microsoft.com/office/drawing/2014/main" id="{128B4E35-A77D-2E30-A570-D8A6E2C2A45B}"/>
              </a:ext>
            </a:extLst>
          </p:cNvPr>
          <p:cNvSpPr txBox="1"/>
          <p:nvPr/>
        </p:nvSpPr>
        <p:spPr>
          <a:xfrm>
            <a:off x="1088984" y="5496636"/>
            <a:ext cx="4588829"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4"/>
              </a:rPr>
              <a:t>SWEN90014-2025-DB-Baselined-Requirement</a:t>
            </a:r>
            <a:endParaRPr lang="en-AU" b="0" i="0" dirty="0">
              <a:solidFill>
                <a:srgbClr val="1F2328"/>
              </a:solidFill>
              <a:effectLst/>
              <a:latin typeface="-apple-system"/>
            </a:endParaRPr>
          </a:p>
        </p:txBody>
      </p:sp>
      <p:grpSp>
        <p:nvGrpSpPr>
          <p:cNvPr id="37" name="Graphic 9" descr="Group of men with solid fill">
            <a:extLst>
              <a:ext uri="{FF2B5EF4-FFF2-40B4-BE49-F238E27FC236}">
                <a16:creationId xmlns:a16="http://schemas.microsoft.com/office/drawing/2014/main" id="{0BA71DB2-3431-BD3E-B374-5B1E827C3750}"/>
              </a:ext>
            </a:extLst>
          </p:cNvPr>
          <p:cNvGrpSpPr/>
          <p:nvPr/>
        </p:nvGrpSpPr>
        <p:grpSpPr>
          <a:xfrm>
            <a:off x="1654463" y="2312918"/>
            <a:ext cx="817203" cy="739140"/>
            <a:chOff x="1578593" y="1882791"/>
            <a:chExt cx="817203" cy="739140"/>
          </a:xfrm>
          <a:solidFill>
            <a:schemeClr val="accent2">
              <a:lumMod val="75000"/>
            </a:schemeClr>
          </a:solidFill>
        </p:grpSpPr>
        <p:sp>
          <p:nvSpPr>
            <p:cNvPr id="40" name="Freeform 39">
              <a:extLst>
                <a:ext uri="{FF2B5EF4-FFF2-40B4-BE49-F238E27FC236}">
                  <a16:creationId xmlns:a16="http://schemas.microsoft.com/office/drawing/2014/main" id="{EFFCF0FF-46CA-927B-612F-8843C4592CD3}"/>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89683CE9-D8F6-539D-78E2-8737FA9BC27E}"/>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CAE5C676-ECD4-4E71-C156-D2E7B839C203}"/>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id="{7622F87B-C5CC-2697-AA47-14B98BB56BF0}"/>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557078EE-3760-E37A-683A-A665AE038013}"/>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559B5739-78EC-3A58-D204-832E188DAA99}"/>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7" name="Graphic 10" descr="Group of men with solid fill">
            <a:extLst>
              <a:ext uri="{FF2B5EF4-FFF2-40B4-BE49-F238E27FC236}">
                <a16:creationId xmlns:a16="http://schemas.microsoft.com/office/drawing/2014/main" id="{007476BC-5DCF-10E1-7288-7B2AD892A0FF}"/>
              </a:ext>
            </a:extLst>
          </p:cNvPr>
          <p:cNvGrpSpPr/>
          <p:nvPr/>
        </p:nvGrpSpPr>
        <p:grpSpPr>
          <a:xfrm>
            <a:off x="6954023" y="4899789"/>
            <a:ext cx="579090" cy="739140"/>
            <a:chOff x="6737476" y="2824393"/>
            <a:chExt cx="579090" cy="739140"/>
          </a:xfrm>
          <a:solidFill>
            <a:schemeClr val="accent2">
              <a:lumMod val="75000"/>
            </a:schemeClr>
          </a:solidFill>
        </p:grpSpPr>
        <p:sp>
          <p:nvSpPr>
            <p:cNvPr id="58" name="Freeform 57">
              <a:extLst>
                <a:ext uri="{FF2B5EF4-FFF2-40B4-BE49-F238E27FC236}">
                  <a16:creationId xmlns:a16="http://schemas.microsoft.com/office/drawing/2014/main" id="{FF259C88-2650-A067-8B46-84B1B6FAE62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2B8FF286-007B-9ED0-6FB3-A05570F2054E}"/>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60" name="Freeform 59">
              <a:extLst>
                <a:ext uri="{FF2B5EF4-FFF2-40B4-BE49-F238E27FC236}">
                  <a16:creationId xmlns:a16="http://schemas.microsoft.com/office/drawing/2014/main" id="{D28478B7-D600-2674-0036-2BCEE2F0F10A}"/>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id="{06F26FDA-4B25-7DD8-085E-74D8C8FD5136}"/>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62" name="Graphic 10" descr="Group of men with solid fill">
            <a:extLst>
              <a:ext uri="{FF2B5EF4-FFF2-40B4-BE49-F238E27FC236}">
                <a16:creationId xmlns:a16="http://schemas.microsoft.com/office/drawing/2014/main" id="{70CA3C0A-0463-7E95-3B92-4DDC7B0C8CE2}"/>
              </a:ext>
            </a:extLst>
          </p:cNvPr>
          <p:cNvGrpSpPr/>
          <p:nvPr/>
        </p:nvGrpSpPr>
        <p:grpSpPr>
          <a:xfrm>
            <a:off x="6933002" y="5688065"/>
            <a:ext cx="579090" cy="739140"/>
            <a:chOff x="6737476" y="2824393"/>
            <a:chExt cx="579090" cy="739140"/>
          </a:xfrm>
          <a:solidFill>
            <a:schemeClr val="accent6">
              <a:lumMod val="75000"/>
            </a:schemeClr>
          </a:solidFill>
        </p:grpSpPr>
        <p:sp>
          <p:nvSpPr>
            <p:cNvPr id="63" name="Freeform 62">
              <a:extLst>
                <a:ext uri="{FF2B5EF4-FFF2-40B4-BE49-F238E27FC236}">
                  <a16:creationId xmlns:a16="http://schemas.microsoft.com/office/drawing/2014/main" id="{8C638265-3C52-8A77-13B3-8F087761BB88}"/>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4" name="Freeform 1023">
              <a:extLst>
                <a:ext uri="{FF2B5EF4-FFF2-40B4-BE49-F238E27FC236}">
                  <a16:creationId xmlns:a16="http://schemas.microsoft.com/office/drawing/2014/main" id="{D647F2D2-22CB-23B8-9387-E80952213BC9}"/>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5" name="Freeform 1024">
              <a:extLst>
                <a:ext uri="{FF2B5EF4-FFF2-40B4-BE49-F238E27FC236}">
                  <a16:creationId xmlns:a16="http://schemas.microsoft.com/office/drawing/2014/main" id="{308F9502-AEC6-DD5E-9D47-AAB6E8CB6B8C}"/>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27" name="Freeform 1026">
              <a:extLst>
                <a:ext uri="{FF2B5EF4-FFF2-40B4-BE49-F238E27FC236}">
                  <a16:creationId xmlns:a16="http://schemas.microsoft.com/office/drawing/2014/main" id="{9C67C220-FB41-BBA8-E0EC-DF93E471EFCE}"/>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1028" name="Graphic 10" descr="Group of men with solid fill">
            <a:extLst>
              <a:ext uri="{FF2B5EF4-FFF2-40B4-BE49-F238E27FC236}">
                <a16:creationId xmlns:a16="http://schemas.microsoft.com/office/drawing/2014/main" id="{26A66F42-861D-A530-5C43-A09CB8DDE37F}"/>
              </a:ext>
            </a:extLst>
          </p:cNvPr>
          <p:cNvGrpSpPr/>
          <p:nvPr/>
        </p:nvGrpSpPr>
        <p:grpSpPr>
          <a:xfrm>
            <a:off x="6907960" y="2866714"/>
            <a:ext cx="579090" cy="739140"/>
            <a:chOff x="6737476" y="2824393"/>
            <a:chExt cx="579090" cy="739140"/>
          </a:xfrm>
          <a:solidFill>
            <a:schemeClr val="accent6">
              <a:lumMod val="75000"/>
            </a:schemeClr>
          </a:solidFill>
        </p:grpSpPr>
        <p:sp>
          <p:nvSpPr>
            <p:cNvPr id="1029" name="Freeform 1028">
              <a:extLst>
                <a:ext uri="{FF2B5EF4-FFF2-40B4-BE49-F238E27FC236}">
                  <a16:creationId xmlns:a16="http://schemas.microsoft.com/office/drawing/2014/main" id="{E79D96C3-1A05-328F-9DDB-AA302019437A}"/>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0" name="Freeform 1029">
              <a:extLst>
                <a:ext uri="{FF2B5EF4-FFF2-40B4-BE49-F238E27FC236}">
                  <a16:creationId xmlns:a16="http://schemas.microsoft.com/office/drawing/2014/main" id="{501CAC7E-49B7-1BD9-2391-06796A5CF6D2}"/>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1" name="Freeform 1030">
              <a:extLst>
                <a:ext uri="{FF2B5EF4-FFF2-40B4-BE49-F238E27FC236}">
                  <a16:creationId xmlns:a16="http://schemas.microsoft.com/office/drawing/2014/main" id="{04161CF7-E4ED-1FCE-D7A2-B0ECD9B12F5D}"/>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32" name="Freeform 1031">
              <a:extLst>
                <a:ext uri="{FF2B5EF4-FFF2-40B4-BE49-F238E27FC236}">
                  <a16:creationId xmlns:a16="http://schemas.microsoft.com/office/drawing/2014/main" id="{4CFB4B00-E8B0-E282-9E09-2AE9624CFA1B}"/>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1033" name="Graphic 1032" descr="Help with solid fill">
            <a:extLst>
              <a:ext uri="{FF2B5EF4-FFF2-40B4-BE49-F238E27FC236}">
                <a16:creationId xmlns:a16="http://schemas.microsoft.com/office/drawing/2014/main" id="{663B0368-56C0-4ACF-8D7E-C4B3160ABBF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81234" y="5221579"/>
            <a:ext cx="457200" cy="457200"/>
          </a:xfrm>
          <a:prstGeom prst="rect">
            <a:avLst/>
          </a:prstGeom>
        </p:spPr>
      </p:pic>
      <p:sp>
        <p:nvSpPr>
          <p:cNvPr id="1034" name="TextBox 1033">
            <a:extLst>
              <a:ext uri="{FF2B5EF4-FFF2-40B4-BE49-F238E27FC236}">
                <a16:creationId xmlns:a16="http://schemas.microsoft.com/office/drawing/2014/main" id="{260B2EC5-2CC6-5218-9CAE-60D9B73E7AE3}"/>
              </a:ext>
            </a:extLst>
          </p:cNvPr>
          <p:cNvSpPr txBox="1"/>
          <p:nvPr/>
        </p:nvSpPr>
        <p:spPr>
          <a:xfrm>
            <a:off x="8105019" y="5688065"/>
            <a:ext cx="1680845" cy="307777"/>
          </a:xfrm>
          <a:prstGeom prst="rect">
            <a:avLst/>
          </a:prstGeom>
          <a:noFill/>
        </p:spPr>
        <p:txBody>
          <a:bodyPr wrap="none" rtlCol="0">
            <a:spAutoFit/>
          </a:bodyPr>
          <a:lstStyle/>
          <a:p>
            <a:r>
              <a:rPr lang="en-US" sz="1400" dirty="0"/>
              <a:t>Questions for clients</a:t>
            </a:r>
          </a:p>
        </p:txBody>
      </p:sp>
      <p:pic>
        <p:nvPicPr>
          <p:cNvPr id="9" name="Graphic 8" descr="Document outline">
            <a:extLst>
              <a:ext uri="{FF2B5EF4-FFF2-40B4-BE49-F238E27FC236}">
                <a16:creationId xmlns:a16="http://schemas.microsoft.com/office/drawing/2014/main" id="{F794BB94-FE07-8C21-1F00-87907790C8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5418" y="3112608"/>
            <a:ext cx="914400" cy="914400"/>
          </a:xfrm>
          <a:prstGeom prst="rect">
            <a:avLst/>
          </a:prstGeom>
        </p:spPr>
      </p:pic>
      <p:sp>
        <p:nvSpPr>
          <p:cNvPr id="11" name="TextBox 10">
            <a:extLst>
              <a:ext uri="{FF2B5EF4-FFF2-40B4-BE49-F238E27FC236}">
                <a16:creationId xmlns:a16="http://schemas.microsoft.com/office/drawing/2014/main" id="{D0E1051E-5450-588E-D6DB-9B975B4616D2}"/>
              </a:ext>
            </a:extLst>
          </p:cNvPr>
          <p:cNvSpPr txBox="1"/>
          <p:nvPr/>
        </p:nvSpPr>
        <p:spPr>
          <a:xfrm>
            <a:off x="621417" y="4089681"/>
            <a:ext cx="1670842" cy="369332"/>
          </a:xfrm>
          <a:prstGeom prst="rect">
            <a:avLst/>
          </a:prstGeom>
          <a:noFill/>
        </p:spPr>
        <p:txBody>
          <a:bodyPr wrap="none" rtlCol="0">
            <a:spAutoFit/>
          </a:bodyPr>
          <a:lstStyle/>
          <a:p>
            <a:r>
              <a:rPr lang="en-US" dirty="0"/>
              <a:t>3 x 90009 repos</a:t>
            </a:r>
          </a:p>
        </p:txBody>
      </p:sp>
      <p:sp>
        <p:nvSpPr>
          <p:cNvPr id="13" name="TextBox 12">
            <a:extLst>
              <a:ext uri="{FF2B5EF4-FFF2-40B4-BE49-F238E27FC236}">
                <a16:creationId xmlns:a16="http://schemas.microsoft.com/office/drawing/2014/main" id="{4CB2062E-F7F7-33D3-FCD3-819F516C1F30}"/>
              </a:ext>
            </a:extLst>
          </p:cNvPr>
          <p:cNvSpPr txBox="1"/>
          <p:nvPr/>
        </p:nvSpPr>
        <p:spPr>
          <a:xfrm>
            <a:off x="2441313" y="3109508"/>
            <a:ext cx="1281441" cy="369332"/>
          </a:xfrm>
          <a:prstGeom prst="rect">
            <a:avLst/>
          </a:prstGeom>
          <a:noFill/>
        </p:spPr>
        <p:txBody>
          <a:bodyPr wrap="none" rtlCol="0">
            <a:spAutoFit/>
          </a:bodyPr>
          <a:lstStyle/>
          <a:p>
            <a:r>
              <a:rPr lang="en-US" b="1" dirty="0"/>
              <a:t>consolidate</a:t>
            </a:r>
          </a:p>
        </p:txBody>
      </p:sp>
      <p:sp>
        <p:nvSpPr>
          <p:cNvPr id="3" name="TextBox 2">
            <a:extLst>
              <a:ext uri="{FF2B5EF4-FFF2-40B4-BE49-F238E27FC236}">
                <a16:creationId xmlns:a16="http://schemas.microsoft.com/office/drawing/2014/main" id="{C896E2F4-0FE5-F6D0-3567-2DF895239D95}"/>
              </a:ext>
            </a:extLst>
          </p:cNvPr>
          <p:cNvSpPr txBox="1"/>
          <p:nvPr/>
        </p:nvSpPr>
        <p:spPr>
          <a:xfrm>
            <a:off x="545463" y="1873399"/>
            <a:ext cx="803746" cy="369332"/>
          </a:xfrm>
          <a:prstGeom prst="rect">
            <a:avLst/>
          </a:prstGeom>
          <a:solidFill>
            <a:schemeClr val="accent6">
              <a:lumMod val="60000"/>
              <a:lumOff val="40000"/>
            </a:schemeClr>
          </a:solidFill>
        </p:spPr>
        <p:txBody>
          <a:bodyPr wrap="none" rtlCol="0">
            <a:spAutoFit/>
          </a:bodyPr>
          <a:lstStyle/>
          <a:p>
            <a:r>
              <a:rPr lang="en-US" dirty="0"/>
              <a:t>Team1</a:t>
            </a:r>
          </a:p>
        </p:txBody>
      </p:sp>
      <p:sp>
        <p:nvSpPr>
          <p:cNvPr id="10" name="TextBox 9">
            <a:extLst>
              <a:ext uri="{FF2B5EF4-FFF2-40B4-BE49-F238E27FC236}">
                <a16:creationId xmlns:a16="http://schemas.microsoft.com/office/drawing/2014/main" id="{6453F795-3818-25EC-E702-4F1BA2DC9243}"/>
              </a:ext>
            </a:extLst>
          </p:cNvPr>
          <p:cNvSpPr txBox="1"/>
          <p:nvPr/>
        </p:nvSpPr>
        <p:spPr>
          <a:xfrm>
            <a:off x="1691895" y="1870681"/>
            <a:ext cx="803746" cy="369332"/>
          </a:xfrm>
          <a:prstGeom prst="rect">
            <a:avLst/>
          </a:prstGeom>
          <a:solidFill>
            <a:schemeClr val="accent2"/>
          </a:solidFill>
        </p:spPr>
        <p:txBody>
          <a:bodyPr wrap="none" rtlCol="0">
            <a:spAutoFit/>
          </a:bodyPr>
          <a:lstStyle/>
          <a:p>
            <a:r>
              <a:rPr lang="en-US" dirty="0"/>
              <a:t>Team2</a:t>
            </a:r>
          </a:p>
        </p:txBody>
      </p:sp>
      <p:cxnSp>
        <p:nvCxnSpPr>
          <p:cNvPr id="32" name="Straight Arrow Connector 31">
            <a:extLst>
              <a:ext uri="{FF2B5EF4-FFF2-40B4-BE49-F238E27FC236}">
                <a16:creationId xmlns:a16="http://schemas.microsoft.com/office/drawing/2014/main" id="{7E91BB74-5E72-8D49-9413-1FF6BB66148F}"/>
              </a:ext>
            </a:extLst>
          </p:cNvPr>
          <p:cNvCxnSpPr>
            <a:cxnSpLocks/>
          </p:cNvCxnSpPr>
          <p:nvPr/>
        </p:nvCxnSpPr>
        <p:spPr>
          <a:xfrm flipV="1">
            <a:off x="4274975" y="2155622"/>
            <a:ext cx="1381870" cy="112966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0AE947-C5BB-42A4-4D9A-0A48870A625C}"/>
              </a:ext>
            </a:extLst>
          </p:cNvPr>
          <p:cNvCxnSpPr>
            <a:cxnSpLocks/>
          </p:cNvCxnSpPr>
          <p:nvPr/>
        </p:nvCxnSpPr>
        <p:spPr>
          <a:xfrm>
            <a:off x="4274975" y="3742486"/>
            <a:ext cx="1317748" cy="83022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10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5" grpId="0"/>
      <p:bldP spid="26" grpId="0"/>
      <p:bldP spid="7" grpId="0"/>
      <p:bldP spid="18" grpId="0"/>
      <p:bldP spid="34" grpId="0"/>
      <p:bldP spid="36" grpId="0"/>
      <p:bldP spid="1034" grpId="0"/>
      <p:bldP spid="11" grpId="0"/>
      <p:bldP spid="13" grpId="0"/>
      <p:bldP spid="3"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3BA0F-4164-2370-47EE-167F5AF9E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9FD42-D81A-F136-BB19-2FA1FA664639}"/>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5079192E-FABD-AE30-A88C-277FB992C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5F0528D-B583-0D27-BBBD-4C7D150849EB}"/>
              </a:ext>
            </a:extLst>
          </p:cNvPr>
          <p:cNvSpPr txBox="1"/>
          <p:nvPr/>
        </p:nvSpPr>
        <p:spPr>
          <a:xfrm>
            <a:off x="1413692" y="2313021"/>
            <a:ext cx="6203814" cy="2231958"/>
          </a:xfrm>
          <a:prstGeom prst="rect">
            <a:avLst/>
          </a:prstGeom>
          <a:noFill/>
        </p:spPr>
        <p:txBody>
          <a:bodyPr wrap="none" rtlCol="0">
            <a:spAutoFit/>
          </a:bodyPr>
          <a:lstStyle/>
          <a:p>
            <a:pPr marL="342900" indent="-342900">
              <a:lnSpc>
                <a:spcPct val="150000"/>
              </a:lnSpc>
              <a:buAutoNum type="arabicPeriod"/>
            </a:pPr>
            <a:r>
              <a:rPr lang="en-US" sz="3200" dirty="0"/>
              <a:t>Consolidation (3 repos </a:t>
            </a:r>
            <a:r>
              <a:rPr lang="en-US" sz="3200" dirty="0">
                <a:sym typeface="Wingdings" pitchFamily="2" charset="2"/>
              </a:rPr>
              <a:t> 1 repo)</a:t>
            </a:r>
            <a:endParaRPr lang="en-US" sz="3200" dirty="0"/>
          </a:p>
          <a:p>
            <a:pPr marL="342900" indent="-342900">
              <a:lnSpc>
                <a:spcPct val="150000"/>
              </a:lnSpc>
              <a:buAutoNum type="arabicPeriod"/>
            </a:pPr>
            <a:r>
              <a:rPr lang="en-US" sz="3200" dirty="0"/>
              <a:t>Review</a:t>
            </a:r>
          </a:p>
          <a:p>
            <a:pPr marL="342900" indent="-342900">
              <a:lnSpc>
                <a:spcPct val="150000"/>
              </a:lnSpc>
              <a:buAutoNum type="arabicPeriod"/>
            </a:pPr>
            <a:r>
              <a:rPr lang="en-US" sz="3200" dirty="0"/>
              <a:t>Document your process</a:t>
            </a:r>
          </a:p>
        </p:txBody>
      </p:sp>
    </p:spTree>
    <p:extLst>
      <p:ext uri="{BB962C8B-B14F-4D97-AF65-F5344CB8AC3E}">
        <p14:creationId xmlns:p14="http://schemas.microsoft.com/office/powerpoint/2010/main" val="282182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3BCC4-BCF8-DF06-E4B5-231C91E83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E63D8-A48C-E57F-C6D3-BB780D90DDEA}"/>
              </a:ext>
            </a:extLst>
          </p:cNvPr>
          <p:cNvSpPr>
            <a:spLocks noGrp="1"/>
          </p:cNvSpPr>
          <p:nvPr>
            <p:ph type="ctrTitle"/>
          </p:nvPr>
        </p:nvSpPr>
        <p:spPr>
          <a:xfrm>
            <a:off x="1686881" y="441048"/>
            <a:ext cx="5652031" cy="891788"/>
          </a:xfrm>
        </p:spPr>
        <p:txBody>
          <a:bodyPr>
            <a:normAutofit/>
          </a:bodyPr>
          <a:lstStyle/>
          <a:p>
            <a:r>
              <a:rPr lang="en-US" sz="4400" dirty="0"/>
              <a:t>1. Consolidation</a:t>
            </a:r>
          </a:p>
        </p:txBody>
      </p:sp>
      <p:pic>
        <p:nvPicPr>
          <p:cNvPr id="1026" name="Picture 2" descr="The University of Melbourne – Universities Australia">
            <a:extLst>
              <a:ext uri="{FF2B5EF4-FFF2-40B4-BE49-F238E27FC236}">
                <a16:creationId xmlns:a16="http://schemas.microsoft.com/office/drawing/2014/main" id="{CDBAE248-84B7-1440-5270-91D54A333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4B9EFDC-7F60-43BC-2990-CC3472A40BCE}"/>
              </a:ext>
            </a:extLst>
          </p:cNvPr>
          <p:cNvSpPr txBox="1"/>
          <p:nvPr/>
        </p:nvSpPr>
        <p:spPr>
          <a:xfrm>
            <a:off x="756746" y="2161407"/>
            <a:ext cx="10632526" cy="3631250"/>
          </a:xfrm>
          <a:prstGeom prst="rect">
            <a:avLst/>
          </a:prstGeom>
          <a:noFill/>
        </p:spPr>
        <p:txBody>
          <a:bodyPr wrap="none" rtlCol="0">
            <a:spAutoFit/>
          </a:bodyPr>
          <a:lstStyle/>
          <a:p>
            <a:pPr marL="514350" indent="-514350">
              <a:lnSpc>
                <a:spcPct val="150000"/>
              </a:lnSpc>
              <a:buAutoNum type="arabicPeriod"/>
            </a:pPr>
            <a:r>
              <a:rPr lang="en-AU" sz="2600" dirty="0"/>
              <a:t>Review each artefact by comparing all three versions side by side</a:t>
            </a:r>
          </a:p>
          <a:p>
            <a:pPr marL="514350" indent="-514350">
              <a:lnSpc>
                <a:spcPct val="150000"/>
              </a:lnSpc>
              <a:buAutoNum type="arabicPeriod"/>
            </a:pPr>
            <a:r>
              <a:rPr lang="en-US" sz="2600" dirty="0"/>
              <a:t>Which version is of better quality?  Avoid versions with vague, ambiguous</a:t>
            </a:r>
            <a:br>
              <a:rPr lang="en-US" sz="2600" dirty="0"/>
            </a:br>
            <a:r>
              <a:rPr lang="en-US" sz="2600" dirty="0"/>
              <a:t> or incomplete requirements.</a:t>
            </a:r>
          </a:p>
          <a:p>
            <a:pPr marL="514350" indent="-514350">
              <a:lnSpc>
                <a:spcPct val="150000"/>
              </a:lnSpc>
              <a:buAutoNum type="arabicPeriod"/>
            </a:pPr>
            <a:r>
              <a:rPr lang="en-US" sz="2600" dirty="0"/>
              <a:t>Are there any notable differences such as omissions, or duplications?</a:t>
            </a:r>
          </a:p>
          <a:p>
            <a:pPr marL="514350" indent="-514350">
              <a:lnSpc>
                <a:spcPct val="150000"/>
              </a:lnSpc>
              <a:buAutoNum type="arabicPeriod"/>
            </a:pPr>
            <a:r>
              <a:rPr lang="en-US" sz="2600" dirty="0"/>
              <a:t>You may need to edit the artefact to correct any defects</a:t>
            </a:r>
          </a:p>
          <a:p>
            <a:pPr marL="514350" indent="-514350">
              <a:lnSpc>
                <a:spcPct val="150000"/>
              </a:lnSpc>
              <a:buAutoNum type="arabicPeriod"/>
            </a:pPr>
            <a:r>
              <a:rPr lang="en-US" sz="2600" dirty="0"/>
              <a:t>Transfer the refined/updated artefact to the baseline </a:t>
            </a:r>
            <a:r>
              <a:rPr lang="en-US" sz="2600" dirty="0" err="1"/>
              <a:t>Github</a:t>
            </a:r>
            <a:r>
              <a:rPr lang="en-US" sz="2600" dirty="0"/>
              <a:t> repo</a:t>
            </a:r>
          </a:p>
        </p:txBody>
      </p:sp>
    </p:spTree>
    <p:extLst>
      <p:ext uri="{BB962C8B-B14F-4D97-AF65-F5344CB8AC3E}">
        <p14:creationId xmlns:p14="http://schemas.microsoft.com/office/powerpoint/2010/main" val="174878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6651F-05C7-7199-A626-F3A692DFDF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DD3ED-3BDE-C701-9900-6C285915094D}"/>
              </a:ext>
            </a:extLst>
          </p:cNvPr>
          <p:cNvSpPr>
            <a:spLocks noGrp="1"/>
          </p:cNvSpPr>
          <p:nvPr>
            <p:ph type="ctrTitle"/>
          </p:nvPr>
        </p:nvSpPr>
        <p:spPr>
          <a:xfrm>
            <a:off x="2333297" y="409517"/>
            <a:ext cx="8923282" cy="891788"/>
          </a:xfrm>
        </p:spPr>
        <p:txBody>
          <a:bodyPr>
            <a:normAutofit/>
          </a:bodyPr>
          <a:lstStyle/>
          <a:p>
            <a:pPr algn="l"/>
            <a:r>
              <a:rPr lang="en-US" sz="4400" dirty="0"/>
              <a:t>2. Review</a:t>
            </a:r>
          </a:p>
        </p:txBody>
      </p:sp>
      <p:pic>
        <p:nvPicPr>
          <p:cNvPr id="1026" name="Picture 2" descr="The University of Melbourne – Universities Australia">
            <a:extLst>
              <a:ext uri="{FF2B5EF4-FFF2-40B4-BE49-F238E27FC236}">
                <a16:creationId xmlns:a16="http://schemas.microsoft.com/office/drawing/2014/main" id="{41702DC0-1A8F-25CE-6E65-7EBE7F261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4A75AA0-6EC0-0904-5DB4-14A0EEDA32C4}"/>
              </a:ext>
            </a:extLst>
          </p:cNvPr>
          <p:cNvSpPr txBox="1"/>
          <p:nvPr/>
        </p:nvSpPr>
        <p:spPr>
          <a:xfrm>
            <a:off x="727668" y="2276410"/>
            <a:ext cx="11129072" cy="3257174"/>
          </a:xfrm>
          <a:prstGeom prst="rect">
            <a:avLst/>
          </a:prstGeom>
          <a:noFill/>
        </p:spPr>
        <p:txBody>
          <a:bodyPr wrap="none" rtlCol="0">
            <a:spAutoFit/>
          </a:bodyPr>
          <a:lstStyle/>
          <a:p>
            <a:pPr marL="514350" indent="-514350">
              <a:lnSpc>
                <a:spcPct val="150000"/>
              </a:lnSpc>
              <a:buAutoNum type="arabicPeriod"/>
            </a:pPr>
            <a:r>
              <a:rPr lang="en-US" sz="2800" dirty="0"/>
              <a:t>Proof-check each artefact in the baseline repo.</a:t>
            </a:r>
          </a:p>
          <a:p>
            <a:pPr marL="514350" indent="-514350">
              <a:lnSpc>
                <a:spcPct val="150000"/>
              </a:lnSpc>
              <a:buAutoNum type="arabicPeriod"/>
            </a:pPr>
            <a:r>
              <a:rPr lang="en-US" sz="2800" dirty="0"/>
              <a:t>Does the scope and background make sense to you? </a:t>
            </a:r>
          </a:p>
          <a:p>
            <a:pPr marL="514350" indent="-514350">
              <a:lnSpc>
                <a:spcPct val="150000"/>
              </a:lnSpc>
              <a:buAutoNum type="arabicPeriod"/>
            </a:pPr>
            <a:r>
              <a:rPr lang="en-US" sz="2800" dirty="0"/>
              <a:t>Have the user stories and acceptance criteria captured all functionality?</a:t>
            </a:r>
          </a:p>
          <a:p>
            <a:pPr marL="514350" indent="-514350">
              <a:lnSpc>
                <a:spcPct val="150000"/>
              </a:lnSpc>
              <a:buAutoNum type="arabicPeriod"/>
            </a:pPr>
            <a:r>
              <a:rPr lang="en-US" sz="2800" dirty="0"/>
              <a:t>Make a list of key technical requirements (</a:t>
            </a:r>
            <a:r>
              <a:rPr lang="en-US" sz="2800" dirty="0" err="1"/>
              <a:t>e.g</a:t>
            </a:r>
            <a:r>
              <a:rPr lang="en-US" sz="2800" dirty="0"/>
              <a:t> security, accessibility)</a:t>
            </a:r>
          </a:p>
          <a:p>
            <a:pPr marL="514350" indent="-514350">
              <a:lnSpc>
                <a:spcPct val="150000"/>
              </a:lnSpc>
              <a:buAutoNum type="arabicPeriod"/>
            </a:pPr>
            <a:r>
              <a:rPr lang="en-US" sz="2800" dirty="0"/>
              <a:t>Compose a list of questions you want to clarify with the client</a:t>
            </a:r>
          </a:p>
        </p:txBody>
      </p:sp>
    </p:spTree>
    <p:extLst>
      <p:ext uri="{BB962C8B-B14F-4D97-AF65-F5344CB8AC3E}">
        <p14:creationId xmlns:p14="http://schemas.microsoft.com/office/powerpoint/2010/main" val="177124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35A11-0C36-7883-A4C8-9DBD44B049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DC08F-7C91-3DDC-71E3-D6BF480F9D5E}"/>
              </a:ext>
            </a:extLst>
          </p:cNvPr>
          <p:cNvSpPr>
            <a:spLocks noGrp="1"/>
          </p:cNvSpPr>
          <p:nvPr>
            <p:ph type="ctrTitle"/>
          </p:nvPr>
        </p:nvSpPr>
        <p:spPr>
          <a:xfrm>
            <a:off x="2333297" y="409517"/>
            <a:ext cx="5633544" cy="891788"/>
          </a:xfrm>
        </p:spPr>
        <p:txBody>
          <a:bodyPr>
            <a:normAutofit fontScale="90000"/>
          </a:bodyPr>
          <a:lstStyle/>
          <a:p>
            <a:r>
              <a:rPr lang="en-US" sz="4400" dirty="0"/>
              <a:t>3. Document the process</a:t>
            </a:r>
          </a:p>
        </p:txBody>
      </p:sp>
      <p:pic>
        <p:nvPicPr>
          <p:cNvPr id="1026" name="Picture 2" descr="The University of Melbourne – Universities Australia">
            <a:extLst>
              <a:ext uri="{FF2B5EF4-FFF2-40B4-BE49-F238E27FC236}">
                <a16:creationId xmlns:a16="http://schemas.microsoft.com/office/drawing/2014/main" id="{296B3001-373D-2F76-3278-F6D72D267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48050A3-A202-3A72-C42E-84A9B009F346}"/>
              </a:ext>
            </a:extLst>
          </p:cNvPr>
          <p:cNvSpPr txBox="1"/>
          <p:nvPr/>
        </p:nvSpPr>
        <p:spPr>
          <a:xfrm>
            <a:off x="1146583" y="1923141"/>
            <a:ext cx="9608336" cy="3257174"/>
          </a:xfrm>
          <a:prstGeom prst="rect">
            <a:avLst/>
          </a:prstGeom>
          <a:noFill/>
        </p:spPr>
        <p:txBody>
          <a:bodyPr wrap="none" rtlCol="0">
            <a:spAutoFit/>
          </a:bodyPr>
          <a:lstStyle/>
          <a:p>
            <a:pPr marL="514350" indent="-514350">
              <a:lnSpc>
                <a:spcPct val="150000"/>
              </a:lnSpc>
              <a:buAutoNum type="arabicPeriod"/>
            </a:pPr>
            <a:r>
              <a:rPr lang="en-AU" sz="2800" dirty="0"/>
              <a:t>Who was responsible for what in the team?</a:t>
            </a:r>
          </a:p>
          <a:p>
            <a:pPr marL="514350" indent="-514350">
              <a:lnSpc>
                <a:spcPct val="150000"/>
              </a:lnSpc>
              <a:buAutoNum type="arabicPeriod"/>
            </a:pPr>
            <a:r>
              <a:rPr lang="en-US" sz="2800" dirty="0"/>
              <a:t>How did the teams work together to consolidate and review?</a:t>
            </a:r>
          </a:p>
          <a:p>
            <a:pPr marL="971550" lvl="1" indent="-514350">
              <a:lnSpc>
                <a:spcPct val="150000"/>
              </a:lnSpc>
              <a:buFont typeface="Arial" panose="020B0604020202020204" pitchFamily="34" charset="0"/>
              <a:buChar char="•"/>
            </a:pPr>
            <a:r>
              <a:rPr lang="en-US" sz="2800" dirty="0" err="1"/>
              <a:t>e.g</a:t>
            </a:r>
            <a:r>
              <a:rPr lang="en-US" sz="2800" dirty="0"/>
              <a:t> did you hold meetings, shared notes </a:t>
            </a:r>
            <a:r>
              <a:rPr lang="en-US" sz="2800" dirty="0" err="1"/>
              <a:t>etc</a:t>
            </a:r>
            <a:r>
              <a:rPr lang="en-US" sz="2800" dirty="0"/>
              <a:t>?</a:t>
            </a:r>
          </a:p>
          <a:p>
            <a:pPr marL="514350" indent="-514350">
              <a:lnSpc>
                <a:spcPct val="150000"/>
              </a:lnSpc>
              <a:buAutoNum type="arabicPeriod"/>
            </a:pPr>
            <a:r>
              <a:rPr lang="en-US" sz="2800" dirty="0"/>
              <a:t>What artefacts were updated during the process?</a:t>
            </a:r>
          </a:p>
          <a:p>
            <a:pPr marL="514350" indent="-514350">
              <a:lnSpc>
                <a:spcPct val="150000"/>
              </a:lnSpc>
              <a:buAutoNum type="arabicPeriod"/>
            </a:pPr>
            <a:r>
              <a:rPr lang="en-US" sz="2800" dirty="0"/>
              <a:t>What are the questions you need to clarify with the client?</a:t>
            </a:r>
          </a:p>
        </p:txBody>
      </p:sp>
      <p:sp>
        <p:nvSpPr>
          <p:cNvPr id="4" name="TextBox 3">
            <a:extLst>
              <a:ext uri="{FF2B5EF4-FFF2-40B4-BE49-F238E27FC236}">
                <a16:creationId xmlns:a16="http://schemas.microsoft.com/office/drawing/2014/main" id="{F0098D79-A1C9-F5EE-9A0F-FD20624EFDCC}"/>
              </a:ext>
            </a:extLst>
          </p:cNvPr>
          <p:cNvSpPr txBox="1"/>
          <p:nvPr/>
        </p:nvSpPr>
        <p:spPr>
          <a:xfrm>
            <a:off x="1522581" y="5503256"/>
            <a:ext cx="9146837" cy="954107"/>
          </a:xfrm>
          <a:prstGeom prst="rect">
            <a:avLst/>
          </a:prstGeom>
          <a:solidFill>
            <a:schemeClr val="accent6"/>
          </a:solidFill>
        </p:spPr>
        <p:txBody>
          <a:bodyPr wrap="square">
            <a:spAutoFit/>
          </a:bodyPr>
          <a:lstStyle/>
          <a:p>
            <a:r>
              <a:rPr lang="en-US" sz="2800" dirty="0"/>
              <a:t>Create a page in the README of the baseline repo to document the requirement resolution process.</a:t>
            </a:r>
          </a:p>
        </p:txBody>
      </p:sp>
    </p:spTree>
    <p:extLst>
      <p:ext uri="{BB962C8B-B14F-4D97-AF65-F5344CB8AC3E}">
        <p14:creationId xmlns:p14="http://schemas.microsoft.com/office/powerpoint/2010/main" val="393339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246587" y="513201"/>
            <a:ext cx="7317828" cy="917137"/>
          </a:xfrm>
        </p:spPr>
        <p:txBody>
          <a:bodyPr/>
          <a:lstStyle/>
          <a:p>
            <a:r>
              <a:rPr lang="en-US" dirty="0"/>
              <a:t>The Design Concept</a:t>
            </a:r>
          </a:p>
        </p:txBody>
      </p:sp>
      <p:pic>
        <p:nvPicPr>
          <p:cNvPr id="5" name="Picture 4">
            <a:extLst>
              <a:ext uri="{FF2B5EF4-FFF2-40B4-BE49-F238E27FC236}">
                <a16:creationId xmlns:a16="http://schemas.microsoft.com/office/drawing/2014/main" id="{8C0618CB-29DB-160F-895A-81B8435FB5C6}"/>
              </a:ext>
            </a:extLst>
          </p:cNvPr>
          <p:cNvPicPr>
            <a:picLocks noChangeAspect="1"/>
          </p:cNvPicPr>
          <p:nvPr/>
        </p:nvPicPr>
        <p:blipFill>
          <a:blip r:embed="rId2"/>
          <a:stretch>
            <a:fillRect/>
          </a:stretch>
        </p:blipFill>
        <p:spPr>
          <a:xfrm>
            <a:off x="1116943" y="3429000"/>
            <a:ext cx="4979057" cy="1404750"/>
          </a:xfrm>
          <a:prstGeom prst="rect">
            <a:avLst/>
          </a:prstGeom>
        </p:spPr>
      </p:pic>
      <p:sp>
        <p:nvSpPr>
          <p:cNvPr id="7" name="TextBox 6">
            <a:extLst>
              <a:ext uri="{FF2B5EF4-FFF2-40B4-BE49-F238E27FC236}">
                <a16:creationId xmlns:a16="http://schemas.microsoft.com/office/drawing/2014/main" id="{2119DE02-7190-F281-5381-B3A25F88493E}"/>
              </a:ext>
            </a:extLst>
          </p:cNvPr>
          <p:cNvSpPr txBox="1"/>
          <p:nvPr/>
        </p:nvSpPr>
        <p:spPr>
          <a:xfrm>
            <a:off x="1116943" y="4924751"/>
            <a:ext cx="4519448" cy="1169551"/>
          </a:xfrm>
          <a:prstGeom prst="rect">
            <a:avLst/>
          </a:prstGeom>
          <a:noFill/>
        </p:spPr>
        <p:txBody>
          <a:bodyPr wrap="square">
            <a:spAutoFit/>
          </a:bodyPr>
          <a:lstStyle/>
          <a:p>
            <a:r>
              <a:rPr lang="en-AU" sz="1400" b="0" i="0" dirty="0">
                <a:solidFill>
                  <a:srgbClr val="172B4D"/>
                </a:solidFill>
                <a:effectLst/>
                <a:latin typeface="-apple-system"/>
              </a:rPr>
              <a:t>Our product would be a web-based application, with a frontend client run in a browser, and a backend server as well. The system is standalone. Data would be transferred to the server and stored in our database. Only curated data would be pushed to the client's existing system.</a:t>
            </a:r>
            <a:endParaRPr lang="en-US" sz="1400" dirty="0"/>
          </a:p>
        </p:txBody>
      </p:sp>
      <p:pic>
        <p:nvPicPr>
          <p:cNvPr id="3" name="Picture 2" descr="The University of Melbourne – Universities Australia">
            <a:extLst>
              <a:ext uri="{FF2B5EF4-FFF2-40B4-BE49-F238E27FC236}">
                <a16:creationId xmlns:a16="http://schemas.microsoft.com/office/drawing/2014/main" id="{0667D7E1-1252-7FC1-FE7F-43298C462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33" y="259365"/>
            <a:ext cx="1319048" cy="13190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diagram of a project&#10;&#10;AI-generated content may be incorrect.">
            <a:extLst>
              <a:ext uri="{FF2B5EF4-FFF2-40B4-BE49-F238E27FC236}">
                <a16:creationId xmlns:a16="http://schemas.microsoft.com/office/drawing/2014/main" id="{47E5716C-8061-06A1-92A1-AB26C9084943}"/>
              </a:ext>
            </a:extLst>
          </p:cNvPr>
          <p:cNvPicPr>
            <a:picLocks noChangeAspect="1"/>
          </p:cNvPicPr>
          <p:nvPr/>
        </p:nvPicPr>
        <p:blipFill>
          <a:blip r:embed="rId4"/>
          <a:stretch>
            <a:fillRect/>
          </a:stretch>
        </p:blipFill>
        <p:spPr>
          <a:xfrm>
            <a:off x="7002736" y="3304134"/>
            <a:ext cx="4673600" cy="3302000"/>
          </a:xfrm>
          <a:prstGeom prst="rect">
            <a:avLst/>
          </a:prstGeom>
        </p:spPr>
      </p:pic>
      <p:sp>
        <p:nvSpPr>
          <p:cNvPr id="9" name="TextBox 8">
            <a:extLst>
              <a:ext uri="{FF2B5EF4-FFF2-40B4-BE49-F238E27FC236}">
                <a16:creationId xmlns:a16="http://schemas.microsoft.com/office/drawing/2014/main" id="{A0CA78BF-9A40-DE73-17DB-98A523CE1FA8}"/>
              </a:ext>
            </a:extLst>
          </p:cNvPr>
          <p:cNvSpPr txBox="1"/>
          <p:nvPr/>
        </p:nvSpPr>
        <p:spPr>
          <a:xfrm>
            <a:off x="1429406" y="1862192"/>
            <a:ext cx="9597915" cy="646331"/>
          </a:xfrm>
          <a:prstGeom prst="rect">
            <a:avLst/>
          </a:prstGeom>
          <a:solidFill>
            <a:schemeClr val="accent4">
              <a:lumMod val="40000"/>
              <a:lumOff val="60000"/>
            </a:schemeClr>
          </a:solidFill>
        </p:spPr>
        <p:txBody>
          <a:bodyPr wrap="square">
            <a:spAutoFit/>
          </a:bodyPr>
          <a:lstStyle/>
          <a:p>
            <a:r>
              <a:rPr lang="en-US" sz="3600" dirty="0"/>
              <a:t>It’s a block diagram + a description of the diagram</a:t>
            </a:r>
          </a:p>
        </p:txBody>
      </p:sp>
      <p:sp>
        <p:nvSpPr>
          <p:cNvPr id="14" name="TextBox 13">
            <a:extLst>
              <a:ext uri="{FF2B5EF4-FFF2-40B4-BE49-F238E27FC236}">
                <a16:creationId xmlns:a16="http://schemas.microsoft.com/office/drawing/2014/main" id="{90E08600-588E-371F-72DD-9C38F360B7FB}"/>
              </a:ext>
            </a:extLst>
          </p:cNvPr>
          <p:cNvSpPr txBox="1"/>
          <p:nvPr/>
        </p:nvSpPr>
        <p:spPr>
          <a:xfrm>
            <a:off x="1116943" y="2882250"/>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
        <p:nvSpPr>
          <p:cNvPr id="15" name="TextBox 14">
            <a:extLst>
              <a:ext uri="{FF2B5EF4-FFF2-40B4-BE49-F238E27FC236}">
                <a16:creationId xmlns:a16="http://schemas.microsoft.com/office/drawing/2014/main" id="{33F3439D-52E5-C421-79EB-C1D67B010287}"/>
              </a:ext>
            </a:extLst>
          </p:cNvPr>
          <p:cNvSpPr txBox="1"/>
          <p:nvPr/>
        </p:nvSpPr>
        <p:spPr>
          <a:xfrm>
            <a:off x="7002736" y="2934802"/>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Tree>
    <p:extLst>
      <p:ext uri="{BB962C8B-B14F-4D97-AF65-F5344CB8AC3E}">
        <p14:creationId xmlns:p14="http://schemas.microsoft.com/office/powerpoint/2010/main" val="393993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9238-1ED2-AB47-3C6B-5ABEEF2DE22B}"/>
              </a:ext>
            </a:extLst>
          </p:cNvPr>
          <p:cNvSpPr>
            <a:spLocks noGrp="1"/>
          </p:cNvSpPr>
          <p:nvPr>
            <p:ph type="title"/>
          </p:nvPr>
        </p:nvSpPr>
        <p:spPr>
          <a:xfrm>
            <a:off x="2081047" y="387395"/>
            <a:ext cx="9173897" cy="878789"/>
          </a:xfrm>
        </p:spPr>
        <p:txBody>
          <a:bodyPr/>
          <a:lstStyle/>
          <a:p>
            <a:r>
              <a:rPr lang="en-US" dirty="0"/>
              <a:t>Your Mentor</a:t>
            </a:r>
          </a:p>
        </p:txBody>
      </p:sp>
      <p:pic>
        <p:nvPicPr>
          <p:cNvPr id="4" name="Picture 3" descr="A person in a red shirt&#10;&#10;Description automatically generated">
            <a:extLst>
              <a:ext uri="{FF2B5EF4-FFF2-40B4-BE49-F238E27FC236}">
                <a16:creationId xmlns:a16="http://schemas.microsoft.com/office/drawing/2014/main" id="{C6031E7B-58E4-B0E6-7187-A38280337E80}"/>
              </a:ext>
            </a:extLst>
          </p:cNvPr>
          <p:cNvPicPr>
            <a:picLocks noChangeAspect="1"/>
          </p:cNvPicPr>
          <p:nvPr/>
        </p:nvPicPr>
        <p:blipFill>
          <a:blip r:embed="rId2"/>
          <a:stretch>
            <a:fillRect/>
          </a:stretch>
        </p:blipFill>
        <p:spPr>
          <a:xfrm>
            <a:off x="965776" y="2038325"/>
            <a:ext cx="1937261" cy="2093615"/>
          </a:xfrm>
          <a:prstGeom prst="ellipse">
            <a:avLst/>
          </a:prstGeom>
          <a:ln w="63500" cap="rnd">
            <a:noFill/>
          </a:ln>
          <a:effectLst>
            <a:outerShdw blurRad="381000" dist="292100" dir="5400000" sx="-80000" sy="-18000" rotWithShape="0">
              <a:schemeClr val="bg1">
                <a:alpha val="22000"/>
              </a:scheme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EF4DAF8C-4820-FF01-AA1F-6C72838264AC}"/>
              </a:ext>
            </a:extLst>
          </p:cNvPr>
          <p:cNvSpPr txBox="1"/>
          <p:nvPr/>
        </p:nvSpPr>
        <p:spPr>
          <a:xfrm>
            <a:off x="976227" y="4270301"/>
            <a:ext cx="1926810" cy="461665"/>
          </a:xfrm>
          <a:prstGeom prst="rect">
            <a:avLst/>
          </a:prstGeom>
          <a:noFill/>
        </p:spPr>
        <p:txBody>
          <a:bodyPr wrap="none" rtlCol="0">
            <a:spAutoFit/>
          </a:bodyPr>
          <a:lstStyle/>
          <a:p>
            <a:r>
              <a:rPr lang="en-US" sz="2400" dirty="0"/>
              <a:t>Paul Calverley</a:t>
            </a:r>
          </a:p>
        </p:txBody>
      </p:sp>
      <p:sp>
        <p:nvSpPr>
          <p:cNvPr id="8" name="TextBox 7">
            <a:extLst>
              <a:ext uri="{FF2B5EF4-FFF2-40B4-BE49-F238E27FC236}">
                <a16:creationId xmlns:a16="http://schemas.microsoft.com/office/drawing/2014/main" id="{0F11C6CB-4489-CD93-0EA2-ABA5C748A5E4}"/>
              </a:ext>
            </a:extLst>
          </p:cNvPr>
          <p:cNvSpPr txBox="1"/>
          <p:nvPr/>
        </p:nvSpPr>
        <p:spPr>
          <a:xfrm>
            <a:off x="1135335" y="4731966"/>
            <a:ext cx="1598141" cy="369332"/>
          </a:xfrm>
          <a:prstGeom prst="rect">
            <a:avLst/>
          </a:prstGeom>
          <a:noFill/>
        </p:spPr>
        <p:txBody>
          <a:bodyPr wrap="square">
            <a:spAutoFit/>
          </a:bodyPr>
          <a:lstStyle/>
          <a:p>
            <a:r>
              <a:rPr lang="en-US" i="1" dirty="0"/>
              <a:t>He/him/his</a:t>
            </a:r>
          </a:p>
        </p:txBody>
      </p:sp>
      <p:grpSp>
        <p:nvGrpSpPr>
          <p:cNvPr id="11" name="Group 10">
            <a:extLst>
              <a:ext uri="{FF2B5EF4-FFF2-40B4-BE49-F238E27FC236}">
                <a16:creationId xmlns:a16="http://schemas.microsoft.com/office/drawing/2014/main" id="{D1B34EBD-3257-9E4A-E91C-DBF563B561C8}"/>
              </a:ext>
            </a:extLst>
          </p:cNvPr>
          <p:cNvGrpSpPr/>
          <p:nvPr/>
        </p:nvGrpSpPr>
        <p:grpSpPr>
          <a:xfrm>
            <a:off x="3688229" y="2038325"/>
            <a:ext cx="7566715" cy="4402788"/>
            <a:chOff x="3402543" y="4010052"/>
            <a:chExt cx="7566715" cy="4402788"/>
          </a:xfrm>
        </p:grpSpPr>
        <p:sp>
          <p:nvSpPr>
            <p:cNvPr id="3" name="TextBox 2">
              <a:extLst>
                <a:ext uri="{FF2B5EF4-FFF2-40B4-BE49-F238E27FC236}">
                  <a16:creationId xmlns:a16="http://schemas.microsoft.com/office/drawing/2014/main" id="{78B1AC85-9D99-F21E-1992-E12CD5F300C4}"/>
                </a:ext>
              </a:extLst>
            </p:cNvPr>
            <p:cNvSpPr txBox="1"/>
            <p:nvPr/>
          </p:nvSpPr>
          <p:spPr>
            <a:xfrm>
              <a:off x="3402543" y="4499781"/>
              <a:ext cx="7566715" cy="3913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Support you – not do the work for you.</a:t>
              </a:r>
            </a:p>
            <a:p>
              <a:pPr marL="285750" indent="-285750">
                <a:lnSpc>
                  <a:spcPct val="150000"/>
                </a:lnSpc>
                <a:buFont typeface="Arial" panose="020B0604020202020204" pitchFamily="34" charset="0"/>
                <a:buChar char="•"/>
              </a:pPr>
              <a:r>
                <a:rPr lang="en-US" sz="2400" dirty="0"/>
                <a:t>Advocate for you based on the evidence you provide in your assessments</a:t>
              </a:r>
            </a:p>
            <a:p>
              <a:pPr marL="285750" indent="-285750">
                <a:lnSpc>
                  <a:spcPct val="150000"/>
                </a:lnSpc>
                <a:buFont typeface="Arial" panose="020B0604020202020204" pitchFamily="34" charset="0"/>
                <a:buChar char="•"/>
              </a:pPr>
              <a:r>
                <a:rPr lang="en-US" sz="2400" dirty="0"/>
                <a:t>Escalation for issues or problems that are outside your control</a:t>
              </a:r>
            </a:p>
            <a:p>
              <a:pPr marL="285750" indent="-285750">
                <a:lnSpc>
                  <a:spcPct val="150000"/>
                </a:lnSpc>
                <a:buFont typeface="Arial" panose="020B0604020202020204" pitchFamily="34" charset="0"/>
                <a:buChar char="•"/>
              </a:pPr>
              <a:r>
                <a:rPr lang="en-US" sz="2400" dirty="0"/>
                <a:t>Guidance over best practices in industry</a:t>
              </a:r>
            </a:p>
            <a:p>
              <a:pPr marL="285750" indent="-285750">
                <a:lnSpc>
                  <a:spcPct val="150000"/>
                </a:lnSpc>
                <a:buFont typeface="Arial" panose="020B0604020202020204" pitchFamily="34" charset="0"/>
                <a:buChar char="•"/>
              </a:pPr>
              <a:r>
                <a:rPr lang="en-US" sz="2400" dirty="0"/>
                <a:t>Prepare you for the full year Capstone project next year</a:t>
              </a:r>
            </a:p>
          </p:txBody>
        </p:sp>
        <p:sp>
          <p:nvSpPr>
            <p:cNvPr id="6" name="TextBox 5">
              <a:extLst>
                <a:ext uri="{FF2B5EF4-FFF2-40B4-BE49-F238E27FC236}">
                  <a16:creationId xmlns:a16="http://schemas.microsoft.com/office/drawing/2014/main" id="{42F12147-3D1A-0A1A-5992-435537887749}"/>
                </a:ext>
              </a:extLst>
            </p:cNvPr>
            <p:cNvSpPr txBox="1"/>
            <p:nvPr/>
          </p:nvSpPr>
          <p:spPr>
            <a:xfrm>
              <a:off x="3402543" y="4010052"/>
              <a:ext cx="2600135" cy="461665"/>
            </a:xfrm>
            <a:prstGeom prst="rect">
              <a:avLst/>
            </a:prstGeom>
            <a:noFill/>
          </p:spPr>
          <p:txBody>
            <a:bodyPr wrap="none" rtlCol="0">
              <a:spAutoFit/>
            </a:bodyPr>
            <a:lstStyle/>
            <a:p>
              <a:r>
                <a:rPr lang="en-US" sz="2400" b="1" dirty="0"/>
                <a:t>My responsibilities</a:t>
              </a:r>
            </a:p>
          </p:txBody>
        </p:sp>
      </p:grpSp>
      <p:grpSp>
        <p:nvGrpSpPr>
          <p:cNvPr id="12" name="Group 11">
            <a:extLst>
              <a:ext uri="{FF2B5EF4-FFF2-40B4-BE49-F238E27FC236}">
                <a16:creationId xmlns:a16="http://schemas.microsoft.com/office/drawing/2014/main" id="{8DC6ADC9-30BA-821F-0840-C984ECC73341}"/>
              </a:ext>
            </a:extLst>
          </p:cNvPr>
          <p:cNvGrpSpPr/>
          <p:nvPr/>
        </p:nvGrpSpPr>
        <p:grpSpPr>
          <a:xfrm>
            <a:off x="3571220" y="2051225"/>
            <a:ext cx="8011510" cy="3687382"/>
            <a:chOff x="3402543" y="1214300"/>
            <a:chExt cx="8011510" cy="3687382"/>
          </a:xfrm>
        </p:grpSpPr>
        <p:sp>
          <p:nvSpPr>
            <p:cNvPr id="7" name="TextBox 6">
              <a:extLst>
                <a:ext uri="{FF2B5EF4-FFF2-40B4-BE49-F238E27FC236}">
                  <a16:creationId xmlns:a16="http://schemas.microsoft.com/office/drawing/2014/main" id="{2B5EEC6F-E8BF-0B25-F0B5-404A9D9524D1}"/>
                </a:ext>
              </a:extLst>
            </p:cNvPr>
            <p:cNvSpPr txBox="1"/>
            <p:nvPr/>
          </p:nvSpPr>
          <p:spPr>
            <a:xfrm>
              <a:off x="3402543" y="1542621"/>
              <a:ext cx="8011510" cy="3359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Project Manager, IT Business Analyst, Application Developer, Scrum Master and Agile Coach in industry for over 8 years</a:t>
              </a:r>
            </a:p>
            <a:p>
              <a:pPr marL="285750" indent="-285750">
                <a:lnSpc>
                  <a:spcPct val="150000"/>
                </a:lnSpc>
                <a:buFont typeface="Arial" panose="020B0604020202020204" pitchFamily="34" charset="0"/>
                <a:buChar char="•"/>
              </a:pPr>
              <a:r>
                <a:rPr lang="en-US" sz="2400" dirty="0"/>
                <a:t>Applications Development (low code) and Full Stack Development expertise (JS)</a:t>
              </a:r>
            </a:p>
            <a:p>
              <a:pPr marL="285750" indent="-285750">
                <a:lnSpc>
                  <a:spcPct val="150000"/>
                </a:lnSpc>
                <a:buFont typeface="Arial" panose="020B0604020202020204" pitchFamily="34" charset="0"/>
                <a:buChar char="•"/>
              </a:pPr>
              <a:r>
                <a:rPr lang="en-US" sz="2400" dirty="0"/>
                <a:t>Interest in Agentic AI and business automation</a:t>
              </a:r>
            </a:p>
            <a:p>
              <a:pPr marL="285750" indent="-285750">
                <a:lnSpc>
                  <a:spcPct val="150000"/>
                </a:lnSpc>
                <a:buFont typeface="Arial" panose="020B0604020202020204" pitchFamily="34" charset="0"/>
                <a:buChar char="•"/>
              </a:pPr>
              <a:r>
                <a:rPr lang="en-US" sz="2400" dirty="0"/>
                <a:t>Supervising SWEN90009, 90014 and 90017/18 for 6 years</a:t>
              </a:r>
            </a:p>
          </p:txBody>
        </p:sp>
        <p:sp>
          <p:nvSpPr>
            <p:cNvPr id="9" name="TextBox 8">
              <a:extLst>
                <a:ext uri="{FF2B5EF4-FFF2-40B4-BE49-F238E27FC236}">
                  <a16:creationId xmlns:a16="http://schemas.microsoft.com/office/drawing/2014/main" id="{8FF7118B-FACC-1D8D-CCA8-5EE06CC565EA}"/>
                </a:ext>
              </a:extLst>
            </p:cNvPr>
            <p:cNvSpPr txBox="1"/>
            <p:nvPr/>
          </p:nvSpPr>
          <p:spPr>
            <a:xfrm>
              <a:off x="3539177" y="1214300"/>
              <a:ext cx="2181431" cy="461665"/>
            </a:xfrm>
            <a:prstGeom prst="rect">
              <a:avLst/>
            </a:prstGeom>
            <a:noFill/>
          </p:spPr>
          <p:txBody>
            <a:bodyPr wrap="none" rtlCol="0">
              <a:spAutoFit/>
            </a:bodyPr>
            <a:lstStyle/>
            <a:p>
              <a:r>
                <a:rPr lang="en-US" sz="2400" b="1" dirty="0"/>
                <a:t>My Background</a:t>
              </a:r>
            </a:p>
          </p:txBody>
        </p:sp>
      </p:grpSp>
      <p:pic>
        <p:nvPicPr>
          <p:cNvPr id="10" name="Picture 2" descr="The University of Melbourne – Universities Australia">
            <a:extLst>
              <a:ext uri="{FF2B5EF4-FFF2-40B4-BE49-F238E27FC236}">
                <a16:creationId xmlns:a16="http://schemas.microsoft.com/office/drawing/2014/main" id="{55E0712D-C165-0087-88A4-03F36243D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37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039006" y="365125"/>
            <a:ext cx="9314793" cy="917137"/>
          </a:xfrm>
        </p:spPr>
        <p:txBody>
          <a:bodyPr/>
          <a:lstStyle/>
          <a:p>
            <a:r>
              <a:rPr lang="en-US" dirty="0"/>
              <a:t>The Design Concept</a:t>
            </a:r>
          </a:p>
        </p:txBody>
      </p:sp>
      <p:pic>
        <p:nvPicPr>
          <p:cNvPr id="5" name="Picture 2" descr="The University of Melbourne – Universities Australia">
            <a:extLst>
              <a:ext uri="{FF2B5EF4-FFF2-40B4-BE49-F238E27FC236}">
                <a16:creationId xmlns:a16="http://schemas.microsoft.com/office/drawing/2014/main" id="{CB2FACAC-C51C-AF5D-02B3-798ED43D0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129235-B5BB-190C-91E8-3B48DB0C7B9A}"/>
              </a:ext>
            </a:extLst>
          </p:cNvPr>
          <p:cNvSpPr txBox="1"/>
          <p:nvPr/>
        </p:nvSpPr>
        <p:spPr>
          <a:xfrm>
            <a:off x="767255" y="1861350"/>
            <a:ext cx="10657490" cy="3913059"/>
          </a:xfrm>
          <a:prstGeom prst="rect">
            <a:avLst/>
          </a:prstGeom>
          <a:noFill/>
        </p:spPr>
        <p:txBody>
          <a:bodyPr wrap="square" rtlCol="0">
            <a:spAutoFit/>
          </a:bodyPr>
          <a:lstStyle/>
          <a:p>
            <a:pPr marL="342900" indent="-342900">
              <a:lnSpc>
                <a:spcPct val="150000"/>
              </a:lnSpc>
              <a:buAutoNum type="arabicPeriod"/>
            </a:pPr>
            <a:r>
              <a:rPr lang="en-US" sz="2400" dirty="0"/>
              <a:t>It’s high level, first draft of the system block diagram. </a:t>
            </a:r>
          </a:p>
          <a:p>
            <a:pPr marL="342900" indent="-342900">
              <a:lnSpc>
                <a:spcPct val="150000"/>
              </a:lnSpc>
              <a:buAutoNum type="arabicPeriod"/>
            </a:pPr>
            <a:r>
              <a:rPr lang="en-US" sz="2400" dirty="0"/>
              <a:t>It should focus on functional building blocks, where each block in the diagram is titled by what it does (e.g. Authentication service, API gateway, User service, Data Adapter, Messaging Service, </a:t>
            </a:r>
            <a:r>
              <a:rPr lang="en-US" sz="2400" dirty="0" err="1"/>
              <a:t>etc</a:t>
            </a:r>
            <a:r>
              <a:rPr lang="en-US" sz="2400" dirty="0"/>
              <a:t>)</a:t>
            </a:r>
          </a:p>
          <a:p>
            <a:pPr marL="342900" indent="-342900">
              <a:lnSpc>
                <a:spcPct val="150000"/>
              </a:lnSpc>
              <a:buAutoNum type="arabicPeriod"/>
            </a:pPr>
            <a:r>
              <a:rPr lang="en-US" sz="2400" dirty="0"/>
              <a:t>Try to avoid describing the technology (e.g. React, python, </a:t>
            </a:r>
            <a:r>
              <a:rPr lang="en-US" sz="2400" dirty="0" err="1"/>
              <a:t>mySQL</a:t>
            </a:r>
            <a:r>
              <a:rPr lang="en-US" sz="2400" dirty="0"/>
              <a:t>) at this stage</a:t>
            </a:r>
          </a:p>
          <a:p>
            <a:pPr marL="342900" indent="-342900">
              <a:lnSpc>
                <a:spcPct val="150000"/>
              </a:lnSpc>
              <a:buAutoNum type="arabicPeriod"/>
            </a:pPr>
            <a:r>
              <a:rPr lang="en-US" sz="2400" dirty="0"/>
              <a:t>You can produce more than one concept design, if you wish, and select the one that best meets the needs of security, scalability and maintainability</a:t>
            </a:r>
          </a:p>
        </p:txBody>
      </p:sp>
    </p:spTree>
    <p:extLst>
      <p:ext uri="{BB962C8B-B14F-4D97-AF65-F5344CB8AC3E}">
        <p14:creationId xmlns:p14="http://schemas.microsoft.com/office/powerpoint/2010/main" val="287625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F990-65BF-B658-775C-F77488A4A425}"/>
              </a:ext>
            </a:extLst>
          </p:cNvPr>
          <p:cNvSpPr>
            <a:spLocks noGrp="1"/>
          </p:cNvSpPr>
          <p:nvPr>
            <p:ph type="title"/>
          </p:nvPr>
        </p:nvSpPr>
        <p:spPr>
          <a:xfrm>
            <a:off x="2168837" y="496450"/>
            <a:ext cx="8659445" cy="833054"/>
          </a:xfrm>
        </p:spPr>
        <p:txBody>
          <a:bodyPr/>
          <a:lstStyle/>
          <a:p>
            <a:r>
              <a:rPr lang="en-US" dirty="0"/>
              <a:t>Example 2</a:t>
            </a:r>
          </a:p>
        </p:txBody>
      </p:sp>
      <p:pic>
        <p:nvPicPr>
          <p:cNvPr id="1026" name="Picture 2" descr="Concept Diagram">
            <a:extLst>
              <a:ext uri="{FF2B5EF4-FFF2-40B4-BE49-F238E27FC236}">
                <a16:creationId xmlns:a16="http://schemas.microsoft.com/office/drawing/2014/main" id="{B9A3D727-317A-75F1-3F6D-AB1E6F85D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481" y="1600200"/>
            <a:ext cx="9638484" cy="47916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1EA83505-101E-7D14-B1FA-A1B88F5DC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372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456A-CF18-975C-A9A5-FAC5B3981984}"/>
              </a:ext>
            </a:extLst>
          </p:cNvPr>
          <p:cNvSpPr>
            <a:spLocks noGrp="1"/>
          </p:cNvSpPr>
          <p:nvPr>
            <p:ph type="title"/>
          </p:nvPr>
        </p:nvSpPr>
        <p:spPr>
          <a:xfrm>
            <a:off x="2333296" y="450576"/>
            <a:ext cx="3090042" cy="980199"/>
          </a:xfrm>
        </p:spPr>
        <p:txBody>
          <a:bodyPr/>
          <a:lstStyle/>
          <a:p>
            <a:r>
              <a:rPr lang="en-US" dirty="0"/>
              <a:t>Example 3</a:t>
            </a:r>
          </a:p>
        </p:txBody>
      </p:sp>
      <p:pic>
        <p:nvPicPr>
          <p:cNvPr id="2050" name="Picture 2">
            <a:extLst>
              <a:ext uri="{FF2B5EF4-FFF2-40B4-BE49-F238E27FC236}">
                <a16:creationId xmlns:a16="http://schemas.microsoft.com/office/drawing/2014/main" id="{278182A1-1399-BB36-D846-4FBBFB90DC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793" t="22098" r="17983" b="46273"/>
          <a:stretch>
            <a:fillRect/>
          </a:stretch>
        </p:blipFill>
        <p:spPr bwMode="auto">
          <a:xfrm>
            <a:off x="2017986" y="1175680"/>
            <a:ext cx="8156027" cy="55029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69921614-96B7-373C-9125-F42F946B38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148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7DE7E-3383-7AA0-D56E-F39437F6F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EBFF04-F4EE-640B-8860-BAB9F9FF8BD4}"/>
              </a:ext>
            </a:extLst>
          </p:cNvPr>
          <p:cNvSpPr>
            <a:spLocks noGrp="1"/>
          </p:cNvSpPr>
          <p:nvPr>
            <p:ph type="title"/>
          </p:nvPr>
        </p:nvSpPr>
        <p:spPr>
          <a:xfrm>
            <a:off x="2111161" y="541028"/>
            <a:ext cx="9314793" cy="917137"/>
          </a:xfrm>
        </p:spPr>
        <p:txBody>
          <a:bodyPr/>
          <a:lstStyle/>
          <a:p>
            <a:r>
              <a:rPr lang="en-US" dirty="0"/>
              <a:t>Considerations</a:t>
            </a:r>
          </a:p>
        </p:txBody>
      </p:sp>
      <p:sp>
        <p:nvSpPr>
          <p:cNvPr id="3" name="TextBox 2">
            <a:extLst>
              <a:ext uri="{FF2B5EF4-FFF2-40B4-BE49-F238E27FC236}">
                <a16:creationId xmlns:a16="http://schemas.microsoft.com/office/drawing/2014/main" id="{51149A8F-1D17-6476-CC78-656BB61DE3EE}"/>
              </a:ext>
            </a:extLst>
          </p:cNvPr>
          <p:cNvSpPr txBox="1"/>
          <p:nvPr/>
        </p:nvSpPr>
        <p:spPr>
          <a:xfrm>
            <a:off x="869731" y="2073944"/>
            <a:ext cx="9210214" cy="369332"/>
          </a:xfrm>
          <a:prstGeom prst="rect">
            <a:avLst/>
          </a:prstGeom>
          <a:noFill/>
        </p:spPr>
        <p:txBody>
          <a:bodyPr wrap="none" rtlCol="0">
            <a:spAutoFit/>
          </a:bodyPr>
          <a:lstStyle/>
          <a:p>
            <a:r>
              <a:rPr lang="en-US" dirty="0"/>
              <a:t>What sort of Application are you building?  Web?  Native mobile? Desktop? Server? Embedded? </a:t>
            </a:r>
          </a:p>
        </p:txBody>
      </p:sp>
      <p:sp>
        <p:nvSpPr>
          <p:cNvPr id="4" name="TextBox 3">
            <a:extLst>
              <a:ext uri="{FF2B5EF4-FFF2-40B4-BE49-F238E27FC236}">
                <a16:creationId xmlns:a16="http://schemas.microsoft.com/office/drawing/2014/main" id="{1D8D6C55-B852-6205-4A13-8919E455A0A7}"/>
              </a:ext>
            </a:extLst>
          </p:cNvPr>
          <p:cNvSpPr txBox="1"/>
          <p:nvPr/>
        </p:nvSpPr>
        <p:spPr>
          <a:xfrm>
            <a:off x="869731" y="2613521"/>
            <a:ext cx="10143161" cy="369332"/>
          </a:xfrm>
          <a:prstGeom prst="rect">
            <a:avLst/>
          </a:prstGeom>
          <a:noFill/>
        </p:spPr>
        <p:txBody>
          <a:bodyPr wrap="none" rtlCol="0">
            <a:spAutoFit/>
          </a:bodyPr>
          <a:lstStyle/>
          <a:p>
            <a:r>
              <a:rPr lang="en-US" dirty="0"/>
              <a:t>Is the solution modular (separated frontend and backend) and if so, what is the purpose of those modules?</a:t>
            </a:r>
          </a:p>
        </p:txBody>
      </p:sp>
      <p:sp>
        <p:nvSpPr>
          <p:cNvPr id="6" name="TextBox 5">
            <a:extLst>
              <a:ext uri="{FF2B5EF4-FFF2-40B4-BE49-F238E27FC236}">
                <a16:creationId xmlns:a16="http://schemas.microsoft.com/office/drawing/2014/main" id="{B8381D14-92B0-839A-A040-67185EDEB2F5}"/>
              </a:ext>
            </a:extLst>
          </p:cNvPr>
          <p:cNvSpPr txBox="1"/>
          <p:nvPr/>
        </p:nvSpPr>
        <p:spPr>
          <a:xfrm>
            <a:off x="869731" y="3183305"/>
            <a:ext cx="10556223" cy="369332"/>
          </a:xfrm>
          <a:prstGeom prst="rect">
            <a:avLst/>
          </a:prstGeom>
          <a:noFill/>
        </p:spPr>
        <p:txBody>
          <a:bodyPr wrap="none" rtlCol="0">
            <a:spAutoFit/>
          </a:bodyPr>
          <a:lstStyle/>
          <a:p>
            <a:r>
              <a:rPr lang="en-US" dirty="0"/>
              <a:t>Are there external software/hardware components required?  How will these be integrated into your solution?</a:t>
            </a:r>
          </a:p>
        </p:txBody>
      </p:sp>
      <p:sp>
        <p:nvSpPr>
          <p:cNvPr id="8" name="TextBox 7">
            <a:extLst>
              <a:ext uri="{FF2B5EF4-FFF2-40B4-BE49-F238E27FC236}">
                <a16:creationId xmlns:a16="http://schemas.microsoft.com/office/drawing/2014/main" id="{1C32499D-A5E1-CEDF-EEE6-87BF9266FC29}"/>
              </a:ext>
            </a:extLst>
          </p:cNvPr>
          <p:cNvSpPr txBox="1"/>
          <p:nvPr/>
        </p:nvSpPr>
        <p:spPr>
          <a:xfrm>
            <a:off x="869731" y="3755840"/>
            <a:ext cx="7370479" cy="369332"/>
          </a:xfrm>
          <a:prstGeom prst="rect">
            <a:avLst/>
          </a:prstGeom>
          <a:noFill/>
        </p:spPr>
        <p:txBody>
          <a:bodyPr wrap="none" rtlCol="0">
            <a:spAutoFit/>
          </a:bodyPr>
          <a:lstStyle/>
          <a:p>
            <a:r>
              <a:rPr lang="en-US" dirty="0"/>
              <a:t>Is data required to be stored?  What sort of data and where will it be stored?</a:t>
            </a:r>
          </a:p>
        </p:txBody>
      </p:sp>
      <p:sp>
        <p:nvSpPr>
          <p:cNvPr id="11" name="TextBox 10">
            <a:extLst>
              <a:ext uri="{FF2B5EF4-FFF2-40B4-BE49-F238E27FC236}">
                <a16:creationId xmlns:a16="http://schemas.microsoft.com/office/drawing/2014/main" id="{15CA59DC-CFFE-FEBF-2A33-6E79E8691A0B}"/>
              </a:ext>
            </a:extLst>
          </p:cNvPr>
          <p:cNvSpPr txBox="1"/>
          <p:nvPr/>
        </p:nvSpPr>
        <p:spPr>
          <a:xfrm>
            <a:off x="869731" y="4281684"/>
            <a:ext cx="6782498" cy="369332"/>
          </a:xfrm>
          <a:prstGeom prst="rect">
            <a:avLst/>
          </a:prstGeom>
          <a:noFill/>
        </p:spPr>
        <p:txBody>
          <a:bodyPr wrap="none" rtlCol="0">
            <a:spAutoFit/>
          </a:bodyPr>
          <a:lstStyle/>
          <a:p>
            <a:r>
              <a:rPr lang="en-US" dirty="0"/>
              <a:t>What physical resources (Cloud, Servers, Devices </a:t>
            </a:r>
            <a:r>
              <a:rPr lang="en-US" dirty="0" err="1"/>
              <a:t>etc</a:t>
            </a:r>
            <a:r>
              <a:rPr lang="en-US" dirty="0"/>
              <a:t>) will be required?</a:t>
            </a:r>
          </a:p>
        </p:txBody>
      </p:sp>
      <p:sp>
        <p:nvSpPr>
          <p:cNvPr id="14" name="TextBox 13">
            <a:extLst>
              <a:ext uri="{FF2B5EF4-FFF2-40B4-BE49-F238E27FC236}">
                <a16:creationId xmlns:a16="http://schemas.microsoft.com/office/drawing/2014/main" id="{AD3925BC-F551-11B2-0DF9-43E63101E3C9}"/>
              </a:ext>
            </a:extLst>
          </p:cNvPr>
          <p:cNvSpPr txBox="1"/>
          <p:nvPr/>
        </p:nvSpPr>
        <p:spPr>
          <a:xfrm>
            <a:off x="869731" y="4784194"/>
            <a:ext cx="11003525" cy="369332"/>
          </a:xfrm>
          <a:prstGeom prst="rect">
            <a:avLst/>
          </a:prstGeom>
          <a:noFill/>
        </p:spPr>
        <p:txBody>
          <a:bodyPr wrap="none" rtlCol="0">
            <a:spAutoFit/>
          </a:bodyPr>
          <a:lstStyle/>
          <a:p>
            <a:r>
              <a:rPr lang="en-US" dirty="0"/>
              <a:t>What components do you think you can </a:t>
            </a:r>
            <a:r>
              <a:rPr lang="en-US" b="1" dirty="0"/>
              <a:t>re-use</a:t>
            </a:r>
            <a:r>
              <a:rPr lang="en-US" dirty="0"/>
              <a:t>, out of the box or with some modification?  Libraries?  Frameworks?</a:t>
            </a:r>
          </a:p>
        </p:txBody>
      </p:sp>
      <p:sp>
        <p:nvSpPr>
          <p:cNvPr id="15" name="TextBox 14">
            <a:extLst>
              <a:ext uri="{FF2B5EF4-FFF2-40B4-BE49-F238E27FC236}">
                <a16:creationId xmlns:a16="http://schemas.microsoft.com/office/drawing/2014/main" id="{5C6602FF-5652-DBE4-26ED-763E3F81ADD4}"/>
              </a:ext>
            </a:extLst>
          </p:cNvPr>
          <p:cNvSpPr txBox="1"/>
          <p:nvPr/>
        </p:nvSpPr>
        <p:spPr>
          <a:xfrm>
            <a:off x="869731" y="5286704"/>
            <a:ext cx="3785203" cy="369332"/>
          </a:xfrm>
          <a:prstGeom prst="rect">
            <a:avLst/>
          </a:prstGeom>
          <a:noFill/>
        </p:spPr>
        <p:txBody>
          <a:bodyPr wrap="none" rtlCol="0">
            <a:spAutoFit/>
          </a:bodyPr>
          <a:lstStyle/>
          <a:p>
            <a:r>
              <a:rPr lang="en-US" dirty="0"/>
              <a:t>How will you create a </a:t>
            </a:r>
            <a:r>
              <a:rPr lang="en-US" u="sng" dirty="0"/>
              <a:t>secure</a:t>
            </a:r>
            <a:r>
              <a:rPr lang="en-US" dirty="0"/>
              <a:t> solution?</a:t>
            </a:r>
          </a:p>
        </p:txBody>
      </p:sp>
      <p:pic>
        <p:nvPicPr>
          <p:cNvPr id="5" name="Picture 2" descr="The University of Melbourne – Universities Australia">
            <a:extLst>
              <a:ext uri="{FF2B5EF4-FFF2-40B4-BE49-F238E27FC236}">
                <a16:creationId xmlns:a16="http://schemas.microsoft.com/office/drawing/2014/main" id="{37E55CEE-EF1E-A23F-02E9-B0BC07132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08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11"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Agenda</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3286897"/>
          </a:xfrm>
        </p:spPr>
        <p:txBody>
          <a:bodyPr>
            <a:normAutofit/>
          </a:bodyPr>
          <a:lstStyle/>
          <a:p>
            <a:pPr marL="342900" indent="-342900" algn="l">
              <a:buFont typeface="Arial" panose="020B0604020202020204" pitchFamily="34" charset="0"/>
              <a:buChar char="•"/>
            </a:pPr>
            <a:r>
              <a:rPr lang="en-US" dirty="0"/>
              <a:t>Introductions</a:t>
            </a:r>
          </a:p>
          <a:p>
            <a:pPr marL="342900" indent="-342900" algn="l">
              <a:buFont typeface="Arial" panose="020B0604020202020204" pitchFamily="34" charset="0"/>
              <a:buChar char="•"/>
            </a:pPr>
            <a:r>
              <a:rPr lang="en-US" dirty="0"/>
              <a:t>Scope and objectives</a:t>
            </a:r>
          </a:p>
          <a:p>
            <a:pPr marL="342900" indent="-342900" algn="l">
              <a:buFont typeface="Arial" panose="020B0604020202020204" pitchFamily="34" charset="0"/>
              <a:buChar char="•"/>
            </a:pPr>
            <a:r>
              <a:rPr lang="en-US" dirty="0"/>
              <a:t>Scrum Master and Product Owner roles</a:t>
            </a:r>
          </a:p>
          <a:p>
            <a:pPr marL="342900" indent="-342900" algn="l">
              <a:buFont typeface="Arial" panose="020B0604020202020204" pitchFamily="34" charset="0"/>
              <a:buChar char="•"/>
            </a:pPr>
            <a:r>
              <a:rPr lang="en-US" dirty="0"/>
              <a:t>Admin – </a:t>
            </a:r>
            <a:r>
              <a:rPr lang="en-US" dirty="0" err="1"/>
              <a:t>Github</a:t>
            </a:r>
            <a:r>
              <a:rPr lang="en-US" dirty="0"/>
              <a:t>, Confluence, Slack, w</a:t>
            </a:r>
            <a:r>
              <a:rPr lang="en-AU" dirty="0" err="1"/>
              <a:t>eekly</a:t>
            </a:r>
            <a:r>
              <a:rPr lang="en-AU" dirty="0"/>
              <a:t> mentor meetings</a:t>
            </a:r>
            <a:endParaRPr lang="en-US" dirty="0"/>
          </a:p>
          <a:p>
            <a:pPr marL="342900" indent="-342900" algn="l">
              <a:buFont typeface="Arial" panose="020B0604020202020204" pitchFamily="34" charset="0"/>
              <a:buChar char="•"/>
            </a:pPr>
            <a:r>
              <a:rPr lang="en-AU" dirty="0"/>
              <a:t>Requirements resolution process</a:t>
            </a:r>
          </a:p>
          <a:p>
            <a:pPr marL="342900" indent="-342900" algn="l">
              <a:buFont typeface="Arial" panose="020B0604020202020204" pitchFamily="34" charset="0"/>
              <a:buChar char="•"/>
            </a:pPr>
            <a:r>
              <a:rPr lang="en-AU" dirty="0"/>
              <a:t>Design concept (time permitting)</a:t>
            </a: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64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8D6E3-7FE5-278C-975C-EE9788AFB0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1DAA6-F563-DC54-1366-F408D76BB73C}"/>
              </a:ext>
            </a:extLst>
          </p:cNvPr>
          <p:cNvSpPr>
            <a:spLocks noGrp="1"/>
          </p:cNvSpPr>
          <p:nvPr>
            <p:ph type="ctrTitle"/>
          </p:nvPr>
        </p:nvSpPr>
        <p:spPr>
          <a:xfrm>
            <a:off x="675532" y="3770586"/>
            <a:ext cx="3938508" cy="891788"/>
          </a:xfrm>
        </p:spPr>
        <p:txBody>
          <a:bodyPr>
            <a:normAutofit fontScale="90000"/>
          </a:bodyPr>
          <a:lstStyle/>
          <a:p>
            <a:pPr algn="l"/>
            <a:r>
              <a:rPr lang="en-US" dirty="0"/>
              <a:t>Team Member</a:t>
            </a:r>
            <a:br>
              <a:rPr lang="en-US" dirty="0"/>
            </a:br>
            <a:r>
              <a:rPr lang="en-US" dirty="0"/>
              <a:t>Introductions</a:t>
            </a:r>
          </a:p>
        </p:txBody>
      </p:sp>
      <p:pic>
        <p:nvPicPr>
          <p:cNvPr id="1026" name="Picture 2" descr="The University of Melbourne – Universities Australia">
            <a:extLst>
              <a:ext uri="{FF2B5EF4-FFF2-40B4-BE49-F238E27FC236}">
                <a16:creationId xmlns:a16="http://schemas.microsoft.com/office/drawing/2014/main" id="{93E75DFA-E26C-321E-E3D5-A858663BB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797B6F-050D-BECD-84FD-CF49FBA86267}"/>
              </a:ext>
            </a:extLst>
          </p:cNvPr>
          <p:cNvSpPr txBox="1"/>
          <p:nvPr/>
        </p:nvSpPr>
        <p:spPr>
          <a:xfrm>
            <a:off x="8964826" y="6396702"/>
            <a:ext cx="3149773" cy="369332"/>
          </a:xfrm>
          <a:prstGeom prst="rect">
            <a:avLst/>
          </a:prstGeom>
          <a:noFill/>
        </p:spPr>
        <p:txBody>
          <a:bodyPr wrap="none" rtlCol="0">
            <a:spAutoFit/>
          </a:bodyPr>
          <a:lstStyle/>
          <a:p>
            <a:r>
              <a:rPr lang="en-US" dirty="0"/>
              <a:t>Acknowledgement: ChatGPT-4o</a:t>
            </a:r>
          </a:p>
        </p:txBody>
      </p:sp>
      <p:pic>
        <p:nvPicPr>
          <p:cNvPr id="1028" name="Picture 4" descr="Generated image">
            <a:extLst>
              <a:ext uri="{FF2B5EF4-FFF2-40B4-BE49-F238E27FC236}">
                <a16:creationId xmlns:a16="http://schemas.microsoft.com/office/drawing/2014/main" id="{6202973A-1BE5-12A3-DBC5-3592F4287413}"/>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5328745" y="-5255"/>
            <a:ext cx="6863255" cy="6863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47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BAA8-B296-4E64-095B-9E8B3368ADDA}"/>
              </a:ext>
            </a:extLst>
          </p:cNvPr>
          <p:cNvSpPr>
            <a:spLocks noGrp="1"/>
          </p:cNvSpPr>
          <p:nvPr>
            <p:ph type="title"/>
          </p:nvPr>
        </p:nvSpPr>
        <p:spPr>
          <a:xfrm>
            <a:off x="2144109" y="501281"/>
            <a:ext cx="8923071" cy="878789"/>
          </a:xfrm>
        </p:spPr>
        <p:txBody>
          <a:bodyPr>
            <a:normAutofit fontScale="90000"/>
          </a:bodyPr>
          <a:lstStyle/>
          <a:p>
            <a:r>
              <a:rPr lang="en-US" sz="5400" dirty="0"/>
              <a:t>Primary objectives in the project</a:t>
            </a:r>
          </a:p>
        </p:txBody>
      </p:sp>
      <p:sp>
        <p:nvSpPr>
          <p:cNvPr id="3" name="Content Placeholder 2">
            <a:extLst>
              <a:ext uri="{FF2B5EF4-FFF2-40B4-BE49-F238E27FC236}">
                <a16:creationId xmlns:a16="http://schemas.microsoft.com/office/drawing/2014/main" id="{310EF91F-7EA3-3A49-AE0C-A89CC40058FE}"/>
              </a:ext>
            </a:extLst>
          </p:cNvPr>
          <p:cNvSpPr>
            <a:spLocks noGrp="1"/>
          </p:cNvSpPr>
          <p:nvPr>
            <p:ph idx="1"/>
          </p:nvPr>
        </p:nvSpPr>
        <p:spPr>
          <a:xfrm>
            <a:off x="751276" y="2136673"/>
            <a:ext cx="10857143" cy="3791161"/>
          </a:xfrm>
        </p:spPr>
        <p:txBody>
          <a:bodyPr>
            <a:normAutofit/>
          </a:bodyPr>
          <a:lstStyle/>
          <a:p>
            <a:pPr>
              <a:lnSpc>
                <a:spcPct val="150000"/>
              </a:lnSpc>
            </a:pPr>
            <a:r>
              <a:rPr lang="en-US" dirty="0"/>
              <a:t>Document the </a:t>
            </a:r>
            <a:r>
              <a:rPr lang="en-US" u="sng" dirty="0"/>
              <a:t>Architecture</a:t>
            </a:r>
            <a:r>
              <a:rPr lang="en-US" dirty="0"/>
              <a:t> of your solution (before you start coding)</a:t>
            </a:r>
          </a:p>
          <a:p>
            <a:pPr>
              <a:lnSpc>
                <a:spcPct val="150000"/>
              </a:lnSpc>
            </a:pPr>
            <a:r>
              <a:rPr lang="en-US" dirty="0"/>
              <a:t>To </a:t>
            </a:r>
            <a:r>
              <a:rPr lang="en-US" u="sng" dirty="0"/>
              <a:t>code and test </a:t>
            </a:r>
            <a:r>
              <a:rPr lang="en-US" dirty="0"/>
              <a:t>a solution based on the set of requirements that were documented last semester in SWEN90009</a:t>
            </a:r>
          </a:p>
          <a:p>
            <a:pPr>
              <a:lnSpc>
                <a:spcPct val="150000"/>
              </a:lnSpc>
            </a:pPr>
            <a:r>
              <a:rPr lang="en-US" dirty="0"/>
              <a:t>Test and </a:t>
            </a:r>
            <a:r>
              <a:rPr lang="en-US" u="sng" dirty="0"/>
              <a:t>demonstrate</a:t>
            </a:r>
            <a:r>
              <a:rPr lang="en-US" dirty="0"/>
              <a:t> the solution to the client</a:t>
            </a:r>
          </a:p>
        </p:txBody>
      </p:sp>
      <p:pic>
        <p:nvPicPr>
          <p:cNvPr id="4" name="Picture 2" descr="The University of Melbourne – Universities Australia">
            <a:extLst>
              <a:ext uri="{FF2B5EF4-FFF2-40B4-BE49-F238E27FC236}">
                <a16:creationId xmlns:a16="http://schemas.microsoft.com/office/drawing/2014/main" id="{9D2A4066-FE13-57BF-A878-52393508B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32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Project expectations</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280273" y="2159266"/>
            <a:ext cx="9816662" cy="3755502"/>
          </a:xfrm>
        </p:spPr>
        <p:txBody>
          <a:bodyPr>
            <a:normAutofit/>
          </a:bodyPr>
          <a:lstStyle/>
          <a:p>
            <a:pPr marL="342900" indent="-342900" algn="l">
              <a:buFont typeface="Arial" panose="020B0604020202020204" pitchFamily="34" charset="0"/>
              <a:buChar char="•"/>
            </a:pPr>
            <a:r>
              <a:rPr lang="en-AU" dirty="0"/>
              <a:t>This is a </a:t>
            </a:r>
            <a:r>
              <a:rPr lang="en-AU" u="sng" dirty="0"/>
              <a:t>self-driven</a:t>
            </a:r>
            <a:r>
              <a:rPr lang="en-AU" dirty="0"/>
              <a:t> project supported by lectures and workshops.</a:t>
            </a:r>
          </a:p>
          <a:p>
            <a:pPr marL="342900" indent="-342900" algn="l">
              <a:buFont typeface="Arial" panose="020B0604020202020204" pitchFamily="34" charset="0"/>
              <a:buChar char="•"/>
            </a:pPr>
            <a:r>
              <a:rPr lang="en-AU" dirty="0"/>
              <a:t>It is continuously assessed. You cannot ‘cram’ at the end.</a:t>
            </a:r>
          </a:p>
          <a:p>
            <a:pPr marL="342900" indent="-342900" algn="l">
              <a:buFont typeface="Arial" panose="020B0604020202020204" pitchFamily="34" charset="0"/>
              <a:buChar char="•"/>
            </a:pPr>
            <a:r>
              <a:rPr lang="en-AU" dirty="0"/>
              <a:t>Be respectful and considerate to each team member. Everyone must have equal opportunity to contribute and learn.</a:t>
            </a:r>
          </a:p>
          <a:p>
            <a:pPr marL="342900" indent="-342900" algn="l">
              <a:buFont typeface="Arial" panose="020B0604020202020204" pitchFamily="34" charset="0"/>
              <a:buChar char="•"/>
            </a:pPr>
            <a:r>
              <a:rPr lang="en-AU" dirty="0"/>
              <a:t>Be respectful and considerate to the client(s).</a:t>
            </a:r>
          </a:p>
          <a:p>
            <a:pPr marL="342900" indent="-342900" algn="l">
              <a:buFont typeface="Arial" panose="020B0604020202020204" pitchFamily="34" charset="0"/>
              <a:buChar char="•"/>
            </a:pPr>
            <a:r>
              <a:rPr lang="en-AU" dirty="0"/>
              <a:t>Balance your effort between documentation and product.</a:t>
            </a:r>
          </a:p>
          <a:p>
            <a:pPr marL="342900" indent="-342900" algn="l">
              <a:buFont typeface="Arial" panose="020B0604020202020204" pitchFamily="34" charset="0"/>
              <a:buChar char="•"/>
            </a:pPr>
            <a:r>
              <a:rPr lang="en-AU" dirty="0"/>
              <a:t>Everyone must have an engineering contribution.  You cannot just be a scribe, or be a passive by-stander</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4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Workshop Schedule</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541425"/>
          </a:xfrm>
        </p:spPr>
        <p:txBody>
          <a:bodyPr>
            <a:normAutofit/>
          </a:bodyPr>
          <a:lstStyle/>
          <a:p>
            <a:pPr marL="342900" indent="-342900" algn="l">
              <a:buFont typeface="Arial" panose="020B0604020202020204" pitchFamily="34" charset="0"/>
              <a:buChar char="•"/>
            </a:pPr>
            <a:r>
              <a:rPr lang="en-US" dirty="0"/>
              <a:t>Every </a:t>
            </a:r>
            <a:r>
              <a:rPr lang="en-US" b="1" dirty="0"/>
              <a:t>Tuesday 11am -12pm  </a:t>
            </a:r>
            <a:r>
              <a:rPr lang="en-US" dirty="0"/>
              <a:t>in </a:t>
            </a:r>
            <a:r>
              <a:rPr lang="en-AU" dirty="0"/>
              <a:t>PAR-166-L1-138-FEIT</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96DF77-D413-2915-00CA-409075081338}"/>
              </a:ext>
            </a:extLst>
          </p:cNvPr>
          <p:cNvSpPr txBox="1"/>
          <p:nvPr/>
        </p:nvSpPr>
        <p:spPr>
          <a:xfrm>
            <a:off x="1660137" y="3339065"/>
            <a:ext cx="9123477" cy="1754326"/>
          </a:xfrm>
          <a:prstGeom prst="rect">
            <a:avLst/>
          </a:prstGeom>
          <a:solidFill>
            <a:schemeClr val="accent4">
              <a:lumMod val="40000"/>
              <a:lumOff val="60000"/>
            </a:schemeClr>
          </a:solidFill>
        </p:spPr>
        <p:txBody>
          <a:bodyPr wrap="square">
            <a:spAutoFit/>
          </a:bodyPr>
          <a:lstStyle/>
          <a:p>
            <a:pPr algn="l"/>
            <a:endParaRPr lang="en-AU" dirty="0"/>
          </a:p>
          <a:p>
            <a:pPr algn="l"/>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r>
              <a:rPr lang="en-AU" dirty="0"/>
              <a:t>Tue 12 Aug – Online Zoom</a:t>
            </a:r>
          </a:p>
          <a:p>
            <a:pPr marL="342900" indent="-342900" algn="l">
              <a:buFont typeface="Arial" panose="020B0604020202020204" pitchFamily="34" charset="0"/>
              <a:buChar char="•"/>
            </a:pPr>
            <a:r>
              <a:rPr lang="en-AU" dirty="0"/>
              <a:t>Tue 26 Aug – Online Zoom </a:t>
            </a:r>
          </a:p>
        </p:txBody>
      </p:sp>
      <p:sp>
        <p:nvSpPr>
          <p:cNvPr id="7" name="TextBox 6">
            <a:extLst>
              <a:ext uri="{FF2B5EF4-FFF2-40B4-BE49-F238E27FC236}">
                <a16:creationId xmlns:a16="http://schemas.microsoft.com/office/drawing/2014/main" id="{4DD7F0AC-8C69-7D35-C6A1-1AB2B38B949C}"/>
              </a:ext>
            </a:extLst>
          </p:cNvPr>
          <p:cNvSpPr txBox="1"/>
          <p:nvPr/>
        </p:nvSpPr>
        <p:spPr>
          <a:xfrm>
            <a:off x="2031123" y="3509591"/>
            <a:ext cx="8636877" cy="646331"/>
          </a:xfrm>
          <a:prstGeom prst="rect">
            <a:avLst/>
          </a:prstGeom>
          <a:noFill/>
        </p:spPr>
        <p:txBody>
          <a:bodyPr wrap="square">
            <a:spAutoFit/>
          </a:bodyPr>
          <a:lstStyle/>
          <a:p>
            <a:r>
              <a:rPr lang="en-AU" dirty="0"/>
              <a:t>There will be 2 workshops where I will be online instead of in class.  You must turn up in person.  Please bring your laptop, camera and headphones.</a:t>
            </a:r>
          </a:p>
        </p:txBody>
      </p:sp>
      <p:pic>
        <p:nvPicPr>
          <p:cNvPr id="9" name="Graphic 8" descr="Exclamation mark with solid fill">
            <a:extLst>
              <a:ext uri="{FF2B5EF4-FFF2-40B4-BE49-F238E27FC236}">
                <a16:creationId xmlns:a16="http://schemas.microsoft.com/office/drawing/2014/main" id="{34824A13-FE59-C7C9-BF54-B1C8856B1D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60482" y="3697435"/>
            <a:ext cx="270641" cy="270641"/>
          </a:xfrm>
          <a:prstGeom prst="rect">
            <a:avLst/>
          </a:prstGeom>
        </p:spPr>
      </p:pic>
      <p:sp>
        <p:nvSpPr>
          <p:cNvPr id="11" name="TextBox 10">
            <a:extLst>
              <a:ext uri="{FF2B5EF4-FFF2-40B4-BE49-F238E27FC236}">
                <a16:creationId xmlns:a16="http://schemas.microsoft.com/office/drawing/2014/main" id="{1EC4C987-3EAE-D966-ACCC-B3DB5F60CD4A}"/>
              </a:ext>
            </a:extLst>
          </p:cNvPr>
          <p:cNvSpPr txBox="1"/>
          <p:nvPr/>
        </p:nvSpPr>
        <p:spPr>
          <a:xfrm>
            <a:off x="1660137" y="5653518"/>
            <a:ext cx="9427281" cy="923330"/>
          </a:xfrm>
          <a:prstGeom prst="rect">
            <a:avLst/>
          </a:prstGeom>
          <a:noFill/>
        </p:spPr>
        <p:txBody>
          <a:bodyPr wrap="square">
            <a:spAutoFit/>
          </a:bodyPr>
          <a:lstStyle/>
          <a:p>
            <a:r>
              <a:rPr lang="en-US" dirty="0">
                <a:hlinkClick r:id="rId5"/>
              </a:rPr>
              <a:t>https://unimelb.zoom.us/j/3863515138?pwd=cllVUElpWHFyS3AzSGUzSlQ3OUZFUT09</a:t>
            </a:r>
            <a:endParaRPr lang="en-US" dirty="0"/>
          </a:p>
          <a:p>
            <a:endParaRPr lang="en-US" dirty="0"/>
          </a:p>
          <a:p>
            <a:r>
              <a:rPr lang="en-US" dirty="0"/>
              <a:t>    Password: 074644</a:t>
            </a:r>
          </a:p>
        </p:txBody>
      </p:sp>
    </p:spTree>
    <p:extLst>
      <p:ext uri="{BB962C8B-B14F-4D97-AF65-F5344CB8AC3E}">
        <p14:creationId xmlns:p14="http://schemas.microsoft.com/office/powerpoint/2010/main" val="86928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4D3C7-3BDB-DC38-4AB3-41E54B8D81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DFC466-C127-061E-7632-86B3C5F05FC6}"/>
              </a:ext>
            </a:extLst>
          </p:cNvPr>
          <p:cNvSpPr>
            <a:spLocks noGrp="1"/>
          </p:cNvSpPr>
          <p:nvPr>
            <p:ph type="ctrTitle"/>
          </p:nvPr>
        </p:nvSpPr>
        <p:spPr>
          <a:xfrm>
            <a:off x="1524000" y="708412"/>
            <a:ext cx="9144000" cy="891788"/>
          </a:xfrm>
        </p:spPr>
        <p:txBody>
          <a:bodyPr>
            <a:normAutofit fontScale="90000"/>
          </a:bodyPr>
          <a:lstStyle/>
          <a:p>
            <a:r>
              <a:rPr lang="en-US" dirty="0"/>
              <a:t>Workshop expectations</a:t>
            </a:r>
          </a:p>
        </p:txBody>
      </p:sp>
      <p:sp>
        <p:nvSpPr>
          <p:cNvPr id="3" name="Subtitle 2">
            <a:extLst>
              <a:ext uri="{FF2B5EF4-FFF2-40B4-BE49-F238E27FC236}">
                <a16:creationId xmlns:a16="http://schemas.microsoft.com/office/drawing/2014/main" id="{899841C7-22DB-1239-6D6E-BC23DD2C0ADC}"/>
              </a:ext>
            </a:extLst>
          </p:cNvPr>
          <p:cNvSpPr>
            <a:spLocks noGrp="1"/>
          </p:cNvSpPr>
          <p:nvPr>
            <p:ph type="subTitle" idx="1"/>
          </p:nvPr>
        </p:nvSpPr>
        <p:spPr>
          <a:xfrm>
            <a:off x="1387365" y="2496065"/>
            <a:ext cx="9816662" cy="3778611"/>
          </a:xfrm>
        </p:spPr>
        <p:txBody>
          <a:bodyPr>
            <a:normAutofit/>
          </a:bodyPr>
          <a:lstStyle/>
          <a:p>
            <a:pPr marL="342900" indent="-342900" algn="l">
              <a:buFont typeface="Arial" panose="020B0604020202020204" pitchFamily="34" charset="0"/>
              <a:buChar char="•"/>
            </a:pPr>
            <a:r>
              <a:rPr lang="en-AU" dirty="0"/>
              <a:t>This is a workshop, not a lecture. You will be expected to participate.</a:t>
            </a:r>
          </a:p>
          <a:p>
            <a:pPr marL="342900" indent="-342900" algn="l">
              <a:buFont typeface="Arial" panose="020B0604020202020204" pitchFamily="34" charset="0"/>
              <a:buChar char="•"/>
            </a:pPr>
            <a:r>
              <a:rPr lang="en-AU" dirty="0"/>
              <a:t>Please prepare for the workshop.  During the semester, expect to give a 15 min stand-up in front of others.</a:t>
            </a:r>
          </a:p>
          <a:p>
            <a:pPr marL="342900" indent="-342900" algn="l">
              <a:buFont typeface="Arial" panose="020B0604020202020204" pitchFamily="34" charset="0"/>
              <a:buChar char="•"/>
            </a:pPr>
            <a:r>
              <a:rPr lang="en-AU" dirty="0"/>
              <a:t>Please close your laptops (unless the activity requires it)</a:t>
            </a:r>
          </a:p>
          <a:p>
            <a:pPr marL="342900" indent="-342900" algn="l">
              <a:buFont typeface="Arial" panose="020B0604020202020204" pitchFamily="34" charset="0"/>
              <a:buChar char="•"/>
            </a:pPr>
            <a:r>
              <a:rPr lang="en-AU" dirty="0"/>
              <a:t>Please mute your mobile devices</a:t>
            </a:r>
          </a:p>
          <a:p>
            <a:pPr marL="342900" indent="-342900" algn="l">
              <a:buFont typeface="Arial" panose="020B0604020202020204" pitchFamily="34" charset="0"/>
              <a:buChar char="•"/>
            </a:pPr>
            <a:r>
              <a:rPr lang="en-AU" dirty="0"/>
              <a:t>If you are going to be away, please let your team know</a:t>
            </a:r>
          </a:p>
          <a:p>
            <a:pPr marL="342900" indent="-342900" algn="l">
              <a:buFont typeface="Arial" panose="020B0604020202020204" pitchFamily="34" charset="0"/>
              <a:buChar char="•"/>
            </a:pPr>
            <a:r>
              <a:rPr lang="en-AU" dirty="0"/>
              <a:t>None of us are perfect.  None of us (including the teaching team) know all the answers.  This is a safe place to learn.  Ask lots of questions!</a:t>
            </a:r>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0449EBD0-1CD9-0AD5-6F91-F17288C80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64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9CA4B-2F99-6FFA-0727-C12E57EB4D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B6BBB7-7773-A629-4474-4DD3BC14C3E2}"/>
              </a:ext>
            </a:extLst>
          </p:cNvPr>
          <p:cNvSpPr>
            <a:spLocks noGrp="1"/>
          </p:cNvSpPr>
          <p:nvPr>
            <p:ph type="ctrTitle"/>
          </p:nvPr>
        </p:nvSpPr>
        <p:spPr>
          <a:xfrm>
            <a:off x="2150077" y="522134"/>
            <a:ext cx="5280738" cy="767304"/>
          </a:xfrm>
        </p:spPr>
        <p:txBody>
          <a:bodyPr>
            <a:normAutofit/>
          </a:bodyPr>
          <a:lstStyle/>
          <a:p>
            <a:r>
              <a:rPr lang="en-US" sz="4400" dirty="0"/>
              <a:t>Access to systems</a:t>
            </a:r>
          </a:p>
        </p:txBody>
      </p:sp>
      <p:pic>
        <p:nvPicPr>
          <p:cNvPr id="1026" name="Picture 2" descr="The University of Melbourne – Universities Australia">
            <a:extLst>
              <a:ext uri="{FF2B5EF4-FFF2-40B4-BE49-F238E27FC236}">
                <a16:creationId xmlns:a16="http://schemas.microsoft.com/office/drawing/2014/main" id="{444B3814-7EBA-354A-6055-EF0B14203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AE1977-7148-6EAA-A133-7862F82F99F3}"/>
              </a:ext>
            </a:extLst>
          </p:cNvPr>
          <p:cNvSpPr txBox="1"/>
          <p:nvPr/>
        </p:nvSpPr>
        <p:spPr>
          <a:xfrm>
            <a:off x="1660137" y="2301016"/>
            <a:ext cx="10090429" cy="3483261"/>
          </a:xfrm>
          <a:prstGeom prst="rect">
            <a:avLst/>
          </a:prstGeom>
          <a:noFill/>
        </p:spPr>
        <p:txBody>
          <a:bodyPr wrap="square" rtlCol="0">
            <a:spAutoFit/>
          </a:bodyPr>
          <a:lstStyle/>
          <a:p>
            <a:pPr>
              <a:lnSpc>
                <a:spcPct val="150000"/>
              </a:lnSpc>
            </a:pPr>
            <a:r>
              <a:rPr lang="en-US" sz="3000" dirty="0"/>
              <a:t>Canvas LMS – have you managed to access the 90009 Zip files</a:t>
            </a:r>
          </a:p>
          <a:p>
            <a:pPr>
              <a:lnSpc>
                <a:spcPct val="150000"/>
              </a:lnSpc>
            </a:pPr>
            <a:r>
              <a:rPr lang="en-US" sz="3000" dirty="0"/>
              <a:t>Slack – communication between team members (and Mentor)</a:t>
            </a:r>
          </a:p>
          <a:p>
            <a:pPr>
              <a:lnSpc>
                <a:spcPct val="150000"/>
              </a:lnSpc>
            </a:pPr>
            <a:r>
              <a:rPr lang="en-US" sz="3000" dirty="0"/>
              <a:t>Confluence – your team documentation resource</a:t>
            </a:r>
          </a:p>
          <a:p>
            <a:pPr>
              <a:lnSpc>
                <a:spcPct val="150000"/>
              </a:lnSpc>
            </a:pPr>
            <a:r>
              <a:rPr lang="en-US" sz="3000" dirty="0">
                <a:hlinkClick r:id="rId3"/>
              </a:rPr>
              <a:t>https://feit-teaching.atlassian.net/wiki/home</a:t>
            </a:r>
            <a:endParaRPr lang="en-US" sz="3000" dirty="0"/>
          </a:p>
          <a:p>
            <a:pPr>
              <a:lnSpc>
                <a:spcPct val="150000"/>
              </a:lnSpc>
            </a:pPr>
            <a:r>
              <a:rPr lang="en-US" sz="3000" dirty="0"/>
              <a:t>GitHub – for project tracking and source code repository</a:t>
            </a:r>
          </a:p>
        </p:txBody>
      </p:sp>
      <p:pic>
        <p:nvPicPr>
          <p:cNvPr id="13" name="Graphic 12" descr="Checkbox Ticked with solid fill">
            <a:extLst>
              <a:ext uri="{FF2B5EF4-FFF2-40B4-BE49-F238E27FC236}">
                <a16:creationId xmlns:a16="http://schemas.microsoft.com/office/drawing/2014/main" id="{2A59BC5C-04AC-97F0-A6C4-1BEF8460B2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2225565"/>
            <a:ext cx="914400" cy="914400"/>
          </a:xfrm>
          <a:prstGeom prst="rect">
            <a:avLst/>
          </a:prstGeom>
        </p:spPr>
      </p:pic>
      <p:pic>
        <p:nvPicPr>
          <p:cNvPr id="14" name="Graphic 13" descr="Checkbox Ticked with solid fill">
            <a:extLst>
              <a:ext uri="{FF2B5EF4-FFF2-40B4-BE49-F238E27FC236}">
                <a16:creationId xmlns:a16="http://schemas.microsoft.com/office/drawing/2014/main" id="{B5AD9217-B037-02E9-4F4E-A49D5428B0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2919248"/>
            <a:ext cx="914400" cy="914400"/>
          </a:xfrm>
          <a:prstGeom prst="rect">
            <a:avLst/>
          </a:prstGeom>
        </p:spPr>
      </p:pic>
      <p:pic>
        <p:nvPicPr>
          <p:cNvPr id="15" name="Graphic 14" descr="Checkbox Ticked with solid fill">
            <a:extLst>
              <a:ext uri="{FF2B5EF4-FFF2-40B4-BE49-F238E27FC236}">
                <a16:creationId xmlns:a16="http://schemas.microsoft.com/office/drawing/2014/main" id="{0532A13A-45EC-82E8-B83F-FE980EE2C4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2903" y="3602421"/>
            <a:ext cx="914400" cy="914400"/>
          </a:xfrm>
          <a:prstGeom prst="rect">
            <a:avLst/>
          </a:prstGeom>
        </p:spPr>
      </p:pic>
      <p:pic>
        <p:nvPicPr>
          <p:cNvPr id="16" name="Graphic 15" descr="Checkbox Ticked with solid fill">
            <a:extLst>
              <a:ext uri="{FF2B5EF4-FFF2-40B4-BE49-F238E27FC236}">
                <a16:creationId xmlns:a16="http://schemas.microsoft.com/office/drawing/2014/main" id="{F332924A-A0F1-D49C-D8F9-32B6EED747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4979277"/>
            <a:ext cx="914400" cy="914400"/>
          </a:xfrm>
          <a:prstGeom prst="rect">
            <a:avLst/>
          </a:prstGeom>
        </p:spPr>
      </p:pic>
    </p:spTree>
    <p:extLst>
      <p:ext uri="{BB962C8B-B14F-4D97-AF65-F5344CB8AC3E}">
        <p14:creationId xmlns:p14="http://schemas.microsoft.com/office/powerpoint/2010/main" val="3760783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1826</TotalTime>
  <Words>1436</Words>
  <Application>Microsoft Macintosh PowerPoint</Application>
  <PresentationFormat>Widescreen</PresentationFormat>
  <Paragraphs>165</Paragraphs>
  <Slides>23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Aptos</vt:lpstr>
      <vt:lpstr>Arial</vt:lpstr>
      <vt:lpstr>Calibri</vt:lpstr>
      <vt:lpstr>Calibri Light</vt:lpstr>
      <vt:lpstr>Wingdings</vt:lpstr>
      <vt:lpstr>Office Theme</vt:lpstr>
      <vt:lpstr>PowerPoint Presentation</vt:lpstr>
      <vt:lpstr>Your Mentor</vt:lpstr>
      <vt:lpstr>Agenda</vt:lpstr>
      <vt:lpstr>Team Member Introductions</vt:lpstr>
      <vt:lpstr>Primary objectives in the project</vt:lpstr>
      <vt:lpstr>Project expectations</vt:lpstr>
      <vt:lpstr>Workshop Schedule</vt:lpstr>
      <vt:lpstr>Workshop expectations</vt:lpstr>
      <vt:lpstr>Access to systems</vt:lpstr>
      <vt:lpstr>Scrum Master vs Product Owner</vt:lpstr>
      <vt:lpstr>Mentor team meeting availability</vt:lpstr>
      <vt:lpstr>Team Exercise</vt:lpstr>
      <vt:lpstr>Week 2 Requirements Resolution</vt:lpstr>
      <vt:lpstr>Collaborative Process</vt:lpstr>
      <vt:lpstr>Collaborative Process</vt:lpstr>
      <vt:lpstr>1. Consolidation</vt:lpstr>
      <vt:lpstr>2. Review</vt:lpstr>
      <vt:lpstr>3. Document the process</vt:lpstr>
      <vt:lpstr>The Design Concept</vt:lpstr>
      <vt:lpstr>The Design Concept</vt:lpstr>
      <vt:lpstr>Example 2</vt:lpstr>
      <vt:lpstr>Example 3</vt:lpstr>
      <vt:lpstr>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7</dc:title>
  <dc:creator>Paul Calverley</dc:creator>
  <cp:lastModifiedBy>Paul Calverley</cp:lastModifiedBy>
  <cp:revision>107</cp:revision>
  <dcterms:created xsi:type="dcterms:W3CDTF">2022-09-08T00:20:07Z</dcterms:created>
  <dcterms:modified xsi:type="dcterms:W3CDTF">2025-08-04T21:11:15Z</dcterms:modified>
</cp:coreProperties>
</file>