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87" r:id="rId2"/>
    <p:sldId id="270" r:id="rId3"/>
    <p:sldId id="256" r:id="rId4"/>
    <p:sldId id="299" r:id="rId5"/>
    <p:sldId id="284" r:id="rId6"/>
    <p:sldId id="276" r:id="rId7"/>
    <p:sldId id="282" r:id="rId8"/>
    <p:sldId id="298" r:id="rId9"/>
    <p:sldId id="272" r:id="rId10"/>
    <p:sldId id="301" r:id="rId11"/>
    <p:sldId id="283" r:id="rId12"/>
    <p:sldId id="300" r:id="rId13"/>
    <p:sldId id="267" r:id="rId14"/>
    <p:sldId id="293" r:id="rId15"/>
    <p:sldId id="294" r:id="rId16"/>
    <p:sldId id="295" r:id="rId17"/>
    <p:sldId id="296" r:id="rId18"/>
    <p:sldId id="297" r:id="rId19"/>
    <p:sldId id="285" r:id="rId20"/>
    <p:sldId id="269" r:id="rId21"/>
    <p:sldId id="290" r:id="rId22"/>
    <p:sldId id="291" r:id="rId23"/>
    <p:sldId id="29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p:restoredTop sz="94770"/>
  </p:normalViewPr>
  <p:slideViewPr>
    <p:cSldViewPr snapToGrid="0">
      <p:cViewPr varScale="1">
        <p:scale>
          <a:sx n="175" d="100"/>
          <a:sy n="175" d="100"/>
        </p:scale>
        <p:origin x="210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0B14E2-3B90-0245-BCD5-AD5E4308A9CB}" type="datetimeFigureOut">
              <a:rPr lang="en-US" smtClean="0"/>
              <a:t>8/4/25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82336C-00B0-2B40-9B70-26D1CE58CB82}" type="slidenum">
              <a:rPr lang="en-US" smtClean="0"/>
              <a:t>‹#›</a:t>
            </a:fld>
            <a:endParaRPr lang="en-US"/>
          </a:p>
        </p:txBody>
      </p:sp>
    </p:spTree>
    <p:extLst>
      <p:ext uri="{BB962C8B-B14F-4D97-AF65-F5344CB8AC3E}">
        <p14:creationId xmlns:p14="http://schemas.microsoft.com/office/powerpoint/2010/main" val="4174774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21BF47-EEDF-F1EA-E6AF-AFA428B411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7C514C5-483D-64AB-E7F1-CA2F42CE14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C6D14CB-FAFD-C66F-9D35-A80CADA7C21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D4EDC8-350F-2D5A-79D0-A2E3C9C4DB7D}"/>
              </a:ext>
            </a:extLst>
          </p:cNvPr>
          <p:cNvSpPr>
            <a:spLocks noGrp="1"/>
          </p:cNvSpPr>
          <p:nvPr>
            <p:ph type="sldNum" sz="quarter" idx="5"/>
          </p:nvPr>
        </p:nvSpPr>
        <p:spPr/>
        <p:txBody>
          <a:bodyPr/>
          <a:lstStyle/>
          <a:p>
            <a:fld id="{E382336C-00B0-2B40-9B70-26D1CE58CB82}" type="slidenum">
              <a:rPr lang="en-US" smtClean="0"/>
              <a:t>1</a:t>
            </a:fld>
            <a:endParaRPr lang="en-US"/>
          </a:p>
        </p:txBody>
      </p:sp>
    </p:spTree>
    <p:extLst>
      <p:ext uri="{BB962C8B-B14F-4D97-AF65-F5344CB8AC3E}">
        <p14:creationId xmlns:p14="http://schemas.microsoft.com/office/powerpoint/2010/main" val="52389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will be building new software in this project.  It implies that you be very hands-on.  </a:t>
            </a:r>
          </a:p>
          <a:p>
            <a:r>
              <a:rPr lang="en-US" dirty="0"/>
              <a:t>Architecture is an abstracted view of the system, as a whole, how different building blocks connect to others.  It’s important that we design the architecture, before we start coding.  If we don’t have a good architecture, then you might be building a product that cannot be scaled, or is a real pain to be maintained.</a:t>
            </a:r>
          </a:p>
        </p:txBody>
      </p:sp>
      <p:sp>
        <p:nvSpPr>
          <p:cNvPr id="4" name="Slide Number Placeholder 3"/>
          <p:cNvSpPr>
            <a:spLocks noGrp="1"/>
          </p:cNvSpPr>
          <p:nvPr>
            <p:ph type="sldNum" sz="quarter" idx="5"/>
          </p:nvPr>
        </p:nvSpPr>
        <p:spPr/>
        <p:txBody>
          <a:bodyPr/>
          <a:lstStyle/>
          <a:p>
            <a:fld id="{E382336C-00B0-2B40-9B70-26D1CE58CB82}" type="slidenum">
              <a:rPr lang="en-US" smtClean="0"/>
              <a:t>5</a:t>
            </a:fld>
            <a:endParaRPr lang="en-US"/>
          </a:p>
        </p:txBody>
      </p:sp>
    </p:spTree>
    <p:extLst>
      <p:ext uri="{BB962C8B-B14F-4D97-AF65-F5344CB8AC3E}">
        <p14:creationId xmlns:p14="http://schemas.microsoft.com/office/powerpoint/2010/main" val="36642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currently have 3 sets of requirements. But we only want 1 set to work from.</a:t>
            </a:r>
          </a:p>
        </p:txBody>
      </p:sp>
      <p:sp>
        <p:nvSpPr>
          <p:cNvPr id="4" name="Slide Number Placeholder 3"/>
          <p:cNvSpPr>
            <a:spLocks noGrp="1"/>
          </p:cNvSpPr>
          <p:nvPr>
            <p:ph type="sldNum" sz="quarter" idx="5"/>
          </p:nvPr>
        </p:nvSpPr>
        <p:spPr/>
        <p:txBody>
          <a:bodyPr/>
          <a:lstStyle/>
          <a:p>
            <a:fld id="{E382336C-00B0-2B40-9B70-26D1CE58CB82}" type="slidenum">
              <a:rPr lang="en-US" smtClean="0"/>
              <a:t>13</a:t>
            </a:fld>
            <a:endParaRPr lang="en-US"/>
          </a:p>
        </p:txBody>
      </p:sp>
    </p:spTree>
    <p:extLst>
      <p:ext uri="{BB962C8B-B14F-4D97-AF65-F5344CB8AC3E}">
        <p14:creationId xmlns:p14="http://schemas.microsoft.com/office/powerpoint/2010/main" val="3664756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github.com</a:t>
            </a:r>
            <a:r>
              <a:rPr lang="en-US" dirty="0"/>
              <a:t>/feit-swen90014/SC-Platypus/blob/3dece07a99c2ea7c32e86a6d16be278acbd7299f/docs/Sprint3%20Documents/Design%20Concept/High%20Level%20Design%20Concept%20Diagram.pdf</a:t>
            </a:r>
          </a:p>
        </p:txBody>
      </p:sp>
      <p:sp>
        <p:nvSpPr>
          <p:cNvPr id="4" name="Slide Number Placeholder 3"/>
          <p:cNvSpPr>
            <a:spLocks noGrp="1"/>
          </p:cNvSpPr>
          <p:nvPr>
            <p:ph type="sldNum" sz="quarter" idx="5"/>
          </p:nvPr>
        </p:nvSpPr>
        <p:spPr/>
        <p:txBody>
          <a:bodyPr/>
          <a:lstStyle/>
          <a:p>
            <a:fld id="{E382336C-00B0-2B40-9B70-26D1CE58CB82}" type="slidenum">
              <a:rPr lang="en-US" smtClean="0"/>
              <a:t>22</a:t>
            </a:fld>
            <a:endParaRPr lang="en-US"/>
          </a:p>
        </p:txBody>
      </p:sp>
    </p:spTree>
    <p:extLst>
      <p:ext uri="{BB962C8B-B14F-4D97-AF65-F5344CB8AC3E}">
        <p14:creationId xmlns:p14="http://schemas.microsoft.com/office/powerpoint/2010/main" val="3920521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33461-C56B-5DF6-D032-EF01C887EC0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A8F671A4-3F1E-D220-BD31-BD23FE3BC2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F9934FFB-75BC-6E44-A21D-BF22076EFB18}"/>
              </a:ext>
            </a:extLst>
          </p:cNvPr>
          <p:cNvSpPr>
            <a:spLocks noGrp="1"/>
          </p:cNvSpPr>
          <p:nvPr>
            <p:ph type="dt" sz="half" idx="10"/>
          </p:nvPr>
        </p:nvSpPr>
        <p:spPr/>
        <p:txBody>
          <a:bodyPr/>
          <a:lstStyle/>
          <a:p>
            <a:fld id="{DF00E00D-8F91-7840-91CE-415033930ECB}" type="datetimeFigureOut">
              <a:rPr lang="en-US" smtClean="0"/>
              <a:t>8/4/25</a:t>
            </a:fld>
            <a:endParaRPr lang="en-US"/>
          </a:p>
        </p:txBody>
      </p:sp>
      <p:sp>
        <p:nvSpPr>
          <p:cNvPr id="5" name="Footer Placeholder 4">
            <a:extLst>
              <a:ext uri="{FF2B5EF4-FFF2-40B4-BE49-F238E27FC236}">
                <a16:creationId xmlns:a16="http://schemas.microsoft.com/office/drawing/2014/main" id="{A7D99F13-08CE-FA82-4051-33B25BC1BF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EC1078-9DCB-A10C-1380-A18FFF717450}"/>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3916602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92BC3-7D1D-3E3E-F429-222D0B1CC77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C7360F8-4E47-958F-8AD7-B32C2B3867C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D8D1FF1-1549-1653-A522-7E48C758131F}"/>
              </a:ext>
            </a:extLst>
          </p:cNvPr>
          <p:cNvSpPr>
            <a:spLocks noGrp="1"/>
          </p:cNvSpPr>
          <p:nvPr>
            <p:ph type="dt" sz="half" idx="10"/>
          </p:nvPr>
        </p:nvSpPr>
        <p:spPr/>
        <p:txBody>
          <a:bodyPr/>
          <a:lstStyle/>
          <a:p>
            <a:fld id="{DF00E00D-8F91-7840-91CE-415033930ECB}" type="datetimeFigureOut">
              <a:rPr lang="en-US" smtClean="0"/>
              <a:t>8/4/25</a:t>
            </a:fld>
            <a:endParaRPr lang="en-US"/>
          </a:p>
        </p:txBody>
      </p:sp>
      <p:sp>
        <p:nvSpPr>
          <p:cNvPr id="5" name="Footer Placeholder 4">
            <a:extLst>
              <a:ext uri="{FF2B5EF4-FFF2-40B4-BE49-F238E27FC236}">
                <a16:creationId xmlns:a16="http://schemas.microsoft.com/office/drawing/2014/main" id="{A5EF66D5-9CC2-B5F0-1A09-7EE7517043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E2313B-CC8A-2674-5B50-F80F6EFC4D58}"/>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3250479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CB0956-F018-0971-5438-C51854BFB80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6491910-66E1-908A-E60B-29427105ECA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121BF6A-2C58-F3B3-F48D-E018B334866B}"/>
              </a:ext>
            </a:extLst>
          </p:cNvPr>
          <p:cNvSpPr>
            <a:spLocks noGrp="1"/>
          </p:cNvSpPr>
          <p:nvPr>
            <p:ph type="dt" sz="half" idx="10"/>
          </p:nvPr>
        </p:nvSpPr>
        <p:spPr/>
        <p:txBody>
          <a:bodyPr/>
          <a:lstStyle/>
          <a:p>
            <a:fld id="{DF00E00D-8F91-7840-91CE-415033930ECB}" type="datetimeFigureOut">
              <a:rPr lang="en-US" smtClean="0"/>
              <a:t>8/4/25</a:t>
            </a:fld>
            <a:endParaRPr lang="en-US"/>
          </a:p>
        </p:txBody>
      </p:sp>
      <p:sp>
        <p:nvSpPr>
          <p:cNvPr id="5" name="Footer Placeholder 4">
            <a:extLst>
              <a:ext uri="{FF2B5EF4-FFF2-40B4-BE49-F238E27FC236}">
                <a16:creationId xmlns:a16="http://schemas.microsoft.com/office/drawing/2014/main" id="{3527FE5C-02C3-A75A-220E-F1CD40FF23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886E79-BECC-1B86-FB34-B5CE88D4C244}"/>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2676538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74AA8-18D7-BB1F-3312-17BA8390E4A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FE66D0A-B4C2-77F1-35D0-AAEA7DAC738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A52D4F5-CD18-EAB5-328B-C51DC9EF9A2A}"/>
              </a:ext>
            </a:extLst>
          </p:cNvPr>
          <p:cNvSpPr>
            <a:spLocks noGrp="1"/>
          </p:cNvSpPr>
          <p:nvPr>
            <p:ph type="dt" sz="half" idx="10"/>
          </p:nvPr>
        </p:nvSpPr>
        <p:spPr/>
        <p:txBody>
          <a:bodyPr/>
          <a:lstStyle/>
          <a:p>
            <a:fld id="{DF00E00D-8F91-7840-91CE-415033930ECB}" type="datetimeFigureOut">
              <a:rPr lang="en-US" smtClean="0"/>
              <a:t>8/4/25</a:t>
            </a:fld>
            <a:endParaRPr lang="en-US"/>
          </a:p>
        </p:txBody>
      </p:sp>
      <p:sp>
        <p:nvSpPr>
          <p:cNvPr id="5" name="Footer Placeholder 4">
            <a:extLst>
              <a:ext uri="{FF2B5EF4-FFF2-40B4-BE49-F238E27FC236}">
                <a16:creationId xmlns:a16="http://schemas.microsoft.com/office/drawing/2014/main" id="{E4947721-ACA6-C800-1AB7-4896301999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CDCA5A-278E-2239-5641-4BC5A287996A}"/>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2420870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43297-68E7-F987-813B-C2B824DB94B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79FCD61E-3B7A-9AA8-590B-8FAEACFF9C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2B8143A-D26F-0BEF-42E8-7B8C0ED0E55A}"/>
              </a:ext>
            </a:extLst>
          </p:cNvPr>
          <p:cNvSpPr>
            <a:spLocks noGrp="1"/>
          </p:cNvSpPr>
          <p:nvPr>
            <p:ph type="dt" sz="half" idx="10"/>
          </p:nvPr>
        </p:nvSpPr>
        <p:spPr/>
        <p:txBody>
          <a:bodyPr/>
          <a:lstStyle/>
          <a:p>
            <a:fld id="{DF00E00D-8F91-7840-91CE-415033930ECB}" type="datetimeFigureOut">
              <a:rPr lang="en-US" smtClean="0"/>
              <a:t>8/4/25</a:t>
            </a:fld>
            <a:endParaRPr lang="en-US"/>
          </a:p>
        </p:txBody>
      </p:sp>
      <p:sp>
        <p:nvSpPr>
          <p:cNvPr id="5" name="Footer Placeholder 4">
            <a:extLst>
              <a:ext uri="{FF2B5EF4-FFF2-40B4-BE49-F238E27FC236}">
                <a16:creationId xmlns:a16="http://schemas.microsoft.com/office/drawing/2014/main" id="{210F413A-0BB8-2017-FD61-744934A47C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9DDDD0-17F8-916D-1F44-58E44A23EFD9}"/>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1169489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AFFE7-E545-7DCB-F98B-E9D0C669D34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E8D5387-1A51-080F-6AED-7149432FD17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1571BF1-BD4D-042E-7C83-56D4EBC9241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4965406-5364-AB69-4957-CF3828A5A244}"/>
              </a:ext>
            </a:extLst>
          </p:cNvPr>
          <p:cNvSpPr>
            <a:spLocks noGrp="1"/>
          </p:cNvSpPr>
          <p:nvPr>
            <p:ph type="dt" sz="half" idx="10"/>
          </p:nvPr>
        </p:nvSpPr>
        <p:spPr/>
        <p:txBody>
          <a:bodyPr/>
          <a:lstStyle/>
          <a:p>
            <a:fld id="{DF00E00D-8F91-7840-91CE-415033930ECB}" type="datetimeFigureOut">
              <a:rPr lang="en-US" smtClean="0"/>
              <a:t>8/4/25</a:t>
            </a:fld>
            <a:endParaRPr lang="en-US"/>
          </a:p>
        </p:txBody>
      </p:sp>
      <p:sp>
        <p:nvSpPr>
          <p:cNvPr id="6" name="Footer Placeholder 5">
            <a:extLst>
              <a:ext uri="{FF2B5EF4-FFF2-40B4-BE49-F238E27FC236}">
                <a16:creationId xmlns:a16="http://schemas.microsoft.com/office/drawing/2014/main" id="{C8BFD510-AFB4-E355-EF87-8A08FD21D1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B2606B-AE5F-CF3F-F626-C57A63635D12}"/>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1161591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A9D3C-B8AA-EA1A-4C35-E4976C0F31D1}"/>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31E49FD-3E63-6D06-DCFA-E6CDB3CAC7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4349DD7-0B75-0D02-8C1F-BFDB512C494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62214F70-7B9C-F421-3BD7-CB1C6130F8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383EFC0-F7AE-C07C-B227-4D6847AA9DD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8E39F00-6B14-4A17-414B-ED414D2CDAFB}"/>
              </a:ext>
            </a:extLst>
          </p:cNvPr>
          <p:cNvSpPr>
            <a:spLocks noGrp="1"/>
          </p:cNvSpPr>
          <p:nvPr>
            <p:ph type="dt" sz="half" idx="10"/>
          </p:nvPr>
        </p:nvSpPr>
        <p:spPr/>
        <p:txBody>
          <a:bodyPr/>
          <a:lstStyle/>
          <a:p>
            <a:fld id="{DF00E00D-8F91-7840-91CE-415033930ECB}" type="datetimeFigureOut">
              <a:rPr lang="en-US" smtClean="0"/>
              <a:t>8/4/25</a:t>
            </a:fld>
            <a:endParaRPr lang="en-US"/>
          </a:p>
        </p:txBody>
      </p:sp>
      <p:sp>
        <p:nvSpPr>
          <p:cNvPr id="8" name="Footer Placeholder 7">
            <a:extLst>
              <a:ext uri="{FF2B5EF4-FFF2-40B4-BE49-F238E27FC236}">
                <a16:creationId xmlns:a16="http://schemas.microsoft.com/office/drawing/2014/main" id="{E166F655-F762-77F0-6093-FE00890F9E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011946-D6D2-0FE9-B947-F16D5F1202BA}"/>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1192041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6C765-2D4F-554F-527F-341CABF81BC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E33F4EF-C693-8D7A-E902-4D4C2E034635}"/>
              </a:ext>
            </a:extLst>
          </p:cNvPr>
          <p:cNvSpPr>
            <a:spLocks noGrp="1"/>
          </p:cNvSpPr>
          <p:nvPr>
            <p:ph type="dt" sz="half" idx="10"/>
          </p:nvPr>
        </p:nvSpPr>
        <p:spPr/>
        <p:txBody>
          <a:bodyPr/>
          <a:lstStyle/>
          <a:p>
            <a:fld id="{DF00E00D-8F91-7840-91CE-415033930ECB}" type="datetimeFigureOut">
              <a:rPr lang="en-US" smtClean="0"/>
              <a:t>8/4/25</a:t>
            </a:fld>
            <a:endParaRPr lang="en-US"/>
          </a:p>
        </p:txBody>
      </p:sp>
      <p:sp>
        <p:nvSpPr>
          <p:cNvPr id="4" name="Footer Placeholder 3">
            <a:extLst>
              <a:ext uri="{FF2B5EF4-FFF2-40B4-BE49-F238E27FC236}">
                <a16:creationId xmlns:a16="http://schemas.microsoft.com/office/drawing/2014/main" id="{6215F756-373D-0C5D-06E4-D8E3E331D8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79BF2B-85B0-C101-1A39-77DDC966C6CB}"/>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362065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70DDCD-70DE-1E9F-C6AF-8F659EB43D90}"/>
              </a:ext>
            </a:extLst>
          </p:cNvPr>
          <p:cNvSpPr>
            <a:spLocks noGrp="1"/>
          </p:cNvSpPr>
          <p:nvPr>
            <p:ph type="dt" sz="half" idx="10"/>
          </p:nvPr>
        </p:nvSpPr>
        <p:spPr/>
        <p:txBody>
          <a:bodyPr/>
          <a:lstStyle/>
          <a:p>
            <a:fld id="{DF00E00D-8F91-7840-91CE-415033930ECB}" type="datetimeFigureOut">
              <a:rPr lang="en-US" smtClean="0"/>
              <a:t>8/4/25</a:t>
            </a:fld>
            <a:endParaRPr lang="en-US"/>
          </a:p>
        </p:txBody>
      </p:sp>
      <p:sp>
        <p:nvSpPr>
          <p:cNvPr id="3" name="Footer Placeholder 2">
            <a:extLst>
              <a:ext uri="{FF2B5EF4-FFF2-40B4-BE49-F238E27FC236}">
                <a16:creationId xmlns:a16="http://schemas.microsoft.com/office/drawing/2014/main" id="{922C03AE-5854-01A0-AAC0-70CF130206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4AC06-9341-F073-93A7-D17951F0E4C5}"/>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29490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26B13-C100-2203-F4F3-F9BD9162725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D546105-8295-C730-E200-F89CE1DF40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1BAE96D1-C725-7B2B-CF6D-D14899E928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F89FA1B-9114-3F8E-959C-8DE60FF33CE4}"/>
              </a:ext>
            </a:extLst>
          </p:cNvPr>
          <p:cNvSpPr>
            <a:spLocks noGrp="1"/>
          </p:cNvSpPr>
          <p:nvPr>
            <p:ph type="dt" sz="half" idx="10"/>
          </p:nvPr>
        </p:nvSpPr>
        <p:spPr/>
        <p:txBody>
          <a:bodyPr/>
          <a:lstStyle/>
          <a:p>
            <a:fld id="{DF00E00D-8F91-7840-91CE-415033930ECB}" type="datetimeFigureOut">
              <a:rPr lang="en-US" smtClean="0"/>
              <a:t>8/4/25</a:t>
            </a:fld>
            <a:endParaRPr lang="en-US"/>
          </a:p>
        </p:txBody>
      </p:sp>
      <p:sp>
        <p:nvSpPr>
          <p:cNvPr id="6" name="Footer Placeholder 5">
            <a:extLst>
              <a:ext uri="{FF2B5EF4-FFF2-40B4-BE49-F238E27FC236}">
                <a16:creationId xmlns:a16="http://schemas.microsoft.com/office/drawing/2014/main" id="{5E20AD79-8B2B-2786-DC2A-8806AB5AA5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C9F877-2BC2-00D8-2D23-5E9826AC6101}"/>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71394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094F5-8CB0-2C70-1D7E-119150A6185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0F4047F-BCEF-9B33-6B44-C7D5F11A07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9AA3AC-43CE-97EF-B93C-F6913832CE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5D78D73-01D5-F69E-B3D1-F64C9FC6BA93}"/>
              </a:ext>
            </a:extLst>
          </p:cNvPr>
          <p:cNvSpPr>
            <a:spLocks noGrp="1"/>
          </p:cNvSpPr>
          <p:nvPr>
            <p:ph type="dt" sz="half" idx="10"/>
          </p:nvPr>
        </p:nvSpPr>
        <p:spPr/>
        <p:txBody>
          <a:bodyPr/>
          <a:lstStyle/>
          <a:p>
            <a:fld id="{DF00E00D-8F91-7840-91CE-415033930ECB}" type="datetimeFigureOut">
              <a:rPr lang="en-US" smtClean="0"/>
              <a:t>8/4/25</a:t>
            </a:fld>
            <a:endParaRPr lang="en-US"/>
          </a:p>
        </p:txBody>
      </p:sp>
      <p:sp>
        <p:nvSpPr>
          <p:cNvPr id="6" name="Footer Placeholder 5">
            <a:extLst>
              <a:ext uri="{FF2B5EF4-FFF2-40B4-BE49-F238E27FC236}">
                <a16:creationId xmlns:a16="http://schemas.microsoft.com/office/drawing/2014/main" id="{1F4932D5-B48C-3090-43C2-3B4BE4F03B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63D307-9A8E-E723-64BA-4F63EB0233DA}"/>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1240368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6E5A5D-6A4D-9643-C0C9-6FC094337E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4589282-8DBC-A3D3-301C-568211B29A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58CB23F-C911-E836-445C-922877FC73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00E00D-8F91-7840-91CE-415033930ECB}" type="datetimeFigureOut">
              <a:rPr lang="en-US" smtClean="0"/>
              <a:t>8/4/25</a:t>
            </a:fld>
            <a:endParaRPr lang="en-US"/>
          </a:p>
        </p:txBody>
      </p:sp>
      <p:sp>
        <p:nvSpPr>
          <p:cNvPr id="5" name="Footer Placeholder 4">
            <a:extLst>
              <a:ext uri="{FF2B5EF4-FFF2-40B4-BE49-F238E27FC236}">
                <a16:creationId xmlns:a16="http://schemas.microsoft.com/office/drawing/2014/main" id="{D118D34A-BCFF-F263-1E15-08C4DC7923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4CAC32C-5ABF-98E3-4A3B-6FF5BCBA81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6E5FAB-883B-2842-AF34-877E4F170565}" type="slidenum">
              <a:rPr lang="en-US" smtClean="0"/>
              <a:t>‹#›</a:t>
            </a:fld>
            <a:endParaRPr lang="en-US"/>
          </a:p>
        </p:txBody>
      </p:sp>
    </p:spTree>
    <p:extLst>
      <p:ext uri="{BB962C8B-B14F-4D97-AF65-F5344CB8AC3E}">
        <p14:creationId xmlns:p14="http://schemas.microsoft.com/office/powerpoint/2010/main" val="32878297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feit-teaching.atlassian.net/wiki/home"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8.sv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when2meet.com/?31518544-EwSxH"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hyperlink" Target="https://github.com/SWEN90014-2025-SM2/SWEN90014-2025-VI-Baselined-Requirement" TargetMode="External"/><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hyperlink" Target="https://github.com/SWEN90014-2025-SM2/SWEN90014-2025-DB-Baselined-Requirement"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unimelb.zoom.us/j/3863515138?pwd=cllVUElpWHFyS3AzSGUzSlQ3OUZFUT09" TargetMode="External"/><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41ACFE-364A-5D01-318D-05C7C0C8E25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D686B0C-5D39-F11B-8747-6760AFEC0D14}"/>
              </a:ext>
            </a:extLst>
          </p:cNvPr>
          <p:cNvSpPr txBox="1"/>
          <p:nvPr/>
        </p:nvSpPr>
        <p:spPr>
          <a:xfrm>
            <a:off x="477980" y="2037829"/>
            <a:ext cx="9533286" cy="695943"/>
          </a:xfrm>
          <a:prstGeom prst="rect">
            <a:avLst/>
          </a:prstGeom>
        </p:spPr>
        <p:txBody>
          <a:bodyPr vert="horz" lIns="91440" tIns="45720" rIns="91440" bIns="45720" rtlCol="0" anchor="b">
            <a:normAutofit lnSpcReduction="10000"/>
          </a:bodyPr>
          <a:lstStyle/>
          <a:p>
            <a:pPr>
              <a:lnSpc>
                <a:spcPct val="90000"/>
              </a:lnSpc>
              <a:spcBef>
                <a:spcPct val="0"/>
              </a:spcBef>
              <a:spcAft>
                <a:spcPts val="600"/>
              </a:spcAft>
            </a:pPr>
            <a:endParaRPr lang="en-US" sz="4800" dirty="0">
              <a:latin typeface="+mj-lt"/>
              <a:ea typeface="+mj-ea"/>
              <a:cs typeface="+mj-cs"/>
            </a:endParaRPr>
          </a:p>
        </p:txBody>
      </p:sp>
      <p:pic>
        <p:nvPicPr>
          <p:cNvPr id="25" name="Picture 2" descr="The University of Melbourne – Universities Australia">
            <a:extLst>
              <a:ext uri="{FF2B5EF4-FFF2-40B4-BE49-F238E27FC236}">
                <a16:creationId xmlns:a16="http://schemas.microsoft.com/office/drawing/2014/main" id="{079E22EA-3C62-55FB-E70B-0BA790B6AA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FCE4DB3-168A-7E22-DE38-3B5B1E750D87}"/>
              </a:ext>
            </a:extLst>
          </p:cNvPr>
          <p:cNvSpPr txBox="1"/>
          <p:nvPr/>
        </p:nvSpPr>
        <p:spPr>
          <a:xfrm>
            <a:off x="630380" y="1906505"/>
            <a:ext cx="8891993" cy="101274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dirty="0">
                <a:latin typeface="+mj-lt"/>
                <a:ea typeface="+mj-ea"/>
                <a:cs typeface="+mj-cs"/>
              </a:rPr>
              <a:t>SWEN90014 2025 Workshop 1  </a:t>
            </a:r>
          </a:p>
        </p:txBody>
      </p:sp>
      <p:sp>
        <p:nvSpPr>
          <p:cNvPr id="4" name="TextBox 3">
            <a:extLst>
              <a:ext uri="{FF2B5EF4-FFF2-40B4-BE49-F238E27FC236}">
                <a16:creationId xmlns:a16="http://schemas.microsoft.com/office/drawing/2014/main" id="{01328B56-44BA-8CC8-73D3-091D257AB554}"/>
              </a:ext>
            </a:extLst>
          </p:cNvPr>
          <p:cNvSpPr txBox="1"/>
          <p:nvPr/>
        </p:nvSpPr>
        <p:spPr>
          <a:xfrm>
            <a:off x="630379" y="4632802"/>
            <a:ext cx="6727153" cy="695943"/>
          </a:xfrm>
          <a:prstGeom prst="rect">
            <a:avLst/>
          </a:prstGeom>
        </p:spPr>
        <p:txBody>
          <a:bodyPr vert="horz" lIns="91440" tIns="45720" rIns="91440" bIns="45720" rtlCol="0">
            <a:noAutofit/>
          </a:bodyPr>
          <a:lstStyle/>
          <a:p>
            <a:pPr>
              <a:lnSpc>
                <a:spcPct val="90000"/>
              </a:lnSpc>
              <a:spcBef>
                <a:spcPts val="1000"/>
              </a:spcBef>
            </a:pPr>
            <a:r>
              <a:rPr lang="en-US" sz="5400" dirty="0"/>
              <a:t>Preparation for sprint 1</a:t>
            </a:r>
          </a:p>
        </p:txBody>
      </p:sp>
      <p:sp>
        <p:nvSpPr>
          <p:cNvPr id="5" name="TextBox 4">
            <a:extLst>
              <a:ext uri="{FF2B5EF4-FFF2-40B4-BE49-F238E27FC236}">
                <a16:creationId xmlns:a16="http://schemas.microsoft.com/office/drawing/2014/main" id="{7E02F0C0-B876-6281-23D3-E2C78AC8C8A0}"/>
              </a:ext>
            </a:extLst>
          </p:cNvPr>
          <p:cNvSpPr txBox="1"/>
          <p:nvPr/>
        </p:nvSpPr>
        <p:spPr>
          <a:xfrm>
            <a:off x="757819" y="2719181"/>
            <a:ext cx="8891993" cy="101274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AU" sz="4800" dirty="0" err="1"/>
              <a:t>VisualEd</a:t>
            </a:r>
            <a:r>
              <a:rPr lang="en-AU" sz="4800" dirty="0"/>
              <a:t> </a:t>
            </a:r>
            <a:r>
              <a:rPr lang="en-US" sz="4800" dirty="0"/>
              <a:t>Image CMS</a:t>
            </a:r>
          </a:p>
        </p:txBody>
      </p:sp>
    </p:spTree>
    <p:extLst>
      <p:ext uri="{BB962C8B-B14F-4D97-AF65-F5344CB8AC3E}">
        <p14:creationId xmlns:p14="http://schemas.microsoft.com/office/powerpoint/2010/main" val="600934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79CA4B-2F99-6FFA-0727-C12E57EB4D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B6BBB7-7773-A629-4474-4DD3BC14C3E2}"/>
              </a:ext>
            </a:extLst>
          </p:cNvPr>
          <p:cNvSpPr>
            <a:spLocks noGrp="1"/>
          </p:cNvSpPr>
          <p:nvPr>
            <p:ph type="ctrTitle"/>
          </p:nvPr>
        </p:nvSpPr>
        <p:spPr>
          <a:xfrm>
            <a:off x="2150077" y="522134"/>
            <a:ext cx="5280738" cy="767304"/>
          </a:xfrm>
        </p:spPr>
        <p:txBody>
          <a:bodyPr>
            <a:normAutofit/>
          </a:bodyPr>
          <a:lstStyle/>
          <a:p>
            <a:r>
              <a:rPr lang="en-US" sz="4400" dirty="0"/>
              <a:t>Access to systems</a:t>
            </a:r>
          </a:p>
        </p:txBody>
      </p:sp>
      <p:pic>
        <p:nvPicPr>
          <p:cNvPr id="1026" name="Picture 2" descr="The University of Melbourne – Universities Australia">
            <a:extLst>
              <a:ext uri="{FF2B5EF4-FFF2-40B4-BE49-F238E27FC236}">
                <a16:creationId xmlns:a16="http://schemas.microsoft.com/office/drawing/2014/main" id="{444B3814-7EBA-354A-6055-EF0B142037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CAE1977-7148-6EAA-A133-7862F82F99F3}"/>
              </a:ext>
            </a:extLst>
          </p:cNvPr>
          <p:cNvSpPr txBox="1"/>
          <p:nvPr/>
        </p:nvSpPr>
        <p:spPr>
          <a:xfrm>
            <a:off x="1660137" y="2301016"/>
            <a:ext cx="10090429" cy="3483261"/>
          </a:xfrm>
          <a:prstGeom prst="rect">
            <a:avLst/>
          </a:prstGeom>
          <a:noFill/>
        </p:spPr>
        <p:txBody>
          <a:bodyPr wrap="square" rtlCol="0">
            <a:spAutoFit/>
          </a:bodyPr>
          <a:lstStyle/>
          <a:p>
            <a:pPr>
              <a:lnSpc>
                <a:spcPct val="150000"/>
              </a:lnSpc>
            </a:pPr>
            <a:r>
              <a:rPr lang="en-US" sz="3000" dirty="0"/>
              <a:t>Canvas LMS – have you managed to access the 90009 Zip files</a:t>
            </a:r>
          </a:p>
          <a:p>
            <a:pPr>
              <a:lnSpc>
                <a:spcPct val="150000"/>
              </a:lnSpc>
            </a:pPr>
            <a:r>
              <a:rPr lang="en-US" sz="3000" dirty="0"/>
              <a:t>Slack – communication between team members (and Mentor)</a:t>
            </a:r>
          </a:p>
          <a:p>
            <a:pPr>
              <a:lnSpc>
                <a:spcPct val="150000"/>
              </a:lnSpc>
            </a:pPr>
            <a:r>
              <a:rPr lang="en-US" sz="3000" dirty="0"/>
              <a:t>Confluence – your team documentation resource</a:t>
            </a:r>
          </a:p>
          <a:p>
            <a:pPr>
              <a:lnSpc>
                <a:spcPct val="150000"/>
              </a:lnSpc>
            </a:pPr>
            <a:r>
              <a:rPr lang="en-US" sz="3000" dirty="0">
                <a:hlinkClick r:id="rId3"/>
              </a:rPr>
              <a:t>https://feit-teaching.atlassian.net/wiki/home</a:t>
            </a:r>
            <a:endParaRPr lang="en-US" sz="3000" dirty="0"/>
          </a:p>
          <a:p>
            <a:pPr>
              <a:lnSpc>
                <a:spcPct val="150000"/>
              </a:lnSpc>
            </a:pPr>
            <a:r>
              <a:rPr lang="en-US" sz="3000" dirty="0"/>
              <a:t>GitHub – for project tracking and source code repository</a:t>
            </a:r>
          </a:p>
        </p:txBody>
      </p:sp>
      <p:pic>
        <p:nvPicPr>
          <p:cNvPr id="13" name="Graphic 12" descr="Checkbox Ticked with solid fill">
            <a:extLst>
              <a:ext uri="{FF2B5EF4-FFF2-40B4-BE49-F238E27FC236}">
                <a16:creationId xmlns:a16="http://schemas.microsoft.com/office/drawing/2014/main" id="{2A59BC5C-04AC-97F0-A6C4-1BEF8460B24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3413" y="2225565"/>
            <a:ext cx="914400" cy="914400"/>
          </a:xfrm>
          <a:prstGeom prst="rect">
            <a:avLst/>
          </a:prstGeom>
        </p:spPr>
      </p:pic>
      <p:pic>
        <p:nvPicPr>
          <p:cNvPr id="14" name="Graphic 13" descr="Checkbox Ticked with solid fill">
            <a:extLst>
              <a:ext uri="{FF2B5EF4-FFF2-40B4-BE49-F238E27FC236}">
                <a16:creationId xmlns:a16="http://schemas.microsoft.com/office/drawing/2014/main" id="{B5AD9217-B037-02E9-4F4E-A49D5428B0E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3413" y="2919248"/>
            <a:ext cx="914400" cy="914400"/>
          </a:xfrm>
          <a:prstGeom prst="rect">
            <a:avLst/>
          </a:prstGeom>
        </p:spPr>
      </p:pic>
      <p:pic>
        <p:nvPicPr>
          <p:cNvPr id="15" name="Graphic 14" descr="Checkbox Ticked with solid fill">
            <a:extLst>
              <a:ext uri="{FF2B5EF4-FFF2-40B4-BE49-F238E27FC236}">
                <a16:creationId xmlns:a16="http://schemas.microsoft.com/office/drawing/2014/main" id="{0532A13A-45EC-82E8-B83F-FE980EE2C49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32903" y="3602421"/>
            <a:ext cx="914400" cy="914400"/>
          </a:xfrm>
          <a:prstGeom prst="rect">
            <a:avLst/>
          </a:prstGeom>
        </p:spPr>
      </p:pic>
      <p:pic>
        <p:nvPicPr>
          <p:cNvPr id="16" name="Graphic 15" descr="Checkbox Ticked with solid fill">
            <a:extLst>
              <a:ext uri="{FF2B5EF4-FFF2-40B4-BE49-F238E27FC236}">
                <a16:creationId xmlns:a16="http://schemas.microsoft.com/office/drawing/2014/main" id="{F332924A-A0F1-D49C-D8F9-32B6EED747D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3413" y="4921469"/>
            <a:ext cx="914400" cy="914400"/>
          </a:xfrm>
          <a:prstGeom prst="rect">
            <a:avLst/>
          </a:prstGeom>
        </p:spPr>
      </p:pic>
    </p:spTree>
    <p:extLst>
      <p:ext uri="{BB962C8B-B14F-4D97-AF65-F5344CB8AC3E}">
        <p14:creationId xmlns:p14="http://schemas.microsoft.com/office/powerpoint/2010/main" val="3760783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3B5D5-4F36-4452-A6DB-F1BC421E6DB4}"/>
              </a:ext>
            </a:extLst>
          </p:cNvPr>
          <p:cNvSpPr>
            <a:spLocks noGrp="1"/>
          </p:cNvSpPr>
          <p:nvPr>
            <p:ph type="title"/>
          </p:nvPr>
        </p:nvSpPr>
        <p:spPr>
          <a:xfrm>
            <a:off x="2354316" y="365125"/>
            <a:ext cx="8999483" cy="1325563"/>
          </a:xfrm>
        </p:spPr>
        <p:txBody>
          <a:bodyPr/>
          <a:lstStyle/>
          <a:p>
            <a:r>
              <a:rPr lang="en-US" dirty="0"/>
              <a:t>Mentor team meeting availability</a:t>
            </a:r>
          </a:p>
        </p:txBody>
      </p:sp>
      <p:sp>
        <p:nvSpPr>
          <p:cNvPr id="7" name="TextBox 6">
            <a:extLst>
              <a:ext uri="{FF2B5EF4-FFF2-40B4-BE49-F238E27FC236}">
                <a16:creationId xmlns:a16="http://schemas.microsoft.com/office/drawing/2014/main" id="{4CFAE046-6BC4-BDCE-DADB-482890194F54}"/>
              </a:ext>
            </a:extLst>
          </p:cNvPr>
          <p:cNvSpPr txBox="1"/>
          <p:nvPr/>
        </p:nvSpPr>
        <p:spPr>
          <a:xfrm>
            <a:off x="1912882" y="1600200"/>
            <a:ext cx="7546427" cy="461665"/>
          </a:xfrm>
          <a:prstGeom prst="rect">
            <a:avLst/>
          </a:prstGeom>
          <a:noFill/>
        </p:spPr>
        <p:txBody>
          <a:bodyPr wrap="square">
            <a:spAutoFit/>
          </a:bodyPr>
          <a:lstStyle/>
          <a:p>
            <a:r>
              <a:rPr lang="en-US" sz="2400" dirty="0">
                <a:hlinkClick r:id="rId2"/>
              </a:rPr>
              <a:t>https://www.when2meet.com/?31518544-EwSxH</a:t>
            </a:r>
            <a:endParaRPr lang="en-US" sz="2400" dirty="0"/>
          </a:p>
        </p:txBody>
      </p:sp>
      <p:pic>
        <p:nvPicPr>
          <p:cNvPr id="10" name="Picture 9" descr="A graph of a week&#10;&#10;AI-generated content may be incorrect.">
            <a:extLst>
              <a:ext uri="{FF2B5EF4-FFF2-40B4-BE49-F238E27FC236}">
                <a16:creationId xmlns:a16="http://schemas.microsoft.com/office/drawing/2014/main" id="{3F5FA784-3A20-4ADE-0725-5F6D1DD16935}"/>
              </a:ext>
            </a:extLst>
          </p:cNvPr>
          <p:cNvPicPr>
            <a:picLocks noChangeAspect="1"/>
          </p:cNvPicPr>
          <p:nvPr/>
        </p:nvPicPr>
        <p:blipFill>
          <a:blip r:embed="rId3"/>
          <a:stretch>
            <a:fillRect/>
          </a:stretch>
        </p:blipFill>
        <p:spPr>
          <a:xfrm>
            <a:off x="6600090" y="2152353"/>
            <a:ext cx="5339662" cy="4393779"/>
          </a:xfrm>
          <a:prstGeom prst="rect">
            <a:avLst/>
          </a:prstGeom>
        </p:spPr>
      </p:pic>
      <p:sp>
        <p:nvSpPr>
          <p:cNvPr id="11" name="TextBox 10">
            <a:extLst>
              <a:ext uri="{FF2B5EF4-FFF2-40B4-BE49-F238E27FC236}">
                <a16:creationId xmlns:a16="http://schemas.microsoft.com/office/drawing/2014/main" id="{28AA5DCF-8075-F08B-B8C7-11A2D378F5A5}"/>
              </a:ext>
            </a:extLst>
          </p:cNvPr>
          <p:cNvSpPr txBox="1"/>
          <p:nvPr/>
        </p:nvSpPr>
        <p:spPr>
          <a:xfrm>
            <a:off x="998482" y="2711604"/>
            <a:ext cx="5683578" cy="2677656"/>
          </a:xfrm>
          <a:prstGeom prst="rect">
            <a:avLst/>
          </a:prstGeom>
          <a:noFill/>
        </p:spPr>
        <p:txBody>
          <a:bodyPr wrap="square" rtlCol="0">
            <a:spAutoFit/>
          </a:bodyPr>
          <a:lstStyle/>
          <a:p>
            <a:r>
              <a:rPr lang="en-US" sz="2800" dirty="0"/>
              <a:t>The Scrum Master of each Team should nominate </a:t>
            </a:r>
            <a:r>
              <a:rPr lang="en-US" sz="2800" b="1" dirty="0"/>
              <a:t>ONE</a:t>
            </a:r>
            <a:r>
              <a:rPr lang="en-US" sz="2800" dirty="0"/>
              <a:t> </a:t>
            </a:r>
            <a:br>
              <a:rPr lang="en-US" sz="2800" dirty="0"/>
            </a:br>
            <a:r>
              <a:rPr lang="en-US" sz="2800" dirty="0"/>
              <a:t>30 min meeting time slot for their team.</a:t>
            </a:r>
          </a:p>
          <a:p>
            <a:endParaRPr lang="en-US" sz="2800" dirty="0"/>
          </a:p>
          <a:p>
            <a:r>
              <a:rPr lang="en-US" sz="2800" b="1" dirty="0">
                <a:highlight>
                  <a:srgbClr val="00FF00"/>
                </a:highlight>
              </a:rPr>
              <a:t>This meeting is online over Zoom</a:t>
            </a:r>
            <a:r>
              <a:rPr lang="en-US" sz="2800" b="1" dirty="0"/>
              <a:t>.</a:t>
            </a:r>
          </a:p>
        </p:txBody>
      </p:sp>
      <p:sp>
        <p:nvSpPr>
          <p:cNvPr id="13" name="Rectangle 12">
            <a:extLst>
              <a:ext uri="{FF2B5EF4-FFF2-40B4-BE49-F238E27FC236}">
                <a16:creationId xmlns:a16="http://schemas.microsoft.com/office/drawing/2014/main" id="{A9B241B8-7E8B-878E-BA0F-A676F8919618}"/>
              </a:ext>
            </a:extLst>
          </p:cNvPr>
          <p:cNvSpPr/>
          <p:nvPr/>
        </p:nvSpPr>
        <p:spPr>
          <a:xfrm>
            <a:off x="9375227" y="2638032"/>
            <a:ext cx="1650124" cy="3279228"/>
          </a:xfrm>
          <a:prstGeom prst="rect">
            <a:avLst/>
          </a:prstGeom>
          <a:solidFill>
            <a:srgbClr val="FFFFFF">
              <a:alpha val="85882"/>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The University of Melbourne – Universities Australia">
            <a:extLst>
              <a:ext uri="{FF2B5EF4-FFF2-40B4-BE49-F238E27FC236}">
                <a16:creationId xmlns:a16="http://schemas.microsoft.com/office/drawing/2014/main" id="{4024BD40-9403-9D36-E64C-1B666E4554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1112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DDE7AD-5851-776B-5E86-39B3760816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9DB56A-B4ED-0E0D-CEC6-E4582775632A}"/>
              </a:ext>
            </a:extLst>
          </p:cNvPr>
          <p:cNvSpPr>
            <a:spLocks noGrp="1"/>
          </p:cNvSpPr>
          <p:nvPr>
            <p:ph type="title"/>
          </p:nvPr>
        </p:nvSpPr>
        <p:spPr>
          <a:xfrm>
            <a:off x="2490952" y="311868"/>
            <a:ext cx="4624552" cy="1325563"/>
          </a:xfrm>
        </p:spPr>
        <p:txBody>
          <a:bodyPr/>
          <a:lstStyle/>
          <a:p>
            <a:r>
              <a:rPr lang="en-US" dirty="0"/>
              <a:t>Team Exercise</a:t>
            </a:r>
          </a:p>
        </p:txBody>
      </p:sp>
      <p:sp>
        <p:nvSpPr>
          <p:cNvPr id="3" name="TextBox 2">
            <a:extLst>
              <a:ext uri="{FF2B5EF4-FFF2-40B4-BE49-F238E27FC236}">
                <a16:creationId xmlns:a16="http://schemas.microsoft.com/office/drawing/2014/main" id="{8921F40D-E45D-89FB-B44B-074598AE5750}"/>
              </a:ext>
            </a:extLst>
          </p:cNvPr>
          <p:cNvSpPr txBox="1"/>
          <p:nvPr/>
        </p:nvSpPr>
        <p:spPr>
          <a:xfrm>
            <a:off x="1032532" y="1933838"/>
            <a:ext cx="10171496" cy="3108543"/>
          </a:xfrm>
          <a:prstGeom prst="rect">
            <a:avLst/>
          </a:prstGeom>
          <a:noFill/>
        </p:spPr>
        <p:txBody>
          <a:bodyPr wrap="square" rtlCol="0">
            <a:spAutoFit/>
          </a:bodyPr>
          <a:lstStyle/>
          <a:p>
            <a:r>
              <a:rPr lang="en-US" sz="2800" dirty="0"/>
              <a:t>5 minutes.</a:t>
            </a:r>
          </a:p>
          <a:p>
            <a:endParaRPr lang="en-US" sz="2800" dirty="0"/>
          </a:p>
          <a:p>
            <a:pPr marL="457200" indent="-457200">
              <a:buFont typeface="Arial" panose="020B0604020202020204" pitchFamily="34" charset="0"/>
              <a:buChar char="•"/>
            </a:pPr>
            <a:r>
              <a:rPr lang="en-US" sz="2800" dirty="0"/>
              <a:t>Discuss within your team when your availability for weekly meeting with your Mentor</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Decide who wants to take the role of Scrum Master and Product Owner</a:t>
            </a:r>
          </a:p>
        </p:txBody>
      </p:sp>
      <p:pic>
        <p:nvPicPr>
          <p:cNvPr id="4" name="Picture 2" descr="The University of Melbourne – Universities Australia">
            <a:extLst>
              <a:ext uri="{FF2B5EF4-FFF2-40B4-BE49-F238E27FC236}">
                <a16:creationId xmlns:a16="http://schemas.microsoft.com/office/drawing/2014/main" id="{99E15120-3EE2-C0F5-B5ED-8B62CBC2A2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8886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F4239-C3D4-D5C6-4F22-131C74F61FDD}"/>
              </a:ext>
            </a:extLst>
          </p:cNvPr>
          <p:cNvSpPr>
            <a:spLocks noGrp="1"/>
          </p:cNvSpPr>
          <p:nvPr>
            <p:ph type="ctrTitle"/>
          </p:nvPr>
        </p:nvSpPr>
        <p:spPr>
          <a:xfrm>
            <a:off x="1807778" y="494782"/>
            <a:ext cx="8366235" cy="891788"/>
          </a:xfrm>
        </p:spPr>
        <p:txBody>
          <a:bodyPr>
            <a:normAutofit/>
          </a:bodyPr>
          <a:lstStyle/>
          <a:p>
            <a:r>
              <a:rPr lang="en-US" sz="4400" dirty="0"/>
              <a:t>Week 2 Requirements Resolution</a:t>
            </a:r>
          </a:p>
        </p:txBody>
      </p:sp>
      <p:pic>
        <p:nvPicPr>
          <p:cNvPr id="1026" name="Picture 2" descr="The University of Melbourne – Universities Australia">
            <a:extLst>
              <a:ext uri="{FF2B5EF4-FFF2-40B4-BE49-F238E27FC236}">
                <a16:creationId xmlns:a16="http://schemas.microsoft.com/office/drawing/2014/main" id="{AC711272-44DF-5E11-193C-C375FC5120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4B32A655-915D-2AD8-64EE-E486A42EBF4B}"/>
              </a:ext>
            </a:extLst>
          </p:cNvPr>
          <p:cNvSpPr txBox="1"/>
          <p:nvPr/>
        </p:nvSpPr>
        <p:spPr>
          <a:xfrm>
            <a:off x="1658745" y="2184402"/>
            <a:ext cx="9403845" cy="2246769"/>
          </a:xfrm>
          <a:prstGeom prst="rect">
            <a:avLst/>
          </a:prstGeom>
          <a:noFill/>
        </p:spPr>
        <p:txBody>
          <a:bodyPr wrap="square" rtlCol="0">
            <a:spAutoFit/>
          </a:bodyPr>
          <a:lstStyle/>
          <a:p>
            <a:r>
              <a:rPr lang="en-AU" sz="2800" dirty="0"/>
              <a:t>The objective is to produce a single, agreed-upon set of requirements that both teams will use as the basis for their project work.</a:t>
            </a:r>
          </a:p>
          <a:p>
            <a:endParaRPr lang="en-AU" sz="2800" dirty="0"/>
          </a:p>
          <a:p>
            <a:r>
              <a:rPr lang="en-AU" sz="2800" dirty="0"/>
              <a:t>Both teams work </a:t>
            </a:r>
            <a:r>
              <a:rPr lang="en-AU" sz="2800" u="sng" dirty="0"/>
              <a:t>together</a:t>
            </a:r>
            <a:r>
              <a:rPr lang="en-AU" sz="2800" dirty="0"/>
              <a:t> through this process.</a:t>
            </a:r>
          </a:p>
        </p:txBody>
      </p:sp>
    </p:spTree>
    <p:extLst>
      <p:ext uri="{BB962C8B-B14F-4D97-AF65-F5344CB8AC3E}">
        <p14:creationId xmlns:p14="http://schemas.microsoft.com/office/powerpoint/2010/main" val="105079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88402C-6F99-49EE-B40C-B551FA0197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26BABB-5B01-F61A-AA64-54AE22AAC0C1}"/>
              </a:ext>
            </a:extLst>
          </p:cNvPr>
          <p:cNvSpPr>
            <a:spLocks noGrp="1"/>
          </p:cNvSpPr>
          <p:nvPr>
            <p:ph type="ctrTitle"/>
          </p:nvPr>
        </p:nvSpPr>
        <p:spPr>
          <a:xfrm>
            <a:off x="1686881" y="441048"/>
            <a:ext cx="5652031" cy="891788"/>
          </a:xfrm>
        </p:spPr>
        <p:txBody>
          <a:bodyPr>
            <a:normAutofit/>
          </a:bodyPr>
          <a:lstStyle/>
          <a:p>
            <a:r>
              <a:rPr lang="en-US" sz="4400" dirty="0"/>
              <a:t>Collaborative Process</a:t>
            </a:r>
          </a:p>
        </p:txBody>
      </p:sp>
      <p:pic>
        <p:nvPicPr>
          <p:cNvPr id="1026" name="Picture 2" descr="The University of Melbourne – Universities Australia">
            <a:extLst>
              <a:ext uri="{FF2B5EF4-FFF2-40B4-BE49-F238E27FC236}">
                <a16:creationId xmlns:a16="http://schemas.microsoft.com/office/drawing/2014/main" id="{A45D8E7C-E2A0-D54E-F3BD-4F4DEE7B3B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AA12F5C-C773-92A8-E51B-463AC46BD180}"/>
              </a:ext>
            </a:extLst>
          </p:cNvPr>
          <p:cNvSpPr txBox="1"/>
          <p:nvPr/>
        </p:nvSpPr>
        <p:spPr>
          <a:xfrm>
            <a:off x="5660899" y="1694121"/>
            <a:ext cx="3566233" cy="369332"/>
          </a:xfrm>
          <a:prstGeom prst="rect">
            <a:avLst/>
          </a:prstGeom>
          <a:noFill/>
        </p:spPr>
        <p:txBody>
          <a:bodyPr wrap="none" rtlCol="0">
            <a:spAutoFit/>
          </a:bodyPr>
          <a:lstStyle/>
          <a:p>
            <a:r>
              <a:rPr lang="en-US" b="1" dirty="0"/>
              <a:t>Review</a:t>
            </a:r>
            <a:r>
              <a:rPr lang="en-US" dirty="0"/>
              <a:t> from client/user perspective</a:t>
            </a:r>
          </a:p>
        </p:txBody>
      </p:sp>
      <p:sp>
        <p:nvSpPr>
          <p:cNvPr id="6" name="TextBox 5">
            <a:extLst>
              <a:ext uri="{FF2B5EF4-FFF2-40B4-BE49-F238E27FC236}">
                <a16:creationId xmlns:a16="http://schemas.microsoft.com/office/drawing/2014/main" id="{565AC175-56AE-0AD3-6A01-CD6AC2CF995B}"/>
              </a:ext>
            </a:extLst>
          </p:cNvPr>
          <p:cNvSpPr txBox="1"/>
          <p:nvPr/>
        </p:nvSpPr>
        <p:spPr>
          <a:xfrm>
            <a:off x="5822886" y="4562466"/>
            <a:ext cx="3397212" cy="369332"/>
          </a:xfrm>
          <a:prstGeom prst="rect">
            <a:avLst/>
          </a:prstGeom>
          <a:noFill/>
        </p:spPr>
        <p:txBody>
          <a:bodyPr wrap="none" rtlCol="0">
            <a:spAutoFit/>
          </a:bodyPr>
          <a:lstStyle/>
          <a:p>
            <a:r>
              <a:rPr lang="en-US" b="1" dirty="0"/>
              <a:t>Review</a:t>
            </a:r>
            <a:r>
              <a:rPr lang="en-US" dirty="0"/>
              <a:t> from technical perspective</a:t>
            </a:r>
          </a:p>
        </p:txBody>
      </p:sp>
      <p:grpSp>
        <p:nvGrpSpPr>
          <p:cNvPr id="20" name="Graphic 9" descr="Group of men with solid fill">
            <a:extLst>
              <a:ext uri="{FF2B5EF4-FFF2-40B4-BE49-F238E27FC236}">
                <a16:creationId xmlns:a16="http://schemas.microsoft.com/office/drawing/2014/main" id="{4478707B-7B72-0AE4-1EC2-369266CAB909}"/>
              </a:ext>
            </a:extLst>
          </p:cNvPr>
          <p:cNvGrpSpPr/>
          <p:nvPr/>
        </p:nvGrpSpPr>
        <p:grpSpPr>
          <a:xfrm>
            <a:off x="710149" y="2321071"/>
            <a:ext cx="817203" cy="739140"/>
            <a:chOff x="1578593" y="1882791"/>
            <a:chExt cx="817203" cy="739140"/>
          </a:xfrm>
          <a:solidFill>
            <a:schemeClr val="accent6">
              <a:lumMod val="75000"/>
            </a:schemeClr>
          </a:solidFill>
        </p:grpSpPr>
        <p:sp>
          <p:nvSpPr>
            <p:cNvPr id="21" name="Freeform 20">
              <a:extLst>
                <a:ext uri="{FF2B5EF4-FFF2-40B4-BE49-F238E27FC236}">
                  <a16:creationId xmlns:a16="http://schemas.microsoft.com/office/drawing/2014/main" id="{F25D1D5D-B40A-69D1-136E-A8B7E7737D0E}"/>
                </a:ext>
              </a:extLst>
            </p:cNvPr>
            <p:cNvSpPr/>
            <p:nvPr/>
          </p:nvSpPr>
          <p:spPr>
            <a:xfrm>
              <a:off x="2158680" y="1882791"/>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17B8D0DA-F4F0-AB54-D479-C3170BB2C81A}"/>
                </a:ext>
              </a:extLst>
            </p:cNvPr>
            <p:cNvSpPr/>
            <p:nvPr/>
          </p:nvSpPr>
          <p:spPr>
            <a:xfrm>
              <a:off x="1682430" y="1882791"/>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01C247F1-7897-F828-CF64-48C342C1A07F}"/>
                </a:ext>
              </a:extLst>
            </p:cNvPr>
            <p:cNvSpPr/>
            <p:nvPr/>
          </p:nvSpPr>
          <p:spPr>
            <a:xfrm>
              <a:off x="1920555" y="1882791"/>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06FA3048-E02C-5002-F036-F39B83E8BF5C}"/>
                </a:ext>
              </a:extLst>
            </p:cNvPr>
            <p:cNvSpPr/>
            <p:nvPr/>
          </p:nvSpPr>
          <p:spPr>
            <a:xfrm>
              <a:off x="1818623" y="2036143"/>
              <a:ext cx="339060" cy="585787"/>
            </a:xfrm>
            <a:custGeom>
              <a:avLst/>
              <a:gdLst>
                <a:gd name="connsiteX0" fmla="*/ 338151 w 339060"/>
                <a:gd name="connsiteY0" fmla="*/ 223838 h 585787"/>
                <a:gd name="connsiteX1" fmla="*/ 295289 w 339060"/>
                <a:gd name="connsiteY1" fmla="*/ 65723 h 585787"/>
                <a:gd name="connsiteX2" fmla="*/ 286716 w 339060"/>
                <a:gd name="connsiteY2" fmla="*/ 50483 h 585787"/>
                <a:gd name="connsiteX3" fmla="*/ 220994 w 339060"/>
                <a:gd name="connsiteY3" fmla="*/ 8573 h 585787"/>
                <a:gd name="connsiteX4" fmla="*/ 169559 w 339060"/>
                <a:gd name="connsiteY4" fmla="*/ 0 h 585787"/>
                <a:gd name="connsiteX5" fmla="*/ 118124 w 339060"/>
                <a:gd name="connsiteY5" fmla="*/ 8573 h 585787"/>
                <a:gd name="connsiteX6" fmla="*/ 52401 w 339060"/>
                <a:gd name="connsiteY6" fmla="*/ 50483 h 585787"/>
                <a:gd name="connsiteX7" fmla="*/ 43829 w 339060"/>
                <a:gd name="connsiteY7" fmla="*/ 65723 h 585787"/>
                <a:gd name="connsiteX8" fmla="*/ 966 w 339060"/>
                <a:gd name="connsiteY8" fmla="*/ 223838 h 585787"/>
                <a:gd name="connsiteX9" fmla="*/ 20969 w 339060"/>
                <a:gd name="connsiteY9" fmla="*/ 260033 h 585787"/>
                <a:gd name="connsiteX10" fmla="*/ 28589 w 339060"/>
                <a:gd name="connsiteY10" fmla="*/ 260985 h 585787"/>
                <a:gd name="connsiteX11" fmla="*/ 56211 w 339060"/>
                <a:gd name="connsiteY11" fmla="*/ 240030 h 585787"/>
                <a:gd name="connsiteX12" fmla="*/ 94311 w 339060"/>
                <a:gd name="connsiteY12" fmla="*/ 100965 h 585787"/>
                <a:gd name="connsiteX13" fmla="*/ 94311 w 339060"/>
                <a:gd name="connsiteY13" fmla="*/ 585788 h 585787"/>
                <a:gd name="connsiteX14" fmla="*/ 151461 w 339060"/>
                <a:gd name="connsiteY14" fmla="*/ 585788 h 585787"/>
                <a:gd name="connsiteX15" fmla="*/ 151461 w 339060"/>
                <a:gd name="connsiteY15" fmla="*/ 313373 h 585787"/>
                <a:gd name="connsiteX16" fmla="*/ 189561 w 339060"/>
                <a:gd name="connsiteY16" fmla="*/ 313373 h 585787"/>
                <a:gd name="connsiteX17" fmla="*/ 189561 w 339060"/>
                <a:gd name="connsiteY17" fmla="*/ 584835 h 585787"/>
                <a:gd name="connsiteX18" fmla="*/ 246711 w 339060"/>
                <a:gd name="connsiteY18" fmla="*/ 584835 h 585787"/>
                <a:gd name="connsiteX19" fmla="*/ 246711 w 339060"/>
                <a:gd name="connsiteY19" fmla="*/ 100965 h 585787"/>
                <a:gd name="connsiteX20" fmla="*/ 284811 w 339060"/>
                <a:gd name="connsiteY20" fmla="*/ 240030 h 585787"/>
                <a:gd name="connsiteX21" fmla="*/ 312434 w 339060"/>
                <a:gd name="connsiteY21" fmla="*/ 260985 h 585787"/>
                <a:gd name="connsiteX22" fmla="*/ 320054 w 339060"/>
                <a:gd name="connsiteY22" fmla="*/ 260033 h 585787"/>
                <a:gd name="connsiteX23" fmla="*/ 338151 w 339060"/>
                <a:gd name="connsiteY23"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39060" h="585787">
                  <a:moveTo>
                    <a:pt x="338151" y="223838"/>
                  </a:moveTo>
                  <a:lnTo>
                    <a:pt x="295289" y="65723"/>
                  </a:lnTo>
                  <a:cubicBezTo>
                    <a:pt x="293384" y="60008"/>
                    <a:pt x="290526" y="54293"/>
                    <a:pt x="286716" y="50483"/>
                  </a:cubicBezTo>
                  <a:cubicBezTo>
                    <a:pt x="268619" y="31433"/>
                    <a:pt x="245759" y="17145"/>
                    <a:pt x="220994" y="8573"/>
                  </a:cubicBezTo>
                  <a:cubicBezTo>
                    <a:pt x="204801" y="2858"/>
                    <a:pt x="187656" y="0"/>
                    <a:pt x="169559" y="0"/>
                  </a:cubicBezTo>
                  <a:cubicBezTo>
                    <a:pt x="151461" y="0"/>
                    <a:pt x="134316" y="2858"/>
                    <a:pt x="118124" y="8573"/>
                  </a:cubicBezTo>
                  <a:cubicBezTo>
                    <a:pt x="92406" y="17145"/>
                    <a:pt x="70499" y="31433"/>
                    <a:pt x="52401" y="50483"/>
                  </a:cubicBezTo>
                  <a:cubicBezTo>
                    <a:pt x="48591" y="55245"/>
                    <a:pt x="45734" y="60008"/>
                    <a:pt x="43829" y="65723"/>
                  </a:cubicBezTo>
                  <a:lnTo>
                    <a:pt x="966" y="223838"/>
                  </a:lnTo>
                  <a:cubicBezTo>
                    <a:pt x="-2844" y="239078"/>
                    <a:pt x="4776" y="256223"/>
                    <a:pt x="20969" y="260033"/>
                  </a:cubicBezTo>
                  <a:cubicBezTo>
                    <a:pt x="23826" y="260985"/>
                    <a:pt x="25731" y="260985"/>
                    <a:pt x="28589" y="260985"/>
                  </a:cubicBezTo>
                  <a:cubicBezTo>
                    <a:pt x="40971" y="260985"/>
                    <a:pt x="52401" y="252413"/>
                    <a:pt x="56211" y="240030"/>
                  </a:cubicBezTo>
                  <a:lnTo>
                    <a:pt x="94311" y="100965"/>
                  </a:lnTo>
                  <a:lnTo>
                    <a:pt x="94311" y="585788"/>
                  </a:lnTo>
                  <a:lnTo>
                    <a:pt x="151461" y="585788"/>
                  </a:lnTo>
                  <a:lnTo>
                    <a:pt x="151461" y="313373"/>
                  </a:lnTo>
                  <a:lnTo>
                    <a:pt x="189561" y="313373"/>
                  </a:lnTo>
                  <a:lnTo>
                    <a:pt x="189561" y="584835"/>
                  </a:lnTo>
                  <a:lnTo>
                    <a:pt x="246711" y="584835"/>
                  </a:lnTo>
                  <a:lnTo>
                    <a:pt x="246711" y="100965"/>
                  </a:lnTo>
                  <a:lnTo>
                    <a:pt x="284811" y="240030"/>
                  </a:lnTo>
                  <a:cubicBezTo>
                    <a:pt x="288621" y="252413"/>
                    <a:pt x="300051" y="260985"/>
                    <a:pt x="312434" y="260985"/>
                  </a:cubicBezTo>
                  <a:cubicBezTo>
                    <a:pt x="315291" y="260985"/>
                    <a:pt x="317196" y="260985"/>
                    <a:pt x="320054" y="260033"/>
                  </a:cubicBezTo>
                  <a:cubicBezTo>
                    <a:pt x="333389" y="256223"/>
                    <a:pt x="341961" y="239078"/>
                    <a:pt x="338151" y="223838"/>
                  </a:cubicBezTo>
                  <a:close/>
                </a:path>
              </a:pathLst>
            </a:custGeom>
            <a:grpFill/>
            <a:ln w="9525" cap="flat">
              <a:noFill/>
              <a:prstDash val="solid"/>
              <a:miter/>
            </a:ln>
          </p:spPr>
          <p:txBody>
            <a:bodyPr rtlCol="0" anchor="ctr"/>
            <a:lstStyle/>
            <a:p>
              <a:endParaRPr lang="en-US"/>
            </a:p>
          </p:txBody>
        </p:sp>
        <p:sp>
          <p:nvSpPr>
            <p:cNvPr id="30" name="Freeform 29">
              <a:extLst>
                <a:ext uri="{FF2B5EF4-FFF2-40B4-BE49-F238E27FC236}">
                  <a16:creationId xmlns:a16="http://schemas.microsoft.com/office/drawing/2014/main" id="{D0495508-2C79-B3D1-3645-9487E4D07922}"/>
                </a:ext>
              </a:extLst>
            </p:cNvPr>
            <p:cNvSpPr/>
            <p:nvPr/>
          </p:nvSpPr>
          <p:spPr>
            <a:xfrm>
              <a:off x="1578593" y="2035191"/>
              <a:ext cx="275286" cy="586740"/>
            </a:xfrm>
            <a:custGeom>
              <a:avLst/>
              <a:gdLst>
                <a:gd name="connsiteX0" fmla="*/ 220994 w 275286"/>
                <a:gd name="connsiteY0" fmla="*/ 220027 h 586740"/>
                <a:gd name="connsiteX1" fmla="*/ 263856 w 275286"/>
                <a:gd name="connsiteY1" fmla="*/ 61913 h 586740"/>
                <a:gd name="connsiteX2" fmla="*/ 275286 w 275286"/>
                <a:gd name="connsiteY2" fmla="*/ 39052 h 586740"/>
                <a:gd name="connsiteX3" fmla="*/ 220994 w 275286"/>
                <a:gd name="connsiteY3" fmla="*/ 8572 h 586740"/>
                <a:gd name="connsiteX4" fmla="*/ 169559 w 275286"/>
                <a:gd name="connsiteY4" fmla="*/ 0 h 586740"/>
                <a:gd name="connsiteX5" fmla="*/ 118124 w 275286"/>
                <a:gd name="connsiteY5" fmla="*/ 8572 h 586740"/>
                <a:gd name="connsiteX6" fmla="*/ 52401 w 275286"/>
                <a:gd name="connsiteY6" fmla="*/ 50482 h 586740"/>
                <a:gd name="connsiteX7" fmla="*/ 43829 w 275286"/>
                <a:gd name="connsiteY7" fmla="*/ 65722 h 586740"/>
                <a:gd name="connsiteX8" fmla="*/ 966 w 275286"/>
                <a:gd name="connsiteY8" fmla="*/ 224790 h 586740"/>
                <a:gd name="connsiteX9" fmla="*/ 20969 w 275286"/>
                <a:gd name="connsiteY9" fmla="*/ 260985 h 586740"/>
                <a:gd name="connsiteX10" fmla="*/ 28589 w 275286"/>
                <a:gd name="connsiteY10" fmla="*/ 261938 h 586740"/>
                <a:gd name="connsiteX11" fmla="*/ 56211 w 275286"/>
                <a:gd name="connsiteY11" fmla="*/ 240983 h 586740"/>
                <a:gd name="connsiteX12" fmla="*/ 94311 w 275286"/>
                <a:gd name="connsiteY12" fmla="*/ 101918 h 586740"/>
                <a:gd name="connsiteX13" fmla="*/ 94311 w 275286"/>
                <a:gd name="connsiteY13" fmla="*/ 586740 h 586740"/>
                <a:gd name="connsiteX14" fmla="*/ 151461 w 275286"/>
                <a:gd name="connsiteY14" fmla="*/ 586740 h 586740"/>
                <a:gd name="connsiteX15" fmla="*/ 151461 w 275286"/>
                <a:gd name="connsiteY15" fmla="*/ 314325 h 586740"/>
                <a:gd name="connsiteX16" fmla="*/ 189561 w 275286"/>
                <a:gd name="connsiteY16" fmla="*/ 314325 h 586740"/>
                <a:gd name="connsiteX17" fmla="*/ 189561 w 275286"/>
                <a:gd name="connsiteY17" fmla="*/ 585787 h 586740"/>
                <a:gd name="connsiteX18" fmla="*/ 246711 w 275286"/>
                <a:gd name="connsiteY18" fmla="*/ 585787 h 586740"/>
                <a:gd name="connsiteX19" fmla="*/ 246711 w 275286"/>
                <a:gd name="connsiteY19" fmla="*/ 277178 h 586740"/>
                <a:gd name="connsiteX20" fmla="*/ 220994 w 275286"/>
                <a:gd name="connsiteY20" fmla="*/ 220027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5286" h="586740">
                  <a:moveTo>
                    <a:pt x="220994" y="220027"/>
                  </a:moveTo>
                  <a:lnTo>
                    <a:pt x="263856" y="61913"/>
                  </a:lnTo>
                  <a:cubicBezTo>
                    <a:pt x="265761" y="53340"/>
                    <a:pt x="270524" y="45720"/>
                    <a:pt x="275286" y="39052"/>
                  </a:cubicBezTo>
                  <a:cubicBezTo>
                    <a:pt x="260046" y="25717"/>
                    <a:pt x="240996" y="15240"/>
                    <a:pt x="220994" y="8572"/>
                  </a:cubicBezTo>
                  <a:cubicBezTo>
                    <a:pt x="204801" y="2857"/>
                    <a:pt x="187656" y="0"/>
                    <a:pt x="169559" y="0"/>
                  </a:cubicBezTo>
                  <a:cubicBezTo>
                    <a:pt x="151461" y="0"/>
                    <a:pt x="134316" y="2857"/>
                    <a:pt x="118124" y="8572"/>
                  </a:cubicBezTo>
                  <a:cubicBezTo>
                    <a:pt x="92406" y="17145"/>
                    <a:pt x="70499" y="31432"/>
                    <a:pt x="52401" y="50482"/>
                  </a:cubicBezTo>
                  <a:cubicBezTo>
                    <a:pt x="48591" y="55245"/>
                    <a:pt x="45734" y="60007"/>
                    <a:pt x="43829" y="65722"/>
                  </a:cubicBezTo>
                  <a:lnTo>
                    <a:pt x="966" y="224790"/>
                  </a:lnTo>
                  <a:cubicBezTo>
                    <a:pt x="-2844" y="240030"/>
                    <a:pt x="4776" y="257175"/>
                    <a:pt x="20969" y="260985"/>
                  </a:cubicBezTo>
                  <a:cubicBezTo>
                    <a:pt x="23826" y="261938"/>
                    <a:pt x="25731" y="261938"/>
                    <a:pt x="28589" y="261938"/>
                  </a:cubicBezTo>
                  <a:cubicBezTo>
                    <a:pt x="40971" y="261938"/>
                    <a:pt x="52401" y="253365"/>
                    <a:pt x="56211" y="240983"/>
                  </a:cubicBezTo>
                  <a:lnTo>
                    <a:pt x="94311" y="101918"/>
                  </a:lnTo>
                  <a:lnTo>
                    <a:pt x="94311" y="586740"/>
                  </a:lnTo>
                  <a:lnTo>
                    <a:pt x="151461" y="586740"/>
                  </a:lnTo>
                  <a:lnTo>
                    <a:pt x="151461" y="314325"/>
                  </a:lnTo>
                  <a:lnTo>
                    <a:pt x="189561" y="314325"/>
                  </a:lnTo>
                  <a:lnTo>
                    <a:pt x="189561" y="585787"/>
                  </a:lnTo>
                  <a:lnTo>
                    <a:pt x="246711" y="585787"/>
                  </a:lnTo>
                  <a:lnTo>
                    <a:pt x="246711" y="277178"/>
                  </a:lnTo>
                  <a:cubicBezTo>
                    <a:pt x="226709" y="267653"/>
                    <a:pt x="215279" y="243840"/>
                    <a:pt x="220994" y="220027"/>
                  </a:cubicBezTo>
                  <a:close/>
                </a:path>
              </a:pathLst>
            </a:custGeom>
            <a:grpFill/>
            <a:ln w="9525" cap="flat">
              <a:noFill/>
              <a:prstDash val="solid"/>
              <a:miter/>
            </a:ln>
          </p:spPr>
          <p:txBody>
            <a:bodyPr rtlCol="0" anchor="ctr"/>
            <a:lstStyle/>
            <a:p>
              <a:endParaRPr lang="en-US"/>
            </a:p>
          </p:txBody>
        </p:sp>
        <p:sp>
          <p:nvSpPr>
            <p:cNvPr id="31" name="Freeform 30">
              <a:extLst>
                <a:ext uri="{FF2B5EF4-FFF2-40B4-BE49-F238E27FC236}">
                  <a16:creationId xmlns:a16="http://schemas.microsoft.com/office/drawing/2014/main" id="{B8F58416-4E9F-B6E4-5110-320ED1F04201}"/>
                </a:ext>
              </a:extLst>
            </p:cNvPr>
            <p:cNvSpPr/>
            <p:nvPr/>
          </p:nvSpPr>
          <p:spPr>
            <a:xfrm>
              <a:off x="2119627" y="2036143"/>
              <a:ext cx="276169" cy="585787"/>
            </a:xfrm>
            <a:custGeom>
              <a:avLst/>
              <a:gdLst>
                <a:gd name="connsiteX0" fmla="*/ 275273 w 276169"/>
                <a:gd name="connsiteY0" fmla="*/ 223838 h 585787"/>
                <a:gd name="connsiteX1" fmla="*/ 231457 w 276169"/>
                <a:gd name="connsiteY1" fmla="*/ 65723 h 585787"/>
                <a:gd name="connsiteX2" fmla="*/ 222885 w 276169"/>
                <a:gd name="connsiteY2" fmla="*/ 50483 h 585787"/>
                <a:gd name="connsiteX3" fmla="*/ 157163 w 276169"/>
                <a:gd name="connsiteY3" fmla="*/ 8573 h 585787"/>
                <a:gd name="connsiteX4" fmla="*/ 105727 w 276169"/>
                <a:gd name="connsiteY4" fmla="*/ 0 h 585787"/>
                <a:gd name="connsiteX5" fmla="*/ 54292 w 276169"/>
                <a:gd name="connsiteY5" fmla="*/ 8573 h 585787"/>
                <a:gd name="connsiteX6" fmla="*/ 0 w 276169"/>
                <a:gd name="connsiteY6" fmla="*/ 39053 h 585787"/>
                <a:gd name="connsiteX7" fmla="*/ 11430 w 276169"/>
                <a:gd name="connsiteY7" fmla="*/ 60960 h 585787"/>
                <a:gd name="connsiteX8" fmla="*/ 54292 w 276169"/>
                <a:gd name="connsiteY8" fmla="*/ 219075 h 585787"/>
                <a:gd name="connsiteX9" fmla="*/ 28575 w 276169"/>
                <a:gd name="connsiteY9" fmla="*/ 276225 h 585787"/>
                <a:gd name="connsiteX10" fmla="*/ 28575 w 276169"/>
                <a:gd name="connsiteY10" fmla="*/ 585788 h 585787"/>
                <a:gd name="connsiteX11" fmla="*/ 85725 w 276169"/>
                <a:gd name="connsiteY11" fmla="*/ 585788 h 585787"/>
                <a:gd name="connsiteX12" fmla="*/ 85725 w 276169"/>
                <a:gd name="connsiteY12" fmla="*/ 313373 h 585787"/>
                <a:gd name="connsiteX13" fmla="*/ 123825 w 276169"/>
                <a:gd name="connsiteY13" fmla="*/ 313373 h 585787"/>
                <a:gd name="connsiteX14" fmla="*/ 123825 w 276169"/>
                <a:gd name="connsiteY14" fmla="*/ 584835 h 585787"/>
                <a:gd name="connsiteX15" fmla="*/ 180975 w 276169"/>
                <a:gd name="connsiteY15" fmla="*/ 584835 h 585787"/>
                <a:gd name="connsiteX16" fmla="*/ 180975 w 276169"/>
                <a:gd name="connsiteY16" fmla="*/ 100965 h 585787"/>
                <a:gd name="connsiteX17" fmla="*/ 219075 w 276169"/>
                <a:gd name="connsiteY17" fmla="*/ 240030 h 585787"/>
                <a:gd name="connsiteX18" fmla="*/ 246698 w 276169"/>
                <a:gd name="connsiteY18" fmla="*/ 260985 h 585787"/>
                <a:gd name="connsiteX19" fmla="*/ 254317 w 276169"/>
                <a:gd name="connsiteY19" fmla="*/ 260033 h 585787"/>
                <a:gd name="connsiteX20" fmla="*/ 275273 w 276169"/>
                <a:gd name="connsiteY20"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6169" h="585787">
                  <a:moveTo>
                    <a:pt x="275273" y="223838"/>
                  </a:moveTo>
                  <a:lnTo>
                    <a:pt x="231457" y="65723"/>
                  </a:lnTo>
                  <a:cubicBezTo>
                    <a:pt x="229552" y="60008"/>
                    <a:pt x="226695" y="54293"/>
                    <a:pt x="222885" y="50483"/>
                  </a:cubicBezTo>
                  <a:cubicBezTo>
                    <a:pt x="204788" y="31433"/>
                    <a:pt x="181927" y="17145"/>
                    <a:pt x="157163" y="8573"/>
                  </a:cubicBezTo>
                  <a:cubicBezTo>
                    <a:pt x="140970" y="2858"/>
                    <a:pt x="123825" y="0"/>
                    <a:pt x="105727" y="0"/>
                  </a:cubicBezTo>
                  <a:cubicBezTo>
                    <a:pt x="87630" y="0"/>
                    <a:pt x="70485" y="2858"/>
                    <a:pt x="54292" y="8573"/>
                  </a:cubicBezTo>
                  <a:cubicBezTo>
                    <a:pt x="34290" y="15240"/>
                    <a:pt x="16192" y="25718"/>
                    <a:pt x="0" y="39053"/>
                  </a:cubicBezTo>
                  <a:cubicBezTo>
                    <a:pt x="5715" y="45720"/>
                    <a:pt x="9525" y="53340"/>
                    <a:pt x="11430" y="60960"/>
                  </a:cubicBezTo>
                  <a:lnTo>
                    <a:pt x="54292" y="219075"/>
                  </a:lnTo>
                  <a:cubicBezTo>
                    <a:pt x="60960" y="242888"/>
                    <a:pt x="48577" y="266700"/>
                    <a:pt x="28575" y="276225"/>
                  </a:cubicBezTo>
                  <a:lnTo>
                    <a:pt x="28575" y="585788"/>
                  </a:lnTo>
                  <a:lnTo>
                    <a:pt x="85725" y="585788"/>
                  </a:lnTo>
                  <a:lnTo>
                    <a:pt x="85725" y="313373"/>
                  </a:lnTo>
                  <a:lnTo>
                    <a:pt x="123825" y="313373"/>
                  </a:lnTo>
                  <a:lnTo>
                    <a:pt x="123825" y="584835"/>
                  </a:lnTo>
                  <a:lnTo>
                    <a:pt x="180975" y="584835"/>
                  </a:lnTo>
                  <a:lnTo>
                    <a:pt x="180975" y="100965"/>
                  </a:lnTo>
                  <a:lnTo>
                    <a:pt x="219075" y="240030"/>
                  </a:lnTo>
                  <a:cubicBezTo>
                    <a:pt x="222885" y="252413"/>
                    <a:pt x="234315" y="260985"/>
                    <a:pt x="246698" y="260985"/>
                  </a:cubicBezTo>
                  <a:cubicBezTo>
                    <a:pt x="249555" y="260985"/>
                    <a:pt x="251460" y="260985"/>
                    <a:pt x="254317" y="260033"/>
                  </a:cubicBezTo>
                  <a:cubicBezTo>
                    <a:pt x="270510" y="256223"/>
                    <a:pt x="279082" y="239078"/>
                    <a:pt x="275273" y="223838"/>
                  </a:cubicBezTo>
                  <a:close/>
                </a:path>
              </a:pathLst>
            </a:custGeom>
            <a:grpFill/>
            <a:ln w="9525" cap="flat">
              <a:noFill/>
              <a:prstDash val="solid"/>
              <a:miter/>
            </a:ln>
          </p:spPr>
          <p:txBody>
            <a:bodyPr rtlCol="0" anchor="ctr"/>
            <a:lstStyle/>
            <a:p>
              <a:endParaRPr lang="en-US"/>
            </a:p>
          </p:txBody>
        </p:sp>
      </p:grpSp>
      <p:grpSp>
        <p:nvGrpSpPr>
          <p:cNvPr id="50" name="Graphic 10" descr="Group of men with solid fill">
            <a:extLst>
              <a:ext uri="{FF2B5EF4-FFF2-40B4-BE49-F238E27FC236}">
                <a16:creationId xmlns:a16="http://schemas.microsoft.com/office/drawing/2014/main" id="{1667454C-40C1-B231-E79E-D72D2B12DCB4}"/>
              </a:ext>
            </a:extLst>
          </p:cNvPr>
          <p:cNvGrpSpPr/>
          <p:nvPr/>
        </p:nvGrpSpPr>
        <p:grpSpPr>
          <a:xfrm>
            <a:off x="6897450" y="2088947"/>
            <a:ext cx="579090" cy="739140"/>
            <a:chOff x="6737476" y="2824393"/>
            <a:chExt cx="579090" cy="739140"/>
          </a:xfrm>
          <a:solidFill>
            <a:schemeClr val="accent2">
              <a:lumMod val="75000"/>
            </a:schemeClr>
          </a:solidFill>
        </p:grpSpPr>
        <p:sp>
          <p:nvSpPr>
            <p:cNvPr id="52" name="Freeform 51">
              <a:extLst>
                <a:ext uri="{FF2B5EF4-FFF2-40B4-BE49-F238E27FC236}">
                  <a16:creationId xmlns:a16="http://schemas.microsoft.com/office/drawing/2014/main" id="{DD800C1F-79D9-DE8C-3202-D5BF8125A77B}"/>
                </a:ext>
              </a:extLst>
            </p:cNvPr>
            <p:cNvSpPr/>
            <p:nvPr/>
          </p:nvSpPr>
          <p:spPr>
            <a:xfrm>
              <a:off x="6841313"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53" name="Freeform 52">
              <a:extLst>
                <a:ext uri="{FF2B5EF4-FFF2-40B4-BE49-F238E27FC236}">
                  <a16:creationId xmlns:a16="http://schemas.microsoft.com/office/drawing/2014/main" id="{A9070857-A738-56F8-3EA9-2107463011B3}"/>
                </a:ext>
              </a:extLst>
            </p:cNvPr>
            <p:cNvSpPr/>
            <p:nvPr/>
          </p:nvSpPr>
          <p:spPr>
            <a:xfrm>
              <a:off x="7079438"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54" name="Freeform 53">
              <a:extLst>
                <a:ext uri="{FF2B5EF4-FFF2-40B4-BE49-F238E27FC236}">
                  <a16:creationId xmlns:a16="http://schemas.microsoft.com/office/drawing/2014/main" id="{41BDE147-D40C-7DCF-1A9E-3F4C80AFC216}"/>
                </a:ext>
              </a:extLst>
            </p:cNvPr>
            <p:cNvSpPr/>
            <p:nvPr/>
          </p:nvSpPr>
          <p:spPr>
            <a:xfrm>
              <a:off x="6977506" y="2977745"/>
              <a:ext cx="339060" cy="585787"/>
            </a:xfrm>
            <a:custGeom>
              <a:avLst/>
              <a:gdLst>
                <a:gd name="connsiteX0" fmla="*/ 338151 w 339060"/>
                <a:gd name="connsiteY0" fmla="*/ 223838 h 585787"/>
                <a:gd name="connsiteX1" fmla="*/ 295289 w 339060"/>
                <a:gd name="connsiteY1" fmla="*/ 65723 h 585787"/>
                <a:gd name="connsiteX2" fmla="*/ 286716 w 339060"/>
                <a:gd name="connsiteY2" fmla="*/ 50483 h 585787"/>
                <a:gd name="connsiteX3" fmla="*/ 220994 w 339060"/>
                <a:gd name="connsiteY3" fmla="*/ 8573 h 585787"/>
                <a:gd name="connsiteX4" fmla="*/ 169559 w 339060"/>
                <a:gd name="connsiteY4" fmla="*/ 0 h 585787"/>
                <a:gd name="connsiteX5" fmla="*/ 118124 w 339060"/>
                <a:gd name="connsiteY5" fmla="*/ 8573 h 585787"/>
                <a:gd name="connsiteX6" fmla="*/ 52401 w 339060"/>
                <a:gd name="connsiteY6" fmla="*/ 50483 h 585787"/>
                <a:gd name="connsiteX7" fmla="*/ 43829 w 339060"/>
                <a:gd name="connsiteY7" fmla="*/ 65723 h 585787"/>
                <a:gd name="connsiteX8" fmla="*/ 966 w 339060"/>
                <a:gd name="connsiteY8" fmla="*/ 223838 h 585787"/>
                <a:gd name="connsiteX9" fmla="*/ 20969 w 339060"/>
                <a:gd name="connsiteY9" fmla="*/ 260033 h 585787"/>
                <a:gd name="connsiteX10" fmla="*/ 28589 w 339060"/>
                <a:gd name="connsiteY10" fmla="*/ 260985 h 585787"/>
                <a:gd name="connsiteX11" fmla="*/ 56211 w 339060"/>
                <a:gd name="connsiteY11" fmla="*/ 240030 h 585787"/>
                <a:gd name="connsiteX12" fmla="*/ 94311 w 339060"/>
                <a:gd name="connsiteY12" fmla="*/ 100965 h 585787"/>
                <a:gd name="connsiteX13" fmla="*/ 94311 w 339060"/>
                <a:gd name="connsiteY13" fmla="*/ 585788 h 585787"/>
                <a:gd name="connsiteX14" fmla="*/ 151461 w 339060"/>
                <a:gd name="connsiteY14" fmla="*/ 585788 h 585787"/>
                <a:gd name="connsiteX15" fmla="*/ 151461 w 339060"/>
                <a:gd name="connsiteY15" fmla="*/ 313373 h 585787"/>
                <a:gd name="connsiteX16" fmla="*/ 189561 w 339060"/>
                <a:gd name="connsiteY16" fmla="*/ 313373 h 585787"/>
                <a:gd name="connsiteX17" fmla="*/ 189561 w 339060"/>
                <a:gd name="connsiteY17" fmla="*/ 584835 h 585787"/>
                <a:gd name="connsiteX18" fmla="*/ 246711 w 339060"/>
                <a:gd name="connsiteY18" fmla="*/ 584835 h 585787"/>
                <a:gd name="connsiteX19" fmla="*/ 246711 w 339060"/>
                <a:gd name="connsiteY19" fmla="*/ 100965 h 585787"/>
                <a:gd name="connsiteX20" fmla="*/ 284811 w 339060"/>
                <a:gd name="connsiteY20" fmla="*/ 240030 h 585787"/>
                <a:gd name="connsiteX21" fmla="*/ 312434 w 339060"/>
                <a:gd name="connsiteY21" fmla="*/ 260985 h 585787"/>
                <a:gd name="connsiteX22" fmla="*/ 320054 w 339060"/>
                <a:gd name="connsiteY22" fmla="*/ 260033 h 585787"/>
                <a:gd name="connsiteX23" fmla="*/ 338151 w 339060"/>
                <a:gd name="connsiteY23"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39060" h="585787">
                  <a:moveTo>
                    <a:pt x="338151" y="223838"/>
                  </a:moveTo>
                  <a:lnTo>
                    <a:pt x="295289" y="65723"/>
                  </a:lnTo>
                  <a:cubicBezTo>
                    <a:pt x="293384" y="60008"/>
                    <a:pt x="290526" y="54293"/>
                    <a:pt x="286716" y="50483"/>
                  </a:cubicBezTo>
                  <a:cubicBezTo>
                    <a:pt x="268619" y="31433"/>
                    <a:pt x="245759" y="17145"/>
                    <a:pt x="220994" y="8573"/>
                  </a:cubicBezTo>
                  <a:cubicBezTo>
                    <a:pt x="204801" y="2858"/>
                    <a:pt x="187656" y="0"/>
                    <a:pt x="169559" y="0"/>
                  </a:cubicBezTo>
                  <a:cubicBezTo>
                    <a:pt x="151461" y="0"/>
                    <a:pt x="134316" y="2858"/>
                    <a:pt x="118124" y="8573"/>
                  </a:cubicBezTo>
                  <a:cubicBezTo>
                    <a:pt x="92406" y="17145"/>
                    <a:pt x="70499" y="31433"/>
                    <a:pt x="52401" y="50483"/>
                  </a:cubicBezTo>
                  <a:cubicBezTo>
                    <a:pt x="48591" y="55245"/>
                    <a:pt x="45734" y="60008"/>
                    <a:pt x="43829" y="65723"/>
                  </a:cubicBezTo>
                  <a:lnTo>
                    <a:pt x="966" y="223838"/>
                  </a:lnTo>
                  <a:cubicBezTo>
                    <a:pt x="-2844" y="239078"/>
                    <a:pt x="4776" y="256223"/>
                    <a:pt x="20969" y="260033"/>
                  </a:cubicBezTo>
                  <a:cubicBezTo>
                    <a:pt x="23826" y="260985"/>
                    <a:pt x="25731" y="260985"/>
                    <a:pt x="28589" y="260985"/>
                  </a:cubicBezTo>
                  <a:cubicBezTo>
                    <a:pt x="40971" y="260985"/>
                    <a:pt x="52401" y="252413"/>
                    <a:pt x="56211" y="240030"/>
                  </a:cubicBezTo>
                  <a:lnTo>
                    <a:pt x="94311" y="100965"/>
                  </a:lnTo>
                  <a:lnTo>
                    <a:pt x="94311" y="585788"/>
                  </a:lnTo>
                  <a:lnTo>
                    <a:pt x="151461" y="585788"/>
                  </a:lnTo>
                  <a:lnTo>
                    <a:pt x="151461" y="313373"/>
                  </a:lnTo>
                  <a:lnTo>
                    <a:pt x="189561" y="313373"/>
                  </a:lnTo>
                  <a:lnTo>
                    <a:pt x="189561" y="584835"/>
                  </a:lnTo>
                  <a:lnTo>
                    <a:pt x="246711" y="584835"/>
                  </a:lnTo>
                  <a:lnTo>
                    <a:pt x="246711" y="100965"/>
                  </a:lnTo>
                  <a:lnTo>
                    <a:pt x="284811" y="240030"/>
                  </a:lnTo>
                  <a:cubicBezTo>
                    <a:pt x="288621" y="252413"/>
                    <a:pt x="300051" y="260985"/>
                    <a:pt x="312434" y="260985"/>
                  </a:cubicBezTo>
                  <a:cubicBezTo>
                    <a:pt x="315291" y="260985"/>
                    <a:pt x="317196" y="260985"/>
                    <a:pt x="320054" y="260033"/>
                  </a:cubicBezTo>
                  <a:cubicBezTo>
                    <a:pt x="333389" y="256223"/>
                    <a:pt x="341961" y="239078"/>
                    <a:pt x="338151" y="223838"/>
                  </a:cubicBezTo>
                  <a:close/>
                </a:path>
              </a:pathLst>
            </a:custGeom>
            <a:grpFill/>
            <a:ln w="9525" cap="flat">
              <a:noFill/>
              <a:prstDash val="solid"/>
              <a:miter/>
            </a:ln>
          </p:spPr>
          <p:txBody>
            <a:bodyPr rtlCol="0" anchor="ctr"/>
            <a:lstStyle/>
            <a:p>
              <a:endParaRPr lang="en-US"/>
            </a:p>
          </p:txBody>
        </p:sp>
        <p:sp>
          <p:nvSpPr>
            <p:cNvPr id="55" name="Freeform 54">
              <a:extLst>
                <a:ext uri="{FF2B5EF4-FFF2-40B4-BE49-F238E27FC236}">
                  <a16:creationId xmlns:a16="http://schemas.microsoft.com/office/drawing/2014/main" id="{A8769D83-2854-D5CE-F645-41359D61FC78}"/>
                </a:ext>
              </a:extLst>
            </p:cNvPr>
            <p:cNvSpPr/>
            <p:nvPr/>
          </p:nvSpPr>
          <p:spPr>
            <a:xfrm>
              <a:off x="6737476" y="2976793"/>
              <a:ext cx="275286" cy="586740"/>
            </a:xfrm>
            <a:custGeom>
              <a:avLst/>
              <a:gdLst>
                <a:gd name="connsiteX0" fmla="*/ 220994 w 275286"/>
                <a:gd name="connsiteY0" fmla="*/ 220027 h 586740"/>
                <a:gd name="connsiteX1" fmla="*/ 263856 w 275286"/>
                <a:gd name="connsiteY1" fmla="*/ 61913 h 586740"/>
                <a:gd name="connsiteX2" fmla="*/ 275286 w 275286"/>
                <a:gd name="connsiteY2" fmla="*/ 39052 h 586740"/>
                <a:gd name="connsiteX3" fmla="*/ 220994 w 275286"/>
                <a:gd name="connsiteY3" fmla="*/ 8572 h 586740"/>
                <a:gd name="connsiteX4" fmla="*/ 169559 w 275286"/>
                <a:gd name="connsiteY4" fmla="*/ 0 h 586740"/>
                <a:gd name="connsiteX5" fmla="*/ 118124 w 275286"/>
                <a:gd name="connsiteY5" fmla="*/ 8572 h 586740"/>
                <a:gd name="connsiteX6" fmla="*/ 52401 w 275286"/>
                <a:gd name="connsiteY6" fmla="*/ 50482 h 586740"/>
                <a:gd name="connsiteX7" fmla="*/ 43829 w 275286"/>
                <a:gd name="connsiteY7" fmla="*/ 65722 h 586740"/>
                <a:gd name="connsiteX8" fmla="*/ 966 w 275286"/>
                <a:gd name="connsiteY8" fmla="*/ 224790 h 586740"/>
                <a:gd name="connsiteX9" fmla="*/ 20969 w 275286"/>
                <a:gd name="connsiteY9" fmla="*/ 260985 h 586740"/>
                <a:gd name="connsiteX10" fmla="*/ 28589 w 275286"/>
                <a:gd name="connsiteY10" fmla="*/ 261938 h 586740"/>
                <a:gd name="connsiteX11" fmla="*/ 56211 w 275286"/>
                <a:gd name="connsiteY11" fmla="*/ 240983 h 586740"/>
                <a:gd name="connsiteX12" fmla="*/ 94311 w 275286"/>
                <a:gd name="connsiteY12" fmla="*/ 101918 h 586740"/>
                <a:gd name="connsiteX13" fmla="*/ 94311 w 275286"/>
                <a:gd name="connsiteY13" fmla="*/ 586740 h 586740"/>
                <a:gd name="connsiteX14" fmla="*/ 151461 w 275286"/>
                <a:gd name="connsiteY14" fmla="*/ 586740 h 586740"/>
                <a:gd name="connsiteX15" fmla="*/ 151461 w 275286"/>
                <a:gd name="connsiteY15" fmla="*/ 314325 h 586740"/>
                <a:gd name="connsiteX16" fmla="*/ 189561 w 275286"/>
                <a:gd name="connsiteY16" fmla="*/ 314325 h 586740"/>
                <a:gd name="connsiteX17" fmla="*/ 189561 w 275286"/>
                <a:gd name="connsiteY17" fmla="*/ 585787 h 586740"/>
                <a:gd name="connsiteX18" fmla="*/ 246711 w 275286"/>
                <a:gd name="connsiteY18" fmla="*/ 585787 h 586740"/>
                <a:gd name="connsiteX19" fmla="*/ 246711 w 275286"/>
                <a:gd name="connsiteY19" fmla="*/ 277178 h 586740"/>
                <a:gd name="connsiteX20" fmla="*/ 220994 w 275286"/>
                <a:gd name="connsiteY20" fmla="*/ 220027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5286" h="586740">
                  <a:moveTo>
                    <a:pt x="220994" y="220027"/>
                  </a:moveTo>
                  <a:lnTo>
                    <a:pt x="263856" y="61913"/>
                  </a:lnTo>
                  <a:cubicBezTo>
                    <a:pt x="265761" y="53340"/>
                    <a:pt x="270524" y="45720"/>
                    <a:pt x="275286" y="39052"/>
                  </a:cubicBezTo>
                  <a:cubicBezTo>
                    <a:pt x="260046" y="25717"/>
                    <a:pt x="240996" y="15240"/>
                    <a:pt x="220994" y="8572"/>
                  </a:cubicBezTo>
                  <a:cubicBezTo>
                    <a:pt x="204801" y="2857"/>
                    <a:pt x="187656" y="0"/>
                    <a:pt x="169559" y="0"/>
                  </a:cubicBezTo>
                  <a:cubicBezTo>
                    <a:pt x="151461" y="0"/>
                    <a:pt x="134316" y="2857"/>
                    <a:pt x="118124" y="8572"/>
                  </a:cubicBezTo>
                  <a:cubicBezTo>
                    <a:pt x="92406" y="17145"/>
                    <a:pt x="70499" y="31432"/>
                    <a:pt x="52401" y="50482"/>
                  </a:cubicBezTo>
                  <a:cubicBezTo>
                    <a:pt x="48591" y="55245"/>
                    <a:pt x="45734" y="60007"/>
                    <a:pt x="43829" y="65722"/>
                  </a:cubicBezTo>
                  <a:lnTo>
                    <a:pt x="966" y="224790"/>
                  </a:lnTo>
                  <a:cubicBezTo>
                    <a:pt x="-2844" y="240030"/>
                    <a:pt x="4776" y="257175"/>
                    <a:pt x="20969" y="260985"/>
                  </a:cubicBezTo>
                  <a:cubicBezTo>
                    <a:pt x="23826" y="261938"/>
                    <a:pt x="25731" y="261938"/>
                    <a:pt x="28589" y="261938"/>
                  </a:cubicBezTo>
                  <a:cubicBezTo>
                    <a:pt x="40971" y="261938"/>
                    <a:pt x="52401" y="253365"/>
                    <a:pt x="56211" y="240983"/>
                  </a:cubicBezTo>
                  <a:lnTo>
                    <a:pt x="94311" y="101918"/>
                  </a:lnTo>
                  <a:lnTo>
                    <a:pt x="94311" y="586740"/>
                  </a:lnTo>
                  <a:lnTo>
                    <a:pt x="151461" y="586740"/>
                  </a:lnTo>
                  <a:lnTo>
                    <a:pt x="151461" y="314325"/>
                  </a:lnTo>
                  <a:lnTo>
                    <a:pt x="189561" y="314325"/>
                  </a:lnTo>
                  <a:lnTo>
                    <a:pt x="189561" y="585787"/>
                  </a:lnTo>
                  <a:lnTo>
                    <a:pt x="246711" y="585787"/>
                  </a:lnTo>
                  <a:lnTo>
                    <a:pt x="246711" y="277178"/>
                  </a:lnTo>
                  <a:cubicBezTo>
                    <a:pt x="226709" y="267653"/>
                    <a:pt x="215279" y="243840"/>
                    <a:pt x="220994" y="220027"/>
                  </a:cubicBezTo>
                  <a:close/>
                </a:path>
              </a:pathLst>
            </a:custGeom>
            <a:grpFill/>
            <a:ln w="9525" cap="flat">
              <a:noFill/>
              <a:prstDash val="solid"/>
              <a:miter/>
            </a:ln>
          </p:spPr>
          <p:txBody>
            <a:bodyPr rtlCol="0" anchor="ctr"/>
            <a:lstStyle/>
            <a:p>
              <a:endParaRPr lang="en-US"/>
            </a:p>
          </p:txBody>
        </p:sp>
      </p:grpSp>
      <p:pic>
        <p:nvPicPr>
          <p:cNvPr id="24" name="Graphic 23" descr="List with solid fill">
            <a:extLst>
              <a:ext uri="{FF2B5EF4-FFF2-40B4-BE49-F238E27FC236}">
                <a16:creationId xmlns:a16="http://schemas.microsoft.com/office/drawing/2014/main" id="{FB08A4B1-D6DA-49EA-6E32-D1BC0C915C3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73423" y="2828086"/>
            <a:ext cx="914400" cy="914400"/>
          </a:xfrm>
          <a:prstGeom prst="rect">
            <a:avLst/>
          </a:prstGeom>
        </p:spPr>
      </p:pic>
      <p:sp>
        <p:nvSpPr>
          <p:cNvPr id="25" name="TextBox 24">
            <a:extLst>
              <a:ext uri="{FF2B5EF4-FFF2-40B4-BE49-F238E27FC236}">
                <a16:creationId xmlns:a16="http://schemas.microsoft.com/office/drawing/2014/main" id="{EA098C5D-BC10-91BC-E43E-191640E5FA35}"/>
              </a:ext>
            </a:extLst>
          </p:cNvPr>
          <p:cNvSpPr txBox="1"/>
          <p:nvPr/>
        </p:nvSpPr>
        <p:spPr>
          <a:xfrm>
            <a:off x="10453891" y="3766523"/>
            <a:ext cx="1591141" cy="646331"/>
          </a:xfrm>
          <a:prstGeom prst="rect">
            <a:avLst/>
          </a:prstGeom>
          <a:noFill/>
        </p:spPr>
        <p:txBody>
          <a:bodyPr wrap="none" rtlCol="0">
            <a:spAutoFit/>
          </a:bodyPr>
          <a:lstStyle/>
          <a:p>
            <a:r>
              <a:rPr lang="en-US" dirty="0"/>
              <a:t>What was your</a:t>
            </a:r>
          </a:p>
          <a:p>
            <a:r>
              <a:rPr lang="en-US" dirty="0"/>
              <a:t>Process?</a:t>
            </a:r>
          </a:p>
        </p:txBody>
      </p:sp>
      <p:sp>
        <p:nvSpPr>
          <p:cNvPr id="26" name="TextBox 25">
            <a:extLst>
              <a:ext uri="{FF2B5EF4-FFF2-40B4-BE49-F238E27FC236}">
                <a16:creationId xmlns:a16="http://schemas.microsoft.com/office/drawing/2014/main" id="{2C2D10FD-2AF6-ED84-7762-12844FEA59A2}"/>
              </a:ext>
            </a:extLst>
          </p:cNvPr>
          <p:cNvSpPr txBox="1"/>
          <p:nvPr/>
        </p:nvSpPr>
        <p:spPr>
          <a:xfrm>
            <a:off x="10355645" y="4396534"/>
            <a:ext cx="1051057" cy="923330"/>
          </a:xfrm>
          <a:prstGeom prst="rect">
            <a:avLst/>
          </a:prstGeom>
          <a:noFill/>
        </p:spPr>
        <p:txBody>
          <a:bodyPr wrap="none" rtlCol="0">
            <a:spAutoFit/>
          </a:bodyPr>
          <a:lstStyle/>
          <a:p>
            <a:pPr marL="285750" indent="-285750">
              <a:buFont typeface="Arial" panose="020B0604020202020204" pitchFamily="34" charset="0"/>
              <a:buChar char="•"/>
            </a:pPr>
            <a:r>
              <a:rPr lang="en-US" dirty="0"/>
              <a:t>Who</a:t>
            </a:r>
          </a:p>
          <a:p>
            <a:pPr marL="285750" indent="-285750">
              <a:buFont typeface="Arial" panose="020B0604020202020204" pitchFamily="34" charset="0"/>
              <a:buChar char="•"/>
            </a:pPr>
            <a:r>
              <a:rPr lang="en-US" dirty="0"/>
              <a:t>How</a:t>
            </a:r>
          </a:p>
          <a:p>
            <a:pPr marL="285750" indent="-285750">
              <a:buFont typeface="Arial" panose="020B0604020202020204" pitchFamily="34" charset="0"/>
              <a:buChar char="•"/>
            </a:pPr>
            <a:r>
              <a:rPr lang="en-US" dirty="0"/>
              <a:t>Result</a:t>
            </a:r>
          </a:p>
        </p:txBody>
      </p:sp>
      <p:pic>
        <p:nvPicPr>
          <p:cNvPr id="28" name="Graphic 27" descr="Shield Tick with solid fill">
            <a:extLst>
              <a:ext uri="{FF2B5EF4-FFF2-40B4-BE49-F238E27FC236}">
                <a16:creationId xmlns:a16="http://schemas.microsoft.com/office/drawing/2014/main" id="{F80527B9-D05D-B933-0D2E-FC5E8AE7001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884927" y="2063453"/>
            <a:ext cx="914400" cy="914400"/>
          </a:xfrm>
          <a:prstGeom prst="rect">
            <a:avLst/>
          </a:prstGeom>
        </p:spPr>
      </p:pic>
      <p:pic>
        <p:nvPicPr>
          <p:cNvPr id="29" name="Graphic 28" descr="Shield Tick with solid fill">
            <a:extLst>
              <a:ext uri="{FF2B5EF4-FFF2-40B4-BE49-F238E27FC236}">
                <a16:creationId xmlns:a16="http://schemas.microsoft.com/office/drawing/2014/main" id="{FE14BC8B-1470-D2D2-8BD0-64615BC09B5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36271" y="4957530"/>
            <a:ext cx="914400" cy="914400"/>
          </a:xfrm>
          <a:prstGeom prst="rect">
            <a:avLst/>
          </a:prstGeom>
        </p:spPr>
      </p:pic>
      <p:pic>
        <p:nvPicPr>
          <p:cNvPr id="38" name="Graphic 37" descr="Document outline">
            <a:extLst>
              <a:ext uri="{FF2B5EF4-FFF2-40B4-BE49-F238E27FC236}">
                <a16:creationId xmlns:a16="http://schemas.microsoft.com/office/drawing/2014/main" id="{DEA4D61E-6E7C-B4BB-0416-F2EAE7353D0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79483" y="3129918"/>
            <a:ext cx="914400" cy="914400"/>
          </a:xfrm>
          <a:prstGeom prst="rect">
            <a:avLst/>
          </a:prstGeom>
        </p:spPr>
      </p:pic>
      <p:pic>
        <p:nvPicPr>
          <p:cNvPr id="39" name="Graphic 38" descr="Document outline">
            <a:extLst>
              <a:ext uri="{FF2B5EF4-FFF2-40B4-BE49-F238E27FC236}">
                <a16:creationId xmlns:a16="http://schemas.microsoft.com/office/drawing/2014/main" id="{84210BE5-B660-1B88-8A31-BAA1411A7FF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652294" y="3126209"/>
            <a:ext cx="914400" cy="914400"/>
          </a:xfrm>
          <a:prstGeom prst="rect">
            <a:avLst/>
          </a:prstGeom>
        </p:spPr>
      </p:pic>
      <p:cxnSp>
        <p:nvCxnSpPr>
          <p:cNvPr id="41" name="Straight Arrow Connector 40">
            <a:extLst>
              <a:ext uri="{FF2B5EF4-FFF2-40B4-BE49-F238E27FC236}">
                <a16:creationId xmlns:a16="http://schemas.microsoft.com/office/drawing/2014/main" id="{1F0A0017-4505-8661-99F1-BEB823086961}"/>
              </a:ext>
            </a:extLst>
          </p:cNvPr>
          <p:cNvCxnSpPr>
            <a:cxnSpLocks/>
          </p:cNvCxnSpPr>
          <p:nvPr/>
        </p:nvCxnSpPr>
        <p:spPr>
          <a:xfrm>
            <a:off x="2495641" y="3682614"/>
            <a:ext cx="1119134" cy="42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42" name="Graphic 41" descr="Document outline">
            <a:extLst>
              <a:ext uri="{FF2B5EF4-FFF2-40B4-BE49-F238E27FC236}">
                <a16:creationId xmlns:a16="http://schemas.microsoft.com/office/drawing/2014/main" id="{66ECDE94-C0DF-A31F-0C97-ACBCC8DCB00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526360" y="3222689"/>
            <a:ext cx="914400" cy="914400"/>
          </a:xfrm>
          <a:prstGeom prst="rect">
            <a:avLst/>
          </a:prstGeom>
        </p:spPr>
      </p:pic>
      <p:sp>
        <p:nvSpPr>
          <p:cNvPr id="7" name="TextBox 6">
            <a:extLst>
              <a:ext uri="{FF2B5EF4-FFF2-40B4-BE49-F238E27FC236}">
                <a16:creationId xmlns:a16="http://schemas.microsoft.com/office/drawing/2014/main" id="{52CED565-516C-31EF-A57E-A4C45DB841FE}"/>
              </a:ext>
            </a:extLst>
          </p:cNvPr>
          <p:cNvSpPr txBox="1"/>
          <p:nvPr/>
        </p:nvSpPr>
        <p:spPr>
          <a:xfrm>
            <a:off x="3127163" y="4108317"/>
            <a:ext cx="1443024" cy="369332"/>
          </a:xfrm>
          <a:prstGeom prst="rect">
            <a:avLst/>
          </a:prstGeom>
          <a:noFill/>
        </p:spPr>
        <p:txBody>
          <a:bodyPr wrap="none" rtlCol="0">
            <a:spAutoFit/>
          </a:bodyPr>
          <a:lstStyle/>
          <a:p>
            <a:r>
              <a:rPr lang="en-US" i="1" dirty="0"/>
              <a:t>Baseline repo</a:t>
            </a:r>
          </a:p>
        </p:txBody>
      </p:sp>
      <p:pic>
        <p:nvPicPr>
          <p:cNvPr id="12" name="Graphic 11" descr="Help with solid fill">
            <a:extLst>
              <a:ext uri="{FF2B5EF4-FFF2-40B4-BE49-F238E27FC236}">
                <a16:creationId xmlns:a16="http://schemas.microsoft.com/office/drawing/2014/main" id="{7776F57E-B7E6-55B3-E362-03C9B42960D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615958" y="2230428"/>
            <a:ext cx="457200" cy="457200"/>
          </a:xfrm>
          <a:prstGeom prst="rect">
            <a:avLst/>
          </a:prstGeom>
        </p:spPr>
      </p:pic>
      <p:cxnSp>
        <p:nvCxnSpPr>
          <p:cNvPr id="15" name="Straight Arrow Connector 14">
            <a:extLst>
              <a:ext uri="{FF2B5EF4-FFF2-40B4-BE49-F238E27FC236}">
                <a16:creationId xmlns:a16="http://schemas.microsoft.com/office/drawing/2014/main" id="{E8E5C363-4314-D3E3-FDA6-C7BC1700933B}"/>
              </a:ext>
            </a:extLst>
          </p:cNvPr>
          <p:cNvCxnSpPr/>
          <p:nvPr/>
        </p:nvCxnSpPr>
        <p:spPr>
          <a:xfrm>
            <a:off x="7862141" y="2458517"/>
            <a:ext cx="77884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87CE29D-7F21-7D56-8741-72DCE618469C}"/>
              </a:ext>
            </a:extLst>
          </p:cNvPr>
          <p:cNvCxnSpPr/>
          <p:nvPr/>
        </p:nvCxnSpPr>
        <p:spPr>
          <a:xfrm>
            <a:off x="7968141" y="5433263"/>
            <a:ext cx="77884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F0EAF3E-2BEC-DDDC-BA37-3D1CCC3D6BC0}"/>
              </a:ext>
            </a:extLst>
          </p:cNvPr>
          <p:cNvSpPr txBox="1"/>
          <p:nvPr/>
        </p:nvSpPr>
        <p:spPr>
          <a:xfrm>
            <a:off x="8048446" y="2693085"/>
            <a:ext cx="1680845" cy="307777"/>
          </a:xfrm>
          <a:prstGeom prst="rect">
            <a:avLst/>
          </a:prstGeom>
          <a:noFill/>
        </p:spPr>
        <p:txBody>
          <a:bodyPr wrap="none" rtlCol="0">
            <a:spAutoFit/>
          </a:bodyPr>
          <a:lstStyle/>
          <a:p>
            <a:r>
              <a:rPr lang="en-US" sz="1400" dirty="0"/>
              <a:t>Questions for clients</a:t>
            </a:r>
          </a:p>
        </p:txBody>
      </p:sp>
      <p:sp>
        <p:nvSpPr>
          <p:cNvPr id="34" name="TextBox 33">
            <a:extLst>
              <a:ext uri="{FF2B5EF4-FFF2-40B4-BE49-F238E27FC236}">
                <a16:creationId xmlns:a16="http://schemas.microsoft.com/office/drawing/2014/main" id="{6EC44D6A-A79A-8213-2F32-E70674B29399}"/>
              </a:ext>
            </a:extLst>
          </p:cNvPr>
          <p:cNvSpPr txBox="1"/>
          <p:nvPr/>
        </p:nvSpPr>
        <p:spPr>
          <a:xfrm>
            <a:off x="1118751" y="5177945"/>
            <a:ext cx="6096000" cy="369332"/>
          </a:xfrm>
          <a:prstGeom prst="rect">
            <a:avLst/>
          </a:prstGeom>
          <a:noFill/>
        </p:spPr>
        <p:txBody>
          <a:bodyPr wrap="square">
            <a:spAutoFit/>
          </a:bodyPr>
          <a:lstStyle/>
          <a:p>
            <a:pPr algn="l"/>
            <a:r>
              <a:rPr lang="en-AU" b="0" i="0" u="none" strike="noStrike" dirty="0">
                <a:solidFill>
                  <a:srgbClr val="1F2328"/>
                </a:solidFill>
                <a:effectLst/>
                <a:latin typeface="-apple-system"/>
                <a:hlinkClick r:id="rId13"/>
              </a:rPr>
              <a:t>SWEN90014-2025-VI-Baselined-Requirement</a:t>
            </a:r>
            <a:endParaRPr lang="en-AU" b="0" i="0" dirty="0">
              <a:solidFill>
                <a:srgbClr val="1F2328"/>
              </a:solidFill>
              <a:effectLst/>
              <a:latin typeface="-apple-system"/>
            </a:endParaRPr>
          </a:p>
        </p:txBody>
      </p:sp>
      <p:sp>
        <p:nvSpPr>
          <p:cNvPr id="36" name="TextBox 35">
            <a:extLst>
              <a:ext uri="{FF2B5EF4-FFF2-40B4-BE49-F238E27FC236}">
                <a16:creationId xmlns:a16="http://schemas.microsoft.com/office/drawing/2014/main" id="{128B4E35-A77D-2E30-A570-D8A6E2C2A45B}"/>
              </a:ext>
            </a:extLst>
          </p:cNvPr>
          <p:cNvSpPr txBox="1"/>
          <p:nvPr/>
        </p:nvSpPr>
        <p:spPr>
          <a:xfrm>
            <a:off x="1088984" y="5496636"/>
            <a:ext cx="4588829" cy="369332"/>
          </a:xfrm>
          <a:prstGeom prst="rect">
            <a:avLst/>
          </a:prstGeom>
          <a:noFill/>
        </p:spPr>
        <p:txBody>
          <a:bodyPr wrap="square">
            <a:spAutoFit/>
          </a:bodyPr>
          <a:lstStyle/>
          <a:p>
            <a:pPr algn="l"/>
            <a:r>
              <a:rPr lang="en-AU" b="0" i="0" u="none" strike="noStrike" dirty="0">
                <a:solidFill>
                  <a:srgbClr val="1F2328"/>
                </a:solidFill>
                <a:effectLst/>
                <a:latin typeface="-apple-system"/>
                <a:hlinkClick r:id="rId14"/>
              </a:rPr>
              <a:t>SWEN90014-2025-DB-Baselined-Requirement</a:t>
            </a:r>
            <a:endParaRPr lang="en-AU" b="0" i="0" dirty="0">
              <a:solidFill>
                <a:srgbClr val="1F2328"/>
              </a:solidFill>
              <a:effectLst/>
              <a:latin typeface="-apple-system"/>
            </a:endParaRPr>
          </a:p>
        </p:txBody>
      </p:sp>
      <p:grpSp>
        <p:nvGrpSpPr>
          <p:cNvPr id="37" name="Graphic 9" descr="Group of men with solid fill">
            <a:extLst>
              <a:ext uri="{FF2B5EF4-FFF2-40B4-BE49-F238E27FC236}">
                <a16:creationId xmlns:a16="http://schemas.microsoft.com/office/drawing/2014/main" id="{0BA71DB2-3431-BD3E-B374-5B1E827C3750}"/>
              </a:ext>
            </a:extLst>
          </p:cNvPr>
          <p:cNvGrpSpPr/>
          <p:nvPr/>
        </p:nvGrpSpPr>
        <p:grpSpPr>
          <a:xfrm>
            <a:off x="1654463" y="2312918"/>
            <a:ext cx="817203" cy="739140"/>
            <a:chOff x="1578593" y="1882791"/>
            <a:chExt cx="817203" cy="739140"/>
          </a:xfrm>
          <a:solidFill>
            <a:schemeClr val="accent2">
              <a:lumMod val="75000"/>
            </a:schemeClr>
          </a:solidFill>
        </p:grpSpPr>
        <p:sp>
          <p:nvSpPr>
            <p:cNvPr id="40" name="Freeform 39">
              <a:extLst>
                <a:ext uri="{FF2B5EF4-FFF2-40B4-BE49-F238E27FC236}">
                  <a16:creationId xmlns:a16="http://schemas.microsoft.com/office/drawing/2014/main" id="{EFFCF0FF-46CA-927B-612F-8843C4592CD3}"/>
                </a:ext>
              </a:extLst>
            </p:cNvPr>
            <p:cNvSpPr/>
            <p:nvPr/>
          </p:nvSpPr>
          <p:spPr>
            <a:xfrm>
              <a:off x="2158680" y="1882791"/>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43" name="Freeform 42">
              <a:extLst>
                <a:ext uri="{FF2B5EF4-FFF2-40B4-BE49-F238E27FC236}">
                  <a16:creationId xmlns:a16="http://schemas.microsoft.com/office/drawing/2014/main" id="{89683CE9-D8F6-539D-78E2-8737FA9BC27E}"/>
                </a:ext>
              </a:extLst>
            </p:cNvPr>
            <p:cNvSpPr/>
            <p:nvPr/>
          </p:nvSpPr>
          <p:spPr>
            <a:xfrm>
              <a:off x="1682430" y="1882791"/>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44" name="Freeform 43">
              <a:extLst>
                <a:ext uri="{FF2B5EF4-FFF2-40B4-BE49-F238E27FC236}">
                  <a16:creationId xmlns:a16="http://schemas.microsoft.com/office/drawing/2014/main" id="{CAE5C676-ECD4-4E71-C156-D2E7B839C203}"/>
                </a:ext>
              </a:extLst>
            </p:cNvPr>
            <p:cNvSpPr/>
            <p:nvPr/>
          </p:nvSpPr>
          <p:spPr>
            <a:xfrm>
              <a:off x="1920555" y="1882791"/>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45" name="Freeform 44">
              <a:extLst>
                <a:ext uri="{FF2B5EF4-FFF2-40B4-BE49-F238E27FC236}">
                  <a16:creationId xmlns:a16="http://schemas.microsoft.com/office/drawing/2014/main" id="{7622F87B-C5CC-2697-AA47-14B98BB56BF0}"/>
                </a:ext>
              </a:extLst>
            </p:cNvPr>
            <p:cNvSpPr/>
            <p:nvPr/>
          </p:nvSpPr>
          <p:spPr>
            <a:xfrm>
              <a:off x="1818623" y="2036143"/>
              <a:ext cx="339060" cy="585787"/>
            </a:xfrm>
            <a:custGeom>
              <a:avLst/>
              <a:gdLst>
                <a:gd name="connsiteX0" fmla="*/ 338151 w 339060"/>
                <a:gd name="connsiteY0" fmla="*/ 223838 h 585787"/>
                <a:gd name="connsiteX1" fmla="*/ 295289 w 339060"/>
                <a:gd name="connsiteY1" fmla="*/ 65723 h 585787"/>
                <a:gd name="connsiteX2" fmla="*/ 286716 w 339060"/>
                <a:gd name="connsiteY2" fmla="*/ 50483 h 585787"/>
                <a:gd name="connsiteX3" fmla="*/ 220994 w 339060"/>
                <a:gd name="connsiteY3" fmla="*/ 8573 h 585787"/>
                <a:gd name="connsiteX4" fmla="*/ 169559 w 339060"/>
                <a:gd name="connsiteY4" fmla="*/ 0 h 585787"/>
                <a:gd name="connsiteX5" fmla="*/ 118124 w 339060"/>
                <a:gd name="connsiteY5" fmla="*/ 8573 h 585787"/>
                <a:gd name="connsiteX6" fmla="*/ 52401 w 339060"/>
                <a:gd name="connsiteY6" fmla="*/ 50483 h 585787"/>
                <a:gd name="connsiteX7" fmla="*/ 43829 w 339060"/>
                <a:gd name="connsiteY7" fmla="*/ 65723 h 585787"/>
                <a:gd name="connsiteX8" fmla="*/ 966 w 339060"/>
                <a:gd name="connsiteY8" fmla="*/ 223838 h 585787"/>
                <a:gd name="connsiteX9" fmla="*/ 20969 w 339060"/>
                <a:gd name="connsiteY9" fmla="*/ 260033 h 585787"/>
                <a:gd name="connsiteX10" fmla="*/ 28589 w 339060"/>
                <a:gd name="connsiteY10" fmla="*/ 260985 h 585787"/>
                <a:gd name="connsiteX11" fmla="*/ 56211 w 339060"/>
                <a:gd name="connsiteY11" fmla="*/ 240030 h 585787"/>
                <a:gd name="connsiteX12" fmla="*/ 94311 w 339060"/>
                <a:gd name="connsiteY12" fmla="*/ 100965 h 585787"/>
                <a:gd name="connsiteX13" fmla="*/ 94311 w 339060"/>
                <a:gd name="connsiteY13" fmla="*/ 585788 h 585787"/>
                <a:gd name="connsiteX14" fmla="*/ 151461 w 339060"/>
                <a:gd name="connsiteY14" fmla="*/ 585788 h 585787"/>
                <a:gd name="connsiteX15" fmla="*/ 151461 w 339060"/>
                <a:gd name="connsiteY15" fmla="*/ 313373 h 585787"/>
                <a:gd name="connsiteX16" fmla="*/ 189561 w 339060"/>
                <a:gd name="connsiteY16" fmla="*/ 313373 h 585787"/>
                <a:gd name="connsiteX17" fmla="*/ 189561 w 339060"/>
                <a:gd name="connsiteY17" fmla="*/ 584835 h 585787"/>
                <a:gd name="connsiteX18" fmla="*/ 246711 w 339060"/>
                <a:gd name="connsiteY18" fmla="*/ 584835 h 585787"/>
                <a:gd name="connsiteX19" fmla="*/ 246711 w 339060"/>
                <a:gd name="connsiteY19" fmla="*/ 100965 h 585787"/>
                <a:gd name="connsiteX20" fmla="*/ 284811 w 339060"/>
                <a:gd name="connsiteY20" fmla="*/ 240030 h 585787"/>
                <a:gd name="connsiteX21" fmla="*/ 312434 w 339060"/>
                <a:gd name="connsiteY21" fmla="*/ 260985 h 585787"/>
                <a:gd name="connsiteX22" fmla="*/ 320054 w 339060"/>
                <a:gd name="connsiteY22" fmla="*/ 260033 h 585787"/>
                <a:gd name="connsiteX23" fmla="*/ 338151 w 339060"/>
                <a:gd name="connsiteY23"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39060" h="585787">
                  <a:moveTo>
                    <a:pt x="338151" y="223838"/>
                  </a:moveTo>
                  <a:lnTo>
                    <a:pt x="295289" y="65723"/>
                  </a:lnTo>
                  <a:cubicBezTo>
                    <a:pt x="293384" y="60008"/>
                    <a:pt x="290526" y="54293"/>
                    <a:pt x="286716" y="50483"/>
                  </a:cubicBezTo>
                  <a:cubicBezTo>
                    <a:pt x="268619" y="31433"/>
                    <a:pt x="245759" y="17145"/>
                    <a:pt x="220994" y="8573"/>
                  </a:cubicBezTo>
                  <a:cubicBezTo>
                    <a:pt x="204801" y="2858"/>
                    <a:pt x="187656" y="0"/>
                    <a:pt x="169559" y="0"/>
                  </a:cubicBezTo>
                  <a:cubicBezTo>
                    <a:pt x="151461" y="0"/>
                    <a:pt x="134316" y="2858"/>
                    <a:pt x="118124" y="8573"/>
                  </a:cubicBezTo>
                  <a:cubicBezTo>
                    <a:pt x="92406" y="17145"/>
                    <a:pt x="70499" y="31433"/>
                    <a:pt x="52401" y="50483"/>
                  </a:cubicBezTo>
                  <a:cubicBezTo>
                    <a:pt x="48591" y="55245"/>
                    <a:pt x="45734" y="60008"/>
                    <a:pt x="43829" y="65723"/>
                  </a:cubicBezTo>
                  <a:lnTo>
                    <a:pt x="966" y="223838"/>
                  </a:lnTo>
                  <a:cubicBezTo>
                    <a:pt x="-2844" y="239078"/>
                    <a:pt x="4776" y="256223"/>
                    <a:pt x="20969" y="260033"/>
                  </a:cubicBezTo>
                  <a:cubicBezTo>
                    <a:pt x="23826" y="260985"/>
                    <a:pt x="25731" y="260985"/>
                    <a:pt x="28589" y="260985"/>
                  </a:cubicBezTo>
                  <a:cubicBezTo>
                    <a:pt x="40971" y="260985"/>
                    <a:pt x="52401" y="252413"/>
                    <a:pt x="56211" y="240030"/>
                  </a:cubicBezTo>
                  <a:lnTo>
                    <a:pt x="94311" y="100965"/>
                  </a:lnTo>
                  <a:lnTo>
                    <a:pt x="94311" y="585788"/>
                  </a:lnTo>
                  <a:lnTo>
                    <a:pt x="151461" y="585788"/>
                  </a:lnTo>
                  <a:lnTo>
                    <a:pt x="151461" y="313373"/>
                  </a:lnTo>
                  <a:lnTo>
                    <a:pt x="189561" y="313373"/>
                  </a:lnTo>
                  <a:lnTo>
                    <a:pt x="189561" y="584835"/>
                  </a:lnTo>
                  <a:lnTo>
                    <a:pt x="246711" y="584835"/>
                  </a:lnTo>
                  <a:lnTo>
                    <a:pt x="246711" y="100965"/>
                  </a:lnTo>
                  <a:lnTo>
                    <a:pt x="284811" y="240030"/>
                  </a:lnTo>
                  <a:cubicBezTo>
                    <a:pt x="288621" y="252413"/>
                    <a:pt x="300051" y="260985"/>
                    <a:pt x="312434" y="260985"/>
                  </a:cubicBezTo>
                  <a:cubicBezTo>
                    <a:pt x="315291" y="260985"/>
                    <a:pt x="317196" y="260985"/>
                    <a:pt x="320054" y="260033"/>
                  </a:cubicBezTo>
                  <a:cubicBezTo>
                    <a:pt x="333389" y="256223"/>
                    <a:pt x="341961" y="239078"/>
                    <a:pt x="338151" y="223838"/>
                  </a:cubicBezTo>
                  <a:close/>
                </a:path>
              </a:pathLst>
            </a:custGeom>
            <a:grpFill/>
            <a:ln w="9525" cap="flat">
              <a:noFill/>
              <a:prstDash val="solid"/>
              <a:miter/>
            </a:ln>
          </p:spPr>
          <p:txBody>
            <a:bodyPr rtlCol="0" anchor="ctr"/>
            <a:lstStyle/>
            <a:p>
              <a:endParaRPr lang="en-US"/>
            </a:p>
          </p:txBody>
        </p:sp>
        <p:sp>
          <p:nvSpPr>
            <p:cNvPr id="46" name="Freeform 45">
              <a:extLst>
                <a:ext uri="{FF2B5EF4-FFF2-40B4-BE49-F238E27FC236}">
                  <a16:creationId xmlns:a16="http://schemas.microsoft.com/office/drawing/2014/main" id="{557078EE-3760-E37A-683A-A665AE038013}"/>
                </a:ext>
              </a:extLst>
            </p:cNvPr>
            <p:cNvSpPr/>
            <p:nvPr/>
          </p:nvSpPr>
          <p:spPr>
            <a:xfrm>
              <a:off x="1578593" y="2035191"/>
              <a:ext cx="275286" cy="586740"/>
            </a:xfrm>
            <a:custGeom>
              <a:avLst/>
              <a:gdLst>
                <a:gd name="connsiteX0" fmla="*/ 220994 w 275286"/>
                <a:gd name="connsiteY0" fmla="*/ 220027 h 586740"/>
                <a:gd name="connsiteX1" fmla="*/ 263856 w 275286"/>
                <a:gd name="connsiteY1" fmla="*/ 61913 h 586740"/>
                <a:gd name="connsiteX2" fmla="*/ 275286 w 275286"/>
                <a:gd name="connsiteY2" fmla="*/ 39052 h 586740"/>
                <a:gd name="connsiteX3" fmla="*/ 220994 w 275286"/>
                <a:gd name="connsiteY3" fmla="*/ 8572 h 586740"/>
                <a:gd name="connsiteX4" fmla="*/ 169559 w 275286"/>
                <a:gd name="connsiteY4" fmla="*/ 0 h 586740"/>
                <a:gd name="connsiteX5" fmla="*/ 118124 w 275286"/>
                <a:gd name="connsiteY5" fmla="*/ 8572 h 586740"/>
                <a:gd name="connsiteX6" fmla="*/ 52401 w 275286"/>
                <a:gd name="connsiteY6" fmla="*/ 50482 h 586740"/>
                <a:gd name="connsiteX7" fmla="*/ 43829 w 275286"/>
                <a:gd name="connsiteY7" fmla="*/ 65722 h 586740"/>
                <a:gd name="connsiteX8" fmla="*/ 966 w 275286"/>
                <a:gd name="connsiteY8" fmla="*/ 224790 h 586740"/>
                <a:gd name="connsiteX9" fmla="*/ 20969 w 275286"/>
                <a:gd name="connsiteY9" fmla="*/ 260985 h 586740"/>
                <a:gd name="connsiteX10" fmla="*/ 28589 w 275286"/>
                <a:gd name="connsiteY10" fmla="*/ 261938 h 586740"/>
                <a:gd name="connsiteX11" fmla="*/ 56211 w 275286"/>
                <a:gd name="connsiteY11" fmla="*/ 240983 h 586740"/>
                <a:gd name="connsiteX12" fmla="*/ 94311 w 275286"/>
                <a:gd name="connsiteY12" fmla="*/ 101918 h 586740"/>
                <a:gd name="connsiteX13" fmla="*/ 94311 w 275286"/>
                <a:gd name="connsiteY13" fmla="*/ 586740 h 586740"/>
                <a:gd name="connsiteX14" fmla="*/ 151461 w 275286"/>
                <a:gd name="connsiteY14" fmla="*/ 586740 h 586740"/>
                <a:gd name="connsiteX15" fmla="*/ 151461 w 275286"/>
                <a:gd name="connsiteY15" fmla="*/ 314325 h 586740"/>
                <a:gd name="connsiteX16" fmla="*/ 189561 w 275286"/>
                <a:gd name="connsiteY16" fmla="*/ 314325 h 586740"/>
                <a:gd name="connsiteX17" fmla="*/ 189561 w 275286"/>
                <a:gd name="connsiteY17" fmla="*/ 585787 h 586740"/>
                <a:gd name="connsiteX18" fmla="*/ 246711 w 275286"/>
                <a:gd name="connsiteY18" fmla="*/ 585787 h 586740"/>
                <a:gd name="connsiteX19" fmla="*/ 246711 w 275286"/>
                <a:gd name="connsiteY19" fmla="*/ 277178 h 586740"/>
                <a:gd name="connsiteX20" fmla="*/ 220994 w 275286"/>
                <a:gd name="connsiteY20" fmla="*/ 220027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5286" h="586740">
                  <a:moveTo>
                    <a:pt x="220994" y="220027"/>
                  </a:moveTo>
                  <a:lnTo>
                    <a:pt x="263856" y="61913"/>
                  </a:lnTo>
                  <a:cubicBezTo>
                    <a:pt x="265761" y="53340"/>
                    <a:pt x="270524" y="45720"/>
                    <a:pt x="275286" y="39052"/>
                  </a:cubicBezTo>
                  <a:cubicBezTo>
                    <a:pt x="260046" y="25717"/>
                    <a:pt x="240996" y="15240"/>
                    <a:pt x="220994" y="8572"/>
                  </a:cubicBezTo>
                  <a:cubicBezTo>
                    <a:pt x="204801" y="2857"/>
                    <a:pt x="187656" y="0"/>
                    <a:pt x="169559" y="0"/>
                  </a:cubicBezTo>
                  <a:cubicBezTo>
                    <a:pt x="151461" y="0"/>
                    <a:pt x="134316" y="2857"/>
                    <a:pt x="118124" y="8572"/>
                  </a:cubicBezTo>
                  <a:cubicBezTo>
                    <a:pt x="92406" y="17145"/>
                    <a:pt x="70499" y="31432"/>
                    <a:pt x="52401" y="50482"/>
                  </a:cubicBezTo>
                  <a:cubicBezTo>
                    <a:pt x="48591" y="55245"/>
                    <a:pt x="45734" y="60007"/>
                    <a:pt x="43829" y="65722"/>
                  </a:cubicBezTo>
                  <a:lnTo>
                    <a:pt x="966" y="224790"/>
                  </a:lnTo>
                  <a:cubicBezTo>
                    <a:pt x="-2844" y="240030"/>
                    <a:pt x="4776" y="257175"/>
                    <a:pt x="20969" y="260985"/>
                  </a:cubicBezTo>
                  <a:cubicBezTo>
                    <a:pt x="23826" y="261938"/>
                    <a:pt x="25731" y="261938"/>
                    <a:pt x="28589" y="261938"/>
                  </a:cubicBezTo>
                  <a:cubicBezTo>
                    <a:pt x="40971" y="261938"/>
                    <a:pt x="52401" y="253365"/>
                    <a:pt x="56211" y="240983"/>
                  </a:cubicBezTo>
                  <a:lnTo>
                    <a:pt x="94311" y="101918"/>
                  </a:lnTo>
                  <a:lnTo>
                    <a:pt x="94311" y="586740"/>
                  </a:lnTo>
                  <a:lnTo>
                    <a:pt x="151461" y="586740"/>
                  </a:lnTo>
                  <a:lnTo>
                    <a:pt x="151461" y="314325"/>
                  </a:lnTo>
                  <a:lnTo>
                    <a:pt x="189561" y="314325"/>
                  </a:lnTo>
                  <a:lnTo>
                    <a:pt x="189561" y="585787"/>
                  </a:lnTo>
                  <a:lnTo>
                    <a:pt x="246711" y="585787"/>
                  </a:lnTo>
                  <a:lnTo>
                    <a:pt x="246711" y="277178"/>
                  </a:lnTo>
                  <a:cubicBezTo>
                    <a:pt x="226709" y="267653"/>
                    <a:pt x="215279" y="243840"/>
                    <a:pt x="220994" y="220027"/>
                  </a:cubicBezTo>
                  <a:close/>
                </a:path>
              </a:pathLst>
            </a:custGeom>
            <a:grpFill/>
            <a:ln w="9525" cap="flat">
              <a:noFill/>
              <a:prstDash val="solid"/>
              <a:miter/>
            </a:ln>
          </p:spPr>
          <p:txBody>
            <a:bodyPr rtlCol="0" anchor="ctr"/>
            <a:lstStyle/>
            <a:p>
              <a:endParaRPr lang="en-US"/>
            </a:p>
          </p:txBody>
        </p:sp>
        <p:sp>
          <p:nvSpPr>
            <p:cNvPr id="47" name="Freeform 46">
              <a:extLst>
                <a:ext uri="{FF2B5EF4-FFF2-40B4-BE49-F238E27FC236}">
                  <a16:creationId xmlns:a16="http://schemas.microsoft.com/office/drawing/2014/main" id="{559B5739-78EC-3A58-D204-832E188DAA99}"/>
                </a:ext>
              </a:extLst>
            </p:cNvPr>
            <p:cNvSpPr/>
            <p:nvPr/>
          </p:nvSpPr>
          <p:spPr>
            <a:xfrm>
              <a:off x="2119627" y="2036143"/>
              <a:ext cx="276169" cy="585787"/>
            </a:xfrm>
            <a:custGeom>
              <a:avLst/>
              <a:gdLst>
                <a:gd name="connsiteX0" fmla="*/ 275273 w 276169"/>
                <a:gd name="connsiteY0" fmla="*/ 223838 h 585787"/>
                <a:gd name="connsiteX1" fmla="*/ 231457 w 276169"/>
                <a:gd name="connsiteY1" fmla="*/ 65723 h 585787"/>
                <a:gd name="connsiteX2" fmla="*/ 222885 w 276169"/>
                <a:gd name="connsiteY2" fmla="*/ 50483 h 585787"/>
                <a:gd name="connsiteX3" fmla="*/ 157163 w 276169"/>
                <a:gd name="connsiteY3" fmla="*/ 8573 h 585787"/>
                <a:gd name="connsiteX4" fmla="*/ 105727 w 276169"/>
                <a:gd name="connsiteY4" fmla="*/ 0 h 585787"/>
                <a:gd name="connsiteX5" fmla="*/ 54292 w 276169"/>
                <a:gd name="connsiteY5" fmla="*/ 8573 h 585787"/>
                <a:gd name="connsiteX6" fmla="*/ 0 w 276169"/>
                <a:gd name="connsiteY6" fmla="*/ 39053 h 585787"/>
                <a:gd name="connsiteX7" fmla="*/ 11430 w 276169"/>
                <a:gd name="connsiteY7" fmla="*/ 60960 h 585787"/>
                <a:gd name="connsiteX8" fmla="*/ 54292 w 276169"/>
                <a:gd name="connsiteY8" fmla="*/ 219075 h 585787"/>
                <a:gd name="connsiteX9" fmla="*/ 28575 w 276169"/>
                <a:gd name="connsiteY9" fmla="*/ 276225 h 585787"/>
                <a:gd name="connsiteX10" fmla="*/ 28575 w 276169"/>
                <a:gd name="connsiteY10" fmla="*/ 585788 h 585787"/>
                <a:gd name="connsiteX11" fmla="*/ 85725 w 276169"/>
                <a:gd name="connsiteY11" fmla="*/ 585788 h 585787"/>
                <a:gd name="connsiteX12" fmla="*/ 85725 w 276169"/>
                <a:gd name="connsiteY12" fmla="*/ 313373 h 585787"/>
                <a:gd name="connsiteX13" fmla="*/ 123825 w 276169"/>
                <a:gd name="connsiteY13" fmla="*/ 313373 h 585787"/>
                <a:gd name="connsiteX14" fmla="*/ 123825 w 276169"/>
                <a:gd name="connsiteY14" fmla="*/ 584835 h 585787"/>
                <a:gd name="connsiteX15" fmla="*/ 180975 w 276169"/>
                <a:gd name="connsiteY15" fmla="*/ 584835 h 585787"/>
                <a:gd name="connsiteX16" fmla="*/ 180975 w 276169"/>
                <a:gd name="connsiteY16" fmla="*/ 100965 h 585787"/>
                <a:gd name="connsiteX17" fmla="*/ 219075 w 276169"/>
                <a:gd name="connsiteY17" fmla="*/ 240030 h 585787"/>
                <a:gd name="connsiteX18" fmla="*/ 246698 w 276169"/>
                <a:gd name="connsiteY18" fmla="*/ 260985 h 585787"/>
                <a:gd name="connsiteX19" fmla="*/ 254317 w 276169"/>
                <a:gd name="connsiteY19" fmla="*/ 260033 h 585787"/>
                <a:gd name="connsiteX20" fmla="*/ 275273 w 276169"/>
                <a:gd name="connsiteY20"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6169" h="585787">
                  <a:moveTo>
                    <a:pt x="275273" y="223838"/>
                  </a:moveTo>
                  <a:lnTo>
                    <a:pt x="231457" y="65723"/>
                  </a:lnTo>
                  <a:cubicBezTo>
                    <a:pt x="229552" y="60008"/>
                    <a:pt x="226695" y="54293"/>
                    <a:pt x="222885" y="50483"/>
                  </a:cubicBezTo>
                  <a:cubicBezTo>
                    <a:pt x="204788" y="31433"/>
                    <a:pt x="181927" y="17145"/>
                    <a:pt x="157163" y="8573"/>
                  </a:cubicBezTo>
                  <a:cubicBezTo>
                    <a:pt x="140970" y="2858"/>
                    <a:pt x="123825" y="0"/>
                    <a:pt x="105727" y="0"/>
                  </a:cubicBezTo>
                  <a:cubicBezTo>
                    <a:pt x="87630" y="0"/>
                    <a:pt x="70485" y="2858"/>
                    <a:pt x="54292" y="8573"/>
                  </a:cubicBezTo>
                  <a:cubicBezTo>
                    <a:pt x="34290" y="15240"/>
                    <a:pt x="16192" y="25718"/>
                    <a:pt x="0" y="39053"/>
                  </a:cubicBezTo>
                  <a:cubicBezTo>
                    <a:pt x="5715" y="45720"/>
                    <a:pt x="9525" y="53340"/>
                    <a:pt x="11430" y="60960"/>
                  </a:cubicBezTo>
                  <a:lnTo>
                    <a:pt x="54292" y="219075"/>
                  </a:lnTo>
                  <a:cubicBezTo>
                    <a:pt x="60960" y="242888"/>
                    <a:pt x="48577" y="266700"/>
                    <a:pt x="28575" y="276225"/>
                  </a:cubicBezTo>
                  <a:lnTo>
                    <a:pt x="28575" y="585788"/>
                  </a:lnTo>
                  <a:lnTo>
                    <a:pt x="85725" y="585788"/>
                  </a:lnTo>
                  <a:lnTo>
                    <a:pt x="85725" y="313373"/>
                  </a:lnTo>
                  <a:lnTo>
                    <a:pt x="123825" y="313373"/>
                  </a:lnTo>
                  <a:lnTo>
                    <a:pt x="123825" y="584835"/>
                  </a:lnTo>
                  <a:lnTo>
                    <a:pt x="180975" y="584835"/>
                  </a:lnTo>
                  <a:lnTo>
                    <a:pt x="180975" y="100965"/>
                  </a:lnTo>
                  <a:lnTo>
                    <a:pt x="219075" y="240030"/>
                  </a:lnTo>
                  <a:cubicBezTo>
                    <a:pt x="222885" y="252413"/>
                    <a:pt x="234315" y="260985"/>
                    <a:pt x="246698" y="260985"/>
                  </a:cubicBezTo>
                  <a:cubicBezTo>
                    <a:pt x="249555" y="260985"/>
                    <a:pt x="251460" y="260985"/>
                    <a:pt x="254317" y="260033"/>
                  </a:cubicBezTo>
                  <a:cubicBezTo>
                    <a:pt x="270510" y="256223"/>
                    <a:pt x="279082" y="239078"/>
                    <a:pt x="275273" y="223838"/>
                  </a:cubicBezTo>
                  <a:close/>
                </a:path>
              </a:pathLst>
            </a:custGeom>
            <a:grpFill/>
            <a:ln w="9525" cap="flat">
              <a:noFill/>
              <a:prstDash val="solid"/>
              <a:miter/>
            </a:ln>
          </p:spPr>
          <p:txBody>
            <a:bodyPr rtlCol="0" anchor="ctr"/>
            <a:lstStyle/>
            <a:p>
              <a:endParaRPr lang="en-US"/>
            </a:p>
          </p:txBody>
        </p:sp>
      </p:grpSp>
      <p:grpSp>
        <p:nvGrpSpPr>
          <p:cNvPr id="57" name="Graphic 10" descr="Group of men with solid fill">
            <a:extLst>
              <a:ext uri="{FF2B5EF4-FFF2-40B4-BE49-F238E27FC236}">
                <a16:creationId xmlns:a16="http://schemas.microsoft.com/office/drawing/2014/main" id="{007476BC-5DCF-10E1-7288-7B2AD892A0FF}"/>
              </a:ext>
            </a:extLst>
          </p:cNvPr>
          <p:cNvGrpSpPr/>
          <p:nvPr/>
        </p:nvGrpSpPr>
        <p:grpSpPr>
          <a:xfrm>
            <a:off x="6954023" y="4899789"/>
            <a:ext cx="579090" cy="739140"/>
            <a:chOff x="6737476" y="2824393"/>
            <a:chExt cx="579090" cy="739140"/>
          </a:xfrm>
          <a:solidFill>
            <a:schemeClr val="accent2">
              <a:lumMod val="75000"/>
            </a:schemeClr>
          </a:solidFill>
        </p:grpSpPr>
        <p:sp>
          <p:nvSpPr>
            <p:cNvPr id="58" name="Freeform 57">
              <a:extLst>
                <a:ext uri="{FF2B5EF4-FFF2-40B4-BE49-F238E27FC236}">
                  <a16:creationId xmlns:a16="http://schemas.microsoft.com/office/drawing/2014/main" id="{FF259C88-2650-A067-8B46-84B1B6FAE62B}"/>
                </a:ext>
              </a:extLst>
            </p:cNvPr>
            <p:cNvSpPr/>
            <p:nvPr/>
          </p:nvSpPr>
          <p:spPr>
            <a:xfrm>
              <a:off x="6841313"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59" name="Freeform 58">
              <a:extLst>
                <a:ext uri="{FF2B5EF4-FFF2-40B4-BE49-F238E27FC236}">
                  <a16:creationId xmlns:a16="http://schemas.microsoft.com/office/drawing/2014/main" id="{2B8FF286-007B-9ED0-6FB3-A05570F2054E}"/>
                </a:ext>
              </a:extLst>
            </p:cNvPr>
            <p:cNvSpPr/>
            <p:nvPr/>
          </p:nvSpPr>
          <p:spPr>
            <a:xfrm>
              <a:off x="7079438"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60" name="Freeform 59">
              <a:extLst>
                <a:ext uri="{FF2B5EF4-FFF2-40B4-BE49-F238E27FC236}">
                  <a16:creationId xmlns:a16="http://schemas.microsoft.com/office/drawing/2014/main" id="{D28478B7-D600-2674-0036-2BCEE2F0F10A}"/>
                </a:ext>
              </a:extLst>
            </p:cNvPr>
            <p:cNvSpPr/>
            <p:nvPr/>
          </p:nvSpPr>
          <p:spPr>
            <a:xfrm>
              <a:off x="6977506" y="2977745"/>
              <a:ext cx="339060" cy="585787"/>
            </a:xfrm>
            <a:custGeom>
              <a:avLst/>
              <a:gdLst>
                <a:gd name="connsiteX0" fmla="*/ 338151 w 339060"/>
                <a:gd name="connsiteY0" fmla="*/ 223838 h 585787"/>
                <a:gd name="connsiteX1" fmla="*/ 295289 w 339060"/>
                <a:gd name="connsiteY1" fmla="*/ 65723 h 585787"/>
                <a:gd name="connsiteX2" fmla="*/ 286716 w 339060"/>
                <a:gd name="connsiteY2" fmla="*/ 50483 h 585787"/>
                <a:gd name="connsiteX3" fmla="*/ 220994 w 339060"/>
                <a:gd name="connsiteY3" fmla="*/ 8573 h 585787"/>
                <a:gd name="connsiteX4" fmla="*/ 169559 w 339060"/>
                <a:gd name="connsiteY4" fmla="*/ 0 h 585787"/>
                <a:gd name="connsiteX5" fmla="*/ 118124 w 339060"/>
                <a:gd name="connsiteY5" fmla="*/ 8573 h 585787"/>
                <a:gd name="connsiteX6" fmla="*/ 52401 w 339060"/>
                <a:gd name="connsiteY6" fmla="*/ 50483 h 585787"/>
                <a:gd name="connsiteX7" fmla="*/ 43829 w 339060"/>
                <a:gd name="connsiteY7" fmla="*/ 65723 h 585787"/>
                <a:gd name="connsiteX8" fmla="*/ 966 w 339060"/>
                <a:gd name="connsiteY8" fmla="*/ 223838 h 585787"/>
                <a:gd name="connsiteX9" fmla="*/ 20969 w 339060"/>
                <a:gd name="connsiteY9" fmla="*/ 260033 h 585787"/>
                <a:gd name="connsiteX10" fmla="*/ 28589 w 339060"/>
                <a:gd name="connsiteY10" fmla="*/ 260985 h 585787"/>
                <a:gd name="connsiteX11" fmla="*/ 56211 w 339060"/>
                <a:gd name="connsiteY11" fmla="*/ 240030 h 585787"/>
                <a:gd name="connsiteX12" fmla="*/ 94311 w 339060"/>
                <a:gd name="connsiteY12" fmla="*/ 100965 h 585787"/>
                <a:gd name="connsiteX13" fmla="*/ 94311 w 339060"/>
                <a:gd name="connsiteY13" fmla="*/ 585788 h 585787"/>
                <a:gd name="connsiteX14" fmla="*/ 151461 w 339060"/>
                <a:gd name="connsiteY14" fmla="*/ 585788 h 585787"/>
                <a:gd name="connsiteX15" fmla="*/ 151461 w 339060"/>
                <a:gd name="connsiteY15" fmla="*/ 313373 h 585787"/>
                <a:gd name="connsiteX16" fmla="*/ 189561 w 339060"/>
                <a:gd name="connsiteY16" fmla="*/ 313373 h 585787"/>
                <a:gd name="connsiteX17" fmla="*/ 189561 w 339060"/>
                <a:gd name="connsiteY17" fmla="*/ 584835 h 585787"/>
                <a:gd name="connsiteX18" fmla="*/ 246711 w 339060"/>
                <a:gd name="connsiteY18" fmla="*/ 584835 h 585787"/>
                <a:gd name="connsiteX19" fmla="*/ 246711 w 339060"/>
                <a:gd name="connsiteY19" fmla="*/ 100965 h 585787"/>
                <a:gd name="connsiteX20" fmla="*/ 284811 w 339060"/>
                <a:gd name="connsiteY20" fmla="*/ 240030 h 585787"/>
                <a:gd name="connsiteX21" fmla="*/ 312434 w 339060"/>
                <a:gd name="connsiteY21" fmla="*/ 260985 h 585787"/>
                <a:gd name="connsiteX22" fmla="*/ 320054 w 339060"/>
                <a:gd name="connsiteY22" fmla="*/ 260033 h 585787"/>
                <a:gd name="connsiteX23" fmla="*/ 338151 w 339060"/>
                <a:gd name="connsiteY23"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39060" h="585787">
                  <a:moveTo>
                    <a:pt x="338151" y="223838"/>
                  </a:moveTo>
                  <a:lnTo>
                    <a:pt x="295289" y="65723"/>
                  </a:lnTo>
                  <a:cubicBezTo>
                    <a:pt x="293384" y="60008"/>
                    <a:pt x="290526" y="54293"/>
                    <a:pt x="286716" y="50483"/>
                  </a:cubicBezTo>
                  <a:cubicBezTo>
                    <a:pt x="268619" y="31433"/>
                    <a:pt x="245759" y="17145"/>
                    <a:pt x="220994" y="8573"/>
                  </a:cubicBezTo>
                  <a:cubicBezTo>
                    <a:pt x="204801" y="2858"/>
                    <a:pt x="187656" y="0"/>
                    <a:pt x="169559" y="0"/>
                  </a:cubicBezTo>
                  <a:cubicBezTo>
                    <a:pt x="151461" y="0"/>
                    <a:pt x="134316" y="2858"/>
                    <a:pt x="118124" y="8573"/>
                  </a:cubicBezTo>
                  <a:cubicBezTo>
                    <a:pt x="92406" y="17145"/>
                    <a:pt x="70499" y="31433"/>
                    <a:pt x="52401" y="50483"/>
                  </a:cubicBezTo>
                  <a:cubicBezTo>
                    <a:pt x="48591" y="55245"/>
                    <a:pt x="45734" y="60008"/>
                    <a:pt x="43829" y="65723"/>
                  </a:cubicBezTo>
                  <a:lnTo>
                    <a:pt x="966" y="223838"/>
                  </a:lnTo>
                  <a:cubicBezTo>
                    <a:pt x="-2844" y="239078"/>
                    <a:pt x="4776" y="256223"/>
                    <a:pt x="20969" y="260033"/>
                  </a:cubicBezTo>
                  <a:cubicBezTo>
                    <a:pt x="23826" y="260985"/>
                    <a:pt x="25731" y="260985"/>
                    <a:pt x="28589" y="260985"/>
                  </a:cubicBezTo>
                  <a:cubicBezTo>
                    <a:pt x="40971" y="260985"/>
                    <a:pt x="52401" y="252413"/>
                    <a:pt x="56211" y="240030"/>
                  </a:cubicBezTo>
                  <a:lnTo>
                    <a:pt x="94311" y="100965"/>
                  </a:lnTo>
                  <a:lnTo>
                    <a:pt x="94311" y="585788"/>
                  </a:lnTo>
                  <a:lnTo>
                    <a:pt x="151461" y="585788"/>
                  </a:lnTo>
                  <a:lnTo>
                    <a:pt x="151461" y="313373"/>
                  </a:lnTo>
                  <a:lnTo>
                    <a:pt x="189561" y="313373"/>
                  </a:lnTo>
                  <a:lnTo>
                    <a:pt x="189561" y="584835"/>
                  </a:lnTo>
                  <a:lnTo>
                    <a:pt x="246711" y="584835"/>
                  </a:lnTo>
                  <a:lnTo>
                    <a:pt x="246711" y="100965"/>
                  </a:lnTo>
                  <a:lnTo>
                    <a:pt x="284811" y="240030"/>
                  </a:lnTo>
                  <a:cubicBezTo>
                    <a:pt x="288621" y="252413"/>
                    <a:pt x="300051" y="260985"/>
                    <a:pt x="312434" y="260985"/>
                  </a:cubicBezTo>
                  <a:cubicBezTo>
                    <a:pt x="315291" y="260985"/>
                    <a:pt x="317196" y="260985"/>
                    <a:pt x="320054" y="260033"/>
                  </a:cubicBezTo>
                  <a:cubicBezTo>
                    <a:pt x="333389" y="256223"/>
                    <a:pt x="341961" y="239078"/>
                    <a:pt x="338151" y="223838"/>
                  </a:cubicBezTo>
                  <a:close/>
                </a:path>
              </a:pathLst>
            </a:custGeom>
            <a:grpFill/>
            <a:ln w="9525" cap="flat">
              <a:noFill/>
              <a:prstDash val="solid"/>
              <a:miter/>
            </a:ln>
          </p:spPr>
          <p:txBody>
            <a:bodyPr rtlCol="0" anchor="ctr"/>
            <a:lstStyle/>
            <a:p>
              <a:endParaRPr lang="en-US"/>
            </a:p>
          </p:txBody>
        </p:sp>
        <p:sp>
          <p:nvSpPr>
            <p:cNvPr id="61" name="Freeform 60">
              <a:extLst>
                <a:ext uri="{FF2B5EF4-FFF2-40B4-BE49-F238E27FC236}">
                  <a16:creationId xmlns:a16="http://schemas.microsoft.com/office/drawing/2014/main" id="{06F26FDA-4B25-7DD8-085E-74D8C8FD5136}"/>
                </a:ext>
              </a:extLst>
            </p:cNvPr>
            <p:cNvSpPr/>
            <p:nvPr/>
          </p:nvSpPr>
          <p:spPr>
            <a:xfrm>
              <a:off x="6737476" y="2976793"/>
              <a:ext cx="275286" cy="586740"/>
            </a:xfrm>
            <a:custGeom>
              <a:avLst/>
              <a:gdLst>
                <a:gd name="connsiteX0" fmla="*/ 220994 w 275286"/>
                <a:gd name="connsiteY0" fmla="*/ 220027 h 586740"/>
                <a:gd name="connsiteX1" fmla="*/ 263856 w 275286"/>
                <a:gd name="connsiteY1" fmla="*/ 61913 h 586740"/>
                <a:gd name="connsiteX2" fmla="*/ 275286 w 275286"/>
                <a:gd name="connsiteY2" fmla="*/ 39052 h 586740"/>
                <a:gd name="connsiteX3" fmla="*/ 220994 w 275286"/>
                <a:gd name="connsiteY3" fmla="*/ 8572 h 586740"/>
                <a:gd name="connsiteX4" fmla="*/ 169559 w 275286"/>
                <a:gd name="connsiteY4" fmla="*/ 0 h 586740"/>
                <a:gd name="connsiteX5" fmla="*/ 118124 w 275286"/>
                <a:gd name="connsiteY5" fmla="*/ 8572 h 586740"/>
                <a:gd name="connsiteX6" fmla="*/ 52401 w 275286"/>
                <a:gd name="connsiteY6" fmla="*/ 50482 h 586740"/>
                <a:gd name="connsiteX7" fmla="*/ 43829 w 275286"/>
                <a:gd name="connsiteY7" fmla="*/ 65722 h 586740"/>
                <a:gd name="connsiteX8" fmla="*/ 966 w 275286"/>
                <a:gd name="connsiteY8" fmla="*/ 224790 h 586740"/>
                <a:gd name="connsiteX9" fmla="*/ 20969 w 275286"/>
                <a:gd name="connsiteY9" fmla="*/ 260985 h 586740"/>
                <a:gd name="connsiteX10" fmla="*/ 28589 w 275286"/>
                <a:gd name="connsiteY10" fmla="*/ 261938 h 586740"/>
                <a:gd name="connsiteX11" fmla="*/ 56211 w 275286"/>
                <a:gd name="connsiteY11" fmla="*/ 240983 h 586740"/>
                <a:gd name="connsiteX12" fmla="*/ 94311 w 275286"/>
                <a:gd name="connsiteY12" fmla="*/ 101918 h 586740"/>
                <a:gd name="connsiteX13" fmla="*/ 94311 w 275286"/>
                <a:gd name="connsiteY13" fmla="*/ 586740 h 586740"/>
                <a:gd name="connsiteX14" fmla="*/ 151461 w 275286"/>
                <a:gd name="connsiteY14" fmla="*/ 586740 h 586740"/>
                <a:gd name="connsiteX15" fmla="*/ 151461 w 275286"/>
                <a:gd name="connsiteY15" fmla="*/ 314325 h 586740"/>
                <a:gd name="connsiteX16" fmla="*/ 189561 w 275286"/>
                <a:gd name="connsiteY16" fmla="*/ 314325 h 586740"/>
                <a:gd name="connsiteX17" fmla="*/ 189561 w 275286"/>
                <a:gd name="connsiteY17" fmla="*/ 585787 h 586740"/>
                <a:gd name="connsiteX18" fmla="*/ 246711 w 275286"/>
                <a:gd name="connsiteY18" fmla="*/ 585787 h 586740"/>
                <a:gd name="connsiteX19" fmla="*/ 246711 w 275286"/>
                <a:gd name="connsiteY19" fmla="*/ 277178 h 586740"/>
                <a:gd name="connsiteX20" fmla="*/ 220994 w 275286"/>
                <a:gd name="connsiteY20" fmla="*/ 220027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5286" h="586740">
                  <a:moveTo>
                    <a:pt x="220994" y="220027"/>
                  </a:moveTo>
                  <a:lnTo>
                    <a:pt x="263856" y="61913"/>
                  </a:lnTo>
                  <a:cubicBezTo>
                    <a:pt x="265761" y="53340"/>
                    <a:pt x="270524" y="45720"/>
                    <a:pt x="275286" y="39052"/>
                  </a:cubicBezTo>
                  <a:cubicBezTo>
                    <a:pt x="260046" y="25717"/>
                    <a:pt x="240996" y="15240"/>
                    <a:pt x="220994" y="8572"/>
                  </a:cubicBezTo>
                  <a:cubicBezTo>
                    <a:pt x="204801" y="2857"/>
                    <a:pt x="187656" y="0"/>
                    <a:pt x="169559" y="0"/>
                  </a:cubicBezTo>
                  <a:cubicBezTo>
                    <a:pt x="151461" y="0"/>
                    <a:pt x="134316" y="2857"/>
                    <a:pt x="118124" y="8572"/>
                  </a:cubicBezTo>
                  <a:cubicBezTo>
                    <a:pt x="92406" y="17145"/>
                    <a:pt x="70499" y="31432"/>
                    <a:pt x="52401" y="50482"/>
                  </a:cubicBezTo>
                  <a:cubicBezTo>
                    <a:pt x="48591" y="55245"/>
                    <a:pt x="45734" y="60007"/>
                    <a:pt x="43829" y="65722"/>
                  </a:cubicBezTo>
                  <a:lnTo>
                    <a:pt x="966" y="224790"/>
                  </a:lnTo>
                  <a:cubicBezTo>
                    <a:pt x="-2844" y="240030"/>
                    <a:pt x="4776" y="257175"/>
                    <a:pt x="20969" y="260985"/>
                  </a:cubicBezTo>
                  <a:cubicBezTo>
                    <a:pt x="23826" y="261938"/>
                    <a:pt x="25731" y="261938"/>
                    <a:pt x="28589" y="261938"/>
                  </a:cubicBezTo>
                  <a:cubicBezTo>
                    <a:pt x="40971" y="261938"/>
                    <a:pt x="52401" y="253365"/>
                    <a:pt x="56211" y="240983"/>
                  </a:cubicBezTo>
                  <a:lnTo>
                    <a:pt x="94311" y="101918"/>
                  </a:lnTo>
                  <a:lnTo>
                    <a:pt x="94311" y="586740"/>
                  </a:lnTo>
                  <a:lnTo>
                    <a:pt x="151461" y="586740"/>
                  </a:lnTo>
                  <a:lnTo>
                    <a:pt x="151461" y="314325"/>
                  </a:lnTo>
                  <a:lnTo>
                    <a:pt x="189561" y="314325"/>
                  </a:lnTo>
                  <a:lnTo>
                    <a:pt x="189561" y="585787"/>
                  </a:lnTo>
                  <a:lnTo>
                    <a:pt x="246711" y="585787"/>
                  </a:lnTo>
                  <a:lnTo>
                    <a:pt x="246711" y="277178"/>
                  </a:lnTo>
                  <a:cubicBezTo>
                    <a:pt x="226709" y="267653"/>
                    <a:pt x="215279" y="243840"/>
                    <a:pt x="220994" y="220027"/>
                  </a:cubicBezTo>
                  <a:close/>
                </a:path>
              </a:pathLst>
            </a:custGeom>
            <a:grpFill/>
            <a:ln w="9525" cap="flat">
              <a:noFill/>
              <a:prstDash val="solid"/>
              <a:miter/>
            </a:ln>
          </p:spPr>
          <p:txBody>
            <a:bodyPr rtlCol="0" anchor="ctr"/>
            <a:lstStyle/>
            <a:p>
              <a:endParaRPr lang="en-US"/>
            </a:p>
          </p:txBody>
        </p:sp>
      </p:grpSp>
      <p:grpSp>
        <p:nvGrpSpPr>
          <p:cNvPr id="62" name="Graphic 10" descr="Group of men with solid fill">
            <a:extLst>
              <a:ext uri="{FF2B5EF4-FFF2-40B4-BE49-F238E27FC236}">
                <a16:creationId xmlns:a16="http://schemas.microsoft.com/office/drawing/2014/main" id="{70CA3C0A-0463-7E95-3B92-4DDC7B0C8CE2}"/>
              </a:ext>
            </a:extLst>
          </p:cNvPr>
          <p:cNvGrpSpPr/>
          <p:nvPr/>
        </p:nvGrpSpPr>
        <p:grpSpPr>
          <a:xfrm>
            <a:off x="6933002" y="5688065"/>
            <a:ext cx="579090" cy="739140"/>
            <a:chOff x="6737476" y="2824393"/>
            <a:chExt cx="579090" cy="739140"/>
          </a:xfrm>
          <a:solidFill>
            <a:schemeClr val="accent6">
              <a:lumMod val="75000"/>
            </a:schemeClr>
          </a:solidFill>
        </p:grpSpPr>
        <p:sp>
          <p:nvSpPr>
            <p:cNvPr id="63" name="Freeform 62">
              <a:extLst>
                <a:ext uri="{FF2B5EF4-FFF2-40B4-BE49-F238E27FC236}">
                  <a16:creationId xmlns:a16="http://schemas.microsoft.com/office/drawing/2014/main" id="{8C638265-3C52-8A77-13B3-8F087761BB88}"/>
                </a:ext>
              </a:extLst>
            </p:cNvPr>
            <p:cNvSpPr/>
            <p:nvPr/>
          </p:nvSpPr>
          <p:spPr>
            <a:xfrm>
              <a:off x="6841313"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1024" name="Freeform 1023">
              <a:extLst>
                <a:ext uri="{FF2B5EF4-FFF2-40B4-BE49-F238E27FC236}">
                  <a16:creationId xmlns:a16="http://schemas.microsoft.com/office/drawing/2014/main" id="{D647F2D2-22CB-23B8-9387-E80952213BC9}"/>
                </a:ext>
              </a:extLst>
            </p:cNvPr>
            <p:cNvSpPr/>
            <p:nvPr/>
          </p:nvSpPr>
          <p:spPr>
            <a:xfrm>
              <a:off x="7079438"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1025" name="Freeform 1024">
              <a:extLst>
                <a:ext uri="{FF2B5EF4-FFF2-40B4-BE49-F238E27FC236}">
                  <a16:creationId xmlns:a16="http://schemas.microsoft.com/office/drawing/2014/main" id="{308F9502-AEC6-DD5E-9D47-AAB6E8CB6B8C}"/>
                </a:ext>
              </a:extLst>
            </p:cNvPr>
            <p:cNvSpPr/>
            <p:nvPr/>
          </p:nvSpPr>
          <p:spPr>
            <a:xfrm>
              <a:off x="6977506" y="2977745"/>
              <a:ext cx="339060" cy="585787"/>
            </a:xfrm>
            <a:custGeom>
              <a:avLst/>
              <a:gdLst>
                <a:gd name="connsiteX0" fmla="*/ 338151 w 339060"/>
                <a:gd name="connsiteY0" fmla="*/ 223838 h 585787"/>
                <a:gd name="connsiteX1" fmla="*/ 295289 w 339060"/>
                <a:gd name="connsiteY1" fmla="*/ 65723 h 585787"/>
                <a:gd name="connsiteX2" fmla="*/ 286716 w 339060"/>
                <a:gd name="connsiteY2" fmla="*/ 50483 h 585787"/>
                <a:gd name="connsiteX3" fmla="*/ 220994 w 339060"/>
                <a:gd name="connsiteY3" fmla="*/ 8573 h 585787"/>
                <a:gd name="connsiteX4" fmla="*/ 169559 w 339060"/>
                <a:gd name="connsiteY4" fmla="*/ 0 h 585787"/>
                <a:gd name="connsiteX5" fmla="*/ 118124 w 339060"/>
                <a:gd name="connsiteY5" fmla="*/ 8573 h 585787"/>
                <a:gd name="connsiteX6" fmla="*/ 52401 w 339060"/>
                <a:gd name="connsiteY6" fmla="*/ 50483 h 585787"/>
                <a:gd name="connsiteX7" fmla="*/ 43829 w 339060"/>
                <a:gd name="connsiteY7" fmla="*/ 65723 h 585787"/>
                <a:gd name="connsiteX8" fmla="*/ 966 w 339060"/>
                <a:gd name="connsiteY8" fmla="*/ 223838 h 585787"/>
                <a:gd name="connsiteX9" fmla="*/ 20969 w 339060"/>
                <a:gd name="connsiteY9" fmla="*/ 260033 h 585787"/>
                <a:gd name="connsiteX10" fmla="*/ 28589 w 339060"/>
                <a:gd name="connsiteY10" fmla="*/ 260985 h 585787"/>
                <a:gd name="connsiteX11" fmla="*/ 56211 w 339060"/>
                <a:gd name="connsiteY11" fmla="*/ 240030 h 585787"/>
                <a:gd name="connsiteX12" fmla="*/ 94311 w 339060"/>
                <a:gd name="connsiteY12" fmla="*/ 100965 h 585787"/>
                <a:gd name="connsiteX13" fmla="*/ 94311 w 339060"/>
                <a:gd name="connsiteY13" fmla="*/ 585788 h 585787"/>
                <a:gd name="connsiteX14" fmla="*/ 151461 w 339060"/>
                <a:gd name="connsiteY14" fmla="*/ 585788 h 585787"/>
                <a:gd name="connsiteX15" fmla="*/ 151461 w 339060"/>
                <a:gd name="connsiteY15" fmla="*/ 313373 h 585787"/>
                <a:gd name="connsiteX16" fmla="*/ 189561 w 339060"/>
                <a:gd name="connsiteY16" fmla="*/ 313373 h 585787"/>
                <a:gd name="connsiteX17" fmla="*/ 189561 w 339060"/>
                <a:gd name="connsiteY17" fmla="*/ 584835 h 585787"/>
                <a:gd name="connsiteX18" fmla="*/ 246711 w 339060"/>
                <a:gd name="connsiteY18" fmla="*/ 584835 h 585787"/>
                <a:gd name="connsiteX19" fmla="*/ 246711 w 339060"/>
                <a:gd name="connsiteY19" fmla="*/ 100965 h 585787"/>
                <a:gd name="connsiteX20" fmla="*/ 284811 w 339060"/>
                <a:gd name="connsiteY20" fmla="*/ 240030 h 585787"/>
                <a:gd name="connsiteX21" fmla="*/ 312434 w 339060"/>
                <a:gd name="connsiteY21" fmla="*/ 260985 h 585787"/>
                <a:gd name="connsiteX22" fmla="*/ 320054 w 339060"/>
                <a:gd name="connsiteY22" fmla="*/ 260033 h 585787"/>
                <a:gd name="connsiteX23" fmla="*/ 338151 w 339060"/>
                <a:gd name="connsiteY23"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39060" h="585787">
                  <a:moveTo>
                    <a:pt x="338151" y="223838"/>
                  </a:moveTo>
                  <a:lnTo>
                    <a:pt x="295289" y="65723"/>
                  </a:lnTo>
                  <a:cubicBezTo>
                    <a:pt x="293384" y="60008"/>
                    <a:pt x="290526" y="54293"/>
                    <a:pt x="286716" y="50483"/>
                  </a:cubicBezTo>
                  <a:cubicBezTo>
                    <a:pt x="268619" y="31433"/>
                    <a:pt x="245759" y="17145"/>
                    <a:pt x="220994" y="8573"/>
                  </a:cubicBezTo>
                  <a:cubicBezTo>
                    <a:pt x="204801" y="2858"/>
                    <a:pt x="187656" y="0"/>
                    <a:pt x="169559" y="0"/>
                  </a:cubicBezTo>
                  <a:cubicBezTo>
                    <a:pt x="151461" y="0"/>
                    <a:pt x="134316" y="2858"/>
                    <a:pt x="118124" y="8573"/>
                  </a:cubicBezTo>
                  <a:cubicBezTo>
                    <a:pt x="92406" y="17145"/>
                    <a:pt x="70499" y="31433"/>
                    <a:pt x="52401" y="50483"/>
                  </a:cubicBezTo>
                  <a:cubicBezTo>
                    <a:pt x="48591" y="55245"/>
                    <a:pt x="45734" y="60008"/>
                    <a:pt x="43829" y="65723"/>
                  </a:cubicBezTo>
                  <a:lnTo>
                    <a:pt x="966" y="223838"/>
                  </a:lnTo>
                  <a:cubicBezTo>
                    <a:pt x="-2844" y="239078"/>
                    <a:pt x="4776" y="256223"/>
                    <a:pt x="20969" y="260033"/>
                  </a:cubicBezTo>
                  <a:cubicBezTo>
                    <a:pt x="23826" y="260985"/>
                    <a:pt x="25731" y="260985"/>
                    <a:pt x="28589" y="260985"/>
                  </a:cubicBezTo>
                  <a:cubicBezTo>
                    <a:pt x="40971" y="260985"/>
                    <a:pt x="52401" y="252413"/>
                    <a:pt x="56211" y="240030"/>
                  </a:cubicBezTo>
                  <a:lnTo>
                    <a:pt x="94311" y="100965"/>
                  </a:lnTo>
                  <a:lnTo>
                    <a:pt x="94311" y="585788"/>
                  </a:lnTo>
                  <a:lnTo>
                    <a:pt x="151461" y="585788"/>
                  </a:lnTo>
                  <a:lnTo>
                    <a:pt x="151461" y="313373"/>
                  </a:lnTo>
                  <a:lnTo>
                    <a:pt x="189561" y="313373"/>
                  </a:lnTo>
                  <a:lnTo>
                    <a:pt x="189561" y="584835"/>
                  </a:lnTo>
                  <a:lnTo>
                    <a:pt x="246711" y="584835"/>
                  </a:lnTo>
                  <a:lnTo>
                    <a:pt x="246711" y="100965"/>
                  </a:lnTo>
                  <a:lnTo>
                    <a:pt x="284811" y="240030"/>
                  </a:lnTo>
                  <a:cubicBezTo>
                    <a:pt x="288621" y="252413"/>
                    <a:pt x="300051" y="260985"/>
                    <a:pt x="312434" y="260985"/>
                  </a:cubicBezTo>
                  <a:cubicBezTo>
                    <a:pt x="315291" y="260985"/>
                    <a:pt x="317196" y="260985"/>
                    <a:pt x="320054" y="260033"/>
                  </a:cubicBezTo>
                  <a:cubicBezTo>
                    <a:pt x="333389" y="256223"/>
                    <a:pt x="341961" y="239078"/>
                    <a:pt x="338151" y="223838"/>
                  </a:cubicBezTo>
                  <a:close/>
                </a:path>
              </a:pathLst>
            </a:custGeom>
            <a:grpFill/>
            <a:ln w="9525" cap="flat">
              <a:noFill/>
              <a:prstDash val="solid"/>
              <a:miter/>
            </a:ln>
          </p:spPr>
          <p:txBody>
            <a:bodyPr rtlCol="0" anchor="ctr"/>
            <a:lstStyle/>
            <a:p>
              <a:endParaRPr lang="en-US"/>
            </a:p>
          </p:txBody>
        </p:sp>
        <p:sp>
          <p:nvSpPr>
            <p:cNvPr id="1027" name="Freeform 1026">
              <a:extLst>
                <a:ext uri="{FF2B5EF4-FFF2-40B4-BE49-F238E27FC236}">
                  <a16:creationId xmlns:a16="http://schemas.microsoft.com/office/drawing/2014/main" id="{9C67C220-FB41-BBA8-E0EC-DF93E471EFCE}"/>
                </a:ext>
              </a:extLst>
            </p:cNvPr>
            <p:cNvSpPr/>
            <p:nvPr/>
          </p:nvSpPr>
          <p:spPr>
            <a:xfrm>
              <a:off x="6737476" y="2976793"/>
              <a:ext cx="275286" cy="586740"/>
            </a:xfrm>
            <a:custGeom>
              <a:avLst/>
              <a:gdLst>
                <a:gd name="connsiteX0" fmla="*/ 220994 w 275286"/>
                <a:gd name="connsiteY0" fmla="*/ 220027 h 586740"/>
                <a:gd name="connsiteX1" fmla="*/ 263856 w 275286"/>
                <a:gd name="connsiteY1" fmla="*/ 61913 h 586740"/>
                <a:gd name="connsiteX2" fmla="*/ 275286 w 275286"/>
                <a:gd name="connsiteY2" fmla="*/ 39052 h 586740"/>
                <a:gd name="connsiteX3" fmla="*/ 220994 w 275286"/>
                <a:gd name="connsiteY3" fmla="*/ 8572 h 586740"/>
                <a:gd name="connsiteX4" fmla="*/ 169559 w 275286"/>
                <a:gd name="connsiteY4" fmla="*/ 0 h 586740"/>
                <a:gd name="connsiteX5" fmla="*/ 118124 w 275286"/>
                <a:gd name="connsiteY5" fmla="*/ 8572 h 586740"/>
                <a:gd name="connsiteX6" fmla="*/ 52401 w 275286"/>
                <a:gd name="connsiteY6" fmla="*/ 50482 h 586740"/>
                <a:gd name="connsiteX7" fmla="*/ 43829 w 275286"/>
                <a:gd name="connsiteY7" fmla="*/ 65722 h 586740"/>
                <a:gd name="connsiteX8" fmla="*/ 966 w 275286"/>
                <a:gd name="connsiteY8" fmla="*/ 224790 h 586740"/>
                <a:gd name="connsiteX9" fmla="*/ 20969 w 275286"/>
                <a:gd name="connsiteY9" fmla="*/ 260985 h 586740"/>
                <a:gd name="connsiteX10" fmla="*/ 28589 w 275286"/>
                <a:gd name="connsiteY10" fmla="*/ 261938 h 586740"/>
                <a:gd name="connsiteX11" fmla="*/ 56211 w 275286"/>
                <a:gd name="connsiteY11" fmla="*/ 240983 h 586740"/>
                <a:gd name="connsiteX12" fmla="*/ 94311 w 275286"/>
                <a:gd name="connsiteY12" fmla="*/ 101918 h 586740"/>
                <a:gd name="connsiteX13" fmla="*/ 94311 w 275286"/>
                <a:gd name="connsiteY13" fmla="*/ 586740 h 586740"/>
                <a:gd name="connsiteX14" fmla="*/ 151461 w 275286"/>
                <a:gd name="connsiteY14" fmla="*/ 586740 h 586740"/>
                <a:gd name="connsiteX15" fmla="*/ 151461 w 275286"/>
                <a:gd name="connsiteY15" fmla="*/ 314325 h 586740"/>
                <a:gd name="connsiteX16" fmla="*/ 189561 w 275286"/>
                <a:gd name="connsiteY16" fmla="*/ 314325 h 586740"/>
                <a:gd name="connsiteX17" fmla="*/ 189561 w 275286"/>
                <a:gd name="connsiteY17" fmla="*/ 585787 h 586740"/>
                <a:gd name="connsiteX18" fmla="*/ 246711 w 275286"/>
                <a:gd name="connsiteY18" fmla="*/ 585787 h 586740"/>
                <a:gd name="connsiteX19" fmla="*/ 246711 w 275286"/>
                <a:gd name="connsiteY19" fmla="*/ 277178 h 586740"/>
                <a:gd name="connsiteX20" fmla="*/ 220994 w 275286"/>
                <a:gd name="connsiteY20" fmla="*/ 220027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5286" h="586740">
                  <a:moveTo>
                    <a:pt x="220994" y="220027"/>
                  </a:moveTo>
                  <a:lnTo>
                    <a:pt x="263856" y="61913"/>
                  </a:lnTo>
                  <a:cubicBezTo>
                    <a:pt x="265761" y="53340"/>
                    <a:pt x="270524" y="45720"/>
                    <a:pt x="275286" y="39052"/>
                  </a:cubicBezTo>
                  <a:cubicBezTo>
                    <a:pt x="260046" y="25717"/>
                    <a:pt x="240996" y="15240"/>
                    <a:pt x="220994" y="8572"/>
                  </a:cubicBezTo>
                  <a:cubicBezTo>
                    <a:pt x="204801" y="2857"/>
                    <a:pt x="187656" y="0"/>
                    <a:pt x="169559" y="0"/>
                  </a:cubicBezTo>
                  <a:cubicBezTo>
                    <a:pt x="151461" y="0"/>
                    <a:pt x="134316" y="2857"/>
                    <a:pt x="118124" y="8572"/>
                  </a:cubicBezTo>
                  <a:cubicBezTo>
                    <a:pt x="92406" y="17145"/>
                    <a:pt x="70499" y="31432"/>
                    <a:pt x="52401" y="50482"/>
                  </a:cubicBezTo>
                  <a:cubicBezTo>
                    <a:pt x="48591" y="55245"/>
                    <a:pt x="45734" y="60007"/>
                    <a:pt x="43829" y="65722"/>
                  </a:cubicBezTo>
                  <a:lnTo>
                    <a:pt x="966" y="224790"/>
                  </a:lnTo>
                  <a:cubicBezTo>
                    <a:pt x="-2844" y="240030"/>
                    <a:pt x="4776" y="257175"/>
                    <a:pt x="20969" y="260985"/>
                  </a:cubicBezTo>
                  <a:cubicBezTo>
                    <a:pt x="23826" y="261938"/>
                    <a:pt x="25731" y="261938"/>
                    <a:pt x="28589" y="261938"/>
                  </a:cubicBezTo>
                  <a:cubicBezTo>
                    <a:pt x="40971" y="261938"/>
                    <a:pt x="52401" y="253365"/>
                    <a:pt x="56211" y="240983"/>
                  </a:cubicBezTo>
                  <a:lnTo>
                    <a:pt x="94311" y="101918"/>
                  </a:lnTo>
                  <a:lnTo>
                    <a:pt x="94311" y="586740"/>
                  </a:lnTo>
                  <a:lnTo>
                    <a:pt x="151461" y="586740"/>
                  </a:lnTo>
                  <a:lnTo>
                    <a:pt x="151461" y="314325"/>
                  </a:lnTo>
                  <a:lnTo>
                    <a:pt x="189561" y="314325"/>
                  </a:lnTo>
                  <a:lnTo>
                    <a:pt x="189561" y="585787"/>
                  </a:lnTo>
                  <a:lnTo>
                    <a:pt x="246711" y="585787"/>
                  </a:lnTo>
                  <a:lnTo>
                    <a:pt x="246711" y="277178"/>
                  </a:lnTo>
                  <a:cubicBezTo>
                    <a:pt x="226709" y="267653"/>
                    <a:pt x="215279" y="243840"/>
                    <a:pt x="220994" y="220027"/>
                  </a:cubicBezTo>
                  <a:close/>
                </a:path>
              </a:pathLst>
            </a:custGeom>
            <a:grpFill/>
            <a:ln w="9525" cap="flat">
              <a:noFill/>
              <a:prstDash val="solid"/>
              <a:miter/>
            </a:ln>
          </p:spPr>
          <p:txBody>
            <a:bodyPr rtlCol="0" anchor="ctr"/>
            <a:lstStyle/>
            <a:p>
              <a:endParaRPr lang="en-US"/>
            </a:p>
          </p:txBody>
        </p:sp>
      </p:grpSp>
      <p:grpSp>
        <p:nvGrpSpPr>
          <p:cNvPr id="1028" name="Graphic 10" descr="Group of men with solid fill">
            <a:extLst>
              <a:ext uri="{FF2B5EF4-FFF2-40B4-BE49-F238E27FC236}">
                <a16:creationId xmlns:a16="http://schemas.microsoft.com/office/drawing/2014/main" id="{26A66F42-861D-A530-5C43-A09CB8DDE37F}"/>
              </a:ext>
            </a:extLst>
          </p:cNvPr>
          <p:cNvGrpSpPr/>
          <p:nvPr/>
        </p:nvGrpSpPr>
        <p:grpSpPr>
          <a:xfrm>
            <a:off x="6907960" y="2866714"/>
            <a:ext cx="579090" cy="739140"/>
            <a:chOff x="6737476" y="2824393"/>
            <a:chExt cx="579090" cy="739140"/>
          </a:xfrm>
          <a:solidFill>
            <a:schemeClr val="accent6">
              <a:lumMod val="75000"/>
            </a:schemeClr>
          </a:solidFill>
        </p:grpSpPr>
        <p:sp>
          <p:nvSpPr>
            <p:cNvPr id="1029" name="Freeform 1028">
              <a:extLst>
                <a:ext uri="{FF2B5EF4-FFF2-40B4-BE49-F238E27FC236}">
                  <a16:creationId xmlns:a16="http://schemas.microsoft.com/office/drawing/2014/main" id="{E79D96C3-1A05-328F-9DDB-AA302019437A}"/>
                </a:ext>
              </a:extLst>
            </p:cNvPr>
            <p:cNvSpPr/>
            <p:nvPr/>
          </p:nvSpPr>
          <p:spPr>
            <a:xfrm>
              <a:off x="6841313"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1030" name="Freeform 1029">
              <a:extLst>
                <a:ext uri="{FF2B5EF4-FFF2-40B4-BE49-F238E27FC236}">
                  <a16:creationId xmlns:a16="http://schemas.microsoft.com/office/drawing/2014/main" id="{501CAC7E-49B7-1BD9-2391-06796A5CF6D2}"/>
                </a:ext>
              </a:extLst>
            </p:cNvPr>
            <p:cNvSpPr/>
            <p:nvPr/>
          </p:nvSpPr>
          <p:spPr>
            <a:xfrm>
              <a:off x="7079438"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1031" name="Freeform 1030">
              <a:extLst>
                <a:ext uri="{FF2B5EF4-FFF2-40B4-BE49-F238E27FC236}">
                  <a16:creationId xmlns:a16="http://schemas.microsoft.com/office/drawing/2014/main" id="{04161CF7-E4ED-1FCE-D7A2-B0ECD9B12F5D}"/>
                </a:ext>
              </a:extLst>
            </p:cNvPr>
            <p:cNvSpPr/>
            <p:nvPr/>
          </p:nvSpPr>
          <p:spPr>
            <a:xfrm>
              <a:off x="6977506" y="2977745"/>
              <a:ext cx="339060" cy="585787"/>
            </a:xfrm>
            <a:custGeom>
              <a:avLst/>
              <a:gdLst>
                <a:gd name="connsiteX0" fmla="*/ 338151 w 339060"/>
                <a:gd name="connsiteY0" fmla="*/ 223838 h 585787"/>
                <a:gd name="connsiteX1" fmla="*/ 295289 w 339060"/>
                <a:gd name="connsiteY1" fmla="*/ 65723 h 585787"/>
                <a:gd name="connsiteX2" fmla="*/ 286716 w 339060"/>
                <a:gd name="connsiteY2" fmla="*/ 50483 h 585787"/>
                <a:gd name="connsiteX3" fmla="*/ 220994 w 339060"/>
                <a:gd name="connsiteY3" fmla="*/ 8573 h 585787"/>
                <a:gd name="connsiteX4" fmla="*/ 169559 w 339060"/>
                <a:gd name="connsiteY4" fmla="*/ 0 h 585787"/>
                <a:gd name="connsiteX5" fmla="*/ 118124 w 339060"/>
                <a:gd name="connsiteY5" fmla="*/ 8573 h 585787"/>
                <a:gd name="connsiteX6" fmla="*/ 52401 w 339060"/>
                <a:gd name="connsiteY6" fmla="*/ 50483 h 585787"/>
                <a:gd name="connsiteX7" fmla="*/ 43829 w 339060"/>
                <a:gd name="connsiteY7" fmla="*/ 65723 h 585787"/>
                <a:gd name="connsiteX8" fmla="*/ 966 w 339060"/>
                <a:gd name="connsiteY8" fmla="*/ 223838 h 585787"/>
                <a:gd name="connsiteX9" fmla="*/ 20969 w 339060"/>
                <a:gd name="connsiteY9" fmla="*/ 260033 h 585787"/>
                <a:gd name="connsiteX10" fmla="*/ 28589 w 339060"/>
                <a:gd name="connsiteY10" fmla="*/ 260985 h 585787"/>
                <a:gd name="connsiteX11" fmla="*/ 56211 w 339060"/>
                <a:gd name="connsiteY11" fmla="*/ 240030 h 585787"/>
                <a:gd name="connsiteX12" fmla="*/ 94311 w 339060"/>
                <a:gd name="connsiteY12" fmla="*/ 100965 h 585787"/>
                <a:gd name="connsiteX13" fmla="*/ 94311 w 339060"/>
                <a:gd name="connsiteY13" fmla="*/ 585788 h 585787"/>
                <a:gd name="connsiteX14" fmla="*/ 151461 w 339060"/>
                <a:gd name="connsiteY14" fmla="*/ 585788 h 585787"/>
                <a:gd name="connsiteX15" fmla="*/ 151461 w 339060"/>
                <a:gd name="connsiteY15" fmla="*/ 313373 h 585787"/>
                <a:gd name="connsiteX16" fmla="*/ 189561 w 339060"/>
                <a:gd name="connsiteY16" fmla="*/ 313373 h 585787"/>
                <a:gd name="connsiteX17" fmla="*/ 189561 w 339060"/>
                <a:gd name="connsiteY17" fmla="*/ 584835 h 585787"/>
                <a:gd name="connsiteX18" fmla="*/ 246711 w 339060"/>
                <a:gd name="connsiteY18" fmla="*/ 584835 h 585787"/>
                <a:gd name="connsiteX19" fmla="*/ 246711 w 339060"/>
                <a:gd name="connsiteY19" fmla="*/ 100965 h 585787"/>
                <a:gd name="connsiteX20" fmla="*/ 284811 w 339060"/>
                <a:gd name="connsiteY20" fmla="*/ 240030 h 585787"/>
                <a:gd name="connsiteX21" fmla="*/ 312434 w 339060"/>
                <a:gd name="connsiteY21" fmla="*/ 260985 h 585787"/>
                <a:gd name="connsiteX22" fmla="*/ 320054 w 339060"/>
                <a:gd name="connsiteY22" fmla="*/ 260033 h 585787"/>
                <a:gd name="connsiteX23" fmla="*/ 338151 w 339060"/>
                <a:gd name="connsiteY23"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39060" h="585787">
                  <a:moveTo>
                    <a:pt x="338151" y="223838"/>
                  </a:moveTo>
                  <a:lnTo>
                    <a:pt x="295289" y="65723"/>
                  </a:lnTo>
                  <a:cubicBezTo>
                    <a:pt x="293384" y="60008"/>
                    <a:pt x="290526" y="54293"/>
                    <a:pt x="286716" y="50483"/>
                  </a:cubicBezTo>
                  <a:cubicBezTo>
                    <a:pt x="268619" y="31433"/>
                    <a:pt x="245759" y="17145"/>
                    <a:pt x="220994" y="8573"/>
                  </a:cubicBezTo>
                  <a:cubicBezTo>
                    <a:pt x="204801" y="2858"/>
                    <a:pt x="187656" y="0"/>
                    <a:pt x="169559" y="0"/>
                  </a:cubicBezTo>
                  <a:cubicBezTo>
                    <a:pt x="151461" y="0"/>
                    <a:pt x="134316" y="2858"/>
                    <a:pt x="118124" y="8573"/>
                  </a:cubicBezTo>
                  <a:cubicBezTo>
                    <a:pt x="92406" y="17145"/>
                    <a:pt x="70499" y="31433"/>
                    <a:pt x="52401" y="50483"/>
                  </a:cubicBezTo>
                  <a:cubicBezTo>
                    <a:pt x="48591" y="55245"/>
                    <a:pt x="45734" y="60008"/>
                    <a:pt x="43829" y="65723"/>
                  </a:cubicBezTo>
                  <a:lnTo>
                    <a:pt x="966" y="223838"/>
                  </a:lnTo>
                  <a:cubicBezTo>
                    <a:pt x="-2844" y="239078"/>
                    <a:pt x="4776" y="256223"/>
                    <a:pt x="20969" y="260033"/>
                  </a:cubicBezTo>
                  <a:cubicBezTo>
                    <a:pt x="23826" y="260985"/>
                    <a:pt x="25731" y="260985"/>
                    <a:pt x="28589" y="260985"/>
                  </a:cubicBezTo>
                  <a:cubicBezTo>
                    <a:pt x="40971" y="260985"/>
                    <a:pt x="52401" y="252413"/>
                    <a:pt x="56211" y="240030"/>
                  </a:cubicBezTo>
                  <a:lnTo>
                    <a:pt x="94311" y="100965"/>
                  </a:lnTo>
                  <a:lnTo>
                    <a:pt x="94311" y="585788"/>
                  </a:lnTo>
                  <a:lnTo>
                    <a:pt x="151461" y="585788"/>
                  </a:lnTo>
                  <a:lnTo>
                    <a:pt x="151461" y="313373"/>
                  </a:lnTo>
                  <a:lnTo>
                    <a:pt x="189561" y="313373"/>
                  </a:lnTo>
                  <a:lnTo>
                    <a:pt x="189561" y="584835"/>
                  </a:lnTo>
                  <a:lnTo>
                    <a:pt x="246711" y="584835"/>
                  </a:lnTo>
                  <a:lnTo>
                    <a:pt x="246711" y="100965"/>
                  </a:lnTo>
                  <a:lnTo>
                    <a:pt x="284811" y="240030"/>
                  </a:lnTo>
                  <a:cubicBezTo>
                    <a:pt x="288621" y="252413"/>
                    <a:pt x="300051" y="260985"/>
                    <a:pt x="312434" y="260985"/>
                  </a:cubicBezTo>
                  <a:cubicBezTo>
                    <a:pt x="315291" y="260985"/>
                    <a:pt x="317196" y="260985"/>
                    <a:pt x="320054" y="260033"/>
                  </a:cubicBezTo>
                  <a:cubicBezTo>
                    <a:pt x="333389" y="256223"/>
                    <a:pt x="341961" y="239078"/>
                    <a:pt x="338151" y="223838"/>
                  </a:cubicBezTo>
                  <a:close/>
                </a:path>
              </a:pathLst>
            </a:custGeom>
            <a:grpFill/>
            <a:ln w="9525" cap="flat">
              <a:noFill/>
              <a:prstDash val="solid"/>
              <a:miter/>
            </a:ln>
          </p:spPr>
          <p:txBody>
            <a:bodyPr rtlCol="0" anchor="ctr"/>
            <a:lstStyle/>
            <a:p>
              <a:endParaRPr lang="en-US"/>
            </a:p>
          </p:txBody>
        </p:sp>
        <p:sp>
          <p:nvSpPr>
            <p:cNvPr id="1032" name="Freeform 1031">
              <a:extLst>
                <a:ext uri="{FF2B5EF4-FFF2-40B4-BE49-F238E27FC236}">
                  <a16:creationId xmlns:a16="http://schemas.microsoft.com/office/drawing/2014/main" id="{4CFB4B00-E8B0-E282-9E09-2AE9624CFA1B}"/>
                </a:ext>
              </a:extLst>
            </p:cNvPr>
            <p:cNvSpPr/>
            <p:nvPr/>
          </p:nvSpPr>
          <p:spPr>
            <a:xfrm>
              <a:off x="6737476" y="2976793"/>
              <a:ext cx="275286" cy="586740"/>
            </a:xfrm>
            <a:custGeom>
              <a:avLst/>
              <a:gdLst>
                <a:gd name="connsiteX0" fmla="*/ 220994 w 275286"/>
                <a:gd name="connsiteY0" fmla="*/ 220027 h 586740"/>
                <a:gd name="connsiteX1" fmla="*/ 263856 w 275286"/>
                <a:gd name="connsiteY1" fmla="*/ 61913 h 586740"/>
                <a:gd name="connsiteX2" fmla="*/ 275286 w 275286"/>
                <a:gd name="connsiteY2" fmla="*/ 39052 h 586740"/>
                <a:gd name="connsiteX3" fmla="*/ 220994 w 275286"/>
                <a:gd name="connsiteY3" fmla="*/ 8572 h 586740"/>
                <a:gd name="connsiteX4" fmla="*/ 169559 w 275286"/>
                <a:gd name="connsiteY4" fmla="*/ 0 h 586740"/>
                <a:gd name="connsiteX5" fmla="*/ 118124 w 275286"/>
                <a:gd name="connsiteY5" fmla="*/ 8572 h 586740"/>
                <a:gd name="connsiteX6" fmla="*/ 52401 w 275286"/>
                <a:gd name="connsiteY6" fmla="*/ 50482 h 586740"/>
                <a:gd name="connsiteX7" fmla="*/ 43829 w 275286"/>
                <a:gd name="connsiteY7" fmla="*/ 65722 h 586740"/>
                <a:gd name="connsiteX8" fmla="*/ 966 w 275286"/>
                <a:gd name="connsiteY8" fmla="*/ 224790 h 586740"/>
                <a:gd name="connsiteX9" fmla="*/ 20969 w 275286"/>
                <a:gd name="connsiteY9" fmla="*/ 260985 h 586740"/>
                <a:gd name="connsiteX10" fmla="*/ 28589 w 275286"/>
                <a:gd name="connsiteY10" fmla="*/ 261938 h 586740"/>
                <a:gd name="connsiteX11" fmla="*/ 56211 w 275286"/>
                <a:gd name="connsiteY11" fmla="*/ 240983 h 586740"/>
                <a:gd name="connsiteX12" fmla="*/ 94311 w 275286"/>
                <a:gd name="connsiteY12" fmla="*/ 101918 h 586740"/>
                <a:gd name="connsiteX13" fmla="*/ 94311 w 275286"/>
                <a:gd name="connsiteY13" fmla="*/ 586740 h 586740"/>
                <a:gd name="connsiteX14" fmla="*/ 151461 w 275286"/>
                <a:gd name="connsiteY14" fmla="*/ 586740 h 586740"/>
                <a:gd name="connsiteX15" fmla="*/ 151461 w 275286"/>
                <a:gd name="connsiteY15" fmla="*/ 314325 h 586740"/>
                <a:gd name="connsiteX16" fmla="*/ 189561 w 275286"/>
                <a:gd name="connsiteY16" fmla="*/ 314325 h 586740"/>
                <a:gd name="connsiteX17" fmla="*/ 189561 w 275286"/>
                <a:gd name="connsiteY17" fmla="*/ 585787 h 586740"/>
                <a:gd name="connsiteX18" fmla="*/ 246711 w 275286"/>
                <a:gd name="connsiteY18" fmla="*/ 585787 h 586740"/>
                <a:gd name="connsiteX19" fmla="*/ 246711 w 275286"/>
                <a:gd name="connsiteY19" fmla="*/ 277178 h 586740"/>
                <a:gd name="connsiteX20" fmla="*/ 220994 w 275286"/>
                <a:gd name="connsiteY20" fmla="*/ 220027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5286" h="586740">
                  <a:moveTo>
                    <a:pt x="220994" y="220027"/>
                  </a:moveTo>
                  <a:lnTo>
                    <a:pt x="263856" y="61913"/>
                  </a:lnTo>
                  <a:cubicBezTo>
                    <a:pt x="265761" y="53340"/>
                    <a:pt x="270524" y="45720"/>
                    <a:pt x="275286" y="39052"/>
                  </a:cubicBezTo>
                  <a:cubicBezTo>
                    <a:pt x="260046" y="25717"/>
                    <a:pt x="240996" y="15240"/>
                    <a:pt x="220994" y="8572"/>
                  </a:cubicBezTo>
                  <a:cubicBezTo>
                    <a:pt x="204801" y="2857"/>
                    <a:pt x="187656" y="0"/>
                    <a:pt x="169559" y="0"/>
                  </a:cubicBezTo>
                  <a:cubicBezTo>
                    <a:pt x="151461" y="0"/>
                    <a:pt x="134316" y="2857"/>
                    <a:pt x="118124" y="8572"/>
                  </a:cubicBezTo>
                  <a:cubicBezTo>
                    <a:pt x="92406" y="17145"/>
                    <a:pt x="70499" y="31432"/>
                    <a:pt x="52401" y="50482"/>
                  </a:cubicBezTo>
                  <a:cubicBezTo>
                    <a:pt x="48591" y="55245"/>
                    <a:pt x="45734" y="60007"/>
                    <a:pt x="43829" y="65722"/>
                  </a:cubicBezTo>
                  <a:lnTo>
                    <a:pt x="966" y="224790"/>
                  </a:lnTo>
                  <a:cubicBezTo>
                    <a:pt x="-2844" y="240030"/>
                    <a:pt x="4776" y="257175"/>
                    <a:pt x="20969" y="260985"/>
                  </a:cubicBezTo>
                  <a:cubicBezTo>
                    <a:pt x="23826" y="261938"/>
                    <a:pt x="25731" y="261938"/>
                    <a:pt x="28589" y="261938"/>
                  </a:cubicBezTo>
                  <a:cubicBezTo>
                    <a:pt x="40971" y="261938"/>
                    <a:pt x="52401" y="253365"/>
                    <a:pt x="56211" y="240983"/>
                  </a:cubicBezTo>
                  <a:lnTo>
                    <a:pt x="94311" y="101918"/>
                  </a:lnTo>
                  <a:lnTo>
                    <a:pt x="94311" y="586740"/>
                  </a:lnTo>
                  <a:lnTo>
                    <a:pt x="151461" y="586740"/>
                  </a:lnTo>
                  <a:lnTo>
                    <a:pt x="151461" y="314325"/>
                  </a:lnTo>
                  <a:lnTo>
                    <a:pt x="189561" y="314325"/>
                  </a:lnTo>
                  <a:lnTo>
                    <a:pt x="189561" y="585787"/>
                  </a:lnTo>
                  <a:lnTo>
                    <a:pt x="246711" y="585787"/>
                  </a:lnTo>
                  <a:lnTo>
                    <a:pt x="246711" y="277178"/>
                  </a:lnTo>
                  <a:cubicBezTo>
                    <a:pt x="226709" y="267653"/>
                    <a:pt x="215279" y="243840"/>
                    <a:pt x="220994" y="220027"/>
                  </a:cubicBezTo>
                  <a:close/>
                </a:path>
              </a:pathLst>
            </a:custGeom>
            <a:grpFill/>
            <a:ln w="9525" cap="flat">
              <a:noFill/>
              <a:prstDash val="solid"/>
              <a:miter/>
            </a:ln>
          </p:spPr>
          <p:txBody>
            <a:bodyPr rtlCol="0" anchor="ctr"/>
            <a:lstStyle/>
            <a:p>
              <a:endParaRPr lang="en-US"/>
            </a:p>
          </p:txBody>
        </p:sp>
      </p:grpSp>
      <p:pic>
        <p:nvPicPr>
          <p:cNvPr id="1033" name="Graphic 1032" descr="Help with solid fill">
            <a:extLst>
              <a:ext uri="{FF2B5EF4-FFF2-40B4-BE49-F238E27FC236}">
                <a16:creationId xmlns:a16="http://schemas.microsoft.com/office/drawing/2014/main" id="{663B0368-56C0-4ACF-8D7E-C4B3160ABBF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681234" y="5221579"/>
            <a:ext cx="457200" cy="457200"/>
          </a:xfrm>
          <a:prstGeom prst="rect">
            <a:avLst/>
          </a:prstGeom>
        </p:spPr>
      </p:pic>
      <p:sp>
        <p:nvSpPr>
          <p:cNvPr id="1034" name="TextBox 1033">
            <a:extLst>
              <a:ext uri="{FF2B5EF4-FFF2-40B4-BE49-F238E27FC236}">
                <a16:creationId xmlns:a16="http://schemas.microsoft.com/office/drawing/2014/main" id="{260B2EC5-2CC6-5218-9CAE-60D9B73E7AE3}"/>
              </a:ext>
            </a:extLst>
          </p:cNvPr>
          <p:cNvSpPr txBox="1"/>
          <p:nvPr/>
        </p:nvSpPr>
        <p:spPr>
          <a:xfrm>
            <a:off x="8105019" y="5688065"/>
            <a:ext cx="1680845" cy="307777"/>
          </a:xfrm>
          <a:prstGeom prst="rect">
            <a:avLst/>
          </a:prstGeom>
          <a:noFill/>
        </p:spPr>
        <p:txBody>
          <a:bodyPr wrap="none" rtlCol="0">
            <a:spAutoFit/>
          </a:bodyPr>
          <a:lstStyle/>
          <a:p>
            <a:r>
              <a:rPr lang="en-US" sz="1400" dirty="0"/>
              <a:t>Questions for clients</a:t>
            </a:r>
          </a:p>
        </p:txBody>
      </p:sp>
      <p:pic>
        <p:nvPicPr>
          <p:cNvPr id="9" name="Graphic 8" descr="Document outline">
            <a:extLst>
              <a:ext uri="{FF2B5EF4-FFF2-40B4-BE49-F238E27FC236}">
                <a16:creationId xmlns:a16="http://schemas.microsoft.com/office/drawing/2014/main" id="{F794BB94-FE07-8C21-1F00-87907790C8A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65418" y="3112608"/>
            <a:ext cx="914400" cy="914400"/>
          </a:xfrm>
          <a:prstGeom prst="rect">
            <a:avLst/>
          </a:prstGeom>
        </p:spPr>
      </p:pic>
      <p:sp>
        <p:nvSpPr>
          <p:cNvPr id="11" name="TextBox 10">
            <a:extLst>
              <a:ext uri="{FF2B5EF4-FFF2-40B4-BE49-F238E27FC236}">
                <a16:creationId xmlns:a16="http://schemas.microsoft.com/office/drawing/2014/main" id="{D0E1051E-5450-588E-D6DB-9B975B4616D2}"/>
              </a:ext>
            </a:extLst>
          </p:cNvPr>
          <p:cNvSpPr txBox="1"/>
          <p:nvPr/>
        </p:nvSpPr>
        <p:spPr>
          <a:xfrm>
            <a:off x="621417" y="4089681"/>
            <a:ext cx="1670842" cy="369332"/>
          </a:xfrm>
          <a:prstGeom prst="rect">
            <a:avLst/>
          </a:prstGeom>
          <a:noFill/>
        </p:spPr>
        <p:txBody>
          <a:bodyPr wrap="none" rtlCol="0">
            <a:spAutoFit/>
          </a:bodyPr>
          <a:lstStyle/>
          <a:p>
            <a:r>
              <a:rPr lang="en-US" dirty="0"/>
              <a:t>3 x 90009 repos</a:t>
            </a:r>
          </a:p>
        </p:txBody>
      </p:sp>
      <p:sp>
        <p:nvSpPr>
          <p:cNvPr id="13" name="TextBox 12">
            <a:extLst>
              <a:ext uri="{FF2B5EF4-FFF2-40B4-BE49-F238E27FC236}">
                <a16:creationId xmlns:a16="http://schemas.microsoft.com/office/drawing/2014/main" id="{4CB2062E-F7F7-33D3-FCD3-819F516C1F30}"/>
              </a:ext>
            </a:extLst>
          </p:cNvPr>
          <p:cNvSpPr txBox="1"/>
          <p:nvPr/>
        </p:nvSpPr>
        <p:spPr>
          <a:xfrm>
            <a:off x="2441313" y="3109508"/>
            <a:ext cx="1281441" cy="369332"/>
          </a:xfrm>
          <a:prstGeom prst="rect">
            <a:avLst/>
          </a:prstGeom>
          <a:noFill/>
        </p:spPr>
        <p:txBody>
          <a:bodyPr wrap="none" rtlCol="0">
            <a:spAutoFit/>
          </a:bodyPr>
          <a:lstStyle/>
          <a:p>
            <a:r>
              <a:rPr lang="en-US" b="1" dirty="0"/>
              <a:t>consolidate</a:t>
            </a:r>
          </a:p>
        </p:txBody>
      </p:sp>
      <p:sp>
        <p:nvSpPr>
          <p:cNvPr id="3" name="TextBox 2">
            <a:extLst>
              <a:ext uri="{FF2B5EF4-FFF2-40B4-BE49-F238E27FC236}">
                <a16:creationId xmlns:a16="http://schemas.microsoft.com/office/drawing/2014/main" id="{C896E2F4-0FE5-F6D0-3567-2DF895239D95}"/>
              </a:ext>
            </a:extLst>
          </p:cNvPr>
          <p:cNvSpPr txBox="1"/>
          <p:nvPr/>
        </p:nvSpPr>
        <p:spPr>
          <a:xfrm>
            <a:off x="545463" y="1873399"/>
            <a:ext cx="803746" cy="369332"/>
          </a:xfrm>
          <a:prstGeom prst="rect">
            <a:avLst/>
          </a:prstGeom>
          <a:solidFill>
            <a:schemeClr val="accent6">
              <a:lumMod val="60000"/>
              <a:lumOff val="40000"/>
            </a:schemeClr>
          </a:solidFill>
        </p:spPr>
        <p:txBody>
          <a:bodyPr wrap="none" rtlCol="0">
            <a:spAutoFit/>
          </a:bodyPr>
          <a:lstStyle/>
          <a:p>
            <a:r>
              <a:rPr lang="en-US" dirty="0"/>
              <a:t>Team1</a:t>
            </a:r>
          </a:p>
        </p:txBody>
      </p:sp>
      <p:sp>
        <p:nvSpPr>
          <p:cNvPr id="10" name="TextBox 9">
            <a:extLst>
              <a:ext uri="{FF2B5EF4-FFF2-40B4-BE49-F238E27FC236}">
                <a16:creationId xmlns:a16="http://schemas.microsoft.com/office/drawing/2014/main" id="{6453F795-3818-25EC-E702-4F1BA2DC9243}"/>
              </a:ext>
            </a:extLst>
          </p:cNvPr>
          <p:cNvSpPr txBox="1"/>
          <p:nvPr/>
        </p:nvSpPr>
        <p:spPr>
          <a:xfrm>
            <a:off x="1691895" y="1870681"/>
            <a:ext cx="803746" cy="369332"/>
          </a:xfrm>
          <a:prstGeom prst="rect">
            <a:avLst/>
          </a:prstGeom>
          <a:solidFill>
            <a:schemeClr val="accent2"/>
          </a:solidFill>
        </p:spPr>
        <p:txBody>
          <a:bodyPr wrap="none" rtlCol="0">
            <a:spAutoFit/>
          </a:bodyPr>
          <a:lstStyle/>
          <a:p>
            <a:r>
              <a:rPr lang="en-US" dirty="0"/>
              <a:t>Team2</a:t>
            </a:r>
          </a:p>
        </p:txBody>
      </p:sp>
      <p:cxnSp>
        <p:nvCxnSpPr>
          <p:cNvPr id="32" name="Straight Arrow Connector 31">
            <a:extLst>
              <a:ext uri="{FF2B5EF4-FFF2-40B4-BE49-F238E27FC236}">
                <a16:creationId xmlns:a16="http://schemas.microsoft.com/office/drawing/2014/main" id="{7E91BB74-5E72-8D49-9413-1FF6BB66148F}"/>
              </a:ext>
            </a:extLst>
          </p:cNvPr>
          <p:cNvCxnSpPr>
            <a:cxnSpLocks/>
          </p:cNvCxnSpPr>
          <p:nvPr/>
        </p:nvCxnSpPr>
        <p:spPr>
          <a:xfrm flipV="1">
            <a:off x="4274975" y="2155622"/>
            <a:ext cx="1381870" cy="1129664"/>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E0AE947-C5BB-42A4-4D9A-0A48870A625C}"/>
              </a:ext>
            </a:extLst>
          </p:cNvPr>
          <p:cNvCxnSpPr>
            <a:cxnSpLocks/>
          </p:cNvCxnSpPr>
          <p:nvPr/>
        </p:nvCxnSpPr>
        <p:spPr>
          <a:xfrm>
            <a:off x="4354286" y="3682614"/>
            <a:ext cx="1238437" cy="890095"/>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1103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02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03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3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25" grpId="0"/>
      <p:bldP spid="26" grpId="0"/>
      <p:bldP spid="7" grpId="0"/>
      <p:bldP spid="18" grpId="0"/>
      <p:bldP spid="34" grpId="0"/>
      <p:bldP spid="36" grpId="0"/>
      <p:bldP spid="1034" grpId="0"/>
      <p:bldP spid="11" grpId="0"/>
      <p:bldP spid="13" grpId="0"/>
      <p:bldP spid="3"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93BA0F-4164-2370-47EE-167F5AF9E4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29FD42-D81A-F136-BB19-2FA1FA664639}"/>
              </a:ext>
            </a:extLst>
          </p:cNvPr>
          <p:cNvSpPr>
            <a:spLocks noGrp="1"/>
          </p:cNvSpPr>
          <p:nvPr>
            <p:ph type="ctrTitle"/>
          </p:nvPr>
        </p:nvSpPr>
        <p:spPr>
          <a:xfrm>
            <a:off x="1686881" y="441048"/>
            <a:ext cx="5652031" cy="891788"/>
          </a:xfrm>
        </p:spPr>
        <p:txBody>
          <a:bodyPr>
            <a:normAutofit/>
          </a:bodyPr>
          <a:lstStyle/>
          <a:p>
            <a:r>
              <a:rPr lang="en-US" sz="4400" dirty="0"/>
              <a:t>Collaborative Process</a:t>
            </a:r>
          </a:p>
        </p:txBody>
      </p:sp>
      <p:pic>
        <p:nvPicPr>
          <p:cNvPr id="1026" name="Picture 2" descr="The University of Melbourne – Universities Australia">
            <a:extLst>
              <a:ext uri="{FF2B5EF4-FFF2-40B4-BE49-F238E27FC236}">
                <a16:creationId xmlns:a16="http://schemas.microsoft.com/office/drawing/2014/main" id="{5079192E-FABD-AE30-A88C-277FB992CC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5F0528D-B583-0D27-BBBD-4C7D150849EB}"/>
              </a:ext>
            </a:extLst>
          </p:cNvPr>
          <p:cNvSpPr txBox="1"/>
          <p:nvPr/>
        </p:nvSpPr>
        <p:spPr>
          <a:xfrm>
            <a:off x="1413692" y="2313021"/>
            <a:ext cx="6203814" cy="2231958"/>
          </a:xfrm>
          <a:prstGeom prst="rect">
            <a:avLst/>
          </a:prstGeom>
          <a:noFill/>
        </p:spPr>
        <p:txBody>
          <a:bodyPr wrap="none" rtlCol="0">
            <a:spAutoFit/>
          </a:bodyPr>
          <a:lstStyle/>
          <a:p>
            <a:pPr marL="342900" indent="-342900">
              <a:lnSpc>
                <a:spcPct val="150000"/>
              </a:lnSpc>
              <a:buAutoNum type="arabicPeriod"/>
            </a:pPr>
            <a:r>
              <a:rPr lang="en-US" sz="3200" dirty="0"/>
              <a:t>Consolidation (3 repos </a:t>
            </a:r>
            <a:r>
              <a:rPr lang="en-US" sz="3200" dirty="0">
                <a:sym typeface="Wingdings" pitchFamily="2" charset="2"/>
              </a:rPr>
              <a:t> 1 repo)</a:t>
            </a:r>
            <a:endParaRPr lang="en-US" sz="3200" dirty="0"/>
          </a:p>
          <a:p>
            <a:pPr marL="342900" indent="-342900">
              <a:lnSpc>
                <a:spcPct val="150000"/>
              </a:lnSpc>
              <a:buAutoNum type="arabicPeriod"/>
            </a:pPr>
            <a:r>
              <a:rPr lang="en-US" sz="3200" dirty="0"/>
              <a:t>Review</a:t>
            </a:r>
          </a:p>
          <a:p>
            <a:pPr marL="342900" indent="-342900">
              <a:lnSpc>
                <a:spcPct val="150000"/>
              </a:lnSpc>
              <a:buAutoNum type="arabicPeriod"/>
            </a:pPr>
            <a:r>
              <a:rPr lang="en-US" sz="3200" dirty="0"/>
              <a:t>Document your process</a:t>
            </a:r>
          </a:p>
        </p:txBody>
      </p:sp>
    </p:spTree>
    <p:extLst>
      <p:ext uri="{BB962C8B-B14F-4D97-AF65-F5344CB8AC3E}">
        <p14:creationId xmlns:p14="http://schemas.microsoft.com/office/powerpoint/2010/main" val="2821825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E3BCC4-BCF8-DF06-E4B5-231C91E83D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2E63D8-A48C-E57F-C6D3-BB780D90DDEA}"/>
              </a:ext>
            </a:extLst>
          </p:cNvPr>
          <p:cNvSpPr>
            <a:spLocks noGrp="1"/>
          </p:cNvSpPr>
          <p:nvPr>
            <p:ph type="ctrTitle"/>
          </p:nvPr>
        </p:nvSpPr>
        <p:spPr>
          <a:xfrm>
            <a:off x="1686881" y="441048"/>
            <a:ext cx="5652031" cy="891788"/>
          </a:xfrm>
        </p:spPr>
        <p:txBody>
          <a:bodyPr>
            <a:normAutofit/>
          </a:bodyPr>
          <a:lstStyle/>
          <a:p>
            <a:r>
              <a:rPr lang="en-US" sz="4400" dirty="0"/>
              <a:t>1. Consolidation</a:t>
            </a:r>
          </a:p>
        </p:txBody>
      </p:sp>
      <p:pic>
        <p:nvPicPr>
          <p:cNvPr id="1026" name="Picture 2" descr="The University of Melbourne – Universities Australia">
            <a:extLst>
              <a:ext uri="{FF2B5EF4-FFF2-40B4-BE49-F238E27FC236}">
                <a16:creationId xmlns:a16="http://schemas.microsoft.com/office/drawing/2014/main" id="{CDBAE248-84B7-1440-5270-91D54A3338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4B9EFDC-7F60-43BC-2990-CC3472A40BCE}"/>
              </a:ext>
            </a:extLst>
          </p:cNvPr>
          <p:cNvSpPr txBox="1"/>
          <p:nvPr/>
        </p:nvSpPr>
        <p:spPr>
          <a:xfrm>
            <a:off x="756746" y="2161407"/>
            <a:ext cx="10677218" cy="3631250"/>
          </a:xfrm>
          <a:prstGeom prst="rect">
            <a:avLst/>
          </a:prstGeom>
          <a:noFill/>
        </p:spPr>
        <p:txBody>
          <a:bodyPr wrap="none" rtlCol="0">
            <a:spAutoFit/>
          </a:bodyPr>
          <a:lstStyle/>
          <a:p>
            <a:pPr marL="514350" indent="-514350">
              <a:lnSpc>
                <a:spcPct val="150000"/>
              </a:lnSpc>
              <a:buAutoNum type="arabicPeriod"/>
            </a:pPr>
            <a:r>
              <a:rPr lang="en-AU" sz="2600" dirty="0"/>
              <a:t>Review each artefact by comparing all three versions side by side</a:t>
            </a:r>
          </a:p>
          <a:p>
            <a:pPr marL="514350" indent="-514350">
              <a:lnSpc>
                <a:spcPct val="150000"/>
              </a:lnSpc>
              <a:buAutoNum type="arabicPeriod"/>
            </a:pPr>
            <a:r>
              <a:rPr lang="en-US" sz="2600" dirty="0"/>
              <a:t>Which version is of better quality?  Avoid versions with vague, ambiguous</a:t>
            </a:r>
            <a:br>
              <a:rPr lang="en-US" sz="2600" dirty="0"/>
            </a:br>
            <a:r>
              <a:rPr lang="en-US" sz="2600" dirty="0"/>
              <a:t> or incomplete requirements.</a:t>
            </a:r>
          </a:p>
          <a:p>
            <a:pPr marL="514350" indent="-514350">
              <a:lnSpc>
                <a:spcPct val="150000"/>
              </a:lnSpc>
              <a:buAutoNum type="arabicPeriod"/>
            </a:pPr>
            <a:r>
              <a:rPr lang="en-US" sz="2600" dirty="0"/>
              <a:t>Are there any notable differences such as omissions, or duplications?</a:t>
            </a:r>
          </a:p>
          <a:p>
            <a:pPr marL="514350" indent="-514350">
              <a:lnSpc>
                <a:spcPct val="150000"/>
              </a:lnSpc>
              <a:buAutoNum type="arabicPeriod"/>
            </a:pPr>
            <a:r>
              <a:rPr lang="en-US" sz="2600" dirty="0"/>
              <a:t>You may need to edit the artefact to correct any defects</a:t>
            </a:r>
          </a:p>
          <a:p>
            <a:pPr marL="514350" indent="-514350">
              <a:lnSpc>
                <a:spcPct val="150000"/>
              </a:lnSpc>
              <a:buAutoNum type="arabicPeriod"/>
            </a:pPr>
            <a:r>
              <a:rPr lang="en-US" sz="2600" dirty="0"/>
              <a:t>Transfer the refined/updated artefact to the baseline </a:t>
            </a:r>
            <a:r>
              <a:rPr lang="en-US" sz="2600" dirty="0" err="1"/>
              <a:t>Github</a:t>
            </a:r>
            <a:r>
              <a:rPr lang="en-US" sz="2600" dirty="0"/>
              <a:t> repo</a:t>
            </a:r>
          </a:p>
        </p:txBody>
      </p:sp>
    </p:spTree>
    <p:extLst>
      <p:ext uri="{BB962C8B-B14F-4D97-AF65-F5344CB8AC3E}">
        <p14:creationId xmlns:p14="http://schemas.microsoft.com/office/powerpoint/2010/main" val="1748781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E6651F-05C7-7199-A626-F3A692DFDF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2DD3ED-3BDE-C701-9900-6C285915094D}"/>
              </a:ext>
            </a:extLst>
          </p:cNvPr>
          <p:cNvSpPr>
            <a:spLocks noGrp="1"/>
          </p:cNvSpPr>
          <p:nvPr>
            <p:ph type="ctrTitle"/>
          </p:nvPr>
        </p:nvSpPr>
        <p:spPr>
          <a:xfrm>
            <a:off x="2333297" y="409517"/>
            <a:ext cx="8923282" cy="891788"/>
          </a:xfrm>
        </p:spPr>
        <p:txBody>
          <a:bodyPr>
            <a:normAutofit/>
          </a:bodyPr>
          <a:lstStyle/>
          <a:p>
            <a:pPr algn="l"/>
            <a:r>
              <a:rPr lang="en-US" sz="4400" dirty="0"/>
              <a:t>2. Review</a:t>
            </a:r>
          </a:p>
        </p:txBody>
      </p:sp>
      <p:pic>
        <p:nvPicPr>
          <p:cNvPr id="1026" name="Picture 2" descr="The University of Melbourne – Universities Australia">
            <a:extLst>
              <a:ext uri="{FF2B5EF4-FFF2-40B4-BE49-F238E27FC236}">
                <a16:creationId xmlns:a16="http://schemas.microsoft.com/office/drawing/2014/main" id="{41702DC0-1A8F-25CE-6E65-7EBE7F2616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4A75AA0-6EC0-0904-5DB4-14A0EEDA32C4}"/>
              </a:ext>
            </a:extLst>
          </p:cNvPr>
          <p:cNvSpPr txBox="1"/>
          <p:nvPr/>
        </p:nvSpPr>
        <p:spPr>
          <a:xfrm>
            <a:off x="727668" y="2276410"/>
            <a:ext cx="11129072" cy="3257174"/>
          </a:xfrm>
          <a:prstGeom prst="rect">
            <a:avLst/>
          </a:prstGeom>
          <a:noFill/>
        </p:spPr>
        <p:txBody>
          <a:bodyPr wrap="none" rtlCol="0">
            <a:spAutoFit/>
          </a:bodyPr>
          <a:lstStyle/>
          <a:p>
            <a:pPr marL="514350" indent="-514350">
              <a:lnSpc>
                <a:spcPct val="150000"/>
              </a:lnSpc>
              <a:buAutoNum type="arabicPeriod"/>
            </a:pPr>
            <a:r>
              <a:rPr lang="en-US" sz="2800" dirty="0"/>
              <a:t>Proof-check each artefact in the baseline repo.</a:t>
            </a:r>
          </a:p>
          <a:p>
            <a:pPr marL="514350" indent="-514350">
              <a:lnSpc>
                <a:spcPct val="150000"/>
              </a:lnSpc>
              <a:buAutoNum type="arabicPeriod"/>
            </a:pPr>
            <a:r>
              <a:rPr lang="en-US" sz="2800" dirty="0"/>
              <a:t>Does the scope and background make sense to you? </a:t>
            </a:r>
          </a:p>
          <a:p>
            <a:pPr marL="514350" indent="-514350">
              <a:lnSpc>
                <a:spcPct val="150000"/>
              </a:lnSpc>
              <a:buAutoNum type="arabicPeriod"/>
            </a:pPr>
            <a:r>
              <a:rPr lang="en-US" sz="2800" dirty="0"/>
              <a:t>Have the user stories and acceptance criteria captured all functionality?</a:t>
            </a:r>
          </a:p>
          <a:p>
            <a:pPr marL="514350" indent="-514350">
              <a:lnSpc>
                <a:spcPct val="150000"/>
              </a:lnSpc>
              <a:buAutoNum type="arabicPeriod"/>
            </a:pPr>
            <a:r>
              <a:rPr lang="en-US" sz="2800" dirty="0"/>
              <a:t>Make a list of key technical requirements (</a:t>
            </a:r>
            <a:r>
              <a:rPr lang="en-US" sz="2800" dirty="0" err="1"/>
              <a:t>e.g</a:t>
            </a:r>
            <a:r>
              <a:rPr lang="en-US" sz="2800" dirty="0"/>
              <a:t> security, accessibility)</a:t>
            </a:r>
          </a:p>
          <a:p>
            <a:pPr marL="514350" indent="-514350">
              <a:lnSpc>
                <a:spcPct val="150000"/>
              </a:lnSpc>
              <a:buAutoNum type="arabicPeriod"/>
            </a:pPr>
            <a:r>
              <a:rPr lang="en-US" sz="2800" dirty="0"/>
              <a:t>Compose a list of questions you want to clarify with the client</a:t>
            </a:r>
          </a:p>
        </p:txBody>
      </p:sp>
    </p:spTree>
    <p:extLst>
      <p:ext uri="{BB962C8B-B14F-4D97-AF65-F5344CB8AC3E}">
        <p14:creationId xmlns:p14="http://schemas.microsoft.com/office/powerpoint/2010/main" val="17712416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635A11-0C36-7883-A4C8-9DBD44B049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2DC08F-7C91-3DDC-71E3-D6BF480F9D5E}"/>
              </a:ext>
            </a:extLst>
          </p:cNvPr>
          <p:cNvSpPr>
            <a:spLocks noGrp="1"/>
          </p:cNvSpPr>
          <p:nvPr>
            <p:ph type="ctrTitle"/>
          </p:nvPr>
        </p:nvSpPr>
        <p:spPr>
          <a:xfrm>
            <a:off x="2333297" y="409517"/>
            <a:ext cx="5633544" cy="891788"/>
          </a:xfrm>
        </p:spPr>
        <p:txBody>
          <a:bodyPr>
            <a:normAutofit fontScale="90000"/>
          </a:bodyPr>
          <a:lstStyle/>
          <a:p>
            <a:r>
              <a:rPr lang="en-US" sz="4400" dirty="0"/>
              <a:t>3. Document the process</a:t>
            </a:r>
          </a:p>
        </p:txBody>
      </p:sp>
      <p:pic>
        <p:nvPicPr>
          <p:cNvPr id="1026" name="Picture 2" descr="The University of Melbourne – Universities Australia">
            <a:extLst>
              <a:ext uri="{FF2B5EF4-FFF2-40B4-BE49-F238E27FC236}">
                <a16:creationId xmlns:a16="http://schemas.microsoft.com/office/drawing/2014/main" id="{296B3001-373D-2F76-3278-F6D72D2679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748050A3-A202-3A72-C42E-84A9B009F346}"/>
              </a:ext>
            </a:extLst>
          </p:cNvPr>
          <p:cNvSpPr txBox="1"/>
          <p:nvPr/>
        </p:nvSpPr>
        <p:spPr>
          <a:xfrm>
            <a:off x="1146583" y="1923141"/>
            <a:ext cx="9608336" cy="3257174"/>
          </a:xfrm>
          <a:prstGeom prst="rect">
            <a:avLst/>
          </a:prstGeom>
          <a:noFill/>
        </p:spPr>
        <p:txBody>
          <a:bodyPr wrap="none" rtlCol="0">
            <a:spAutoFit/>
          </a:bodyPr>
          <a:lstStyle/>
          <a:p>
            <a:pPr marL="514350" indent="-514350">
              <a:lnSpc>
                <a:spcPct val="150000"/>
              </a:lnSpc>
              <a:buAutoNum type="arabicPeriod"/>
            </a:pPr>
            <a:r>
              <a:rPr lang="en-AU" sz="2800" dirty="0"/>
              <a:t>Who was responsible for what in the team?</a:t>
            </a:r>
          </a:p>
          <a:p>
            <a:pPr marL="514350" indent="-514350">
              <a:lnSpc>
                <a:spcPct val="150000"/>
              </a:lnSpc>
              <a:buAutoNum type="arabicPeriod"/>
            </a:pPr>
            <a:r>
              <a:rPr lang="en-US" sz="2800" dirty="0"/>
              <a:t>How did the teams work together to consolidate and review?</a:t>
            </a:r>
          </a:p>
          <a:p>
            <a:pPr marL="971550" lvl="1" indent="-514350">
              <a:lnSpc>
                <a:spcPct val="150000"/>
              </a:lnSpc>
              <a:buFont typeface="Arial" panose="020B0604020202020204" pitchFamily="34" charset="0"/>
              <a:buChar char="•"/>
            </a:pPr>
            <a:r>
              <a:rPr lang="en-US" sz="2800" dirty="0" err="1"/>
              <a:t>e.g</a:t>
            </a:r>
            <a:r>
              <a:rPr lang="en-US" sz="2800" dirty="0"/>
              <a:t> did you hold meetings, shared notes </a:t>
            </a:r>
            <a:r>
              <a:rPr lang="en-US" sz="2800" dirty="0" err="1"/>
              <a:t>etc</a:t>
            </a:r>
            <a:r>
              <a:rPr lang="en-US" sz="2800" dirty="0"/>
              <a:t>?</a:t>
            </a:r>
          </a:p>
          <a:p>
            <a:pPr marL="514350" indent="-514350">
              <a:lnSpc>
                <a:spcPct val="150000"/>
              </a:lnSpc>
              <a:buAutoNum type="arabicPeriod"/>
            </a:pPr>
            <a:r>
              <a:rPr lang="en-US" sz="2800" dirty="0"/>
              <a:t>What artefacts were updated during the process?</a:t>
            </a:r>
          </a:p>
          <a:p>
            <a:pPr marL="514350" indent="-514350">
              <a:lnSpc>
                <a:spcPct val="150000"/>
              </a:lnSpc>
              <a:buAutoNum type="arabicPeriod"/>
            </a:pPr>
            <a:r>
              <a:rPr lang="en-US" sz="2800" dirty="0"/>
              <a:t>What are the questions you need to clarify with the client?</a:t>
            </a:r>
          </a:p>
        </p:txBody>
      </p:sp>
      <p:sp>
        <p:nvSpPr>
          <p:cNvPr id="4" name="TextBox 3">
            <a:extLst>
              <a:ext uri="{FF2B5EF4-FFF2-40B4-BE49-F238E27FC236}">
                <a16:creationId xmlns:a16="http://schemas.microsoft.com/office/drawing/2014/main" id="{F0098D79-A1C9-F5EE-9A0F-FD20624EFDCC}"/>
              </a:ext>
            </a:extLst>
          </p:cNvPr>
          <p:cNvSpPr txBox="1"/>
          <p:nvPr/>
        </p:nvSpPr>
        <p:spPr>
          <a:xfrm>
            <a:off x="1522581" y="5503256"/>
            <a:ext cx="9146837" cy="954107"/>
          </a:xfrm>
          <a:prstGeom prst="rect">
            <a:avLst/>
          </a:prstGeom>
          <a:solidFill>
            <a:schemeClr val="accent6"/>
          </a:solidFill>
        </p:spPr>
        <p:txBody>
          <a:bodyPr wrap="square">
            <a:spAutoFit/>
          </a:bodyPr>
          <a:lstStyle/>
          <a:p>
            <a:r>
              <a:rPr lang="en-US" sz="2800" dirty="0"/>
              <a:t>Create a page in the README of the baseline repo to document the requirement resolution process.</a:t>
            </a:r>
          </a:p>
        </p:txBody>
      </p:sp>
    </p:spTree>
    <p:extLst>
      <p:ext uri="{BB962C8B-B14F-4D97-AF65-F5344CB8AC3E}">
        <p14:creationId xmlns:p14="http://schemas.microsoft.com/office/powerpoint/2010/main" val="393339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B3796-7A7D-3A54-0712-AAFD1A4DDDB2}"/>
              </a:ext>
            </a:extLst>
          </p:cNvPr>
          <p:cNvSpPr>
            <a:spLocks noGrp="1"/>
          </p:cNvSpPr>
          <p:nvPr>
            <p:ph type="title"/>
          </p:nvPr>
        </p:nvSpPr>
        <p:spPr>
          <a:xfrm>
            <a:off x="2246587" y="513201"/>
            <a:ext cx="7317828" cy="917137"/>
          </a:xfrm>
        </p:spPr>
        <p:txBody>
          <a:bodyPr/>
          <a:lstStyle/>
          <a:p>
            <a:r>
              <a:rPr lang="en-US" dirty="0"/>
              <a:t>The Design Concept</a:t>
            </a:r>
          </a:p>
        </p:txBody>
      </p:sp>
      <p:pic>
        <p:nvPicPr>
          <p:cNvPr id="5" name="Picture 4">
            <a:extLst>
              <a:ext uri="{FF2B5EF4-FFF2-40B4-BE49-F238E27FC236}">
                <a16:creationId xmlns:a16="http://schemas.microsoft.com/office/drawing/2014/main" id="{8C0618CB-29DB-160F-895A-81B8435FB5C6}"/>
              </a:ext>
            </a:extLst>
          </p:cNvPr>
          <p:cNvPicPr>
            <a:picLocks noChangeAspect="1"/>
          </p:cNvPicPr>
          <p:nvPr/>
        </p:nvPicPr>
        <p:blipFill>
          <a:blip r:embed="rId2"/>
          <a:stretch>
            <a:fillRect/>
          </a:stretch>
        </p:blipFill>
        <p:spPr>
          <a:xfrm>
            <a:off x="1116943" y="3429000"/>
            <a:ext cx="4979057" cy="1404750"/>
          </a:xfrm>
          <a:prstGeom prst="rect">
            <a:avLst/>
          </a:prstGeom>
        </p:spPr>
      </p:pic>
      <p:sp>
        <p:nvSpPr>
          <p:cNvPr id="7" name="TextBox 6">
            <a:extLst>
              <a:ext uri="{FF2B5EF4-FFF2-40B4-BE49-F238E27FC236}">
                <a16:creationId xmlns:a16="http://schemas.microsoft.com/office/drawing/2014/main" id="{2119DE02-7190-F281-5381-B3A25F88493E}"/>
              </a:ext>
            </a:extLst>
          </p:cNvPr>
          <p:cNvSpPr txBox="1"/>
          <p:nvPr/>
        </p:nvSpPr>
        <p:spPr>
          <a:xfrm>
            <a:off x="1116943" y="4924751"/>
            <a:ext cx="4519448" cy="1169551"/>
          </a:xfrm>
          <a:prstGeom prst="rect">
            <a:avLst/>
          </a:prstGeom>
          <a:noFill/>
        </p:spPr>
        <p:txBody>
          <a:bodyPr wrap="square">
            <a:spAutoFit/>
          </a:bodyPr>
          <a:lstStyle/>
          <a:p>
            <a:r>
              <a:rPr lang="en-AU" sz="1400" b="0" i="0" dirty="0">
                <a:solidFill>
                  <a:srgbClr val="172B4D"/>
                </a:solidFill>
                <a:effectLst/>
                <a:latin typeface="-apple-system"/>
              </a:rPr>
              <a:t>Our product would be a web-based application, with a frontend client run in a browser, and a backend server as well. The system is standalone. Data would be transferred to the server and stored in our database. Only curated data would be pushed to the client's existing system.</a:t>
            </a:r>
            <a:endParaRPr lang="en-US" sz="1400" dirty="0"/>
          </a:p>
        </p:txBody>
      </p:sp>
      <p:pic>
        <p:nvPicPr>
          <p:cNvPr id="3" name="Picture 2" descr="The University of Melbourne – Universities Australia">
            <a:extLst>
              <a:ext uri="{FF2B5EF4-FFF2-40B4-BE49-F238E27FC236}">
                <a16:creationId xmlns:a16="http://schemas.microsoft.com/office/drawing/2014/main" id="{0667D7E1-1252-7FC1-FE7F-43298C462F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433" y="259365"/>
            <a:ext cx="1319048" cy="131904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diagram of a project&#10;&#10;AI-generated content may be incorrect.">
            <a:extLst>
              <a:ext uri="{FF2B5EF4-FFF2-40B4-BE49-F238E27FC236}">
                <a16:creationId xmlns:a16="http://schemas.microsoft.com/office/drawing/2014/main" id="{47E5716C-8061-06A1-92A1-AB26C9084943}"/>
              </a:ext>
            </a:extLst>
          </p:cNvPr>
          <p:cNvPicPr>
            <a:picLocks noChangeAspect="1"/>
          </p:cNvPicPr>
          <p:nvPr/>
        </p:nvPicPr>
        <p:blipFill>
          <a:blip r:embed="rId4"/>
          <a:stretch>
            <a:fillRect/>
          </a:stretch>
        </p:blipFill>
        <p:spPr>
          <a:xfrm>
            <a:off x="7002736" y="3304134"/>
            <a:ext cx="4673600" cy="3302000"/>
          </a:xfrm>
          <a:prstGeom prst="rect">
            <a:avLst/>
          </a:prstGeom>
        </p:spPr>
      </p:pic>
      <p:sp>
        <p:nvSpPr>
          <p:cNvPr id="9" name="TextBox 8">
            <a:extLst>
              <a:ext uri="{FF2B5EF4-FFF2-40B4-BE49-F238E27FC236}">
                <a16:creationId xmlns:a16="http://schemas.microsoft.com/office/drawing/2014/main" id="{A0CA78BF-9A40-DE73-17DB-98A523CE1FA8}"/>
              </a:ext>
            </a:extLst>
          </p:cNvPr>
          <p:cNvSpPr txBox="1"/>
          <p:nvPr/>
        </p:nvSpPr>
        <p:spPr>
          <a:xfrm>
            <a:off x="1429406" y="1862192"/>
            <a:ext cx="9597915" cy="646331"/>
          </a:xfrm>
          <a:prstGeom prst="rect">
            <a:avLst/>
          </a:prstGeom>
          <a:solidFill>
            <a:schemeClr val="accent4">
              <a:lumMod val="40000"/>
              <a:lumOff val="60000"/>
            </a:schemeClr>
          </a:solidFill>
        </p:spPr>
        <p:txBody>
          <a:bodyPr wrap="square">
            <a:spAutoFit/>
          </a:bodyPr>
          <a:lstStyle/>
          <a:p>
            <a:r>
              <a:rPr lang="en-US" sz="3600" dirty="0"/>
              <a:t>It’s a block diagram + a description of the diagram</a:t>
            </a:r>
          </a:p>
        </p:txBody>
      </p:sp>
      <p:sp>
        <p:nvSpPr>
          <p:cNvPr id="14" name="TextBox 13">
            <a:extLst>
              <a:ext uri="{FF2B5EF4-FFF2-40B4-BE49-F238E27FC236}">
                <a16:creationId xmlns:a16="http://schemas.microsoft.com/office/drawing/2014/main" id="{90E08600-588E-371F-72DD-9C38F360B7FB}"/>
              </a:ext>
            </a:extLst>
          </p:cNvPr>
          <p:cNvSpPr txBox="1"/>
          <p:nvPr/>
        </p:nvSpPr>
        <p:spPr>
          <a:xfrm>
            <a:off x="1116943" y="2882250"/>
            <a:ext cx="1319048" cy="369332"/>
          </a:xfrm>
          <a:prstGeom prst="rect">
            <a:avLst/>
          </a:prstGeom>
          <a:noFill/>
        </p:spPr>
        <p:txBody>
          <a:bodyPr wrap="square">
            <a:spAutoFit/>
          </a:bodyPr>
          <a:lstStyle/>
          <a:p>
            <a:r>
              <a:rPr lang="en-AU" sz="1800" b="0" i="0" dirty="0">
                <a:solidFill>
                  <a:srgbClr val="172B4D"/>
                </a:solidFill>
                <a:effectLst/>
                <a:latin typeface="-apple-system"/>
              </a:rPr>
              <a:t>Example:</a:t>
            </a:r>
            <a:endParaRPr lang="en-US" dirty="0"/>
          </a:p>
        </p:txBody>
      </p:sp>
      <p:sp>
        <p:nvSpPr>
          <p:cNvPr id="15" name="TextBox 14">
            <a:extLst>
              <a:ext uri="{FF2B5EF4-FFF2-40B4-BE49-F238E27FC236}">
                <a16:creationId xmlns:a16="http://schemas.microsoft.com/office/drawing/2014/main" id="{33F3439D-52E5-C421-79EB-C1D67B010287}"/>
              </a:ext>
            </a:extLst>
          </p:cNvPr>
          <p:cNvSpPr txBox="1"/>
          <p:nvPr/>
        </p:nvSpPr>
        <p:spPr>
          <a:xfrm>
            <a:off x="7002736" y="2934802"/>
            <a:ext cx="1319048" cy="369332"/>
          </a:xfrm>
          <a:prstGeom prst="rect">
            <a:avLst/>
          </a:prstGeom>
          <a:noFill/>
        </p:spPr>
        <p:txBody>
          <a:bodyPr wrap="square">
            <a:spAutoFit/>
          </a:bodyPr>
          <a:lstStyle/>
          <a:p>
            <a:r>
              <a:rPr lang="en-AU" sz="1800" b="0" i="0" dirty="0">
                <a:solidFill>
                  <a:srgbClr val="172B4D"/>
                </a:solidFill>
                <a:effectLst/>
                <a:latin typeface="-apple-system"/>
              </a:rPr>
              <a:t>Example:</a:t>
            </a:r>
            <a:endParaRPr lang="en-US" dirty="0"/>
          </a:p>
        </p:txBody>
      </p:sp>
    </p:spTree>
    <p:extLst>
      <p:ext uri="{BB962C8B-B14F-4D97-AF65-F5344CB8AC3E}">
        <p14:creationId xmlns:p14="http://schemas.microsoft.com/office/powerpoint/2010/main" val="3939939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69238-1ED2-AB47-3C6B-5ABEEF2DE22B}"/>
              </a:ext>
            </a:extLst>
          </p:cNvPr>
          <p:cNvSpPr>
            <a:spLocks noGrp="1"/>
          </p:cNvSpPr>
          <p:nvPr>
            <p:ph type="title"/>
          </p:nvPr>
        </p:nvSpPr>
        <p:spPr>
          <a:xfrm>
            <a:off x="2081047" y="387395"/>
            <a:ext cx="9173897" cy="878789"/>
          </a:xfrm>
        </p:spPr>
        <p:txBody>
          <a:bodyPr/>
          <a:lstStyle/>
          <a:p>
            <a:r>
              <a:rPr lang="en-US" dirty="0"/>
              <a:t>Your Mentor</a:t>
            </a:r>
          </a:p>
        </p:txBody>
      </p:sp>
      <p:pic>
        <p:nvPicPr>
          <p:cNvPr id="4" name="Picture 3" descr="A person in a red shirt&#10;&#10;Description automatically generated">
            <a:extLst>
              <a:ext uri="{FF2B5EF4-FFF2-40B4-BE49-F238E27FC236}">
                <a16:creationId xmlns:a16="http://schemas.microsoft.com/office/drawing/2014/main" id="{C6031E7B-58E4-B0E6-7187-A38280337E80}"/>
              </a:ext>
            </a:extLst>
          </p:cNvPr>
          <p:cNvPicPr>
            <a:picLocks noChangeAspect="1"/>
          </p:cNvPicPr>
          <p:nvPr/>
        </p:nvPicPr>
        <p:blipFill>
          <a:blip r:embed="rId2"/>
          <a:stretch>
            <a:fillRect/>
          </a:stretch>
        </p:blipFill>
        <p:spPr>
          <a:xfrm>
            <a:off x="935069" y="1575870"/>
            <a:ext cx="1937261" cy="2093615"/>
          </a:xfrm>
          <a:prstGeom prst="ellipse">
            <a:avLst/>
          </a:prstGeom>
          <a:ln w="63500" cap="rnd">
            <a:noFill/>
          </a:ln>
          <a:effectLst>
            <a:outerShdw blurRad="381000" dist="292100" dir="5400000" sx="-80000" sy="-18000" rotWithShape="0">
              <a:schemeClr val="bg1">
                <a:alpha val="22000"/>
              </a:schemeClr>
            </a:outerShdw>
          </a:effectLst>
          <a:scene3d>
            <a:camera prst="orthographicFront"/>
            <a:lightRig rig="contrasting" dir="t">
              <a:rot lat="0" lon="0" rev="3000000"/>
            </a:lightRig>
          </a:scene3d>
          <a:sp3d contourW="7620">
            <a:bevelT w="95250" h="31750"/>
            <a:contourClr>
              <a:srgbClr val="333333"/>
            </a:contourClr>
          </a:sp3d>
        </p:spPr>
      </p:pic>
      <p:sp>
        <p:nvSpPr>
          <p:cNvPr id="5" name="TextBox 4">
            <a:extLst>
              <a:ext uri="{FF2B5EF4-FFF2-40B4-BE49-F238E27FC236}">
                <a16:creationId xmlns:a16="http://schemas.microsoft.com/office/drawing/2014/main" id="{EF4DAF8C-4820-FF01-AA1F-6C72838264AC}"/>
              </a:ext>
            </a:extLst>
          </p:cNvPr>
          <p:cNvSpPr txBox="1"/>
          <p:nvPr/>
        </p:nvSpPr>
        <p:spPr>
          <a:xfrm>
            <a:off x="945520" y="3807846"/>
            <a:ext cx="1926810" cy="461665"/>
          </a:xfrm>
          <a:prstGeom prst="rect">
            <a:avLst/>
          </a:prstGeom>
          <a:noFill/>
        </p:spPr>
        <p:txBody>
          <a:bodyPr wrap="none" rtlCol="0">
            <a:spAutoFit/>
          </a:bodyPr>
          <a:lstStyle/>
          <a:p>
            <a:r>
              <a:rPr lang="en-US" sz="2400" dirty="0"/>
              <a:t>Paul Calverley</a:t>
            </a:r>
          </a:p>
        </p:txBody>
      </p:sp>
      <p:sp>
        <p:nvSpPr>
          <p:cNvPr id="8" name="TextBox 7">
            <a:extLst>
              <a:ext uri="{FF2B5EF4-FFF2-40B4-BE49-F238E27FC236}">
                <a16:creationId xmlns:a16="http://schemas.microsoft.com/office/drawing/2014/main" id="{0F11C6CB-4489-CD93-0EA2-ABA5C748A5E4}"/>
              </a:ext>
            </a:extLst>
          </p:cNvPr>
          <p:cNvSpPr txBox="1"/>
          <p:nvPr/>
        </p:nvSpPr>
        <p:spPr>
          <a:xfrm>
            <a:off x="1104628" y="4269511"/>
            <a:ext cx="1598141" cy="369332"/>
          </a:xfrm>
          <a:prstGeom prst="rect">
            <a:avLst/>
          </a:prstGeom>
          <a:noFill/>
        </p:spPr>
        <p:txBody>
          <a:bodyPr wrap="square">
            <a:spAutoFit/>
          </a:bodyPr>
          <a:lstStyle/>
          <a:p>
            <a:r>
              <a:rPr lang="en-US" i="1" dirty="0"/>
              <a:t>He/him/his</a:t>
            </a:r>
          </a:p>
        </p:txBody>
      </p:sp>
      <p:grpSp>
        <p:nvGrpSpPr>
          <p:cNvPr id="11" name="Group 10">
            <a:extLst>
              <a:ext uri="{FF2B5EF4-FFF2-40B4-BE49-F238E27FC236}">
                <a16:creationId xmlns:a16="http://schemas.microsoft.com/office/drawing/2014/main" id="{D1B34EBD-3257-9E4A-E91C-DBF563B561C8}"/>
              </a:ext>
            </a:extLst>
          </p:cNvPr>
          <p:cNvGrpSpPr/>
          <p:nvPr/>
        </p:nvGrpSpPr>
        <p:grpSpPr>
          <a:xfrm>
            <a:off x="3657522" y="2044596"/>
            <a:ext cx="7566715" cy="4402788"/>
            <a:chOff x="3402543" y="4010052"/>
            <a:chExt cx="7566715" cy="4402788"/>
          </a:xfrm>
        </p:grpSpPr>
        <p:sp>
          <p:nvSpPr>
            <p:cNvPr id="3" name="TextBox 2">
              <a:extLst>
                <a:ext uri="{FF2B5EF4-FFF2-40B4-BE49-F238E27FC236}">
                  <a16:creationId xmlns:a16="http://schemas.microsoft.com/office/drawing/2014/main" id="{78B1AC85-9D99-F21E-1992-E12CD5F300C4}"/>
                </a:ext>
              </a:extLst>
            </p:cNvPr>
            <p:cNvSpPr txBox="1"/>
            <p:nvPr/>
          </p:nvSpPr>
          <p:spPr>
            <a:xfrm>
              <a:off x="3402543" y="4499781"/>
              <a:ext cx="7566715" cy="391305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t>Support you – not do the work for you.</a:t>
              </a:r>
            </a:p>
            <a:p>
              <a:pPr marL="285750" indent="-285750">
                <a:lnSpc>
                  <a:spcPct val="150000"/>
                </a:lnSpc>
                <a:buFont typeface="Arial" panose="020B0604020202020204" pitchFamily="34" charset="0"/>
                <a:buChar char="•"/>
              </a:pPr>
              <a:r>
                <a:rPr lang="en-US" sz="2400" dirty="0"/>
                <a:t>Advocate for you based on the evidence you provide in your assessments</a:t>
              </a:r>
            </a:p>
            <a:p>
              <a:pPr marL="285750" indent="-285750">
                <a:lnSpc>
                  <a:spcPct val="150000"/>
                </a:lnSpc>
                <a:buFont typeface="Arial" panose="020B0604020202020204" pitchFamily="34" charset="0"/>
                <a:buChar char="•"/>
              </a:pPr>
              <a:r>
                <a:rPr lang="en-US" sz="2400" dirty="0"/>
                <a:t>Escalation for issues or problems that are outside your control</a:t>
              </a:r>
            </a:p>
            <a:p>
              <a:pPr marL="285750" indent="-285750">
                <a:lnSpc>
                  <a:spcPct val="150000"/>
                </a:lnSpc>
                <a:buFont typeface="Arial" panose="020B0604020202020204" pitchFamily="34" charset="0"/>
                <a:buChar char="•"/>
              </a:pPr>
              <a:r>
                <a:rPr lang="en-US" sz="2400" dirty="0"/>
                <a:t>Guidance over best practices in industry</a:t>
              </a:r>
            </a:p>
            <a:p>
              <a:pPr marL="285750" indent="-285750">
                <a:lnSpc>
                  <a:spcPct val="150000"/>
                </a:lnSpc>
                <a:buFont typeface="Arial" panose="020B0604020202020204" pitchFamily="34" charset="0"/>
                <a:buChar char="•"/>
              </a:pPr>
              <a:r>
                <a:rPr lang="en-US" sz="2400" dirty="0"/>
                <a:t>Prepare you for the full year Capstone project next year</a:t>
              </a:r>
            </a:p>
          </p:txBody>
        </p:sp>
        <p:sp>
          <p:nvSpPr>
            <p:cNvPr id="6" name="TextBox 5">
              <a:extLst>
                <a:ext uri="{FF2B5EF4-FFF2-40B4-BE49-F238E27FC236}">
                  <a16:creationId xmlns:a16="http://schemas.microsoft.com/office/drawing/2014/main" id="{42F12147-3D1A-0A1A-5992-435537887749}"/>
                </a:ext>
              </a:extLst>
            </p:cNvPr>
            <p:cNvSpPr txBox="1"/>
            <p:nvPr/>
          </p:nvSpPr>
          <p:spPr>
            <a:xfrm>
              <a:off x="3402543" y="4010052"/>
              <a:ext cx="2600135" cy="461665"/>
            </a:xfrm>
            <a:prstGeom prst="rect">
              <a:avLst/>
            </a:prstGeom>
            <a:noFill/>
          </p:spPr>
          <p:txBody>
            <a:bodyPr wrap="none" rtlCol="0">
              <a:spAutoFit/>
            </a:bodyPr>
            <a:lstStyle/>
            <a:p>
              <a:r>
                <a:rPr lang="en-US" sz="2400" b="1" dirty="0"/>
                <a:t>My responsibilities</a:t>
              </a:r>
            </a:p>
          </p:txBody>
        </p:sp>
      </p:grpSp>
      <p:grpSp>
        <p:nvGrpSpPr>
          <p:cNvPr id="12" name="Group 11">
            <a:extLst>
              <a:ext uri="{FF2B5EF4-FFF2-40B4-BE49-F238E27FC236}">
                <a16:creationId xmlns:a16="http://schemas.microsoft.com/office/drawing/2014/main" id="{8DC6ADC9-30BA-821F-0840-C984ECC73341}"/>
              </a:ext>
            </a:extLst>
          </p:cNvPr>
          <p:cNvGrpSpPr/>
          <p:nvPr/>
        </p:nvGrpSpPr>
        <p:grpSpPr>
          <a:xfrm>
            <a:off x="3546017" y="2044596"/>
            <a:ext cx="8011510" cy="3687382"/>
            <a:chOff x="3402543" y="1214300"/>
            <a:chExt cx="8011510" cy="3687382"/>
          </a:xfrm>
        </p:grpSpPr>
        <p:sp>
          <p:nvSpPr>
            <p:cNvPr id="7" name="TextBox 6">
              <a:extLst>
                <a:ext uri="{FF2B5EF4-FFF2-40B4-BE49-F238E27FC236}">
                  <a16:creationId xmlns:a16="http://schemas.microsoft.com/office/drawing/2014/main" id="{2B5EEC6F-E8BF-0B25-F0B5-404A9D9524D1}"/>
                </a:ext>
              </a:extLst>
            </p:cNvPr>
            <p:cNvSpPr txBox="1"/>
            <p:nvPr/>
          </p:nvSpPr>
          <p:spPr>
            <a:xfrm>
              <a:off x="3402543" y="1542621"/>
              <a:ext cx="8011510" cy="335906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t>Project Manager, IT Business Analyst, Application Developer, Scrum Master and Agile Coach in industry for over 8 years</a:t>
              </a:r>
            </a:p>
            <a:p>
              <a:pPr marL="285750" indent="-285750">
                <a:lnSpc>
                  <a:spcPct val="150000"/>
                </a:lnSpc>
                <a:buFont typeface="Arial" panose="020B0604020202020204" pitchFamily="34" charset="0"/>
                <a:buChar char="•"/>
              </a:pPr>
              <a:r>
                <a:rPr lang="en-US" sz="2400" dirty="0"/>
                <a:t>Applications Development (low code) and Full Stack Development expertise (JS)</a:t>
              </a:r>
            </a:p>
            <a:p>
              <a:pPr marL="285750" indent="-285750">
                <a:lnSpc>
                  <a:spcPct val="150000"/>
                </a:lnSpc>
                <a:buFont typeface="Arial" panose="020B0604020202020204" pitchFamily="34" charset="0"/>
                <a:buChar char="•"/>
              </a:pPr>
              <a:r>
                <a:rPr lang="en-US" sz="2400" dirty="0"/>
                <a:t>Interest in Agentic AI and business automation</a:t>
              </a:r>
            </a:p>
            <a:p>
              <a:pPr marL="285750" indent="-285750">
                <a:lnSpc>
                  <a:spcPct val="150000"/>
                </a:lnSpc>
                <a:buFont typeface="Arial" panose="020B0604020202020204" pitchFamily="34" charset="0"/>
                <a:buChar char="•"/>
              </a:pPr>
              <a:r>
                <a:rPr lang="en-US" sz="2400" dirty="0"/>
                <a:t>Supervising SWEN90009, 90014 and 90017/18 for 6 years</a:t>
              </a:r>
            </a:p>
          </p:txBody>
        </p:sp>
        <p:sp>
          <p:nvSpPr>
            <p:cNvPr id="9" name="TextBox 8">
              <a:extLst>
                <a:ext uri="{FF2B5EF4-FFF2-40B4-BE49-F238E27FC236}">
                  <a16:creationId xmlns:a16="http://schemas.microsoft.com/office/drawing/2014/main" id="{8FF7118B-FACC-1D8D-CCA8-5EE06CC565EA}"/>
                </a:ext>
              </a:extLst>
            </p:cNvPr>
            <p:cNvSpPr txBox="1"/>
            <p:nvPr/>
          </p:nvSpPr>
          <p:spPr>
            <a:xfrm>
              <a:off x="3539177" y="1214300"/>
              <a:ext cx="2181431" cy="461665"/>
            </a:xfrm>
            <a:prstGeom prst="rect">
              <a:avLst/>
            </a:prstGeom>
            <a:noFill/>
          </p:spPr>
          <p:txBody>
            <a:bodyPr wrap="none" rtlCol="0">
              <a:spAutoFit/>
            </a:bodyPr>
            <a:lstStyle/>
            <a:p>
              <a:r>
                <a:rPr lang="en-US" sz="2400" b="1" dirty="0"/>
                <a:t>My Background</a:t>
              </a:r>
            </a:p>
          </p:txBody>
        </p:sp>
      </p:grpSp>
      <p:pic>
        <p:nvPicPr>
          <p:cNvPr id="10" name="Picture 2" descr="The University of Melbourne – Universities Australia">
            <a:extLst>
              <a:ext uri="{FF2B5EF4-FFF2-40B4-BE49-F238E27FC236}">
                <a16:creationId xmlns:a16="http://schemas.microsoft.com/office/drawing/2014/main" id="{55E0712D-C165-0087-88A4-03F36243DF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0372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B3796-7A7D-3A54-0712-AAFD1A4DDDB2}"/>
              </a:ext>
            </a:extLst>
          </p:cNvPr>
          <p:cNvSpPr>
            <a:spLocks noGrp="1"/>
          </p:cNvSpPr>
          <p:nvPr>
            <p:ph type="title"/>
          </p:nvPr>
        </p:nvSpPr>
        <p:spPr>
          <a:xfrm>
            <a:off x="2039006" y="365125"/>
            <a:ext cx="9314793" cy="917137"/>
          </a:xfrm>
        </p:spPr>
        <p:txBody>
          <a:bodyPr/>
          <a:lstStyle/>
          <a:p>
            <a:r>
              <a:rPr lang="en-US" dirty="0"/>
              <a:t>The Design Concept</a:t>
            </a:r>
          </a:p>
        </p:txBody>
      </p:sp>
      <p:pic>
        <p:nvPicPr>
          <p:cNvPr id="5" name="Picture 2" descr="The University of Melbourne – Universities Australia">
            <a:extLst>
              <a:ext uri="{FF2B5EF4-FFF2-40B4-BE49-F238E27FC236}">
                <a16:creationId xmlns:a16="http://schemas.microsoft.com/office/drawing/2014/main" id="{CB2FACAC-C51C-AF5D-02B3-798ED43D05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2129235-B5BB-190C-91E8-3B48DB0C7B9A}"/>
              </a:ext>
            </a:extLst>
          </p:cNvPr>
          <p:cNvSpPr txBox="1"/>
          <p:nvPr/>
        </p:nvSpPr>
        <p:spPr>
          <a:xfrm>
            <a:off x="767255" y="1662752"/>
            <a:ext cx="10657490" cy="3913059"/>
          </a:xfrm>
          <a:prstGeom prst="rect">
            <a:avLst/>
          </a:prstGeom>
          <a:noFill/>
        </p:spPr>
        <p:txBody>
          <a:bodyPr wrap="square" rtlCol="0">
            <a:spAutoFit/>
          </a:bodyPr>
          <a:lstStyle/>
          <a:p>
            <a:pPr marL="342900" indent="-342900">
              <a:lnSpc>
                <a:spcPct val="150000"/>
              </a:lnSpc>
              <a:buAutoNum type="arabicPeriod"/>
            </a:pPr>
            <a:r>
              <a:rPr lang="en-US" sz="2400" dirty="0"/>
              <a:t>It’s high level, first draft of the system block diagram.</a:t>
            </a:r>
          </a:p>
          <a:p>
            <a:pPr marL="342900" indent="-342900">
              <a:lnSpc>
                <a:spcPct val="150000"/>
              </a:lnSpc>
              <a:buAutoNum type="arabicPeriod"/>
            </a:pPr>
            <a:r>
              <a:rPr lang="en-US" sz="2400" dirty="0"/>
              <a:t>It should focus on functional building blocks, where each block in the diagram is titled by what it does (e.g. Authentication service, API gateway, User service, Data Adapter, Messaging Service, </a:t>
            </a:r>
            <a:r>
              <a:rPr lang="en-US" sz="2400" dirty="0" err="1"/>
              <a:t>etc</a:t>
            </a:r>
            <a:r>
              <a:rPr lang="en-US" sz="2400" dirty="0"/>
              <a:t>)</a:t>
            </a:r>
          </a:p>
          <a:p>
            <a:pPr marL="342900" indent="-342900">
              <a:lnSpc>
                <a:spcPct val="150000"/>
              </a:lnSpc>
              <a:buAutoNum type="arabicPeriod"/>
            </a:pPr>
            <a:r>
              <a:rPr lang="en-US" sz="2400" dirty="0"/>
              <a:t>Try to avoid describing the technology (e.g. React, python, </a:t>
            </a:r>
            <a:r>
              <a:rPr lang="en-US" sz="2400" dirty="0" err="1"/>
              <a:t>mySQL</a:t>
            </a:r>
            <a:r>
              <a:rPr lang="en-US" sz="2400" dirty="0"/>
              <a:t>) at this stage</a:t>
            </a:r>
          </a:p>
          <a:p>
            <a:pPr marL="342900" indent="-342900">
              <a:lnSpc>
                <a:spcPct val="150000"/>
              </a:lnSpc>
              <a:buFontTx/>
              <a:buAutoNum type="arabicPeriod"/>
            </a:pPr>
            <a:r>
              <a:rPr lang="en-US" sz="2400" dirty="0"/>
              <a:t>You can produce more than one concept design, if you wish, and select the one that best meets the needs of security, scalability and maintainability</a:t>
            </a:r>
          </a:p>
        </p:txBody>
      </p:sp>
    </p:spTree>
    <p:extLst>
      <p:ext uri="{BB962C8B-B14F-4D97-AF65-F5344CB8AC3E}">
        <p14:creationId xmlns:p14="http://schemas.microsoft.com/office/powerpoint/2010/main" val="2876252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0F990-65BF-B658-775C-F77488A4A425}"/>
              </a:ext>
            </a:extLst>
          </p:cNvPr>
          <p:cNvSpPr>
            <a:spLocks noGrp="1"/>
          </p:cNvSpPr>
          <p:nvPr>
            <p:ph type="title"/>
          </p:nvPr>
        </p:nvSpPr>
        <p:spPr>
          <a:xfrm>
            <a:off x="2168837" y="496450"/>
            <a:ext cx="8659445" cy="833054"/>
          </a:xfrm>
        </p:spPr>
        <p:txBody>
          <a:bodyPr/>
          <a:lstStyle/>
          <a:p>
            <a:r>
              <a:rPr lang="en-US" dirty="0"/>
              <a:t>Example 2</a:t>
            </a:r>
          </a:p>
        </p:txBody>
      </p:sp>
      <p:pic>
        <p:nvPicPr>
          <p:cNvPr id="1026" name="Picture 2" descr="Concept Diagram">
            <a:extLst>
              <a:ext uri="{FF2B5EF4-FFF2-40B4-BE49-F238E27FC236}">
                <a16:creationId xmlns:a16="http://schemas.microsoft.com/office/drawing/2014/main" id="{B9A3D727-317A-75F1-3F6D-AB1E6F85D0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2481" y="1600200"/>
            <a:ext cx="9638484" cy="479163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The University of Melbourne – Universities Australia">
            <a:extLst>
              <a:ext uri="{FF2B5EF4-FFF2-40B4-BE49-F238E27FC236}">
                <a16:creationId xmlns:a16="http://schemas.microsoft.com/office/drawing/2014/main" id="{1EA83505-101E-7D14-B1FA-A1B88F5DCE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03720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A456A-CF18-975C-A9A5-FAC5B3981984}"/>
              </a:ext>
            </a:extLst>
          </p:cNvPr>
          <p:cNvSpPr>
            <a:spLocks noGrp="1"/>
          </p:cNvSpPr>
          <p:nvPr>
            <p:ph type="title"/>
          </p:nvPr>
        </p:nvSpPr>
        <p:spPr>
          <a:xfrm>
            <a:off x="2333296" y="450576"/>
            <a:ext cx="3090042" cy="980199"/>
          </a:xfrm>
        </p:spPr>
        <p:txBody>
          <a:bodyPr/>
          <a:lstStyle/>
          <a:p>
            <a:r>
              <a:rPr lang="en-US" dirty="0"/>
              <a:t>Example 3</a:t>
            </a:r>
          </a:p>
        </p:txBody>
      </p:sp>
      <p:pic>
        <p:nvPicPr>
          <p:cNvPr id="2050" name="Picture 2">
            <a:extLst>
              <a:ext uri="{FF2B5EF4-FFF2-40B4-BE49-F238E27FC236}">
                <a16:creationId xmlns:a16="http://schemas.microsoft.com/office/drawing/2014/main" id="{278182A1-1399-BB36-D846-4FBBFB90DC4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793" t="22098" r="17983" b="46273"/>
          <a:stretch>
            <a:fillRect/>
          </a:stretch>
        </p:blipFill>
        <p:spPr bwMode="auto">
          <a:xfrm>
            <a:off x="2017986" y="1175680"/>
            <a:ext cx="8156027" cy="550296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The University of Melbourne – Universities Australia">
            <a:extLst>
              <a:ext uri="{FF2B5EF4-FFF2-40B4-BE49-F238E27FC236}">
                <a16:creationId xmlns:a16="http://schemas.microsoft.com/office/drawing/2014/main" id="{69921614-96B7-373C-9125-F42F946B38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31487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17DE7E-3383-7AA0-D56E-F39437F6F1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EBFF04-F4EE-640B-8860-BAB9F9FF8BD4}"/>
              </a:ext>
            </a:extLst>
          </p:cNvPr>
          <p:cNvSpPr>
            <a:spLocks noGrp="1"/>
          </p:cNvSpPr>
          <p:nvPr>
            <p:ph type="title"/>
          </p:nvPr>
        </p:nvSpPr>
        <p:spPr>
          <a:xfrm>
            <a:off x="2111161" y="541028"/>
            <a:ext cx="9314793" cy="917137"/>
          </a:xfrm>
        </p:spPr>
        <p:txBody>
          <a:bodyPr/>
          <a:lstStyle/>
          <a:p>
            <a:r>
              <a:rPr lang="en-US" dirty="0"/>
              <a:t>Considerations</a:t>
            </a:r>
          </a:p>
        </p:txBody>
      </p:sp>
      <p:sp>
        <p:nvSpPr>
          <p:cNvPr id="3" name="TextBox 2">
            <a:extLst>
              <a:ext uri="{FF2B5EF4-FFF2-40B4-BE49-F238E27FC236}">
                <a16:creationId xmlns:a16="http://schemas.microsoft.com/office/drawing/2014/main" id="{51149A8F-1D17-6476-CC78-656BB61DE3EE}"/>
              </a:ext>
            </a:extLst>
          </p:cNvPr>
          <p:cNvSpPr txBox="1"/>
          <p:nvPr/>
        </p:nvSpPr>
        <p:spPr>
          <a:xfrm>
            <a:off x="869731" y="2073944"/>
            <a:ext cx="9210214" cy="369332"/>
          </a:xfrm>
          <a:prstGeom prst="rect">
            <a:avLst/>
          </a:prstGeom>
          <a:noFill/>
        </p:spPr>
        <p:txBody>
          <a:bodyPr wrap="none" rtlCol="0">
            <a:spAutoFit/>
          </a:bodyPr>
          <a:lstStyle/>
          <a:p>
            <a:r>
              <a:rPr lang="en-US" dirty="0"/>
              <a:t>What sort of Application are you building?  Web?  Native mobile? Desktop? Server? Embedded? </a:t>
            </a:r>
          </a:p>
        </p:txBody>
      </p:sp>
      <p:sp>
        <p:nvSpPr>
          <p:cNvPr id="4" name="TextBox 3">
            <a:extLst>
              <a:ext uri="{FF2B5EF4-FFF2-40B4-BE49-F238E27FC236}">
                <a16:creationId xmlns:a16="http://schemas.microsoft.com/office/drawing/2014/main" id="{1D8D6C55-B852-6205-4A13-8919E455A0A7}"/>
              </a:ext>
            </a:extLst>
          </p:cNvPr>
          <p:cNvSpPr txBox="1"/>
          <p:nvPr/>
        </p:nvSpPr>
        <p:spPr>
          <a:xfrm>
            <a:off x="869731" y="2613521"/>
            <a:ext cx="10143161" cy="369332"/>
          </a:xfrm>
          <a:prstGeom prst="rect">
            <a:avLst/>
          </a:prstGeom>
          <a:noFill/>
        </p:spPr>
        <p:txBody>
          <a:bodyPr wrap="none" rtlCol="0">
            <a:spAutoFit/>
          </a:bodyPr>
          <a:lstStyle/>
          <a:p>
            <a:r>
              <a:rPr lang="en-US" dirty="0"/>
              <a:t>Is the solution modular (separated frontend and backend) and if so, what is the purpose of those modules?</a:t>
            </a:r>
          </a:p>
        </p:txBody>
      </p:sp>
      <p:sp>
        <p:nvSpPr>
          <p:cNvPr id="6" name="TextBox 5">
            <a:extLst>
              <a:ext uri="{FF2B5EF4-FFF2-40B4-BE49-F238E27FC236}">
                <a16:creationId xmlns:a16="http://schemas.microsoft.com/office/drawing/2014/main" id="{B8381D14-92B0-839A-A040-67185EDEB2F5}"/>
              </a:ext>
            </a:extLst>
          </p:cNvPr>
          <p:cNvSpPr txBox="1"/>
          <p:nvPr/>
        </p:nvSpPr>
        <p:spPr>
          <a:xfrm>
            <a:off x="869731" y="3183305"/>
            <a:ext cx="10556223" cy="369332"/>
          </a:xfrm>
          <a:prstGeom prst="rect">
            <a:avLst/>
          </a:prstGeom>
          <a:noFill/>
        </p:spPr>
        <p:txBody>
          <a:bodyPr wrap="none" rtlCol="0">
            <a:spAutoFit/>
          </a:bodyPr>
          <a:lstStyle/>
          <a:p>
            <a:r>
              <a:rPr lang="en-US" dirty="0"/>
              <a:t>Are there external software/hardware components required?  How will these be integrated into your solution?</a:t>
            </a:r>
          </a:p>
        </p:txBody>
      </p:sp>
      <p:sp>
        <p:nvSpPr>
          <p:cNvPr id="8" name="TextBox 7">
            <a:extLst>
              <a:ext uri="{FF2B5EF4-FFF2-40B4-BE49-F238E27FC236}">
                <a16:creationId xmlns:a16="http://schemas.microsoft.com/office/drawing/2014/main" id="{1C32499D-A5E1-CEDF-EEE6-87BF9266FC29}"/>
              </a:ext>
            </a:extLst>
          </p:cNvPr>
          <p:cNvSpPr txBox="1"/>
          <p:nvPr/>
        </p:nvSpPr>
        <p:spPr>
          <a:xfrm>
            <a:off x="869731" y="3755840"/>
            <a:ext cx="7370479" cy="369332"/>
          </a:xfrm>
          <a:prstGeom prst="rect">
            <a:avLst/>
          </a:prstGeom>
          <a:noFill/>
        </p:spPr>
        <p:txBody>
          <a:bodyPr wrap="none" rtlCol="0">
            <a:spAutoFit/>
          </a:bodyPr>
          <a:lstStyle/>
          <a:p>
            <a:r>
              <a:rPr lang="en-US" dirty="0"/>
              <a:t>Is data required to be stored?  What sort of data and where will it be stored?</a:t>
            </a:r>
          </a:p>
        </p:txBody>
      </p:sp>
      <p:sp>
        <p:nvSpPr>
          <p:cNvPr id="11" name="TextBox 10">
            <a:extLst>
              <a:ext uri="{FF2B5EF4-FFF2-40B4-BE49-F238E27FC236}">
                <a16:creationId xmlns:a16="http://schemas.microsoft.com/office/drawing/2014/main" id="{15CA59DC-CFFE-FEBF-2A33-6E79E8691A0B}"/>
              </a:ext>
            </a:extLst>
          </p:cNvPr>
          <p:cNvSpPr txBox="1"/>
          <p:nvPr/>
        </p:nvSpPr>
        <p:spPr>
          <a:xfrm>
            <a:off x="869731" y="4281684"/>
            <a:ext cx="6782498" cy="369332"/>
          </a:xfrm>
          <a:prstGeom prst="rect">
            <a:avLst/>
          </a:prstGeom>
          <a:noFill/>
        </p:spPr>
        <p:txBody>
          <a:bodyPr wrap="none" rtlCol="0">
            <a:spAutoFit/>
          </a:bodyPr>
          <a:lstStyle/>
          <a:p>
            <a:r>
              <a:rPr lang="en-US" dirty="0"/>
              <a:t>What physical resources (Cloud, Servers, Devices </a:t>
            </a:r>
            <a:r>
              <a:rPr lang="en-US" dirty="0" err="1"/>
              <a:t>etc</a:t>
            </a:r>
            <a:r>
              <a:rPr lang="en-US" dirty="0"/>
              <a:t>) will be required?</a:t>
            </a:r>
          </a:p>
        </p:txBody>
      </p:sp>
      <p:sp>
        <p:nvSpPr>
          <p:cNvPr id="14" name="TextBox 13">
            <a:extLst>
              <a:ext uri="{FF2B5EF4-FFF2-40B4-BE49-F238E27FC236}">
                <a16:creationId xmlns:a16="http://schemas.microsoft.com/office/drawing/2014/main" id="{AD3925BC-F551-11B2-0DF9-43E63101E3C9}"/>
              </a:ext>
            </a:extLst>
          </p:cNvPr>
          <p:cNvSpPr txBox="1"/>
          <p:nvPr/>
        </p:nvSpPr>
        <p:spPr>
          <a:xfrm>
            <a:off x="869731" y="4784194"/>
            <a:ext cx="11003525" cy="369332"/>
          </a:xfrm>
          <a:prstGeom prst="rect">
            <a:avLst/>
          </a:prstGeom>
          <a:noFill/>
        </p:spPr>
        <p:txBody>
          <a:bodyPr wrap="none" rtlCol="0">
            <a:spAutoFit/>
          </a:bodyPr>
          <a:lstStyle/>
          <a:p>
            <a:r>
              <a:rPr lang="en-US" dirty="0"/>
              <a:t>What components do you think you can </a:t>
            </a:r>
            <a:r>
              <a:rPr lang="en-US" b="1" dirty="0"/>
              <a:t>re-use</a:t>
            </a:r>
            <a:r>
              <a:rPr lang="en-US" dirty="0"/>
              <a:t>, out of the box or with some modification?  Libraries?  Frameworks?</a:t>
            </a:r>
          </a:p>
        </p:txBody>
      </p:sp>
      <p:sp>
        <p:nvSpPr>
          <p:cNvPr id="15" name="TextBox 14">
            <a:extLst>
              <a:ext uri="{FF2B5EF4-FFF2-40B4-BE49-F238E27FC236}">
                <a16:creationId xmlns:a16="http://schemas.microsoft.com/office/drawing/2014/main" id="{5C6602FF-5652-DBE4-26ED-763E3F81ADD4}"/>
              </a:ext>
            </a:extLst>
          </p:cNvPr>
          <p:cNvSpPr txBox="1"/>
          <p:nvPr/>
        </p:nvSpPr>
        <p:spPr>
          <a:xfrm>
            <a:off x="869731" y="5286704"/>
            <a:ext cx="3785203" cy="369332"/>
          </a:xfrm>
          <a:prstGeom prst="rect">
            <a:avLst/>
          </a:prstGeom>
          <a:noFill/>
        </p:spPr>
        <p:txBody>
          <a:bodyPr wrap="none" rtlCol="0">
            <a:spAutoFit/>
          </a:bodyPr>
          <a:lstStyle/>
          <a:p>
            <a:r>
              <a:rPr lang="en-US" dirty="0"/>
              <a:t>How will you create a </a:t>
            </a:r>
            <a:r>
              <a:rPr lang="en-US" u="sng" dirty="0"/>
              <a:t>secure</a:t>
            </a:r>
            <a:r>
              <a:rPr lang="en-US" dirty="0"/>
              <a:t> solution?</a:t>
            </a:r>
          </a:p>
        </p:txBody>
      </p:sp>
      <p:pic>
        <p:nvPicPr>
          <p:cNvPr id="5" name="Picture 2" descr="The University of Melbourne – Universities Australia">
            <a:extLst>
              <a:ext uri="{FF2B5EF4-FFF2-40B4-BE49-F238E27FC236}">
                <a16:creationId xmlns:a16="http://schemas.microsoft.com/office/drawing/2014/main" id="{37E55CEE-EF1E-A23F-02E9-B0BC071322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9081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8" grpId="0"/>
      <p:bldP spid="11" grpId="0"/>
      <p:bldP spid="14"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F4239-C3D4-D5C6-4F22-131C74F61FDD}"/>
              </a:ext>
            </a:extLst>
          </p:cNvPr>
          <p:cNvSpPr>
            <a:spLocks noGrp="1"/>
          </p:cNvSpPr>
          <p:nvPr>
            <p:ph type="ctrTitle"/>
          </p:nvPr>
        </p:nvSpPr>
        <p:spPr>
          <a:xfrm>
            <a:off x="1524000" y="708412"/>
            <a:ext cx="9144000" cy="891788"/>
          </a:xfrm>
        </p:spPr>
        <p:txBody>
          <a:bodyPr>
            <a:normAutofit fontScale="90000"/>
          </a:bodyPr>
          <a:lstStyle/>
          <a:p>
            <a:r>
              <a:rPr lang="en-US" dirty="0"/>
              <a:t>Agenda</a:t>
            </a:r>
          </a:p>
        </p:txBody>
      </p:sp>
      <p:sp>
        <p:nvSpPr>
          <p:cNvPr id="3" name="Subtitle 2">
            <a:extLst>
              <a:ext uri="{FF2B5EF4-FFF2-40B4-BE49-F238E27FC236}">
                <a16:creationId xmlns:a16="http://schemas.microsoft.com/office/drawing/2014/main" id="{9C235315-6622-6A0A-9C11-2F38F61E9D70}"/>
              </a:ext>
            </a:extLst>
          </p:cNvPr>
          <p:cNvSpPr>
            <a:spLocks noGrp="1"/>
          </p:cNvSpPr>
          <p:nvPr>
            <p:ph type="subTitle" idx="1"/>
          </p:nvPr>
        </p:nvSpPr>
        <p:spPr>
          <a:xfrm>
            <a:off x="1387365" y="2496065"/>
            <a:ext cx="9816662" cy="3286897"/>
          </a:xfrm>
        </p:spPr>
        <p:txBody>
          <a:bodyPr>
            <a:normAutofit/>
          </a:bodyPr>
          <a:lstStyle/>
          <a:p>
            <a:pPr marL="342900" indent="-342900" algn="l">
              <a:buFont typeface="Arial" panose="020B0604020202020204" pitchFamily="34" charset="0"/>
              <a:buChar char="•"/>
            </a:pPr>
            <a:r>
              <a:rPr lang="en-US" dirty="0"/>
              <a:t>Introductions</a:t>
            </a:r>
          </a:p>
          <a:p>
            <a:pPr marL="342900" indent="-342900" algn="l">
              <a:buFont typeface="Arial" panose="020B0604020202020204" pitchFamily="34" charset="0"/>
              <a:buChar char="•"/>
            </a:pPr>
            <a:r>
              <a:rPr lang="en-US" dirty="0"/>
              <a:t>Scope and objectives</a:t>
            </a:r>
          </a:p>
          <a:p>
            <a:pPr marL="342900" indent="-342900" algn="l">
              <a:buFont typeface="Arial" panose="020B0604020202020204" pitchFamily="34" charset="0"/>
              <a:buChar char="•"/>
            </a:pPr>
            <a:r>
              <a:rPr lang="en-US" dirty="0"/>
              <a:t>Scrum Master and Product Owner roles</a:t>
            </a:r>
          </a:p>
          <a:p>
            <a:pPr marL="342900" indent="-342900" algn="l">
              <a:buFont typeface="Arial" panose="020B0604020202020204" pitchFamily="34" charset="0"/>
              <a:buChar char="•"/>
            </a:pPr>
            <a:r>
              <a:rPr lang="en-US" dirty="0"/>
              <a:t>Admin – </a:t>
            </a:r>
            <a:r>
              <a:rPr lang="en-US" dirty="0" err="1"/>
              <a:t>Github</a:t>
            </a:r>
            <a:r>
              <a:rPr lang="en-US" dirty="0"/>
              <a:t>, Confluence, Slack, w</a:t>
            </a:r>
            <a:r>
              <a:rPr lang="en-AU" dirty="0" err="1"/>
              <a:t>eekly</a:t>
            </a:r>
            <a:r>
              <a:rPr lang="en-AU" dirty="0"/>
              <a:t> mentor meetings</a:t>
            </a:r>
            <a:endParaRPr lang="en-US" dirty="0"/>
          </a:p>
          <a:p>
            <a:pPr marL="342900" indent="-342900" algn="l">
              <a:buFont typeface="Arial" panose="020B0604020202020204" pitchFamily="34" charset="0"/>
              <a:buChar char="•"/>
            </a:pPr>
            <a:r>
              <a:rPr lang="en-AU" dirty="0"/>
              <a:t>Requirements resolution process</a:t>
            </a:r>
          </a:p>
          <a:p>
            <a:pPr marL="342900" indent="-342900" algn="l">
              <a:buFont typeface="Arial" panose="020B0604020202020204" pitchFamily="34" charset="0"/>
              <a:buChar char="•"/>
            </a:pPr>
            <a:r>
              <a:rPr lang="en-AU" dirty="0"/>
              <a:t>Design concept (time permitting)</a:t>
            </a:r>
            <a:endParaRPr lang="en-US" dirty="0"/>
          </a:p>
        </p:txBody>
      </p:sp>
      <p:pic>
        <p:nvPicPr>
          <p:cNvPr id="1026" name="Picture 2" descr="The University of Melbourne – Universities Australia">
            <a:extLst>
              <a:ext uri="{FF2B5EF4-FFF2-40B4-BE49-F238E27FC236}">
                <a16:creationId xmlns:a16="http://schemas.microsoft.com/office/drawing/2014/main" id="{AC711272-44DF-5E11-193C-C375FC5120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8648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F8D6E3-7FE5-278C-975C-EE9788AFB0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31DAA6-F563-DC54-1366-F408D76BB73C}"/>
              </a:ext>
            </a:extLst>
          </p:cNvPr>
          <p:cNvSpPr>
            <a:spLocks noGrp="1"/>
          </p:cNvSpPr>
          <p:nvPr>
            <p:ph type="ctrTitle"/>
          </p:nvPr>
        </p:nvSpPr>
        <p:spPr>
          <a:xfrm>
            <a:off x="1779119" y="281152"/>
            <a:ext cx="3938508" cy="891788"/>
          </a:xfrm>
        </p:spPr>
        <p:txBody>
          <a:bodyPr>
            <a:normAutofit fontScale="90000"/>
          </a:bodyPr>
          <a:lstStyle/>
          <a:p>
            <a:r>
              <a:rPr lang="en-US" dirty="0"/>
              <a:t>Introductions</a:t>
            </a:r>
          </a:p>
        </p:txBody>
      </p:sp>
      <p:pic>
        <p:nvPicPr>
          <p:cNvPr id="1026" name="Picture 2" descr="The University of Melbourne – Universities Australia">
            <a:extLst>
              <a:ext uri="{FF2B5EF4-FFF2-40B4-BE49-F238E27FC236}">
                <a16:creationId xmlns:a16="http://schemas.microsoft.com/office/drawing/2014/main" id="{93E75DFA-E26C-321E-E3D5-A858663BB3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0797B6F-050D-BECD-84FD-CF49FBA86267}"/>
              </a:ext>
            </a:extLst>
          </p:cNvPr>
          <p:cNvSpPr txBox="1"/>
          <p:nvPr/>
        </p:nvSpPr>
        <p:spPr>
          <a:xfrm>
            <a:off x="8964826" y="6396702"/>
            <a:ext cx="3149773" cy="369332"/>
          </a:xfrm>
          <a:prstGeom prst="rect">
            <a:avLst/>
          </a:prstGeom>
          <a:noFill/>
        </p:spPr>
        <p:txBody>
          <a:bodyPr wrap="none" rtlCol="0">
            <a:spAutoFit/>
          </a:bodyPr>
          <a:lstStyle/>
          <a:p>
            <a:r>
              <a:rPr lang="en-US" dirty="0"/>
              <a:t>Acknowledgement: ChatGPT-4o</a:t>
            </a:r>
          </a:p>
        </p:txBody>
      </p:sp>
      <p:pic>
        <p:nvPicPr>
          <p:cNvPr id="1028" name="Picture 4" descr="Generated image">
            <a:extLst>
              <a:ext uri="{FF2B5EF4-FFF2-40B4-BE49-F238E27FC236}">
                <a16:creationId xmlns:a16="http://schemas.microsoft.com/office/drawing/2014/main" id="{6202973A-1BE5-12A3-DBC5-3592F4287413}"/>
              </a:ext>
            </a:extLst>
          </p:cNvPr>
          <p:cNvPicPr>
            <a:picLocks noChangeAspect="1" noChangeArrowheads="1"/>
          </p:cNvPicPr>
          <p:nvPr/>
        </p:nvPicPr>
        <p:blipFill>
          <a:blip r:embed="rId3">
            <a:alphaModFix amt="35000"/>
            <a:extLst>
              <a:ext uri="{28A0092B-C50C-407E-A947-70E740481C1C}">
                <a14:useLocalDpi xmlns:a14="http://schemas.microsoft.com/office/drawing/2010/main" val="0"/>
              </a:ext>
            </a:extLst>
          </a:blip>
          <a:srcRect/>
          <a:stretch>
            <a:fillRect/>
          </a:stretch>
        </p:blipFill>
        <p:spPr bwMode="auto">
          <a:xfrm>
            <a:off x="5328745" y="-5255"/>
            <a:ext cx="6863255" cy="686325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9215533-7AB6-B295-B81C-92B5DE826D96}"/>
              </a:ext>
            </a:extLst>
          </p:cNvPr>
          <p:cNvSpPr txBox="1"/>
          <p:nvPr/>
        </p:nvSpPr>
        <p:spPr>
          <a:xfrm>
            <a:off x="555592" y="1971848"/>
            <a:ext cx="4513736" cy="400110"/>
          </a:xfrm>
          <a:prstGeom prst="rect">
            <a:avLst/>
          </a:prstGeom>
          <a:noFill/>
        </p:spPr>
        <p:txBody>
          <a:bodyPr wrap="none" rtlCol="0">
            <a:spAutoFit/>
          </a:bodyPr>
          <a:lstStyle/>
          <a:p>
            <a:r>
              <a:rPr lang="en-US" sz="2000" dirty="0"/>
              <a:t>Take 5 mins to meet your team members.</a:t>
            </a:r>
          </a:p>
        </p:txBody>
      </p:sp>
    </p:spTree>
    <p:extLst>
      <p:ext uri="{BB962C8B-B14F-4D97-AF65-F5344CB8AC3E}">
        <p14:creationId xmlns:p14="http://schemas.microsoft.com/office/powerpoint/2010/main" val="669476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1BAA8-B296-4E64-095B-9E8B3368ADDA}"/>
              </a:ext>
            </a:extLst>
          </p:cNvPr>
          <p:cNvSpPr>
            <a:spLocks noGrp="1"/>
          </p:cNvSpPr>
          <p:nvPr>
            <p:ph type="title"/>
          </p:nvPr>
        </p:nvSpPr>
        <p:spPr>
          <a:xfrm>
            <a:off x="2144109" y="501281"/>
            <a:ext cx="8923071" cy="878789"/>
          </a:xfrm>
        </p:spPr>
        <p:txBody>
          <a:bodyPr>
            <a:normAutofit fontScale="90000"/>
          </a:bodyPr>
          <a:lstStyle/>
          <a:p>
            <a:r>
              <a:rPr lang="en-US" sz="5400" dirty="0"/>
              <a:t>Primary objectives in the project</a:t>
            </a:r>
          </a:p>
        </p:txBody>
      </p:sp>
      <p:sp>
        <p:nvSpPr>
          <p:cNvPr id="3" name="Content Placeholder 2">
            <a:extLst>
              <a:ext uri="{FF2B5EF4-FFF2-40B4-BE49-F238E27FC236}">
                <a16:creationId xmlns:a16="http://schemas.microsoft.com/office/drawing/2014/main" id="{310EF91F-7EA3-3A49-AE0C-A89CC40058FE}"/>
              </a:ext>
            </a:extLst>
          </p:cNvPr>
          <p:cNvSpPr>
            <a:spLocks noGrp="1"/>
          </p:cNvSpPr>
          <p:nvPr>
            <p:ph idx="1"/>
          </p:nvPr>
        </p:nvSpPr>
        <p:spPr>
          <a:xfrm>
            <a:off x="751277" y="2136673"/>
            <a:ext cx="10515600" cy="3791161"/>
          </a:xfrm>
        </p:spPr>
        <p:txBody>
          <a:bodyPr>
            <a:normAutofit/>
          </a:bodyPr>
          <a:lstStyle/>
          <a:p>
            <a:pPr>
              <a:lnSpc>
                <a:spcPct val="150000"/>
              </a:lnSpc>
            </a:pPr>
            <a:r>
              <a:rPr lang="en-US" dirty="0"/>
              <a:t>Document the </a:t>
            </a:r>
            <a:r>
              <a:rPr lang="en-US" u="sng" dirty="0"/>
              <a:t>Architecture</a:t>
            </a:r>
            <a:r>
              <a:rPr lang="en-US" dirty="0"/>
              <a:t> of your solution (before you start coding)</a:t>
            </a:r>
          </a:p>
          <a:p>
            <a:pPr>
              <a:lnSpc>
                <a:spcPct val="150000"/>
              </a:lnSpc>
            </a:pPr>
            <a:r>
              <a:rPr lang="en-US" dirty="0"/>
              <a:t>To </a:t>
            </a:r>
            <a:r>
              <a:rPr lang="en-US" u="sng" dirty="0"/>
              <a:t>code and test </a:t>
            </a:r>
            <a:r>
              <a:rPr lang="en-US" dirty="0"/>
              <a:t>a solution based on the set of requirements that were documented last semester in SWEN90009</a:t>
            </a:r>
          </a:p>
          <a:p>
            <a:pPr>
              <a:lnSpc>
                <a:spcPct val="150000"/>
              </a:lnSpc>
            </a:pPr>
            <a:r>
              <a:rPr lang="en-US" dirty="0"/>
              <a:t>Test and </a:t>
            </a:r>
            <a:r>
              <a:rPr lang="en-US" u="sng" dirty="0"/>
              <a:t>demonstrate</a:t>
            </a:r>
            <a:r>
              <a:rPr lang="en-US" dirty="0"/>
              <a:t> the solution to the client</a:t>
            </a:r>
          </a:p>
        </p:txBody>
      </p:sp>
      <p:pic>
        <p:nvPicPr>
          <p:cNvPr id="4" name="Picture 2" descr="The University of Melbourne – Universities Australia">
            <a:extLst>
              <a:ext uri="{FF2B5EF4-FFF2-40B4-BE49-F238E27FC236}">
                <a16:creationId xmlns:a16="http://schemas.microsoft.com/office/drawing/2014/main" id="{9D2A4066-FE13-57BF-A878-52393508BA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6329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F4239-C3D4-D5C6-4F22-131C74F61FDD}"/>
              </a:ext>
            </a:extLst>
          </p:cNvPr>
          <p:cNvSpPr>
            <a:spLocks noGrp="1"/>
          </p:cNvSpPr>
          <p:nvPr>
            <p:ph type="ctrTitle"/>
          </p:nvPr>
        </p:nvSpPr>
        <p:spPr>
          <a:xfrm>
            <a:off x="1524000" y="708412"/>
            <a:ext cx="9144000" cy="891788"/>
          </a:xfrm>
        </p:spPr>
        <p:txBody>
          <a:bodyPr>
            <a:normAutofit fontScale="90000"/>
          </a:bodyPr>
          <a:lstStyle/>
          <a:p>
            <a:r>
              <a:rPr lang="en-US" dirty="0"/>
              <a:t>Project expectations</a:t>
            </a:r>
          </a:p>
        </p:txBody>
      </p:sp>
      <p:sp>
        <p:nvSpPr>
          <p:cNvPr id="3" name="Subtitle 2">
            <a:extLst>
              <a:ext uri="{FF2B5EF4-FFF2-40B4-BE49-F238E27FC236}">
                <a16:creationId xmlns:a16="http://schemas.microsoft.com/office/drawing/2014/main" id="{9C235315-6622-6A0A-9C11-2F38F61E9D70}"/>
              </a:ext>
            </a:extLst>
          </p:cNvPr>
          <p:cNvSpPr>
            <a:spLocks noGrp="1"/>
          </p:cNvSpPr>
          <p:nvPr>
            <p:ph type="subTitle" idx="1"/>
          </p:nvPr>
        </p:nvSpPr>
        <p:spPr>
          <a:xfrm>
            <a:off x="1280273" y="2159266"/>
            <a:ext cx="9816662" cy="3755502"/>
          </a:xfrm>
        </p:spPr>
        <p:txBody>
          <a:bodyPr>
            <a:normAutofit/>
          </a:bodyPr>
          <a:lstStyle/>
          <a:p>
            <a:pPr marL="342900" indent="-342900" algn="l">
              <a:buFont typeface="Arial" panose="020B0604020202020204" pitchFamily="34" charset="0"/>
              <a:buChar char="•"/>
            </a:pPr>
            <a:r>
              <a:rPr lang="en-AU" dirty="0"/>
              <a:t>This is a </a:t>
            </a:r>
            <a:r>
              <a:rPr lang="en-AU" u="sng" dirty="0"/>
              <a:t>self-driven</a:t>
            </a:r>
            <a:r>
              <a:rPr lang="en-AU" dirty="0"/>
              <a:t> project supported by lectures and workshops.</a:t>
            </a:r>
          </a:p>
          <a:p>
            <a:pPr marL="342900" indent="-342900" algn="l">
              <a:buFont typeface="Arial" panose="020B0604020202020204" pitchFamily="34" charset="0"/>
              <a:buChar char="•"/>
            </a:pPr>
            <a:r>
              <a:rPr lang="en-AU" dirty="0"/>
              <a:t>It is continuously assessed. You cannot ‘cram’ at the end.</a:t>
            </a:r>
          </a:p>
          <a:p>
            <a:pPr marL="342900" indent="-342900" algn="l">
              <a:buFont typeface="Arial" panose="020B0604020202020204" pitchFamily="34" charset="0"/>
              <a:buChar char="•"/>
            </a:pPr>
            <a:r>
              <a:rPr lang="en-AU" dirty="0"/>
              <a:t>Be respectful and considerate to each team member. Everyone must have equal opportunity to contribute and learn.</a:t>
            </a:r>
          </a:p>
          <a:p>
            <a:pPr marL="342900" indent="-342900" algn="l">
              <a:buFont typeface="Arial" panose="020B0604020202020204" pitchFamily="34" charset="0"/>
              <a:buChar char="•"/>
            </a:pPr>
            <a:r>
              <a:rPr lang="en-AU" dirty="0"/>
              <a:t>Be respectful and considerate to the client(s).</a:t>
            </a:r>
          </a:p>
          <a:p>
            <a:pPr marL="342900" indent="-342900" algn="l">
              <a:buFont typeface="Arial" panose="020B0604020202020204" pitchFamily="34" charset="0"/>
              <a:buChar char="•"/>
            </a:pPr>
            <a:r>
              <a:rPr lang="en-AU" dirty="0"/>
              <a:t>Balance your effort between documentation and product.</a:t>
            </a:r>
          </a:p>
          <a:p>
            <a:pPr marL="342900" indent="-342900" algn="l">
              <a:buFont typeface="Arial" panose="020B0604020202020204" pitchFamily="34" charset="0"/>
              <a:buChar char="•"/>
            </a:pPr>
            <a:r>
              <a:rPr lang="en-AU" dirty="0"/>
              <a:t>Everyone must have an engineering contribution.  You cannot just be a scribe, or be a passive by-stander</a:t>
            </a:r>
          </a:p>
          <a:p>
            <a:pPr marL="342900" indent="-342900" algn="l">
              <a:buFont typeface="Arial" panose="020B0604020202020204" pitchFamily="34" charset="0"/>
              <a:buChar char="•"/>
            </a:pPr>
            <a:endParaRPr lang="en-AU" dirty="0"/>
          </a:p>
          <a:p>
            <a:pPr marL="342900" indent="-342900" algn="l">
              <a:buFont typeface="Arial" panose="020B0604020202020204" pitchFamily="34" charset="0"/>
              <a:buChar char="•"/>
            </a:pPr>
            <a:endParaRPr lang="en-US" dirty="0"/>
          </a:p>
        </p:txBody>
      </p:sp>
      <p:pic>
        <p:nvPicPr>
          <p:cNvPr id="1026" name="Picture 2" descr="The University of Melbourne – Universities Australia">
            <a:extLst>
              <a:ext uri="{FF2B5EF4-FFF2-40B4-BE49-F238E27FC236}">
                <a16:creationId xmlns:a16="http://schemas.microsoft.com/office/drawing/2014/main" id="{AC711272-44DF-5E11-193C-C375FC5120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5456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F4239-C3D4-D5C6-4F22-131C74F61FDD}"/>
              </a:ext>
            </a:extLst>
          </p:cNvPr>
          <p:cNvSpPr>
            <a:spLocks noGrp="1"/>
          </p:cNvSpPr>
          <p:nvPr>
            <p:ph type="ctrTitle"/>
          </p:nvPr>
        </p:nvSpPr>
        <p:spPr>
          <a:xfrm>
            <a:off x="1524000" y="708412"/>
            <a:ext cx="9144000" cy="891788"/>
          </a:xfrm>
        </p:spPr>
        <p:txBody>
          <a:bodyPr>
            <a:normAutofit fontScale="90000"/>
          </a:bodyPr>
          <a:lstStyle/>
          <a:p>
            <a:r>
              <a:rPr lang="en-US" dirty="0"/>
              <a:t>Workshop Schedule</a:t>
            </a:r>
          </a:p>
        </p:txBody>
      </p:sp>
      <p:sp>
        <p:nvSpPr>
          <p:cNvPr id="3" name="Subtitle 2">
            <a:extLst>
              <a:ext uri="{FF2B5EF4-FFF2-40B4-BE49-F238E27FC236}">
                <a16:creationId xmlns:a16="http://schemas.microsoft.com/office/drawing/2014/main" id="{9C235315-6622-6A0A-9C11-2F38F61E9D70}"/>
              </a:ext>
            </a:extLst>
          </p:cNvPr>
          <p:cNvSpPr>
            <a:spLocks noGrp="1"/>
          </p:cNvSpPr>
          <p:nvPr>
            <p:ph type="subTitle" idx="1"/>
          </p:nvPr>
        </p:nvSpPr>
        <p:spPr>
          <a:xfrm>
            <a:off x="1387365" y="2496065"/>
            <a:ext cx="9816662" cy="541425"/>
          </a:xfrm>
        </p:spPr>
        <p:txBody>
          <a:bodyPr>
            <a:normAutofit/>
          </a:bodyPr>
          <a:lstStyle/>
          <a:p>
            <a:pPr marL="342900" indent="-342900" algn="l">
              <a:buFont typeface="Arial" panose="020B0604020202020204" pitchFamily="34" charset="0"/>
              <a:buChar char="•"/>
            </a:pPr>
            <a:r>
              <a:rPr lang="en-US" dirty="0"/>
              <a:t>Every </a:t>
            </a:r>
            <a:r>
              <a:rPr lang="en-US" b="1" dirty="0"/>
              <a:t>Tuesday 1pm - 2pm  </a:t>
            </a:r>
            <a:r>
              <a:rPr lang="en-US" dirty="0"/>
              <a:t>in </a:t>
            </a:r>
            <a:r>
              <a:rPr lang="en-AU" dirty="0"/>
              <a:t>PAR-166-L1-132-FEIT</a:t>
            </a:r>
          </a:p>
          <a:p>
            <a:pPr marL="342900" indent="-342900" algn="l">
              <a:buFont typeface="Arial" panose="020B0604020202020204" pitchFamily="34" charset="0"/>
              <a:buChar char="•"/>
            </a:pPr>
            <a:endParaRPr lang="en-AU" dirty="0"/>
          </a:p>
          <a:p>
            <a:pPr marL="342900" indent="-342900" algn="l">
              <a:buFont typeface="Arial" panose="020B0604020202020204" pitchFamily="34" charset="0"/>
              <a:buChar char="•"/>
            </a:pPr>
            <a:endParaRPr lang="en-AU" dirty="0"/>
          </a:p>
        </p:txBody>
      </p:sp>
      <p:pic>
        <p:nvPicPr>
          <p:cNvPr id="1026" name="Picture 2" descr="The University of Melbourne – Universities Australia">
            <a:extLst>
              <a:ext uri="{FF2B5EF4-FFF2-40B4-BE49-F238E27FC236}">
                <a16:creationId xmlns:a16="http://schemas.microsoft.com/office/drawing/2014/main" id="{AC711272-44DF-5E11-193C-C375FC5120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A96DF77-D413-2915-00CA-409075081338}"/>
              </a:ext>
            </a:extLst>
          </p:cNvPr>
          <p:cNvSpPr txBox="1"/>
          <p:nvPr/>
        </p:nvSpPr>
        <p:spPr>
          <a:xfrm>
            <a:off x="1660137" y="3592417"/>
            <a:ext cx="9123477" cy="1754326"/>
          </a:xfrm>
          <a:prstGeom prst="rect">
            <a:avLst/>
          </a:prstGeom>
          <a:solidFill>
            <a:schemeClr val="accent4">
              <a:lumMod val="40000"/>
              <a:lumOff val="60000"/>
            </a:schemeClr>
          </a:solidFill>
        </p:spPr>
        <p:txBody>
          <a:bodyPr wrap="square">
            <a:spAutoFit/>
          </a:bodyPr>
          <a:lstStyle/>
          <a:p>
            <a:pPr algn="l"/>
            <a:endParaRPr lang="en-AU" dirty="0"/>
          </a:p>
          <a:p>
            <a:pPr algn="l"/>
            <a:endParaRPr lang="en-AU" dirty="0"/>
          </a:p>
          <a:p>
            <a:pPr marL="342900" indent="-342900" algn="l">
              <a:buFont typeface="Arial" panose="020B0604020202020204" pitchFamily="34" charset="0"/>
              <a:buChar char="•"/>
            </a:pPr>
            <a:endParaRPr lang="en-AU" dirty="0"/>
          </a:p>
          <a:p>
            <a:pPr marL="342900" indent="-342900" algn="l">
              <a:buFont typeface="Arial" panose="020B0604020202020204" pitchFamily="34" charset="0"/>
              <a:buChar char="•"/>
            </a:pPr>
            <a:endParaRPr lang="en-AU" dirty="0"/>
          </a:p>
          <a:p>
            <a:pPr marL="342900" indent="-342900" algn="l">
              <a:buFont typeface="Arial" panose="020B0604020202020204" pitchFamily="34" charset="0"/>
              <a:buChar char="•"/>
            </a:pPr>
            <a:r>
              <a:rPr lang="en-AU" dirty="0"/>
              <a:t>Tue 12 Aug – Online Zoom</a:t>
            </a:r>
          </a:p>
          <a:p>
            <a:pPr marL="342900" indent="-342900" algn="l">
              <a:buFont typeface="Arial" panose="020B0604020202020204" pitchFamily="34" charset="0"/>
              <a:buChar char="•"/>
            </a:pPr>
            <a:r>
              <a:rPr lang="en-AU" dirty="0"/>
              <a:t>Tue 26 Aug – Online Zoom </a:t>
            </a:r>
          </a:p>
        </p:txBody>
      </p:sp>
      <p:sp>
        <p:nvSpPr>
          <p:cNvPr id="7" name="TextBox 6">
            <a:extLst>
              <a:ext uri="{FF2B5EF4-FFF2-40B4-BE49-F238E27FC236}">
                <a16:creationId xmlns:a16="http://schemas.microsoft.com/office/drawing/2014/main" id="{4DD7F0AC-8C69-7D35-C6A1-1AB2B38B949C}"/>
              </a:ext>
            </a:extLst>
          </p:cNvPr>
          <p:cNvSpPr txBox="1"/>
          <p:nvPr/>
        </p:nvSpPr>
        <p:spPr>
          <a:xfrm>
            <a:off x="2031123" y="3762943"/>
            <a:ext cx="8636877" cy="646331"/>
          </a:xfrm>
          <a:prstGeom prst="rect">
            <a:avLst/>
          </a:prstGeom>
          <a:noFill/>
        </p:spPr>
        <p:txBody>
          <a:bodyPr wrap="square">
            <a:spAutoFit/>
          </a:bodyPr>
          <a:lstStyle/>
          <a:p>
            <a:r>
              <a:rPr lang="en-AU" dirty="0"/>
              <a:t>There will be 2 workshops where I will be online instead of in class.  You must turn up in person.  Please bring your laptop, camera and headphones.</a:t>
            </a:r>
          </a:p>
        </p:txBody>
      </p:sp>
      <p:pic>
        <p:nvPicPr>
          <p:cNvPr id="9" name="Graphic 8" descr="Exclamation mark with solid fill">
            <a:extLst>
              <a:ext uri="{FF2B5EF4-FFF2-40B4-BE49-F238E27FC236}">
                <a16:creationId xmlns:a16="http://schemas.microsoft.com/office/drawing/2014/main" id="{34824A13-FE59-C7C9-BF54-B1C8856B1DD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60482" y="3950787"/>
            <a:ext cx="270641" cy="270641"/>
          </a:xfrm>
          <a:prstGeom prst="rect">
            <a:avLst/>
          </a:prstGeom>
        </p:spPr>
      </p:pic>
      <p:sp>
        <p:nvSpPr>
          <p:cNvPr id="11" name="TextBox 10">
            <a:extLst>
              <a:ext uri="{FF2B5EF4-FFF2-40B4-BE49-F238E27FC236}">
                <a16:creationId xmlns:a16="http://schemas.microsoft.com/office/drawing/2014/main" id="{1EC4C987-3EAE-D966-ACCC-B3DB5F60CD4A}"/>
              </a:ext>
            </a:extLst>
          </p:cNvPr>
          <p:cNvSpPr txBox="1"/>
          <p:nvPr/>
        </p:nvSpPr>
        <p:spPr>
          <a:xfrm>
            <a:off x="1660137" y="5653518"/>
            <a:ext cx="9427281" cy="923330"/>
          </a:xfrm>
          <a:prstGeom prst="rect">
            <a:avLst/>
          </a:prstGeom>
          <a:noFill/>
        </p:spPr>
        <p:txBody>
          <a:bodyPr wrap="square">
            <a:spAutoFit/>
          </a:bodyPr>
          <a:lstStyle/>
          <a:p>
            <a:r>
              <a:rPr lang="en-US" dirty="0">
                <a:hlinkClick r:id="rId5"/>
              </a:rPr>
              <a:t>https://unimelb.zoom.us/j/3863515138?pwd=cllVUElpWHFyS3AzSGUzSlQ3OUZFUT09</a:t>
            </a:r>
            <a:endParaRPr lang="en-US" dirty="0"/>
          </a:p>
          <a:p>
            <a:endParaRPr lang="en-US" dirty="0"/>
          </a:p>
          <a:p>
            <a:r>
              <a:rPr lang="en-US" dirty="0"/>
              <a:t>    Password: 074644</a:t>
            </a:r>
          </a:p>
        </p:txBody>
      </p:sp>
    </p:spTree>
    <p:extLst>
      <p:ext uri="{BB962C8B-B14F-4D97-AF65-F5344CB8AC3E}">
        <p14:creationId xmlns:p14="http://schemas.microsoft.com/office/powerpoint/2010/main" val="869282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E4D3C7-3BDB-DC38-4AB3-41E54B8D81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DFC466-C127-061E-7632-86B3C5F05FC6}"/>
              </a:ext>
            </a:extLst>
          </p:cNvPr>
          <p:cNvSpPr>
            <a:spLocks noGrp="1"/>
          </p:cNvSpPr>
          <p:nvPr>
            <p:ph type="ctrTitle"/>
          </p:nvPr>
        </p:nvSpPr>
        <p:spPr>
          <a:xfrm>
            <a:off x="1524000" y="708412"/>
            <a:ext cx="9144000" cy="891788"/>
          </a:xfrm>
        </p:spPr>
        <p:txBody>
          <a:bodyPr>
            <a:normAutofit fontScale="90000"/>
          </a:bodyPr>
          <a:lstStyle/>
          <a:p>
            <a:r>
              <a:rPr lang="en-US" dirty="0"/>
              <a:t>Workshop expectations</a:t>
            </a:r>
          </a:p>
        </p:txBody>
      </p:sp>
      <p:sp>
        <p:nvSpPr>
          <p:cNvPr id="3" name="Subtitle 2">
            <a:extLst>
              <a:ext uri="{FF2B5EF4-FFF2-40B4-BE49-F238E27FC236}">
                <a16:creationId xmlns:a16="http://schemas.microsoft.com/office/drawing/2014/main" id="{899841C7-22DB-1239-6D6E-BC23DD2C0ADC}"/>
              </a:ext>
            </a:extLst>
          </p:cNvPr>
          <p:cNvSpPr>
            <a:spLocks noGrp="1"/>
          </p:cNvSpPr>
          <p:nvPr>
            <p:ph type="subTitle" idx="1"/>
          </p:nvPr>
        </p:nvSpPr>
        <p:spPr>
          <a:xfrm>
            <a:off x="1387365" y="2496065"/>
            <a:ext cx="9816662" cy="3778611"/>
          </a:xfrm>
        </p:spPr>
        <p:txBody>
          <a:bodyPr>
            <a:normAutofit/>
          </a:bodyPr>
          <a:lstStyle/>
          <a:p>
            <a:pPr marL="342900" indent="-342900" algn="l">
              <a:buFont typeface="Arial" panose="020B0604020202020204" pitchFamily="34" charset="0"/>
              <a:buChar char="•"/>
            </a:pPr>
            <a:r>
              <a:rPr lang="en-AU" dirty="0"/>
              <a:t>This is a workshop, not a lecture. You will be expected to participate.</a:t>
            </a:r>
          </a:p>
          <a:p>
            <a:pPr marL="342900" indent="-342900" algn="l">
              <a:buFont typeface="Arial" panose="020B0604020202020204" pitchFamily="34" charset="0"/>
              <a:buChar char="•"/>
            </a:pPr>
            <a:r>
              <a:rPr lang="en-AU" dirty="0"/>
              <a:t>Please prepare for the workshop.  During the semester, expect to give a 15 min stand-up in front of others.</a:t>
            </a:r>
          </a:p>
          <a:p>
            <a:pPr marL="342900" indent="-342900" algn="l">
              <a:buFont typeface="Arial" panose="020B0604020202020204" pitchFamily="34" charset="0"/>
              <a:buChar char="•"/>
            </a:pPr>
            <a:r>
              <a:rPr lang="en-AU" dirty="0"/>
              <a:t>Please close your laptops (unless the activity requires it)</a:t>
            </a:r>
          </a:p>
          <a:p>
            <a:pPr marL="342900" indent="-342900" algn="l">
              <a:buFont typeface="Arial" panose="020B0604020202020204" pitchFamily="34" charset="0"/>
              <a:buChar char="•"/>
            </a:pPr>
            <a:r>
              <a:rPr lang="en-AU" dirty="0"/>
              <a:t>Please mute your mobile devices</a:t>
            </a:r>
          </a:p>
          <a:p>
            <a:pPr marL="342900" indent="-342900" algn="l">
              <a:buFont typeface="Arial" panose="020B0604020202020204" pitchFamily="34" charset="0"/>
              <a:buChar char="•"/>
            </a:pPr>
            <a:r>
              <a:rPr lang="en-AU" dirty="0"/>
              <a:t>If you are going to be away, please let your team know</a:t>
            </a:r>
          </a:p>
          <a:p>
            <a:pPr marL="342900" indent="-342900" algn="l">
              <a:buFont typeface="Arial" panose="020B0604020202020204" pitchFamily="34" charset="0"/>
              <a:buChar char="•"/>
            </a:pPr>
            <a:r>
              <a:rPr lang="en-AU" dirty="0"/>
              <a:t>None of us are perfect.  None of us (including the teaching team) know all the answers.  This is a safe place to learn.  Ask lots of questions!</a:t>
            </a:r>
          </a:p>
          <a:p>
            <a:pPr marL="342900" indent="-342900" algn="l">
              <a:buFont typeface="Arial" panose="020B0604020202020204" pitchFamily="34" charset="0"/>
              <a:buChar char="•"/>
            </a:pPr>
            <a:endParaRPr lang="en-US" dirty="0"/>
          </a:p>
        </p:txBody>
      </p:sp>
      <p:pic>
        <p:nvPicPr>
          <p:cNvPr id="1026" name="Picture 2" descr="The University of Melbourne – Universities Australia">
            <a:extLst>
              <a:ext uri="{FF2B5EF4-FFF2-40B4-BE49-F238E27FC236}">
                <a16:creationId xmlns:a16="http://schemas.microsoft.com/office/drawing/2014/main" id="{0449EBD0-1CD9-0AD5-6F91-F17288C80E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6644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F4239-C3D4-D5C6-4F22-131C74F61FDD}"/>
              </a:ext>
            </a:extLst>
          </p:cNvPr>
          <p:cNvSpPr>
            <a:spLocks noGrp="1"/>
          </p:cNvSpPr>
          <p:nvPr>
            <p:ph type="ctrTitle"/>
          </p:nvPr>
        </p:nvSpPr>
        <p:spPr>
          <a:xfrm>
            <a:off x="2150076" y="522134"/>
            <a:ext cx="8048367" cy="767304"/>
          </a:xfrm>
        </p:spPr>
        <p:txBody>
          <a:bodyPr>
            <a:normAutofit/>
          </a:bodyPr>
          <a:lstStyle/>
          <a:p>
            <a:r>
              <a:rPr lang="en-US" sz="4400" dirty="0"/>
              <a:t>Scrum Master vs Product Owner</a:t>
            </a:r>
          </a:p>
        </p:txBody>
      </p:sp>
      <p:pic>
        <p:nvPicPr>
          <p:cNvPr id="1026" name="Picture 2" descr="The University of Melbourne – Universities Australia">
            <a:extLst>
              <a:ext uri="{FF2B5EF4-FFF2-40B4-BE49-F238E27FC236}">
                <a16:creationId xmlns:a16="http://schemas.microsoft.com/office/drawing/2014/main" id="{AC711272-44DF-5E11-193C-C375FC5120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0E8D277-662D-2BD8-88B9-F9C97B6DC09E}"/>
              </a:ext>
            </a:extLst>
          </p:cNvPr>
          <p:cNvSpPr txBox="1"/>
          <p:nvPr/>
        </p:nvSpPr>
        <p:spPr>
          <a:xfrm>
            <a:off x="1000613" y="2762676"/>
            <a:ext cx="5221926" cy="2031325"/>
          </a:xfrm>
          <a:prstGeom prst="rect">
            <a:avLst/>
          </a:prstGeom>
          <a:noFill/>
        </p:spPr>
        <p:txBody>
          <a:bodyPr wrap="square">
            <a:spAutoFit/>
          </a:bodyPr>
          <a:lstStyle/>
          <a:p>
            <a:pPr marL="285750" indent="-285750">
              <a:buFont typeface="Arial" panose="020B0604020202020204" pitchFamily="34" charset="0"/>
              <a:buChar char="•"/>
            </a:pPr>
            <a:r>
              <a:rPr lang="en-US" dirty="0" err="1"/>
              <a:t>Organise</a:t>
            </a:r>
            <a:r>
              <a:rPr lang="en-US" dirty="0"/>
              <a:t> meetings</a:t>
            </a:r>
          </a:p>
          <a:p>
            <a:pPr marL="285750" indent="-285750">
              <a:buFont typeface="Arial" panose="020B0604020202020204" pitchFamily="34" charset="0"/>
              <a:buChar char="•"/>
            </a:pPr>
            <a:r>
              <a:rPr lang="en-US" dirty="0"/>
              <a:t>Maintain the team’s kanban</a:t>
            </a:r>
          </a:p>
          <a:p>
            <a:pPr marL="285750" indent="-285750">
              <a:buFont typeface="Arial" panose="020B0604020202020204" pitchFamily="34" charset="0"/>
              <a:buChar char="•"/>
            </a:pPr>
            <a:r>
              <a:rPr lang="en-US" dirty="0"/>
              <a:t>Reports progress</a:t>
            </a:r>
          </a:p>
          <a:p>
            <a:pPr marL="285750" indent="-285750">
              <a:buFont typeface="Arial" panose="020B0604020202020204" pitchFamily="34" charset="0"/>
              <a:buChar char="•"/>
            </a:pPr>
            <a:r>
              <a:rPr lang="en-US" dirty="0"/>
              <a:t>Manage any issues or problems within the team</a:t>
            </a:r>
          </a:p>
          <a:p>
            <a:pPr marL="285750" indent="-285750">
              <a:buFont typeface="Arial" panose="020B0604020202020204" pitchFamily="34" charset="0"/>
              <a:buChar char="•"/>
            </a:pPr>
            <a:r>
              <a:rPr lang="en-US" dirty="0"/>
              <a:t>Monitors the workload of team members</a:t>
            </a:r>
          </a:p>
          <a:p>
            <a:pPr marL="285750" indent="-285750">
              <a:buFont typeface="Arial" panose="020B0604020202020204" pitchFamily="34" charset="0"/>
              <a:buChar char="•"/>
            </a:pPr>
            <a:r>
              <a:rPr lang="en-US" dirty="0"/>
              <a:t>Looks out for risks to team delivery and seeks to mitigate them</a:t>
            </a:r>
          </a:p>
        </p:txBody>
      </p:sp>
      <p:sp>
        <p:nvSpPr>
          <p:cNvPr id="5" name="TextBox 4">
            <a:extLst>
              <a:ext uri="{FF2B5EF4-FFF2-40B4-BE49-F238E27FC236}">
                <a16:creationId xmlns:a16="http://schemas.microsoft.com/office/drawing/2014/main" id="{078710EE-DE0E-AFBA-EDA7-5615D3BAA771}"/>
              </a:ext>
            </a:extLst>
          </p:cNvPr>
          <p:cNvSpPr txBox="1"/>
          <p:nvPr/>
        </p:nvSpPr>
        <p:spPr>
          <a:xfrm>
            <a:off x="6921805" y="2695328"/>
            <a:ext cx="5038967" cy="2031325"/>
          </a:xfrm>
          <a:prstGeom prst="rect">
            <a:avLst/>
          </a:prstGeom>
          <a:noFill/>
        </p:spPr>
        <p:txBody>
          <a:bodyPr wrap="square">
            <a:spAutoFit/>
          </a:bodyPr>
          <a:lstStyle/>
          <a:p>
            <a:pPr marL="285750" indent="-285750">
              <a:buFont typeface="Arial" panose="020B0604020202020204" pitchFamily="34" charset="0"/>
              <a:buChar char="•"/>
            </a:pPr>
            <a:r>
              <a:rPr lang="en-US" dirty="0"/>
              <a:t>Understands and can explain the client’s intentions</a:t>
            </a:r>
          </a:p>
          <a:p>
            <a:pPr marL="285750" indent="-285750">
              <a:buFont typeface="Arial" panose="020B0604020202020204" pitchFamily="34" charset="0"/>
              <a:buChar char="•"/>
            </a:pPr>
            <a:r>
              <a:rPr lang="en-US" dirty="0"/>
              <a:t>Knows the product better than anyone!</a:t>
            </a:r>
          </a:p>
          <a:p>
            <a:pPr marL="285750" indent="-285750">
              <a:buFont typeface="Arial" panose="020B0604020202020204" pitchFamily="34" charset="0"/>
              <a:buChar char="•"/>
            </a:pPr>
            <a:r>
              <a:rPr lang="en-US" dirty="0"/>
              <a:t>Keeps the client informed at all stages</a:t>
            </a:r>
          </a:p>
          <a:p>
            <a:pPr marL="285750" indent="-285750">
              <a:buFont typeface="Arial" panose="020B0604020202020204" pitchFamily="34" charset="0"/>
              <a:buChar char="•"/>
            </a:pPr>
            <a:r>
              <a:rPr lang="en-US" dirty="0"/>
              <a:t>Starts the Sprint Review/Showcase meeting</a:t>
            </a:r>
          </a:p>
          <a:p>
            <a:pPr marL="285750" indent="-285750">
              <a:buFont typeface="Arial" panose="020B0604020202020204" pitchFamily="34" charset="0"/>
              <a:buChar char="•"/>
            </a:pPr>
            <a:r>
              <a:rPr lang="en-US" dirty="0"/>
              <a:t>Set the team goals and objectives for each sprint</a:t>
            </a:r>
          </a:p>
          <a:p>
            <a:pPr marL="285750" indent="-285750">
              <a:buFont typeface="Arial" panose="020B0604020202020204" pitchFamily="34" charset="0"/>
              <a:buChar char="•"/>
            </a:pPr>
            <a:r>
              <a:rPr lang="en-US" dirty="0"/>
              <a:t>Communicates clearly with confidence</a:t>
            </a:r>
          </a:p>
        </p:txBody>
      </p:sp>
      <p:sp>
        <p:nvSpPr>
          <p:cNvPr id="6" name="TextBox 5">
            <a:extLst>
              <a:ext uri="{FF2B5EF4-FFF2-40B4-BE49-F238E27FC236}">
                <a16:creationId xmlns:a16="http://schemas.microsoft.com/office/drawing/2014/main" id="{1C376CB5-A465-1B44-877C-42162000E7F0}"/>
              </a:ext>
            </a:extLst>
          </p:cNvPr>
          <p:cNvSpPr txBox="1"/>
          <p:nvPr/>
        </p:nvSpPr>
        <p:spPr>
          <a:xfrm>
            <a:off x="1186249" y="2026643"/>
            <a:ext cx="2220608" cy="523220"/>
          </a:xfrm>
          <a:prstGeom prst="rect">
            <a:avLst/>
          </a:prstGeom>
          <a:noFill/>
        </p:spPr>
        <p:txBody>
          <a:bodyPr wrap="none" rtlCol="0">
            <a:spAutoFit/>
          </a:bodyPr>
          <a:lstStyle/>
          <a:p>
            <a:r>
              <a:rPr lang="en-US" sz="2800" dirty="0"/>
              <a:t>Scrum Master</a:t>
            </a:r>
          </a:p>
        </p:txBody>
      </p:sp>
      <p:sp>
        <p:nvSpPr>
          <p:cNvPr id="7" name="TextBox 6">
            <a:extLst>
              <a:ext uri="{FF2B5EF4-FFF2-40B4-BE49-F238E27FC236}">
                <a16:creationId xmlns:a16="http://schemas.microsoft.com/office/drawing/2014/main" id="{403F1BF5-AC56-C5C2-A677-A26C6A1AA486}"/>
              </a:ext>
            </a:extLst>
          </p:cNvPr>
          <p:cNvSpPr txBox="1"/>
          <p:nvPr/>
        </p:nvSpPr>
        <p:spPr>
          <a:xfrm>
            <a:off x="7051590" y="2026643"/>
            <a:ext cx="2397451" cy="523220"/>
          </a:xfrm>
          <a:prstGeom prst="rect">
            <a:avLst/>
          </a:prstGeom>
          <a:noFill/>
        </p:spPr>
        <p:txBody>
          <a:bodyPr wrap="none" rtlCol="0">
            <a:spAutoFit/>
          </a:bodyPr>
          <a:lstStyle/>
          <a:p>
            <a:r>
              <a:rPr lang="en-US" sz="2800" dirty="0"/>
              <a:t>Product Owner</a:t>
            </a:r>
          </a:p>
        </p:txBody>
      </p:sp>
      <p:sp>
        <p:nvSpPr>
          <p:cNvPr id="8" name="TextBox 7">
            <a:extLst>
              <a:ext uri="{FF2B5EF4-FFF2-40B4-BE49-F238E27FC236}">
                <a16:creationId xmlns:a16="http://schemas.microsoft.com/office/drawing/2014/main" id="{FE67DB4B-EE1D-2FBD-3A53-4DFC9F620B03}"/>
              </a:ext>
            </a:extLst>
          </p:cNvPr>
          <p:cNvSpPr txBox="1"/>
          <p:nvPr/>
        </p:nvSpPr>
        <p:spPr>
          <a:xfrm>
            <a:off x="2171097" y="5404173"/>
            <a:ext cx="2651303" cy="523220"/>
          </a:xfrm>
          <a:prstGeom prst="rect">
            <a:avLst/>
          </a:prstGeom>
          <a:noFill/>
        </p:spPr>
        <p:txBody>
          <a:bodyPr wrap="none" rtlCol="0">
            <a:spAutoFit/>
          </a:bodyPr>
          <a:lstStyle/>
          <a:p>
            <a:r>
              <a:rPr lang="en-US" sz="2800" dirty="0">
                <a:solidFill>
                  <a:schemeClr val="accent2">
                    <a:lumMod val="75000"/>
                  </a:schemeClr>
                </a:solidFill>
              </a:rPr>
              <a:t>Super organized!</a:t>
            </a:r>
          </a:p>
        </p:txBody>
      </p:sp>
      <p:sp>
        <p:nvSpPr>
          <p:cNvPr id="9" name="TextBox 8">
            <a:extLst>
              <a:ext uri="{FF2B5EF4-FFF2-40B4-BE49-F238E27FC236}">
                <a16:creationId xmlns:a16="http://schemas.microsoft.com/office/drawing/2014/main" id="{B1EB28B1-4220-21C1-BFC5-B8E50B6F8250}"/>
              </a:ext>
            </a:extLst>
          </p:cNvPr>
          <p:cNvSpPr txBox="1"/>
          <p:nvPr/>
        </p:nvSpPr>
        <p:spPr>
          <a:xfrm>
            <a:off x="7623418" y="5433257"/>
            <a:ext cx="3350661" cy="523220"/>
          </a:xfrm>
          <a:prstGeom prst="rect">
            <a:avLst/>
          </a:prstGeom>
          <a:noFill/>
        </p:spPr>
        <p:txBody>
          <a:bodyPr wrap="none" rtlCol="0">
            <a:spAutoFit/>
          </a:bodyPr>
          <a:lstStyle/>
          <a:p>
            <a:r>
              <a:rPr lang="en-US" sz="2800" dirty="0">
                <a:solidFill>
                  <a:schemeClr val="accent6">
                    <a:lumMod val="75000"/>
                  </a:schemeClr>
                </a:solidFill>
              </a:rPr>
              <a:t>Super communicator!</a:t>
            </a:r>
          </a:p>
        </p:txBody>
      </p:sp>
      <p:pic>
        <p:nvPicPr>
          <p:cNvPr id="11" name="Picture 10" descr="A black background with a black square&#10;&#10;Description automatically generated with medium confidence">
            <a:extLst>
              <a:ext uri="{FF2B5EF4-FFF2-40B4-BE49-F238E27FC236}">
                <a16:creationId xmlns:a16="http://schemas.microsoft.com/office/drawing/2014/main" id="{29F237AF-5EC5-4997-691D-546B39F5EF9A}"/>
              </a:ext>
            </a:extLst>
          </p:cNvPr>
          <p:cNvPicPr>
            <a:picLocks noChangeAspect="1"/>
          </p:cNvPicPr>
          <p:nvPr/>
        </p:nvPicPr>
        <p:blipFill>
          <a:blip r:embed="rId3">
            <a:duotone>
              <a:schemeClr val="accent2">
                <a:shade val="45000"/>
                <a:satMod val="135000"/>
              </a:schemeClr>
              <a:prstClr val="white"/>
            </a:duotone>
          </a:blip>
          <a:stretch>
            <a:fillRect/>
          </a:stretch>
        </p:blipFill>
        <p:spPr>
          <a:xfrm>
            <a:off x="1259963" y="5289607"/>
            <a:ext cx="842389" cy="842389"/>
          </a:xfrm>
          <a:prstGeom prst="rect">
            <a:avLst/>
          </a:prstGeom>
        </p:spPr>
      </p:pic>
      <p:pic>
        <p:nvPicPr>
          <p:cNvPr id="12" name="Picture 11" descr="A black background with a black square&#10;&#10;Description automatically generated with medium confidence">
            <a:extLst>
              <a:ext uri="{FF2B5EF4-FFF2-40B4-BE49-F238E27FC236}">
                <a16:creationId xmlns:a16="http://schemas.microsoft.com/office/drawing/2014/main" id="{2F827F40-1879-8283-CC19-75DBD0495287}"/>
              </a:ext>
            </a:extLst>
          </p:cNvPr>
          <p:cNvPicPr>
            <a:picLocks noChangeAspect="1"/>
          </p:cNvPicPr>
          <p:nvPr/>
        </p:nvPicPr>
        <p:blipFill>
          <a:blip r:embed="rId3">
            <a:duotone>
              <a:schemeClr val="accent6">
                <a:shade val="45000"/>
                <a:satMod val="135000"/>
              </a:schemeClr>
              <a:prstClr val="white"/>
            </a:duotone>
          </a:blip>
          <a:stretch>
            <a:fillRect/>
          </a:stretch>
        </p:blipFill>
        <p:spPr>
          <a:xfrm>
            <a:off x="6781029" y="5289607"/>
            <a:ext cx="842389" cy="842389"/>
          </a:xfrm>
          <a:prstGeom prst="rect">
            <a:avLst/>
          </a:prstGeom>
        </p:spPr>
      </p:pic>
    </p:spTree>
    <p:extLst>
      <p:ext uri="{BB962C8B-B14F-4D97-AF65-F5344CB8AC3E}">
        <p14:creationId xmlns:p14="http://schemas.microsoft.com/office/powerpoint/2010/main" val="2211483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1" end="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P spid="5" grpId="0" build="allAtOnce"/>
      <p:bldP spid="6" grpId="0"/>
      <p:bldP spid="7" grpId="0"/>
      <p:bldP spid="8" grpId="0"/>
      <p:bldP spid="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1816</TotalTime>
  <Words>1406</Words>
  <Application>Microsoft Macintosh PowerPoint</Application>
  <PresentationFormat>Widescreen</PresentationFormat>
  <Paragraphs>163</Paragraphs>
  <Slides>23</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-apple-system</vt:lpstr>
      <vt:lpstr>Aptos</vt:lpstr>
      <vt:lpstr>Arial</vt:lpstr>
      <vt:lpstr>Calibri</vt:lpstr>
      <vt:lpstr>Calibri Light</vt:lpstr>
      <vt:lpstr>Wingdings</vt:lpstr>
      <vt:lpstr>Office Theme</vt:lpstr>
      <vt:lpstr>PowerPoint Presentation</vt:lpstr>
      <vt:lpstr>Your Mentor</vt:lpstr>
      <vt:lpstr>Agenda</vt:lpstr>
      <vt:lpstr>Introductions</vt:lpstr>
      <vt:lpstr>Primary objectives in the project</vt:lpstr>
      <vt:lpstr>Project expectations</vt:lpstr>
      <vt:lpstr>Workshop Schedule</vt:lpstr>
      <vt:lpstr>Workshop expectations</vt:lpstr>
      <vt:lpstr>Scrum Master vs Product Owner</vt:lpstr>
      <vt:lpstr>Access to systems</vt:lpstr>
      <vt:lpstr>Mentor team meeting availability</vt:lpstr>
      <vt:lpstr>Team Exercise</vt:lpstr>
      <vt:lpstr>Week 2 Requirements Resolution</vt:lpstr>
      <vt:lpstr>Collaborative Process</vt:lpstr>
      <vt:lpstr>Collaborative Process</vt:lpstr>
      <vt:lpstr>1. Consolidation</vt:lpstr>
      <vt:lpstr>2. Review</vt:lpstr>
      <vt:lpstr>3. Document the process</vt:lpstr>
      <vt:lpstr>The Design Concept</vt:lpstr>
      <vt:lpstr>The Design Concept</vt:lpstr>
      <vt:lpstr>Example 2</vt:lpstr>
      <vt:lpstr>Example 3</vt:lpstr>
      <vt:lpstr>Considerations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 7</dc:title>
  <dc:creator>Paul Calverley</dc:creator>
  <cp:lastModifiedBy>Paul Calverley</cp:lastModifiedBy>
  <cp:revision>106</cp:revision>
  <dcterms:created xsi:type="dcterms:W3CDTF">2022-09-08T00:20:07Z</dcterms:created>
  <dcterms:modified xsi:type="dcterms:W3CDTF">2025-08-04T03:20:29Z</dcterms:modified>
</cp:coreProperties>
</file>