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612" r:id="rId2"/>
    <p:sldId id="259" r:id="rId3"/>
    <p:sldId id="1640" r:id="rId4"/>
    <p:sldId id="1590" r:id="rId5"/>
    <p:sldId id="1607" r:id="rId6"/>
    <p:sldId id="1626" r:id="rId7"/>
    <p:sldId id="1642" r:id="rId8"/>
    <p:sldId id="1643" r:id="rId9"/>
    <p:sldId id="1644" r:id="rId10"/>
    <p:sldId id="1588" r:id="rId11"/>
    <p:sldId id="1603" r:id="rId12"/>
    <p:sldId id="1582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yvis Laura Chumbiriza" initials="DLC" lastIdx="1" clrIdx="0">
    <p:extLst>
      <p:ext uri="{19B8F6BF-5375-455C-9EA6-DF929625EA0E}">
        <p15:presenceInfo xmlns:p15="http://schemas.microsoft.com/office/powerpoint/2012/main" userId="S::dlaura@usil.edu.pe::0f6cc829-762c-463a-a909-5ac2a76b83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6BA42C"/>
    <a:srgbClr val="226845"/>
    <a:srgbClr val="2D875A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Renovación Histórica </a:t>
            </a:r>
          </a:p>
          <a:p>
            <a:pPr>
              <a:defRPr/>
            </a:pPr>
            <a:r>
              <a:rPr lang="es-PE" dirty="0"/>
              <a:t>y esperado del modelo predictivo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Hoja1!$B$12</c:f>
              <c:strCache>
                <c:ptCount val="1"/>
                <c:pt idx="0">
                  <c:v>Nro clientes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rgbClr val="0070C0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A5-4D06-B17E-80BFFD289CC0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4A5-4D06-B17E-80BFFD289C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Hoja1!$A$13:$A$16</c:f>
              <c:numCache>
                <c:formatCode>@</c:formatCode>
                <c:ptCount val="4"/>
                <c:pt idx="0">
                  <c:v>202201</c:v>
                </c:pt>
                <c:pt idx="1">
                  <c:v>202202</c:v>
                </c:pt>
                <c:pt idx="2">
                  <c:v>202203</c:v>
                </c:pt>
                <c:pt idx="3">
                  <c:v>202204</c:v>
                </c:pt>
              </c:numCache>
            </c:numRef>
          </c:cat>
          <c:val>
            <c:numRef>
              <c:f>Hoja1!$B$13:$B$16</c:f>
              <c:numCache>
                <c:formatCode>_-* #,##0_-;\-* #,##0_-;_-* "-"??_-;_-@_-</c:formatCode>
                <c:ptCount val="4"/>
                <c:pt idx="0">
                  <c:v>182146</c:v>
                </c:pt>
                <c:pt idx="1">
                  <c:v>184821</c:v>
                </c:pt>
                <c:pt idx="2">
                  <c:v>181029</c:v>
                </c:pt>
                <c:pt idx="3">
                  <c:v>186549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A5-4D06-B17E-80BFFD289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327952"/>
        <c:axId val="172325872"/>
      </c:barChart>
      <c:lineChart>
        <c:grouping val="standard"/>
        <c:varyColors val="0"/>
        <c:ser>
          <c:idx val="1"/>
          <c:order val="1"/>
          <c:tx>
            <c:strRef>
              <c:f>Hoja1!$C$12</c:f>
              <c:strCache>
                <c:ptCount val="1"/>
                <c:pt idx="0">
                  <c:v>Renovó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9,600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278-4397-9E6A-162012442A6F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Hoja1!$A$13:$A$16</c:f>
              <c:numCache>
                <c:formatCode>@</c:formatCode>
                <c:ptCount val="4"/>
                <c:pt idx="0">
                  <c:v>202201</c:v>
                </c:pt>
                <c:pt idx="1">
                  <c:v>202202</c:v>
                </c:pt>
                <c:pt idx="2">
                  <c:v>202203</c:v>
                </c:pt>
                <c:pt idx="3">
                  <c:v>202204</c:v>
                </c:pt>
              </c:numCache>
            </c:numRef>
          </c:cat>
          <c:val>
            <c:numRef>
              <c:f>Hoja1!$C$13:$C$16</c:f>
              <c:numCache>
                <c:formatCode>_-* #,##0_-;\-* #,##0_-;_-* "-"??_-;_-@_-</c:formatCode>
                <c:ptCount val="4"/>
                <c:pt idx="0">
                  <c:v>5512</c:v>
                </c:pt>
                <c:pt idx="1">
                  <c:v>5347</c:v>
                </c:pt>
                <c:pt idx="2">
                  <c:v>5613</c:v>
                </c:pt>
                <c:pt idx="3">
                  <c:v>9400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A5-4D06-B17E-80BFFD289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2571664"/>
        <c:axId val="2062592464"/>
      </c:lineChart>
      <c:catAx>
        <c:axId val="172327952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2325872"/>
        <c:crosses val="autoZero"/>
        <c:auto val="1"/>
        <c:lblAlgn val="ctr"/>
        <c:lblOffset val="100"/>
        <c:noMultiLvlLbl val="0"/>
      </c:catAx>
      <c:valAx>
        <c:axId val="17232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72327952"/>
        <c:crosses val="autoZero"/>
        <c:crossBetween val="between"/>
      </c:valAx>
      <c:valAx>
        <c:axId val="2062592464"/>
        <c:scaling>
          <c:orientation val="minMax"/>
        </c:scaling>
        <c:delete val="0"/>
        <c:axPos val="r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62571664"/>
        <c:crosses val="max"/>
        <c:crossBetween val="between"/>
      </c:valAx>
      <c:catAx>
        <c:axId val="2062571664"/>
        <c:scaling>
          <c:orientation val="minMax"/>
        </c:scaling>
        <c:delete val="1"/>
        <c:axPos val="b"/>
        <c:numFmt formatCode="@" sourceLinked="1"/>
        <c:majorTickMark val="none"/>
        <c:minorTickMark val="none"/>
        <c:tickLblPos val="nextTo"/>
        <c:crossAx val="2062592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Hoja1!$D$3</c:f>
              <c:strCache>
                <c:ptCount val="1"/>
                <c:pt idx="0">
                  <c:v>Importancia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Hoja1!$C$4:$C$16</c:f>
              <c:strCache>
                <c:ptCount val="13"/>
                <c:pt idx="0">
                  <c:v>tiempo transcurrido del lanzamiento del equipo movil (meses)</c:v>
                </c:pt>
                <c:pt idx="1">
                  <c:v>mínimo de meses transcurridos desde inicio del contrato de nivel de cliente</c:v>
                </c:pt>
                <c:pt idx="2">
                  <c:v>trafico app 8 de la linea movil</c:v>
                </c:pt>
                <c:pt idx="3">
                  <c:v>Número de renovaciones en  el tipo de adquision  nro 2 a nivel del cliente</c:v>
                </c:pt>
                <c:pt idx="4">
                  <c:v>Cantidad de tipo de adquisicones por mes de la linea movil</c:v>
                </c:pt>
                <c:pt idx="5">
                  <c:v>Monto de penalidad vigente a la fecha en caso de desactivación de la linea movil</c:v>
                </c:pt>
                <c:pt idx="6">
                  <c:v>Meses transcurridos desde el inicio de la adenda de la linea movil</c:v>
                </c:pt>
                <c:pt idx="7">
                  <c:v>Variación Std del mínimo flujo total de la linea movil en los  meses anteriores</c:v>
                </c:pt>
                <c:pt idx="8">
                  <c:v>Número de Renovaciónes de la linea movil en meses anteriores</c:v>
                </c:pt>
                <c:pt idx="9">
                  <c:v>mínimo de meses transcurridos desde inicio de la adenda del cliente</c:v>
                </c:pt>
                <c:pt idx="10">
                  <c:v>Renovación de la linea movil promedio en meses anteriores</c:v>
                </c:pt>
                <c:pt idx="11">
                  <c:v>Número de renovaciones de la linea movil del tipo de adquisión nro 2</c:v>
                </c:pt>
                <c:pt idx="12">
                  <c:v>Nro de Renovaciones de la linea Movil en meses anteriores</c:v>
                </c:pt>
              </c:strCache>
            </c:strRef>
          </c:cat>
          <c:val>
            <c:numRef>
              <c:f>Hoja1!$D$4:$D$16</c:f>
              <c:numCache>
                <c:formatCode>General</c:formatCode>
                <c:ptCount val="13"/>
                <c:pt idx="0">
                  <c:v>7.3499999999999998E-3</c:v>
                </c:pt>
                <c:pt idx="1">
                  <c:v>7.8600000000000007E-3</c:v>
                </c:pt>
                <c:pt idx="2">
                  <c:v>8.5199999999999998E-3</c:v>
                </c:pt>
                <c:pt idx="3">
                  <c:v>1.1220000000000001E-2</c:v>
                </c:pt>
                <c:pt idx="4">
                  <c:v>1.9269999999999999E-2</c:v>
                </c:pt>
                <c:pt idx="5">
                  <c:v>1.9279999999999999E-2</c:v>
                </c:pt>
                <c:pt idx="6">
                  <c:v>2.137E-2</c:v>
                </c:pt>
                <c:pt idx="7">
                  <c:v>2.351E-2</c:v>
                </c:pt>
                <c:pt idx="8">
                  <c:v>2.5190000000000001E-2</c:v>
                </c:pt>
                <c:pt idx="9">
                  <c:v>2.614E-2</c:v>
                </c:pt>
                <c:pt idx="10">
                  <c:v>0.14144999999999999</c:v>
                </c:pt>
                <c:pt idx="11">
                  <c:v>0.23011999999999999</c:v>
                </c:pt>
                <c:pt idx="12">
                  <c:v>0.29344999999999999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7E-410C-99D2-9DEA70C52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70886047"/>
        <c:axId val="1429954959"/>
      </c:barChart>
      <c:catAx>
        <c:axId val="1770886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29954959"/>
        <c:crosses val="autoZero"/>
        <c:auto val="1"/>
        <c:lblAlgn val="ctr"/>
        <c:lblOffset val="100"/>
        <c:noMultiLvlLbl val="0"/>
      </c:catAx>
      <c:valAx>
        <c:axId val="1429954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088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7EC76-2AF0-4579-AD52-0691C7F00971}" type="doc">
      <dgm:prSet loTypeId="urn:microsoft.com/office/officeart/2005/8/layout/chevron2" loCatId="process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E31D18A9-9709-4609-B9FA-3F0D2EA1977A}">
      <dgm:prSet phldrT="[Texto]" custT="1"/>
      <dgm:spPr/>
      <dgm:t>
        <a:bodyPr/>
        <a:lstStyle/>
        <a:p>
          <a:r>
            <a:rPr lang="es-MX" sz="2000">
              <a:latin typeface="Century Gothic" panose="020B0502020202020204" pitchFamily="34" charset="0"/>
            </a:rPr>
            <a:t>Data</a:t>
          </a:r>
          <a:endParaRPr lang="es-PE" sz="2400">
            <a:latin typeface="Century Gothic" panose="020B0502020202020204" pitchFamily="34" charset="0"/>
          </a:endParaRPr>
        </a:p>
      </dgm:t>
    </dgm:pt>
    <dgm:pt modelId="{94206B75-9CE4-4F68-AC0F-E4F7F99D33F7}" type="parTrans" cxnId="{7B074734-7A17-4030-B46B-DC551941FD3E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A22BCFF8-655F-4F80-A00A-A15B414E1C04}" type="sibTrans" cxnId="{7B074734-7A17-4030-B46B-DC551941FD3E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8B4FC189-043F-4B2B-BC09-230F9562A325}">
      <dgm:prSet phldrT="[Texto]" custT="1"/>
      <dgm:spPr/>
      <dgm:t>
        <a:bodyPr/>
        <a:lstStyle/>
        <a:p>
          <a:r>
            <a:rPr lang="es-PE" sz="1400" dirty="0">
              <a:latin typeface="Century Gothic" panose="020B0502020202020204" pitchFamily="34" charset="0"/>
            </a:rPr>
            <a:t>Considerar nuevas variables como Antigüedad de la compañía, </a:t>
          </a:r>
          <a:r>
            <a:rPr lang="es-PE" sz="1400" dirty="0" err="1">
              <a:latin typeface="Century Gothic" panose="020B0502020202020204" pitchFamily="34" charset="0"/>
            </a:rPr>
            <a:t>Nro</a:t>
          </a:r>
          <a:r>
            <a:rPr lang="es-PE" sz="1400" dirty="0">
              <a:latin typeface="Century Gothic" panose="020B0502020202020204" pitchFamily="34" charset="0"/>
            </a:rPr>
            <a:t> de llamadas realizadas y recibidas con clientes que no renovaron, estas variables podrían tener significancia en la no renovación.</a:t>
          </a:r>
        </a:p>
      </dgm:t>
    </dgm:pt>
    <dgm:pt modelId="{4866DD28-8768-482B-B3CC-E1EAA7B6E2FA}" type="parTrans" cxnId="{74A58B5E-449A-4683-B08D-A0DA472C1158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1CA31AB4-D3F6-4608-A54D-9A55EAEADC98}" type="sibTrans" cxnId="{74A58B5E-449A-4683-B08D-A0DA472C1158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E69358F8-8963-4731-B9F0-2B98E62820E4}">
      <dgm:prSet phldrT="[Texto]" custT="1"/>
      <dgm:spPr/>
      <dgm:t>
        <a:bodyPr/>
        <a:lstStyle/>
        <a:p>
          <a:r>
            <a:rPr lang="es-MX" sz="2000">
              <a:latin typeface="Century Gothic" panose="020B0502020202020204" pitchFamily="34" charset="0"/>
            </a:rPr>
            <a:t>Modelo</a:t>
          </a:r>
          <a:endParaRPr lang="es-PE" sz="2400">
            <a:latin typeface="Century Gothic" panose="020B0502020202020204" pitchFamily="34" charset="0"/>
          </a:endParaRPr>
        </a:p>
      </dgm:t>
    </dgm:pt>
    <dgm:pt modelId="{C1033053-CC85-49D7-90F3-F4565FFCB344}" type="parTrans" cxnId="{92C4C59B-2FD0-4835-AA27-1C513711415D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8D2E63DA-562E-43C7-8C8B-686679FD9F0D}" type="sibTrans" cxnId="{92C4C59B-2FD0-4835-AA27-1C513711415D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62368AE2-5FEB-4E4B-96DC-3CE567874B78}">
      <dgm:prSet phldrT="[Texto]" custT="1"/>
      <dgm:spPr/>
      <dgm:t>
        <a:bodyPr/>
        <a:lstStyle/>
        <a:p>
          <a:r>
            <a:rPr lang="es-MX" sz="1800">
              <a:latin typeface="Century Gothic" panose="020B0502020202020204" pitchFamily="34" charset="0"/>
            </a:rPr>
            <a:t>Estrategia</a:t>
          </a:r>
          <a:endParaRPr lang="es-PE" sz="1800">
            <a:latin typeface="Century Gothic" panose="020B0502020202020204" pitchFamily="34" charset="0"/>
          </a:endParaRPr>
        </a:p>
      </dgm:t>
    </dgm:pt>
    <dgm:pt modelId="{287078C5-E01E-41C5-BEA6-85303B43A2FD}" type="parTrans" cxnId="{0B855F0B-5102-4438-ADFA-540BF7AA0D61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2990F92F-AB1E-4EA5-BB74-9EB8001711CF}" type="sibTrans" cxnId="{0B855F0B-5102-4438-ADFA-540BF7AA0D61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CCAD3901-F982-41FF-B536-1BAC85148439}">
      <dgm:prSet custT="1"/>
      <dgm:spPr/>
      <dgm:t>
        <a:bodyPr/>
        <a:lstStyle/>
        <a:p>
          <a:r>
            <a:rPr lang="es-MX" sz="1400" dirty="0">
              <a:latin typeface="Century Gothic" panose="020B0502020202020204" pitchFamily="34" charset="0"/>
            </a:rPr>
            <a:t>Definir las mejores acciones comerciales, utilizando los perfiles enriquecidos con datos de nuevas fuentes.</a:t>
          </a:r>
          <a:endParaRPr lang="es-PE" sz="1400" dirty="0">
            <a:latin typeface="Century Gothic" panose="020B0502020202020204" pitchFamily="34" charset="0"/>
          </a:endParaRPr>
        </a:p>
      </dgm:t>
    </dgm:pt>
    <dgm:pt modelId="{6F7ACDFA-3CF9-4D9E-AFAB-B98CB7B64463}" type="parTrans" cxnId="{E9CFCCA3-6952-49F4-9B7C-CF3631E74C68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96A0E604-BC84-4591-B41A-0698A4EED635}" type="sibTrans" cxnId="{E9CFCCA3-6952-49F4-9B7C-CF3631E74C68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94BA6115-C1D8-4FA9-9151-825B3114F146}">
      <dgm:prSet phldrT="[Texto]" custT="1"/>
      <dgm:spPr/>
      <dgm:t>
        <a:bodyPr/>
        <a:lstStyle/>
        <a:p>
          <a:r>
            <a:rPr lang="es-MX" sz="1400" dirty="0">
              <a:latin typeface="Century Gothic" panose="020B0502020202020204" pitchFamily="34" charset="0"/>
            </a:rPr>
            <a:t>Construir el </a:t>
          </a:r>
          <a:r>
            <a:rPr lang="es-MX" sz="1400" dirty="0" err="1">
              <a:latin typeface="Century Gothic" panose="020B0502020202020204" pitchFamily="34" charset="0"/>
            </a:rPr>
            <a:t>Customer</a:t>
          </a:r>
          <a:r>
            <a:rPr lang="es-MX" sz="1400" dirty="0">
              <a:latin typeface="Century Gothic" panose="020B0502020202020204" pitchFamily="34" charset="0"/>
            </a:rPr>
            <a:t> </a:t>
          </a:r>
          <a:r>
            <a:rPr lang="es-MX" sz="1400" dirty="0" err="1">
              <a:latin typeface="Century Gothic" panose="020B0502020202020204" pitchFamily="34" charset="0"/>
            </a:rPr>
            <a:t>Lifetime</a:t>
          </a:r>
          <a:r>
            <a:rPr lang="es-MX" sz="1400" dirty="0">
              <a:latin typeface="Century Gothic" panose="020B0502020202020204" pitchFamily="34" charset="0"/>
            </a:rPr>
            <a:t> </a:t>
          </a:r>
          <a:r>
            <a:rPr lang="es-MX" sz="1400" dirty="0" err="1">
              <a:latin typeface="Century Gothic" panose="020B0502020202020204" pitchFamily="34" charset="0"/>
            </a:rPr>
            <a:t>Value</a:t>
          </a:r>
          <a:r>
            <a:rPr lang="es-MX" sz="1400" dirty="0">
              <a:latin typeface="Century Gothic" panose="020B0502020202020204" pitchFamily="34" charset="0"/>
            </a:rPr>
            <a:t> (CLV) para predecir los ingresos futuros que dejarían los perfiles</a:t>
          </a:r>
          <a:endParaRPr lang="es-PE" sz="1400" dirty="0">
            <a:latin typeface="Century Gothic" panose="020B0502020202020204" pitchFamily="34" charset="0"/>
          </a:endParaRPr>
        </a:p>
      </dgm:t>
    </dgm:pt>
    <dgm:pt modelId="{6A2641F8-E480-457F-B08C-FE152715EBD5}" type="parTrans" cxnId="{91244D83-DA68-4C6C-96ED-DC25F124CB04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AF6D3904-DFFF-496F-A45E-C272C9BDE7B7}" type="sibTrans" cxnId="{91244D83-DA68-4C6C-96ED-DC25F124CB04}">
      <dgm:prSet/>
      <dgm:spPr/>
      <dgm:t>
        <a:bodyPr/>
        <a:lstStyle/>
        <a:p>
          <a:endParaRPr lang="es-PE" sz="2000">
            <a:latin typeface="Century Gothic" panose="020B0502020202020204" pitchFamily="34" charset="0"/>
          </a:endParaRPr>
        </a:p>
      </dgm:t>
    </dgm:pt>
    <dgm:pt modelId="{A8E30AC8-C0D1-420B-A783-C1321A8F0A3D}">
      <dgm:prSet phldrT="[Texto]" custT="1"/>
      <dgm:spPr/>
      <dgm:t>
        <a:bodyPr/>
        <a:lstStyle/>
        <a:p>
          <a:r>
            <a:rPr lang="es-MX" sz="1400" dirty="0">
              <a:latin typeface="Century Gothic" panose="020B0502020202020204" pitchFamily="34" charset="0"/>
            </a:rPr>
            <a:t>Enriquecer el modelo con variables nuevas como número de trabajadores, años en el mercado, ingresos anuales, declarantes en </a:t>
          </a:r>
          <a:r>
            <a:rPr lang="es-MX" sz="1400" dirty="0" err="1">
              <a:latin typeface="Century Gothic" panose="020B0502020202020204" pitchFamily="34" charset="0"/>
            </a:rPr>
            <a:t>sunat</a:t>
          </a:r>
          <a:r>
            <a:rPr lang="es-MX" sz="1400" dirty="0">
              <a:latin typeface="Century Gothic" panose="020B0502020202020204" pitchFamily="34" charset="0"/>
            </a:rPr>
            <a:t>, son importadores o exportadores. Ubicación geográfica.</a:t>
          </a:r>
          <a:endParaRPr lang="es-PE" sz="1400" dirty="0">
            <a:latin typeface="Century Gothic" panose="020B0502020202020204" pitchFamily="34" charset="0"/>
          </a:endParaRPr>
        </a:p>
      </dgm:t>
    </dgm:pt>
    <dgm:pt modelId="{025273AE-737F-43C0-BE03-B9FBD7E20164}" type="parTrans" cxnId="{E84E932F-4A8A-45A8-A3E7-DC07BA08F6D0}">
      <dgm:prSet/>
      <dgm:spPr/>
      <dgm:t>
        <a:bodyPr/>
        <a:lstStyle/>
        <a:p>
          <a:endParaRPr lang="es-PE" sz="1600">
            <a:latin typeface="Century Gothic" panose="020B0502020202020204" pitchFamily="34" charset="0"/>
          </a:endParaRPr>
        </a:p>
      </dgm:t>
    </dgm:pt>
    <dgm:pt modelId="{50F161B7-0D0C-45EB-BB36-D7D1E143D0ED}" type="sibTrans" cxnId="{E84E932F-4A8A-45A8-A3E7-DC07BA08F6D0}">
      <dgm:prSet/>
      <dgm:spPr/>
      <dgm:t>
        <a:bodyPr/>
        <a:lstStyle/>
        <a:p>
          <a:endParaRPr lang="es-PE" sz="1600">
            <a:latin typeface="Century Gothic" panose="020B0502020202020204" pitchFamily="34" charset="0"/>
          </a:endParaRPr>
        </a:p>
      </dgm:t>
    </dgm:pt>
    <dgm:pt modelId="{CA720433-A002-43F8-AB1B-4AD93D1F5261}">
      <dgm:prSet custT="1"/>
      <dgm:spPr/>
      <dgm:t>
        <a:bodyPr/>
        <a:lstStyle/>
        <a:p>
          <a:r>
            <a:rPr lang="es-MX" sz="1400" dirty="0">
              <a:latin typeface="Century Gothic" panose="020B0502020202020204" pitchFamily="34" charset="0"/>
            </a:rPr>
            <a:t>Buscar </a:t>
          </a:r>
          <a:r>
            <a:rPr lang="es-MX" sz="1400" dirty="0" err="1">
              <a:latin typeface="Century Gothic" panose="020B0502020202020204" pitchFamily="34" charset="0"/>
            </a:rPr>
            <a:t>feedback</a:t>
          </a:r>
          <a:r>
            <a:rPr lang="es-MX" sz="1400" dirty="0">
              <a:latin typeface="Century Gothic" panose="020B0502020202020204" pitchFamily="34" charset="0"/>
            </a:rPr>
            <a:t> periódico y almacenar los resultados para retroalimentar los modelos.</a:t>
          </a:r>
          <a:endParaRPr lang="es-PE" sz="1400" dirty="0">
            <a:latin typeface="Century Gothic" panose="020B0502020202020204" pitchFamily="34" charset="0"/>
          </a:endParaRPr>
        </a:p>
      </dgm:t>
    </dgm:pt>
    <dgm:pt modelId="{6A1ECA0F-4058-4A8D-AC96-4569E72306CF}" type="parTrans" cxnId="{C089D0A4-744D-44F5-9219-3B84441D4C8A}">
      <dgm:prSet/>
      <dgm:spPr/>
      <dgm:t>
        <a:bodyPr/>
        <a:lstStyle/>
        <a:p>
          <a:endParaRPr lang="es-PE" sz="1600">
            <a:latin typeface="Century Gothic" panose="020B0502020202020204" pitchFamily="34" charset="0"/>
          </a:endParaRPr>
        </a:p>
      </dgm:t>
    </dgm:pt>
    <dgm:pt modelId="{EF10721E-5E40-4C40-BEA3-8C72B16E0CC1}" type="sibTrans" cxnId="{C089D0A4-744D-44F5-9219-3B84441D4C8A}">
      <dgm:prSet/>
      <dgm:spPr/>
      <dgm:t>
        <a:bodyPr/>
        <a:lstStyle/>
        <a:p>
          <a:endParaRPr lang="es-PE" sz="1600">
            <a:latin typeface="Century Gothic" panose="020B0502020202020204" pitchFamily="34" charset="0"/>
          </a:endParaRPr>
        </a:p>
      </dgm:t>
    </dgm:pt>
    <dgm:pt modelId="{4F655E1A-FFB8-43F7-8C51-8835CA291E63}">
      <dgm:prSet phldrT="[Texto]" custT="1"/>
      <dgm:spPr/>
      <dgm:t>
        <a:bodyPr/>
        <a:lstStyle/>
        <a:p>
          <a:r>
            <a:rPr lang="es-MX" sz="1400" dirty="0">
              <a:latin typeface="Century Gothic" panose="020B0502020202020204" pitchFamily="34" charset="0"/>
            </a:rPr>
            <a:t>Utilizar el modelo de propensión al ascenso para predecir posibles escenarios de migración a perfiles top.</a:t>
          </a:r>
          <a:endParaRPr lang="es-PE" sz="1400" dirty="0">
            <a:latin typeface="Century Gothic" panose="020B0502020202020204" pitchFamily="34" charset="0"/>
          </a:endParaRPr>
        </a:p>
      </dgm:t>
    </dgm:pt>
    <dgm:pt modelId="{775AE7A5-9A76-43BF-9310-48633ED9DF2B}" type="parTrans" cxnId="{54BF4013-D24C-46C8-A162-C946EE21D741}">
      <dgm:prSet/>
      <dgm:spPr/>
      <dgm:t>
        <a:bodyPr/>
        <a:lstStyle/>
        <a:p>
          <a:endParaRPr lang="es-PE"/>
        </a:p>
      </dgm:t>
    </dgm:pt>
    <dgm:pt modelId="{49906C48-8A8F-465C-BC96-00037DEE28E9}" type="sibTrans" cxnId="{54BF4013-D24C-46C8-A162-C946EE21D741}">
      <dgm:prSet/>
      <dgm:spPr/>
      <dgm:t>
        <a:bodyPr/>
        <a:lstStyle/>
        <a:p>
          <a:endParaRPr lang="es-PE"/>
        </a:p>
      </dgm:t>
    </dgm:pt>
    <dgm:pt modelId="{500E7DE9-5ACB-4965-8F55-1D72FFC316D1}">
      <dgm:prSet custT="1"/>
      <dgm:spPr/>
      <dgm:t>
        <a:bodyPr/>
        <a:lstStyle/>
        <a:p>
          <a:r>
            <a:rPr lang="es-PE" sz="1400" dirty="0">
              <a:latin typeface="Century Gothic" panose="020B0502020202020204" pitchFamily="34" charset="0"/>
            </a:rPr>
            <a:t>Tomar el perfil top y buscar características semejantes en el mercado a través de canales digitales.</a:t>
          </a:r>
        </a:p>
      </dgm:t>
    </dgm:pt>
    <dgm:pt modelId="{C876647C-B254-4419-81BC-394F3FE5BDEB}" type="parTrans" cxnId="{F9216E23-9120-41FC-ADEE-F9C5A024A9EC}">
      <dgm:prSet/>
      <dgm:spPr/>
      <dgm:t>
        <a:bodyPr/>
        <a:lstStyle/>
        <a:p>
          <a:endParaRPr lang="es-PE"/>
        </a:p>
      </dgm:t>
    </dgm:pt>
    <dgm:pt modelId="{DF2071C2-C117-4EB7-B586-BF81FF9FB815}" type="sibTrans" cxnId="{F9216E23-9120-41FC-ADEE-F9C5A024A9EC}">
      <dgm:prSet/>
      <dgm:spPr/>
      <dgm:t>
        <a:bodyPr/>
        <a:lstStyle/>
        <a:p>
          <a:endParaRPr lang="es-PE"/>
        </a:p>
      </dgm:t>
    </dgm:pt>
    <dgm:pt modelId="{29BA3275-81DB-4C51-B997-5D1011FF029B}" type="pres">
      <dgm:prSet presAssocID="{13D7EC76-2AF0-4579-AD52-0691C7F00971}" presName="linearFlow" presStyleCnt="0">
        <dgm:presLayoutVars>
          <dgm:dir/>
          <dgm:animLvl val="lvl"/>
          <dgm:resizeHandles val="exact"/>
        </dgm:presLayoutVars>
      </dgm:prSet>
      <dgm:spPr/>
    </dgm:pt>
    <dgm:pt modelId="{4D6AE6DD-15BB-46E0-9CE4-06F592700EBB}" type="pres">
      <dgm:prSet presAssocID="{E31D18A9-9709-4609-B9FA-3F0D2EA1977A}" presName="composite" presStyleCnt="0"/>
      <dgm:spPr/>
    </dgm:pt>
    <dgm:pt modelId="{B963AB89-79EF-405D-ADC6-8A0AA39DC357}" type="pres">
      <dgm:prSet presAssocID="{E31D18A9-9709-4609-B9FA-3F0D2EA1977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3AB63AF-75DF-4B86-8074-DB3A16D6501F}" type="pres">
      <dgm:prSet presAssocID="{E31D18A9-9709-4609-B9FA-3F0D2EA1977A}" presName="descendantText" presStyleLbl="alignAcc1" presStyleIdx="0" presStyleCnt="3">
        <dgm:presLayoutVars>
          <dgm:bulletEnabled val="1"/>
        </dgm:presLayoutVars>
      </dgm:prSet>
      <dgm:spPr/>
    </dgm:pt>
    <dgm:pt modelId="{46DDCF00-CFF6-4733-8B19-564CD4D2C900}" type="pres">
      <dgm:prSet presAssocID="{A22BCFF8-655F-4F80-A00A-A15B414E1C04}" presName="sp" presStyleCnt="0"/>
      <dgm:spPr/>
    </dgm:pt>
    <dgm:pt modelId="{239B9695-BAFA-4C8A-B030-4E5E6F7C2F86}" type="pres">
      <dgm:prSet presAssocID="{E69358F8-8963-4731-B9F0-2B98E62820E4}" presName="composite" presStyleCnt="0"/>
      <dgm:spPr/>
    </dgm:pt>
    <dgm:pt modelId="{DAC2363B-9A74-494D-95E6-131A857DED01}" type="pres">
      <dgm:prSet presAssocID="{E69358F8-8963-4731-B9F0-2B98E62820E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73596CC-DC75-409B-83F9-C2DF14CDE6D4}" type="pres">
      <dgm:prSet presAssocID="{E69358F8-8963-4731-B9F0-2B98E62820E4}" presName="descendantText" presStyleLbl="alignAcc1" presStyleIdx="1" presStyleCnt="3">
        <dgm:presLayoutVars>
          <dgm:bulletEnabled val="1"/>
        </dgm:presLayoutVars>
      </dgm:prSet>
      <dgm:spPr/>
    </dgm:pt>
    <dgm:pt modelId="{9EF39A65-9528-40C7-9A7A-EADCEF77B913}" type="pres">
      <dgm:prSet presAssocID="{8D2E63DA-562E-43C7-8C8B-686679FD9F0D}" presName="sp" presStyleCnt="0"/>
      <dgm:spPr/>
    </dgm:pt>
    <dgm:pt modelId="{FD34604B-D6A0-40E7-8E6B-421B20B4A11C}" type="pres">
      <dgm:prSet presAssocID="{62368AE2-5FEB-4E4B-96DC-3CE567874B78}" presName="composite" presStyleCnt="0"/>
      <dgm:spPr/>
    </dgm:pt>
    <dgm:pt modelId="{136239D7-D05A-4E8C-AC3C-0CFD934F2935}" type="pres">
      <dgm:prSet presAssocID="{62368AE2-5FEB-4E4B-96DC-3CE567874B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691C19-2BF7-4BE2-B1FF-733399574DAA}" type="pres">
      <dgm:prSet presAssocID="{62368AE2-5FEB-4E4B-96DC-3CE567874B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B855F0B-5102-4438-ADFA-540BF7AA0D61}" srcId="{13D7EC76-2AF0-4579-AD52-0691C7F00971}" destId="{62368AE2-5FEB-4E4B-96DC-3CE567874B78}" srcOrd="2" destOrd="0" parTransId="{287078C5-E01E-41C5-BEA6-85303B43A2FD}" sibTransId="{2990F92F-AB1E-4EA5-BB74-9EB8001711CF}"/>
    <dgm:cxn modelId="{3D3BB212-193B-4BF2-8B7D-AE4CEEB528E6}" type="presOf" srcId="{62368AE2-5FEB-4E4B-96DC-3CE567874B78}" destId="{136239D7-D05A-4E8C-AC3C-0CFD934F2935}" srcOrd="0" destOrd="0" presId="urn:microsoft.com/office/officeart/2005/8/layout/chevron2"/>
    <dgm:cxn modelId="{54BF4013-D24C-46C8-A162-C946EE21D741}" srcId="{E69358F8-8963-4731-B9F0-2B98E62820E4}" destId="{4F655E1A-FFB8-43F7-8C51-8835CA291E63}" srcOrd="1" destOrd="0" parTransId="{775AE7A5-9A76-43BF-9310-48633ED9DF2B}" sibTransId="{49906C48-8A8F-465C-BC96-00037DEE28E9}"/>
    <dgm:cxn modelId="{F9216E23-9120-41FC-ADEE-F9C5A024A9EC}" srcId="{62368AE2-5FEB-4E4B-96DC-3CE567874B78}" destId="{500E7DE9-5ACB-4965-8F55-1D72FFC316D1}" srcOrd="1" destOrd="0" parTransId="{C876647C-B254-4419-81BC-394F3FE5BDEB}" sibTransId="{DF2071C2-C117-4EB7-B586-BF81FF9FB815}"/>
    <dgm:cxn modelId="{E84E932F-4A8A-45A8-A3E7-DC07BA08F6D0}" srcId="{E69358F8-8963-4731-B9F0-2B98E62820E4}" destId="{A8E30AC8-C0D1-420B-A783-C1321A8F0A3D}" srcOrd="0" destOrd="0" parTransId="{025273AE-737F-43C0-BE03-B9FBD7E20164}" sibTransId="{50F161B7-0D0C-45EB-BB36-D7D1E143D0ED}"/>
    <dgm:cxn modelId="{7B074734-7A17-4030-B46B-DC551941FD3E}" srcId="{13D7EC76-2AF0-4579-AD52-0691C7F00971}" destId="{E31D18A9-9709-4609-B9FA-3F0D2EA1977A}" srcOrd="0" destOrd="0" parTransId="{94206B75-9CE4-4F68-AC0F-E4F7F99D33F7}" sibTransId="{A22BCFF8-655F-4F80-A00A-A15B414E1C04}"/>
    <dgm:cxn modelId="{74A58B5E-449A-4683-B08D-A0DA472C1158}" srcId="{E31D18A9-9709-4609-B9FA-3F0D2EA1977A}" destId="{8B4FC189-043F-4B2B-BC09-230F9562A325}" srcOrd="0" destOrd="0" parTransId="{4866DD28-8768-482B-B3CC-E1EAA7B6E2FA}" sibTransId="{1CA31AB4-D3F6-4608-A54D-9A55EAEADC98}"/>
    <dgm:cxn modelId="{F50CFC72-5DD1-4BDE-B1A6-0C694558805D}" type="presOf" srcId="{500E7DE9-5ACB-4965-8F55-1D72FFC316D1}" destId="{FC691C19-2BF7-4BE2-B1FF-733399574DAA}" srcOrd="0" destOrd="1" presId="urn:microsoft.com/office/officeart/2005/8/layout/chevron2"/>
    <dgm:cxn modelId="{0A527555-C11E-4149-8797-58A18B5C8BC8}" type="presOf" srcId="{CA720433-A002-43F8-AB1B-4AD93D1F5261}" destId="{FC691C19-2BF7-4BE2-B1FF-733399574DAA}" srcOrd="0" destOrd="2" presId="urn:microsoft.com/office/officeart/2005/8/layout/chevron2"/>
    <dgm:cxn modelId="{91244D83-DA68-4C6C-96ED-DC25F124CB04}" srcId="{E69358F8-8963-4731-B9F0-2B98E62820E4}" destId="{94BA6115-C1D8-4FA9-9151-825B3114F146}" srcOrd="2" destOrd="0" parTransId="{6A2641F8-E480-457F-B08C-FE152715EBD5}" sibTransId="{AF6D3904-DFFF-496F-A45E-C272C9BDE7B7}"/>
    <dgm:cxn modelId="{F043508D-3CDA-4CE6-8D5E-0C6CCE01D899}" type="presOf" srcId="{94BA6115-C1D8-4FA9-9151-825B3114F146}" destId="{C73596CC-DC75-409B-83F9-C2DF14CDE6D4}" srcOrd="0" destOrd="2" presId="urn:microsoft.com/office/officeart/2005/8/layout/chevron2"/>
    <dgm:cxn modelId="{87666C99-52D8-4672-B3BD-D61C5358B4F9}" type="presOf" srcId="{13D7EC76-2AF0-4579-AD52-0691C7F00971}" destId="{29BA3275-81DB-4C51-B997-5D1011FF029B}" srcOrd="0" destOrd="0" presId="urn:microsoft.com/office/officeart/2005/8/layout/chevron2"/>
    <dgm:cxn modelId="{92C4C59B-2FD0-4835-AA27-1C513711415D}" srcId="{13D7EC76-2AF0-4579-AD52-0691C7F00971}" destId="{E69358F8-8963-4731-B9F0-2B98E62820E4}" srcOrd="1" destOrd="0" parTransId="{C1033053-CC85-49D7-90F3-F4565FFCB344}" sibTransId="{8D2E63DA-562E-43C7-8C8B-686679FD9F0D}"/>
    <dgm:cxn modelId="{E9CFCCA3-6952-49F4-9B7C-CF3631E74C68}" srcId="{62368AE2-5FEB-4E4B-96DC-3CE567874B78}" destId="{CCAD3901-F982-41FF-B536-1BAC85148439}" srcOrd="0" destOrd="0" parTransId="{6F7ACDFA-3CF9-4D9E-AFAB-B98CB7B64463}" sibTransId="{96A0E604-BC84-4591-B41A-0698A4EED635}"/>
    <dgm:cxn modelId="{C089D0A4-744D-44F5-9219-3B84441D4C8A}" srcId="{62368AE2-5FEB-4E4B-96DC-3CE567874B78}" destId="{CA720433-A002-43F8-AB1B-4AD93D1F5261}" srcOrd="2" destOrd="0" parTransId="{6A1ECA0F-4058-4A8D-AC96-4569E72306CF}" sibTransId="{EF10721E-5E40-4C40-BEA3-8C72B16E0CC1}"/>
    <dgm:cxn modelId="{0E43D1A5-CE95-4FFC-9B72-D272E9D98925}" type="presOf" srcId="{E31D18A9-9709-4609-B9FA-3F0D2EA1977A}" destId="{B963AB89-79EF-405D-ADC6-8A0AA39DC357}" srcOrd="0" destOrd="0" presId="urn:microsoft.com/office/officeart/2005/8/layout/chevron2"/>
    <dgm:cxn modelId="{F07CF4BA-7704-4936-910F-F26E3A804057}" type="presOf" srcId="{A8E30AC8-C0D1-420B-A783-C1321A8F0A3D}" destId="{C73596CC-DC75-409B-83F9-C2DF14CDE6D4}" srcOrd="0" destOrd="0" presId="urn:microsoft.com/office/officeart/2005/8/layout/chevron2"/>
    <dgm:cxn modelId="{9E555DDE-D438-4317-9C02-793A957D6536}" type="presOf" srcId="{CCAD3901-F982-41FF-B536-1BAC85148439}" destId="{FC691C19-2BF7-4BE2-B1FF-733399574DAA}" srcOrd="0" destOrd="0" presId="urn:microsoft.com/office/officeart/2005/8/layout/chevron2"/>
    <dgm:cxn modelId="{D939F0E1-D40A-458C-89F3-37501A092A0C}" type="presOf" srcId="{4F655E1A-FFB8-43F7-8C51-8835CA291E63}" destId="{C73596CC-DC75-409B-83F9-C2DF14CDE6D4}" srcOrd="0" destOrd="1" presId="urn:microsoft.com/office/officeart/2005/8/layout/chevron2"/>
    <dgm:cxn modelId="{F097D5E6-9599-4395-8717-99587BE8AAEC}" type="presOf" srcId="{E69358F8-8963-4731-B9F0-2B98E62820E4}" destId="{DAC2363B-9A74-494D-95E6-131A857DED01}" srcOrd="0" destOrd="0" presId="urn:microsoft.com/office/officeart/2005/8/layout/chevron2"/>
    <dgm:cxn modelId="{552C75F7-D3C1-46FF-906D-F5F7977407EF}" type="presOf" srcId="{8B4FC189-043F-4B2B-BC09-230F9562A325}" destId="{33AB63AF-75DF-4B86-8074-DB3A16D6501F}" srcOrd="0" destOrd="0" presId="urn:microsoft.com/office/officeart/2005/8/layout/chevron2"/>
    <dgm:cxn modelId="{9DDECB61-D6AC-4286-A5FA-1EF9D616EE5B}" type="presParOf" srcId="{29BA3275-81DB-4C51-B997-5D1011FF029B}" destId="{4D6AE6DD-15BB-46E0-9CE4-06F592700EBB}" srcOrd="0" destOrd="0" presId="urn:microsoft.com/office/officeart/2005/8/layout/chevron2"/>
    <dgm:cxn modelId="{83031DF4-0491-41DE-B35F-AD9D5402C762}" type="presParOf" srcId="{4D6AE6DD-15BB-46E0-9CE4-06F592700EBB}" destId="{B963AB89-79EF-405D-ADC6-8A0AA39DC357}" srcOrd="0" destOrd="0" presId="urn:microsoft.com/office/officeart/2005/8/layout/chevron2"/>
    <dgm:cxn modelId="{52EB72F4-13F6-42CB-A678-A16D9BE055ED}" type="presParOf" srcId="{4D6AE6DD-15BB-46E0-9CE4-06F592700EBB}" destId="{33AB63AF-75DF-4B86-8074-DB3A16D6501F}" srcOrd="1" destOrd="0" presId="urn:microsoft.com/office/officeart/2005/8/layout/chevron2"/>
    <dgm:cxn modelId="{20B2B5CA-82CA-446E-9554-9F27D4EF9C55}" type="presParOf" srcId="{29BA3275-81DB-4C51-B997-5D1011FF029B}" destId="{46DDCF00-CFF6-4733-8B19-564CD4D2C900}" srcOrd="1" destOrd="0" presId="urn:microsoft.com/office/officeart/2005/8/layout/chevron2"/>
    <dgm:cxn modelId="{83414B73-AC8A-44ED-B4B8-09C922B62CE6}" type="presParOf" srcId="{29BA3275-81DB-4C51-B997-5D1011FF029B}" destId="{239B9695-BAFA-4C8A-B030-4E5E6F7C2F86}" srcOrd="2" destOrd="0" presId="urn:microsoft.com/office/officeart/2005/8/layout/chevron2"/>
    <dgm:cxn modelId="{13FF0FD2-F62F-4650-9CA4-767241F0B3CE}" type="presParOf" srcId="{239B9695-BAFA-4C8A-B030-4E5E6F7C2F86}" destId="{DAC2363B-9A74-494D-95E6-131A857DED01}" srcOrd="0" destOrd="0" presId="urn:microsoft.com/office/officeart/2005/8/layout/chevron2"/>
    <dgm:cxn modelId="{EACA822F-22B0-4D5E-AE6B-28A6D8772AFC}" type="presParOf" srcId="{239B9695-BAFA-4C8A-B030-4E5E6F7C2F86}" destId="{C73596CC-DC75-409B-83F9-C2DF14CDE6D4}" srcOrd="1" destOrd="0" presId="urn:microsoft.com/office/officeart/2005/8/layout/chevron2"/>
    <dgm:cxn modelId="{0C03D538-C93E-483D-A522-C6B05C56F9A4}" type="presParOf" srcId="{29BA3275-81DB-4C51-B997-5D1011FF029B}" destId="{9EF39A65-9528-40C7-9A7A-EADCEF77B913}" srcOrd="3" destOrd="0" presId="urn:microsoft.com/office/officeart/2005/8/layout/chevron2"/>
    <dgm:cxn modelId="{163FEAD4-3084-4B12-ADED-FCFACE04F784}" type="presParOf" srcId="{29BA3275-81DB-4C51-B997-5D1011FF029B}" destId="{FD34604B-D6A0-40E7-8E6B-421B20B4A11C}" srcOrd="4" destOrd="0" presId="urn:microsoft.com/office/officeart/2005/8/layout/chevron2"/>
    <dgm:cxn modelId="{EE485F0F-25B6-4ABD-A25F-F1CAC2E35052}" type="presParOf" srcId="{FD34604B-D6A0-40E7-8E6B-421B20B4A11C}" destId="{136239D7-D05A-4E8C-AC3C-0CFD934F2935}" srcOrd="0" destOrd="0" presId="urn:microsoft.com/office/officeart/2005/8/layout/chevron2"/>
    <dgm:cxn modelId="{7D05237B-97C5-4644-A26D-56BDC2F09FFD}" type="presParOf" srcId="{FD34604B-D6A0-40E7-8E6B-421B20B4A11C}" destId="{FC691C19-2BF7-4BE2-B1FF-733399574D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AB89-79EF-405D-ADC6-8A0AA39DC357}">
      <dsp:nvSpPr>
        <dsp:cNvPr id="0" name=""/>
        <dsp:cNvSpPr/>
      </dsp:nvSpPr>
      <dsp:spPr>
        <a:xfrm rot="5400000">
          <a:off x="-256897" y="257315"/>
          <a:ext cx="1712652" cy="1198856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>
              <a:latin typeface="Century Gothic" panose="020B0502020202020204" pitchFamily="34" charset="0"/>
            </a:rPr>
            <a:t>Data</a:t>
          </a:r>
          <a:endParaRPr lang="es-PE" sz="2400" kern="1200">
            <a:latin typeface="Century Gothic" panose="020B0502020202020204" pitchFamily="34" charset="0"/>
          </a:endParaRPr>
        </a:p>
      </dsp:txBody>
      <dsp:txXfrm rot="-5400000">
        <a:off x="1" y="599845"/>
        <a:ext cx="1198856" cy="513796"/>
      </dsp:txXfrm>
    </dsp:sp>
    <dsp:sp modelId="{33AB63AF-75DF-4B86-8074-DB3A16D6501F}">
      <dsp:nvSpPr>
        <dsp:cNvPr id="0" name=""/>
        <dsp:cNvSpPr/>
      </dsp:nvSpPr>
      <dsp:spPr>
        <a:xfrm rot="5400000">
          <a:off x="5737709" y="-4538434"/>
          <a:ext cx="1113224" cy="10190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>
              <a:latin typeface="Century Gothic" panose="020B0502020202020204" pitchFamily="34" charset="0"/>
            </a:rPr>
            <a:t>Considerar nuevas variables como Antigüedad de la compañía, </a:t>
          </a:r>
          <a:r>
            <a:rPr lang="es-PE" sz="1400" kern="1200" dirty="0" err="1">
              <a:latin typeface="Century Gothic" panose="020B0502020202020204" pitchFamily="34" charset="0"/>
            </a:rPr>
            <a:t>Nro</a:t>
          </a:r>
          <a:r>
            <a:rPr lang="es-PE" sz="1400" kern="1200" dirty="0">
              <a:latin typeface="Century Gothic" panose="020B0502020202020204" pitchFamily="34" charset="0"/>
            </a:rPr>
            <a:t> de llamadas realizadas y recibidas con clientes que no renovaron, estas variables podrían tener significancia en la no renovación.</a:t>
          </a:r>
        </a:p>
      </dsp:txBody>
      <dsp:txXfrm rot="-5400000">
        <a:off x="1198857" y="54761"/>
        <a:ext cx="10136586" cy="1004538"/>
      </dsp:txXfrm>
    </dsp:sp>
    <dsp:sp modelId="{DAC2363B-9A74-494D-95E6-131A857DED01}">
      <dsp:nvSpPr>
        <dsp:cNvPr id="0" name=""/>
        <dsp:cNvSpPr/>
      </dsp:nvSpPr>
      <dsp:spPr>
        <a:xfrm rot="5400000">
          <a:off x="-256897" y="1776935"/>
          <a:ext cx="1712652" cy="1198856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>
              <a:latin typeface="Century Gothic" panose="020B0502020202020204" pitchFamily="34" charset="0"/>
            </a:rPr>
            <a:t>Modelo</a:t>
          </a:r>
          <a:endParaRPr lang="es-PE" sz="2400" kern="1200">
            <a:latin typeface="Century Gothic" panose="020B0502020202020204" pitchFamily="34" charset="0"/>
          </a:endParaRPr>
        </a:p>
      </dsp:txBody>
      <dsp:txXfrm rot="-5400000">
        <a:off x="1" y="2119465"/>
        <a:ext cx="1198856" cy="513796"/>
      </dsp:txXfrm>
    </dsp:sp>
    <dsp:sp modelId="{C73596CC-DC75-409B-83F9-C2DF14CDE6D4}">
      <dsp:nvSpPr>
        <dsp:cNvPr id="0" name=""/>
        <dsp:cNvSpPr/>
      </dsp:nvSpPr>
      <dsp:spPr>
        <a:xfrm rot="5400000">
          <a:off x="5737709" y="-3018815"/>
          <a:ext cx="1113224" cy="10190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>
              <a:latin typeface="Century Gothic" panose="020B0502020202020204" pitchFamily="34" charset="0"/>
            </a:rPr>
            <a:t>Enriquecer el modelo con variables nuevas como número de trabajadores, años en el mercado, ingresos anuales, declarantes en </a:t>
          </a:r>
          <a:r>
            <a:rPr lang="es-MX" sz="1400" kern="1200" dirty="0" err="1">
              <a:latin typeface="Century Gothic" panose="020B0502020202020204" pitchFamily="34" charset="0"/>
            </a:rPr>
            <a:t>sunat</a:t>
          </a:r>
          <a:r>
            <a:rPr lang="es-MX" sz="1400" kern="1200" dirty="0">
              <a:latin typeface="Century Gothic" panose="020B0502020202020204" pitchFamily="34" charset="0"/>
            </a:rPr>
            <a:t>, son importadores o exportadores. Ubicación geográfica.</a:t>
          </a:r>
          <a:endParaRPr lang="es-PE" sz="1400" kern="1200" dirty="0">
            <a:latin typeface="Century Gothic" panose="020B0502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>
              <a:latin typeface="Century Gothic" panose="020B0502020202020204" pitchFamily="34" charset="0"/>
            </a:rPr>
            <a:t>Utilizar el modelo de propensión al ascenso para predecir posibles escenarios de migración a perfiles top.</a:t>
          </a:r>
          <a:endParaRPr lang="es-PE" sz="1400" kern="1200" dirty="0">
            <a:latin typeface="Century Gothic" panose="020B0502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>
              <a:latin typeface="Century Gothic" panose="020B0502020202020204" pitchFamily="34" charset="0"/>
            </a:rPr>
            <a:t>Construir el </a:t>
          </a:r>
          <a:r>
            <a:rPr lang="es-MX" sz="1400" kern="1200" dirty="0" err="1">
              <a:latin typeface="Century Gothic" panose="020B0502020202020204" pitchFamily="34" charset="0"/>
            </a:rPr>
            <a:t>Customer</a:t>
          </a:r>
          <a:r>
            <a:rPr lang="es-MX" sz="1400" kern="1200" dirty="0">
              <a:latin typeface="Century Gothic" panose="020B0502020202020204" pitchFamily="34" charset="0"/>
            </a:rPr>
            <a:t> </a:t>
          </a:r>
          <a:r>
            <a:rPr lang="es-MX" sz="1400" kern="1200" dirty="0" err="1">
              <a:latin typeface="Century Gothic" panose="020B0502020202020204" pitchFamily="34" charset="0"/>
            </a:rPr>
            <a:t>Lifetime</a:t>
          </a:r>
          <a:r>
            <a:rPr lang="es-MX" sz="1400" kern="1200" dirty="0">
              <a:latin typeface="Century Gothic" panose="020B0502020202020204" pitchFamily="34" charset="0"/>
            </a:rPr>
            <a:t> </a:t>
          </a:r>
          <a:r>
            <a:rPr lang="es-MX" sz="1400" kern="1200" dirty="0" err="1">
              <a:latin typeface="Century Gothic" panose="020B0502020202020204" pitchFamily="34" charset="0"/>
            </a:rPr>
            <a:t>Value</a:t>
          </a:r>
          <a:r>
            <a:rPr lang="es-MX" sz="1400" kern="1200" dirty="0">
              <a:latin typeface="Century Gothic" panose="020B0502020202020204" pitchFamily="34" charset="0"/>
            </a:rPr>
            <a:t> (CLV) para predecir los ingresos futuros que dejarían los perfiles</a:t>
          </a:r>
          <a:endParaRPr lang="es-PE" sz="1400" kern="1200" dirty="0">
            <a:latin typeface="Century Gothic" panose="020B0502020202020204" pitchFamily="34" charset="0"/>
          </a:endParaRPr>
        </a:p>
      </dsp:txBody>
      <dsp:txXfrm rot="-5400000">
        <a:off x="1198857" y="1574380"/>
        <a:ext cx="10136586" cy="1004538"/>
      </dsp:txXfrm>
    </dsp:sp>
    <dsp:sp modelId="{136239D7-D05A-4E8C-AC3C-0CFD934F2935}">
      <dsp:nvSpPr>
        <dsp:cNvPr id="0" name=""/>
        <dsp:cNvSpPr/>
      </dsp:nvSpPr>
      <dsp:spPr>
        <a:xfrm rot="5400000">
          <a:off x="-256897" y="3296554"/>
          <a:ext cx="1712652" cy="1198856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>
              <a:latin typeface="Century Gothic" panose="020B0502020202020204" pitchFamily="34" charset="0"/>
            </a:rPr>
            <a:t>Estrategia</a:t>
          </a:r>
          <a:endParaRPr lang="es-PE" sz="1800" kern="1200">
            <a:latin typeface="Century Gothic" panose="020B0502020202020204" pitchFamily="34" charset="0"/>
          </a:endParaRPr>
        </a:p>
      </dsp:txBody>
      <dsp:txXfrm rot="-5400000">
        <a:off x="1" y="3639084"/>
        <a:ext cx="1198856" cy="513796"/>
      </dsp:txXfrm>
    </dsp:sp>
    <dsp:sp modelId="{FC691C19-2BF7-4BE2-B1FF-733399574DAA}">
      <dsp:nvSpPr>
        <dsp:cNvPr id="0" name=""/>
        <dsp:cNvSpPr/>
      </dsp:nvSpPr>
      <dsp:spPr>
        <a:xfrm rot="5400000">
          <a:off x="5737709" y="-1499195"/>
          <a:ext cx="1113224" cy="10190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>
              <a:latin typeface="Century Gothic" panose="020B0502020202020204" pitchFamily="34" charset="0"/>
            </a:rPr>
            <a:t>Definir las mejores acciones comerciales, utilizando los perfiles enriquecidos con datos de nuevas fuentes.</a:t>
          </a:r>
          <a:endParaRPr lang="es-PE" sz="1400" kern="1200" dirty="0">
            <a:latin typeface="Century Gothic" panose="020B0502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>
              <a:latin typeface="Century Gothic" panose="020B0502020202020204" pitchFamily="34" charset="0"/>
            </a:rPr>
            <a:t>Tomar el perfil top y buscar características semejantes en el mercado a través de canales digitales.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>
              <a:latin typeface="Century Gothic" panose="020B0502020202020204" pitchFamily="34" charset="0"/>
            </a:rPr>
            <a:t>Buscar </a:t>
          </a:r>
          <a:r>
            <a:rPr lang="es-MX" sz="1400" kern="1200" dirty="0" err="1">
              <a:latin typeface="Century Gothic" panose="020B0502020202020204" pitchFamily="34" charset="0"/>
            </a:rPr>
            <a:t>feedback</a:t>
          </a:r>
          <a:r>
            <a:rPr lang="es-MX" sz="1400" kern="1200" dirty="0">
              <a:latin typeface="Century Gothic" panose="020B0502020202020204" pitchFamily="34" charset="0"/>
            </a:rPr>
            <a:t> periódico y almacenar los resultados para retroalimentar los modelos.</a:t>
          </a:r>
          <a:endParaRPr lang="es-PE" sz="1400" kern="1200" dirty="0">
            <a:latin typeface="Century Gothic" panose="020B0502020202020204" pitchFamily="34" charset="0"/>
          </a:endParaRPr>
        </a:p>
      </dsp:txBody>
      <dsp:txXfrm rot="-5400000">
        <a:off x="1198857" y="3094000"/>
        <a:ext cx="10136586" cy="1004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0.13819</cdr:x>
      <cdr:y>0.17052</cdr:y>
    </cdr:from>
    <cdr:to>
      <cdr:x>0.24669</cdr:x>
      <cdr:y>0.25145</cdr:y>
    </cdr:to>
    <cdr:sp macro="" textlink="">
      <cdr:nvSpPr>
        <cdr:cNvPr id="2" name="Bocadillo: rectángulo con esquinas redondeadas 1">
          <a:extLst xmlns:a="http://schemas.openxmlformats.org/drawingml/2006/main">
            <a:ext uri="{FF2B5EF4-FFF2-40B4-BE49-F238E27FC236}">
              <a16:creationId xmlns:a16="http://schemas.microsoft.com/office/drawing/2014/main" id="{DE5CDFD5-2A04-4B50-91B8-2DDC9F303BD9}"/>
            </a:ext>
          </a:extLst>
        </cdr:cNvPr>
        <cdr:cNvSpPr/>
      </cdr:nvSpPr>
      <cdr:spPr>
        <a:xfrm xmlns:a="http://schemas.openxmlformats.org/drawingml/2006/main">
          <a:off x="1320019" y="829994"/>
          <a:ext cx="1036321" cy="393896"/>
        </a:xfrm>
        <a:prstGeom xmlns:a="http://schemas.openxmlformats.org/drawingml/2006/main" prst="wedgeRoundRectCallout">
          <a:avLst>
            <a:gd name="adj1" fmla="val 7830"/>
            <a:gd name="adj2" fmla="val 108928"/>
            <a:gd name="adj3" fmla="val 16667"/>
          </a:avLst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s-ES" dirty="0">
              <a:solidFill>
                <a:schemeClr val="accent1"/>
              </a:solidFill>
            </a:rPr>
            <a:t>% renovación</a:t>
          </a:r>
          <a:endParaRPr lang="es-PE" dirty="0">
            <a:solidFill>
              <a:schemeClr val="accent1"/>
            </a:solidFill>
          </a:endParaRP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9T17:09:58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7779 4022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53588-C3E6-4C13-8266-A488067FD6B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FC6D-5522-4D7D-9CFB-DD32F253F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30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6a8e554f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6a8e554f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76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4e381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4e381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8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6a8e554f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6a8e554f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8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4e381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4e381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3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4e3811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4e3811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4e3811fa_4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4e3811fa_4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7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4e381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4e381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68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4e381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4e381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80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4e381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4e381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8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4e381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4e381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5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4e381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4e381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3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4e381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4e381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50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0FD99-8D23-40F4-BB8E-1AA857962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DFFEE-F359-4F7B-90DC-C6753DC91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2B821-F74F-456B-957C-98D1009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9F4F6-6662-4645-9A5D-77C83B04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63104-ED32-4FAC-B0F3-5C0B73B0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2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25158-2BC4-465F-B76D-D14F3565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DFE4CE-72EE-4B20-A8F9-7CA338BCB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3CFEF-798E-4012-8CFE-2889AFE4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66095-3586-4F52-96B7-9B3AE2B6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8A53-1F73-4449-BEE0-A566F259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86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CEC5EF-63D6-4287-AB00-908F03CFB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39963-2FAD-409A-B8BF-527EC2F2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5CC14-979D-4D56-AB5C-4C92C556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FBC03-2718-4581-8FA7-D25BE76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BB0CF-3151-48C9-A9BA-578EB5EA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25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5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01134-71EE-437F-9244-08334760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D4860-0673-40C6-8B5E-69A95FE4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58316-F9E1-475D-BB14-111D73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07FBC9-49AA-46E2-BAB4-609CFAAC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49D99-EBFB-48F9-B9CB-69732579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326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5BD4D-ABC7-40C2-B3BA-706A9A35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27BF77-D21D-4B2E-A170-DCDD0985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A1148-730B-4CE8-BA28-EFB548D2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F182D-B62A-430F-BC5B-8E75F4B7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DC1AB-80FC-4533-94C7-38A253D6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9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F383-D1ED-41B4-AFBB-12307414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35462-E423-432F-A051-BDE96E926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1BF36-8DDA-489A-8F79-DC0C7248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026B70-EE74-41E4-8874-31333BE2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9C050-0936-4B54-A74E-36EAAE95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9A4CB-FA8D-4A0F-A235-C9CFFFF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960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C3E9-E9F0-45C5-8B6C-E1EE0935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7BEE0F-4E62-46C2-A514-F836A64F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722371-2033-40E7-91BF-E476FB0FD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1A2E4E-B356-430C-A723-D3CEA8CEE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80CA9-93B9-442F-8CD5-FB41BFE5C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4ACF0D-D219-473E-8520-93064459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019650-256F-400C-A81E-535EA9A7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B374E4-E31A-44AB-BEFA-9F867896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7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5DBA1-DC60-4DBE-8474-FCD50E03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AA4C7-B884-4761-8223-CE7B6906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1234C4-0468-4C0E-B58D-D55DB537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DD8088-E360-4018-A946-67097FEA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92ED6D-84B4-4B20-8D9C-0974A941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968021-F5D7-4AFF-819C-22BC4B3C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D66CB9-F85E-401F-BD1A-583523F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29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E89A9-2A71-4577-BFF0-CB20A2BE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BCD70-BE37-4FD2-9E37-D92B2A14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7DFCA4-C34A-4E16-B4D3-5788B5B8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5A3519-AD87-47A6-B8B3-EBD579F3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D09931-BCE3-4C9A-AED3-21C8048C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CEB03C-8A37-4C1D-9E5A-53A19FEE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33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84414-F1F6-4F0F-8834-51533CCE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A2D8A3-6827-4F10-A83C-2E3B03208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10DBA-CB64-4958-B8D7-75E51879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4F9967-F109-4CFD-A173-9C1A76F6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4BBDF-B24F-4EF9-9B47-49034DDD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5C4B5C-848E-41D3-A263-4D7F7141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8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EDC56-0D56-484B-90D9-1D0D7C69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8F336-37D5-49B2-9649-0682910D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6B109-9AE9-4B60-9917-BA615ED6F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FA7B-6596-4FFA-9A71-C0862C72B4C2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36D52-EA47-452F-96DF-01EBE435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CAF45-380F-4BB2-B987-B77565DCE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FF07-50A9-4427-9B24-4391FC7205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6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.xml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sv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t="19091" r="1634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113862" y="3393966"/>
            <a:ext cx="223200" cy="2154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entury Gothic" panose="020B0502020202020204" pitchFamily="34" charset="0"/>
            </a:endParaRPr>
          </a:p>
        </p:txBody>
      </p:sp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63BEF946-E908-4DE4-925B-C93E036C9DC2}"/>
              </a:ext>
            </a:extLst>
          </p:cNvPr>
          <p:cNvSpPr txBox="1"/>
          <p:nvPr/>
        </p:nvSpPr>
        <p:spPr>
          <a:xfrm>
            <a:off x="337062" y="4471366"/>
            <a:ext cx="542901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3200" dirty="0">
                <a:solidFill>
                  <a:srgbClr val="1C256A"/>
                </a:solidFill>
                <a:latin typeface="Century Gothic"/>
              </a:rPr>
              <a:t>Fidelización de clientes.</a:t>
            </a:r>
            <a:endParaRPr lang="es-PE" sz="3600" dirty="0">
              <a:solidFill>
                <a:srgbClr val="1C256A"/>
              </a:solidFill>
              <a:latin typeface="Century Gothic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EEBF8E3-03E7-4BE2-B50F-E9C8A5343DB6}"/>
              </a:ext>
            </a:extLst>
          </p:cNvPr>
          <p:cNvSpPr txBox="1"/>
          <p:nvPr/>
        </p:nvSpPr>
        <p:spPr>
          <a:xfrm>
            <a:off x="9103731" y="5226784"/>
            <a:ext cx="308825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i="1">
                <a:solidFill>
                  <a:srgbClr val="FFC000"/>
                </a:solidFill>
                <a:latin typeface="Century Gothic" panose="020B0502020202020204" pitchFamily="34" charset="0"/>
              </a:rPr>
              <a:t>Sólo en Dios confío, todos los demás ¡traigan datos!</a:t>
            </a:r>
          </a:p>
          <a:p>
            <a:endParaRPr lang="es-ES" sz="2000" b="1" i="1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r>
              <a:rPr lang="es-ES" sz="1600" b="1" i="1">
                <a:solidFill>
                  <a:srgbClr val="FFC000"/>
                </a:solidFill>
                <a:latin typeface="Century Gothic" panose="020B0502020202020204" pitchFamily="34" charset="0"/>
              </a:rPr>
              <a:t>E. </a:t>
            </a:r>
            <a:r>
              <a:rPr lang="es-ES" sz="1600" b="1" i="1" err="1">
                <a:solidFill>
                  <a:srgbClr val="FFC000"/>
                </a:solidFill>
                <a:latin typeface="Century Gothic" panose="020B0502020202020204" pitchFamily="34" charset="0"/>
              </a:rPr>
              <a:t>Demming</a:t>
            </a:r>
            <a:endParaRPr lang="en-US" sz="160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7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n 267">
            <a:extLst>
              <a:ext uri="{FF2B5EF4-FFF2-40B4-BE49-F238E27FC236}">
                <a16:creationId xmlns:a16="http://schemas.microsoft.com/office/drawing/2014/main" id="{8573235D-10DF-47F0-BB9C-3BC60D2D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55" y="3795427"/>
            <a:ext cx="1284932" cy="986828"/>
          </a:xfrm>
          <a:prstGeom prst="rect">
            <a:avLst/>
          </a:prstGeom>
        </p:spPr>
      </p:pic>
      <p:pic>
        <p:nvPicPr>
          <p:cNvPr id="1028" name="Picture 4" descr="Signo Más Verde Aislado En El Fondo Blanco, Representación 3D Fotos,  Retratos, Imágenes Y Fotografía De Archivo Libres De Derecho. Image  64535566.">
            <a:extLst>
              <a:ext uri="{FF2B5EF4-FFF2-40B4-BE49-F238E27FC236}">
                <a16:creationId xmlns:a16="http://schemas.microsoft.com/office/drawing/2014/main" id="{7EE6AD2C-57EF-4702-BB48-9591158D9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r="15765"/>
          <a:stretch/>
        </p:blipFill>
        <p:spPr bwMode="auto">
          <a:xfrm>
            <a:off x="2533900" y="3922393"/>
            <a:ext cx="471252" cy="5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oría de Grafos: Análisis relacional de las Redes Sociales">
            <a:extLst>
              <a:ext uri="{FF2B5EF4-FFF2-40B4-BE49-F238E27FC236}">
                <a16:creationId xmlns:a16="http://schemas.microsoft.com/office/drawing/2014/main" id="{38B9FC4C-260C-4E4D-B1BF-FF66A96FF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r="13821"/>
          <a:stretch/>
        </p:blipFill>
        <p:spPr bwMode="auto">
          <a:xfrm>
            <a:off x="3292641" y="3046383"/>
            <a:ext cx="2113600" cy="193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6">
            <a:alphaModFix/>
          </a:blip>
          <a:srcRect r="10661" b="85694"/>
          <a:stretch/>
        </p:blipFill>
        <p:spPr>
          <a:xfrm>
            <a:off x="0" y="1"/>
            <a:ext cx="12192000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381301" y="119834"/>
            <a:ext cx="9856688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812760"/>
            <a:r>
              <a:rPr lang="es-ES" sz="3200" spc="-160" dirty="0">
                <a:solidFill>
                  <a:schemeClr val="bg1"/>
                </a:solidFill>
                <a:latin typeface="Century Gothic"/>
              </a:rPr>
              <a:t>Como crear </a:t>
            </a:r>
            <a:r>
              <a:rPr lang="es-ES" sz="3600" b="1" spc="-160" dirty="0">
                <a:solidFill>
                  <a:schemeClr val="bg1"/>
                </a:solidFill>
                <a:latin typeface="Century Gothic"/>
              </a:rPr>
              <a:t>perfiles</a:t>
            </a:r>
            <a:r>
              <a:rPr lang="es-ES" sz="3200" b="1" spc="-16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s-ES" sz="3600" b="1" spc="-160" dirty="0">
                <a:solidFill>
                  <a:schemeClr val="bg1"/>
                </a:solidFill>
                <a:latin typeface="Century Gothic"/>
              </a:rPr>
              <a:t>diferenciados</a:t>
            </a:r>
            <a:r>
              <a:rPr lang="es-ES" sz="3200" b="1" spc="-160" dirty="0">
                <a:solidFill>
                  <a:schemeClr val="bg1"/>
                </a:solidFill>
                <a:latin typeface="Century Gothic"/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DE7C91-20A8-4228-8ED2-B4799B708C47}"/>
              </a:ext>
            </a:extLst>
          </p:cNvPr>
          <p:cNvGrpSpPr/>
          <p:nvPr/>
        </p:nvGrpSpPr>
        <p:grpSpPr>
          <a:xfrm>
            <a:off x="5918819" y="2303302"/>
            <a:ext cx="6203714" cy="3314043"/>
            <a:chOff x="756058" y="1294126"/>
            <a:chExt cx="7431125" cy="4291276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585E60B0-924C-43D7-BBC7-DBDC0ED0C376}"/>
                </a:ext>
              </a:extLst>
            </p:cNvPr>
            <p:cNvSpPr/>
            <p:nvPr/>
          </p:nvSpPr>
          <p:spPr>
            <a:xfrm>
              <a:off x="1064322" y="4976421"/>
              <a:ext cx="1904163" cy="60898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/>
            <a:lstStyle/>
            <a:p>
              <a:pPr algn="ctr"/>
              <a:endParaRPr lang="es-ES" sz="1200">
                <a:solidFill>
                  <a:srgbClr val="FF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Signo de multiplicación 49">
              <a:extLst>
                <a:ext uri="{FF2B5EF4-FFF2-40B4-BE49-F238E27FC236}">
                  <a16:creationId xmlns:a16="http://schemas.microsoft.com/office/drawing/2014/main" id="{7774BC16-60A1-4BB8-9EE9-F440F5F9F3BD}"/>
                </a:ext>
              </a:extLst>
            </p:cNvPr>
            <p:cNvSpPr/>
            <p:nvPr/>
          </p:nvSpPr>
          <p:spPr>
            <a:xfrm>
              <a:off x="4008648" y="3308647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53" name="Signo de multiplicación 52">
              <a:extLst>
                <a:ext uri="{FF2B5EF4-FFF2-40B4-BE49-F238E27FC236}">
                  <a16:creationId xmlns:a16="http://schemas.microsoft.com/office/drawing/2014/main" id="{4D634D2E-E5AF-44BC-A304-A5DEC3056249}"/>
                </a:ext>
              </a:extLst>
            </p:cNvPr>
            <p:cNvSpPr/>
            <p:nvPr/>
          </p:nvSpPr>
          <p:spPr>
            <a:xfrm>
              <a:off x="4624639" y="3339933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54" name="Signo de multiplicación 53">
              <a:extLst>
                <a:ext uri="{FF2B5EF4-FFF2-40B4-BE49-F238E27FC236}">
                  <a16:creationId xmlns:a16="http://schemas.microsoft.com/office/drawing/2014/main" id="{07799D59-E736-49FE-9C3F-4405A977C7E8}"/>
                </a:ext>
              </a:extLst>
            </p:cNvPr>
            <p:cNvSpPr/>
            <p:nvPr/>
          </p:nvSpPr>
          <p:spPr>
            <a:xfrm>
              <a:off x="3568295" y="3983556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55" name="Signo de multiplicación 54">
              <a:extLst>
                <a:ext uri="{FF2B5EF4-FFF2-40B4-BE49-F238E27FC236}">
                  <a16:creationId xmlns:a16="http://schemas.microsoft.com/office/drawing/2014/main" id="{8CEC91FA-7409-4515-BCC6-E195EC7A832B}"/>
                </a:ext>
              </a:extLst>
            </p:cNvPr>
            <p:cNvSpPr/>
            <p:nvPr/>
          </p:nvSpPr>
          <p:spPr>
            <a:xfrm>
              <a:off x="3788453" y="3737823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56" name="Signo de multiplicación 55">
              <a:extLst>
                <a:ext uri="{FF2B5EF4-FFF2-40B4-BE49-F238E27FC236}">
                  <a16:creationId xmlns:a16="http://schemas.microsoft.com/office/drawing/2014/main" id="{49A97EDB-A491-4F70-9357-71966C77C9DC}"/>
                </a:ext>
              </a:extLst>
            </p:cNvPr>
            <p:cNvSpPr/>
            <p:nvPr/>
          </p:nvSpPr>
          <p:spPr>
            <a:xfrm>
              <a:off x="3994359" y="4050564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58" name="Signo de multiplicación 57">
              <a:extLst>
                <a:ext uri="{FF2B5EF4-FFF2-40B4-BE49-F238E27FC236}">
                  <a16:creationId xmlns:a16="http://schemas.microsoft.com/office/drawing/2014/main" id="{8E6456AC-BD94-4692-B851-EBB08A151EAD}"/>
                </a:ext>
              </a:extLst>
            </p:cNvPr>
            <p:cNvSpPr/>
            <p:nvPr/>
          </p:nvSpPr>
          <p:spPr>
            <a:xfrm>
              <a:off x="3793657" y="2801673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59" name="Signo de multiplicación 58">
              <a:extLst>
                <a:ext uri="{FF2B5EF4-FFF2-40B4-BE49-F238E27FC236}">
                  <a16:creationId xmlns:a16="http://schemas.microsoft.com/office/drawing/2014/main" id="{557382B0-EBC6-41CA-8BF8-E4FC57E3E547}"/>
                </a:ext>
              </a:extLst>
            </p:cNvPr>
            <p:cNvSpPr/>
            <p:nvPr/>
          </p:nvSpPr>
          <p:spPr>
            <a:xfrm>
              <a:off x="4452353" y="3896720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60" name="Signo de multiplicación 59">
              <a:extLst>
                <a:ext uri="{FF2B5EF4-FFF2-40B4-BE49-F238E27FC236}">
                  <a16:creationId xmlns:a16="http://schemas.microsoft.com/office/drawing/2014/main" id="{3A4B512C-CF85-421C-82AD-F7F11811EF75}"/>
                </a:ext>
              </a:extLst>
            </p:cNvPr>
            <p:cNvSpPr/>
            <p:nvPr/>
          </p:nvSpPr>
          <p:spPr>
            <a:xfrm>
              <a:off x="2797487" y="3792338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62" name="Signo de multiplicación 61">
              <a:extLst>
                <a:ext uri="{FF2B5EF4-FFF2-40B4-BE49-F238E27FC236}">
                  <a16:creationId xmlns:a16="http://schemas.microsoft.com/office/drawing/2014/main" id="{52EE2727-CF8E-4CB0-A681-119E3C3A8C66}"/>
                </a:ext>
              </a:extLst>
            </p:cNvPr>
            <p:cNvSpPr/>
            <p:nvPr/>
          </p:nvSpPr>
          <p:spPr>
            <a:xfrm>
              <a:off x="3694818" y="3269148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0C04338D-8E30-4664-A338-7D674A8C5DA3}"/>
                </a:ext>
              </a:extLst>
            </p:cNvPr>
            <p:cNvSpPr/>
            <p:nvPr/>
          </p:nvSpPr>
          <p:spPr>
            <a:xfrm>
              <a:off x="2402633" y="2709239"/>
              <a:ext cx="2669690" cy="1957458"/>
            </a:xfrm>
            <a:prstGeom prst="ellipse">
              <a:avLst/>
            </a:prstGeom>
            <a:noFill/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17018DC-5FAA-4265-A8BC-41FCF442EB80}"/>
                </a:ext>
              </a:extLst>
            </p:cNvPr>
            <p:cNvSpPr/>
            <p:nvPr/>
          </p:nvSpPr>
          <p:spPr>
            <a:xfrm>
              <a:off x="1043246" y="3995557"/>
              <a:ext cx="1587671" cy="15081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66" name="Signo de multiplicación 65">
              <a:extLst>
                <a:ext uri="{FF2B5EF4-FFF2-40B4-BE49-F238E27FC236}">
                  <a16:creationId xmlns:a16="http://schemas.microsoft.com/office/drawing/2014/main" id="{D1FCDAB8-E630-4330-A5C9-EADED302F1A2}"/>
                </a:ext>
              </a:extLst>
            </p:cNvPr>
            <p:cNvSpPr/>
            <p:nvPr/>
          </p:nvSpPr>
          <p:spPr>
            <a:xfrm>
              <a:off x="5114999" y="2609195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67" name="Signo de multiplicación 66">
              <a:extLst>
                <a:ext uri="{FF2B5EF4-FFF2-40B4-BE49-F238E27FC236}">
                  <a16:creationId xmlns:a16="http://schemas.microsoft.com/office/drawing/2014/main" id="{8805550F-87E4-467E-AC83-815F1F337F86}"/>
                </a:ext>
              </a:extLst>
            </p:cNvPr>
            <p:cNvSpPr/>
            <p:nvPr/>
          </p:nvSpPr>
          <p:spPr>
            <a:xfrm>
              <a:off x="5564856" y="2740894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68" name="Signo de multiplicación 67">
              <a:extLst>
                <a:ext uri="{FF2B5EF4-FFF2-40B4-BE49-F238E27FC236}">
                  <a16:creationId xmlns:a16="http://schemas.microsoft.com/office/drawing/2014/main" id="{5B987E88-AF78-49A2-BCE1-60E812700873}"/>
                </a:ext>
              </a:extLst>
            </p:cNvPr>
            <p:cNvSpPr/>
            <p:nvPr/>
          </p:nvSpPr>
          <p:spPr>
            <a:xfrm>
              <a:off x="5917745" y="2420273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69" name="Signo de multiplicación 68">
              <a:extLst>
                <a:ext uri="{FF2B5EF4-FFF2-40B4-BE49-F238E27FC236}">
                  <a16:creationId xmlns:a16="http://schemas.microsoft.com/office/drawing/2014/main" id="{2F420ADE-09FC-4F9A-8974-B809DB6E7C72}"/>
                </a:ext>
              </a:extLst>
            </p:cNvPr>
            <p:cNvSpPr/>
            <p:nvPr/>
          </p:nvSpPr>
          <p:spPr>
            <a:xfrm>
              <a:off x="6002009" y="2755666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70" name="Signo de multiplicación 69">
              <a:extLst>
                <a:ext uri="{FF2B5EF4-FFF2-40B4-BE49-F238E27FC236}">
                  <a16:creationId xmlns:a16="http://schemas.microsoft.com/office/drawing/2014/main" id="{E549027D-7324-4737-983D-55053BF2AD8E}"/>
                </a:ext>
              </a:extLst>
            </p:cNvPr>
            <p:cNvSpPr/>
            <p:nvPr/>
          </p:nvSpPr>
          <p:spPr>
            <a:xfrm>
              <a:off x="6341098" y="2627789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71" name="Signo de multiplicación 70">
              <a:extLst>
                <a:ext uri="{FF2B5EF4-FFF2-40B4-BE49-F238E27FC236}">
                  <a16:creationId xmlns:a16="http://schemas.microsoft.com/office/drawing/2014/main" id="{EBE95780-5DF4-41DE-93CC-94F37766923C}"/>
                </a:ext>
              </a:extLst>
            </p:cNvPr>
            <p:cNvSpPr/>
            <p:nvPr/>
          </p:nvSpPr>
          <p:spPr>
            <a:xfrm>
              <a:off x="5526180" y="1803655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77" name="Signo de multiplicación 76">
              <a:extLst>
                <a:ext uri="{FF2B5EF4-FFF2-40B4-BE49-F238E27FC236}">
                  <a16:creationId xmlns:a16="http://schemas.microsoft.com/office/drawing/2014/main" id="{E6B304A7-C78A-4F97-952F-030E424EBA8C}"/>
                </a:ext>
              </a:extLst>
            </p:cNvPr>
            <p:cNvSpPr/>
            <p:nvPr/>
          </p:nvSpPr>
          <p:spPr>
            <a:xfrm>
              <a:off x="5708631" y="2113978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82" name="Signo de multiplicación 81">
              <a:extLst>
                <a:ext uri="{FF2B5EF4-FFF2-40B4-BE49-F238E27FC236}">
                  <a16:creationId xmlns:a16="http://schemas.microsoft.com/office/drawing/2014/main" id="{AF9B2E45-FBF2-478C-A0F1-3B3614DC5658}"/>
                </a:ext>
              </a:extLst>
            </p:cNvPr>
            <p:cNvSpPr/>
            <p:nvPr/>
          </p:nvSpPr>
          <p:spPr>
            <a:xfrm>
              <a:off x="6411597" y="1951175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83" name="Signo de multiplicación 82">
              <a:extLst>
                <a:ext uri="{FF2B5EF4-FFF2-40B4-BE49-F238E27FC236}">
                  <a16:creationId xmlns:a16="http://schemas.microsoft.com/office/drawing/2014/main" id="{787FAEC8-1879-4BF6-BE92-76C938C9BFCA}"/>
                </a:ext>
              </a:extLst>
            </p:cNvPr>
            <p:cNvSpPr/>
            <p:nvPr/>
          </p:nvSpPr>
          <p:spPr>
            <a:xfrm>
              <a:off x="6029848" y="2079583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84" name="Signo de multiplicación 83">
              <a:extLst>
                <a:ext uri="{FF2B5EF4-FFF2-40B4-BE49-F238E27FC236}">
                  <a16:creationId xmlns:a16="http://schemas.microsoft.com/office/drawing/2014/main" id="{B459E83C-DDE2-402D-9728-E18DB68A6EDB}"/>
                </a:ext>
              </a:extLst>
            </p:cNvPr>
            <p:cNvSpPr/>
            <p:nvPr/>
          </p:nvSpPr>
          <p:spPr>
            <a:xfrm>
              <a:off x="5961396" y="1776148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74E0FDFA-7C5B-417B-9571-698346ED576D}"/>
                </a:ext>
              </a:extLst>
            </p:cNvPr>
            <p:cNvSpPr/>
            <p:nvPr/>
          </p:nvSpPr>
          <p:spPr>
            <a:xfrm>
              <a:off x="4719260" y="1540617"/>
              <a:ext cx="2144256" cy="185227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96" name="Signo de multiplicación 95">
              <a:extLst>
                <a:ext uri="{FF2B5EF4-FFF2-40B4-BE49-F238E27FC236}">
                  <a16:creationId xmlns:a16="http://schemas.microsoft.com/office/drawing/2014/main" id="{06211C62-64A5-43A3-B6B4-BA1BEE3E6B16}"/>
                </a:ext>
              </a:extLst>
            </p:cNvPr>
            <p:cNvSpPr/>
            <p:nvPr/>
          </p:nvSpPr>
          <p:spPr>
            <a:xfrm>
              <a:off x="1428960" y="4381664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98" name="Signo de multiplicación 97">
              <a:extLst>
                <a:ext uri="{FF2B5EF4-FFF2-40B4-BE49-F238E27FC236}">
                  <a16:creationId xmlns:a16="http://schemas.microsoft.com/office/drawing/2014/main" id="{7C4C3A8A-7969-4F19-BA84-96CF910DCC56}"/>
                </a:ext>
              </a:extLst>
            </p:cNvPr>
            <p:cNvSpPr/>
            <p:nvPr/>
          </p:nvSpPr>
          <p:spPr>
            <a:xfrm>
              <a:off x="2019583" y="4236892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99" name="Signo de multiplicación 98">
              <a:extLst>
                <a:ext uri="{FF2B5EF4-FFF2-40B4-BE49-F238E27FC236}">
                  <a16:creationId xmlns:a16="http://schemas.microsoft.com/office/drawing/2014/main" id="{D52DB2F2-EF0E-4ADF-9719-99ABFCC6DB03}"/>
                </a:ext>
              </a:extLst>
            </p:cNvPr>
            <p:cNvSpPr/>
            <p:nvPr/>
          </p:nvSpPr>
          <p:spPr>
            <a:xfrm>
              <a:off x="1415577" y="4937204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00" name="Signo de multiplicación 99">
              <a:extLst>
                <a:ext uri="{FF2B5EF4-FFF2-40B4-BE49-F238E27FC236}">
                  <a16:creationId xmlns:a16="http://schemas.microsoft.com/office/drawing/2014/main" id="{B80215FB-17D8-4279-AC14-359CD86B3783}"/>
                </a:ext>
              </a:extLst>
            </p:cNvPr>
            <p:cNvSpPr/>
            <p:nvPr/>
          </p:nvSpPr>
          <p:spPr>
            <a:xfrm>
              <a:off x="1791309" y="5012556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0CAF6FA-11A7-427D-9BA8-5125C1006562}"/>
                </a:ext>
              </a:extLst>
            </p:cNvPr>
            <p:cNvSpPr/>
            <p:nvPr/>
          </p:nvSpPr>
          <p:spPr>
            <a:xfrm>
              <a:off x="756058" y="1294126"/>
              <a:ext cx="4202137" cy="10810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sz="160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Alto Trafico (A)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sz="160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Número de equipos (B)</a:t>
              </a:r>
              <a:endParaRPr lang="es-PE" sz="1600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PE" sz="160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Número de renovaciones (C)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PE" sz="160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Score Digital (D)</a:t>
              </a:r>
              <a:endParaRPr lang="es-ES" sz="1600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7" name="Signo de multiplicación 106">
              <a:extLst>
                <a:ext uri="{FF2B5EF4-FFF2-40B4-BE49-F238E27FC236}">
                  <a16:creationId xmlns:a16="http://schemas.microsoft.com/office/drawing/2014/main" id="{C50787D6-7500-4F90-BF88-63BAEBF50F63}"/>
                </a:ext>
              </a:extLst>
            </p:cNvPr>
            <p:cNvSpPr/>
            <p:nvPr/>
          </p:nvSpPr>
          <p:spPr>
            <a:xfrm>
              <a:off x="2062500" y="4859782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10" name="Signo de multiplicación 109">
              <a:extLst>
                <a:ext uri="{FF2B5EF4-FFF2-40B4-BE49-F238E27FC236}">
                  <a16:creationId xmlns:a16="http://schemas.microsoft.com/office/drawing/2014/main" id="{70FAAD4D-9CB3-4B72-BF67-FC4175FDD25C}"/>
                </a:ext>
              </a:extLst>
            </p:cNvPr>
            <p:cNvSpPr/>
            <p:nvPr/>
          </p:nvSpPr>
          <p:spPr>
            <a:xfrm>
              <a:off x="1258546" y="4671458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21" name="Signo de multiplicación 120">
              <a:extLst>
                <a:ext uri="{FF2B5EF4-FFF2-40B4-BE49-F238E27FC236}">
                  <a16:creationId xmlns:a16="http://schemas.microsoft.com/office/drawing/2014/main" id="{763826C0-3DDC-468F-9D92-F45DEA1FBD16}"/>
                </a:ext>
              </a:extLst>
            </p:cNvPr>
            <p:cNvSpPr/>
            <p:nvPr/>
          </p:nvSpPr>
          <p:spPr>
            <a:xfrm>
              <a:off x="1746263" y="4670787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22" name="Signo de multiplicación 121">
              <a:extLst>
                <a:ext uri="{FF2B5EF4-FFF2-40B4-BE49-F238E27FC236}">
                  <a16:creationId xmlns:a16="http://schemas.microsoft.com/office/drawing/2014/main" id="{0F4FC2A6-AF70-423A-A0BD-B15894E36865}"/>
                </a:ext>
              </a:extLst>
            </p:cNvPr>
            <p:cNvSpPr/>
            <p:nvPr/>
          </p:nvSpPr>
          <p:spPr>
            <a:xfrm>
              <a:off x="2041556" y="4507187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24" name="Signo de multiplicación 123">
              <a:extLst>
                <a:ext uri="{FF2B5EF4-FFF2-40B4-BE49-F238E27FC236}">
                  <a16:creationId xmlns:a16="http://schemas.microsoft.com/office/drawing/2014/main" id="{9A54D30D-8207-4FD3-958C-8621C78CE59D}"/>
                </a:ext>
              </a:extLst>
            </p:cNvPr>
            <p:cNvSpPr/>
            <p:nvPr/>
          </p:nvSpPr>
          <p:spPr>
            <a:xfrm>
              <a:off x="2314255" y="4669642"/>
              <a:ext cx="177363" cy="228965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25" name="Signo de multiplicación 124">
              <a:extLst>
                <a:ext uri="{FF2B5EF4-FFF2-40B4-BE49-F238E27FC236}">
                  <a16:creationId xmlns:a16="http://schemas.microsoft.com/office/drawing/2014/main" id="{7BBCF92E-B07F-426D-8D0A-0B1BFEB97565}"/>
                </a:ext>
              </a:extLst>
            </p:cNvPr>
            <p:cNvSpPr/>
            <p:nvPr/>
          </p:nvSpPr>
          <p:spPr>
            <a:xfrm>
              <a:off x="4238105" y="2940777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26" name="Signo de multiplicación 125">
              <a:extLst>
                <a:ext uri="{FF2B5EF4-FFF2-40B4-BE49-F238E27FC236}">
                  <a16:creationId xmlns:a16="http://schemas.microsoft.com/office/drawing/2014/main" id="{682A1D36-E153-43D5-A4E4-458D9E442B39}"/>
                </a:ext>
              </a:extLst>
            </p:cNvPr>
            <p:cNvSpPr/>
            <p:nvPr/>
          </p:nvSpPr>
          <p:spPr>
            <a:xfrm>
              <a:off x="4190262" y="3669592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27" name="Signo de multiplicación 126">
              <a:extLst>
                <a:ext uri="{FF2B5EF4-FFF2-40B4-BE49-F238E27FC236}">
                  <a16:creationId xmlns:a16="http://schemas.microsoft.com/office/drawing/2014/main" id="{443B5E87-AD90-4861-84FA-760B7FFE046E}"/>
                </a:ext>
              </a:extLst>
            </p:cNvPr>
            <p:cNvSpPr/>
            <p:nvPr/>
          </p:nvSpPr>
          <p:spPr>
            <a:xfrm>
              <a:off x="3283852" y="3212117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28" name="Signo de multiplicación 127">
              <a:extLst>
                <a:ext uri="{FF2B5EF4-FFF2-40B4-BE49-F238E27FC236}">
                  <a16:creationId xmlns:a16="http://schemas.microsoft.com/office/drawing/2014/main" id="{0BC62A93-FD90-4AB6-940B-1B8D5E1FB65E}"/>
                </a:ext>
              </a:extLst>
            </p:cNvPr>
            <p:cNvSpPr/>
            <p:nvPr/>
          </p:nvSpPr>
          <p:spPr>
            <a:xfrm>
              <a:off x="3182936" y="4011202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29" name="Signo de multiplicación 128">
              <a:extLst>
                <a:ext uri="{FF2B5EF4-FFF2-40B4-BE49-F238E27FC236}">
                  <a16:creationId xmlns:a16="http://schemas.microsoft.com/office/drawing/2014/main" id="{1FFC578C-9F5A-4E65-98D7-0B9196FF4CD1}"/>
                </a:ext>
              </a:extLst>
            </p:cNvPr>
            <p:cNvSpPr/>
            <p:nvPr/>
          </p:nvSpPr>
          <p:spPr>
            <a:xfrm>
              <a:off x="3468632" y="3583786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30" name="Signo de multiplicación 129">
              <a:extLst>
                <a:ext uri="{FF2B5EF4-FFF2-40B4-BE49-F238E27FC236}">
                  <a16:creationId xmlns:a16="http://schemas.microsoft.com/office/drawing/2014/main" id="{5BDC68C9-FD7B-4C6E-8EF9-CBA113D9BF64}"/>
                </a:ext>
              </a:extLst>
            </p:cNvPr>
            <p:cNvSpPr/>
            <p:nvPr/>
          </p:nvSpPr>
          <p:spPr>
            <a:xfrm>
              <a:off x="4734268" y="3669591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6" name="Flecha: curvada hacia arriba 15">
              <a:extLst>
                <a:ext uri="{FF2B5EF4-FFF2-40B4-BE49-F238E27FC236}">
                  <a16:creationId xmlns:a16="http://schemas.microsoft.com/office/drawing/2014/main" id="{2DFCDA41-5865-477E-947D-68D2E7A74ED6}"/>
                </a:ext>
              </a:extLst>
            </p:cNvPr>
            <p:cNvSpPr/>
            <p:nvPr/>
          </p:nvSpPr>
          <p:spPr>
            <a:xfrm rot="19661189">
              <a:off x="5208966" y="3770364"/>
              <a:ext cx="1125333" cy="478073"/>
            </a:xfrm>
            <a:prstGeom prst="curvedUpArrow">
              <a:avLst/>
            </a:prstGeom>
            <a:solidFill>
              <a:srgbClr val="FF940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5" name="Rectángulo: esquinas redondeadas 134">
              <a:extLst>
                <a:ext uri="{FF2B5EF4-FFF2-40B4-BE49-F238E27FC236}">
                  <a16:creationId xmlns:a16="http://schemas.microsoft.com/office/drawing/2014/main" id="{3E67D74F-7E57-4583-8294-7BB8B6982E53}"/>
                </a:ext>
              </a:extLst>
            </p:cNvPr>
            <p:cNvSpPr/>
            <p:nvPr/>
          </p:nvSpPr>
          <p:spPr>
            <a:xfrm>
              <a:off x="6283020" y="3479583"/>
              <a:ext cx="1904163" cy="60898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s-ES" sz="16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Potenciales </a:t>
              </a:r>
            </a:p>
            <a:p>
              <a:pPr algn="ctr"/>
              <a:r>
                <a:rPr lang="es-ES" b="1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Ascensos</a:t>
              </a:r>
              <a:endParaRPr lang="es-PE" sz="1600" b="1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6" name="Signo de multiplicación 135">
              <a:extLst>
                <a:ext uri="{FF2B5EF4-FFF2-40B4-BE49-F238E27FC236}">
                  <a16:creationId xmlns:a16="http://schemas.microsoft.com/office/drawing/2014/main" id="{3B7FF6C1-0E1D-4569-BBDE-DB9EDBA5831D}"/>
                </a:ext>
              </a:extLst>
            </p:cNvPr>
            <p:cNvSpPr/>
            <p:nvPr/>
          </p:nvSpPr>
          <p:spPr>
            <a:xfrm>
              <a:off x="5014025" y="2129472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37" name="Signo de multiplicación 136">
              <a:extLst>
                <a:ext uri="{FF2B5EF4-FFF2-40B4-BE49-F238E27FC236}">
                  <a16:creationId xmlns:a16="http://schemas.microsoft.com/office/drawing/2014/main" id="{425122D7-149A-42EB-B37B-ADD7C936AA6C}"/>
                </a:ext>
              </a:extLst>
            </p:cNvPr>
            <p:cNvSpPr/>
            <p:nvPr/>
          </p:nvSpPr>
          <p:spPr>
            <a:xfrm>
              <a:off x="5273006" y="2919213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39" name="Signo de multiplicación 138">
              <a:extLst>
                <a:ext uri="{FF2B5EF4-FFF2-40B4-BE49-F238E27FC236}">
                  <a16:creationId xmlns:a16="http://schemas.microsoft.com/office/drawing/2014/main" id="{C92F95A2-AFEB-477B-92E5-AA72C32B82DB}"/>
                </a:ext>
              </a:extLst>
            </p:cNvPr>
            <p:cNvSpPr/>
            <p:nvPr/>
          </p:nvSpPr>
          <p:spPr>
            <a:xfrm>
              <a:off x="5412433" y="2467991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40" name="Signo de multiplicación 139">
              <a:extLst>
                <a:ext uri="{FF2B5EF4-FFF2-40B4-BE49-F238E27FC236}">
                  <a16:creationId xmlns:a16="http://schemas.microsoft.com/office/drawing/2014/main" id="{2BA5EA8C-73D2-48E8-A048-9C8DB3250CAB}"/>
                </a:ext>
              </a:extLst>
            </p:cNvPr>
            <p:cNvSpPr/>
            <p:nvPr/>
          </p:nvSpPr>
          <p:spPr>
            <a:xfrm>
              <a:off x="5337391" y="2132846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41" name="Signo de multiplicación 140">
              <a:extLst>
                <a:ext uri="{FF2B5EF4-FFF2-40B4-BE49-F238E27FC236}">
                  <a16:creationId xmlns:a16="http://schemas.microsoft.com/office/drawing/2014/main" id="{72952800-7B75-4957-B77C-B3533905517F}"/>
                </a:ext>
              </a:extLst>
            </p:cNvPr>
            <p:cNvSpPr/>
            <p:nvPr/>
          </p:nvSpPr>
          <p:spPr>
            <a:xfrm>
              <a:off x="5877111" y="3047867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42" name="Signo de multiplicación 141">
              <a:extLst>
                <a:ext uri="{FF2B5EF4-FFF2-40B4-BE49-F238E27FC236}">
                  <a16:creationId xmlns:a16="http://schemas.microsoft.com/office/drawing/2014/main" id="{0481F890-D564-4513-9847-F905B102B91A}"/>
                </a:ext>
              </a:extLst>
            </p:cNvPr>
            <p:cNvSpPr/>
            <p:nvPr/>
          </p:nvSpPr>
          <p:spPr>
            <a:xfrm>
              <a:off x="6547642" y="2342306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43" name="Signo de multiplicación 142">
              <a:extLst>
                <a:ext uri="{FF2B5EF4-FFF2-40B4-BE49-F238E27FC236}">
                  <a16:creationId xmlns:a16="http://schemas.microsoft.com/office/drawing/2014/main" id="{9831AD70-A409-4842-A351-4ED3D49DDFFC}"/>
                </a:ext>
              </a:extLst>
            </p:cNvPr>
            <p:cNvSpPr/>
            <p:nvPr/>
          </p:nvSpPr>
          <p:spPr>
            <a:xfrm>
              <a:off x="5682952" y="1569975"/>
              <a:ext cx="177363" cy="22896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44" name="Signo de multiplicación 143">
              <a:extLst>
                <a:ext uri="{FF2B5EF4-FFF2-40B4-BE49-F238E27FC236}">
                  <a16:creationId xmlns:a16="http://schemas.microsoft.com/office/drawing/2014/main" id="{720796A9-AB61-4265-A03C-1BC8177391E1}"/>
                </a:ext>
              </a:extLst>
            </p:cNvPr>
            <p:cNvSpPr/>
            <p:nvPr/>
          </p:nvSpPr>
          <p:spPr>
            <a:xfrm>
              <a:off x="3032110" y="2923539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45" name="Signo de multiplicación 144">
              <a:extLst>
                <a:ext uri="{FF2B5EF4-FFF2-40B4-BE49-F238E27FC236}">
                  <a16:creationId xmlns:a16="http://schemas.microsoft.com/office/drawing/2014/main" id="{360F29B3-3E56-478C-8F0A-086A2ABADF30}"/>
                </a:ext>
              </a:extLst>
            </p:cNvPr>
            <p:cNvSpPr/>
            <p:nvPr/>
          </p:nvSpPr>
          <p:spPr>
            <a:xfrm>
              <a:off x="4321228" y="3229997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46" name="Signo de multiplicación 145">
              <a:extLst>
                <a:ext uri="{FF2B5EF4-FFF2-40B4-BE49-F238E27FC236}">
                  <a16:creationId xmlns:a16="http://schemas.microsoft.com/office/drawing/2014/main" id="{8F905ACC-B0D2-4CDE-907C-E818D2416D0C}"/>
                </a:ext>
              </a:extLst>
            </p:cNvPr>
            <p:cNvSpPr/>
            <p:nvPr/>
          </p:nvSpPr>
          <p:spPr>
            <a:xfrm>
              <a:off x="2426726" y="3659396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  <p:sp>
          <p:nvSpPr>
            <p:cNvPr id="147" name="Signo de multiplicación 146">
              <a:extLst>
                <a:ext uri="{FF2B5EF4-FFF2-40B4-BE49-F238E27FC236}">
                  <a16:creationId xmlns:a16="http://schemas.microsoft.com/office/drawing/2014/main" id="{347C99CB-B8C2-401D-A79A-D6F4D2D2132F}"/>
                </a:ext>
              </a:extLst>
            </p:cNvPr>
            <p:cNvSpPr/>
            <p:nvPr/>
          </p:nvSpPr>
          <p:spPr>
            <a:xfrm>
              <a:off x="2923747" y="3402321"/>
              <a:ext cx="177363" cy="228965"/>
            </a:xfrm>
            <a:prstGeom prst="mathMultiply">
              <a:avLst/>
            </a:prstGeom>
            <a:solidFill>
              <a:srgbClr val="FF9405"/>
            </a:solidFill>
            <a:ln>
              <a:solidFill>
                <a:srgbClr val="FF9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entury Gothic" panose="020B0502020202020204" pitchFamily="34" charset="0"/>
              </a:endParaRPr>
            </a:p>
          </p:txBody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3CF1FD4E-0690-48C6-8BBF-E0ADBE6BF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316" y="3234649"/>
            <a:ext cx="1833293" cy="1405926"/>
          </a:xfrm>
          <a:prstGeom prst="rect">
            <a:avLst/>
          </a:prstGeom>
        </p:spPr>
      </p:pic>
      <p:sp>
        <p:nvSpPr>
          <p:cNvPr id="18" name="Rectángulo: esquinas redondeadas 134">
            <a:extLst>
              <a:ext uri="{FF2B5EF4-FFF2-40B4-BE49-F238E27FC236}">
                <a16:creationId xmlns:a16="http://schemas.microsoft.com/office/drawing/2014/main" id="{D2FB7D96-594E-4D31-86A7-1E5CFEFF2C16}"/>
              </a:ext>
            </a:extLst>
          </p:cNvPr>
          <p:cNvSpPr/>
          <p:nvPr/>
        </p:nvSpPr>
        <p:spPr>
          <a:xfrm>
            <a:off x="225083" y="2151327"/>
            <a:ext cx="1727399" cy="11029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Datos de clientes con alto </a:t>
            </a: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rPr>
              <a:t>valor</a:t>
            </a:r>
            <a:r>
              <a:rPr lang="es-ES" sz="1600" b="1" dirty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 de </a:t>
            </a: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rPr>
              <a:t>propensión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</a:endParaRPr>
          </a:p>
        </p:txBody>
      </p:sp>
      <p:sp>
        <p:nvSpPr>
          <p:cNvPr id="176" name="Rectángulo: esquinas redondeadas 134">
            <a:extLst>
              <a:ext uri="{FF2B5EF4-FFF2-40B4-BE49-F238E27FC236}">
                <a16:creationId xmlns:a16="http://schemas.microsoft.com/office/drawing/2014/main" id="{95CC049E-F12C-4C96-A3EB-3E49E90B781A}"/>
              </a:ext>
            </a:extLst>
          </p:cNvPr>
          <p:cNvSpPr/>
          <p:nvPr/>
        </p:nvSpPr>
        <p:spPr>
          <a:xfrm>
            <a:off x="7950084" y="958603"/>
            <a:ext cx="2193054" cy="5941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Clúster por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Perfiles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5" name="Flecha: curvada hacia abajo 254">
            <a:extLst>
              <a:ext uri="{FF2B5EF4-FFF2-40B4-BE49-F238E27FC236}">
                <a16:creationId xmlns:a16="http://schemas.microsoft.com/office/drawing/2014/main" id="{CE5D4D4D-9C1E-4D45-AE16-F7B860B9D28E}"/>
              </a:ext>
            </a:extLst>
          </p:cNvPr>
          <p:cNvSpPr/>
          <p:nvPr/>
        </p:nvSpPr>
        <p:spPr>
          <a:xfrm rot="19412901">
            <a:off x="6687602" y="3804840"/>
            <a:ext cx="870660" cy="358931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1" name="Rectángulo: esquinas redondeadas 134">
            <a:extLst>
              <a:ext uri="{FF2B5EF4-FFF2-40B4-BE49-F238E27FC236}">
                <a16:creationId xmlns:a16="http://schemas.microsoft.com/office/drawing/2014/main" id="{215445AB-A8B4-4CA2-A410-3A39AA5D78B3}"/>
              </a:ext>
            </a:extLst>
          </p:cNvPr>
          <p:cNvSpPr/>
          <p:nvPr/>
        </p:nvSpPr>
        <p:spPr>
          <a:xfrm>
            <a:off x="2794198" y="2373610"/>
            <a:ext cx="2874371" cy="5941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Clientes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rPr>
              <a:t>Semejantes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</a:endParaRPr>
          </a:p>
        </p:txBody>
      </p:sp>
      <p:sp>
        <p:nvSpPr>
          <p:cNvPr id="72" name="Rectángulo: esquinas redondeadas 134">
            <a:extLst>
              <a:ext uri="{FF2B5EF4-FFF2-40B4-BE49-F238E27FC236}">
                <a16:creationId xmlns:a16="http://schemas.microsoft.com/office/drawing/2014/main" id="{B8526669-F64A-4D67-988B-2161B2397D97}"/>
              </a:ext>
            </a:extLst>
          </p:cNvPr>
          <p:cNvSpPr/>
          <p:nvPr/>
        </p:nvSpPr>
        <p:spPr>
          <a:xfrm>
            <a:off x="6099158" y="1659940"/>
            <a:ext cx="2262781" cy="5941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chemeClr val="bg1">
                    <a:lumMod val="50000"/>
                  </a:schemeClr>
                </a:solidFill>
                <a:latin typeface="Century Gothic"/>
              </a:rPr>
              <a:t>Variables del clúster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FB2DF115-9EB1-4CF6-B922-63BD1EF83B2A}"/>
              </a:ext>
            </a:extLst>
          </p:cNvPr>
          <p:cNvSpPr/>
          <p:nvPr/>
        </p:nvSpPr>
        <p:spPr>
          <a:xfrm>
            <a:off x="9230583" y="4807348"/>
            <a:ext cx="1623658" cy="9361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accent2"/>
                </a:solidFill>
                <a:latin typeface="Century Gothic" panose="020B0502020202020204" pitchFamily="34" charset="0"/>
              </a:rPr>
              <a:t>(A) Medio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accent2"/>
                </a:solidFill>
                <a:latin typeface="Century Gothic" panose="020B0502020202020204" pitchFamily="34" charset="0"/>
              </a:rPr>
              <a:t>(B) Medio</a:t>
            </a:r>
            <a:endParaRPr lang="es-PE" sz="1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chemeClr val="accent2"/>
                </a:solidFill>
                <a:latin typeface="Century Gothic" panose="020B0502020202020204" pitchFamily="34" charset="0"/>
              </a:rPr>
              <a:t>(C) Medio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chemeClr val="accent2"/>
                </a:solidFill>
                <a:latin typeface="Century Gothic" panose="020B0502020202020204" pitchFamily="34" charset="0"/>
              </a:rPr>
              <a:t>(D) Medio</a:t>
            </a:r>
            <a:endParaRPr lang="es-ES" sz="1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7F6201A7-BA30-40A8-99ED-FA1618E7220E}"/>
              </a:ext>
            </a:extLst>
          </p:cNvPr>
          <p:cNvSpPr/>
          <p:nvPr/>
        </p:nvSpPr>
        <p:spPr>
          <a:xfrm>
            <a:off x="6954175" y="5607530"/>
            <a:ext cx="1623659" cy="8348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(A) Bajo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(B) Bajo</a:t>
            </a:r>
            <a:endParaRPr lang="es-PE" sz="14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(C) Bajo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00B050"/>
                </a:solidFill>
                <a:latin typeface="Century Gothic" panose="020B0502020202020204" pitchFamily="34" charset="0"/>
              </a:rPr>
              <a:t>(D) Bajo</a:t>
            </a:r>
            <a:endParaRPr lang="es-ES" sz="14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16C9B93E-1963-4257-97FF-5C5198000810}"/>
              </a:ext>
            </a:extLst>
          </p:cNvPr>
          <p:cNvSpPr/>
          <p:nvPr/>
        </p:nvSpPr>
        <p:spPr>
          <a:xfrm>
            <a:off x="10581370" y="1697779"/>
            <a:ext cx="1541164" cy="9770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7030A0"/>
                </a:solidFill>
                <a:latin typeface="Century Gothic" panose="020B0502020202020204" pitchFamily="34" charset="0"/>
              </a:rPr>
              <a:t>(A) Alto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7030A0"/>
                </a:solidFill>
                <a:latin typeface="Century Gothic" panose="020B0502020202020204" pitchFamily="34" charset="0"/>
              </a:rPr>
              <a:t>(B) Alto</a:t>
            </a:r>
            <a:endParaRPr lang="es-PE" sz="1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7030A0"/>
                </a:solidFill>
                <a:latin typeface="Century Gothic" panose="020B0502020202020204" pitchFamily="34" charset="0"/>
              </a:rPr>
              <a:t>(C) Alto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7030A0"/>
                </a:solidFill>
                <a:latin typeface="Century Gothic" panose="020B0502020202020204" pitchFamily="34" charset="0"/>
              </a:rPr>
              <a:t>(D) Alto</a:t>
            </a:r>
            <a:endParaRPr lang="es-ES" sz="1400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6" name="Google Shape;204;p26" descr="ejemplo arbol.bmp">
            <a:extLst>
              <a:ext uri="{FF2B5EF4-FFF2-40B4-BE49-F238E27FC236}">
                <a16:creationId xmlns:a16="http://schemas.microsoft.com/office/drawing/2014/main" id="{EEF67F39-B0CF-431D-8080-4A2F7583774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75582" y="5110621"/>
            <a:ext cx="3770972" cy="17090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71677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r="1623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113862" y="3393966"/>
            <a:ext cx="223200" cy="2154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E960-5342-4C31-968C-667AC9E23770}"/>
              </a:ext>
            </a:extLst>
          </p:cNvPr>
          <p:cNvSpPr txBox="1"/>
          <p:nvPr/>
        </p:nvSpPr>
        <p:spPr>
          <a:xfrm>
            <a:off x="9103731" y="5226784"/>
            <a:ext cx="308825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i="1">
                <a:solidFill>
                  <a:srgbClr val="FFC000"/>
                </a:solidFill>
                <a:latin typeface="Century Gothic" panose="020B0502020202020204" pitchFamily="34" charset="0"/>
              </a:rPr>
              <a:t>Sólo en Dios confío, todos los demás ¡traigan datos!</a:t>
            </a:r>
          </a:p>
          <a:p>
            <a:endParaRPr lang="es-ES" sz="2000" b="1" i="1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r>
              <a:rPr lang="es-ES" sz="1600" b="1" i="1">
                <a:solidFill>
                  <a:srgbClr val="FFC000"/>
                </a:solidFill>
                <a:latin typeface="Century Gothic" panose="020B0502020202020204" pitchFamily="34" charset="0"/>
              </a:rPr>
              <a:t>E. </a:t>
            </a:r>
            <a:r>
              <a:rPr lang="es-ES" sz="1600" b="1" i="1" err="1">
                <a:solidFill>
                  <a:srgbClr val="FFC000"/>
                </a:solidFill>
                <a:latin typeface="Century Gothic" panose="020B0502020202020204" pitchFamily="34" charset="0"/>
              </a:rPr>
              <a:t>Demming</a:t>
            </a:r>
            <a:endParaRPr lang="en-US" sz="160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63BEF946-E908-4DE4-925B-C93E036C9DC2}"/>
              </a:ext>
            </a:extLst>
          </p:cNvPr>
          <p:cNvSpPr txBox="1"/>
          <p:nvPr/>
        </p:nvSpPr>
        <p:spPr>
          <a:xfrm>
            <a:off x="337062" y="4009357"/>
            <a:ext cx="5202347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4400" b="1" dirty="0">
                <a:solidFill>
                  <a:srgbClr val="1C256A"/>
                </a:solidFill>
                <a:latin typeface="Century Gothic" panose="020B0502020202020204" pitchFamily="34" charset="0"/>
              </a:rPr>
              <a:t>Que podríamos hacer?</a:t>
            </a:r>
          </a:p>
        </p:txBody>
      </p:sp>
    </p:spTree>
    <p:extLst>
      <p:ext uri="{BB962C8B-B14F-4D97-AF65-F5344CB8AC3E}">
        <p14:creationId xmlns:p14="http://schemas.microsoft.com/office/powerpoint/2010/main" val="321141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r="10834" b="85694"/>
          <a:stretch/>
        </p:blipFill>
        <p:spPr>
          <a:xfrm>
            <a:off x="0" y="1"/>
            <a:ext cx="12192000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381300" y="119834"/>
            <a:ext cx="1240466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812760"/>
            <a:r>
              <a:rPr lang="es-ES" sz="3200" spc="-160" dirty="0">
                <a:solidFill>
                  <a:srgbClr val="FFFFFF"/>
                </a:solidFill>
                <a:latin typeface="Century Gothic"/>
              </a:rPr>
              <a:t>Conclusiones</a:t>
            </a:r>
          </a:p>
        </p:txBody>
      </p:sp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ACC52EA9-3239-4E63-B250-D492EE8A6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490924"/>
              </p:ext>
            </p:extLst>
          </p:nvPr>
        </p:nvGraphicFramePr>
        <p:xfrm>
          <a:off x="381300" y="1575502"/>
          <a:ext cx="11389786" cy="475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46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B963AB89-79EF-405D-ADC6-8A0AA39DC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DAC2363B-9A74-494D-95E6-131A857DED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136239D7-D05A-4E8C-AC3C-0CFD934F2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33AB63AF-75DF-4B86-8074-DB3A16D65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C73596CC-DC75-409B-83F9-C2DF14CDE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FC691C19-2BF7-4BE2-B1FF-733399574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Sub>
          <a:bldDgm bld="lvlAtOnc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11031" t="11347" r="15863"/>
          <a:stretch/>
        </p:blipFill>
        <p:spPr>
          <a:xfrm>
            <a:off x="1893934" y="468056"/>
            <a:ext cx="8404135" cy="57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t="16409" r="88500"/>
          <a:stretch/>
        </p:blipFill>
        <p:spPr>
          <a:xfrm>
            <a:off x="-15950" y="0"/>
            <a:ext cx="1402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 rot="-5400000">
            <a:off x="-2138616" y="3862271"/>
            <a:ext cx="5996800" cy="7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" sz="3467" dirty="0">
                <a:solidFill>
                  <a:srgbClr val="FFFFFF"/>
                </a:solidFill>
                <a:latin typeface="Century Gothic" panose="020B0502020202020204" pitchFamily="34" charset="0"/>
              </a:rPr>
              <a:t>ÍNDICE</a:t>
            </a:r>
            <a:endParaRPr sz="3867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378467" y="872390"/>
            <a:ext cx="67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>
                <a:solidFill>
                  <a:srgbClr val="FFFFFF"/>
                </a:solidFill>
                <a:latin typeface="Century Gothic" panose="020B0502020202020204" pitchFamily="34" charset="0"/>
              </a:rPr>
              <a:t>01</a:t>
            </a:r>
            <a:endParaRPr sz="2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635367" y="2724257"/>
            <a:ext cx="67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>
                <a:solidFill>
                  <a:srgbClr val="FFFFFF"/>
                </a:solidFill>
                <a:latin typeface="Century Gothic" panose="020B0502020202020204" pitchFamily="34" charset="0"/>
              </a:rPr>
              <a:t>02</a:t>
            </a:r>
            <a:endParaRPr sz="2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867833" y="4518090"/>
            <a:ext cx="67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>
                <a:solidFill>
                  <a:srgbClr val="FFFFFF"/>
                </a:solidFill>
                <a:latin typeface="Century Gothic" panose="020B0502020202020204" pitchFamily="34" charset="0"/>
              </a:rPr>
              <a:t>03</a:t>
            </a:r>
            <a:endParaRPr sz="2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747100" y="872390"/>
            <a:ext cx="67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>
                <a:solidFill>
                  <a:srgbClr val="FFFFFF"/>
                </a:solidFill>
                <a:latin typeface="Century Gothic" panose="020B0502020202020204" pitchFamily="34" charset="0"/>
              </a:rPr>
              <a:t>04</a:t>
            </a:r>
            <a:endParaRPr sz="2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8004000" y="2724257"/>
            <a:ext cx="67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05</a:t>
            </a:r>
            <a:endParaRPr sz="24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236467" y="4518090"/>
            <a:ext cx="67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06</a:t>
            </a:r>
            <a:endParaRPr sz="24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254800" y="1524746"/>
            <a:ext cx="3684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PE" sz="2000">
                <a:solidFill>
                  <a:srgbClr val="1C256A"/>
                </a:solidFill>
                <a:latin typeface="Century Gothic" panose="020B0502020202020204" pitchFamily="34" charset="0"/>
              </a:rPr>
              <a:t>Objetivos</a:t>
            </a:r>
          </a:p>
        </p:txBody>
      </p:sp>
      <p:sp>
        <p:nvSpPr>
          <p:cNvPr id="95" name="Google Shape;95;p16"/>
          <p:cNvSpPr txBox="1"/>
          <p:nvPr/>
        </p:nvSpPr>
        <p:spPr>
          <a:xfrm>
            <a:off x="3635367" y="3334003"/>
            <a:ext cx="3684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PE" sz="2000" dirty="0">
                <a:solidFill>
                  <a:srgbClr val="1C256A"/>
                </a:solidFill>
                <a:latin typeface="Century Gothic" panose="020B0502020202020204" pitchFamily="34" charset="0"/>
              </a:rPr>
              <a:t>Problemática</a:t>
            </a:r>
          </a:p>
        </p:txBody>
      </p:sp>
      <p:sp>
        <p:nvSpPr>
          <p:cNvPr id="97" name="Google Shape;97;p16"/>
          <p:cNvSpPr txBox="1"/>
          <p:nvPr/>
        </p:nvSpPr>
        <p:spPr>
          <a:xfrm>
            <a:off x="4867833" y="5155470"/>
            <a:ext cx="3684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PE" sz="2000" dirty="0">
                <a:solidFill>
                  <a:srgbClr val="1C256A"/>
                </a:solidFill>
                <a:latin typeface="Century Gothic" panose="020B0502020202020204" pitchFamily="34" charset="0"/>
              </a:rPr>
              <a:t>Diagnostico</a:t>
            </a:r>
          </a:p>
        </p:txBody>
      </p:sp>
      <p:sp>
        <p:nvSpPr>
          <p:cNvPr id="99" name="Google Shape;99;p16"/>
          <p:cNvSpPr txBox="1"/>
          <p:nvPr/>
        </p:nvSpPr>
        <p:spPr>
          <a:xfrm>
            <a:off x="6692321" y="1524746"/>
            <a:ext cx="3684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PE" sz="2000" dirty="0">
                <a:solidFill>
                  <a:srgbClr val="1C256A"/>
                </a:solidFill>
                <a:latin typeface="Century Gothic" panose="020B0502020202020204" pitchFamily="34" charset="0"/>
              </a:rPr>
              <a:t>Metodología</a:t>
            </a:r>
          </a:p>
        </p:txBody>
      </p:sp>
      <p:sp>
        <p:nvSpPr>
          <p:cNvPr id="101" name="Google Shape;101;p16"/>
          <p:cNvSpPr txBox="1"/>
          <p:nvPr/>
        </p:nvSpPr>
        <p:spPr>
          <a:xfrm>
            <a:off x="8072888" y="3334003"/>
            <a:ext cx="3684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PE" sz="2000" dirty="0">
                <a:solidFill>
                  <a:srgbClr val="1C256A"/>
                </a:solidFill>
                <a:latin typeface="Century Gothic" panose="020B0502020202020204" pitchFamily="34" charset="0"/>
              </a:rPr>
              <a:t>Métricas Predictivas</a:t>
            </a:r>
          </a:p>
        </p:txBody>
      </p:sp>
      <p:sp>
        <p:nvSpPr>
          <p:cNvPr id="103" name="Google Shape;103;p16"/>
          <p:cNvSpPr txBox="1"/>
          <p:nvPr/>
        </p:nvSpPr>
        <p:spPr>
          <a:xfrm>
            <a:off x="9305361" y="5155456"/>
            <a:ext cx="2209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PE" sz="2000" dirty="0">
                <a:solidFill>
                  <a:srgbClr val="1C256A"/>
                </a:solidFill>
                <a:latin typeface="Century Gothic" panose="020B0502020202020204" pitchFamily="34" charset="0"/>
              </a:rPr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58" y="1223888"/>
            <a:ext cx="9732792" cy="557783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1543665" y="2462139"/>
            <a:ext cx="7973961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-ES" sz="2800" dirty="0">
                <a:latin typeface="Century Gothic"/>
              </a:rPr>
              <a:t>Optimizar la </a:t>
            </a:r>
            <a:r>
              <a:rPr lang="es-ES" sz="3600" b="1" dirty="0">
                <a:solidFill>
                  <a:srgbClr val="009BFD"/>
                </a:solidFill>
                <a:latin typeface="Century Gothic"/>
              </a:rPr>
              <a:t>fidelización</a:t>
            </a:r>
            <a:r>
              <a:rPr lang="es-ES" sz="2800" dirty="0">
                <a:latin typeface="Century Gothic"/>
              </a:rPr>
              <a:t> para </a:t>
            </a:r>
            <a:r>
              <a:rPr lang="es-ES" sz="3600" b="1" dirty="0">
                <a:solidFill>
                  <a:srgbClr val="009BFD"/>
                </a:solidFill>
                <a:latin typeface="Century Gothic"/>
              </a:rPr>
              <a:t>encontrar perfiles </a:t>
            </a:r>
            <a:r>
              <a:rPr lang="es-ES" sz="2800" dirty="0">
                <a:latin typeface="Century Gothic"/>
              </a:rPr>
              <a:t>que</a:t>
            </a:r>
            <a:r>
              <a:rPr lang="es-ES" sz="3200" dirty="0">
                <a:latin typeface="Century Gothic"/>
              </a:rPr>
              <a:t> </a:t>
            </a:r>
            <a:r>
              <a:rPr lang="es-ES" sz="2800" dirty="0">
                <a:latin typeface="Century Gothic"/>
              </a:rPr>
              <a:t>permitan</a:t>
            </a:r>
            <a:r>
              <a:rPr lang="es-ES" sz="3200" dirty="0">
                <a:latin typeface="Century Gothic"/>
              </a:rPr>
              <a:t> </a:t>
            </a:r>
            <a:r>
              <a:rPr lang="es-ES" sz="3600" b="1" dirty="0">
                <a:solidFill>
                  <a:srgbClr val="009BFD"/>
                </a:solidFill>
                <a:latin typeface="Century Gothic"/>
              </a:rPr>
              <a:t>mejorar los Ingresos y la fidelidad</a:t>
            </a:r>
            <a:r>
              <a:rPr lang="es-ES" sz="3600" dirty="0">
                <a:solidFill>
                  <a:srgbClr val="009BFD"/>
                </a:solidFill>
                <a:latin typeface="Century Gothic"/>
              </a:rPr>
              <a:t> </a:t>
            </a:r>
            <a:r>
              <a:rPr lang="es-ES" sz="2800" dirty="0">
                <a:latin typeface="Century Gothic"/>
              </a:rPr>
              <a:t>mediante </a:t>
            </a:r>
            <a:r>
              <a:rPr lang="es-ES" sz="3600" b="1" dirty="0">
                <a:solidFill>
                  <a:srgbClr val="009BFD"/>
                </a:solidFill>
                <a:latin typeface="Century Gothic"/>
              </a:rPr>
              <a:t>estrategias diferenciadas</a:t>
            </a:r>
            <a:endParaRPr lang="en-US" sz="3200" dirty="0"/>
          </a:p>
        </p:txBody>
      </p:sp>
      <p:sp>
        <p:nvSpPr>
          <p:cNvPr id="18" name="Google Shape;166;p20">
            <a:extLst>
              <a:ext uri="{FF2B5EF4-FFF2-40B4-BE49-F238E27FC236}">
                <a16:creationId xmlns:a16="http://schemas.microsoft.com/office/drawing/2014/main" id="{DC538F98-6522-450E-9159-A74C893CB460}"/>
              </a:ext>
            </a:extLst>
          </p:cNvPr>
          <p:cNvSpPr txBox="1"/>
          <p:nvPr/>
        </p:nvSpPr>
        <p:spPr>
          <a:xfrm>
            <a:off x="1313496" y="6101367"/>
            <a:ext cx="846817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ES" sz="1200" dirty="0">
                <a:solidFill>
                  <a:srgbClr val="44546A"/>
                </a:solidFill>
                <a:latin typeface="Century Gothic"/>
                <a:cs typeface="Arial"/>
              </a:rPr>
              <a:t>* </a:t>
            </a:r>
            <a:r>
              <a:rPr lang="es-MX" sz="1200" dirty="0">
                <a:solidFill>
                  <a:srgbClr val="44546A"/>
                </a:solidFill>
                <a:latin typeface="Century Gothic"/>
                <a:cs typeface="Arial"/>
              </a:rPr>
              <a:t>clientes con un horizonte de 2 meses de renovación</a:t>
            </a:r>
            <a:endParaRPr lang="es-ES" sz="1200" dirty="0">
              <a:solidFill>
                <a:srgbClr val="44546A"/>
              </a:solidFill>
              <a:latin typeface="Century Gothic"/>
              <a:cs typeface="Arial"/>
            </a:endParaRPr>
          </a:p>
        </p:txBody>
      </p:sp>
      <p:pic>
        <p:nvPicPr>
          <p:cNvPr id="9" name="Google Shape;153;p19">
            <a:extLst>
              <a:ext uri="{FF2B5EF4-FFF2-40B4-BE49-F238E27FC236}">
                <a16:creationId xmlns:a16="http://schemas.microsoft.com/office/drawing/2014/main" id="{13782594-3D58-473B-8295-EC2160F93F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" r="11260" b="85694"/>
          <a:stretch/>
        </p:blipFill>
        <p:spPr>
          <a:xfrm>
            <a:off x="0" y="1"/>
            <a:ext cx="12192000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5;p18">
            <a:extLst>
              <a:ext uri="{FF2B5EF4-FFF2-40B4-BE49-F238E27FC236}">
                <a16:creationId xmlns:a16="http://schemas.microsoft.com/office/drawing/2014/main" id="{EEFCB1F8-B0F7-4E8B-AFEA-F59F8A492AE9}"/>
              </a:ext>
            </a:extLst>
          </p:cNvPr>
          <p:cNvSpPr txBox="1"/>
          <p:nvPr/>
        </p:nvSpPr>
        <p:spPr>
          <a:xfrm>
            <a:off x="323318" y="-50924"/>
            <a:ext cx="6769715" cy="100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PE" sz="4933" dirty="0">
                <a:solidFill>
                  <a:schemeClr val="bg1"/>
                </a:solidFill>
                <a:latin typeface="Century Gothic" panose="020B050202020202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0925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r="15184" b="85694"/>
          <a:stretch/>
        </p:blipFill>
        <p:spPr>
          <a:xfrm>
            <a:off x="0" y="1"/>
            <a:ext cx="12192000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382288" y="121223"/>
            <a:ext cx="1023980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812760"/>
            <a:r>
              <a:rPr lang="es-ES" sz="3200" spc="-160" dirty="0">
                <a:solidFill>
                  <a:schemeClr val="bg1"/>
                </a:solidFill>
                <a:latin typeface="Century Gothic" panose="020B0502020202020204" pitchFamily="34" charset="0"/>
              </a:rPr>
              <a:t>Problemática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D4FB670-A6F4-405E-8044-3C6C36724932}"/>
              </a:ext>
            </a:extLst>
          </p:cNvPr>
          <p:cNvSpPr txBox="1"/>
          <p:nvPr/>
        </p:nvSpPr>
        <p:spPr>
          <a:xfrm>
            <a:off x="704374" y="1400819"/>
            <a:ext cx="10737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¿Optimizar la Fidelización y maximizar el beneficio de las Estrategias Comerciales?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D2A918-5F2D-4C30-8A29-9094BC1524DD}"/>
              </a:ext>
            </a:extLst>
          </p:cNvPr>
          <p:cNvSpPr txBox="1"/>
          <p:nvPr/>
        </p:nvSpPr>
        <p:spPr>
          <a:xfrm rot="16923073">
            <a:off x="-348695" y="3541037"/>
            <a:ext cx="3487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Fidelizar</a:t>
            </a:r>
            <a:r>
              <a:rPr lang="es-ES" sz="1600" dirty="0">
                <a:solidFill>
                  <a:srgbClr val="0070C0"/>
                </a:solidFill>
                <a:latin typeface="Century Gothic" panose="020B0502020202020204" pitchFamily="34" charset="0"/>
              </a:rPr>
              <a:t> Clientes mediante</a:t>
            </a:r>
            <a:r>
              <a:rPr lang="es-E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s-E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estrategias</a:t>
            </a:r>
            <a:r>
              <a:rPr lang="es-ES" sz="1600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s-E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diferenciadas </a:t>
            </a:r>
            <a:endParaRPr lang="es-PE" sz="2000" dirty="0"/>
          </a:p>
          <a:p>
            <a:endParaRPr lang="es-PE" sz="2000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D1FFCD3-0081-44CF-8580-5A16EF30959B}"/>
              </a:ext>
            </a:extLst>
          </p:cNvPr>
          <p:cNvGrpSpPr/>
          <p:nvPr/>
        </p:nvGrpSpPr>
        <p:grpSpPr>
          <a:xfrm>
            <a:off x="1078856" y="2670712"/>
            <a:ext cx="11009556" cy="3216391"/>
            <a:chOff x="1063975" y="2860653"/>
            <a:chExt cx="11009556" cy="3216391"/>
          </a:xfrm>
        </p:grpSpPr>
        <p:pic>
          <p:nvPicPr>
            <p:cNvPr id="31" name="Gráfico 30" descr="Diana con relleno sólido">
              <a:extLst>
                <a:ext uri="{FF2B5EF4-FFF2-40B4-BE49-F238E27FC236}">
                  <a16:creationId xmlns:a16="http://schemas.microsoft.com/office/drawing/2014/main" id="{998928CF-EB56-4E90-A53D-7BCC28C4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5860" y="3429000"/>
              <a:ext cx="2628953" cy="26289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BDC681-5075-4EAC-8F5F-FBD0B50A6B8F}"/>
                    </a:ext>
                  </a:extLst>
                </p14:cNvPr>
                <p14:cNvContentPartPr/>
                <p14:nvPr/>
              </p14:nvContentPartPr>
              <p14:xfrm>
                <a:off x="2108051" y="4140820"/>
                <a:ext cx="19050" cy="1905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BDC681-5075-4EAC-8F5F-FBD0B50A6B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5551" y="3188320"/>
                  <a:ext cx="1905000" cy="1905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0CE61F-B85B-42D7-A08E-67E220586910}"/>
                </a:ext>
              </a:extLst>
            </p:cNvPr>
            <p:cNvSpPr txBox="1"/>
            <p:nvPr/>
          </p:nvSpPr>
          <p:spPr>
            <a:xfrm rot="20873107">
              <a:off x="5059001" y="2860653"/>
              <a:ext cx="2204256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Reclutamiento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 de </a:t>
              </a:r>
            </a:p>
            <a:p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Nuevos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 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prospectos</a:t>
              </a:r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7512C2-9E0F-461C-A9E8-ABE8ED23DF20}"/>
                </a:ext>
              </a:extLst>
            </p:cNvPr>
            <p:cNvSpPr txBox="1"/>
            <p:nvPr/>
          </p:nvSpPr>
          <p:spPr>
            <a:xfrm rot="784669">
              <a:off x="6986554" y="4383634"/>
              <a:ext cx="2335456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Recomendación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 de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equipos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 y planes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6F466D-0A32-4BD8-B7B0-730856444F09}"/>
                </a:ext>
              </a:extLst>
            </p:cNvPr>
            <p:cNvSpPr txBox="1"/>
            <p:nvPr/>
          </p:nvSpPr>
          <p:spPr>
            <a:xfrm>
              <a:off x="3841835" y="3984927"/>
              <a:ext cx="3005499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Crear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nuevas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necesidades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 (redes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Sociales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)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DC24D1-4B92-4904-9E2D-85C1172AB59D}"/>
                </a:ext>
              </a:extLst>
            </p:cNvPr>
            <p:cNvSpPr txBox="1"/>
            <p:nvPr/>
          </p:nvSpPr>
          <p:spPr>
            <a:xfrm rot="346962">
              <a:off x="3914051" y="5124189"/>
              <a:ext cx="358864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Mejorar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experiencia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 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en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usabilidad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,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Aplicaciones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,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etc</a:t>
              </a:r>
              <a:endParaRPr lang="en-US" sz="1600" dirty="0"/>
            </a:p>
          </p:txBody>
        </p:sp>
        <p:pic>
          <p:nvPicPr>
            <p:cNvPr id="9" name="Gráfico 8" descr="Dólar con relleno sólido">
              <a:extLst>
                <a:ext uri="{FF2B5EF4-FFF2-40B4-BE49-F238E27FC236}">
                  <a16:creationId xmlns:a16="http://schemas.microsoft.com/office/drawing/2014/main" id="{E19CFC59-F221-4640-B493-2026CEE1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03513" y="2881062"/>
              <a:ext cx="1070018" cy="1070018"/>
            </a:xfrm>
            <a:prstGeom prst="rect">
              <a:avLst/>
            </a:prstGeom>
          </p:spPr>
        </p:pic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CB706D06-648F-4D31-99F1-285A2768DFFF}"/>
                </a:ext>
              </a:extLst>
            </p:cNvPr>
            <p:cNvSpPr txBox="1"/>
            <p:nvPr/>
          </p:nvSpPr>
          <p:spPr>
            <a:xfrm rot="21186691">
              <a:off x="7760319" y="3595358"/>
              <a:ext cx="208317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Retener</a:t>
              </a:r>
              <a:r>
                <a:rPr lang="en-US" sz="1600" dirty="0">
                  <a:solidFill>
                    <a:srgbClr val="002060"/>
                  </a:solidFill>
                  <a:latin typeface="Century Gothic"/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  <a:latin typeface="Century Gothic"/>
                </a:rPr>
                <a:t>clientes</a:t>
              </a:r>
              <a:endParaRPr lang="en-US" sz="1600" dirty="0"/>
            </a:p>
          </p:txBody>
        </p:sp>
        <p:pic>
          <p:nvPicPr>
            <p:cNvPr id="15" name="Gráfico 14" descr="Flecha derecha con relleno sólido">
              <a:extLst>
                <a:ext uri="{FF2B5EF4-FFF2-40B4-BE49-F238E27FC236}">
                  <a16:creationId xmlns:a16="http://schemas.microsoft.com/office/drawing/2014/main" id="{E3C80B95-A6DB-4DBC-8C51-BBAAAA319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903582">
              <a:off x="5995663" y="3210695"/>
              <a:ext cx="1270031" cy="771695"/>
            </a:xfrm>
            <a:prstGeom prst="rect">
              <a:avLst/>
            </a:prstGeom>
          </p:spPr>
        </p:pic>
        <p:pic>
          <p:nvPicPr>
            <p:cNvPr id="26" name="Gráfico 25" descr="Flecha derecha con relleno sólido">
              <a:extLst>
                <a:ext uri="{FF2B5EF4-FFF2-40B4-BE49-F238E27FC236}">
                  <a16:creationId xmlns:a16="http://schemas.microsoft.com/office/drawing/2014/main" id="{A9E1DBE7-64A6-413E-8440-BE1B5C036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09679" y="4375266"/>
              <a:ext cx="1426652" cy="655315"/>
            </a:xfrm>
            <a:prstGeom prst="rect">
              <a:avLst/>
            </a:prstGeom>
          </p:spPr>
        </p:pic>
        <p:pic>
          <p:nvPicPr>
            <p:cNvPr id="28" name="Gráfico 27" descr="Flecha derecha con relleno sólido">
              <a:extLst>
                <a:ext uri="{FF2B5EF4-FFF2-40B4-BE49-F238E27FC236}">
                  <a16:creationId xmlns:a16="http://schemas.microsoft.com/office/drawing/2014/main" id="{88B9EDD3-6E7E-4E87-ABE6-69CC4F38D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360977">
              <a:off x="5097868" y="5342358"/>
              <a:ext cx="1203275" cy="734686"/>
            </a:xfrm>
            <a:prstGeom prst="rect">
              <a:avLst/>
            </a:prstGeom>
          </p:spPr>
        </p:pic>
        <p:pic>
          <p:nvPicPr>
            <p:cNvPr id="29" name="Gráfico 28" descr="Flecha derecha con relleno sólido">
              <a:extLst>
                <a:ext uri="{FF2B5EF4-FFF2-40B4-BE49-F238E27FC236}">
                  <a16:creationId xmlns:a16="http://schemas.microsoft.com/office/drawing/2014/main" id="{3F520DFE-B43F-41A3-AD48-C717F63E5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269009">
              <a:off x="8097572" y="3789036"/>
              <a:ext cx="1379140" cy="669698"/>
            </a:xfrm>
            <a:prstGeom prst="rect">
              <a:avLst/>
            </a:prstGeom>
          </p:spPr>
        </p:pic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6D62BE7E-3AE4-4F77-9385-17B92D80DBAD}"/>
                </a:ext>
              </a:extLst>
            </p:cNvPr>
            <p:cNvGrpSpPr/>
            <p:nvPr/>
          </p:nvGrpSpPr>
          <p:grpSpPr>
            <a:xfrm>
              <a:off x="1063975" y="3718186"/>
              <a:ext cx="2878074" cy="2284436"/>
              <a:chOff x="1347290" y="3283802"/>
              <a:chExt cx="2878074" cy="2284436"/>
            </a:xfrm>
          </p:grpSpPr>
          <p:pic>
            <p:nvPicPr>
              <p:cNvPr id="22" name="Gráfico 21" descr="Senderismo con relleno sólido">
                <a:extLst>
                  <a:ext uri="{FF2B5EF4-FFF2-40B4-BE49-F238E27FC236}">
                    <a16:creationId xmlns:a16="http://schemas.microsoft.com/office/drawing/2014/main" id="{A7690416-0538-4022-8D65-7E1A14C5F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347290" y="3351495"/>
                <a:ext cx="2216743" cy="2216743"/>
              </a:xfrm>
              <a:prstGeom prst="rect">
                <a:avLst/>
              </a:prstGeom>
            </p:spPr>
          </p:pic>
          <p:pic>
            <p:nvPicPr>
              <p:cNvPr id="33" name="Gráfico 32" descr="Arco y flecha con relleno sólido">
                <a:extLst>
                  <a:ext uri="{FF2B5EF4-FFF2-40B4-BE49-F238E27FC236}">
                    <a16:creationId xmlns:a16="http://schemas.microsoft.com/office/drawing/2014/main" id="{46CF0065-3B86-4F48-9DED-A7509E00D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158874">
                <a:off x="2627380" y="3283802"/>
                <a:ext cx="1597984" cy="1597984"/>
              </a:xfrm>
              <a:prstGeom prst="rect">
                <a:avLst/>
              </a:prstGeom>
            </p:spPr>
          </p:pic>
        </p:grpSp>
        <p:pic>
          <p:nvPicPr>
            <p:cNvPr id="41" name="Gráfico 40" descr="Flecha derecha con relleno sólido">
              <a:extLst>
                <a:ext uri="{FF2B5EF4-FFF2-40B4-BE49-F238E27FC236}">
                  <a16:creationId xmlns:a16="http://schemas.microsoft.com/office/drawing/2014/main" id="{11CEC9B2-8919-4004-A2E3-A4C94AB7F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820026">
              <a:off x="7143713" y="4759672"/>
              <a:ext cx="1426652" cy="655315"/>
            </a:xfrm>
            <a:prstGeom prst="rect">
              <a:avLst/>
            </a:prstGeom>
          </p:spPr>
        </p:pic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93C33CB-F4DA-4367-9DB7-5D0C0FAAFA67}"/>
              </a:ext>
            </a:extLst>
          </p:cNvPr>
          <p:cNvSpPr txBox="1"/>
          <p:nvPr/>
        </p:nvSpPr>
        <p:spPr>
          <a:xfrm>
            <a:off x="1799491" y="5887103"/>
            <a:ext cx="8645726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Personalizar la </a:t>
            </a:r>
            <a:r>
              <a:rPr lang="es-E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Estrategia para diferenciarlas </a:t>
            </a:r>
            <a:r>
              <a:rPr lang="es-E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en función del comportamiento del cliente</a:t>
            </a:r>
          </a:p>
        </p:txBody>
      </p:sp>
    </p:spTree>
    <p:extLst>
      <p:ext uri="{BB962C8B-B14F-4D97-AF65-F5344CB8AC3E}">
        <p14:creationId xmlns:p14="http://schemas.microsoft.com/office/powerpoint/2010/main" val="20735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9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r="10827" b="85694"/>
          <a:stretch/>
        </p:blipFill>
        <p:spPr>
          <a:xfrm>
            <a:off x="0" y="1"/>
            <a:ext cx="12192000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381300" y="119834"/>
            <a:ext cx="926913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812760"/>
            <a:r>
              <a:rPr lang="es-ES" sz="3200" spc="-160" dirty="0">
                <a:solidFill>
                  <a:prstClr val="white"/>
                </a:solidFill>
                <a:latin typeface="Century Gothic" panose="020B0502020202020204" pitchFamily="34" charset="0"/>
              </a:rPr>
              <a:t>Diagnostico</a:t>
            </a:r>
          </a:p>
        </p:txBody>
      </p:sp>
      <p:graphicFrame>
        <p:nvGraphicFramePr>
          <p:cNvPr id="66" name="Gráfico 65">
            <a:extLst>
              <a:ext uri="{FF2B5EF4-FFF2-40B4-BE49-F238E27FC236}">
                <a16:creationId xmlns:a16="http://schemas.microsoft.com/office/drawing/2014/main" id="{17F9B1BE-4D30-412F-9FFA-DEDFCA2E3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72961"/>
              </p:ext>
            </p:extLst>
          </p:nvPr>
        </p:nvGraphicFramePr>
        <p:xfrm>
          <a:off x="1320018" y="1392701"/>
          <a:ext cx="9551963" cy="486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Cerrar llave 1">
            <a:extLst>
              <a:ext uri="{FF2B5EF4-FFF2-40B4-BE49-F238E27FC236}">
                <a16:creationId xmlns:a16="http://schemas.microsoft.com/office/drawing/2014/main" id="{97A2CCED-1ECC-4700-BBFE-98A0F70ED374}"/>
              </a:ext>
            </a:extLst>
          </p:cNvPr>
          <p:cNvSpPr/>
          <p:nvPr/>
        </p:nvSpPr>
        <p:spPr>
          <a:xfrm rot="5400000">
            <a:off x="8911883" y="5774788"/>
            <a:ext cx="337624" cy="85812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9D1A414-6D25-42F4-9490-71384D1C33CB}"/>
              </a:ext>
            </a:extLst>
          </p:cNvPr>
          <p:cNvSpPr txBox="1"/>
          <p:nvPr/>
        </p:nvSpPr>
        <p:spPr>
          <a:xfrm>
            <a:off x="7852116" y="6386473"/>
            <a:ext cx="2457158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50"/>
                </a:solidFill>
              </a:rPr>
              <a:t>Esperado con Modelo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78C43DD-A2D8-4983-BC55-2B9C14992B94}"/>
              </a:ext>
            </a:extLst>
          </p:cNvPr>
          <p:cNvSpPr/>
          <p:nvPr/>
        </p:nvSpPr>
        <p:spPr>
          <a:xfrm>
            <a:off x="8510954" y="1913206"/>
            <a:ext cx="1139483" cy="3826412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6E531FA-7C42-46A7-94E1-C8585F8DEC49}"/>
              </a:ext>
            </a:extLst>
          </p:cNvPr>
          <p:cNvSpPr/>
          <p:nvPr/>
        </p:nvSpPr>
        <p:spPr>
          <a:xfrm>
            <a:off x="2640038" y="2869810"/>
            <a:ext cx="862819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accent1"/>
                </a:solidFill>
              </a:rPr>
              <a:t>3%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131F7AA-F86A-4509-8298-8A2285B24B6B}"/>
              </a:ext>
            </a:extLst>
          </p:cNvPr>
          <p:cNvSpPr/>
          <p:nvPr/>
        </p:nvSpPr>
        <p:spPr>
          <a:xfrm>
            <a:off x="4712677" y="2529841"/>
            <a:ext cx="862819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accent1"/>
                </a:solidFill>
              </a:rPr>
              <a:t>3%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767347B9-5B93-417D-96A9-527366FC49C4}"/>
              </a:ext>
            </a:extLst>
          </p:cNvPr>
          <p:cNvSpPr/>
          <p:nvPr/>
        </p:nvSpPr>
        <p:spPr>
          <a:xfrm>
            <a:off x="6611815" y="2923737"/>
            <a:ext cx="862819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accent1"/>
                </a:solidFill>
              </a:rPr>
              <a:t>3%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A19B647A-AC8E-4071-861F-7AEC1087FA8E}"/>
              </a:ext>
            </a:extLst>
          </p:cNvPr>
          <p:cNvSpPr/>
          <p:nvPr/>
        </p:nvSpPr>
        <p:spPr>
          <a:xfrm>
            <a:off x="8651630" y="1568547"/>
            <a:ext cx="862819" cy="3938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6439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r="11038" b="85694"/>
          <a:stretch/>
        </p:blipFill>
        <p:spPr>
          <a:xfrm>
            <a:off x="0" y="1"/>
            <a:ext cx="12192000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381300" y="119834"/>
            <a:ext cx="1019760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812760"/>
            <a:r>
              <a:rPr lang="es-ES" sz="3200" spc="-160">
                <a:solidFill>
                  <a:prstClr val="white"/>
                </a:solidFill>
                <a:latin typeface="Century Gothic" panose="020B0502020202020204" pitchFamily="34" charset="0"/>
              </a:rPr>
              <a:t>¿Como lo haremos?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8E9BD7D-17E9-409B-B738-36FFA50FD687}"/>
              </a:ext>
            </a:extLst>
          </p:cNvPr>
          <p:cNvGrpSpPr/>
          <p:nvPr/>
        </p:nvGrpSpPr>
        <p:grpSpPr>
          <a:xfrm>
            <a:off x="9570065" y="1961386"/>
            <a:ext cx="2410101" cy="2328809"/>
            <a:chOff x="9748454" y="1939665"/>
            <a:chExt cx="2410101" cy="2328809"/>
          </a:xfrm>
        </p:grpSpPr>
        <p:pic>
          <p:nvPicPr>
            <p:cNvPr id="10248" name="Picture 8" descr="Graphic Design Exchange Market Concept Forex Trading Promo Page Vector  Illustration. Stock Vector - Illustration of diagram, indicator: 155078178">
              <a:extLst>
                <a:ext uri="{FF2B5EF4-FFF2-40B4-BE49-F238E27FC236}">
                  <a16:creationId xmlns:a16="http://schemas.microsoft.com/office/drawing/2014/main" id="{FC8382B5-DB40-4FE0-BC01-4292BD091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339" y="1939665"/>
              <a:ext cx="981068" cy="98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154;p19">
              <a:extLst>
                <a:ext uri="{FF2B5EF4-FFF2-40B4-BE49-F238E27FC236}">
                  <a16:creationId xmlns:a16="http://schemas.microsoft.com/office/drawing/2014/main" id="{CF8DB6B2-31B8-460B-87C5-B7AA2000BF3C}"/>
                </a:ext>
              </a:extLst>
            </p:cNvPr>
            <p:cNvSpPr txBox="1"/>
            <p:nvPr/>
          </p:nvSpPr>
          <p:spPr>
            <a:xfrm>
              <a:off x="9748454" y="2884300"/>
              <a:ext cx="1972758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812760"/>
              <a:r>
                <a:rPr lang="es-ES" b="1" spc="-160">
                  <a:solidFill>
                    <a:srgbClr val="255589"/>
                  </a:solidFill>
                  <a:latin typeface="Century Gothic"/>
                </a:rPr>
                <a:t>Estrategias</a:t>
              </a:r>
              <a:endParaRPr lang="es-ES" b="1" spc="-160">
                <a:solidFill>
                  <a:srgbClr val="255589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F60F117-D40D-455C-B9C9-BA37DDD38F0C}"/>
                </a:ext>
              </a:extLst>
            </p:cNvPr>
            <p:cNvSpPr txBox="1"/>
            <p:nvPr/>
          </p:nvSpPr>
          <p:spPr>
            <a:xfrm>
              <a:off x="9848585" y="3683699"/>
              <a:ext cx="23099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ES" sz="1600" dirty="0">
                  <a:solidFill>
                    <a:srgbClr val="009BFD"/>
                  </a:solidFill>
                  <a:latin typeface="Century Gothic"/>
                </a:rPr>
                <a:t>Diseño de Estrategias por Perfiles.</a:t>
              </a:r>
              <a:endParaRPr lang="es-ES" sz="1600" b="1" dirty="0">
                <a:solidFill>
                  <a:srgbClr val="009BFD"/>
                </a:solidFill>
                <a:latin typeface="Century Gothic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5E7599-3FAD-4C69-ABE6-AD93CCE9D2ED}"/>
              </a:ext>
            </a:extLst>
          </p:cNvPr>
          <p:cNvSpPr txBox="1"/>
          <p:nvPr/>
        </p:nvSpPr>
        <p:spPr>
          <a:xfrm>
            <a:off x="531080" y="6162175"/>
            <a:ext cx="9322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dirty="0">
                <a:solidFill>
                  <a:srgbClr val="44546A"/>
                </a:solidFill>
                <a:latin typeface="Century Gothic"/>
                <a:cs typeface="Arial"/>
              </a:rPr>
              <a:t>* </a:t>
            </a:r>
            <a:r>
              <a:rPr lang="es-MX" sz="1200" dirty="0">
                <a:solidFill>
                  <a:srgbClr val="44546A"/>
                </a:solidFill>
                <a:latin typeface="Century Gothic"/>
                <a:cs typeface="Arial"/>
              </a:rPr>
              <a:t>Clientes que renuevan en los próximos 2 meses.</a:t>
            </a:r>
            <a:endParaRPr lang="es-ES" sz="1200" dirty="0">
              <a:solidFill>
                <a:srgbClr val="44546A"/>
              </a:solidFill>
              <a:latin typeface="Century Gothic"/>
              <a:cs typeface="Arial"/>
            </a:endParaRPr>
          </a:p>
          <a:p>
            <a:r>
              <a:rPr lang="es-ES" sz="1200" dirty="0">
                <a:solidFill>
                  <a:srgbClr val="44546A"/>
                </a:solidFill>
                <a:latin typeface="Century Gothic"/>
                <a:cs typeface="Arial"/>
              </a:rPr>
              <a:t>** probabilidad = </a:t>
            </a:r>
            <a:r>
              <a:rPr lang="es-MX" sz="1200" dirty="0">
                <a:solidFill>
                  <a:srgbClr val="44546A"/>
                </a:solidFill>
                <a:latin typeface="Century Gothic"/>
                <a:cs typeface="Arial"/>
              </a:rPr>
              <a:t>Alta propensión  a la renovación </a:t>
            </a:r>
          </a:p>
          <a:p>
            <a:r>
              <a:rPr lang="es-ES" sz="1200" dirty="0">
                <a:solidFill>
                  <a:srgbClr val="44546A"/>
                </a:solidFill>
                <a:latin typeface="Century Gothic"/>
                <a:cs typeface="Arial"/>
              </a:rPr>
              <a:t>*** solo se consideran clientes empresas.</a:t>
            </a:r>
            <a:endParaRPr lang="en-US" sz="1200" dirty="0">
              <a:solidFill>
                <a:srgbClr val="44546A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1C1C9D7-AE30-4EA5-8A09-CD361BF39A6F}"/>
              </a:ext>
            </a:extLst>
          </p:cNvPr>
          <p:cNvGrpSpPr/>
          <p:nvPr/>
        </p:nvGrpSpPr>
        <p:grpSpPr>
          <a:xfrm>
            <a:off x="4299667" y="1917156"/>
            <a:ext cx="2790956" cy="4490028"/>
            <a:chOff x="4336853" y="1894950"/>
            <a:chExt cx="2790956" cy="4490028"/>
          </a:xfrm>
        </p:grpSpPr>
        <p:pic>
          <p:nvPicPr>
            <p:cNvPr id="10244" name="Picture 4" descr="𝙀𝙇 𝘽𝘼𝙎𝙐𝙍𝙀𝙍𝙊 𝘿𝙀 𝙏𝙒𝙄𝙏𝙏𝙀𝙍 🗑 on Twitter: &amp;quot;hola, volvimos  despues de casi 2 años. Esta cuenta de &amp;quot;Momos&amp;quot; se usara para subir todo  tipo de idioteces.&amp;quot;">
              <a:extLst>
                <a:ext uri="{FF2B5EF4-FFF2-40B4-BE49-F238E27FC236}">
                  <a16:creationId xmlns:a16="http://schemas.microsoft.com/office/drawing/2014/main" id="{61AB6EC0-FB4B-48C3-83A3-D7BFC1FA9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515" y="1894950"/>
              <a:ext cx="981068" cy="98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Google Shape;154;p19">
              <a:extLst>
                <a:ext uri="{FF2B5EF4-FFF2-40B4-BE49-F238E27FC236}">
                  <a16:creationId xmlns:a16="http://schemas.microsoft.com/office/drawing/2014/main" id="{FDBC9ED9-75D8-4D69-A119-A660440A51F8}"/>
                </a:ext>
              </a:extLst>
            </p:cNvPr>
            <p:cNvSpPr txBox="1"/>
            <p:nvPr/>
          </p:nvSpPr>
          <p:spPr>
            <a:xfrm>
              <a:off x="4336853" y="2884123"/>
              <a:ext cx="2790956" cy="800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812760"/>
              <a:r>
                <a:rPr lang="es-ES" b="1" spc="-160">
                  <a:solidFill>
                    <a:srgbClr val="255589"/>
                  </a:solidFill>
                  <a:latin typeface="Century Gothic" panose="020B0502020202020204" pitchFamily="34" charset="0"/>
                </a:rPr>
                <a:t>Limpieza  y Consolidación de Variables</a:t>
              </a:r>
            </a:p>
          </p:txBody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482F326A-84C5-4923-83F9-65D3E213B2DB}"/>
                </a:ext>
              </a:extLst>
            </p:cNvPr>
            <p:cNvSpPr txBox="1"/>
            <p:nvPr/>
          </p:nvSpPr>
          <p:spPr>
            <a:xfrm>
              <a:off x="4630549" y="3707322"/>
              <a:ext cx="2349403" cy="267765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MX" sz="1400" dirty="0">
                  <a:solidFill>
                    <a:srgbClr val="009BFD"/>
                  </a:solidFill>
                  <a:latin typeface="Century Gothic"/>
                </a:rPr>
                <a:t>Tratamiento de variables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</a:rPr>
                <a:t>Limpieza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</a:rPr>
                <a:t>Consolidación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</a:rPr>
                <a:t>transformación</a:t>
              </a:r>
            </a:p>
            <a:p>
              <a:endParaRPr lang="es-MX" sz="1400" dirty="0">
                <a:solidFill>
                  <a:srgbClr val="009BFD"/>
                </a:solidFill>
                <a:latin typeface="Century Gothic"/>
              </a:endParaRPr>
            </a:p>
            <a:p>
              <a:r>
                <a:rPr lang="es-MX" sz="1400" dirty="0">
                  <a:solidFill>
                    <a:srgbClr val="009BFD"/>
                  </a:solidFill>
                  <a:latin typeface="Century Gothic"/>
                </a:rPr>
                <a:t>Selección de Variables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</a:rPr>
                <a:t>Trafico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  <a:ea typeface="+mn-lt"/>
                  <a:cs typeface="+mn-lt"/>
                </a:rPr>
                <a:t>Digital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  <a:ea typeface="+mn-lt"/>
                  <a:cs typeface="+mn-lt"/>
                </a:rPr>
                <a:t>Adenda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  <a:ea typeface="+mn-lt"/>
                  <a:cs typeface="+mn-lt"/>
                </a:rPr>
                <a:t>Terminales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  <a:ea typeface="+mn-lt"/>
                  <a:cs typeface="+mn-lt"/>
                </a:rPr>
                <a:t>Convergente</a:t>
              </a:r>
            </a:p>
            <a:p>
              <a:pPr lvl="1"/>
              <a:r>
                <a:rPr lang="es-MX" sz="1400" dirty="0">
                  <a:solidFill>
                    <a:srgbClr val="009BFD"/>
                  </a:solidFill>
                  <a:latin typeface="Century Gothic"/>
                  <a:ea typeface="+mn-lt"/>
                  <a:cs typeface="+mn-lt"/>
                </a:rPr>
                <a:t>Suscriptora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607851F-6528-4BFE-8916-7DD8F76C1F0D}"/>
              </a:ext>
            </a:extLst>
          </p:cNvPr>
          <p:cNvGrpSpPr/>
          <p:nvPr/>
        </p:nvGrpSpPr>
        <p:grpSpPr>
          <a:xfrm>
            <a:off x="2580072" y="1850195"/>
            <a:ext cx="1483911" cy="1565769"/>
            <a:chOff x="2580072" y="1850195"/>
            <a:chExt cx="1483911" cy="1565769"/>
          </a:xfrm>
        </p:grpSpPr>
        <p:pic>
          <p:nvPicPr>
            <p:cNvPr id="10250" name="Picture 10" descr="SEGMENTACIÓN DE MERCADO | marketingfactory507">
              <a:extLst>
                <a:ext uri="{FF2B5EF4-FFF2-40B4-BE49-F238E27FC236}">
                  <a16:creationId xmlns:a16="http://schemas.microsoft.com/office/drawing/2014/main" id="{1E805840-F7F4-4C99-9D41-762972E12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072" y="1850195"/>
              <a:ext cx="1420974" cy="106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Google Shape;154;p19">
              <a:extLst>
                <a:ext uri="{FF2B5EF4-FFF2-40B4-BE49-F238E27FC236}">
                  <a16:creationId xmlns:a16="http://schemas.microsoft.com/office/drawing/2014/main" id="{A2241F24-B8F1-4ABB-88D5-EAC6E8649F30}"/>
                </a:ext>
              </a:extLst>
            </p:cNvPr>
            <p:cNvSpPr txBox="1"/>
            <p:nvPr/>
          </p:nvSpPr>
          <p:spPr>
            <a:xfrm>
              <a:off x="2580072" y="2892784"/>
              <a:ext cx="1483911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defTabSz="812760"/>
              <a:r>
                <a:rPr lang="es-ES" b="1" spc="-160">
                  <a:solidFill>
                    <a:srgbClr val="255589"/>
                  </a:solidFill>
                  <a:latin typeface="Century Gothic" panose="020B0502020202020204" pitchFamily="34" charset="0"/>
                </a:rPr>
                <a:t>Población***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456AD9D-1264-4241-B416-38606817CDFE}"/>
              </a:ext>
            </a:extLst>
          </p:cNvPr>
          <p:cNvGrpSpPr/>
          <p:nvPr/>
        </p:nvGrpSpPr>
        <p:grpSpPr>
          <a:xfrm>
            <a:off x="7183719" y="1850195"/>
            <a:ext cx="2323781" cy="2692379"/>
            <a:chOff x="7183719" y="1850195"/>
            <a:chExt cx="2323781" cy="269237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34D09C0F-A7FA-4F06-B4A8-6B64CCC79DDA}"/>
                </a:ext>
              </a:extLst>
            </p:cNvPr>
            <p:cNvGrpSpPr/>
            <p:nvPr/>
          </p:nvGrpSpPr>
          <p:grpSpPr>
            <a:xfrm>
              <a:off x="7183719" y="2900869"/>
              <a:ext cx="2323781" cy="1641705"/>
              <a:chOff x="7326306" y="2884123"/>
              <a:chExt cx="2323781" cy="1641705"/>
            </a:xfrm>
          </p:grpSpPr>
          <p:sp>
            <p:nvSpPr>
              <p:cNvPr id="20" name="Google Shape;154;p19">
                <a:extLst>
                  <a:ext uri="{FF2B5EF4-FFF2-40B4-BE49-F238E27FC236}">
                    <a16:creationId xmlns:a16="http://schemas.microsoft.com/office/drawing/2014/main" id="{4F5981CC-565C-4D09-A8E8-C80FDED790C1}"/>
                  </a:ext>
                </a:extLst>
              </p:cNvPr>
              <p:cNvSpPr txBox="1"/>
              <p:nvPr/>
            </p:nvSpPr>
            <p:spPr>
              <a:xfrm>
                <a:off x="7414376" y="2884123"/>
                <a:ext cx="2018303" cy="8001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 defTabSz="812760"/>
                <a:r>
                  <a:rPr lang="es-ES" b="1" spc="-160">
                    <a:solidFill>
                      <a:srgbClr val="255589"/>
                    </a:solidFill>
                    <a:latin typeface="Century Gothic" panose="020B0502020202020204" pitchFamily="34" charset="0"/>
                  </a:rPr>
                  <a:t>Modelamiento Predictivo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37F0FD9-69FA-4A84-AEAB-7A53810A288C}"/>
                  </a:ext>
                </a:extLst>
              </p:cNvPr>
              <p:cNvSpPr txBox="1"/>
              <p:nvPr/>
            </p:nvSpPr>
            <p:spPr>
              <a:xfrm>
                <a:off x="7326306" y="3694831"/>
                <a:ext cx="2323781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s-ES" sz="1600" dirty="0">
                    <a:solidFill>
                      <a:srgbClr val="009BFD"/>
                    </a:solidFill>
                    <a:latin typeface="Century Gothic" panose="020B0502020202020204" pitchFamily="34" charset="0"/>
                  </a:rPr>
                  <a:t>Priorización por Valor de Propensión</a:t>
                </a:r>
              </a:p>
              <a:p>
                <a:r>
                  <a:rPr lang="es-ES" sz="1600" dirty="0">
                    <a:solidFill>
                      <a:srgbClr val="009BFD"/>
                    </a:solidFill>
                    <a:latin typeface="Century Gothic" panose="020B0502020202020204" pitchFamily="34" charset="0"/>
                  </a:rPr>
                  <a:t>a la renovación.</a:t>
                </a:r>
                <a:endParaRPr lang="es-ES" dirty="0"/>
              </a:p>
            </p:txBody>
          </p:sp>
        </p:grpSp>
        <p:pic>
          <p:nvPicPr>
            <p:cNvPr id="15" name="Gráfico 14" descr="Conexiones contorno">
              <a:extLst>
                <a:ext uri="{FF2B5EF4-FFF2-40B4-BE49-F238E27FC236}">
                  <a16:creationId xmlns:a16="http://schemas.microsoft.com/office/drawing/2014/main" id="{F6C10B9A-C7F8-4EC5-8BE5-8C2738F4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1627" y="1850195"/>
              <a:ext cx="1077997" cy="1077997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DF651C2-A682-461F-90B9-531B5209B230}"/>
              </a:ext>
            </a:extLst>
          </p:cNvPr>
          <p:cNvGrpSpPr/>
          <p:nvPr/>
        </p:nvGrpSpPr>
        <p:grpSpPr>
          <a:xfrm>
            <a:off x="-15793" y="2001526"/>
            <a:ext cx="2309969" cy="4467513"/>
            <a:chOff x="-15793" y="2001526"/>
            <a:chExt cx="2309969" cy="446751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25871D1-3EE1-45B1-9617-D7BE23E8C794}"/>
                </a:ext>
              </a:extLst>
            </p:cNvPr>
            <p:cNvGrpSpPr/>
            <p:nvPr/>
          </p:nvGrpSpPr>
          <p:grpSpPr>
            <a:xfrm>
              <a:off x="-15793" y="2872483"/>
              <a:ext cx="2309969" cy="3596556"/>
              <a:chOff x="-84978" y="2865037"/>
              <a:chExt cx="2309969" cy="3596556"/>
            </a:xfrm>
          </p:grpSpPr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62E8B93-D48C-4077-B7F9-D8FCC1C5BE8A}"/>
                  </a:ext>
                </a:extLst>
              </p:cNvPr>
              <p:cNvSpPr txBox="1"/>
              <p:nvPr/>
            </p:nvSpPr>
            <p:spPr>
              <a:xfrm>
                <a:off x="-84978" y="3660826"/>
                <a:ext cx="2309969" cy="28007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:r>
                  <a:rPr lang="es-ES" sz="1600" dirty="0">
                    <a:solidFill>
                      <a:srgbClr val="009BFD"/>
                    </a:solidFill>
                    <a:latin typeface="Century Gothic"/>
                  </a:rPr>
                  <a:t>Encontrar clientes* con probabilidades mas altas**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:r>
                  <a:rPr lang="es-ES" sz="1600" dirty="0">
                    <a:solidFill>
                      <a:srgbClr val="009BFD"/>
                    </a:solidFill>
                    <a:latin typeface="Century Gothic"/>
                  </a:rPr>
                  <a:t>Optimizar Estrategias mediante la diferenciación de Perfiles</a:t>
                </a:r>
              </a:p>
              <a:p>
                <a:pPr algn="ctr"/>
                <a:endParaRPr lang="es-ES" sz="1600" dirty="0">
                  <a:solidFill>
                    <a:srgbClr val="009BFD"/>
                  </a:solidFill>
                  <a:latin typeface="Century Gothic"/>
                </a:endParaRPr>
              </a:p>
              <a:p>
                <a:pPr marL="342900" indent="-342900" algn="ctr">
                  <a:buFont typeface="Wingdings" panose="05000000000000000000" pitchFamily="2" charset="2"/>
                  <a:buChar char="Ø"/>
                </a:pPr>
                <a:endParaRPr lang="es-ES" sz="1600" dirty="0">
                  <a:solidFill>
                    <a:schemeClr val="accent1"/>
                  </a:solidFill>
                  <a:latin typeface="Century Gothic"/>
                </a:endParaRPr>
              </a:p>
            </p:txBody>
          </p:sp>
          <p:sp>
            <p:nvSpPr>
              <p:cNvPr id="18" name="Google Shape;154;p19">
                <a:extLst>
                  <a:ext uri="{FF2B5EF4-FFF2-40B4-BE49-F238E27FC236}">
                    <a16:creationId xmlns:a16="http://schemas.microsoft.com/office/drawing/2014/main" id="{6051D903-3223-4B95-A667-2135A50318B7}"/>
                  </a:ext>
                </a:extLst>
              </p:cNvPr>
              <p:cNvSpPr txBox="1"/>
              <p:nvPr/>
            </p:nvSpPr>
            <p:spPr>
              <a:xfrm>
                <a:off x="738258" y="2865037"/>
                <a:ext cx="1140193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defTabSz="812760"/>
                <a:r>
                  <a:rPr lang="es-ES" b="1" spc="-160">
                    <a:solidFill>
                      <a:srgbClr val="255589"/>
                    </a:solidFill>
                    <a:latin typeface="Century Gothic"/>
                  </a:rPr>
                  <a:t>Objetivo</a:t>
                </a:r>
                <a:endParaRPr lang="es-ES" b="1" spc="-160">
                  <a:solidFill>
                    <a:srgbClr val="255589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7" name="Gráfico 16" descr="Diana con relleno sólido">
              <a:extLst>
                <a:ext uri="{FF2B5EF4-FFF2-40B4-BE49-F238E27FC236}">
                  <a16:creationId xmlns:a16="http://schemas.microsoft.com/office/drawing/2014/main" id="{AA941E79-1BFB-4873-9980-33AB094E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4603" y="2001526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4E5B075-1000-43CE-A743-32D498BF4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91005"/>
              </p:ext>
            </p:extLst>
          </p:nvPr>
        </p:nvGraphicFramePr>
        <p:xfrm>
          <a:off x="2394259" y="3737434"/>
          <a:ext cx="1607111" cy="1065730"/>
        </p:xfrm>
        <a:graphic>
          <a:graphicData uri="http://schemas.openxmlformats.org/drawingml/2006/table">
            <a:tbl>
              <a:tblPr/>
              <a:tblGrid>
                <a:gridCol w="715863">
                  <a:extLst>
                    <a:ext uri="{9D8B030D-6E8A-4147-A177-3AD203B41FA5}">
                      <a16:colId xmlns:a16="http://schemas.microsoft.com/office/drawing/2014/main" val="1300387572"/>
                    </a:ext>
                  </a:extLst>
                </a:gridCol>
                <a:gridCol w="891248">
                  <a:extLst>
                    <a:ext uri="{9D8B030D-6E8A-4147-A177-3AD203B41FA5}">
                      <a16:colId xmlns:a16="http://schemas.microsoft.com/office/drawing/2014/main" val="3094772352"/>
                    </a:ext>
                  </a:extLst>
                </a:gridCol>
              </a:tblGrid>
              <a:tr h="213146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 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Nro clientes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41114"/>
                  </a:ext>
                </a:extLst>
              </a:tr>
              <a:tr h="213146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182,146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617248"/>
                  </a:ext>
                </a:extLst>
              </a:tr>
              <a:tr h="213146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184,821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355054"/>
                  </a:ext>
                </a:extLst>
              </a:tr>
              <a:tr h="213146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181,029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287818"/>
                  </a:ext>
                </a:extLst>
              </a:tr>
              <a:tr h="213146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186,549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4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43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r="10346" b="85694"/>
          <a:stretch/>
        </p:blipFill>
        <p:spPr>
          <a:xfrm>
            <a:off x="0" y="1"/>
            <a:ext cx="12192000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426;p43">
            <a:extLst>
              <a:ext uri="{FF2B5EF4-FFF2-40B4-BE49-F238E27FC236}">
                <a16:creationId xmlns:a16="http://schemas.microsoft.com/office/drawing/2014/main" id="{38FCEBFD-FDD1-4C81-B7C0-2B1953B084E8}"/>
              </a:ext>
            </a:extLst>
          </p:cNvPr>
          <p:cNvSpPr txBox="1"/>
          <p:nvPr/>
        </p:nvSpPr>
        <p:spPr>
          <a:xfrm>
            <a:off x="3852428" y="1554"/>
            <a:ext cx="74094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s" sz="2400" dirty="0">
                <a:solidFill>
                  <a:schemeClr val="lt1"/>
                </a:solidFill>
              </a:rPr>
              <a:t>Métricas de desempeño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7" name="Google Shape;427;p43">
            <a:extLst>
              <a:ext uri="{FF2B5EF4-FFF2-40B4-BE49-F238E27FC236}">
                <a16:creationId xmlns:a16="http://schemas.microsoft.com/office/drawing/2014/main" id="{87369D76-EEA7-4911-9703-9CFFF12D6CA0}"/>
              </a:ext>
            </a:extLst>
          </p:cNvPr>
          <p:cNvSpPr txBox="1"/>
          <p:nvPr/>
        </p:nvSpPr>
        <p:spPr>
          <a:xfrm>
            <a:off x="579385" y="409588"/>
            <a:ext cx="769241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s" sz="2400" b="1" dirty="0">
                <a:solidFill>
                  <a:schemeClr val="lt1"/>
                </a:solidFill>
              </a:rPr>
              <a:t>Árbol de decisión en el modelo de entrenamiento</a:t>
            </a:r>
            <a:endParaRPr sz="2400" b="1" dirty="0">
              <a:solidFill>
                <a:schemeClr val="lt1"/>
              </a:solidFill>
            </a:endParaRPr>
          </a:p>
        </p:txBody>
      </p:sp>
      <p:graphicFrame>
        <p:nvGraphicFramePr>
          <p:cNvPr id="28" name="Google Shape;428;p43">
            <a:extLst>
              <a:ext uri="{FF2B5EF4-FFF2-40B4-BE49-F238E27FC236}">
                <a16:creationId xmlns:a16="http://schemas.microsoft.com/office/drawing/2014/main" id="{82E3C4C3-69B8-48C5-8649-3B77C60A3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289909"/>
              </p:ext>
            </p:extLst>
          </p:nvPr>
        </p:nvGraphicFramePr>
        <p:xfrm>
          <a:off x="6281486" y="1650990"/>
          <a:ext cx="5297519" cy="1630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7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Predicción</a:t>
                      </a:r>
                      <a:endParaRPr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solidFill>
                            <a:schemeClr val="tx1"/>
                          </a:solidFill>
                        </a:rPr>
                        <a:t>No Renovó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solidFill>
                            <a:schemeClr val="tx1"/>
                          </a:solidFill>
                        </a:rPr>
                        <a:t>Renovó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solidFill>
                            <a:schemeClr val="tx1"/>
                          </a:solidFill>
                        </a:rPr>
                        <a:t>No Renovó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chemeClr val="tx1"/>
                          </a:solidFill>
                        </a:rPr>
                        <a:t>458,958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chemeClr val="tx1"/>
                          </a:solidFill>
                        </a:rPr>
                        <a:t>72,565*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solidFill>
                            <a:schemeClr val="tx1"/>
                          </a:solidFill>
                        </a:rPr>
                        <a:t>Renovó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chemeClr val="tx1"/>
                          </a:solidFill>
                        </a:rPr>
                        <a:t>7,800**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chemeClr val="tx1"/>
                          </a:solidFill>
                        </a:rPr>
                        <a:t>8,672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Google Shape;429;p43">
            <a:extLst>
              <a:ext uri="{FF2B5EF4-FFF2-40B4-BE49-F238E27FC236}">
                <a16:creationId xmlns:a16="http://schemas.microsoft.com/office/drawing/2014/main" id="{22D5428C-1D7C-41EE-891A-CEC6D440B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404239"/>
              </p:ext>
            </p:extLst>
          </p:nvPr>
        </p:nvGraphicFramePr>
        <p:xfrm>
          <a:off x="6281486" y="3362524"/>
          <a:ext cx="5297519" cy="1414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6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FFFFFF"/>
                          </a:solidFill>
                        </a:rPr>
                        <a:t>Modelo Nuevo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FFFFFF"/>
                          </a:solidFill>
                        </a:rPr>
                        <a:t>Precisión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Predicho correctamente del total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/>
                        <a:t>8%</a:t>
                      </a:r>
                      <a:endParaRPr sz="1200" dirty="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renovados correctamente predichos</a:t>
                      </a:r>
                      <a:endParaRPr sz="100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rgbClr val="274E13"/>
                          </a:solidFill>
                        </a:rPr>
                        <a:t>64%</a:t>
                      </a:r>
                      <a:endParaRPr sz="1800" b="1" dirty="0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Google Shape;430;p43">
            <a:extLst>
              <a:ext uri="{FF2B5EF4-FFF2-40B4-BE49-F238E27FC236}">
                <a16:creationId xmlns:a16="http://schemas.microsoft.com/office/drawing/2014/main" id="{7D720386-AA82-4E57-9119-56BC94F7D6D3}"/>
              </a:ext>
            </a:extLst>
          </p:cNvPr>
          <p:cNvSpPr txBox="1"/>
          <p:nvPr/>
        </p:nvSpPr>
        <p:spPr>
          <a:xfrm>
            <a:off x="5994435" y="1673975"/>
            <a:ext cx="16929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Corte aprobación: 20%</a:t>
            </a:r>
            <a:endParaRPr dirty="0"/>
          </a:p>
        </p:txBody>
      </p:sp>
      <p:sp>
        <p:nvSpPr>
          <p:cNvPr id="31" name="Google Shape;431;p43">
            <a:extLst>
              <a:ext uri="{FF2B5EF4-FFF2-40B4-BE49-F238E27FC236}">
                <a16:creationId xmlns:a16="http://schemas.microsoft.com/office/drawing/2014/main" id="{8663781C-19CA-4A75-8AC1-E0CFC8E06A95}"/>
              </a:ext>
            </a:extLst>
          </p:cNvPr>
          <p:cNvSpPr txBox="1"/>
          <p:nvPr/>
        </p:nvSpPr>
        <p:spPr>
          <a:xfrm>
            <a:off x="5964235" y="1144550"/>
            <a:ext cx="4025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383838"/>
                </a:solidFill>
              </a:rPr>
              <a:t>Matriz de confusión Entrenamiento:</a:t>
            </a:r>
            <a:endParaRPr dirty="0"/>
          </a:p>
        </p:txBody>
      </p:sp>
      <p:sp>
        <p:nvSpPr>
          <p:cNvPr id="32" name="Google Shape;432;p43">
            <a:extLst>
              <a:ext uri="{FF2B5EF4-FFF2-40B4-BE49-F238E27FC236}">
                <a16:creationId xmlns:a16="http://schemas.microsoft.com/office/drawing/2014/main" id="{E230A354-E941-4E28-AA09-6BF42D9C4E3E}"/>
              </a:ext>
            </a:extLst>
          </p:cNvPr>
          <p:cNvSpPr txBox="1"/>
          <p:nvPr/>
        </p:nvSpPr>
        <p:spPr>
          <a:xfrm>
            <a:off x="1798435" y="1144550"/>
            <a:ext cx="4025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383838"/>
                </a:solidFill>
              </a:rPr>
              <a:t>AUC y ganancia:</a:t>
            </a:r>
            <a:endParaRPr dirty="0"/>
          </a:p>
        </p:txBody>
      </p:sp>
      <p:sp>
        <p:nvSpPr>
          <p:cNvPr id="33" name="Google Shape;433;p43">
            <a:extLst>
              <a:ext uri="{FF2B5EF4-FFF2-40B4-BE49-F238E27FC236}">
                <a16:creationId xmlns:a16="http://schemas.microsoft.com/office/drawing/2014/main" id="{0BB66136-A0F0-4B38-A44C-4A1AF013B645}"/>
              </a:ext>
            </a:extLst>
          </p:cNvPr>
          <p:cNvSpPr txBox="1"/>
          <p:nvPr/>
        </p:nvSpPr>
        <p:spPr>
          <a:xfrm>
            <a:off x="-484415" y="1515976"/>
            <a:ext cx="4565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83838"/>
                </a:solidFill>
              </a:rPr>
              <a:t>AUC : 78%</a:t>
            </a:r>
            <a:endParaRPr sz="1000" dirty="0">
              <a:solidFill>
                <a:srgbClr val="383838"/>
              </a:solidFill>
            </a:endParaRPr>
          </a:p>
        </p:txBody>
      </p:sp>
      <p:sp>
        <p:nvSpPr>
          <p:cNvPr id="34" name="Google Shape;434;p43">
            <a:extLst>
              <a:ext uri="{FF2B5EF4-FFF2-40B4-BE49-F238E27FC236}">
                <a16:creationId xmlns:a16="http://schemas.microsoft.com/office/drawing/2014/main" id="{310A9ACD-8FFD-4D6D-861D-15DEA4C14853}"/>
              </a:ext>
            </a:extLst>
          </p:cNvPr>
          <p:cNvSpPr txBox="1"/>
          <p:nvPr/>
        </p:nvSpPr>
        <p:spPr>
          <a:xfrm>
            <a:off x="5994434" y="5050199"/>
            <a:ext cx="5876924" cy="9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0000"/>
                </a:solidFill>
              </a:rPr>
              <a:t>Somos capaces de </a:t>
            </a:r>
            <a:r>
              <a:rPr lang="es" sz="2400" b="1" dirty="0">
                <a:solidFill>
                  <a:srgbClr val="000000"/>
                </a:solidFill>
              </a:rPr>
              <a:t>identificar</a:t>
            </a:r>
            <a:r>
              <a:rPr lang="es" sz="1600" dirty="0">
                <a:solidFill>
                  <a:srgbClr val="000000"/>
                </a:solidFill>
              </a:rPr>
              <a:t> al </a:t>
            </a:r>
            <a:r>
              <a:rPr lang="es" sz="2000" b="1" dirty="0"/>
              <a:t>64%</a:t>
            </a:r>
            <a:r>
              <a:rPr lang="es" sz="1600" dirty="0">
                <a:solidFill>
                  <a:srgbClr val="000000"/>
                </a:solidFill>
              </a:rPr>
              <a:t> de los clientes que </a:t>
            </a:r>
            <a:r>
              <a:rPr lang="es" sz="2000" b="1" dirty="0">
                <a:solidFill>
                  <a:srgbClr val="000000"/>
                </a:solidFill>
              </a:rPr>
              <a:t>van a renovar </a:t>
            </a:r>
            <a:r>
              <a:rPr lang="es" sz="1600" dirty="0">
                <a:solidFill>
                  <a:srgbClr val="000000"/>
                </a:solidFill>
              </a:rPr>
              <a:t>(</a:t>
            </a:r>
            <a:r>
              <a:rPr lang="es" sz="2000" dirty="0">
                <a:solidFill>
                  <a:srgbClr val="000000"/>
                </a:solidFill>
              </a:rPr>
              <a:t>gestionando</a:t>
            </a:r>
            <a:r>
              <a:rPr lang="es" sz="1600" dirty="0">
                <a:solidFill>
                  <a:srgbClr val="000000"/>
                </a:solidFill>
              </a:rPr>
              <a:t> al </a:t>
            </a:r>
            <a:r>
              <a:rPr lang="es" sz="2000" b="1" dirty="0"/>
              <a:t>20%</a:t>
            </a:r>
            <a:r>
              <a:rPr lang="es" sz="1600" dirty="0">
                <a:solidFill>
                  <a:srgbClr val="000000"/>
                </a:solidFill>
              </a:rPr>
              <a:t> del total de clientes</a:t>
            </a:r>
            <a:r>
              <a:rPr lang="es" sz="1600" dirty="0"/>
              <a:t>)</a:t>
            </a:r>
            <a:endParaRPr sz="1600" dirty="0"/>
          </a:p>
        </p:txBody>
      </p:sp>
      <p:sp>
        <p:nvSpPr>
          <p:cNvPr id="35" name="Google Shape;435;p43">
            <a:extLst>
              <a:ext uri="{FF2B5EF4-FFF2-40B4-BE49-F238E27FC236}">
                <a16:creationId xmlns:a16="http://schemas.microsoft.com/office/drawing/2014/main" id="{5FF72BB1-84EE-442A-A4CD-7E249D57585A}"/>
              </a:ext>
            </a:extLst>
          </p:cNvPr>
          <p:cNvSpPr txBox="1"/>
          <p:nvPr/>
        </p:nvSpPr>
        <p:spPr>
          <a:xfrm>
            <a:off x="1073435" y="6110925"/>
            <a:ext cx="86583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*Error Tipo I: Falso Positivo, se predice una Renovación cuando realmente fue una No Renovación.</a:t>
            </a:r>
            <a:endParaRPr sz="12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**Error Tipo II: Falso Negativo, se predice una  No Renovación cuando realmente fue una Renovación</a:t>
            </a:r>
            <a:endParaRPr sz="1200" dirty="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2A34BB-A041-4DE5-954F-3A660770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2065851"/>
            <a:ext cx="5876924" cy="364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5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r="10577" b="85694"/>
          <a:stretch/>
        </p:blipFill>
        <p:spPr>
          <a:xfrm>
            <a:off x="0" y="1"/>
            <a:ext cx="12191998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427;p43">
            <a:extLst>
              <a:ext uri="{FF2B5EF4-FFF2-40B4-BE49-F238E27FC236}">
                <a16:creationId xmlns:a16="http://schemas.microsoft.com/office/drawing/2014/main" id="{87369D76-EEA7-4911-9703-9CFFF12D6CA0}"/>
              </a:ext>
            </a:extLst>
          </p:cNvPr>
          <p:cNvSpPr txBox="1"/>
          <p:nvPr/>
        </p:nvSpPr>
        <p:spPr>
          <a:xfrm>
            <a:off x="448756" y="265535"/>
            <a:ext cx="866621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s" sz="2800" b="1" dirty="0">
                <a:solidFill>
                  <a:schemeClr val="lt1"/>
                </a:solidFill>
              </a:rPr>
              <a:t>Importancia de las variables en el modelo predictivo</a:t>
            </a:r>
            <a:endParaRPr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9FAA1213-E87B-4339-AB5A-2CB8ACC49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449368"/>
              </p:ext>
            </p:extLst>
          </p:nvPr>
        </p:nvGraphicFramePr>
        <p:xfrm>
          <a:off x="0" y="1389104"/>
          <a:ext cx="12191999" cy="5059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629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r="11078" b="85694"/>
          <a:stretch/>
        </p:blipFill>
        <p:spPr>
          <a:xfrm>
            <a:off x="-1" y="1"/>
            <a:ext cx="12192001" cy="9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381301" y="119834"/>
            <a:ext cx="94942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812760"/>
            <a:r>
              <a:rPr lang="es-ES" sz="3200" spc="-160" dirty="0">
                <a:solidFill>
                  <a:prstClr val="white"/>
                </a:solidFill>
                <a:latin typeface="Century Gothic" panose="020B0502020202020204" pitchFamily="34" charset="0"/>
              </a:rPr>
              <a:t>Matriz de Monetización </a:t>
            </a:r>
          </a:p>
        </p:txBody>
      </p:sp>
      <p:sp>
        <p:nvSpPr>
          <p:cNvPr id="37" name="Google Shape;357;p10">
            <a:extLst>
              <a:ext uri="{FF2B5EF4-FFF2-40B4-BE49-F238E27FC236}">
                <a16:creationId xmlns:a16="http://schemas.microsoft.com/office/drawing/2014/main" id="{713D4807-84E1-4EEB-909F-E2EA10F25D04}"/>
              </a:ext>
            </a:extLst>
          </p:cNvPr>
          <p:cNvSpPr/>
          <p:nvPr/>
        </p:nvSpPr>
        <p:spPr>
          <a:xfrm>
            <a:off x="4413433" y="1111909"/>
            <a:ext cx="4933858" cy="38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Calibri"/>
              <a:buNone/>
            </a:pPr>
            <a:endParaRPr sz="1800" b="1">
              <a:solidFill>
                <a:schemeClr val="accent4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361;p10">
            <a:extLst>
              <a:ext uri="{FF2B5EF4-FFF2-40B4-BE49-F238E27FC236}">
                <a16:creationId xmlns:a16="http://schemas.microsoft.com/office/drawing/2014/main" id="{8F728C13-961D-473E-95CC-71069B8AF1FF}"/>
              </a:ext>
            </a:extLst>
          </p:cNvPr>
          <p:cNvCxnSpPr>
            <a:cxnSpLocks/>
          </p:cNvCxnSpPr>
          <p:nvPr/>
        </p:nvCxnSpPr>
        <p:spPr>
          <a:xfrm flipV="1">
            <a:off x="1566385" y="2250567"/>
            <a:ext cx="0" cy="230949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Google Shape;362;p10">
            <a:extLst>
              <a:ext uri="{FF2B5EF4-FFF2-40B4-BE49-F238E27FC236}">
                <a16:creationId xmlns:a16="http://schemas.microsoft.com/office/drawing/2014/main" id="{2C7701F0-04F0-47A7-844B-CFFC698F0C88}"/>
              </a:ext>
            </a:extLst>
          </p:cNvPr>
          <p:cNvSpPr txBox="1"/>
          <p:nvPr/>
        </p:nvSpPr>
        <p:spPr>
          <a:xfrm>
            <a:off x="3184736" y="1821576"/>
            <a:ext cx="2423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5" name="Google Shape;364;p10">
            <a:extLst>
              <a:ext uri="{FF2B5EF4-FFF2-40B4-BE49-F238E27FC236}">
                <a16:creationId xmlns:a16="http://schemas.microsoft.com/office/drawing/2014/main" id="{E6C1ADF0-7BAD-444E-AD95-8A957E41B127}"/>
              </a:ext>
            </a:extLst>
          </p:cNvPr>
          <p:cNvSpPr txBox="1"/>
          <p:nvPr/>
        </p:nvSpPr>
        <p:spPr>
          <a:xfrm>
            <a:off x="1576217" y="4089075"/>
            <a:ext cx="2423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entury Gothic" panose="020B0502020202020204" pitchFamily="34" charset="0"/>
              </a:rPr>
              <a:t>+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6" name="Google Shape;365;p10">
            <a:extLst>
              <a:ext uri="{FF2B5EF4-FFF2-40B4-BE49-F238E27FC236}">
                <a16:creationId xmlns:a16="http://schemas.microsoft.com/office/drawing/2014/main" id="{12CB875E-F4A0-47A8-BAF9-2055929602F0}"/>
              </a:ext>
            </a:extLst>
          </p:cNvPr>
          <p:cNvSpPr txBox="1"/>
          <p:nvPr/>
        </p:nvSpPr>
        <p:spPr>
          <a:xfrm>
            <a:off x="1572824" y="2274350"/>
            <a:ext cx="2423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latin typeface="Century Gothic" panose="020B0502020202020204" pitchFamily="34" charset="0"/>
              </a:rPr>
              <a:t>-</a:t>
            </a:r>
            <a:endParaRPr sz="2000" dirty="0">
              <a:latin typeface="Century Gothic" panose="020B0502020202020204" pitchFamily="34" charset="0"/>
            </a:endParaRPr>
          </a:p>
        </p:txBody>
      </p:sp>
      <p:sp>
        <p:nvSpPr>
          <p:cNvPr id="47" name="Google Shape;367;p10">
            <a:extLst>
              <a:ext uri="{FF2B5EF4-FFF2-40B4-BE49-F238E27FC236}">
                <a16:creationId xmlns:a16="http://schemas.microsoft.com/office/drawing/2014/main" id="{BC149359-B718-4A92-8FD7-2DD98F3C35F6}"/>
              </a:ext>
            </a:extLst>
          </p:cNvPr>
          <p:cNvSpPr/>
          <p:nvPr/>
        </p:nvSpPr>
        <p:spPr>
          <a:xfrm>
            <a:off x="8976561" y="2348579"/>
            <a:ext cx="242371" cy="38906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68;p10">
            <a:extLst>
              <a:ext uri="{FF2B5EF4-FFF2-40B4-BE49-F238E27FC236}">
                <a16:creationId xmlns:a16="http://schemas.microsoft.com/office/drawing/2014/main" id="{34D73576-42F6-4832-BC83-E92B3BBB7EBE}"/>
              </a:ext>
            </a:extLst>
          </p:cNvPr>
          <p:cNvSpPr txBox="1"/>
          <p:nvPr/>
        </p:nvSpPr>
        <p:spPr>
          <a:xfrm>
            <a:off x="9664832" y="2319141"/>
            <a:ext cx="249836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rgbClr val="007635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20% de las </a:t>
            </a:r>
            <a:r>
              <a:rPr lang="es-PE" sz="1600" dirty="0" err="1">
                <a:solidFill>
                  <a:srgbClr val="007635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prob</a:t>
            </a:r>
            <a:r>
              <a:rPr lang="es-PE" sz="1600" dirty="0">
                <a:solidFill>
                  <a:srgbClr val="007635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 altas: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rgbClr val="007635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64%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rgbClr val="007635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 renovaciones </a:t>
            </a:r>
          </a:p>
        </p:txBody>
      </p:sp>
      <p:sp>
        <p:nvSpPr>
          <p:cNvPr id="50" name="Google Shape;370;p10">
            <a:extLst>
              <a:ext uri="{FF2B5EF4-FFF2-40B4-BE49-F238E27FC236}">
                <a16:creationId xmlns:a16="http://schemas.microsoft.com/office/drawing/2014/main" id="{4DEA32ED-4CE2-4831-A0F3-8349CB75211A}"/>
              </a:ext>
            </a:extLst>
          </p:cNvPr>
          <p:cNvSpPr/>
          <p:nvPr/>
        </p:nvSpPr>
        <p:spPr>
          <a:xfrm>
            <a:off x="8976561" y="2776802"/>
            <a:ext cx="242371" cy="145061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371;p10">
            <a:extLst>
              <a:ext uri="{FF2B5EF4-FFF2-40B4-BE49-F238E27FC236}">
                <a16:creationId xmlns:a16="http://schemas.microsoft.com/office/drawing/2014/main" id="{8F1AFC7D-3C69-44A9-9451-82EEBC3FEAC8}"/>
              </a:ext>
            </a:extLst>
          </p:cNvPr>
          <p:cNvSpPr txBox="1"/>
          <p:nvPr/>
        </p:nvSpPr>
        <p:spPr>
          <a:xfrm>
            <a:off x="9455301" y="3458028"/>
            <a:ext cx="26018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rgbClr val="FF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resto: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>
                <a:solidFill>
                  <a:srgbClr val="FF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36% renovaciones </a:t>
            </a:r>
          </a:p>
        </p:txBody>
      </p:sp>
      <p:grpSp>
        <p:nvGrpSpPr>
          <p:cNvPr id="52" name="Google Shape;372;p10">
            <a:extLst>
              <a:ext uri="{FF2B5EF4-FFF2-40B4-BE49-F238E27FC236}">
                <a16:creationId xmlns:a16="http://schemas.microsoft.com/office/drawing/2014/main" id="{7E35F1E3-97B2-4A00-86EE-BF563040EBF9}"/>
              </a:ext>
            </a:extLst>
          </p:cNvPr>
          <p:cNvGrpSpPr/>
          <p:nvPr/>
        </p:nvGrpSpPr>
        <p:grpSpPr>
          <a:xfrm>
            <a:off x="2766537" y="4727852"/>
            <a:ext cx="5674078" cy="919356"/>
            <a:chOff x="6103417" y="4712172"/>
            <a:chExt cx="3514715" cy="1461698"/>
          </a:xfrm>
        </p:grpSpPr>
        <p:sp>
          <p:nvSpPr>
            <p:cNvPr id="53" name="Google Shape;373;p10">
              <a:extLst>
                <a:ext uri="{FF2B5EF4-FFF2-40B4-BE49-F238E27FC236}">
                  <a16:creationId xmlns:a16="http://schemas.microsoft.com/office/drawing/2014/main" id="{B21BF743-CC2B-4627-8B28-91F15191DA2F}"/>
                </a:ext>
              </a:extLst>
            </p:cNvPr>
            <p:cNvSpPr/>
            <p:nvPr/>
          </p:nvSpPr>
          <p:spPr>
            <a:xfrm>
              <a:off x="6103417" y="4712172"/>
              <a:ext cx="3514715" cy="146169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dirty="0">
                  <a:solidFill>
                    <a:schemeClr val="dk1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Modelo Predictivo + Estrategia diferenciada= $$$$</a:t>
              </a:r>
              <a:endParaRPr sz="2400"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74;p10">
              <a:extLst>
                <a:ext uri="{FF2B5EF4-FFF2-40B4-BE49-F238E27FC236}">
                  <a16:creationId xmlns:a16="http://schemas.microsoft.com/office/drawing/2014/main" id="{25AB12C0-8E84-4146-A3DB-DA8D1B238D88}"/>
                </a:ext>
              </a:extLst>
            </p:cNvPr>
            <p:cNvSpPr txBox="1"/>
            <p:nvPr/>
          </p:nvSpPr>
          <p:spPr>
            <a:xfrm>
              <a:off x="6580199" y="5081229"/>
              <a:ext cx="454838" cy="538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i="0" dirty="0">
                  <a:solidFill>
                    <a:schemeClr val="dk1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($)</a:t>
              </a:r>
              <a:endParaRPr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55" name="Google Shape;375;p10">
              <a:extLst>
                <a:ext uri="{FF2B5EF4-FFF2-40B4-BE49-F238E27FC236}">
                  <a16:creationId xmlns:a16="http://schemas.microsoft.com/office/drawing/2014/main" id="{7EB9ECB5-A00F-451D-B494-01DF4D2A8558}"/>
                </a:ext>
              </a:extLst>
            </p:cNvPr>
            <p:cNvSpPr txBox="1"/>
            <p:nvPr/>
          </p:nvSpPr>
          <p:spPr>
            <a:xfrm>
              <a:off x="7988097" y="5088087"/>
              <a:ext cx="454838" cy="538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i="0">
                  <a:solidFill>
                    <a:schemeClr val="dk1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($$)</a:t>
              </a:r>
              <a:endParaRPr sz="24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6" name="Google Shape;376;p10">
            <a:extLst>
              <a:ext uri="{FF2B5EF4-FFF2-40B4-BE49-F238E27FC236}">
                <a16:creationId xmlns:a16="http://schemas.microsoft.com/office/drawing/2014/main" id="{EB4E13C1-0A53-4759-90A8-69396D7944C2}"/>
              </a:ext>
            </a:extLst>
          </p:cNvPr>
          <p:cNvGrpSpPr/>
          <p:nvPr/>
        </p:nvGrpSpPr>
        <p:grpSpPr>
          <a:xfrm>
            <a:off x="705001" y="6242559"/>
            <a:ext cx="3353300" cy="584735"/>
            <a:chOff x="1636609" y="4992623"/>
            <a:chExt cx="1965154" cy="380919"/>
          </a:xfrm>
        </p:grpSpPr>
        <p:sp>
          <p:nvSpPr>
            <p:cNvPr id="57" name="Google Shape;377;p10">
              <a:extLst>
                <a:ext uri="{FF2B5EF4-FFF2-40B4-BE49-F238E27FC236}">
                  <a16:creationId xmlns:a16="http://schemas.microsoft.com/office/drawing/2014/main" id="{342DFEB4-FEF4-49D0-8A74-C78A190F34D0}"/>
                </a:ext>
              </a:extLst>
            </p:cNvPr>
            <p:cNvSpPr/>
            <p:nvPr/>
          </p:nvSpPr>
          <p:spPr>
            <a:xfrm>
              <a:off x="1636609" y="5010787"/>
              <a:ext cx="154114" cy="151965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1;p10">
              <a:extLst>
                <a:ext uri="{FF2B5EF4-FFF2-40B4-BE49-F238E27FC236}">
                  <a16:creationId xmlns:a16="http://schemas.microsoft.com/office/drawing/2014/main" id="{B6064483-C1D6-4984-80A9-63DA994AE5F7}"/>
                </a:ext>
              </a:extLst>
            </p:cNvPr>
            <p:cNvSpPr txBox="1"/>
            <p:nvPr/>
          </p:nvSpPr>
          <p:spPr>
            <a:xfrm>
              <a:off x="1815889" y="4992623"/>
              <a:ext cx="1785874" cy="380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dirty="0">
                  <a:solidFill>
                    <a:schemeClr val="dk1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Enfocarse lo mínimo posible</a:t>
              </a:r>
              <a:endParaRPr sz="28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61" name="Google Shape;385;p10" descr="Resultado de imagen para cliente con iman">
            <a:extLst>
              <a:ext uri="{FF2B5EF4-FFF2-40B4-BE49-F238E27FC236}">
                <a16:creationId xmlns:a16="http://schemas.microsoft.com/office/drawing/2014/main" id="{E1CD838B-23DA-481E-96F0-CA7F5F5B43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11" y="1221776"/>
            <a:ext cx="1270523" cy="99100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358;p10">
            <a:extLst>
              <a:ext uri="{FF2B5EF4-FFF2-40B4-BE49-F238E27FC236}">
                <a16:creationId xmlns:a16="http://schemas.microsoft.com/office/drawing/2014/main" id="{ABC86778-BA5B-4C7E-81DC-C2ACE67CF4C0}"/>
              </a:ext>
            </a:extLst>
          </p:cNvPr>
          <p:cNvSpPr txBox="1"/>
          <p:nvPr/>
        </p:nvSpPr>
        <p:spPr>
          <a:xfrm rot="16200000">
            <a:off x="-77304" y="3176051"/>
            <a:ext cx="2712834" cy="5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1" dirty="0">
                <a:solidFill>
                  <a:schemeClr val="accent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Probabilidad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1" dirty="0">
                <a:solidFill>
                  <a:schemeClr val="accent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 Renovación</a:t>
            </a:r>
          </a:p>
        </p:txBody>
      </p:sp>
      <p:sp>
        <p:nvSpPr>
          <p:cNvPr id="63" name="Google Shape;379;p10">
            <a:extLst>
              <a:ext uri="{FF2B5EF4-FFF2-40B4-BE49-F238E27FC236}">
                <a16:creationId xmlns:a16="http://schemas.microsoft.com/office/drawing/2014/main" id="{8C5CEDCD-8CC5-4147-9C89-63822F9467FC}"/>
              </a:ext>
            </a:extLst>
          </p:cNvPr>
          <p:cNvSpPr/>
          <p:nvPr/>
        </p:nvSpPr>
        <p:spPr>
          <a:xfrm>
            <a:off x="4144852" y="6280307"/>
            <a:ext cx="238119" cy="233276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84;p10">
            <a:extLst>
              <a:ext uri="{FF2B5EF4-FFF2-40B4-BE49-F238E27FC236}">
                <a16:creationId xmlns:a16="http://schemas.microsoft.com/office/drawing/2014/main" id="{5E202803-72FB-4AD9-BE6E-7185FA7DA253}"/>
              </a:ext>
            </a:extLst>
          </p:cNvPr>
          <p:cNvSpPr txBox="1"/>
          <p:nvPr/>
        </p:nvSpPr>
        <p:spPr>
          <a:xfrm>
            <a:off x="4395753" y="6242553"/>
            <a:ext cx="343958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Ofertas, descuentos</a:t>
            </a: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66" name="Google Shape;368;p10">
            <a:extLst>
              <a:ext uri="{FF2B5EF4-FFF2-40B4-BE49-F238E27FC236}">
                <a16:creationId xmlns:a16="http://schemas.microsoft.com/office/drawing/2014/main" id="{903B388F-4574-42C7-809F-77C400C8B2F5}"/>
              </a:ext>
            </a:extLst>
          </p:cNvPr>
          <p:cNvSpPr txBox="1"/>
          <p:nvPr/>
        </p:nvSpPr>
        <p:spPr>
          <a:xfrm>
            <a:off x="3333655" y="3593473"/>
            <a:ext cx="266390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Valor total de Vida: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alibri"/>
              </a:rPr>
              <a:t>6.4 Millones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Google Shape;380;p10">
            <a:extLst>
              <a:ext uri="{FF2B5EF4-FFF2-40B4-BE49-F238E27FC236}">
                <a16:creationId xmlns:a16="http://schemas.microsoft.com/office/drawing/2014/main" id="{BE05D4CF-0C15-4112-A8B0-FF12049B8106}"/>
              </a:ext>
            </a:extLst>
          </p:cNvPr>
          <p:cNvSpPr/>
          <p:nvPr/>
        </p:nvSpPr>
        <p:spPr>
          <a:xfrm>
            <a:off x="6788319" y="6276493"/>
            <a:ext cx="238119" cy="233276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382;p10">
            <a:extLst>
              <a:ext uri="{FF2B5EF4-FFF2-40B4-BE49-F238E27FC236}">
                <a16:creationId xmlns:a16="http://schemas.microsoft.com/office/drawing/2014/main" id="{C477C066-C0D6-4F5D-A222-98F4DAF60836}"/>
              </a:ext>
            </a:extLst>
          </p:cNvPr>
          <p:cNvSpPr txBox="1"/>
          <p:nvPr/>
        </p:nvSpPr>
        <p:spPr>
          <a:xfrm>
            <a:off x="7007637" y="6211776"/>
            <a:ext cx="55524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Asignación de ejecutivos especializados</a:t>
            </a:r>
            <a:endParaRPr sz="3200" dirty="0">
              <a:latin typeface="Century Gothic" panose="020B0502020202020204" pitchFamily="34" charset="0"/>
            </a:endParaRPr>
          </a:p>
        </p:txBody>
      </p:sp>
      <p:sp>
        <p:nvSpPr>
          <p:cNvPr id="40" name="Google Shape;377;p10">
            <a:extLst>
              <a:ext uri="{FF2B5EF4-FFF2-40B4-BE49-F238E27FC236}">
                <a16:creationId xmlns:a16="http://schemas.microsoft.com/office/drawing/2014/main" id="{8BD9479B-8379-4689-B333-EA94BC9BABC9}"/>
              </a:ext>
            </a:extLst>
          </p:cNvPr>
          <p:cNvSpPr/>
          <p:nvPr/>
        </p:nvSpPr>
        <p:spPr>
          <a:xfrm>
            <a:off x="9222221" y="3468155"/>
            <a:ext cx="262977" cy="233276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79;p10">
            <a:extLst>
              <a:ext uri="{FF2B5EF4-FFF2-40B4-BE49-F238E27FC236}">
                <a16:creationId xmlns:a16="http://schemas.microsoft.com/office/drawing/2014/main" id="{6EC53648-424E-4421-ADA2-A4593839F7E2}"/>
              </a:ext>
            </a:extLst>
          </p:cNvPr>
          <p:cNvSpPr/>
          <p:nvPr/>
        </p:nvSpPr>
        <p:spPr>
          <a:xfrm>
            <a:off x="9201637" y="2587504"/>
            <a:ext cx="238119" cy="233276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0;p10">
            <a:extLst>
              <a:ext uri="{FF2B5EF4-FFF2-40B4-BE49-F238E27FC236}">
                <a16:creationId xmlns:a16="http://schemas.microsoft.com/office/drawing/2014/main" id="{76BC1424-D9DB-458D-AA57-613E5E83EBA7}"/>
              </a:ext>
            </a:extLst>
          </p:cNvPr>
          <p:cNvSpPr/>
          <p:nvPr/>
        </p:nvSpPr>
        <p:spPr>
          <a:xfrm>
            <a:off x="9205372" y="2309424"/>
            <a:ext cx="238119" cy="233276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79;p10">
            <a:extLst>
              <a:ext uri="{FF2B5EF4-FFF2-40B4-BE49-F238E27FC236}">
                <a16:creationId xmlns:a16="http://schemas.microsoft.com/office/drawing/2014/main" id="{6C8AA880-D1B3-415B-A97C-B32BAC5AD507}"/>
              </a:ext>
            </a:extLst>
          </p:cNvPr>
          <p:cNvSpPr/>
          <p:nvPr/>
        </p:nvSpPr>
        <p:spPr>
          <a:xfrm>
            <a:off x="9485198" y="2305198"/>
            <a:ext cx="238119" cy="233276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518A087E-15FA-46D1-BDB2-CB2054FEBF3D}"/>
              </a:ext>
            </a:extLst>
          </p:cNvPr>
          <p:cNvSpPr/>
          <p:nvPr/>
        </p:nvSpPr>
        <p:spPr>
          <a:xfrm>
            <a:off x="8440616" y="1368041"/>
            <a:ext cx="3052689" cy="563298"/>
          </a:xfrm>
          <a:prstGeom prst="wedgeRectCallout">
            <a:avLst>
              <a:gd name="adj1" fmla="val -33704"/>
              <a:gd name="adj2" fmla="val 16602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*0.5 (por encima del promedio)</a:t>
            </a:r>
          </a:p>
          <a:p>
            <a:pPr algn="ctr"/>
            <a:r>
              <a:rPr lang="es-P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*0.4 (esperado renovación)</a:t>
            </a: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240F21E-20D8-42F4-935C-4B898064E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18754"/>
              </p:ext>
            </p:extLst>
          </p:nvPr>
        </p:nvGraphicFramePr>
        <p:xfrm>
          <a:off x="2036536" y="2175784"/>
          <a:ext cx="6781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6" imgW="6781799" imgH="2209782" progId="Excel.Sheet.12">
                  <p:embed/>
                </p:oleObj>
              </mc:Choice>
              <mc:Fallback>
                <p:oleObj name="Worksheet" r:id="rId6" imgW="6781799" imgH="22097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536" y="2175784"/>
                        <a:ext cx="6781800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352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698</Words>
  <Application>Microsoft Office PowerPoint</Application>
  <PresentationFormat>Panorámica</PresentationFormat>
  <Paragraphs>165</Paragraphs>
  <Slides>12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 Castro Achic</dc:creator>
  <cp:lastModifiedBy>Yesenia Enrique</cp:lastModifiedBy>
  <cp:revision>22</cp:revision>
  <dcterms:created xsi:type="dcterms:W3CDTF">2021-07-14T22:21:17Z</dcterms:created>
  <dcterms:modified xsi:type="dcterms:W3CDTF">2022-08-17T21:43:57Z</dcterms:modified>
</cp:coreProperties>
</file>