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3F820F-F2E3-4D6F-B04C-66E3AF6218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7200" dirty="0"/>
              <a:t>Projet final</a:t>
            </a:r>
            <a:br>
              <a:rPr lang="fr-FR" dirty="0"/>
            </a:br>
            <a:r>
              <a:rPr lang="fr-FR" sz="2800" dirty="0"/>
              <a:t>Page block classification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FD4B81C-9C91-4CCA-8CCD-80B9A98C53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Paul Chartier</a:t>
            </a:r>
          </a:p>
          <a:p>
            <a:r>
              <a:rPr lang="fr-FR" dirty="0"/>
              <a:t>Python for Data </a:t>
            </a:r>
            <a:r>
              <a:rPr lang="fr-FR" dirty="0" err="1"/>
              <a:t>Analysis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4632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FBDB21-699C-46B1-AC7B-6572AB8F1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fr-FR" dirty="0"/>
              <a:t>Jeu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C9E420-E306-4447-B39B-0E326284D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11929"/>
            <a:ext cx="8534400" cy="3819088"/>
          </a:xfrm>
        </p:spPr>
        <p:txBody>
          <a:bodyPr>
            <a:normAutofit lnSpcReduction="10000"/>
          </a:bodyPr>
          <a:lstStyle/>
          <a:p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Suite à un processus de segmentation, des zones de pages (« blocks ») ont été identifiés à partir de 54 documents. </a:t>
            </a:r>
          </a:p>
          <a:p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Les blocks se divisent en 5 classes associées à un numéro : texte (1), ligne horizontale (2), ligne verticale (4), graphique(5) et image (3).</a:t>
            </a:r>
          </a:p>
          <a:p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Pour chacun des blocks, les observations suivantes ont été faites : hauteur, longueur, aire, excentricité (géométrique), pourcentage et total de pixels noirs avant et après application d’un algorithme, moyenne et  nombre de transitions de pixels noirs à blanc.</a:t>
            </a:r>
          </a:p>
          <a:p>
            <a:pPr marL="0" indent="0" algn="ctr">
              <a:buNone/>
            </a:pPr>
            <a:r>
              <a:rPr lang="fr-FR" dirty="0">
                <a:solidFill>
                  <a:schemeClr val="tx1"/>
                </a:solidFill>
              </a:rPr>
              <a:t>A partir des caractéristiques précédentes, il faut retrouver la classe d’un block.</a:t>
            </a:r>
          </a:p>
        </p:txBody>
      </p:sp>
    </p:spTree>
    <p:extLst>
      <p:ext uri="{BB962C8B-B14F-4D97-AF65-F5344CB8AC3E}">
        <p14:creationId xmlns:p14="http://schemas.microsoft.com/office/powerpoint/2010/main" val="3862126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FBDB21-699C-46B1-AC7B-6572AB8F1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fr-FR" dirty="0"/>
              <a:t>Exploration </a:t>
            </a:r>
            <a:r>
              <a:rPr lang="fr-FR" sz="1600" dirty="0"/>
              <a:t>(pandas </a:t>
            </a:r>
            <a:r>
              <a:rPr lang="fr-FR" sz="1600" dirty="0" err="1"/>
              <a:t>dataframe</a:t>
            </a:r>
            <a:r>
              <a:rPr lang="fr-FR" sz="1600" dirty="0"/>
              <a:t>)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C9E420-E306-4447-B39B-0E326284D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L’exploration va nous permettre de comprendre mieux les données qui sont à notre disposition. </a:t>
            </a: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Les points suivants ont été soulevés : </a:t>
            </a:r>
          </a:p>
          <a:p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Il y a 5473 observations (lignes) dans le dataset, tous les champs sont renseignés.</a:t>
            </a:r>
          </a:p>
          <a:p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Toutes les valeurs des variables sont numériques, et ne sont pas des classes (à part le champ « class »).</a:t>
            </a:r>
          </a:p>
          <a:p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Tous les champs ont au moins deux valeurs distinctes parmi les 5473 observations.</a:t>
            </a:r>
          </a:p>
          <a:p>
            <a:endParaRPr lang="fr-FR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0" indent="0" algn="ctr">
              <a:buNone/>
            </a:pPr>
            <a:r>
              <a:rPr lang="fr-FR" dirty="0">
                <a:solidFill>
                  <a:schemeClr val="tx1"/>
                </a:solidFill>
              </a:rPr>
              <a:t>Grâce à ces observations, nous savons que les données sont prêtes à être utilisées telles quelles (pas de création de </a:t>
            </a:r>
            <a:r>
              <a:rPr lang="fr-FR" dirty="0" err="1">
                <a:solidFill>
                  <a:schemeClr val="tx1"/>
                </a:solidFill>
              </a:rPr>
              <a:t>dummy</a:t>
            </a:r>
            <a:r>
              <a:rPr lang="fr-FR" dirty="0">
                <a:solidFill>
                  <a:schemeClr val="tx1"/>
                </a:solidFill>
              </a:rPr>
              <a:t> variable notamment). </a:t>
            </a:r>
          </a:p>
          <a:p>
            <a:endParaRPr lang="fr-FR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673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FBDB21-699C-46B1-AC7B-6572AB8F1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fr-FR" dirty="0"/>
              <a:t>Visualisation </a:t>
            </a:r>
            <a:r>
              <a:rPr lang="fr-FR" sz="1600" dirty="0"/>
              <a:t>(</a:t>
            </a:r>
            <a:r>
              <a:rPr lang="fr-FR" sz="1600" dirty="0" err="1"/>
              <a:t>seaborn</a:t>
            </a:r>
            <a:r>
              <a:rPr lang="fr-FR" sz="1600" dirty="0"/>
              <a:t>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C9E420-E306-4447-B39B-0E326284D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667289"/>
            <a:ext cx="8534400" cy="361526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Les points suivants ont été soulevés :</a:t>
            </a:r>
          </a:p>
          <a:p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Les blocks de classe 1 (texte) sont largement représentés dans le dataset (environ 90% de texte). Un modèle naïf qui prédit « 1 » à chaque fois aurait donc environ 90% de bonnes prédictions.</a:t>
            </a:r>
          </a:p>
          <a:p>
            <a:r>
              <a:rPr lang="fr-FR" dirty="0">
                <a:solidFill>
                  <a:schemeClr val="bg1"/>
                </a:solidFill>
              </a:rPr>
              <a:t>La matrice de corrélation ne nous indique aucune corrélation forte de variable avec la classe.</a:t>
            </a:r>
          </a:p>
          <a:p>
            <a:r>
              <a:rPr lang="fr-FR" dirty="0">
                <a:solidFill>
                  <a:schemeClr val="bg1"/>
                </a:solidFill>
              </a:rPr>
              <a:t>Aucune variable n’est algébriquement linéaire avec une autre. Toutes les variables seront donc gardées pour l’apprentissage.</a:t>
            </a:r>
          </a:p>
          <a:p>
            <a:pPr marL="0" indent="0" algn="ctr">
              <a:buNone/>
            </a:pPr>
            <a:r>
              <a:rPr lang="fr-FR" dirty="0">
                <a:solidFill>
                  <a:schemeClr val="tx1"/>
                </a:solidFill>
              </a:rPr>
              <a:t>Les modèles statistiques sur lesquels nous allons nous appuyer devront donc faire mieux que 90% de bonnes prédictions (modèle naïf).</a:t>
            </a:r>
          </a:p>
          <a:p>
            <a:pPr marL="0" indent="0" algn="ctr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A36271A-3168-4AA9-8B12-F87B9FF34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5554" y="190435"/>
            <a:ext cx="4442113" cy="223964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99D65CE-01C9-475B-A539-27DD96FE5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0110" y="2783627"/>
            <a:ext cx="2967557" cy="297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715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FBDB21-699C-46B1-AC7B-6572AB8F1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fr-FR" dirty="0" err="1"/>
              <a:t>Modelisation</a:t>
            </a:r>
            <a:r>
              <a:rPr lang="fr-FR" dirty="0"/>
              <a:t> </a:t>
            </a:r>
            <a:r>
              <a:rPr lang="fr-FR" sz="1600" dirty="0"/>
              <a:t>(</a:t>
            </a:r>
            <a:r>
              <a:rPr lang="fr-FR" sz="1600" dirty="0" err="1"/>
              <a:t>scikit</a:t>
            </a:r>
            <a:r>
              <a:rPr lang="fr-FR" sz="1600" dirty="0"/>
              <a:t> </a:t>
            </a:r>
            <a:r>
              <a:rPr lang="fr-FR" sz="1600" dirty="0" err="1"/>
              <a:t>learn</a:t>
            </a:r>
            <a:r>
              <a:rPr lang="fr-FR" sz="1600" dirty="0"/>
              <a:t>)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C9E420-E306-4447-B39B-0E326284D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418533"/>
            <a:ext cx="8534400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Le jeu de données est séparé en un jeu d’apprentissage et un jeu de test dans le but d’éviter le sur-apprentissage.</a:t>
            </a: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Le problème est une classification multi-classes. Plusieurs algorithmes classiques vont être testés et comparés.  </a:t>
            </a: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Voici la liste des modèles essayés dans un premier temps sur le jeu de train avec cross-validation </a:t>
            </a:r>
            <a:r>
              <a:rPr lang="fr-FR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(k-</a:t>
            </a:r>
            <a:r>
              <a:rPr lang="fr-FR" sz="16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fold</a:t>
            </a:r>
            <a:r>
              <a:rPr lang="fr-FR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avec k = 10)</a:t>
            </a: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: </a:t>
            </a:r>
          </a:p>
          <a:p>
            <a:endParaRPr lang="fr-FR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FF2EC50-4D6A-4B47-9558-E6E5511A0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707" y="4329513"/>
            <a:ext cx="3868586" cy="202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95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FBDB21-699C-46B1-AC7B-6572AB8F1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fr-FR" dirty="0" err="1"/>
              <a:t>RésultaTs</a:t>
            </a:r>
            <a:r>
              <a:rPr lang="fr-FR" dirty="0"/>
              <a:t> </a:t>
            </a:r>
            <a:r>
              <a:rPr lang="fr-FR" sz="1600" dirty="0"/>
              <a:t>(</a:t>
            </a:r>
            <a:r>
              <a:rPr lang="fr-FR" sz="1600" dirty="0" err="1"/>
              <a:t>scikit</a:t>
            </a:r>
            <a:r>
              <a:rPr lang="fr-FR" sz="1600" dirty="0"/>
              <a:t> </a:t>
            </a:r>
            <a:r>
              <a:rPr lang="fr-FR" sz="1600" dirty="0" err="1"/>
              <a:t>learn</a:t>
            </a:r>
            <a:r>
              <a:rPr lang="fr-FR" sz="1600" dirty="0"/>
              <a:t>)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C9E420-E306-4447-B39B-0E326284D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92867"/>
            <a:ext cx="6421263" cy="4136930"/>
          </a:xfrm>
        </p:spPr>
        <p:txBody>
          <a:bodyPr>
            <a:normAutofit fontScale="92500" lnSpcReduction="10000"/>
          </a:bodyPr>
          <a:lstStyle/>
          <a:p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Voici les résultats obtenus sur le jeu d’apprentissage pour les modèles ayant un score supérieur à 94%. Les algorithmes de </a:t>
            </a:r>
            <a:r>
              <a:rPr lang="fr-FR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Naive</a:t>
            </a: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Bayes on obtenu 90% environ.</a:t>
            </a:r>
          </a:p>
          <a:p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Le modèle avec la meilleure moyenne de prédiction est le Gradient </a:t>
            </a:r>
            <a:r>
              <a:rPr lang="fr-FR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Boosting</a:t>
            </a: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. </a:t>
            </a:r>
          </a:p>
          <a:p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Le Gradient </a:t>
            </a:r>
            <a:r>
              <a:rPr lang="fr-FR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Boosting</a:t>
            </a: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a aussi une dispersion vers le haut intéressante, qui laisse penser qu’il y a une marge de progression en utilisant des hyperparamètres optimisés.</a:t>
            </a:r>
          </a:p>
          <a:p>
            <a:endParaRPr lang="fr-FR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0" indent="0" algn="ctr">
              <a:buNone/>
            </a:pPr>
            <a:r>
              <a:rPr lang="fr-FR" dirty="0">
                <a:solidFill>
                  <a:schemeClr val="tx1"/>
                </a:solidFill>
              </a:rPr>
              <a:t>Nous allons donc optimiser les hyperparamètres du modèle GB pour essayer d’augmenter la précision.</a:t>
            </a:r>
          </a:p>
          <a:p>
            <a:endParaRPr lang="fr-FR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424946C-A1DD-4F73-817C-CF4611C80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948" y="340634"/>
            <a:ext cx="4265771" cy="296454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1AAECA6-DC7B-4FF8-B636-48359A2E0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947" y="3429000"/>
            <a:ext cx="4265771" cy="311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666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FBDB21-699C-46B1-AC7B-6572AB8F1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fr-FR" dirty="0" err="1"/>
              <a:t>RésultaTs</a:t>
            </a:r>
            <a:r>
              <a:rPr lang="fr-FR" dirty="0"/>
              <a:t> Optimisés </a:t>
            </a:r>
            <a:r>
              <a:rPr lang="fr-FR" sz="1600" dirty="0"/>
              <a:t>(</a:t>
            </a:r>
            <a:r>
              <a:rPr lang="fr-FR" sz="1600" dirty="0" err="1"/>
              <a:t>grid</a:t>
            </a:r>
            <a:r>
              <a:rPr lang="fr-FR" sz="1600" dirty="0"/>
              <a:t> </a:t>
            </a:r>
            <a:r>
              <a:rPr lang="fr-FR" sz="1600" dirty="0" err="1"/>
              <a:t>search</a:t>
            </a:r>
            <a:r>
              <a:rPr lang="fr-FR" sz="1600" dirty="0"/>
              <a:t>)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C9E420-E306-4447-B39B-0E326284D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31413"/>
            <a:ext cx="6421263" cy="3615267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L’</a:t>
            </a:r>
            <a:r>
              <a:rPr lang="fr-FR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accuracy</a:t>
            </a: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du modèle GB sur le jeu de test sans optimisation est de 97,5%. Cela signifie que le modèle ne fait pas de sur-apprentissage.  </a:t>
            </a:r>
          </a:p>
          <a:p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En optimisant les hyperparamètres </a:t>
            </a:r>
            <a:r>
              <a:rPr lang="fr-FR" dirty="0" err="1">
                <a:solidFill>
                  <a:schemeClr val="accent3">
                    <a:lumMod val="50000"/>
                  </a:schemeClr>
                </a:solidFill>
              </a:rPr>
              <a:t>max_depth</a:t>
            </a:r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 (3), </a:t>
            </a:r>
            <a:r>
              <a:rPr lang="fr-FR" dirty="0" err="1">
                <a:solidFill>
                  <a:schemeClr val="accent3">
                    <a:lumMod val="50000"/>
                  </a:schemeClr>
                </a:solidFill>
              </a:rPr>
              <a:t>min_samples_split</a:t>
            </a:r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 (6), </a:t>
            </a:r>
            <a:r>
              <a:rPr lang="fr-FR" dirty="0" err="1">
                <a:solidFill>
                  <a:schemeClr val="accent3">
                    <a:lumMod val="50000"/>
                  </a:schemeClr>
                </a:solidFill>
              </a:rPr>
              <a:t>min_samples_leaf</a:t>
            </a:r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(1) et </a:t>
            </a:r>
            <a:r>
              <a:rPr lang="fr-FR" dirty="0" err="1">
                <a:solidFill>
                  <a:schemeClr val="accent3">
                    <a:lumMod val="50000"/>
                  </a:schemeClr>
                </a:solidFill>
              </a:rPr>
              <a:t>max_features</a:t>
            </a:r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(3)</a:t>
            </a:r>
            <a:r>
              <a:rPr lang="fr-FR" dirty="0">
                <a:solidFill>
                  <a:schemeClr val="bg1"/>
                </a:solidFill>
              </a:rPr>
              <a:t>, le modèle a une précision moyenne de 97,7%.</a:t>
            </a:r>
            <a:endParaRPr lang="fr-FR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49BC4DD-8579-44BB-9FEB-59276D6EB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107" y="5694701"/>
            <a:ext cx="4795471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138200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213</TotalTime>
  <Words>358</Words>
  <Application>Microsoft Office PowerPoint</Application>
  <PresentationFormat>Grand écran</PresentationFormat>
  <Paragraphs>36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Secteur</vt:lpstr>
      <vt:lpstr>Projet final Page block classification</vt:lpstr>
      <vt:lpstr>Jeu de données</vt:lpstr>
      <vt:lpstr>Exploration (pandas dataframe) </vt:lpstr>
      <vt:lpstr>Visualisation (seaborn)</vt:lpstr>
      <vt:lpstr>Modelisation (scikit learn) </vt:lpstr>
      <vt:lpstr>RésultaTs (scikit learn) </vt:lpstr>
      <vt:lpstr>RésultaTs Optimisés (grid search)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final Page block classification</dc:title>
  <dc:creator>Paul</dc:creator>
  <cp:lastModifiedBy>Paul</cp:lastModifiedBy>
  <cp:revision>14</cp:revision>
  <dcterms:created xsi:type="dcterms:W3CDTF">2019-04-07T18:43:37Z</dcterms:created>
  <dcterms:modified xsi:type="dcterms:W3CDTF">2019-04-07T23:11:48Z</dcterms:modified>
</cp:coreProperties>
</file>