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62" r:id="rId6"/>
    <p:sldId id="263" r:id="rId7"/>
    <p:sldId id="264" r:id="rId8"/>
    <p:sldId id="268" r:id="rId9"/>
    <p:sldId id="279" r:id="rId10"/>
    <p:sldId id="273" r:id="rId11"/>
    <p:sldId id="280" r:id="rId12"/>
    <p:sldId id="266" r:id="rId13"/>
    <p:sldId id="277" r:id="rId14"/>
    <p:sldId id="286" r:id="rId15"/>
    <p:sldId id="288" r:id="rId16"/>
    <p:sldId id="287" r:id="rId17"/>
    <p:sldId id="289" r:id="rId18"/>
    <p:sldId id="292" r:id="rId19"/>
    <p:sldId id="293" r:id="rId20"/>
    <p:sldId id="294" r:id="rId21"/>
    <p:sldId id="295" r:id="rId22"/>
    <p:sldId id="296" r:id="rId23"/>
    <p:sldId id="297" r:id="rId24"/>
    <p:sldId id="291" r:id="rId25"/>
    <p:sldId id="298" r:id="rId26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79" autoAdjust="0"/>
  </p:normalViewPr>
  <p:slideViewPr>
    <p:cSldViewPr>
      <p:cViewPr>
        <p:scale>
          <a:sx n="140" d="100"/>
          <a:sy n="140" d="100"/>
        </p:scale>
        <p:origin x="1104" y="1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2022/6/29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2022/6/29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466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902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0732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1818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441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7288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3072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3142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7560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427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3630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2316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251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32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38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369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CA-CFAR</a:t>
            </a:r>
            <a:r>
              <a:rPr lang="zh-TW" altLang="en-US" dirty="0"/>
              <a:t> 很直觀 估計就直接取平均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GO-CFAR </a:t>
            </a:r>
            <a:r>
              <a:rPr lang="zh-TW" altLang="en-US" dirty="0"/>
              <a:t>主要作用是 降低 </a:t>
            </a:r>
            <a:r>
              <a:rPr lang="en-US" altLang="zh-TW" dirty="0"/>
              <a:t>false alarm rate</a:t>
            </a:r>
          </a:p>
          <a:p>
            <a:pPr marL="0" indent="0">
              <a:buNone/>
            </a:pPr>
            <a:r>
              <a:rPr lang="en-US" altLang="zh-TW" dirty="0"/>
              <a:t>SO-CFAR </a:t>
            </a:r>
            <a:r>
              <a:rPr lang="zh-TW" altLang="en-US" dirty="0"/>
              <a:t>主要作用是 想要解決相鄰目標間的遮蔽問題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89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OS-CFAR </a:t>
            </a:r>
            <a:r>
              <a:rPr lang="zh-TW" altLang="en-US" dirty="0"/>
              <a:t>主要作用是 想要解決密集目標間的遮蔽問題 </a:t>
            </a:r>
            <a:endParaRPr lang="en-US" altLang="zh-TW" dirty="0"/>
          </a:p>
          <a:p>
            <a:r>
              <a:rPr lang="zh-TW" altLang="en-US" dirty="0"/>
              <a:t>方法很簡單 就是把功率由小到大排序 然後取第</a:t>
            </a:r>
            <a:r>
              <a:rPr lang="en-US" altLang="zh-TW" dirty="0"/>
              <a:t>k</a:t>
            </a:r>
            <a:r>
              <a:rPr lang="zh-TW" altLang="en-US" dirty="0"/>
              <a:t>個樣本作為估計的</a:t>
            </a:r>
            <a:r>
              <a:rPr lang="en-US" altLang="zh-TW" dirty="0"/>
              <a:t>noise level</a:t>
            </a: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2789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662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946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2022/6/29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2022/6/29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2022/6/29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2022/6/29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2022/6/29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2022/6/29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2022/6/29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2022/6/29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2022/6/29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2022/6/29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2022/6/29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2022/6/29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5579221-72B1-4F7C-BC91-B42FAF1C11FB}"/>
              </a:ext>
            </a:extLst>
          </p:cNvPr>
          <p:cNvSpPr/>
          <p:nvPr/>
        </p:nvSpPr>
        <p:spPr>
          <a:xfrm>
            <a:off x="1280607" y="2826810"/>
            <a:ext cx="9649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林郁庭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(2021)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。基於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之雷達目標偵測演算法。國立清華大學通訊工程研究所碩士論文，新竹市。 取自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https://hdl.handle.net/11296/7n49t5</a:t>
            </a:r>
            <a:endParaRPr lang="zh-TW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930553-671F-4D75-B07B-38F754109664}"/>
              </a:ext>
            </a:extLst>
          </p:cNvPr>
          <p:cNvSpPr/>
          <p:nvPr/>
        </p:nvSpPr>
        <p:spPr>
          <a:xfrm>
            <a:off x="1269876" y="1220559"/>
            <a:ext cx="986509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YOLO-CFAR: a Novel CFAR Target Detection Method Based on YOLO</a:t>
            </a:r>
            <a:endParaRPr lang="en-US" altLang="zh-TW" sz="38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46A4E3-8DF1-4478-96C7-7F79B8F35361}"/>
              </a:ext>
            </a:extLst>
          </p:cNvPr>
          <p:cNvSpPr/>
          <p:nvPr/>
        </p:nvSpPr>
        <p:spPr>
          <a:xfrm>
            <a:off x="4150196" y="4005064"/>
            <a:ext cx="4248472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Advisor:    Dr.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-Yu Wang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 Shao-Heng Chen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June 29, 2022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YOLO-CFAR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B12F301-D8C3-4649-AF30-9BFABEF12E28}"/>
              </a:ext>
            </a:extLst>
          </p:cNvPr>
          <p:cNvSpPr/>
          <p:nvPr/>
        </p:nvSpPr>
        <p:spPr>
          <a:xfrm>
            <a:off x="1193393" y="1338951"/>
            <a:ext cx="542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Overview of the proposed YOLO-CFAR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2C8FF1-91EA-435C-A352-C6F3E06C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916832"/>
            <a:ext cx="6958509" cy="37857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A0C4D01-53D8-4EEC-B712-82EF1F801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68" y="4221088"/>
            <a:ext cx="2458570" cy="23760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8F1D06C-83D6-4DE2-922A-F69C40CC9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667" y="1916832"/>
            <a:ext cx="2458569" cy="22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65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YOLO Network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288B92-E348-4C9E-A963-06382257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602058"/>
            <a:ext cx="8208912" cy="48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7734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YOLO Network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81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B582D58-5AAA-4166-BC3B-B8907A5E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602057"/>
            <a:ext cx="7200800" cy="48829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882414-27C1-416C-BA78-4F9B5480DDD1}"/>
              </a:ext>
            </a:extLst>
          </p:cNvPr>
          <p:cNvSpPr/>
          <p:nvPr/>
        </p:nvSpPr>
        <p:spPr>
          <a:xfrm>
            <a:off x="8637056" y="1267019"/>
            <a:ext cx="3572265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Simplified Darknet-53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Reduce a residual block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Reduce the number of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residual units in Darknet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FPN remain unchanged</a:t>
            </a:r>
          </a:p>
        </p:txBody>
      </p:sp>
    </p:spTree>
    <p:extLst>
      <p:ext uri="{BB962C8B-B14F-4D97-AF65-F5344CB8AC3E}">
        <p14:creationId xmlns:p14="http://schemas.microsoft.com/office/powerpoint/2010/main" val="365294766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Concatenated DNN Classifier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085481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Leverage the performance in multi-target scenario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Predict the probability that each cell in the bounding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box has a target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which is a multi-label classification problem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Activation function: 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Sigmoid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Loss function:           Binary cross-entropy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C646F8C-3F2C-42DF-AD5D-41357C4E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836712"/>
            <a:ext cx="3854946" cy="321654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0CF4963-2754-41AA-A13B-0AEE4F678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584" y="4127008"/>
            <a:ext cx="2376264" cy="12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7794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settings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008247" y="2548482"/>
            <a:ext cx="10733666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Compare 6 different CFAR detectors’ performances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– CA-CFAR, GO-CFAR, SO-CFAR, OS-CFAR, DL-CFAR, and YOLO-CFAR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Under 3 different scenarios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– Single target (homo.), multi-target, and clutter (non-homo.) scenarios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Using 2 different preprocessing techniques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– Truncating vs. DRC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With or without additional DNN classifier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579857-5D58-40D8-9F18-AE80AEA96576}"/>
              </a:ext>
            </a:extLst>
          </p:cNvPr>
          <p:cNvSpPr/>
          <p:nvPr/>
        </p:nvSpPr>
        <p:spPr>
          <a:xfrm>
            <a:off x="1016463" y="1340768"/>
            <a:ext cx="1044116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Input RD map with size 16 x 16, and training, validation, and testing sets are with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size 200000,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60000,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20000,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</a:p>
        </p:txBody>
      </p:sp>
    </p:spTree>
    <p:extLst>
      <p:ext uri="{BB962C8B-B14F-4D97-AF65-F5344CB8AC3E}">
        <p14:creationId xmlns:p14="http://schemas.microsoft.com/office/powerpoint/2010/main" val="45504948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</a:t>
            </a:r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085481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Single target without clutter scenario and with SNR = 20, 25, and 30 dB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if SNR &gt;  30 dB, then the target can be successfully detected 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446CA94-DE27-4725-A001-C797724A9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68" y="2708920"/>
            <a:ext cx="12169352" cy="253384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83009F3-C3D9-4D9E-997C-0E47B3B1125A}"/>
              </a:ext>
            </a:extLst>
          </p:cNvPr>
          <p:cNvSpPr/>
          <p:nvPr/>
        </p:nvSpPr>
        <p:spPr>
          <a:xfrm>
            <a:off x="409605" y="5760258"/>
            <a:ext cx="10941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Y. L. Sit and T. Zwick, "Automotive MIMO OFDM radar: Subcarrier allocation techniques for multiple-user access and DOA estimation," </a:t>
            </a:r>
            <a:r>
              <a:rPr lang="en-US" altLang="zh-TW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 11th European Radar Conference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2014, pp. 153-156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2965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</a:t>
            </a:r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085481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Multi-target without clutter scenario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SNR = 20 dB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9A3966-BD00-43EA-AC18-87AD93DC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68" y="2708920"/>
            <a:ext cx="12188825" cy="255999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FBC9A1B-7B8F-4556-82D7-C2ACF92C9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963" y="77764"/>
            <a:ext cx="4032448" cy="25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9122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</a:t>
            </a:r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5" y="1340768"/>
            <a:ext cx="6773226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Single target with clutter scenario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SNR = 20 dB and CNR = 10, 15, 20 dB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3A77E89-5296-463A-830D-E8022338F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68" y="2703525"/>
            <a:ext cx="12215093" cy="25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755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</a:t>
            </a:r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5" y="1340768"/>
            <a:ext cx="670121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Multi-target with clutter scenario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SNR = 20 dB and CNR = 20 dB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C63CC9F-D017-48FB-B220-6F379F41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68" y="2703525"/>
            <a:ext cx="12188825" cy="25359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8D7E5DB-57D0-4F73-8BF9-335948AF3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28" y="72537"/>
            <a:ext cx="4104456" cy="253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6687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</a:t>
            </a:r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943603" y="1277130"/>
            <a:ext cx="10949689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Compare the performance of YOLO-CFAR with or without additional DNN classifier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Multi-target without clutter and SNR = 20 dB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F9F45C-B951-4595-8EDC-2D7357D5F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2574990"/>
            <a:ext cx="4699819" cy="190446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4FFEF8-6857-4685-884F-812714A9C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676" y="4598993"/>
            <a:ext cx="4692011" cy="19044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20E2C1-E8E8-4955-85C7-03EEB990B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404" y="4593570"/>
            <a:ext cx="4627811" cy="190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44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700808"/>
            <a:ext cx="9577064" cy="302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Constant False Alarm Rate (CFAR) detectors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Dynamic Range Compression (DRC) preprocessing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Proposed YOLO-CFAR algorithm</a:t>
            </a: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Conclusions and future 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</a:t>
            </a:r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en-US" altLang="zh-TW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943603" y="1277130"/>
            <a:ext cx="8967233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Compare the performance when using DRC or truncating operator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Single target without clutter and SNR = 20 dB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9AF0EC6-0E9E-4D76-BA42-70633275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70" y="2708920"/>
            <a:ext cx="575649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391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229610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Summary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(1) Non-homo. scenarios can dramatically affect conventional CFAR detections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(2) YOLO-CFAR skipped the noise level estimation process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Problems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(1) How they decide what to prune or simplified in the darknet-53?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(2) How they get 71 fps?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(3) None of the code works</a:t>
            </a:r>
          </a:p>
        </p:txBody>
      </p:sp>
    </p:spTree>
    <p:extLst>
      <p:ext uri="{BB962C8B-B14F-4D97-AF65-F5344CB8AC3E}">
        <p14:creationId xmlns:p14="http://schemas.microsoft.com/office/powerpoint/2010/main" val="125960115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80567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Darknet-19                       vs.             Darknet-53                  simplified Darknet-53 </a:t>
            </a:r>
          </a:p>
        </p:txBody>
      </p:sp>
      <p:pic>
        <p:nvPicPr>
          <p:cNvPr id="1026" name="Picture 2" descr="Screen_Shot_2020-06-24_at_12.38.12_PM.png (708×1016)">
            <a:extLst>
              <a:ext uri="{FF2B5EF4-FFF2-40B4-BE49-F238E27FC236}">
                <a16:creationId xmlns:a16="http://schemas.microsoft.com/office/drawing/2014/main" id="{1F02405B-5C9B-48B2-9609-0CEF667A6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031032"/>
            <a:ext cx="3091599" cy="44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_Shot_2020-06-24_at_12.53.56_PM_QQoF5AO.png (786×1194)">
            <a:extLst>
              <a:ext uri="{FF2B5EF4-FFF2-40B4-BE49-F238E27FC236}">
                <a16:creationId xmlns:a16="http://schemas.microsoft.com/office/drawing/2014/main" id="{CDF30CF0-E172-4837-B18C-92A825946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316" y="2027744"/>
            <a:ext cx="2957075" cy="449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B947345-AE90-4BFE-AADB-69F033F53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685" y="3096396"/>
            <a:ext cx="3233107" cy="9052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A39BA9A-0476-4337-9B4E-B3721A1AC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685" y="2027745"/>
            <a:ext cx="3246340" cy="88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192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977483" y="1200473"/>
            <a:ext cx="10085481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Radar signal detection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– determine whether a target exists in a clutter or noisy environment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– if a radar signal beyond a certain threshold, we then regard it as the target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Constant false alarm rate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– maintain a desired false alarm rate through an adaptive threshold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39755F-0EF7-44AE-A570-6342DAF7E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942" y="4225238"/>
            <a:ext cx="2320823" cy="22429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F50FD01-7230-45F2-B0B7-77DF86A17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4225238"/>
            <a:ext cx="2458569" cy="22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145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CFAR detectors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053852" y="1217755"/>
            <a:ext cx="10225136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CFAR detectors adaptively adjust the detection threshold by using the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surrounding samples</a:t>
            </a:r>
            <a:r>
              <a:rPr lang="zh-TW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(reference cells) info to estimate the noise level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Conventional ones: CA-CFAR, GO-CFAR, SO-CFAR, OS-CFAR, DL-CFAR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Poor performance in multi-target or clutter scenarios (non-homo. scenarios)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854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CFAR detectors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E8B4A8-FAA0-4C7C-B6B7-8D8DA600B079}"/>
                  </a:ext>
                </a:extLst>
              </p:cNvPr>
              <p:cNvSpPr/>
              <p:nvPr/>
            </p:nvSpPr>
            <p:spPr>
              <a:xfrm>
                <a:off x="981844" y="1268760"/>
                <a:ext cx="10089954" cy="1133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Threshold = scaling factor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zh-TW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noise level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–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scaling factor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TW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depends on the desired false alarm rate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E8B4A8-FAA0-4C7C-B6B7-8D8DA600B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1268760"/>
                <a:ext cx="10089954" cy="1133965"/>
              </a:xfrm>
              <a:prstGeom prst="rect">
                <a:avLst/>
              </a:prstGeom>
              <a:blipFill>
                <a:blip r:embed="rId3"/>
                <a:stretch>
                  <a:fillRect l="-906" b="-11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0BA6E0B-7B15-4795-9580-8E982A403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419" y="3238013"/>
            <a:ext cx="5333065" cy="312220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AFCF271-399E-4A8C-8B0F-6D005E1F3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508" y="2571179"/>
            <a:ext cx="2612038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9881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0E2706F-0F15-455C-84E2-3939D8D6391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CA-CFAR, GO-CFAR, SO-CFAR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99F7F9-7458-4E48-84C8-34922E83C2EF}"/>
              </a:ext>
            </a:extLst>
          </p:cNvPr>
          <p:cNvSpPr/>
          <p:nvPr/>
        </p:nvSpPr>
        <p:spPr>
          <a:xfrm>
            <a:off x="11283349" y="600647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C9DF051-C457-4F6D-8018-E860028D18CB}"/>
                  </a:ext>
                </a:extLst>
              </p:cNvPr>
              <p:cNvSpPr/>
              <p:nvPr/>
            </p:nvSpPr>
            <p:spPr>
              <a:xfrm>
                <a:off x="1053852" y="1757128"/>
                <a:ext cx="10089954" cy="809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𝐶𝐴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C9DF051-C457-4F6D-8018-E860028D1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" y="1757128"/>
                <a:ext cx="10089954" cy="809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2FCC5625-CA88-4A65-92FB-B945D6B39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645" y="2705087"/>
            <a:ext cx="2389487" cy="34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88DD614-7DAE-4AC1-B8D2-D074AF60353E}"/>
                  </a:ext>
                </a:extLst>
              </p:cNvPr>
              <p:cNvSpPr/>
              <p:nvPr/>
            </p:nvSpPr>
            <p:spPr>
              <a:xfrm>
                <a:off x="6571982" y="1279153"/>
                <a:ext cx="4965142" cy="614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/2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/2+1</m:t>
                        </m:r>
                      </m:sub>
                      <m:sup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88DD614-7DAE-4AC1-B8D2-D074AF60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982" y="1279153"/>
                <a:ext cx="4965142" cy="614655"/>
              </a:xfrm>
              <a:prstGeom prst="rect">
                <a:avLst/>
              </a:prstGeom>
              <a:blipFill>
                <a:blip r:embed="rId5"/>
                <a:stretch>
                  <a:fillRect b="-89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0DC50AD-AC31-42FF-AE04-71F78D7D8D94}"/>
                  </a:ext>
                </a:extLst>
              </p:cNvPr>
              <p:cNvSpPr/>
              <p:nvPr/>
            </p:nvSpPr>
            <p:spPr>
              <a:xfrm>
                <a:off x="4058640" y="1899403"/>
                <a:ext cx="3183500" cy="579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(2)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𝐺𝑂</m:t>
                        </m:r>
                      </m:sub>
                    </m:sSub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0DC50AD-AC31-42FF-AE04-71F78D7D8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640" y="1899403"/>
                <a:ext cx="3183500" cy="579967"/>
              </a:xfrm>
              <a:prstGeom prst="rect">
                <a:avLst/>
              </a:prstGeom>
              <a:blipFill>
                <a:blip r:embed="rId6"/>
                <a:stretch>
                  <a:fillRect l="-1724" r="-575" b="-24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B59BB9B-3342-4F7B-8A63-68DF05065CAF}"/>
                  </a:ext>
                </a:extLst>
              </p:cNvPr>
              <p:cNvSpPr/>
              <p:nvPr/>
            </p:nvSpPr>
            <p:spPr>
              <a:xfrm>
                <a:off x="7650114" y="1871902"/>
                <a:ext cx="3085717" cy="579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(3)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𝑆𝑂</m:t>
                        </m:r>
                      </m:sub>
                    </m:sSub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𝑚𝑖𝑛</m:t>
                    </m:r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B59BB9B-3342-4F7B-8A63-68DF05065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14" y="1871902"/>
                <a:ext cx="3085717" cy="579967"/>
              </a:xfrm>
              <a:prstGeom prst="rect">
                <a:avLst/>
              </a:prstGeom>
              <a:blipFill>
                <a:blip r:embed="rId7"/>
                <a:stretch>
                  <a:fillRect l="-1779" r="-593" b="-24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D743F942-67F8-45F7-889E-3239E28F88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2244" y="2708920"/>
            <a:ext cx="2373274" cy="34524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1C53FF4-7826-4EDB-B5C5-8E33368D97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0636" y="2693232"/>
            <a:ext cx="2373273" cy="345399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4701394-612B-432A-B178-DFDDCB37C1CD}"/>
              </a:ext>
            </a:extLst>
          </p:cNvPr>
          <p:cNvSpPr/>
          <p:nvPr/>
        </p:nvSpPr>
        <p:spPr>
          <a:xfrm>
            <a:off x="999239" y="1196752"/>
            <a:ext cx="5383205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total number of references cells </a:t>
            </a:r>
          </a:p>
        </p:txBody>
      </p:sp>
    </p:spTree>
    <p:extLst>
      <p:ext uri="{BB962C8B-B14F-4D97-AF65-F5344CB8AC3E}">
        <p14:creationId xmlns:p14="http://schemas.microsoft.com/office/powerpoint/2010/main" val="23442072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8F96A6C-9612-49CA-BCD8-9DF914145539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OS-CFAR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8A275A-37D9-42FF-827A-CD6B9CEA7582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004FFE-371B-4D8E-A206-231400176CFF}"/>
              </a:ext>
            </a:extLst>
          </p:cNvPr>
          <p:cNvSpPr/>
          <p:nvPr/>
        </p:nvSpPr>
        <p:spPr>
          <a:xfrm>
            <a:off x="981844" y="1268760"/>
            <a:ext cx="1044563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The noise level is estimated by the </a:t>
            </a:r>
            <a:r>
              <a:rPr lang="en-US" altLang="zh-TW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smallest surrounding cells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Set </a:t>
            </a:r>
            <a:r>
              <a:rPr lang="en-US" altLang="zh-TW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3N/4 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practical applications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Effective in multi-target scenario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C1F5C0-9214-4C4A-B58E-66EB512B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2132856"/>
            <a:ext cx="2952328" cy="43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076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ynamic Range Compression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C93528-944E-4F94-8612-415EA60B87A3}"/>
              </a:ext>
            </a:extLst>
          </p:cNvPr>
          <p:cNvSpPr/>
          <p:nvPr/>
        </p:nvSpPr>
        <p:spPr>
          <a:xfrm>
            <a:off x="981844" y="1214915"/>
            <a:ext cx="11017224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DRC is commonly used in audio signal processing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Suppress loud sounds or amplifies quiet sounds which makes the feature more obvious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6EA71E-7D1F-460E-A777-C449D45B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24" y="2636912"/>
            <a:ext cx="9948157" cy="32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6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Range Compression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B84A348-5607-4643-B7B6-76996EF07C4D}"/>
                  </a:ext>
                </a:extLst>
              </p:cNvPr>
              <p:cNvSpPr/>
              <p:nvPr/>
            </p:nvSpPr>
            <p:spPr>
              <a:xfrm>
                <a:off x="1001948" y="1374213"/>
                <a:ext cx="3316842" cy="579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Input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TW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B84A348-5607-4643-B7B6-76996EF07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48" y="1374213"/>
                <a:ext cx="3316842" cy="579967"/>
              </a:xfrm>
              <a:prstGeom prst="rect">
                <a:avLst/>
              </a:prstGeom>
              <a:blipFill>
                <a:blip r:embed="rId3"/>
                <a:stretch>
                  <a:fillRect l="-2757" b="-22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>
            <a:extLst>
              <a:ext uri="{FF2B5EF4-FFF2-40B4-BE49-F238E27FC236}">
                <a16:creationId xmlns:a16="http://schemas.microsoft.com/office/drawing/2014/main" id="{8F2E06BA-7970-469A-B582-43C1945C0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484" y="1545216"/>
            <a:ext cx="4392489" cy="45032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0B83BD-19D8-457C-B9CC-E098484068AE}"/>
                  </a:ext>
                </a:extLst>
              </p:cNvPr>
              <p:cNvSpPr/>
              <p:nvPr/>
            </p:nvSpPr>
            <p:spPr>
              <a:xfrm>
                <a:off x="1162805" y="1987404"/>
                <a:ext cx="3425361" cy="614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</m:t>
                    </m:r>
                    <m:sSup>
                      <m:sSupPr>
                        <m:ctrlP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zh-TW" altLang="en-US" i="1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0B83BD-19D8-457C-B9CC-E09848406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5" y="1987404"/>
                <a:ext cx="3425361" cy="6148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1AD693-BA37-470F-A909-F377A37C7F2E}"/>
                  </a:ext>
                </a:extLst>
              </p:cNvPr>
              <p:cNvSpPr/>
              <p:nvPr/>
            </p:nvSpPr>
            <p:spPr>
              <a:xfrm>
                <a:off x="1162805" y="2603044"/>
                <a:ext cx="4228081" cy="1439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en-US" altLang="zh-TW" b="0" i="1" dirty="0">
                    <a:solidFill>
                      <a:srgbClr val="00B0F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TW" b="0" i="1" dirty="0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dirty="0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dirty="0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TW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dirty="0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dirty="0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 dirty="0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i="1" dirty="0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TW" i="1" dirty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i="1" dirty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𝑊</m:t>
                                        </m:r>
                                      </m:num>
                                      <m:den>
                                        <m:r>
                                          <a:rPr lang="en-US" altLang="zh-TW" i="1" dirty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zh-TW" altLang="en-US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zh-TW" altLang="en-US" i="1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1AD693-BA37-470F-A909-F377A37C7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05" y="2603044"/>
                <a:ext cx="4228081" cy="1439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7E62571-5312-4431-B82A-C305CFF56DC7}"/>
                  </a:ext>
                </a:extLst>
              </p:cNvPr>
              <p:cNvSpPr/>
              <p:nvPr/>
            </p:nvSpPr>
            <p:spPr>
              <a:xfrm>
                <a:off x="1197868" y="4033068"/>
                <a:ext cx="4159793" cy="614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TW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</m:t>
                    </m:r>
                    <m:sSup>
                      <m:sSupPr>
                        <m:ctrlP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TW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TW" altLang="en-US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zh-TW" altLang="en-US" i="1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7E62571-5312-4431-B82A-C305CFF56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8" y="4033068"/>
                <a:ext cx="4159793" cy="6148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D78D570-223A-43E0-A399-1B6A5BE2A37A}"/>
                  </a:ext>
                </a:extLst>
              </p:cNvPr>
              <p:cNvSpPr/>
              <p:nvPr/>
            </p:nvSpPr>
            <p:spPr>
              <a:xfrm>
                <a:off x="1001948" y="4581128"/>
                <a:ext cx="5740536" cy="1141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Threshold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</m:t>
                    </m:r>
                  </m:oMath>
                </a14:m>
                <a:r>
                  <a:rPr lang="en-US" altLang="zh-TW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Knee width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=16</m:t>
                    </m:r>
                  </m:oMath>
                </a14:m>
                <a:r>
                  <a:rPr lang="en-US" altLang="zh-TW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Compression ratio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TW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=88</m:t>
                    </m:r>
                  </m:oMath>
                </a14:m>
                <a:r>
                  <a:rPr lang="zh-TW" altLang="en-US" i="1" dirty="0"/>
                  <a:t>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D78D570-223A-43E0-A399-1B6A5BE2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48" y="4581128"/>
                <a:ext cx="5740536" cy="1141146"/>
              </a:xfrm>
              <a:prstGeom prst="rect">
                <a:avLst/>
              </a:prstGeom>
              <a:blipFill>
                <a:blip r:embed="rId8"/>
                <a:stretch>
                  <a:fillRect l="-1592" b="-10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81009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三條電路線簡報 (寬螢幕)</Template>
  <TotalTime>3946</TotalTime>
  <Words>931</Words>
  <Application>Microsoft Office PowerPoint</Application>
  <PresentationFormat>自訂</PresentationFormat>
  <Paragraphs>149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Arial</vt:lpstr>
      <vt:lpstr>Calibri</vt:lpstr>
      <vt:lpstr>Cambria Math</vt:lpstr>
      <vt:lpstr>Georgia</vt:lpstr>
      <vt:lpstr>Times New Roman</vt:lpstr>
      <vt:lpstr>科技 16x9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陳劭珩</dc:creator>
  <cp:lastModifiedBy>陳劭珩</cp:lastModifiedBy>
  <cp:revision>1197</cp:revision>
  <dcterms:created xsi:type="dcterms:W3CDTF">2022-02-09T04:51:17Z</dcterms:created>
  <dcterms:modified xsi:type="dcterms:W3CDTF">2022-06-29T07:06:48Z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