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2" r:id="rId6"/>
    <p:sldId id="263" r:id="rId7"/>
    <p:sldId id="264" r:id="rId8"/>
    <p:sldId id="268" r:id="rId9"/>
    <p:sldId id="270" r:id="rId10"/>
    <p:sldId id="269" r:id="rId11"/>
    <p:sldId id="271" r:id="rId12"/>
    <p:sldId id="272" r:id="rId13"/>
    <p:sldId id="265" r:id="rId14"/>
    <p:sldId id="273" r:id="rId15"/>
    <p:sldId id="266" r:id="rId16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92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2022/2/23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2022/2/23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665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89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05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613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15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152877" y="2828835"/>
            <a:ext cx="10441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Song, Z. Liu, X. Wang, C.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X. Chen, "Adaptive and Collaborative Edge Inference in Task Stream with Latency Constraint," ICC 2021 -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Communications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2021, pp. 1-6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972857" y="1159003"/>
            <a:ext cx="10801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Adaptive and Collaborative Edge Inference in Task Stream with Latency Constraint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3934173" y="4437112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Professor: Dr. </a:t>
            </a:r>
            <a:r>
              <a:rPr lang="en-US" altLang="zh-TW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Presenter: Shao-Heng Chen</a:t>
            </a:r>
          </a:p>
          <a:p>
            <a:pPr algn="just"/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 February 23, 2022</a:t>
            </a:r>
            <a:endParaRPr lang="zh-TW" alt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Problem Solution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9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D9B0DB-B641-464B-B6F1-A034DC02048E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Offline DP Algorithm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11A7EF-862F-4762-8105-5C0F54CE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4" y="1937738"/>
            <a:ext cx="5148047" cy="46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Problem Solution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D9B0DB-B641-464B-B6F1-A034DC02048E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Online </a:t>
            </a:r>
            <a:r>
              <a:rPr lang="en-US" altLang="zh-TW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DDQN Algorithm[1]</a:t>
            </a: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D52E095-1307-4E12-87FE-D2AB2BAD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937738"/>
            <a:ext cx="7100120" cy="335563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DCC064-FD48-464C-B82D-D2E91BB3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52" y="1952418"/>
            <a:ext cx="3658426" cy="2124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92AF4A-FB60-4982-9B86-3B63C0BE68BA}"/>
              </a:ext>
            </a:extLst>
          </p:cNvPr>
          <p:cNvSpPr/>
          <p:nvPr/>
        </p:nvSpPr>
        <p:spPr>
          <a:xfrm>
            <a:off x="1005777" y="5590980"/>
            <a:ext cx="10277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Hasselt, Arthur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Deep reinforcement learning with double q-learning. 2015.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Simulation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11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1CB698-F11D-4F08-9323-ECFBE072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81" y="1999215"/>
            <a:ext cx="10607147" cy="32135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larger k indicates the task can be processed for a longer time</a:t>
            </a:r>
          </a:p>
        </p:txBody>
      </p:sp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2241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Overview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System Model – task and computation model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Problem Solution – offline and online algorithm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4. Simulation Setup and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Overview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10085481" cy="16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Establish the system model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Formulate the optimization problem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Propose an offline DP algorithm and online DDQN algorithm[1]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2462D-7804-4B46-9EB2-823E479C1729}"/>
              </a:ext>
            </a:extLst>
          </p:cNvPr>
          <p:cNvSpPr/>
          <p:nvPr/>
        </p:nvSpPr>
        <p:spPr>
          <a:xfrm>
            <a:off x="1005777" y="5590980"/>
            <a:ext cx="10277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Hasselt, Arthur </a:t>
            </a:r>
            <a:r>
              <a:rPr lang="en-US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Deep reinforcement learning with double q-learning. 2015.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9" y="1340768"/>
            <a:ext cx="3618558" cy="16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(1) workflow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 task stream input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 FCFS scheduling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4BCDD0-A250-439F-BC74-85C83F23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31" y="1340768"/>
            <a:ext cx="5882136" cy="51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task model: a regression- based prediction model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88C8ECE-578F-4331-A615-E0BA598686D5}"/>
                  </a:ext>
                </a:extLst>
              </p:cNvPr>
              <p:cNvSpPr txBox="1"/>
              <p:nvPr/>
            </p:nvSpPr>
            <p:spPr>
              <a:xfrm>
                <a:off x="1341884" y="2060848"/>
                <a:ext cx="4258089" cy="46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3000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000" i="1" dirty="0"/>
                  <a:t>,</a:t>
                </a:r>
                <a:r>
                  <a:rPr lang="en-US" altLang="zh-TW" sz="3000" dirty="0"/>
                  <a:t> </a:t>
                </a:r>
                <a:endParaRPr lang="zh-TW" altLang="en-US" sz="3000" i="1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88C8ECE-578F-4331-A615-E0BA5986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2060848"/>
                <a:ext cx="4258089" cy="469872"/>
              </a:xfrm>
              <a:prstGeom prst="rect">
                <a:avLst/>
              </a:prstGeom>
              <a:blipFill>
                <a:blip r:embed="rId3"/>
                <a:stretch>
                  <a:fillRect t="-23377" r="-2575" b="-50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9AE81A4-FD8E-4865-AC91-78462B382CB4}"/>
                  </a:ext>
                </a:extLst>
              </p:cNvPr>
              <p:cNvSpPr/>
              <p:nvPr/>
            </p:nvSpPr>
            <p:spPr>
              <a:xfrm>
                <a:off x="7390556" y="2024836"/>
                <a:ext cx="31683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</m:oMath>
                </a14:m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i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9AE81A4-FD8E-4865-AC91-78462B382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56" y="2024836"/>
                <a:ext cx="3168352" cy="1200329"/>
              </a:xfrm>
              <a:prstGeom prst="rect">
                <a:avLst/>
              </a:prstGeom>
              <a:blipFill>
                <a:blip r:embed="rId4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C3E5F8-B2C0-4D72-9A1E-A0900FD5C761}"/>
                  </a:ext>
                </a:extLst>
              </p:cNvPr>
              <p:cNvSpPr/>
              <p:nvPr/>
            </p:nvSpPr>
            <p:spPr>
              <a:xfrm>
                <a:off x="1187517" y="2671167"/>
                <a:ext cx="50295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 ∙ 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C3E5F8-B2C0-4D72-9A1E-A0900FD5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17" y="2671167"/>
                <a:ext cx="502958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A37104-2BBA-4DBC-BA2A-18B3FBD35B84}"/>
                  </a:ext>
                </a:extLst>
              </p:cNvPr>
              <p:cNvSpPr/>
              <p:nvPr/>
            </p:nvSpPr>
            <p:spPr>
              <a:xfrm>
                <a:off x="1153381" y="4866897"/>
                <a:ext cx="8155631" cy="1194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𝑝𝑟𝑜𝑐𝑒𝑠𝑠𝑖𝑛𝑔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∈{0, 1}</m:t>
                    </m:r>
                  </m:oMath>
                </a14:m>
                <a:r>
                  <a:rPr lang="en-US" altLang="zh-TW" sz="30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TW" altLang="en-US" sz="3000" i="1" dirty="0"/>
                  <a:t> 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A37104-2BBA-4DBC-BA2A-18B3FBD35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81" y="4866897"/>
                <a:ext cx="8155631" cy="1194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A1D5456-40DE-423C-9CDD-D32EB57020EE}"/>
                  </a:ext>
                </a:extLst>
              </p:cNvPr>
              <p:cNvSpPr/>
              <p:nvPr/>
            </p:nvSpPr>
            <p:spPr>
              <a:xfrm>
                <a:off x="1153381" y="3501179"/>
                <a:ext cx="5805127" cy="1057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𝑒𝑥𝑖𝑡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,           0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3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𝑝𝑎𝑟𝑡𝑖𝑡𝑖𝑜𝑛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3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3000" dirty="0"/>
                  <a:t> 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A1D5456-40DE-423C-9CDD-D32EB570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81" y="3501179"/>
                <a:ext cx="5805127" cy="1057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3BC5CEF-4A42-44B7-BC8C-3ECB68AEE77D}"/>
                  </a:ext>
                </a:extLst>
              </p:cNvPr>
              <p:cNvSpPr/>
              <p:nvPr/>
            </p:nvSpPr>
            <p:spPr>
              <a:xfrm>
                <a:off x="7451857" y="3544452"/>
                <a:ext cx="3816424" cy="864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𝑏𝑟𝑎𝑛𝑐h𝑒𝑠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𝑙𝑎𝑦𝑒𝑟𝑠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3BC5CEF-4A42-44B7-BC8C-3ECB68AEE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57" y="3544452"/>
                <a:ext cx="3816424" cy="864660"/>
              </a:xfrm>
              <a:prstGeom prst="rect">
                <a:avLst/>
              </a:prstGeom>
              <a:blipFill>
                <a:blip r:embed="rId8"/>
                <a:stretch>
                  <a:fillRect l="-479" b="-5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942545-7E88-4345-9684-FEB8BD4E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086770"/>
            <a:ext cx="9229725" cy="3914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C2193A-EF68-4CE9-86E6-C2AB3E188E99}"/>
              </a:ext>
            </a:extLst>
          </p:cNvPr>
          <p:cNvSpPr/>
          <p:nvPr/>
        </p:nvSpPr>
        <p:spPr>
          <a:xfrm>
            <a:off x="1197868" y="1340768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 branchy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computation model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3C3264-912C-47FA-B4D4-FAB16BF21730}"/>
                  </a:ext>
                </a:extLst>
              </p:cNvPr>
              <p:cNvSpPr/>
              <p:nvPr/>
            </p:nvSpPr>
            <p:spPr>
              <a:xfrm>
                <a:off x="1269876" y="1802433"/>
                <a:ext cx="8737520" cy="1691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𝑝𝑟𝑜𝑐𝑒𝑠𝑠𝑖𝑛𝑔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</m:oMath>
                </a14:m>
                <a:r>
                  <a:rPr lang="zh-TW" altLang="en-US" b="0" dirty="0"/>
                  <a:t> </a:t>
                </a:r>
                <a:endParaRPr lang="en-US" altLang="zh-TW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𝑝𝑟𝑜𝑐𝑒𝑠𝑠𝑖𝑛𝑔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𝑑𝑔𝑒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TW" b="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𝑡𝑟𝑎𝑛𝑠𝑚𝑖𝑠𝑠𝑖𝑜𝑛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𝑡𝑟𝑎𝑛𝑠𝑚𝑖𝑠𝑖𝑜𝑛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3C3264-912C-47FA-B4D4-FAB16BF21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802433"/>
                <a:ext cx="8737520" cy="169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BCA1082-E0C3-4651-BD0C-88B43C4E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797" y="3632992"/>
            <a:ext cx="2981325" cy="5429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0B6DF5-28CE-4109-BC72-09E66EA1A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97" y="4314923"/>
            <a:ext cx="2694137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F9DBA7-ADDB-4E07-A51E-D3D21F0B967B}"/>
                  </a:ext>
                </a:extLst>
              </p:cNvPr>
              <p:cNvSpPr/>
              <p:nvPr/>
            </p:nvSpPr>
            <p:spPr>
              <a:xfrm>
                <a:off x="1219013" y="3632992"/>
                <a:ext cx="3643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F9DBA7-ADDB-4E07-A51E-D3D21F0B9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13" y="3632992"/>
                <a:ext cx="3643754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8A5817D-14C3-448F-9773-DD68AC417233}"/>
                  </a:ext>
                </a:extLst>
              </p:cNvPr>
              <p:cNvSpPr/>
              <p:nvPr/>
            </p:nvSpPr>
            <p:spPr>
              <a:xfrm>
                <a:off x="1220151" y="4314923"/>
                <a:ext cx="38213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8A5817D-14C3-448F-9773-DD68AC417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1" y="4314923"/>
                <a:ext cx="38213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AE8207DA-1BE6-4DC7-90A7-4029100C1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8797" y="4996854"/>
            <a:ext cx="4095750" cy="523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AE25A9-CE54-4BD4-9C5B-9EB202860B51}"/>
                  </a:ext>
                </a:extLst>
              </p:cNvPr>
              <p:cNvSpPr/>
              <p:nvPr/>
            </p:nvSpPr>
            <p:spPr>
              <a:xfrm>
                <a:off x="1219862" y="5002258"/>
                <a:ext cx="3821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𝑑𝑔𝑒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𝑠𝑒𝑟𝑣𝑒𝑟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𝑝𝑟𝑜𝑐𝑒𝑠𝑠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AE25A9-CE54-4BD4-9C5B-9EB202860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62" y="5002258"/>
                <a:ext cx="3821880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3B82A5-93E2-42D8-8D44-8FF7884F4D6B}"/>
                  </a:ext>
                </a:extLst>
              </p:cNvPr>
              <p:cNvSpPr/>
              <p:nvPr/>
            </p:nvSpPr>
            <p:spPr>
              <a:xfrm>
                <a:off x="1219862" y="5682046"/>
                <a:ext cx="397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𝑠𝑒𝑟𝑣𝑒𝑟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𝑝𝑟𝑜𝑐𝑒𝑠𝑠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3B82A5-93E2-42D8-8D44-8FF7884F4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62" y="5682046"/>
                <a:ext cx="397192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B230B920-D616-4128-BF51-F71EA1934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1783" y="5659735"/>
            <a:ext cx="2486025" cy="523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0059D86-32AE-4448-BCDA-7A30F6D7DB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7269" y="5659734"/>
            <a:ext cx="224661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7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AB1411A-52A9-4D4A-8828-0793C4BD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1746193"/>
            <a:ext cx="5905500" cy="1076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6B1DA1-460D-4FAA-9D14-96B5AC2C876F}"/>
                  </a:ext>
                </a:extLst>
              </p:cNvPr>
              <p:cNvSpPr/>
              <p:nvPr/>
            </p:nvSpPr>
            <p:spPr>
              <a:xfrm>
                <a:off x="1197868" y="2060848"/>
                <a:ext cx="21877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6B1DA1-460D-4FAA-9D14-96B5AC2C8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2060848"/>
                <a:ext cx="2187715" cy="461665"/>
              </a:xfrm>
              <a:prstGeom prst="rect">
                <a:avLst/>
              </a:prstGeom>
              <a:blipFill>
                <a:blip r:embed="rId4"/>
                <a:stretch>
                  <a:fillRect l="-223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17C8668-587E-47E3-A594-97564DDD7A67}"/>
                  </a:ext>
                </a:extLst>
              </p:cNvPr>
              <p:cNvSpPr/>
              <p:nvPr/>
            </p:nvSpPr>
            <p:spPr>
              <a:xfrm>
                <a:off x="1174496" y="3363249"/>
                <a:ext cx="3664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𝑖𝑛𝑓𝑒𝑟𝑒𝑛𝑐𝑒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17C8668-587E-47E3-A594-97564DDD7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96" y="3363249"/>
                <a:ext cx="3664080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>
            <a:extLst>
              <a:ext uri="{FF2B5EF4-FFF2-40B4-BE49-F238E27FC236}">
                <a16:creationId xmlns:a16="http://schemas.microsoft.com/office/drawing/2014/main" id="{991B623B-4554-4323-8D77-93CBE4D0F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576" y="3210412"/>
            <a:ext cx="914400" cy="58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E294F91-8328-4089-AA76-C069927E478F}"/>
                  </a:ext>
                </a:extLst>
              </p:cNvPr>
              <p:cNvSpPr/>
              <p:nvPr/>
            </p:nvSpPr>
            <p:spPr>
              <a:xfrm>
                <a:off x="1174496" y="3997593"/>
                <a:ext cx="5035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𝑓𝑜𝑟𝑚𝑎𝑛𝑐𝑒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𝑖𝑚𝑝𝑟𝑜𝑣𝑒𝑚𝑒𝑛𝑡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E294F91-8328-4089-AA76-C069927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96" y="3997593"/>
                <a:ext cx="5035481" cy="461665"/>
              </a:xfrm>
              <a:prstGeom prst="rect">
                <a:avLst/>
              </a:prstGeom>
              <a:blipFill>
                <a:blip r:embed="rId7"/>
                <a:stretch>
                  <a:fillRect l="-363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圖片 23">
            <a:extLst>
              <a:ext uri="{FF2B5EF4-FFF2-40B4-BE49-F238E27FC236}">
                <a16:creationId xmlns:a16="http://schemas.microsoft.com/office/drawing/2014/main" id="{C68853AE-89A1-43B2-B49F-FDFAF6B9F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977" y="3824914"/>
            <a:ext cx="494630" cy="526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76CDD35-3A5E-4B6D-ABA4-075B673FBDA5}"/>
                  </a:ext>
                </a:extLst>
              </p:cNvPr>
              <p:cNvSpPr/>
              <p:nvPr/>
            </p:nvSpPr>
            <p:spPr>
              <a:xfrm>
                <a:off x="1136217" y="4680299"/>
                <a:ext cx="5203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h𝑦𝑝𝑒𝑟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𝑡𝑢𝑛𝑖𝑛𝑔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76CDD35-3A5E-4B6D-ABA4-075B673F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17" y="4680299"/>
                <a:ext cx="5203860" cy="461665"/>
              </a:xfrm>
              <a:prstGeom prst="rect">
                <a:avLst/>
              </a:prstGeom>
              <a:blipFill>
                <a:blip r:embed="rId9"/>
                <a:stretch>
                  <a:fillRect l="-937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908A276-AB50-42A8-8C34-CFE71D10A9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9977" y="4665414"/>
            <a:ext cx="494630" cy="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System Model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 problem formulation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462853-1007-45A0-BEED-D6FAB06B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877219"/>
            <a:ext cx="6696075" cy="3590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0CB50-3B8B-438D-9845-3B500147165E}"/>
                  </a:ext>
                </a:extLst>
              </p:cNvPr>
              <p:cNvSpPr/>
              <p:nvPr/>
            </p:nvSpPr>
            <p:spPr>
              <a:xfrm>
                <a:off x="1193394" y="1971286"/>
                <a:ext cx="32376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𝑝𝑟𝑜𝑐𝑒𝑠𝑠𝑖𝑛𝑔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0CB50-3B8B-438D-9845-3B5001471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4" y="1971286"/>
                <a:ext cx="3237681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extLst>
              <a:ext uri="{FF2B5EF4-FFF2-40B4-BE49-F238E27FC236}">
                <a16:creationId xmlns:a16="http://schemas.microsoft.com/office/drawing/2014/main" id="{74327B8B-8596-495C-B34C-E1BA89D3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236" y="2077888"/>
            <a:ext cx="2246618" cy="523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FECAAC-6573-4698-9E29-C7FF527B34B7}"/>
                  </a:ext>
                </a:extLst>
              </p:cNvPr>
              <p:cNvSpPr/>
              <p:nvPr/>
            </p:nvSpPr>
            <p:spPr>
              <a:xfrm>
                <a:off x="8254652" y="4293096"/>
                <a:ext cx="2097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𝑖𝑛𝑖𝑡𝑖𝑎𝑙𝑖𝑧𝑎𝑡𝑖𝑜𝑛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FECAAC-6573-4698-9E29-C7FF527B3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52" y="4293096"/>
                <a:ext cx="20974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CA738D-2FD3-4228-96A3-78E6491CC023}"/>
                  </a:ext>
                </a:extLst>
              </p:cNvPr>
              <p:cNvSpPr/>
              <p:nvPr/>
            </p:nvSpPr>
            <p:spPr>
              <a:xfrm>
                <a:off x="8218274" y="4824735"/>
                <a:ext cx="2700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𝑐𝑜𝑛𝑠𝑡𝑟𝑎𝑖𝑛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CA738D-2FD3-4228-96A3-78E6491CC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274" y="4824735"/>
                <a:ext cx="270067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9A635D-87F9-484D-94A6-1C5B0A8158E6}"/>
                  </a:ext>
                </a:extLst>
              </p:cNvPr>
              <p:cNvSpPr/>
              <p:nvPr/>
            </p:nvSpPr>
            <p:spPr>
              <a:xfrm>
                <a:off x="8254652" y="5356374"/>
                <a:ext cx="1602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9A635D-87F9-484D-94A6-1C5B0A81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52" y="5356374"/>
                <a:ext cx="1602298" cy="461665"/>
              </a:xfrm>
              <a:prstGeom prst="rect">
                <a:avLst/>
              </a:prstGeom>
              <a:blipFill>
                <a:blip r:embed="rId8"/>
                <a:stretch>
                  <a:fillRect r="-380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BC3883-F616-487D-9F8C-1A03621C4AB6}"/>
                  </a:ext>
                </a:extLst>
              </p:cNvPr>
              <p:cNvSpPr/>
              <p:nvPr/>
            </p:nvSpPr>
            <p:spPr>
              <a:xfrm>
                <a:off x="8254652" y="5888013"/>
                <a:ext cx="2399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𝑝𝑎𝑟𝑡𝑖𝑡𝑖𝑜𝑛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BC3883-F616-487D-9F8C-1A03621C4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52" y="5888013"/>
                <a:ext cx="2399952" cy="461665"/>
              </a:xfrm>
              <a:prstGeom prst="rect">
                <a:avLst/>
              </a:prstGeom>
              <a:blipFill>
                <a:blip r:embed="rId9"/>
                <a:stretch>
                  <a:fillRect l="-254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596</TotalTime>
  <Words>420</Words>
  <Application>Microsoft Office PowerPoint</Application>
  <PresentationFormat>自訂</PresentationFormat>
  <Paragraphs>84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Calibri</vt:lpstr>
      <vt:lpstr>Cambria Math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92</cp:revision>
  <dcterms:created xsi:type="dcterms:W3CDTF">2022-02-09T04:51:17Z</dcterms:created>
  <dcterms:modified xsi:type="dcterms:W3CDTF">2022-02-23T06:42:28Z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