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2" r:id="rId6"/>
    <p:sldId id="263" r:id="rId7"/>
    <p:sldId id="264" r:id="rId8"/>
    <p:sldId id="268" r:id="rId9"/>
    <p:sldId id="279" r:id="rId10"/>
    <p:sldId id="273" r:id="rId11"/>
    <p:sldId id="280" r:id="rId12"/>
    <p:sldId id="266" r:id="rId13"/>
    <p:sldId id="277" r:id="rId14"/>
    <p:sldId id="276" r:id="rId15"/>
    <p:sldId id="275" r:id="rId16"/>
    <p:sldId id="281" r:id="rId17"/>
    <p:sldId id="278" r:id="rId1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7" autoAdjust="0"/>
  </p:normalViewPr>
  <p:slideViewPr>
    <p:cSldViewPr>
      <p:cViewPr varScale="1">
        <p:scale>
          <a:sx n="98" d="100"/>
          <a:sy n="98" d="100"/>
        </p:scale>
        <p:origin x="107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2022/3/23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2022/3/23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年</a:t>
            </a:r>
            <a:r>
              <a:rPr lang="en-US" altLang="zh-TW" dirty="0"/>
              <a:t>6</a:t>
            </a:r>
            <a:r>
              <a:rPr lang="zh-TW" altLang="en-US" dirty="0"/>
              <a:t>月投稿於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ICASSP</a:t>
            </a:r>
            <a:r>
              <a:rPr lang="zh-TW" altLang="en-US" dirty="0"/>
              <a:t>會議的論文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66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9372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74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750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834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0. Lidar scanner</a:t>
            </a:r>
            <a:r>
              <a:rPr lang="zh-TW" altLang="en-US" dirty="0"/>
              <a:t> 光達</a:t>
            </a:r>
            <a:r>
              <a:rPr lang="en-US" altLang="zh-TW" dirty="0"/>
              <a:t>, Stereo camera 3D</a:t>
            </a:r>
            <a:r>
              <a:rPr lang="zh-TW" altLang="en-US" dirty="0"/>
              <a:t> 攝影機於 自駕車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、</a:t>
            </a:r>
            <a:r>
              <a:rPr lang="en-US" altLang="zh-TW" dirty="0"/>
              <a:t>3D</a:t>
            </a:r>
            <a:r>
              <a:rPr lang="zh-TW" altLang="en-US" dirty="0"/>
              <a:t>列印、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消費電子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(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人臉辨識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)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zh-TW" altLang="en-US" dirty="0"/>
              <a:t>提供</a:t>
            </a:r>
            <a:r>
              <a:rPr lang="en-US" altLang="zh-TW" dirty="0"/>
              <a:t>3D</a:t>
            </a:r>
            <a:r>
              <a:rPr lang="zh-TW" altLang="en-US" dirty="0"/>
              <a:t>資料處理、特徵提取的需求</a:t>
            </a:r>
            <a:endParaRPr lang="en-US" altLang="zh-TW" dirty="0"/>
          </a:p>
          <a:p>
            <a:r>
              <a:rPr lang="en-US" altLang="zh-TW" dirty="0"/>
              <a:t>     GNN </a:t>
            </a:r>
            <a:r>
              <a:rPr lang="zh-TW" altLang="en-US" dirty="0"/>
              <a:t>處理 </a:t>
            </a:r>
            <a:r>
              <a:rPr lang="en-US" altLang="zh-TW" dirty="0"/>
              <a:t>point cloud raw data </a:t>
            </a:r>
            <a:r>
              <a:rPr lang="zh-TW" altLang="en-US" dirty="0"/>
              <a:t>而</a:t>
            </a:r>
            <a:r>
              <a:rPr lang="en-US" altLang="zh-TW" dirty="0"/>
              <a:t>3D CNN</a:t>
            </a:r>
            <a:r>
              <a:rPr lang="zh-TW" altLang="en-US" dirty="0"/>
              <a:t> 得先把點雲轉成</a:t>
            </a:r>
            <a:r>
              <a:rPr lang="en-US" altLang="zh-TW" dirty="0"/>
              <a:t>3D</a:t>
            </a:r>
            <a:r>
              <a:rPr lang="zh-TW" altLang="en-US" dirty="0"/>
              <a:t> </a:t>
            </a:r>
            <a:r>
              <a:rPr lang="en-US" altLang="zh-TW" dirty="0"/>
              <a:t>grid</a:t>
            </a:r>
            <a:r>
              <a:rPr lang="zh-TW" altLang="en-US" dirty="0"/>
              <a:t> 再去做 </a:t>
            </a:r>
            <a:r>
              <a:rPr lang="en-US" altLang="zh-TW" dirty="0"/>
              <a:t>3D</a:t>
            </a:r>
            <a:r>
              <a:rPr lang="zh-TW" altLang="en-US" dirty="0"/>
              <a:t> 捲積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直接切模型的</a:t>
            </a:r>
            <a:r>
              <a:rPr lang="en-US" altLang="zh-TW" dirty="0"/>
              <a:t>inference</a:t>
            </a:r>
            <a:r>
              <a:rPr lang="zh-TW" altLang="en-US" dirty="0"/>
              <a:t>不一定會比較快 因為</a:t>
            </a:r>
            <a:r>
              <a:rPr lang="en-US" altLang="zh-TW" dirty="0"/>
              <a:t>data amplification effect</a:t>
            </a:r>
            <a:r>
              <a:rPr lang="zh-TW" altLang="en-US" dirty="0"/>
              <a:t> 中間的</a:t>
            </a:r>
            <a:r>
              <a:rPr lang="en-US" altLang="zh-TW" dirty="0"/>
              <a:t>intermediate feature</a:t>
            </a:r>
            <a:r>
              <a:rPr lang="zh-TW" altLang="en-US" dirty="0"/>
              <a:t>會比</a:t>
            </a:r>
            <a:r>
              <a:rPr lang="en-US" altLang="zh-TW" dirty="0"/>
              <a:t>raw data</a:t>
            </a:r>
            <a:r>
              <a:rPr lang="zh-TW" altLang="en-US" dirty="0"/>
              <a:t>還大</a:t>
            </a:r>
            <a:endParaRPr lang="en-US" altLang="zh-TW" dirty="0"/>
          </a:p>
          <a:p>
            <a:r>
              <a:rPr lang="en-US" altLang="zh-TW" dirty="0"/>
              <a:t>3. DNN-based </a:t>
            </a:r>
            <a:r>
              <a:rPr lang="zh-TW" altLang="en-US" dirty="0"/>
              <a:t>方法 不一定能直接套用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zh-TW" altLang="en-US" dirty="0"/>
              <a:t>直接建一個</a:t>
            </a:r>
            <a:r>
              <a:rPr lang="en-US" altLang="zh-TW" dirty="0"/>
              <a:t>graph</a:t>
            </a:r>
            <a:r>
              <a:rPr lang="zh-TW" altLang="en-US" dirty="0"/>
              <a:t>的</a:t>
            </a:r>
            <a:r>
              <a:rPr lang="en-US" altLang="zh-TW" dirty="0"/>
              <a:t>autoencoder</a:t>
            </a:r>
            <a:r>
              <a:rPr lang="zh-TW" altLang="en-US" dirty="0"/>
              <a:t>蠻困難的 </a:t>
            </a:r>
            <a:r>
              <a:rPr lang="en-US" altLang="zh-TW" dirty="0"/>
              <a:t>GAE</a:t>
            </a:r>
            <a:r>
              <a:rPr lang="zh-TW" altLang="en-US" dirty="0"/>
              <a:t>也只能處理小的圖</a:t>
            </a:r>
            <a:r>
              <a:rPr lang="en-US" altLang="zh-TW" dirty="0"/>
              <a:t>(order of ten) 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把</a:t>
            </a:r>
            <a:r>
              <a:rPr lang="en-US" altLang="zh-TW" dirty="0"/>
              <a:t>graph</a:t>
            </a:r>
            <a:r>
              <a:rPr lang="zh-TW" altLang="en-US" dirty="0"/>
              <a:t>直接餵給</a:t>
            </a:r>
            <a:r>
              <a:rPr lang="en-US" altLang="zh-TW" dirty="0"/>
              <a:t>JSCC</a:t>
            </a:r>
            <a:r>
              <a:rPr lang="zh-TW" altLang="en-US" dirty="0"/>
              <a:t>也不是個好方法 會影響</a:t>
            </a:r>
            <a:r>
              <a:rPr lang="en-US" altLang="zh-TW" dirty="0"/>
              <a:t>adjacency matrix</a:t>
            </a:r>
            <a:r>
              <a:rPr lang="zh-TW" altLang="en-US" dirty="0"/>
              <a:t>的</a:t>
            </a:r>
            <a:r>
              <a:rPr lang="en-US" altLang="zh-TW" dirty="0"/>
              <a:t>graph</a:t>
            </a:r>
            <a:r>
              <a:rPr lang="zh-TW" altLang="en-US" dirty="0"/>
              <a:t>相依性 嚴重影響重建的品質</a:t>
            </a:r>
            <a:endParaRPr lang="en-US" altLang="zh-TW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432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Two considerations,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branch structure and coding scheme</a:t>
            </a:r>
          </a:p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On device, (1) </a:t>
            </a:r>
            <a:r>
              <a:rPr lang="en-US" altLang="zh-TW" sz="1600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pointwise MLP, (2) readout layer , (3) JSCC module</a:t>
            </a:r>
          </a:p>
          <a:p>
            <a:r>
              <a:rPr lang="en-US" altLang="zh-TW" sz="1600" b="0" i="0" u="none" strike="noStrike" kern="1200" baseline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On server, server-based network 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381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</a:t>
            </a:r>
            <a:r>
              <a:rPr lang="zh-TW" altLang="en-US" dirty="0"/>
              <a:t>輕量</a:t>
            </a:r>
            <a:r>
              <a:rPr lang="en-US" altLang="zh-TW" dirty="0"/>
              <a:t>MLP</a:t>
            </a:r>
            <a:r>
              <a:rPr lang="zh-TW" altLang="en-US" dirty="0"/>
              <a:t>來提取特徵，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用於減少訓練參數，實現類似</a:t>
            </a:r>
            <a:r>
              <a:rPr lang="en-US" altLang="zh-TW" sz="1600" b="0" i="0" u="none" strike="noStrike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CNN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權重共享機制，本質是用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[1,1]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大小的捲積核去做卷積操作，</a:t>
            </a:r>
            <a:r>
              <a:rPr lang="zh-TW" altLang="en-US" dirty="0"/>
              <a:t>所以算力需求較低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(3)JSCC</a:t>
            </a:r>
            <a:r>
              <a:rPr lang="zh-TW" altLang="en-US" dirty="0"/>
              <a:t>是輕量</a:t>
            </a:r>
            <a:r>
              <a:rPr lang="en-US" altLang="zh-TW" dirty="0"/>
              <a:t>autoencoder </a:t>
            </a:r>
            <a:r>
              <a:rPr lang="zh-TW" altLang="en-US" dirty="0"/>
              <a:t>把</a:t>
            </a:r>
            <a:r>
              <a:rPr lang="en-US" altLang="zh-TW" dirty="0"/>
              <a:t>feature values</a:t>
            </a:r>
            <a:r>
              <a:rPr lang="zh-TW" altLang="en-US" dirty="0"/>
              <a:t>映射到</a:t>
            </a:r>
            <a:r>
              <a:rPr lang="en-US" altLang="zh-TW" dirty="0"/>
              <a:t>channel symbol</a:t>
            </a:r>
            <a:r>
              <a:rPr lang="zh-TW" altLang="en-US" dirty="0"/>
              <a:t> 並透過加入幾層</a:t>
            </a:r>
            <a:r>
              <a:rPr lang="en-US" altLang="zh-TW" dirty="0"/>
              <a:t>non-trainable layer</a:t>
            </a:r>
            <a:r>
              <a:rPr lang="zh-TW" altLang="en-US" dirty="0"/>
              <a:t>來模擬</a:t>
            </a:r>
            <a:r>
              <a:rPr lang="en-US" altLang="zh-TW" dirty="0"/>
              <a:t>comm. channel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(4)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server-based network 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就是幾層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NN / fc layer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369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</a:t>
            </a:r>
            <a:r>
              <a:rPr lang="zh-TW" altLang="en-US" dirty="0"/>
              <a:t>讀出層 把</a:t>
            </a:r>
            <a:r>
              <a:rPr lang="en-US" altLang="zh-TW" dirty="0"/>
              <a:t>point cloud </a:t>
            </a:r>
            <a:r>
              <a:rPr lang="zh-TW" altLang="en-US" dirty="0"/>
              <a:t>映射到一個固定大小的陣列 </a:t>
            </a: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9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7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Complete training may encounter slow convergence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662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ModelNet40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包含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40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類的</a:t>
            </a:r>
            <a:r>
              <a:rPr lang="en-US" altLang="zh-TW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12311</a:t>
            </a:r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個三維形狀</a:t>
            </a:r>
            <a:endParaRPr lang="en-US" altLang="zh-TW" sz="16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endParaRPr lang="en-US" altLang="zh-TW" sz="16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zh-TW" altLang="en-US" dirty="0"/>
              <a:t>通道雜訊 是常態分布的 </a:t>
            </a:r>
            <a:r>
              <a:rPr lang="en-US" altLang="zh-TW" dirty="0"/>
              <a:t>AWGN</a:t>
            </a:r>
            <a:r>
              <a:rPr lang="zh-TW" altLang="en-US" dirty="0"/>
              <a:t> </a:t>
            </a:r>
            <a:r>
              <a:rPr lang="en-US" altLang="zh-TW" dirty="0"/>
              <a:t>channel. JSCC</a:t>
            </a:r>
            <a:r>
              <a:rPr lang="zh-TW" altLang="en-US" dirty="0"/>
              <a:t> </a:t>
            </a:r>
            <a:r>
              <a:rPr lang="en-US" altLang="zh-TW" dirty="0"/>
              <a:t>encoder</a:t>
            </a:r>
            <a:r>
              <a:rPr lang="zh-TW" altLang="en-US" dirty="0"/>
              <a:t> 的輸出會基於</a:t>
            </a:r>
            <a:r>
              <a:rPr lang="en-US" altLang="zh-TW" dirty="0"/>
              <a:t>l2 norm</a:t>
            </a:r>
            <a:r>
              <a:rPr lang="zh-TW" altLang="en-US" dirty="0"/>
              <a:t>去正規化</a:t>
            </a:r>
            <a:endParaRPr lang="en-US" altLang="zh-TW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SNR = P / (var)^2 (dB) </a:t>
            </a:r>
            <a:r>
              <a:rPr lang="zh-TW" altLang="en-US" dirty="0"/>
              <a:t>平均</a:t>
            </a:r>
            <a:r>
              <a:rPr lang="en-US" altLang="zh-TW" dirty="0"/>
              <a:t>signal power P 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r>
              <a:rPr lang="zh-TW" altLang="en-US" dirty="0"/>
              <a:t> 又若</a:t>
            </a:r>
            <a:r>
              <a:rPr lang="en-US" altLang="zh-TW" dirty="0"/>
              <a:t>channel</a:t>
            </a:r>
            <a:r>
              <a:rPr lang="zh-TW" altLang="en-US" dirty="0"/>
              <a:t> </a:t>
            </a:r>
            <a:r>
              <a:rPr lang="en-US" altLang="zh-TW" dirty="0"/>
              <a:t>noise </a:t>
            </a:r>
            <a:r>
              <a:rPr lang="zh-TW" altLang="en-US" dirty="0"/>
              <a:t>設</a:t>
            </a:r>
            <a:r>
              <a:rPr lang="en-US" altLang="zh-TW" dirty="0"/>
              <a:t> 0.1 </a:t>
            </a:r>
            <a:r>
              <a:rPr lang="zh-TW" altLang="en-US" dirty="0"/>
              <a:t>代表 </a:t>
            </a:r>
            <a:r>
              <a:rPr lang="en-US" altLang="zh-TW" dirty="0"/>
              <a:t>SNR = 20</a:t>
            </a:r>
            <a:r>
              <a:rPr lang="zh-TW" altLang="en-US" dirty="0"/>
              <a:t> 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接點​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​​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行數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手繪多邊形​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0" name="手繪多邊形​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TW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2" name="日期預留位置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23" name="頁尾預留位置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24" name="投影片編號預留位置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對角線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接點​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接點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接點​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+mj-ea"/>
                <a:ea typeface="+mj-ea"/>
              </a:defRPr>
            </a:lvl1pPr>
            <a:lvl2pPr algn="l" rtl="0">
              <a:defRPr sz="2400">
                <a:latin typeface="+mj-ea"/>
                <a:ea typeface="+mj-ea"/>
              </a:defRPr>
            </a:lvl2pPr>
            <a:lvl3pPr algn="l" rtl="0">
              <a:defRPr sz="2000">
                <a:latin typeface="+mj-ea"/>
                <a:ea typeface="+mj-ea"/>
              </a:defRPr>
            </a:lvl3pPr>
            <a:lvl4pPr algn="l" rtl="0">
              <a:defRPr sz="2000">
                <a:latin typeface="+mj-ea"/>
                <a:ea typeface="+mj-ea"/>
              </a:defRPr>
            </a:lvl4pPr>
            <a:lvl5pPr algn="l" rtl="0">
              <a:defRPr sz="2000">
                <a:latin typeface="+mj-ea"/>
                <a:ea typeface="+mj-ea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行數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手繪多邊形​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1" name="手繪多邊形​​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+mj-ea"/>
                <a:ea typeface="+mj-ea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2022/3/23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5579221-72B1-4F7C-BC91-B42FAF1C11FB}"/>
              </a:ext>
            </a:extLst>
          </p:cNvPr>
          <p:cNvSpPr/>
          <p:nvPr/>
        </p:nvSpPr>
        <p:spPr>
          <a:xfrm>
            <a:off x="981844" y="2581979"/>
            <a:ext cx="108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Shao, H. Zhang, Y. Mao and J. Zhang, "Branchy-GNN: A Device-Edge Co-Inference Framework for Efficient Point Cloud Processing," </a:t>
            </a:r>
            <a:r>
              <a:rPr lang="en-US" altLang="zh-TW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ICASSP 2021 - 2021 IEEE International Conference on Acoustics, Speech and Signal Processing (ICASSP)</a:t>
            </a:r>
            <a:r>
              <a:rPr lang="en-US" altLang="zh-TW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2021, pp. 8488-8492</a:t>
            </a:r>
            <a:endParaRPr lang="zh-TW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930553-671F-4D75-B07B-38F754109664}"/>
              </a:ext>
            </a:extLst>
          </p:cNvPr>
          <p:cNvSpPr/>
          <p:nvPr/>
        </p:nvSpPr>
        <p:spPr>
          <a:xfrm>
            <a:off x="909836" y="1220559"/>
            <a:ext cx="108732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Branchy-GNN: A Device-Edge Co-Inference Framework for Efficient Point Cloud Processing</a:t>
            </a:r>
            <a:endParaRPr lang="en-US" altLang="zh-TW" sz="34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46A4E3-8DF1-4478-96C7-7F79B8F35361}"/>
              </a:ext>
            </a:extLst>
          </p:cNvPr>
          <p:cNvSpPr/>
          <p:nvPr/>
        </p:nvSpPr>
        <p:spPr>
          <a:xfrm>
            <a:off x="4654252" y="4216154"/>
            <a:ext cx="3528392" cy="142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Advisor:     Dr. </a:t>
            </a:r>
            <a:r>
              <a:rPr lang="en-US" altLang="zh-TW" sz="2000" dirty="0" err="1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Chih</a:t>
            </a: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-Yu Wang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Presenter:  Shao-Heng Chen</a:t>
            </a:r>
          </a:p>
          <a:p>
            <a:pPr algn="just"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           March 23, 2022</a:t>
            </a:r>
            <a:endParaRPr lang="zh-TW" altLang="en-US" sz="2000" dirty="0">
              <a:solidFill>
                <a:srgbClr val="0070C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6418448" y="2410653"/>
            <a:ext cx="4596974" cy="16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baselines:  (1) device-only,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       (2) edge-only,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	       (3) model splitting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FC217D-0AD1-40CA-8EB5-F4526AC5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93" y="1938418"/>
            <a:ext cx="4958983" cy="3722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/>
              <p:nvPr/>
            </p:nvSpPr>
            <p:spPr>
              <a:xfrm>
                <a:off x="1747805" y="5766135"/>
                <a:ext cx="385015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2.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𝑂𝑛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𝑐𝑜𝑚𝑚𝑢𝑛𝑖𝑐𝑎𝑡𝑖𝑜𝑛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𝑙𝑎𝑡𝑒𝑛𝑐𝑦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05" y="5766135"/>
                <a:ext cx="3850157" cy="646331"/>
              </a:xfrm>
              <a:prstGeom prst="rect">
                <a:avLst/>
              </a:prstGeom>
              <a:blipFill>
                <a:blip r:embed="rId4"/>
                <a:stretch>
                  <a:fillRect l="-475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B12F301-D8C3-4649-AF30-9BFABEF12E28}"/>
              </a:ext>
            </a:extLst>
          </p:cNvPr>
          <p:cNvSpPr/>
          <p:nvPr/>
        </p:nvSpPr>
        <p:spPr>
          <a:xfrm>
            <a:off x="1193393" y="1338951"/>
            <a:ext cx="8424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On-device computational cost vs. communication overhead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FFC3CC-72DD-4061-966A-FB7434EA6894}"/>
              </a:ext>
            </a:extLst>
          </p:cNvPr>
          <p:cNvSpPr/>
          <p:nvPr/>
        </p:nvSpPr>
        <p:spPr>
          <a:xfrm>
            <a:off x="6418448" y="1948988"/>
            <a:ext cx="4754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channel BW = 10kHz (optimal)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B2580-1216-4437-B0D2-B9E2494F1AE2}"/>
              </a:ext>
            </a:extLst>
          </p:cNvPr>
          <p:cNvSpPr/>
          <p:nvPr/>
        </p:nvSpPr>
        <p:spPr>
          <a:xfrm>
            <a:off x="6448493" y="4625182"/>
            <a:ext cx="5202302" cy="114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input size:   512 		(points)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output size: 1536, 1024, 512, 128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9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10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5" y="1340768"/>
            <a:ext cx="475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End-to-end inference latency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7330A4F-11F6-4363-A78C-466C0A794047}"/>
                  </a:ext>
                </a:extLst>
              </p:cNvPr>
              <p:cNvSpPr/>
              <p:nvPr/>
            </p:nvSpPr>
            <p:spPr>
              <a:xfrm>
                <a:off x="2032170" y="5780127"/>
                <a:ext cx="33146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3.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𝑖𝑛𝑓𝑒𝑟𝑒𝑛𝑐𝑒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𝑏𝑎𝑛𝑑𝑤𝑖𝑑𝑡h</m:t>
                    </m:r>
                  </m:oMath>
                </a14:m>
                <a:r>
                  <a:rPr lang="en-US" altLang="zh-TW" sz="1800" b="0" dirty="0"/>
                  <a:t> 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7330A4F-11F6-4363-A78C-466C0A794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70" y="5780127"/>
                <a:ext cx="3314662" cy="646331"/>
              </a:xfrm>
              <a:prstGeom prst="rect">
                <a:avLst/>
              </a:prstGeom>
              <a:blipFill>
                <a:blip r:embed="rId3"/>
                <a:stretch>
                  <a:fillRect l="-551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F4B20960-52C3-47DC-96FF-9FB4DE402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65" y="1998538"/>
            <a:ext cx="5301835" cy="373471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0B96DBB-DF36-4987-AE4F-4A9DCA7A4732}"/>
              </a:ext>
            </a:extLst>
          </p:cNvPr>
          <p:cNvSpPr/>
          <p:nvPr/>
        </p:nvSpPr>
        <p:spPr>
          <a:xfrm>
            <a:off x="6525490" y="4797152"/>
            <a:ext cx="1369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Georgia" panose="02040502050405020303" pitchFamily="18" charset="0"/>
                <a:cs typeface="Gautami" panose="020B0502040204020203" pitchFamily="34" charset="0"/>
              </a:rPr>
              <a:t>optimal</a:t>
            </a:r>
            <a:endParaRPr lang="zh-TW" altLang="en-US" dirty="0">
              <a:solidFill>
                <a:srgbClr val="FF0000"/>
              </a:solidFill>
              <a:latin typeface="Georgia" panose="02040502050405020303" pitchFamily="18" charset="0"/>
              <a:cs typeface="Gautami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05C4CC-9612-47B8-84B7-A8D3FF35C6C7}"/>
              </a:ext>
            </a:extLst>
          </p:cNvPr>
          <p:cNvSpPr/>
          <p:nvPr/>
        </p:nvSpPr>
        <p:spPr>
          <a:xfrm>
            <a:off x="6742484" y="1981146"/>
            <a:ext cx="5051383" cy="11409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meets min. edge inference latency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with limited BW (0.3 ~ 5 kHz)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4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results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50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Verify robustness: train at SNR = 20 dB, test at SNR = 18~25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/>
              <p:nvPr/>
            </p:nvSpPr>
            <p:spPr>
              <a:xfrm>
                <a:off x="1747805" y="5766135"/>
                <a:ext cx="41145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𝐹𝑖𝑔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. 4.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𝐶𝑙𝑎𝑠𝑠𝑖𝑓𝑖𝑐𝑎𝑡𝑖𝑜𝑛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𝑐𝑜𝑛𝑑𝑖𝑡𝑖𝑜𝑛𝑠</m:t>
                    </m:r>
                  </m:oMath>
                </a14:m>
                <a:r>
                  <a:rPr lang="en-US" altLang="zh-TW" sz="1800" b="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7B2D3-0C11-4DAE-B319-2112BBA87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05" y="5766135"/>
                <a:ext cx="4114588" cy="646331"/>
              </a:xfrm>
              <a:prstGeom prst="rect">
                <a:avLst/>
              </a:prstGeom>
              <a:blipFill>
                <a:blip r:embed="rId3"/>
                <a:stretch>
                  <a:fillRect l="-444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69B19FBD-7E51-422E-B2F2-7FE69724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95" y="1937739"/>
            <a:ext cx="5052292" cy="372351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F16B1F7-BA4C-4C55-A04B-25E6C89FB839}"/>
              </a:ext>
            </a:extLst>
          </p:cNvPr>
          <p:cNvSpPr/>
          <p:nvPr/>
        </p:nvSpPr>
        <p:spPr>
          <a:xfrm>
            <a:off x="6469153" y="4625182"/>
            <a:ext cx="5202302" cy="114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input size:   512 		(points)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output size: 1536, 1024, 512, 128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9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57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Maybe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try some of the ideas on YOLO_CFAR case</a:t>
            </a:r>
          </a:p>
        </p:txBody>
      </p:sp>
    </p:spTree>
    <p:extLst>
      <p:ext uri="{BB962C8B-B14F-4D97-AF65-F5344CB8AC3E}">
        <p14:creationId xmlns:p14="http://schemas.microsoft.com/office/powerpoint/2010/main" val="35605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Appendix A. GNN-based point cloud processing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4876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13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085481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types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(1) Recurrent Graph NN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Convolutional Graph NN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Graph Autoencoders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(4) Spatial-temporal Graph NN</a:t>
            </a:r>
          </a:p>
        </p:txBody>
      </p:sp>
    </p:spTree>
    <p:extLst>
      <p:ext uri="{BB962C8B-B14F-4D97-AF65-F5344CB8AC3E}">
        <p14:creationId xmlns:p14="http://schemas.microsoft.com/office/powerpoint/2010/main" val="22986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700808"/>
            <a:ext cx="9577064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Overview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Branchy-GNN framework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Cost-Overhead Tradeoff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4. Experiments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5. Future 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Overview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387675"/>
            <a:ext cx="10085481" cy="445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1. GNN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vs. 3D-CNN?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0B0F0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–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Input:           Point Set    vs.    Dense Array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– Operation:   </a:t>
            </a:r>
            <a:r>
              <a:rPr lang="en-US" altLang="zh-TW" dirty="0" err="1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vs.    Convolution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– Neighbor:    varying # points    vs.    fixed # pixel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2. Why not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model splitting?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–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more severe data amplification effect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3. What’s the possible challenges?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– data amplification, autoencoder/JSCC design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0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Branchy-GNN framework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7868" y="1217755"/>
            <a:ext cx="6615130" cy="113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Branch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structure reduce computational cost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JSCC coding scheme reduce comm. overhead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0D0F2B-CCBF-43B6-B1D9-C9723633E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1179" y="2559815"/>
            <a:ext cx="5583296" cy="26472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EDC127-C9D1-459C-B958-E0E6BB9CD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28" y="2492896"/>
            <a:ext cx="5789842" cy="41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Branchy-GNN framework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5" y="1340768"/>
            <a:ext cx="4901018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 point-wise MLP [1]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A readout layer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(3) A Joint Source-Channel Coding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  (JSCC) module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(4) A server-based network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8C8B63-AF4B-42F3-9362-E6BE19DA5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0" y="1376386"/>
            <a:ext cx="5789842" cy="4182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8A6E1-5CD4-4702-A725-15735750C0B6}"/>
              </a:ext>
            </a:extLst>
          </p:cNvPr>
          <p:cNvSpPr/>
          <p:nvPr/>
        </p:nvSpPr>
        <p:spPr>
          <a:xfrm>
            <a:off x="194117" y="5706828"/>
            <a:ext cx="110892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C.R. Qi, H.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Mo, and L.J.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Guibas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Pointnet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on point sets for 3d classification and segmentation,” in Proceedings of the IEEE Conference on Computer Vision and Pattern Recognition, 2017, pp. 652– 660 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Branchy-GNN framework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8B4A8-FAA0-4C7C-B6B7-8D8DA600B079}"/>
              </a:ext>
            </a:extLst>
          </p:cNvPr>
          <p:cNvSpPr/>
          <p:nvPr/>
        </p:nvSpPr>
        <p:spPr>
          <a:xfrm>
            <a:off x="1193395" y="1340768"/>
            <a:ext cx="4901018" cy="57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A readout layer [2]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5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8C8B63-AF4B-42F3-9362-E6BE19DA5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00" y="1376386"/>
            <a:ext cx="5789842" cy="4182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B8A6E1-5CD4-4702-A725-15735750C0B6}"/>
              </a:ext>
            </a:extLst>
          </p:cNvPr>
          <p:cNvSpPr/>
          <p:nvPr/>
        </p:nvSpPr>
        <p:spPr>
          <a:xfrm>
            <a:off x="194117" y="5706828"/>
            <a:ext cx="11089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Wang, Y. Sun, Z. Liu, S.E.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M.M. Bronstein, and J.M. Solomon, “Dynamic graph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learning on point clouds,” ACM Transactions On Graphics, vol. 38, no. 5, pp. 1–12, 2019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1D63ED9-96A6-4E10-91B9-27BC3714131A}"/>
                  </a:ext>
                </a:extLst>
              </p:cNvPr>
              <p:cNvSpPr txBox="1"/>
              <p:nvPr/>
            </p:nvSpPr>
            <p:spPr>
              <a:xfrm>
                <a:off x="1269876" y="2088038"/>
                <a:ext cx="4446025" cy="1039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𝑟𝑒𝑎𝑑𝑜𝑢𝑡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sz="28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𝑚𝑎</m:t>
                    </m:r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800" b="0" dirty="0"/>
                  <a:t> </a:t>
                </a: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21D63ED9-96A6-4E10-91B9-27BC3714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2088038"/>
                <a:ext cx="4446025" cy="1039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8B625AD-A2AF-4920-AD03-A83D0B8570B2}"/>
                  </a:ext>
                </a:extLst>
              </p:cNvPr>
              <p:cNvSpPr/>
              <p:nvPr/>
            </p:nvSpPr>
            <p:spPr>
              <a:xfrm>
                <a:off x="1193395" y="3233645"/>
                <a:ext cx="4875694" cy="1206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altLang="zh-TW" b="0" dirty="0"/>
                  <a:t>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𝑐𝑜𝑛𝑐𝑎𝑡𝑒𝑛𝑎𝑡𝑖𝑜𝑛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8B625AD-A2AF-4920-AD03-A83D0B857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5" y="3233645"/>
                <a:ext cx="4875694" cy="1206869"/>
              </a:xfrm>
              <a:prstGeom prst="rect">
                <a:avLst/>
              </a:prstGeom>
              <a:blipFill>
                <a:blip r:embed="rId5"/>
                <a:stretch>
                  <a:fillRect l="-1125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Computation Cost-Overhead Tradeoff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59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6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D9B0DB-B641-464B-B6F1-A034DC02048E}"/>
              </a:ext>
            </a:extLst>
          </p:cNvPr>
          <p:cNvSpPr/>
          <p:nvPr/>
        </p:nvSpPr>
        <p:spPr>
          <a:xfrm>
            <a:off x="1193394" y="1340768"/>
            <a:ext cx="10085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1193394" y="1594684"/>
            <a:ext cx="9293506" cy="280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On-device computation latency vs. communication latency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Computational cost determined by main branch GNN layers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Communication overhead determined by JSCC output dimension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Earlier exit means less on-device computation and higher  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   communication overhead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1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Training Methodologies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7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93528-944E-4F94-8612-415EA60B87A3}"/>
              </a:ext>
            </a:extLst>
          </p:cNvPr>
          <p:cNvSpPr/>
          <p:nvPr/>
        </p:nvSpPr>
        <p:spPr>
          <a:xfrm>
            <a:off x="1193394" y="1594684"/>
            <a:ext cx="9293506" cy="168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Complete training may cause slow convergence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(1) Separate training, first train the original GNN / main branch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(2) Then, fix the weights and train the 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41015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8DE94A-6466-4370-8A90-52DC7C01DD9D}"/>
              </a:ext>
            </a:extLst>
          </p:cNvPr>
          <p:cNvSpPr/>
          <p:nvPr/>
        </p:nvSpPr>
        <p:spPr>
          <a:xfrm>
            <a:off x="1197868" y="620688"/>
            <a:ext cx="10441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Experimental settings[2]</a:t>
            </a:r>
            <a:endParaRPr lang="en-US" altLang="zh-TW" sz="32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F6994E-A9BA-4367-97D0-E91DDA639A06}"/>
              </a:ext>
            </a:extLst>
          </p:cNvPr>
          <p:cNvSpPr/>
          <p:nvPr/>
        </p:nvSpPr>
        <p:spPr>
          <a:xfrm>
            <a:off x="11283349" y="6006479"/>
            <a:ext cx="367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8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84A348-5607-4643-B7B6-76996EF07C4D}"/>
              </a:ext>
            </a:extLst>
          </p:cNvPr>
          <p:cNvSpPr/>
          <p:nvPr/>
        </p:nvSpPr>
        <p:spPr>
          <a:xfrm>
            <a:off x="1193394" y="1340768"/>
            <a:ext cx="10661658" cy="2795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Shape recognition on ModelNet40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[3], 40 categories of 12311 images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Main branch: DGCNN</a:t>
            </a:r>
            <a:r>
              <a:rPr lang="zh-TW" altLang="en-US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[2]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AWGN channel with SNR = 20dB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Edge device: Raspberry Pi3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B0F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– Edge Server: PC with RTX 2080Ti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8B0E72-C5D8-4A70-B99E-6BB4E7054FE9}"/>
              </a:ext>
            </a:extLst>
          </p:cNvPr>
          <p:cNvSpPr/>
          <p:nvPr/>
        </p:nvSpPr>
        <p:spPr>
          <a:xfrm>
            <a:off x="440342" y="5013176"/>
            <a:ext cx="110892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Z. Wu, S. Song, A. Khosla, F. Yu, L. Zhang, X. Tang, and J. Xiao, “3d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shapenets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deep representation for volumetric shapes,” in 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2015, pp. 1912–1920.</a:t>
            </a:r>
          </a:p>
          <a:p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Y. Wang, Y. Sun, Z. Liu, S.E. </a:t>
            </a:r>
            <a:r>
              <a:rPr lang="en-US" altLang="zh-TW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M.M. Bronstein, and J.M. Solomon, “Dynamic Graph CNN for learning on point clouds,” </a:t>
            </a:r>
            <a:r>
              <a:rPr lang="en-US" altLang="zh-TW" sz="20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lang="en-US" altLang="zh-TW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On Graphics</a:t>
            </a:r>
            <a:r>
              <a:rPr lang="en-US" altLang="zh-TW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5, pp. 1–12, 2019</a:t>
            </a:r>
            <a:endParaRPr lang="zh-TW" alt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科技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2_TF02787990.potx" id="{5D7B44C0-935F-4527-AFD9-533AB007DCDD}" vid="{68BFFC14-726C-4C6F-B5FD-8BFDC490BED3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三條電路線簡報 (寬螢幕)</Template>
  <TotalTime>2514</TotalTime>
  <Words>1202</Words>
  <Application>Microsoft Office PowerPoint</Application>
  <PresentationFormat>自訂</PresentationFormat>
  <Paragraphs>134</Paragraphs>
  <Slides>14</Slides>
  <Notes>14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Arial</vt:lpstr>
      <vt:lpstr>Calibri</vt:lpstr>
      <vt:lpstr>Cambria Math</vt:lpstr>
      <vt:lpstr>Gautami</vt:lpstr>
      <vt:lpstr>Georgia</vt:lpstr>
      <vt:lpstr>Times New Roman</vt:lpstr>
      <vt:lpstr>科技 16x9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陳劭珩</dc:creator>
  <cp:lastModifiedBy>陳劭珩</cp:lastModifiedBy>
  <cp:revision>278</cp:revision>
  <dcterms:created xsi:type="dcterms:W3CDTF">2022-02-09T04:51:17Z</dcterms:created>
  <dcterms:modified xsi:type="dcterms:W3CDTF">2022-03-23T06:32:31Z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