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2" r:id="rId6"/>
    <p:sldId id="263" r:id="rId7"/>
    <p:sldId id="264" r:id="rId8"/>
    <p:sldId id="268" r:id="rId9"/>
    <p:sldId id="279" r:id="rId10"/>
    <p:sldId id="273" r:id="rId11"/>
    <p:sldId id="280" r:id="rId12"/>
    <p:sldId id="266" r:id="rId13"/>
    <p:sldId id="277" r:id="rId14"/>
    <p:sldId id="282" r:id="rId15"/>
    <p:sldId id="275" r:id="rId16"/>
    <p:sldId id="283" r:id="rId17"/>
    <p:sldId id="284" r:id="rId18"/>
    <p:sldId id="285" r:id="rId19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237" autoAdjust="0"/>
  </p:normalViewPr>
  <p:slideViewPr>
    <p:cSldViewPr>
      <p:cViewPr varScale="1">
        <p:scale>
          <a:sx n="100" d="100"/>
          <a:sy n="100" d="100"/>
        </p:scale>
        <p:origin x="99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2022/4/6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2022/4/6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2020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月發表於 </a:t>
            </a:r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ICC workshop</a:t>
            </a:r>
            <a:r>
              <a:rPr lang="zh-TW" altLang="en-US" dirty="0"/>
              <a:t> 會議的論文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rate</a:t>
            </a:r>
            <a:r>
              <a:rPr lang="zh-TW" altLang="en-US" dirty="0"/>
              <a:t>固定 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466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714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0747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AWGN channel</a:t>
            </a:r>
            <a:r>
              <a:rPr lang="zh-TW" altLang="en-US" dirty="0"/>
              <a:t> 若</a:t>
            </a:r>
            <a:r>
              <a:rPr lang="en-US" altLang="zh-TW" dirty="0"/>
              <a:t>PSNR</a:t>
            </a:r>
            <a:r>
              <a:rPr lang="zh-TW" altLang="en-US" dirty="0"/>
              <a:t> 從</a:t>
            </a:r>
            <a:r>
              <a:rPr lang="en-US" altLang="zh-TW" dirty="0"/>
              <a:t>25dB</a:t>
            </a:r>
            <a:r>
              <a:rPr lang="zh-TW" altLang="en-US" dirty="0"/>
              <a:t>掉到</a:t>
            </a:r>
            <a:r>
              <a:rPr lang="en-US" altLang="zh-TW" dirty="0"/>
              <a:t>10dB</a:t>
            </a:r>
            <a:r>
              <a:rPr lang="zh-TW" altLang="en-US" dirty="0"/>
              <a:t> </a:t>
            </a:r>
            <a:r>
              <a:rPr lang="en-US" altLang="zh-TW" dirty="0"/>
              <a:t>accuracy </a:t>
            </a:r>
            <a:r>
              <a:rPr lang="zh-TW" altLang="en-US" dirty="0"/>
              <a:t>掉不到 </a:t>
            </a:r>
            <a:r>
              <a:rPr lang="en-US" altLang="zh-TW" dirty="0"/>
              <a:t>1%</a:t>
            </a: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4798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BEC</a:t>
            </a:r>
            <a:r>
              <a:rPr lang="zh-TW" altLang="en-US" dirty="0"/>
              <a:t> 若</a:t>
            </a:r>
            <a:r>
              <a:rPr lang="en-US" altLang="zh-TW" dirty="0"/>
              <a:t>BER</a:t>
            </a:r>
            <a:r>
              <a:rPr lang="zh-TW" altLang="en-US" dirty="0"/>
              <a:t> 從</a:t>
            </a:r>
            <a:r>
              <a:rPr lang="en-US" altLang="zh-TW" dirty="0"/>
              <a:t>0.01</a:t>
            </a:r>
            <a:r>
              <a:rPr lang="zh-TW" altLang="en-US" dirty="0"/>
              <a:t>上升到</a:t>
            </a:r>
            <a:r>
              <a:rPr lang="en-US" altLang="zh-TW" dirty="0"/>
              <a:t>0.15</a:t>
            </a:r>
            <a:r>
              <a:rPr lang="zh-TW" altLang="en-US" dirty="0"/>
              <a:t> 一樣</a:t>
            </a:r>
            <a:r>
              <a:rPr lang="en-US" altLang="zh-TW" dirty="0"/>
              <a:t>accuracy </a:t>
            </a:r>
            <a:r>
              <a:rPr lang="zh-TW" altLang="en-US" dirty="0"/>
              <a:t>掉不到 </a:t>
            </a:r>
            <a:r>
              <a:rPr lang="en-US" altLang="zh-TW" dirty="0"/>
              <a:t>1%</a:t>
            </a: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6182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922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1.co-inference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的挑戰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Network splitting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以減少算力需求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Feature compression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以減少通訊成本 之前有報過一些常見方法 </a:t>
            </a:r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/>
              <a:t>先前的常見方法是採取 </a:t>
            </a:r>
            <a:r>
              <a:rPr lang="en-US" altLang="zh-TW" dirty="0"/>
              <a:t>feature coding method</a:t>
            </a:r>
            <a:r>
              <a:rPr lang="zh-TW" altLang="en-US" dirty="0"/>
              <a:t> 有像是 </a:t>
            </a:r>
            <a:r>
              <a:rPr lang="en-US" altLang="zh-TW" dirty="0"/>
              <a:t>JPEG, Huffman coding, </a:t>
            </a:r>
            <a:r>
              <a:rPr lang="en-US" altLang="zh-TW" dirty="0" err="1"/>
              <a:t>BottleNet</a:t>
            </a:r>
            <a:r>
              <a:rPr lang="en-US" altLang="zh-TW" dirty="0"/>
              <a:t> itself. </a:t>
            </a:r>
            <a:r>
              <a:rPr lang="zh-TW" altLang="en-US" dirty="0"/>
              <a:t>但這些都是 </a:t>
            </a:r>
            <a:r>
              <a:rPr lang="en-US" altLang="zh-TW" dirty="0"/>
              <a:t>source coding</a:t>
            </a:r>
            <a:r>
              <a:rPr lang="zh-TW" altLang="en-US" dirty="0"/>
              <a:t> </a:t>
            </a:r>
            <a:r>
              <a:rPr lang="en-US" altLang="zh-TW" dirty="0"/>
              <a:t>only</a:t>
            </a:r>
            <a:r>
              <a:rPr lang="zh-TW" altLang="en-US" dirty="0"/>
              <a:t> 的方法 目標是</a:t>
            </a:r>
            <a:r>
              <a:rPr lang="en-US" altLang="zh-TW" dirty="0"/>
              <a:t>losses compression </a:t>
            </a:r>
            <a:r>
              <a:rPr lang="zh-TW" altLang="en-US" dirty="0"/>
              <a:t>且需要良好的通訊狀況 </a:t>
            </a:r>
            <a:r>
              <a:rPr lang="en-US" altLang="zh-TW" dirty="0"/>
              <a:t>(reliable comm.)</a:t>
            </a:r>
          </a:p>
          <a:p>
            <a:pPr marL="0" indent="0">
              <a:buNone/>
            </a:pPr>
            <a:r>
              <a:rPr lang="zh-TW" altLang="en-US" dirty="0"/>
              <a:t>也有人用</a:t>
            </a:r>
            <a:r>
              <a:rPr lang="en-US" altLang="zh-TW" dirty="0"/>
              <a:t>JSCC</a:t>
            </a:r>
            <a:r>
              <a:rPr lang="zh-TW" altLang="en-US" dirty="0"/>
              <a:t> 像是</a:t>
            </a:r>
            <a:r>
              <a:rPr lang="en-US" altLang="zh-TW" dirty="0"/>
              <a:t>2019</a:t>
            </a:r>
            <a:r>
              <a:rPr lang="zh-TW" altLang="en-US" dirty="0"/>
              <a:t>年</a:t>
            </a:r>
            <a:r>
              <a:rPr lang="en-US" altLang="zh-TW" dirty="0"/>
              <a:t>ICML</a:t>
            </a:r>
            <a:r>
              <a:rPr lang="zh-TW" altLang="en-US" dirty="0"/>
              <a:t> 有一篇是 透過</a:t>
            </a:r>
            <a:r>
              <a:rPr lang="en-US" altLang="zh-TW" dirty="0"/>
              <a:t>seq-to-seq learning framework </a:t>
            </a:r>
            <a:r>
              <a:rPr lang="zh-TW" altLang="en-US" dirty="0"/>
              <a:t>在</a:t>
            </a:r>
            <a:r>
              <a:rPr lang="en-US" altLang="zh-TW" dirty="0"/>
              <a:t>BEC</a:t>
            </a:r>
            <a:r>
              <a:rPr lang="zh-TW" altLang="en-US" dirty="0"/>
              <a:t>傳</a:t>
            </a:r>
            <a:r>
              <a:rPr lang="en-US" altLang="zh-TW" dirty="0"/>
              <a:t>text msg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432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different channel model, just replace the transfer function</a:t>
            </a: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38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369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BEC</a:t>
            </a:r>
            <a:r>
              <a:rPr lang="zh-TW" altLang="en-US" dirty="0"/>
              <a:t> 二元輸入 三元輸出 模擬</a:t>
            </a:r>
            <a:r>
              <a:rPr lang="en-US" altLang="zh-TW" dirty="0"/>
              <a:t>deep fade</a:t>
            </a:r>
            <a:r>
              <a:rPr lang="zh-TW" altLang="en-US" dirty="0"/>
              <a:t>跟</a:t>
            </a:r>
            <a:r>
              <a:rPr lang="en-US" altLang="zh-TW" dirty="0"/>
              <a:t>burst error</a:t>
            </a:r>
          </a:p>
          <a:p>
            <a:pPr marL="0" indent="0">
              <a:buNone/>
            </a:pPr>
            <a:r>
              <a:rPr lang="zh-TW" altLang="en-US" dirty="0"/>
              <a:t>能不能做到</a:t>
            </a:r>
            <a:r>
              <a:rPr lang="en-US" altLang="zh-TW" dirty="0"/>
              <a:t>end-to-end training</a:t>
            </a:r>
            <a:r>
              <a:rPr lang="zh-TW" altLang="en-US" dirty="0"/>
              <a:t> 要看</a:t>
            </a:r>
            <a:r>
              <a:rPr lang="en-US" altLang="zh-TW" dirty="0"/>
              <a:t>channel</a:t>
            </a:r>
            <a:r>
              <a:rPr lang="zh-TW" altLang="en-US" dirty="0"/>
              <a:t>的</a:t>
            </a:r>
            <a:r>
              <a:rPr lang="en-US" altLang="zh-TW" dirty="0"/>
              <a:t>transfer function</a:t>
            </a:r>
            <a:r>
              <a:rPr lang="zh-TW" altLang="en-US" dirty="0"/>
              <a:t>能不能微 像是</a:t>
            </a:r>
            <a:r>
              <a:rPr lang="en-US" altLang="zh-TW" dirty="0"/>
              <a:t>AWGN</a:t>
            </a:r>
            <a:r>
              <a:rPr lang="zh-TW" altLang="en-US" dirty="0"/>
              <a:t>的可微 但</a:t>
            </a:r>
            <a:r>
              <a:rPr lang="en-US" altLang="zh-TW" dirty="0"/>
              <a:t>BEC</a:t>
            </a:r>
            <a:r>
              <a:rPr lang="zh-TW" altLang="en-US" dirty="0"/>
              <a:t>的不可微 所以在</a:t>
            </a:r>
            <a:r>
              <a:rPr lang="en-US" altLang="zh-TW" dirty="0"/>
              <a:t>BP</a:t>
            </a:r>
            <a:r>
              <a:rPr lang="zh-TW" altLang="en-US" dirty="0"/>
              <a:t>的時候直接忽略</a:t>
            </a:r>
            <a:r>
              <a:rPr lang="en-US" altLang="zh-TW" dirty="0"/>
              <a:t>BEC</a:t>
            </a:r>
            <a:r>
              <a:rPr lang="zh-TW" altLang="en-US" dirty="0"/>
              <a:t> </a:t>
            </a:r>
            <a:r>
              <a:rPr lang="en-US" altLang="zh-TW" dirty="0"/>
              <a:t>channel model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89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2789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只</a:t>
            </a:r>
            <a:r>
              <a:rPr lang="en-US" altLang="zh-TW" dirty="0"/>
              <a:t>train DNN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只</a:t>
            </a:r>
            <a:r>
              <a:rPr lang="en-US" altLang="zh-TW" dirty="0"/>
              <a:t>train encoder/decoder</a:t>
            </a:r>
          </a:p>
          <a:p>
            <a:r>
              <a:rPr lang="en-US" altLang="zh-TW" dirty="0"/>
              <a:t>3.fine-tuning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662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946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2022/4/6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2022/4/6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2022/4/6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2022/4/6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2022/4/6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2022/4/6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2022/4/6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2022/4/6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2022/4/6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2022/4/6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2022/4/6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2022/4/6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5579221-72B1-4F7C-BC91-B42FAF1C11FB}"/>
              </a:ext>
            </a:extLst>
          </p:cNvPr>
          <p:cNvSpPr/>
          <p:nvPr/>
        </p:nvSpPr>
        <p:spPr>
          <a:xfrm>
            <a:off x="981844" y="2611071"/>
            <a:ext cx="1080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Shao and J. Zhang, "</a:t>
            </a:r>
            <a:r>
              <a:rPr lang="en-US" altLang="zh-TW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BottleNet</a:t>
            </a:r>
            <a:r>
              <a:rPr lang="en-US" altLang="zh-TW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++: An End-to-End Approach for Feature Compression in Device-Edge Co-Inference Systems," </a:t>
            </a:r>
            <a:r>
              <a:rPr lang="en-US" altLang="zh-TW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IEEE International Conference on Communications Workshops (ICC Workshops)</a:t>
            </a:r>
            <a:r>
              <a:rPr lang="en-US" altLang="zh-TW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2020, pp. 1-6. (cited by 50)</a:t>
            </a:r>
            <a:endParaRPr lang="zh-TW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930553-671F-4D75-B07B-38F754109664}"/>
              </a:ext>
            </a:extLst>
          </p:cNvPr>
          <p:cNvSpPr/>
          <p:nvPr/>
        </p:nvSpPr>
        <p:spPr>
          <a:xfrm>
            <a:off x="909836" y="1220559"/>
            <a:ext cx="108732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BottleNet</a:t>
            </a:r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++: An End-to-End Approach for Feature Compression in Device-Edge Co-Inference Systems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46A4E3-8DF1-4478-96C7-7F79B8F35361}"/>
              </a:ext>
            </a:extLst>
          </p:cNvPr>
          <p:cNvSpPr/>
          <p:nvPr/>
        </p:nvSpPr>
        <p:spPr>
          <a:xfrm>
            <a:off x="4582244" y="4293096"/>
            <a:ext cx="3528392" cy="142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Advisor:     Dr. </a:t>
            </a:r>
            <a:r>
              <a:rPr lang="en-US" altLang="zh-TW" sz="2000" dirty="0" err="1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Chih</a:t>
            </a:r>
            <a:r>
              <a:rPr lang="en-US" altLang="zh-TW" sz="2000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-Yu Wang</a:t>
            </a:r>
          </a:p>
          <a:p>
            <a:pPr algn="just">
              <a:lnSpc>
                <a:spcPct val="15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Presenter:  Shao-Heng Chen</a:t>
            </a:r>
          </a:p>
          <a:p>
            <a:pPr algn="just">
              <a:lnSpc>
                <a:spcPct val="15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Date:           April 06, 2022</a:t>
            </a:r>
            <a:endParaRPr lang="zh-TW" altLang="en-US" sz="2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504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Experimental results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9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007B2D3-0C11-4DAE-B319-2112BBA87387}"/>
                  </a:ext>
                </a:extLst>
              </p:cNvPr>
              <p:cNvSpPr/>
              <p:nvPr/>
            </p:nvSpPr>
            <p:spPr>
              <a:xfrm>
                <a:off x="477788" y="5683313"/>
                <a:ext cx="108055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𝐹𝑖𝑔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. 2.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𝑂𝑛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𝑜𝑚𝑝𝑢𝑡𝑎𝑡𝑖𝑜𝑛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𝐶𝑜𝑚𝑚𝑢𝑛𝑖𝑐𝑎𝑡𝑖𝑜𝑛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𝑂𝑣𝑒𝑟h𝑒𝑎𝑑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𝐵𝐸𝐶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𝑅𝑒𝑠𝑁𝑒𝑡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𝑉𝐺𝐺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zh-TW" sz="1800" b="0" dirty="0"/>
                  <a:t> 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007B2D3-0C11-4DAE-B319-2112BBA87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8" y="5683313"/>
                <a:ext cx="10805561" cy="369332"/>
              </a:xfrm>
              <a:prstGeom prst="rect">
                <a:avLst/>
              </a:prstGeom>
              <a:blipFill>
                <a:blip r:embed="rId3"/>
                <a:stretch>
                  <a:fillRect l="-16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B12F301-D8C3-4649-AF30-9BFABEF12E28}"/>
              </a:ext>
            </a:extLst>
          </p:cNvPr>
          <p:cNvSpPr/>
          <p:nvPr/>
        </p:nvSpPr>
        <p:spPr>
          <a:xfrm>
            <a:off x="1193393" y="1338951"/>
            <a:ext cx="900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On-device Computational vs. Communication Overhead in BEC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62C4DC8-251B-4FE4-975E-E44A9D214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55" y="1934104"/>
            <a:ext cx="4594345" cy="365513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D89D60D-B86A-4D3C-B15F-CFC894400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34103"/>
            <a:ext cx="4545029" cy="36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Experimental results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10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459E1F-349A-4FF2-BB62-0B72CF500576}"/>
              </a:ext>
            </a:extLst>
          </p:cNvPr>
          <p:cNvSpPr/>
          <p:nvPr/>
        </p:nvSpPr>
        <p:spPr>
          <a:xfrm>
            <a:off x="1193393" y="1338951"/>
            <a:ext cx="9970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Minimum On-device Comp. with Comm. Overhead less than raw data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077FEB-8D7E-4792-9C8C-5F8BE8952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89" y="1934104"/>
            <a:ext cx="10441161" cy="1517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07EC6F6-CA58-438C-A2CE-9A239EA9B981}"/>
                  </a:ext>
                </a:extLst>
              </p:cNvPr>
              <p:cNvSpPr/>
              <p:nvPr/>
            </p:nvSpPr>
            <p:spPr>
              <a:xfrm>
                <a:off x="1193393" y="3601396"/>
                <a:ext cx="9052478" cy="1140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– 256</a:t>
                </a:r>
                <a14:m>
                  <m:oMath xmlns:m="http://schemas.openxmlformats.org/officeDocument/2006/math">
                    <m:r>
                      <a:rPr lang="el-GR" altLang="zh-TW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bit compression ratio,  32KB Float    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 128 Bytes Integer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– 64</a:t>
                </a:r>
                <a14:m>
                  <m:oMath xmlns:m="http://schemas.openxmlformats.org/officeDocument/2006/math">
                    <m:r>
                      <a:rPr lang="el-GR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bandwidth reduction,     2048-symbol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 32-symbol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07EC6F6-CA58-438C-A2CE-9A239EA9B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93" y="3601396"/>
                <a:ext cx="9052478" cy="1140953"/>
              </a:xfrm>
              <a:prstGeom prst="rect">
                <a:avLst/>
              </a:prstGeom>
              <a:blipFill>
                <a:blip r:embed="rId4"/>
                <a:stretch>
                  <a:fillRect l="-1077" r="-741" b="-11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Experimental results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50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0401BF-BF57-45EF-B11C-2B69793CB2FC}"/>
                  </a:ext>
                </a:extLst>
              </p:cNvPr>
              <p:cNvSpPr/>
              <p:nvPr/>
            </p:nvSpPr>
            <p:spPr>
              <a:xfrm>
                <a:off x="477788" y="5683313"/>
                <a:ext cx="107291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𝐹𝑖𝑔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. 2.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𝑂𝑛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𝑜𝑚𝑝𝑢𝑡𝑎𝑡𝑖𝑜𝑛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𝑇𝑟𝑎𝑛𝑠𝑚𝑖𝑠𝑠𝑖𝑜𝑛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𝐿𝑎𝑡𝑒𝑛𝑐𝑦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𝐵𝐸𝐶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𝑅𝑒𝑠𝑁𝑒𝑡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𝑉𝐺𝐺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zh-TW" sz="1800" b="0" dirty="0"/>
                  <a:t> 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0401BF-BF57-45EF-B11C-2B69793C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8" y="5683313"/>
                <a:ext cx="10729191" cy="369332"/>
              </a:xfrm>
              <a:prstGeom prst="rect">
                <a:avLst/>
              </a:prstGeom>
              <a:blipFill>
                <a:blip r:embed="rId3"/>
                <a:stretch>
                  <a:fillRect l="-17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8D459E1F-349A-4FF2-BB62-0B72CF500576}"/>
              </a:ext>
            </a:extLst>
          </p:cNvPr>
          <p:cNvSpPr/>
          <p:nvPr/>
        </p:nvSpPr>
        <p:spPr>
          <a:xfrm>
            <a:off x="1193393" y="1338951"/>
            <a:ext cx="9988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On-device Computational vs. Transmission Latency in AWGN channel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CA6BA8-C462-4CA3-A35A-77F02A260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92" y="1934103"/>
            <a:ext cx="4709733" cy="365513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41A7078-E94F-4802-893B-CA076FABC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81" y="1934103"/>
            <a:ext cx="4748034" cy="365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Experimental results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0401BF-BF57-45EF-B11C-2B69793CB2FC}"/>
                  </a:ext>
                </a:extLst>
              </p:cNvPr>
              <p:cNvSpPr/>
              <p:nvPr/>
            </p:nvSpPr>
            <p:spPr>
              <a:xfrm>
                <a:off x="693813" y="5665182"/>
                <a:ext cx="61926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𝐹𝑖𝑔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. 3. 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𝑑𝑒𝑔𝑟𝑎𝑑𝑎𝑡𝑖𝑜𝑛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𝐴𝑊𝐺𝑁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</m:oMath>
                </a14:m>
                <a:r>
                  <a:rPr lang="en-US" altLang="zh-TW" sz="1800" b="0" dirty="0"/>
                  <a:t> 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0401BF-BF57-45EF-B11C-2B69793C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3" y="5665182"/>
                <a:ext cx="6192688" cy="369332"/>
              </a:xfrm>
              <a:prstGeom prst="rect">
                <a:avLst/>
              </a:prstGeom>
              <a:blipFill>
                <a:blip r:embed="rId3"/>
                <a:stretch>
                  <a:fillRect l="-2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8D459E1F-349A-4FF2-BB62-0B72CF500576}"/>
              </a:ext>
            </a:extLst>
          </p:cNvPr>
          <p:cNvSpPr/>
          <p:nvPr/>
        </p:nvSpPr>
        <p:spPr>
          <a:xfrm>
            <a:off x="1193393" y="1338951"/>
            <a:ext cx="780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Accuracy degradation for testing generalization ability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133629-E984-4591-83ED-4FBED02D4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32" y="1934103"/>
            <a:ext cx="4733674" cy="35975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C7727C-4DE8-489E-8143-5BE42ECCFB2F}"/>
              </a:ext>
            </a:extLst>
          </p:cNvPr>
          <p:cNvSpPr/>
          <p:nvPr/>
        </p:nvSpPr>
        <p:spPr>
          <a:xfrm>
            <a:off x="6275615" y="1931052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CSI (BER, PSNR) known or unknown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62CB8E4-F102-4143-95F7-1AA43FA2E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32066"/>
              </p:ext>
            </p:extLst>
          </p:nvPr>
        </p:nvGraphicFramePr>
        <p:xfrm>
          <a:off x="6651624" y="2636912"/>
          <a:ext cx="4464495" cy="1841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8165">
                  <a:extLst>
                    <a:ext uri="{9D8B030D-6E8A-4147-A177-3AD203B41FA5}">
                      <a16:colId xmlns:a16="http://schemas.microsoft.com/office/drawing/2014/main" val="954716551"/>
                    </a:ext>
                  </a:extLst>
                </a:gridCol>
                <a:gridCol w="1488165">
                  <a:extLst>
                    <a:ext uri="{9D8B030D-6E8A-4147-A177-3AD203B41FA5}">
                      <a16:colId xmlns:a16="http://schemas.microsoft.com/office/drawing/2014/main" val="3213135881"/>
                    </a:ext>
                  </a:extLst>
                </a:gridCol>
                <a:gridCol w="1488165">
                  <a:extLst>
                    <a:ext uri="{9D8B030D-6E8A-4147-A177-3AD203B41FA5}">
                      <a16:colId xmlns:a16="http://schemas.microsoft.com/office/drawing/2014/main" val="1386031508"/>
                    </a:ext>
                  </a:extLst>
                </a:gridCol>
              </a:tblGrid>
              <a:tr h="458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training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testing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48984"/>
                  </a:ext>
                </a:extLst>
              </a:tr>
              <a:tr h="460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Case 1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O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O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07822"/>
                  </a:ext>
                </a:extLst>
              </a:tr>
              <a:tr h="460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Case 2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O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X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58994"/>
                  </a:ext>
                </a:extLst>
              </a:tr>
              <a:tr h="460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Case 3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X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X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4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26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Experimental results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87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0401BF-BF57-45EF-B11C-2B69793CB2FC}"/>
                  </a:ext>
                </a:extLst>
              </p:cNvPr>
              <p:cNvSpPr/>
              <p:nvPr/>
            </p:nvSpPr>
            <p:spPr>
              <a:xfrm>
                <a:off x="981844" y="5683313"/>
                <a:ext cx="53221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𝐹𝑖𝑔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. 3. 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𝑑𝑒𝑔𝑟𝑎𝑑𝑎𝑡𝑖𝑜𝑛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𝐵𝐸𝐶</m:t>
                    </m:r>
                  </m:oMath>
                </a14:m>
                <a:r>
                  <a:rPr lang="en-US" altLang="zh-TW" sz="1800" b="0" dirty="0"/>
                  <a:t> 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0401BF-BF57-45EF-B11C-2B69793C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5683313"/>
                <a:ext cx="5322135" cy="369332"/>
              </a:xfrm>
              <a:prstGeom prst="rect">
                <a:avLst/>
              </a:prstGeom>
              <a:blipFill>
                <a:blip r:embed="rId3"/>
                <a:stretch>
                  <a:fillRect l="-3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8D459E1F-349A-4FF2-BB62-0B72CF500576}"/>
              </a:ext>
            </a:extLst>
          </p:cNvPr>
          <p:cNvSpPr/>
          <p:nvPr/>
        </p:nvSpPr>
        <p:spPr>
          <a:xfrm>
            <a:off x="1193393" y="1338951"/>
            <a:ext cx="780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Accuracy degradation for testing generalization ability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F8B664-5073-4B7B-9EA4-AADB6E93F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93" y="1945177"/>
            <a:ext cx="4606530" cy="35935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E476BDB-89E1-4394-86DF-DFBF9D7B4133}"/>
              </a:ext>
            </a:extLst>
          </p:cNvPr>
          <p:cNvSpPr/>
          <p:nvPr/>
        </p:nvSpPr>
        <p:spPr>
          <a:xfrm>
            <a:off x="6275615" y="1931052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CSI (BER, PSNR) known or unknown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71238DF-EEC7-4D45-AA2F-093CED3B0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27356"/>
              </p:ext>
            </p:extLst>
          </p:nvPr>
        </p:nvGraphicFramePr>
        <p:xfrm>
          <a:off x="6651624" y="2636912"/>
          <a:ext cx="4464495" cy="1841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8165">
                  <a:extLst>
                    <a:ext uri="{9D8B030D-6E8A-4147-A177-3AD203B41FA5}">
                      <a16:colId xmlns:a16="http://schemas.microsoft.com/office/drawing/2014/main" val="954716551"/>
                    </a:ext>
                  </a:extLst>
                </a:gridCol>
                <a:gridCol w="1488165">
                  <a:extLst>
                    <a:ext uri="{9D8B030D-6E8A-4147-A177-3AD203B41FA5}">
                      <a16:colId xmlns:a16="http://schemas.microsoft.com/office/drawing/2014/main" val="3213135881"/>
                    </a:ext>
                  </a:extLst>
                </a:gridCol>
                <a:gridCol w="1488165">
                  <a:extLst>
                    <a:ext uri="{9D8B030D-6E8A-4147-A177-3AD203B41FA5}">
                      <a16:colId xmlns:a16="http://schemas.microsoft.com/office/drawing/2014/main" val="1386031508"/>
                    </a:ext>
                  </a:extLst>
                </a:gridCol>
              </a:tblGrid>
              <a:tr h="458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training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testing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48984"/>
                  </a:ext>
                </a:extLst>
              </a:tr>
              <a:tr h="460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Case 1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O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O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07822"/>
                  </a:ext>
                </a:extLst>
              </a:tr>
              <a:tr h="460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Case 2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O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X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58994"/>
                  </a:ext>
                </a:extLst>
              </a:tr>
              <a:tr h="460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Case 3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X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X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4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31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Conclusions and Future 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0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14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085481" cy="501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Useful insights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(1) Model the wireless channel as a non-trainable seems reasonable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(2) Not all layers can be use as a splitting point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Ideas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(1) Maybe first test on DL_CFAR, before jump into YOLO_CFAR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(2) Is there any information leakage from the </a:t>
            </a:r>
            <a:r>
              <a:rPr lang="en-US" altLang="zh-TW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encoder output?</a:t>
            </a:r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Problems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(1) How to actually model a wireless channel as a non-trainable layer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(2) Need to figure out the reasonable settings for CFAR case</a:t>
            </a:r>
          </a:p>
        </p:txBody>
      </p:sp>
    </p:spTree>
    <p:extLst>
      <p:ext uri="{BB962C8B-B14F-4D97-AF65-F5344CB8AC3E}">
        <p14:creationId xmlns:p14="http://schemas.microsoft.com/office/powerpoint/2010/main" val="327341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Outline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700808"/>
            <a:ext cx="9577064" cy="2795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1. Overview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2. </a:t>
            </a:r>
            <a:r>
              <a:rPr lang="en-US" altLang="zh-TW" dirty="0" err="1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BottleNet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++ architecture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3. Network components and training strategy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4. Evaluations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5. Conclusions and future 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Overview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200633" y="1200473"/>
            <a:ext cx="10085481" cy="390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1. Challenges for co-inference?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 – Network splitting, and feature compression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2. Why </a:t>
            </a:r>
            <a:r>
              <a:rPr lang="en-US" altLang="zh-TW" dirty="0" err="1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BottleNet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++?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  –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Feature compression and transmission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vs.    Feature coding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  – Fault-tolerance property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and JSCC [1]       vs.    Source coding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How to model the wireless channel?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  – As a non-trainable layer [2]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33F910-6B82-4DD6-8E93-C07F434B8274}"/>
              </a:ext>
            </a:extLst>
          </p:cNvPr>
          <p:cNvSpPr/>
          <p:nvPr/>
        </p:nvSpPr>
        <p:spPr>
          <a:xfrm>
            <a:off x="355171" y="5898337"/>
            <a:ext cx="11089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E.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Bourtsoulatze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B.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Kurka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Gündüz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"Deep joint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sourcechannel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coding for wireless image transmission", </a:t>
            </a:r>
            <a:r>
              <a:rPr lang="en-US" altLang="zh-TW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Cognitive Communications and Networking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2019. </a:t>
            </a:r>
            <a:r>
              <a:rPr lang="en-US" altLang="zh-TW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(cited by 150)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D2A8BA-936F-4753-91B9-AD2C934CAB35}"/>
              </a:ext>
            </a:extLst>
          </p:cNvPr>
          <p:cNvSpPr/>
          <p:nvPr/>
        </p:nvSpPr>
        <p:spPr>
          <a:xfrm>
            <a:off x="355171" y="5190451"/>
            <a:ext cx="11089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K. Choi, K.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Tatwawadi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Grover, T. Weissman and S.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Ermon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"Neural joint source-channel coding", </a:t>
            </a:r>
            <a:r>
              <a:rPr lang="en-US" altLang="zh-TW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Machine Learning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pp. 1182-1192, 2019. </a:t>
            </a:r>
            <a:r>
              <a:rPr lang="en-US" altLang="zh-TW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(cited by 44)</a:t>
            </a:r>
            <a:endParaRPr lang="zh-TW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BottleNet</a:t>
            </a:r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++ Architecture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217755"/>
            <a:ext cx="6615130" cy="1133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End-to-end architecture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Encoder + Channel model + Decoder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52B1F55-3BFA-47FC-BDAA-168D9BA1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80" y="2564904"/>
            <a:ext cx="10441161" cy="32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Encoder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3395" y="1340768"/>
            <a:ext cx="10089954" cy="2795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Feature Compression, Joint Source-Channel Coding (JSCC)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Compress C channels to C’ channels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 conv. layer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(2) A batch normalization layer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(3) A Sigmoid activation layer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9FD8A44-C7A7-4506-8EB4-1ABA86E502EB}"/>
                  </a:ext>
                </a:extLst>
              </p:cNvPr>
              <p:cNvSpPr/>
              <p:nvPr/>
            </p:nvSpPr>
            <p:spPr>
              <a:xfrm>
                <a:off x="1196420" y="4271134"/>
                <a:ext cx="80531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𝑒𝑎𝑡𝑢𝑟𝑒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𝑡𝑒𝑛𝑠𝑜𝑟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𝑐h𝑎𝑛𝑛𝑒𝑙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9FD8A44-C7A7-4506-8EB4-1ABA86E50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420" y="4271134"/>
                <a:ext cx="8053167" cy="461665"/>
              </a:xfrm>
              <a:prstGeom prst="rect">
                <a:avLst/>
              </a:prstGeom>
              <a:blipFill>
                <a:blip r:embed="rId3"/>
                <a:stretch>
                  <a:fillRect l="-606"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DE81707-6D6C-476C-8AAF-3F65F78871C0}"/>
                  </a:ext>
                </a:extLst>
              </p:cNvPr>
              <p:cNvSpPr/>
              <p:nvPr/>
            </p:nvSpPr>
            <p:spPr>
              <a:xfrm>
                <a:off x="1181128" y="5414720"/>
                <a:ext cx="6403804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𝑓𝑖𝑙𝑡𝑒𝑟𝑠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𝑠𝑡𝑟𝑖𝑑𝑒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=(2, 2)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DE81707-6D6C-476C-8AAF-3F65F7887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28" y="5414720"/>
                <a:ext cx="6403804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76AAC77-C3D4-4548-81A9-566480801AD4}"/>
                  </a:ext>
                </a:extLst>
              </p:cNvPr>
              <p:cNvSpPr/>
              <p:nvPr/>
            </p:nvSpPr>
            <p:spPr>
              <a:xfrm>
                <a:off x="1181128" y="4868104"/>
                <a:ext cx="28701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𝑘𝑒𝑟𝑛𝑒𝑙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l-GR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76AAC77-C3D4-4548-81A9-566480801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28" y="4868104"/>
                <a:ext cx="28701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Channel Model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DE41D9F-C3E1-4524-96F5-0F2A664BF3AD}"/>
                  </a:ext>
                </a:extLst>
              </p:cNvPr>
              <p:cNvSpPr/>
              <p:nvPr/>
            </p:nvSpPr>
            <p:spPr>
              <a:xfrm>
                <a:off x="1193395" y="1340768"/>
                <a:ext cx="8141377" cy="2795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TW" altLang="en-US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AWGN channel [2]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0B0F0"/>
                  </a:solidFill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TW" altLang="en-US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Binary Erasure Channel [1]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Bit Erasure Rate p model the deep fades and burst errors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00B0F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– Network converges when p is not too large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DE41D9F-C3E1-4524-96F5-0F2A664BF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95" y="1340768"/>
                <a:ext cx="8141377" cy="2795061"/>
              </a:xfrm>
              <a:prstGeom prst="rect">
                <a:avLst/>
              </a:prstGeom>
              <a:blipFill>
                <a:blip r:embed="rId3"/>
                <a:stretch>
                  <a:fillRect l="-1199" r="-375" b="-43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5D700D76-066F-4130-84ED-B6637A380720}"/>
              </a:ext>
            </a:extLst>
          </p:cNvPr>
          <p:cNvSpPr/>
          <p:nvPr/>
        </p:nvSpPr>
        <p:spPr>
          <a:xfrm>
            <a:off x="355171" y="5898337"/>
            <a:ext cx="11089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E.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Bourtsoulatze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B.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Kurka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Gündüz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"Deep joint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sourcechannel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coding for wireless image transmission", </a:t>
            </a:r>
            <a:r>
              <a:rPr lang="en-US" altLang="zh-TW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Cognitive Communications and Networking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2019. </a:t>
            </a:r>
            <a:r>
              <a:rPr lang="en-US" altLang="zh-TW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(cited by 150)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DB2F84-4E61-4485-B567-8FC5770F4C56}"/>
              </a:ext>
            </a:extLst>
          </p:cNvPr>
          <p:cNvSpPr/>
          <p:nvPr/>
        </p:nvSpPr>
        <p:spPr>
          <a:xfrm>
            <a:off x="355171" y="5190451"/>
            <a:ext cx="11089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K. Choi, K.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Tatwawadi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Grover, T. Weissman and S.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Ermon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"Neural joint source-channel coding", </a:t>
            </a:r>
            <a:r>
              <a:rPr lang="en-US" altLang="zh-TW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Machine Learning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pp. 1182-1192, 2019. </a:t>
            </a:r>
            <a:r>
              <a:rPr lang="en-US" altLang="zh-TW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(cited by 44)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94B6F02-F7E4-45DE-ACEC-5D2F3EDE3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197" y="2825259"/>
            <a:ext cx="2236722" cy="2296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A010057-7904-4A93-8B0B-40459CBAB6F1}"/>
                  </a:ext>
                </a:extLst>
              </p:cNvPr>
              <p:cNvSpPr/>
              <p:nvPr/>
            </p:nvSpPr>
            <p:spPr>
              <a:xfrm>
                <a:off x="1205152" y="4191531"/>
                <a:ext cx="669600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𝑞𝑢𝑎𝑛𝑡𝑖𝑧𝑒𝑟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/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A010057-7904-4A93-8B0B-40459CBAB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152" y="4191531"/>
                <a:ext cx="6696000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2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Decoder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6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D9B0DB-B641-464B-B6F1-A034DC02048E}"/>
              </a:ext>
            </a:extLst>
          </p:cNvPr>
          <p:cNvSpPr/>
          <p:nvPr/>
        </p:nvSpPr>
        <p:spPr>
          <a:xfrm>
            <a:off x="1193394" y="1340768"/>
            <a:ext cx="10085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639DBD-EFB4-432F-BD0B-5F9880AA44A4}"/>
              </a:ext>
            </a:extLst>
          </p:cNvPr>
          <p:cNvSpPr/>
          <p:nvPr/>
        </p:nvSpPr>
        <p:spPr>
          <a:xfrm>
            <a:off x="1193395" y="1340768"/>
            <a:ext cx="10089954" cy="2795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Restore the bitstream to feature tensor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Recover C’ channels to C channels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dirty="0" err="1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deconv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. layer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(2) A batch normalization layer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(3) A </a:t>
            </a:r>
            <a:r>
              <a:rPr lang="en-US" altLang="zh-TW" dirty="0" err="1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activation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5CD1303-006A-4C86-B022-B526E1FB8A53}"/>
                  </a:ext>
                </a:extLst>
              </p:cNvPr>
              <p:cNvSpPr/>
              <p:nvPr/>
            </p:nvSpPr>
            <p:spPr>
              <a:xfrm>
                <a:off x="1196420" y="4271134"/>
                <a:ext cx="83436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𝑒𝑎𝑡𝑢𝑟𝑒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𝑡𝑒𝑛𝑠𝑜𝑟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𝑐h𝑎𝑛𝑛𝑒𝑙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5CD1303-006A-4C86-B022-B526E1FB8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420" y="4271134"/>
                <a:ext cx="8343631" cy="461665"/>
              </a:xfrm>
              <a:prstGeom prst="rect">
                <a:avLst/>
              </a:prstGeom>
              <a:blipFill>
                <a:blip r:embed="rId3"/>
                <a:stretch>
                  <a:fillRect l="-584"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69BA764-23FC-4406-9AC3-D119CFA27028}"/>
                  </a:ext>
                </a:extLst>
              </p:cNvPr>
              <p:cNvSpPr/>
              <p:nvPr/>
            </p:nvSpPr>
            <p:spPr>
              <a:xfrm>
                <a:off x="1181128" y="5414720"/>
                <a:ext cx="6403804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𝑓𝑖𝑙𝑡𝑒𝑟𝑠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𝑠𝑡𝑟𝑖𝑑𝑒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=(2, 2)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69BA764-23FC-4406-9AC3-D119CFA27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28" y="5414720"/>
                <a:ext cx="6403804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939F86-AD68-469D-8171-62ACEFFB48AD}"/>
                  </a:ext>
                </a:extLst>
              </p:cNvPr>
              <p:cNvSpPr/>
              <p:nvPr/>
            </p:nvSpPr>
            <p:spPr>
              <a:xfrm>
                <a:off x="1181128" y="4868104"/>
                <a:ext cx="28701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𝑘𝑒𝑟𝑛𝑒𝑙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l-GR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939F86-AD68-469D-8171-62ACEFFB4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28" y="4868104"/>
                <a:ext cx="28701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Training Strategy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7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C93528-944E-4F94-8612-415EA60B87A3}"/>
              </a:ext>
            </a:extLst>
          </p:cNvPr>
          <p:cNvSpPr/>
          <p:nvPr/>
        </p:nvSpPr>
        <p:spPr>
          <a:xfrm>
            <a:off x="1195924" y="1340768"/>
            <a:ext cx="10441159" cy="334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Direct training may cause slow convergence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(1) Train the DNN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(2) Train the encoder/decoder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(3) Fine-tuning whole network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Model the wireless channel as a n0n-trainable layer [3]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Only need to retrain the JSCC module for different channel conditions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3F6B8E-2DFC-4A41-993A-4C9C3C17D3A7}"/>
              </a:ext>
            </a:extLst>
          </p:cNvPr>
          <p:cNvSpPr/>
          <p:nvPr/>
        </p:nvSpPr>
        <p:spPr>
          <a:xfrm>
            <a:off x="261764" y="5661248"/>
            <a:ext cx="11089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A. E.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Eshratifar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Esmaili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Pedram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BottleNet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Deep Learning Architecture for Intelligent Mobile Cloud Computing Services," 2019 IEEE/ACM International Symposium on Low Power Electronics and Design (ISLPED), 2019, pp. 1-6 </a:t>
            </a:r>
            <a:r>
              <a:rPr lang="en-US" altLang="zh-TW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(cited by 58)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Experimental settings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8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733666" cy="390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Image classification on CIFAR-100, 100 class of 60000 32 x 32 color images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Main branch: VGG16, ResNet50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AWGN channel  with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BEC with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Note.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(1) Not all layers can be use as a splitting point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(2) FC layer, Conv. layer can be regarded as 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778622F-4F37-4730-8743-A4383063112F}"/>
                  </a:ext>
                </a:extLst>
              </p:cNvPr>
              <p:cNvSpPr/>
              <p:nvPr/>
            </p:nvSpPr>
            <p:spPr>
              <a:xfrm>
                <a:off x="4581885" y="2033349"/>
                <a:ext cx="5833007" cy="1337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𝑃𝑆𝑁𝑅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altLang="zh-TW" dirty="0">
                  <a:solidFill>
                    <a:srgbClr val="00B0F0"/>
                  </a:solidFill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778622F-4F37-4730-8743-A43830631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85" y="2033349"/>
                <a:ext cx="5833007" cy="1337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11EC291-4F7D-48C2-9923-31D0EA839EBE}"/>
                  </a:ext>
                </a:extLst>
              </p:cNvPr>
              <p:cNvSpPr/>
              <p:nvPr/>
            </p:nvSpPr>
            <p:spPr>
              <a:xfrm>
                <a:off x="2854052" y="2996952"/>
                <a:ext cx="50733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𝐵𝑖𝑡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𝐸𝑟𝑎𝑠𝑢𝑟𝑒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𝐵𝐸𝑅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altLang="zh-TW" i="1" dirty="0">
                  <a:solidFill>
                    <a:srgbClr val="00B0F0"/>
                  </a:solidFill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11EC291-4F7D-48C2-9923-31D0EA839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52" y="2996952"/>
                <a:ext cx="507337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8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三條電路線簡報 (寬螢幕)</Template>
  <TotalTime>3052</TotalTime>
  <Words>1262</Words>
  <Application>Microsoft Office PowerPoint</Application>
  <PresentationFormat>自訂</PresentationFormat>
  <Paragraphs>162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Calibri</vt:lpstr>
      <vt:lpstr>Cambria Math</vt:lpstr>
      <vt:lpstr>Georgia</vt:lpstr>
      <vt:lpstr>Times New Roman</vt:lpstr>
      <vt:lpstr>科技 16x9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陳劭珩</dc:creator>
  <cp:lastModifiedBy>陳劭珩</cp:lastModifiedBy>
  <cp:revision>569</cp:revision>
  <dcterms:created xsi:type="dcterms:W3CDTF">2022-02-09T04:51:17Z</dcterms:created>
  <dcterms:modified xsi:type="dcterms:W3CDTF">2022-04-06T08:12:34Z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