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3" r:id="rId1"/>
  </p:sldMasterIdLst>
  <p:notesMasterIdLst>
    <p:notesMasterId r:id="rId17"/>
  </p:notesMasterIdLst>
  <p:handoutMasterIdLst>
    <p:handoutMasterId r:id="rId18"/>
  </p:handoutMasterIdLst>
  <p:sldIdLst>
    <p:sldId id="258" r:id="rId2"/>
    <p:sldId id="262" r:id="rId3"/>
    <p:sldId id="263" r:id="rId4"/>
    <p:sldId id="264" r:id="rId5"/>
    <p:sldId id="268" r:id="rId6"/>
    <p:sldId id="276" r:id="rId7"/>
    <p:sldId id="301" r:id="rId8"/>
    <p:sldId id="302" r:id="rId9"/>
    <p:sldId id="303" r:id="rId10"/>
    <p:sldId id="305" r:id="rId11"/>
    <p:sldId id="306" r:id="rId12"/>
    <p:sldId id="307" r:id="rId13"/>
    <p:sldId id="304" r:id="rId14"/>
    <p:sldId id="282" r:id="rId15"/>
    <p:sldId id="28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陳劭珩" initials="陳劭珩" lastIdx="1" clrIdx="0">
    <p:extLst>
      <p:ext uri="{19B8F6BF-5375-455C-9EA6-DF929625EA0E}">
        <p15:presenceInfo xmlns:p15="http://schemas.microsoft.com/office/powerpoint/2012/main" userId="ab5f331c1d5f2e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2AF79-1E8D-4187-A844-3A7A82D6D08F}">
  <a:tblStyle styleId="{F9F2AF79-1E8D-4187-A844-3A7A82D6D0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88173" autoAdjust="0"/>
  </p:normalViewPr>
  <p:slideViewPr>
    <p:cSldViewPr snapToGrid="0">
      <p:cViewPr varScale="1">
        <p:scale>
          <a:sx n="133" d="100"/>
          <a:sy n="133" d="100"/>
        </p:scale>
        <p:origin x="111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75D6F96-4C35-4B4D-A7E8-D14B4E82DA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7CDF1454-9CA4-4FB0-B499-40161E952A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D0538D-1ED5-4871-87EE-4F93C196B742}" type="datetimeFigureOut">
              <a:rPr lang="zh-TW" altLang="en-US" smtClean="0"/>
              <a:t>2022/1/5</a:t>
            </a:fld>
            <a:endParaRPr lang="zh-TW" altLang="en-US"/>
          </a:p>
        </p:txBody>
      </p:sp>
      <p:sp>
        <p:nvSpPr>
          <p:cNvPr id="4" name="頁尾版面配置區 3">
            <a:extLst>
              <a:ext uri="{FF2B5EF4-FFF2-40B4-BE49-F238E27FC236}">
                <a16:creationId xmlns:a16="http://schemas.microsoft.com/office/drawing/2014/main" id="{DFCCBDBA-4A87-4F39-BE50-7066E2FB8D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6DE5E476-59D4-42C1-8C2D-DD20B810AE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195616-711A-4536-BE42-97A2343C3326}" type="slidenum">
              <a:rPr lang="zh-TW" altLang="en-US" smtClean="0"/>
              <a:t>‹#›</a:t>
            </a:fld>
            <a:endParaRPr lang="zh-TW" altLang="en-US"/>
          </a:p>
        </p:txBody>
      </p:sp>
    </p:spTree>
    <p:extLst>
      <p:ext uri="{BB962C8B-B14F-4D97-AF65-F5344CB8AC3E}">
        <p14:creationId xmlns:p14="http://schemas.microsoft.com/office/powerpoint/2010/main" val="32494823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0c12e5f0d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0c12e5f0d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Arial"/>
                <a:ea typeface="Arial"/>
                <a:cs typeface="Arial"/>
                <a:sym typeface="Arial"/>
              </a:rPr>
              <a:t>1) Multi-Column CNN, </a:t>
            </a:r>
            <a:r>
              <a:rPr lang="zh-TW" altLang="en-US" sz="1100" b="0" i="0" u="none" strike="noStrike" cap="none" dirty="0">
                <a:solidFill>
                  <a:srgbClr val="000000"/>
                </a:solidFill>
                <a:effectLst/>
                <a:latin typeface="Arial"/>
                <a:ea typeface="Arial"/>
                <a:cs typeface="Arial"/>
                <a:sym typeface="Arial"/>
              </a:rPr>
              <a:t>這些決策基於對這些參數之間權衡的經驗，例如不同 </a:t>
            </a:r>
            <a:r>
              <a:rPr lang="en-US" altLang="zh-TW" sz="1100" b="0" i="0" u="none" strike="noStrike" cap="none" dirty="0">
                <a:solidFill>
                  <a:srgbClr val="000000"/>
                </a:solidFill>
                <a:effectLst/>
                <a:latin typeface="Arial"/>
                <a:ea typeface="Arial"/>
                <a:cs typeface="Arial"/>
                <a:sym typeface="Arial"/>
              </a:rPr>
              <a:t>DNN </a:t>
            </a:r>
            <a:r>
              <a:rPr lang="zh-TW" altLang="en-US" sz="1100" b="0" i="0" u="none" strike="noStrike" cap="none" dirty="0">
                <a:solidFill>
                  <a:srgbClr val="000000"/>
                </a:solidFill>
                <a:effectLst/>
                <a:latin typeface="Arial"/>
                <a:ea typeface="Arial"/>
                <a:cs typeface="Arial"/>
                <a:sym typeface="Arial"/>
              </a:rPr>
              <a:t>模型的能耗、準確性、延遲和輸入資料大小</a:t>
            </a: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dirty="0">
                <a:latin typeface="Georgia" panose="02040502050405020303" pitchFamily="18" charset="0"/>
              </a:rPr>
              <a:t>The catalog of different DNN models: existing popular models or new model variants constructed through knowledge distillation or by “mix-and-matching”</a:t>
            </a: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是否卸載的決定取決於數據的大小、硬件能力、要執行的 </a:t>
            </a:r>
            <a:r>
              <a:rPr lang="en-US" altLang="zh-TW" sz="1100" b="0" i="0" u="none" strike="noStrike" cap="none" dirty="0">
                <a:solidFill>
                  <a:srgbClr val="000000"/>
                </a:solidFill>
                <a:effectLst/>
                <a:latin typeface="Arial"/>
                <a:ea typeface="Arial"/>
                <a:cs typeface="Arial"/>
                <a:sym typeface="Arial"/>
              </a:rPr>
              <a:t>DNN </a:t>
            </a:r>
            <a:r>
              <a:rPr lang="zh-TW" altLang="en-US" sz="1100" b="0" i="0" u="none" strike="noStrike" cap="none" dirty="0">
                <a:solidFill>
                  <a:srgbClr val="000000"/>
                </a:solidFill>
                <a:effectLst/>
                <a:latin typeface="Arial"/>
                <a:ea typeface="Arial"/>
                <a:cs typeface="Arial"/>
                <a:sym typeface="Arial"/>
              </a:rPr>
              <a:t>模型以及網路品質等因素</a:t>
            </a:r>
            <a:endParaRPr lang="en-US"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98844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dirty="0">
                <a:latin typeface="Georgia" panose="02040502050405020303" pitchFamily="18" charset="0"/>
              </a:rPr>
              <a:t>2)</a:t>
            </a:r>
            <a:r>
              <a:rPr lang="zh-TW" altLang="en-US" sz="1100" b="0" i="0" u="none" strike="noStrike" cap="none" dirty="0">
                <a:solidFill>
                  <a:srgbClr val="000000"/>
                </a:solidFill>
                <a:effectLst/>
                <a:latin typeface="Arial"/>
                <a:ea typeface="Arial"/>
                <a:cs typeface="Arial"/>
                <a:sym typeface="Arial"/>
              </a:rPr>
              <a:t>除了按層對 </a:t>
            </a:r>
            <a:r>
              <a:rPr lang="en-US" altLang="zh-TW" sz="1100" b="0" i="0" u="none" strike="noStrike" cap="none" dirty="0">
                <a:solidFill>
                  <a:srgbClr val="000000"/>
                </a:solidFill>
                <a:effectLst/>
                <a:latin typeface="Arial"/>
                <a:ea typeface="Arial"/>
                <a:cs typeface="Arial"/>
                <a:sym typeface="Arial"/>
              </a:rPr>
              <a:t>DNN </a:t>
            </a:r>
            <a:r>
              <a:rPr lang="zh-TW" altLang="en-US" sz="1100" b="0" i="0" u="none" strike="noStrike" cap="none" dirty="0">
                <a:solidFill>
                  <a:srgbClr val="000000"/>
                </a:solidFill>
                <a:effectLst/>
                <a:latin typeface="Arial"/>
                <a:ea typeface="Arial"/>
                <a:cs typeface="Arial"/>
                <a:sym typeface="Arial"/>
              </a:rPr>
              <a:t>進行分區外，</a:t>
            </a:r>
            <a:r>
              <a:rPr lang="en-US" altLang="zh-TW" sz="1100" b="0" i="0" u="none" strike="noStrike" cap="none" dirty="0">
                <a:solidFill>
                  <a:srgbClr val="000000"/>
                </a:solidFill>
                <a:effectLst/>
                <a:latin typeface="Arial"/>
                <a:ea typeface="Arial"/>
                <a:cs typeface="Arial"/>
                <a:sym typeface="Arial"/>
              </a:rPr>
              <a:t>DNN </a:t>
            </a:r>
            <a:r>
              <a:rPr lang="zh-TW" altLang="en-US" sz="1100" b="0" i="0" u="none" strike="noStrike" cap="none" dirty="0">
                <a:solidFill>
                  <a:srgbClr val="000000"/>
                </a:solidFill>
                <a:effectLst/>
                <a:latin typeface="Arial"/>
                <a:ea typeface="Arial"/>
                <a:cs typeface="Arial"/>
                <a:sym typeface="Arial"/>
              </a:rPr>
              <a:t>還可以按輸入維度進行分區 </a:t>
            </a: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Arial"/>
                <a:cs typeface="Arial"/>
                <a:sym typeface="Arial"/>
              </a:rPr>
              <a:t>3)</a:t>
            </a:r>
            <a:r>
              <a:rPr lang="zh-TW" altLang="en-US" sz="1100" b="0" i="0" u="none" strike="noStrike" cap="none" dirty="0">
                <a:solidFill>
                  <a:srgbClr val="000000"/>
                </a:solidFill>
                <a:effectLst/>
                <a:latin typeface="Arial"/>
                <a:ea typeface="Arial"/>
                <a:cs typeface="Arial"/>
                <a:sym typeface="Arial"/>
              </a:rPr>
              <a:t>雖然單獨卸載到雲端可能會違反所考慮的深度學習應用程序的實時要求</a:t>
            </a:r>
            <a:endParaRPr lang="en-US" altLang="zh-TW" sz="1100" dirty="0">
              <a:latin typeface="Georgia" panose="02040502050405020303" pitchFamily="18" charset="0"/>
            </a:endParaRPr>
          </a:p>
        </p:txBody>
      </p:sp>
    </p:spTree>
    <p:extLst>
      <p:ext uri="{BB962C8B-B14F-4D97-AF65-F5344CB8AC3E}">
        <p14:creationId xmlns:p14="http://schemas.microsoft.com/office/powerpoint/2010/main" val="2376770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dirty="0">
                <a:latin typeface="Georgia" panose="02040502050405020303" pitchFamily="18" charset="0"/>
              </a:rPr>
              <a:t>4) </a:t>
            </a:r>
            <a:r>
              <a:rPr lang="en-US" altLang="zh-TW" sz="1100" b="0" i="0" u="none" strike="noStrike" cap="none" dirty="0" err="1">
                <a:solidFill>
                  <a:srgbClr val="000000"/>
                </a:solidFill>
                <a:effectLst/>
                <a:latin typeface="Arial"/>
                <a:ea typeface="Arial"/>
                <a:cs typeface="Arial"/>
                <a:sym typeface="Arial"/>
              </a:rPr>
              <a:t>MoDNN</a:t>
            </a:r>
            <a:r>
              <a:rPr lang="en-US" altLang="zh-TW" sz="1100" b="0" i="0" u="none" strike="noStrike" cap="none" dirty="0">
                <a:solidFill>
                  <a:srgbClr val="000000"/>
                </a:solidFill>
                <a:effectLst/>
                <a:latin typeface="Arial"/>
                <a:ea typeface="Arial"/>
                <a:cs typeface="Arial"/>
                <a:sym typeface="Arial"/>
              </a:rPr>
              <a:t>, </a:t>
            </a:r>
            <a:r>
              <a:rPr lang="en-US" altLang="zh-TW" sz="1100" b="0" i="0" u="none" strike="noStrike" cap="none" dirty="0" err="1">
                <a:solidFill>
                  <a:srgbClr val="000000"/>
                </a:solidFill>
                <a:effectLst/>
                <a:latin typeface="Arial"/>
                <a:ea typeface="Arial"/>
                <a:cs typeface="Arial"/>
                <a:sym typeface="Arial"/>
              </a:rPr>
              <a:t>DeepThings</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DNN</a:t>
            </a:r>
            <a:r>
              <a:rPr lang="zh-TW" altLang="en-US" sz="1100" b="0" i="0" u="none" strike="noStrike" cap="none" dirty="0">
                <a:solidFill>
                  <a:srgbClr val="000000"/>
                </a:solidFill>
                <a:effectLst/>
                <a:latin typeface="Arial"/>
                <a:ea typeface="Arial"/>
                <a:cs typeface="Arial"/>
                <a:sym typeface="Arial"/>
              </a:rPr>
              <a:t>分區決策是基於邊緣設備的計算能力和</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或記憶體。在運行時 輸入數根據負載平衡原則分發 以考慮計算資源可用性或網路條件的動態變化</a:t>
            </a:r>
            <a:endParaRPr lang="en-US" altLang="zh-TW" sz="1100" dirty="0">
              <a:latin typeface="Georgia" panose="02040502050405020303" pitchFamily="18" charset="0"/>
            </a:endParaRPr>
          </a:p>
        </p:txBody>
      </p:sp>
    </p:spTree>
    <p:extLst>
      <p:ext uri="{BB962C8B-B14F-4D97-AF65-F5344CB8AC3E}">
        <p14:creationId xmlns:p14="http://schemas.microsoft.com/office/powerpoint/2010/main" val="3693287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dirty="0">
                <a:latin typeface="Georgia" panose="02040502050405020303" pitchFamily="18" charset="0"/>
              </a:rPr>
              <a:t>1) </a:t>
            </a:r>
            <a:r>
              <a:rPr lang="zh-TW" altLang="en-US" sz="1100" dirty="0">
                <a:latin typeface="Georgia" panose="02040502050405020303" pitchFamily="18" charset="0"/>
              </a:rPr>
              <a:t>保護</a:t>
            </a:r>
            <a:r>
              <a:rPr lang="en-US" altLang="zh-TW" sz="1100" dirty="0">
                <a:latin typeface="Georgia" panose="02040502050405020303" pitchFamily="18" charset="0"/>
              </a:rPr>
              <a:t>user</a:t>
            </a:r>
            <a:r>
              <a:rPr lang="zh-TW" altLang="en-US" sz="1100" dirty="0">
                <a:latin typeface="Georgia" panose="02040502050405020303" pitchFamily="18" charset="0"/>
              </a:rPr>
              <a:t> </a:t>
            </a:r>
            <a:r>
              <a:rPr lang="en-US" altLang="zh-TW" sz="1100" dirty="0">
                <a:latin typeface="Georgia" panose="02040502050405020303" pitchFamily="18" charset="0"/>
              </a:rPr>
              <a:t>data,</a:t>
            </a:r>
            <a:r>
              <a:rPr lang="en-US" altLang="zh-TW" sz="1100" baseline="0" dirty="0">
                <a:latin typeface="Georgia" panose="02040502050405020303" pitchFamily="18" charset="0"/>
              </a:rPr>
              <a:t> </a:t>
            </a:r>
            <a:r>
              <a:rPr lang="en-US" altLang="zh-TW" sz="1100" dirty="0">
                <a:latin typeface="Georgia" panose="02040502050405020303" pitchFamily="18" charset="0"/>
              </a:rPr>
              <a:t>guarantees a model does not remember details about any specific device’s input data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dirty="0">
                <a:latin typeface="Georgia" panose="02040502050405020303" pitchFamily="18" charset="0"/>
              </a:rPr>
              <a:t>2) </a:t>
            </a:r>
            <a:r>
              <a:rPr lang="zh-TW" altLang="en-US" sz="1100" dirty="0">
                <a:latin typeface="Georgia" panose="02040502050405020303" pitchFamily="18" charset="0"/>
              </a:rPr>
              <a:t>保護</a:t>
            </a:r>
            <a:r>
              <a:rPr lang="en-US" altLang="zh-TW" sz="1100" dirty="0">
                <a:latin typeface="Georgia" panose="02040502050405020303" pitchFamily="18" charset="0"/>
              </a:rPr>
              <a:t>user data</a:t>
            </a:r>
            <a:r>
              <a:rPr lang="zh-TW" altLang="en-US" sz="1100" dirty="0">
                <a:latin typeface="Georgia" panose="02040502050405020303" pitchFamily="18" charset="0"/>
              </a:rPr>
              <a:t>跟</a:t>
            </a:r>
            <a:r>
              <a:rPr lang="en-US" altLang="zh-TW" sz="1100" dirty="0">
                <a:latin typeface="Georgia" panose="02040502050405020303" pitchFamily="18" charset="0"/>
              </a:rPr>
              <a:t>server </a:t>
            </a:r>
            <a:r>
              <a:rPr lang="zh-TW" altLang="en-US" sz="1100" b="0" i="0" u="none" strike="noStrike" cap="none" dirty="0">
                <a:solidFill>
                  <a:srgbClr val="000000"/>
                </a:solidFill>
                <a:effectLst/>
                <a:latin typeface="Arial"/>
                <a:ea typeface="Arial"/>
                <a:cs typeface="Arial"/>
                <a:sym typeface="Arial"/>
              </a:rPr>
              <a:t>確保邊緣設備在不了解 </a:t>
            </a:r>
            <a:r>
              <a:rPr lang="en-US" altLang="zh-TW" sz="1100" b="0" i="0" u="none" strike="noStrike" cap="none" dirty="0">
                <a:solidFill>
                  <a:srgbClr val="000000"/>
                </a:solidFill>
                <a:effectLst/>
                <a:latin typeface="Arial"/>
                <a:ea typeface="Arial"/>
                <a:cs typeface="Arial"/>
                <a:sym typeface="Arial"/>
              </a:rPr>
              <a:t>DNN </a:t>
            </a:r>
            <a:r>
              <a:rPr lang="zh-TW" altLang="en-US" sz="1100" b="0" i="0" u="none" strike="noStrike" cap="none" dirty="0">
                <a:solidFill>
                  <a:srgbClr val="000000"/>
                </a:solidFill>
                <a:effectLst/>
                <a:latin typeface="Arial"/>
                <a:ea typeface="Arial"/>
                <a:cs typeface="Arial"/>
                <a:sym typeface="Arial"/>
              </a:rPr>
              <a:t>模型的情況下接收推理結果，並且邊緣服務器在不了解設備數據的情況下處理數據</a:t>
            </a: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Arial"/>
                <a:ea typeface="Arial"/>
                <a:cs typeface="Arial"/>
                <a:sym typeface="Arial"/>
              </a:rPr>
              <a:t>Low-degree</a:t>
            </a:r>
            <a:r>
              <a:rPr lang="zh-TW" altLang="en-US" sz="1100" b="0" i="0" u="none" strike="noStrike" cap="none" dirty="0">
                <a:solidFill>
                  <a:srgbClr val="000000"/>
                </a:solidFill>
                <a:effectLst/>
                <a:latin typeface="Arial"/>
                <a:ea typeface="Arial"/>
                <a:cs typeface="Arial"/>
                <a:sym typeface="Arial"/>
              </a:rPr>
              <a:t>多項式來逼近 </a:t>
            </a:r>
            <a:r>
              <a:rPr lang="en-US" altLang="zh-TW" sz="1100" b="0" i="0" u="none" strike="noStrike" cap="none" dirty="0">
                <a:solidFill>
                  <a:srgbClr val="000000"/>
                </a:solidFill>
                <a:effectLst/>
                <a:latin typeface="Arial"/>
                <a:ea typeface="Arial"/>
                <a:cs typeface="Arial"/>
                <a:sym typeface="Arial"/>
              </a:rPr>
              <a:t>DNN </a:t>
            </a:r>
            <a:r>
              <a:rPr lang="zh-TW" altLang="en-US" sz="1100" b="0" i="0" u="none" strike="noStrike" cap="none" dirty="0">
                <a:solidFill>
                  <a:srgbClr val="000000"/>
                </a:solidFill>
                <a:effectLst/>
                <a:latin typeface="Arial"/>
                <a:ea typeface="Arial"/>
                <a:cs typeface="Arial"/>
                <a:sym typeface="Arial"/>
              </a:rPr>
              <a:t>中使用的常見計算 </a:t>
            </a: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安全多方計算側重於計算中間步驟的隱私，而差分隱私則側重於整體構建模型的隱私保證</a:t>
            </a:r>
            <a:endParaRPr lang="en-US" altLang="zh-TW" sz="1100" dirty="0">
              <a:latin typeface="Georgia" panose="02040502050405020303" pitchFamily="18" charset="0"/>
            </a:endParaRPr>
          </a:p>
        </p:txBody>
      </p:sp>
    </p:spTree>
    <p:extLst>
      <p:ext uri="{BB962C8B-B14F-4D97-AF65-F5344CB8AC3E}">
        <p14:creationId xmlns:p14="http://schemas.microsoft.com/office/powerpoint/2010/main" val="1665499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dirty="0">
                <a:latin typeface="Georgia" panose="02040502050405020303" pitchFamily="18" charset="0"/>
              </a:rPr>
              <a:t>A.</a:t>
            </a:r>
            <a:r>
              <a:rPr lang="zh-TW" altLang="en-US" sz="1100" dirty="0">
                <a:latin typeface="Georgia" panose="02040502050405020303" pitchFamily="18" charset="0"/>
              </a:rPr>
              <a:t> </a:t>
            </a:r>
            <a:r>
              <a:rPr lang="en-US" altLang="zh-TW" sz="1100" dirty="0">
                <a:latin typeface="Georgia" panose="02040502050405020303" pitchFamily="18" charset="0"/>
              </a:rPr>
              <a:t>Migration</a:t>
            </a:r>
            <a:r>
              <a:rPr lang="zh-TW" altLang="en-US" sz="1100" b="0" i="0" u="none" strike="noStrike" cap="none" dirty="0">
                <a:solidFill>
                  <a:srgbClr val="000000"/>
                </a:solidFill>
                <a:effectLst/>
                <a:latin typeface="Arial"/>
                <a:ea typeface="Arial"/>
                <a:cs typeface="Arial"/>
                <a:sym typeface="Arial"/>
              </a:rPr>
              <a:t>當用戶移動時 深度學習應用程式應該如何遷移</a:t>
            </a: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t>B.</a:t>
            </a:r>
            <a:r>
              <a:rPr lang="zh-TW" altLang="en-US" dirty="0"/>
              <a:t> </a:t>
            </a:r>
            <a:r>
              <a:rPr lang="en-US" altLang="zh-TW" dirty="0"/>
              <a:t>Tradeoff </a:t>
            </a:r>
            <a:r>
              <a:rPr lang="en-US" altLang="zh-TW" sz="1100" b="0" i="0" u="none" strike="noStrike" cap="none" dirty="0">
                <a:solidFill>
                  <a:srgbClr val="000000"/>
                </a:solidFill>
                <a:effectLst/>
                <a:latin typeface="Arial"/>
                <a:ea typeface="Arial"/>
                <a:cs typeface="Arial"/>
                <a:sym typeface="Arial"/>
              </a:rPr>
              <a:t>between latency, accuracy, battery</a:t>
            </a:r>
            <a:r>
              <a:rPr lang="zh-TW" altLang="en-US" sz="1100" b="0" i="0" u="none" strike="noStrike" cap="none" dirty="0">
                <a:solidFill>
                  <a:srgbClr val="000000"/>
                </a:solidFill>
                <a:effectLst/>
                <a:latin typeface="Arial"/>
                <a:ea typeface="Arial"/>
                <a:cs typeface="Arial"/>
                <a:sym typeface="Arial"/>
              </a:rPr>
              <a:t> 來自設備 </a:t>
            </a:r>
            <a:r>
              <a:rPr lang="en-US" altLang="zh-TW" sz="1100" b="0" i="0" u="none" strike="noStrike" cap="none" dirty="0">
                <a:solidFill>
                  <a:srgbClr val="000000"/>
                </a:solidFill>
                <a:effectLst/>
                <a:latin typeface="Arial"/>
                <a:ea typeface="Arial"/>
                <a:cs typeface="Arial"/>
                <a:sym typeface="Arial"/>
              </a:rPr>
              <a:t>A </a:t>
            </a:r>
            <a:r>
              <a:rPr lang="zh-TW" altLang="en-US" sz="1100" b="0" i="0" u="none" strike="noStrike" cap="none" dirty="0">
                <a:solidFill>
                  <a:srgbClr val="000000"/>
                </a:solidFill>
                <a:effectLst/>
                <a:latin typeface="Arial"/>
                <a:ea typeface="Arial"/>
                <a:cs typeface="Arial"/>
                <a:sym typeface="Arial"/>
              </a:rPr>
              <a:t>的第 </a:t>
            </a:r>
            <a:r>
              <a:rPr lang="en-US" altLang="zh-TW" sz="1100" b="0" i="0" u="none" strike="noStrike" cap="none" dirty="0">
                <a:solidFill>
                  <a:srgbClr val="000000"/>
                </a:solidFill>
                <a:effectLst/>
                <a:latin typeface="Arial"/>
                <a:ea typeface="Arial"/>
                <a:cs typeface="Arial"/>
                <a:sym typeface="Arial"/>
              </a:rPr>
              <a:t>1</a:t>
            </a:r>
            <a:r>
              <a:rPr lang="zh-TW" altLang="en-US" sz="1100" b="0" i="0" u="none" strike="noStrike" cap="none" dirty="0">
                <a:solidFill>
                  <a:srgbClr val="000000"/>
                </a:solidFill>
                <a:effectLst/>
                <a:latin typeface="Arial"/>
                <a:ea typeface="Arial"/>
                <a:cs typeface="Arial"/>
                <a:sym typeface="Arial"/>
              </a:rPr>
              <a:t>幀的請求是否應該比來自設備 </a:t>
            </a:r>
            <a:r>
              <a:rPr lang="en-US" altLang="zh-TW" sz="1100" b="0" i="0" u="none" strike="noStrike" cap="none" dirty="0">
                <a:solidFill>
                  <a:srgbClr val="000000"/>
                </a:solidFill>
                <a:effectLst/>
                <a:latin typeface="Arial"/>
                <a:ea typeface="Arial"/>
                <a:cs typeface="Arial"/>
                <a:sym typeface="Arial"/>
              </a:rPr>
              <a:t>B </a:t>
            </a:r>
            <a:r>
              <a:rPr lang="zh-TW" altLang="en-US" sz="1100" b="0" i="0" u="none" strike="noStrike" cap="none" dirty="0">
                <a:solidFill>
                  <a:srgbClr val="000000"/>
                </a:solidFill>
                <a:effectLst/>
                <a:latin typeface="Arial"/>
                <a:ea typeface="Arial"/>
                <a:cs typeface="Arial"/>
                <a:sym typeface="Arial"/>
              </a:rPr>
              <a:t>的第 </a:t>
            </a:r>
            <a:r>
              <a:rPr lang="en-US" altLang="zh-TW" sz="1100" b="0" i="0" u="none" strike="noStrike" cap="none" dirty="0">
                <a:solidFill>
                  <a:srgbClr val="000000"/>
                </a:solidFill>
                <a:effectLst/>
                <a:latin typeface="Arial"/>
                <a:ea typeface="Arial"/>
                <a:cs typeface="Arial"/>
                <a:sym typeface="Arial"/>
              </a:rPr>
              <a:t>100 </a:t>
            </a:r>
            <a:r>
              <a:rPr lang="zh-TW" altLang="en-US" sz="1100" b="0" i="0" u="none" strike="noStrike" cap="none" dirty="0">
                <a:solidFill>
                  <a:srgbClr val="000000"/>
                </a:solidFill>
                <a:effectLst/>
                <a:latin typeface="Arial"/>
                <a:ea typeface="Arial"/>
                <a:cs typeface="Arial"/>
                <a:sym typeface="Arial"/>
              </a:rPr>
              <a:t>幀更優先</a:t>
            </a:r>
            <a:r>
              <a:rPr lang="en-US" altLang="zh-TW" sz="1100" b="0" i="0" u="none" strike="noStrike" cap="none" dirty="0">
                <a:solidFill>
                  <a:srgbClr val="000000"/>
                </a:solidFill>
                <a:effectLst/>
                <a:latin typeface="Arial"/>
                <a:ea typeface="Arial"/>
                <a:cs typeface="Arial"/>
                <a:sym typeface="Arial"/>
              </a:rPr>
              <a:t>? Priority?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cs typeface="Arial"/>
                <a:sym typeface="Arial"/>
              </a:rPr>
              <a:t>D. </a:t>
            </a:r>
            <a:r>
              <a:rPr lang="zh-TW" altLang="en-US" sz="1100" b="0" i="0" u="none" strike="noStrike" cap="none" dirty="0">
                <a:solidFill>
                  <a:srgbClr val="000000"/>
                </a:solidFill>
                <a:effectLst/>
                <a:latin typeface="Arial"/>
                <a:ea typeface="Arial"/>
                <a:cs typeface="Arial"/>
                <a:sym typeface="Arial"/>
              </a:rPr>
              <a:t>用戶集更小，深度學習模型更專業 </a:t>
            </a:r>
            <a:r>
              <a:rPr lang="en-US" altLang="zh-TW" sz="1100" b="0" i="0" u="none" strike="noStrike" cap="none" dirty="0">
                <a:solidFill>
                  <a:srgbClr val="000000"/>
                </a:solidFill>
                <a:effectLst/>
                <a:latin typeface="Arial"/>
                <a:ea typeface="Arial"/>
                <a:cs typeface="Arial"/>
                <a:sym typeface="Arial"/>
              </a:rPr>
              <a:t>more specialized deep learning models</a:t>
            </a:r>
            <a:endParaRPr dirty="0"/>
          </a:p>
        </p:txBody>
      </p:sp>
    </p:spTree>
    <p:extLst>
      <p:ext uri="{BB962C8B-B14F-4D97-AF65-F5344CB8AC3E}">
        <p14:creationId xmlns:p14="http://schemas.microsoft.com/office/powerpoint/2010/main" val="2158243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100" b="0" i="0" u="none" strike="noStrike" cap="none" dirty="0">
                <a:solidFill>
                  <a:srgbClr val="000000"/>
                </a:solidFill>
                <a:effectLst/>
                <a:latin typeface="Arial"/>
                <a:ea typeface="Arial"/>
                <a:cs typeface="Arial"/>
                <a:sym typeface="Arial"/>
              </a:rPr>
              <a:t>本文回顧了深度學習在網路邊緣運行的當前技術水平 描述了跨邊緣設備 伺服器和雲端加速深度學習推理的方法 </a:t>
            </a:r>
            <a:endParaRPr dirty="0"/>
          </a:p>
        </p:txBody>
      </p:sp>
    </p:spTree>
    <p:extLst>
      <p:ext uri="{BB962C8B-B14F-4D97-AF65-F5344CB8AC3E}">
        <p14:creationId xmlns:p14="http://schemas.microsoft.com/office/powerpoint/2010/main" val="313775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100" b="0" i="0" u="none" strike="noStrike" cap="none" dirty="0">
                <a:solidFill>
                  <a:srgbClr val="000000"/>
                </a:solidFill>
                <a:effectLst/>
                <a:latin typeface="Arial"/>
                <a:ea typeface="Arial"/>
                <a:cs typeface="Arial"/>
                <a:sym typeface="Arial"/>
              </a:rPr>
              <a:t>為什麼需要邊緣計算的研究</a:t>
            </a:r>
            <a:r>
              <a:rPr lang="en-US" altLang="zh-TW" sz="1100" b="0" i="0" u="none" strike="noStrike" cap="none" dirty="0">
                <a:solidFill>
                  <a:srgbClr val="000000"/>
                </a:solidFill>
                <a:effectLst/>
                <a:latin typeface="Arial"/>
                <a:ea typeface="Arial"/>
                <a:cs typeface="Arial"/>
                <a:sym typeface="Arial"/>
              </a:rPr>
              <a:t>? edge computing</a:t>
            </a:r>
            <a:r>
              <a:rPr lang="zh-TW" altLang="zh-TW" sz="1100" b="0" i="0" u="none" strike="noStrike" cap="none" dirty="0">
                <a:solidFill>
                  <a:srgbClr val="000000"/>
                </a:solidFill>
                <a:effectLst/>
                <a:latin typeface="Arial"/>
                <a:ea typeface="Arial"/>
                <a:cs typeface="Arial"/>
                <a:sym typeface="Arial"/>
              </a:rPr>
              <a:t>跟先前的</a:t>
            </a:r>
            <a:r>
              <a:rPr lang="en-US" altLang="zh-TW" sz="1100" b="0" i="0" u="none" strike="noStrike" cap="none" dirty="0">
                <a:solidFill>
                  <a:srgbClr val="000000"/>
                </a:solidFill>
                <a:effectLst/>
                <a:latin typeface="Arial"/>
                <a:ea typeface="Arial"/>
                <a:cs typeface="Arial"/>
                <a:sym typeface="Arial"/>
              </a:rPr>
              <a:t>cloud computing</a:t>
            </a:r>
            <a:r>
              <a:rPr lang="zh-TW" altLang="zh-TW" sz="1100" b="0" i="0" u="none" strike="noStrike" cap="none" dirty="0">
                <a:solidFill>
                  <a:srgbClr val="000000"/>
                </a:solidFill>
                <a:effectLst/>
                <a:latin typeface="Arial"/>
                <a:ea typeface="Arial"/>
                <a:cs typeface="Arial"/>
                <a:sym typeface="Arial"/>
              </a:rPr>
              <a:t>或</a:t>
            </a:r>
            <a:r>
              <a:rPr lang="en-US" altLang="zh-TW" sz="1100" b="0" i="0" u="none" strike="noStrike" cap="none" dirty="0">
                <a:solidFill>
                  <a:srgbClr val="000000"/>
                </a:solidFill>
                <a:effectLst/>
                <a:latin typeface="Arial"/>
                <a:ea typeface="Arial"/>
                <a:cs typeface="Arial"/>
                <a:sym typeface="Arial"/>
              </a:rPr>
              <a:t>distributed computing</a:t>
            </a:r>
            <a:r>
              <a:rPr lang="zh-TW" altLang="zh-TW" sz="1100" b="0" i="0" u="none" strike="noStrike" cap="none" dirty="0">
                <a:solidFill>
                  <a:srgbClr val="000000"/>
                </a:solidFill>
                <a:effectLst/>
                <a:latin typeface="Arial"/>
                <a:ea typeface="Arial"/>
                <a:cs typeface="Arial"/>
                <a:sym typeface="Arial"/>
              </a:rPr>
              <a:t>有什麼本質上的區別</a:t>
            </a:r>
            <a:r>
              <a:rPr lang="en-US" altLang="zh-TW"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lang="en-US" altLang="zh-TW"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altLang="zh-TW" dirty="0">
                <a:latin typeface="Georgia" panose="02040502050405020303" pitchFamily="18" charset="0"/>
              </a:rPr>
              <a:t>Domains like computer vision, natural language processing, and big data analysis</a:t>
            </a:r>
          </a:p>
          <a:p>
            <a:pPr marL="0" lvl="0" indent="0" algn="l" rtl="0">
              <a:spcBef>
                <a:spcPts val="0"/>
              </a:spcBef>
              <a:spcAft>
                <a:spcPts val="0"/>
              </a:spcAft>
              <a:buNone/>
            </a:pPr>
            <a:endParaRPr lang="en-US" altLang="zh-TW" dirty="0">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為了滿足深度學習的計算需求，一種常見的方法是利用</a:t>
            </a:r>
            <a:r>
              <a:rPr lang="en-US" altLang="zh-TW" sz="1100" b="0" i="0" u="none" strike="noStrike" cap="none" dirty="0">
                <a:solidFill>
                  <a:srgbClr val="000000"/>
                </a:solidFill>
                <a:effectLst/>
                <a:latin typeface="Arial"/>
                <a:ea typeface="Arial"/>
                <a:cs typeface="Arial"/>
                <a:sym typeface="Arial"/>
              </a:rPr>
              <a:t>cloud computing</a:t>
            </a:r>
            <a:r>
              <a:rPr lang="zh-TW" altLang="en-US" sz="1100" b="0" i="0" u="none" strike="noStrike" cap="none" dirty="0">
                <a:solidFill>
                  <a:srgbClr val="000000"/>
                </a:solidFill>
                <a:effectLst/>
                <a:latin typeface="Arial"/>
                <a:ea typeface="Arial"/>
                <a:cs typeface="Arial"/>
                <a:sym typeface="Arial"/>
              </a:rPr>
              <a:t>。而若要使用雲端資源，數據必須從網路邊緣</a:t>
            </a:r>
            <a:r>
              <a:rPr lang="en-US" altLang="zh-TW" sz="1100" b="0" i="0" u="none" strike="noStrike" cap="none" dirty="0">
                <a:solidFill>
                  <a:srgbClr val="000000"/>
                </a:solidFill>
                <a:effectLst/>
                <a:latin typeface="Arial"/>
                <a:ea typeface="Arial"/>
                <a:cs typeface="Arial"/>
                <a:sym typeface="Arial"/>
              </a:rPr>
              <a:t>(network edge</a:t>
            </a:r>
            <a:r>
              <a:rPr lang="en-US" altLang="zh-TW" dirty="0">
                <a:effectLst/>
              </a:rPr>
              <a:t>)</a:t>
            </a:r>
            <a:r>
              <a:rPr lang="zh-TW" altLang="en-US" sz="1100" b="0" i="0" u="none" strike="noStrike" cap="none" dirty="0">
                <a:solidFill>
                  <a:srgbClr val="000000"/>
                </a:solidFill>
                <a:effectLst/>
                <a:latin typeface="Arial"/>
                <a:ea typeface="Arial"/>
                <a:cs typeface="Arial"/>
                <a:sym typeface="Arial"/>
              </a:rPr>
              <a:t>的數據源位置</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例如，從智慧型手機和物聯網傳感器</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移動到雲端</a:t>
            </a:r>
            <a:r>
              <a:rPr lang="en-US" altLang="zh-TW" sz="1100" b="0" i="0" u="none" strike="noStrike" cap="none" dirty="0">
                <a:solidFill>
                  <a:srgbClr val="000000"/>
                </a:solidFill>
                <a:effectLst/>
                <a:latin typeface="Arial"/>
                <a:ea typeface="Arial"/>
                <a:cs typeface="Arial"/>
                <a:sym typeface="Arial"/>
              </a:rPr>
              <a:t>(centralized location in the cloud</a:t>
            </a:r>
            <a:r>
              <a:rPr lang="en-US" altLang="zh-TW" dirty="0">
                <a:effectLst/>
              </a:rPr>
              <a:t>)</a:t>
            </a:r>
            <a:r>
              <a:rPr lang="zh-TW" altLang="en-US" sz="1100" b="0" i="0" u="none" strike="noStrike" cap="none" dirty="0">
                <a:solidFill>
                  <a:srgbClr val="000000"/>
                </a:solidFill>
                <a:effectLst/>
                <a:latin typeface="Arial"/>
                <a:ea typeface="Arial"/>
                <a:cs typeface="Arial"/>
                <a:sym typeface="Arial"/>
              </a:rPr>
              <a:t>，而這種將數據從</a:t>
            </a:r>
            <a:r>
              <a:rPr lang="en-US" altLang="zh-TW" sz="1100" b="0" i="0" u="none" strike="noStrike" cap="none" dirty="0">
                <a:solidFill>
                  <a:srgbClr val="000000"/>
                </a:solidFill>
                <a:effectLst/>
                <a:latin typeface="Arial"/>
                <a:ea typeface="Arial"/>
                <a:cs typeface="Arial"/>
                <a:sym typeface="Arial"/>
              </a:rPr>
              <a:t>source</a:t>
            </a:r>
            <a:r>
              <a:rPr lang="zh-TW" altLang="en-US" sz="1100" b="0" i="0" u="none" strike="noStrike" cap="none" dirty="0">
                <a:solidFill>
                  <a:srgbClr val="000000"/>
                </a:solidFill>
                <a:effectLst/>
                <a:latin typeface="Arial"/>
                <a:ea typeface="Arial"/>
                <a:cs typeface="Arial"/>
                <a:sym typeface="Arial"/>
              </a:rPr>
              <a:t>移到雲端的</a:t>
            </a:r>
            <a:r>
              <a:rPr lang="zh-TW" altLang="en-US" dirty="0">
                <a:effectLst/>
              </a:rPr>
              <a:t>潛在解決方案帶來了一些挑戰及問題</a:t>
            </a:r>
            <a:endParaRPr dirty="0"/>
          </a:p>
        </p:txBody>
      </p:sp>
    </p:spTree>
    <p:extLst>
      <p:ext uri="{BB962C8B-B14F-4D97-AF65-F5344CB8AC3E}">
        <p14:creationId xmlns:p14="http://schemas.microsoft.com/office/powerpoint/2010/main" val="2068219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第一個主要挑戰是如何在功能較弱、資源較少的邊緣裝置上滿足深度學習的高資源要求，如算力、通訊、記憶體</a:t>
            </a:r>
            <a:r>
              <a:rPr lang="en-US" altLang="zh-TW" sz="1100" b="0" i="0" u="none" strike="noStrike" cap="none" dirty="0">
                <a:solidFill>
                  <a:srgbClr val="000000"/>
                </a:solidFill>
                <a:effectLst/>
                <a:latin typeface="Arial"/>
                <a:ea typeface="Arial"/>
                <a:cs typeface="Arial"/>
                <a:sym typeface="Arial"/>
              </a:rPr>
              <a:t>…</a:t>
            </a:r>
            <a:r>
              <a:rPr lang="zh-TW" altLang="zh-TW" sz="1100" b="0" i="0" u="none" strike="noStrike" cap="none" dirty="0">
                <a:solidFill>
                  <a:srgbClr val="000000"/>
                </a:solidFill>
                <a:effectLst/>
                <a:latin typeface="Arial"/>
                <a:ea typeface="Arial"/>
                <a:cs typeface="Arial"/>
                <a:sym typeface="Arial"/>
              </a:rPr>
              <a:t>等等。</a:t>
            </a:r>
          </a:p>
          <a:p>
            <a:pPr marL="158750" indent="0">
              <a:buNone/>
            </a:pPr>
            <a:r>
              <a:rPr lang="zh-TW" altLang="zh-TW" sz="1100" b="0" i="0" u="none" strike="noStrike" cap="none" dirty="0">
                <a:solidFill>
                  <a:srgbClr val="000000"/>
                </a:solidFill>
                <a:effectLst/>
                <a:latin typeface="Arial"/>
                <a:ea typeface="Arial"/>
                <a:cs typeface="Arial"/>
                <a:sym typeface="Arial"/>
              </a:rPr>
              <a:t>第二個挑戰是了解邊緣裝置在異構處理能力</a:t>
            </a:r>
            <a:r>
              <a:rPr lang="en-US" altLang="zh-TW" sz="1100" b="0" i="0" u="none" strike="noStrike" cap="none" dirty="0">
                <a:solidFill>
                  <a:srgbClr val="000000"/>
                </a:solidFill>
                <a:effectLst/>
                <a:latin typeface="Arial"/>
                <a:ea typeface="Arial"/>
                <a:cs typeface="Arial"/>
                <a:sym typeface="Arial"/>
              </a:rPr>
              <a:t>(heterogeneous processing capabilities )</a:t>
            </a:r>
            <a:r>
              <a:rPr lang="zh-TW" altLang="zh-TW" sz="1100" b="0" i="0" u="none" strike="noStrike" cap="none" dirty="0">
                <a:solidFill>
                  <a:srgbClr val="000000"/>
                </a:solidFill>
                <a:effectLst/>
                <a:latin typeface="Arial"/>
                <a:ea typeface="Arial"/>
                <a:cs typeface="Arial"/>
                <a:sym typeface="Arial"/>
              </a:rPr>
              <a:t>和動態網路情況</a:t>
            </a:r>
            <a:r>
              <a:rPr lang="en-US" altLang="zh-TW" sz="1100" b="0" i="0" u="none" strike="noStrike" cap="none" dirty="0">
                <a:solidFill>
                  <a:srgbClr val="000000"/>
                </a:solidFill>
                <a:effectLst/>
                <a:latin typeface="Arial"/>
                <a:ea typeface="Arial"/>
                <a:cs typeface="Arial"/>
                <a:sym typeface="Arial"/>
              </a:rPr>
              <a:t>(dynamic network conditions</a:t>
            </a:r>
            <a:r>
              <a:rPr lang="zh-TW" altLang="zh-TW" sz="1100" b="0" i="0" u="none" strike="noStrike" cap="none" dirty="0">
                <a:solidFill>
                  <a:srgbClr val="000000"/>
                </a:solidFill>
                <a:effectLst/>
                <a:latin typeface="Arial"/>
                <a:ea typeface="Arial"/>
                <a:cs typeface="Arial"/>
                <a:sym typeface="Arial"/>
              </a:rPr>
              <a:t>)下應如何與其他邊緣裝置和雲端協調，以確保良好的端到端</a:t>
            </a:r>
            <a:r>
              <a:rPr lang="en-US" altLang="zh-TW" sz="1100" b="0" i="0" u="none" strike="noStrike" cap="none" dirty="0">
                <a:solidFill>
                  <a:srgbClr val="000000"/>
                </a:solidFill>
                <a:effectLst/>
                <a:latin typeface="Arial"/>
                <a:ea typeface="Arial"/>
                <a:cs typeface="Arial"/>
                <a:sym typeface="Arial"/>
              </a:rPr>
              <a:t>(end-to-end)</a:t>
            </a:r>
            <a:r>
              <a:rPr lang="zh-TW" altLang="zh-TW" sz="1100" b="0" i="0" u="none" strike="noStrike" cap="none" dirty="0">
                <a:solidFill>
                  <a:srgbClr val="000000"/>
                </a:solidFill>
                <a:effectLst/>
                <a:latin typeface="Arial"/>
                <a:ea typeface="Arial"/>
                <a:cs typeface="Arial"/>
                <a:sym typeface="Arial"/>
              </a:rPr>
              <a:t>應用級性能</a:t>
            </a:r>
            <a:r>
              <a:rPr lang="en-US" altLang="zh-TW" sz="1100" b="0" i="0" u="none" strike="noStrike" cap="none" dirty="0">
                <a:solidFill>
                  <a:srgbClr val="000000"/>
                </a:solidFill>
                <a:effectLst/>
                <a:latin typeface="Arial"/>
                <a:ea typeface="Arial"/>
                <a:cs typeface="Arial"/>
                <a:sym typeface="Arial"/>
              </a:rPr>
              <a:t>(application-level performance</a:t>
            </a:r>
            <a:r>
              <a:rPr lang="zh-TW" altLang="zh-TW" sz="1100" b="0" i="0" u="none" strike="noStrike" cap="none" dirty="0">
                <a:solidFill>
                  <a:srgbClr val="000000"/>
                </a:solidFill>
                <a:effectLst/>
                <a:latin typeface="Arial"/>
                <a:ea typeface="Arial"/>
                <a:cs typeface="Arial"/>
                <a:sym typeface="Arial"/>
              </a:rPr>
              <a:t>)。</a:t>
            </a:r>
          </a:p>
          <a:p>
            <a:pPr marL="158750" indent="0">
              <a:buNone/>
            </a:pPr>
            <a:r>
              <a:rPr lang="zh-TW" altLang="zh-TW" sz="1100" b="0" i="0" u="none" strike="noStrike" cap="none" dirty="0">
                <a:solidFill>
                  <a:srgbClr val="000000"/>
                </a:solidFill>
                <a:effectLst/>
                <a:latin typeface="Arial"/>
                <a:ea typeface="Arial"/>
                <a:cs typeface="Arial"/>
                <a:sym typeface="Arial"/>
              </a:rPr>
              <a:t>最後，隱私仍然是一個挑戰，即使邊緣計算通過將數據保留在網路邊緣本地來自然地提高隱私，因為一些數據仍然常常需要在邊緣設備甚至可能和雲端之間交換。</a:t>
            </a:r>
            <a:endParaRPr dirty="0"/>
          </a:p>
        </p:txBody>
      </p:sp>
    </p:spTree>
    <p:extLst>
      <p:ext uri="{BB962C8B-B14F-4D97-AF65-F5344CB8AC3E}">
        <p14:creationId xmlns:p14="http://schemas.microsoft.com/office/powerpoint/2010/main" val="247535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Arial"/>
                <a:ea typeface="Arial"/>
                <a:cs typeface="Arial"/>
                <a:sym typeface="Arial"/>
              </a:rPr>
              <a:t>Vigil</a:t>
            </a:r>
            <a:r>
              <a:rPr lang="zh-TW" altLang="en-US" sz="1100" b="0" i="0" u="none" strike="noStrike" cap="none" dirty="0">
                <a:solidFill>
                  <a:srgbClr val="000000"/>
                </a:solidFill>
                <a:effectLst/>
                <a:latin typeface="Arial"/>
                <a:ea typeface="Arial"/>
                <a:cs typeface="Arial"/>
                <a:sym typeface="Arial"/>
              </a:rPr>
              <a:t>由無線攝像頭網路組成，這些攝像頭在邊緣節點</a:t>
            </a:r>
            <a:r>
              <a:rPr lang="zh-TW" altLang="zh-TW" sz="1100" b="0" i="0" u="none" strike="noStrike" cap="none" dirty="0">
                <a:solidFill>
                  <a:srgbClr val="000000"/>
                </a:solidFill>
                <a:effectLst/>
                <a:latin typeface="Arial"/>
                <a:ea typeface="Arial"/>
                <a:cs typeface="Arial"/>
                <a:sym typeface="Arial"/>
              </a:rPr>
              <a:t>智慧地選擇影像</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幀進</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行分析  </a:t>
            </a:r>
            <a:r>
              <a:rPr lang="en-US" altLang="zh-TW" sz="1100" b="0" i="0" u="none" strike="noStrike" cap="none" dirty="0">
                <a:solidFill>
                  <a:srgbClr val="000000"/>
                </a:solidFill>
                <a:effectLst/>
                <a:latin typeface="Arial"/>
                <a:ea typeface="Arial"/>
                <a:cs typeface="Arial"/>
                <a:sym typeface="Arial"/>
              </a:rPr>
              <a:t>Vigil</a:t>
            </a:r>
            <a:r>
              <a:rPr lang="zh-TW" altLang="en-US" sz="1100" b="0" i="0" u="none" strike="noStrike" cap="none" dirty="0">
                <a:solidFill>
                  <a:srgbClr val="000000"/>
                </a:solidFill>
                <a:effectLst/>
                <a:latin typeface="Arial"/>
                <a:ea typeface="Arial"/>
                <a:cs typeface="Arial"/>
                <a:sym typeface="Arial"/>
              </a:rPr>
              <a:t>邊緣計算的動機有兩個</a:t>
            </a:r>
            <a:r>
              <a:rPr lang="en-US" altLang="zh-TW" sz="1100" b="0" i="0" u="none" strike="noStrike" cap="none" dirty="0">
                <a:solidFill>
                  <a:srgbClr val="000000"/>
                </a:solidFill>
                <a:effectLst/>
                <a:latin typeface="Arial"/>
                <a:ea typeface="Arial"/>
                <a:cs typeface="Arial"/>
                <a:sym typeface="Arial"/>
              </a:rPr>
              <a:t>: </a:t>
            </a:r>
            <a:r>
              <a:rPr lang="zh-TW" altLang="en-US" sz="1100" b="0" i="0" u="none" strike="noStrike" cap="none" dirty="0">
                <a:solidFill>
                  <a:srgbClr val="000000"/>
                </a:solidFill>
                <a:effectLst/>
                <a:latin typeface="Arial"/>
                <a:ea typeface="Arial"/>
                <a:cs typeface="Arial"/>
                <a:sym typeface="Arial"/>
              </a:rPr>
              <a:t>與將所有幀上傳到雲端進行分析相比，減少頻寬消耗，以及可隨攝像機數量的增加實現擴展性</a:t>
            </a: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Arial"/>
                <a:ea typeface="Arial"/>
                <a:cs typeface="Arial"/>
                <a:sym typeface="Arial"/>
              </a:rPr>
              <a:t>IoT</a:t>
            </a:r>
            <a:r>
              <a:rPr lang="zh-TW" altLang="zh-TW" sz="1100" b="0" i="0" u="none" strike="noStrike" cap="none" dirty="0">
                <a:solidFill>
                  <a:srgbClr val="000000"/>
                </a:solidFill>
                <a:effectLst/>
                <a:latin typeface="Arial"/>
                <a:ea typeface="Arial"/>
                <a:cs typeface="Arial"/>
                <a:sym typeface="Arial"/>
              </a:rPr>
              <a:t>實時分析物聯網傳感器數據並不總是必要的，並且來自傳感器的通訊頻寬要求通常很小</a:t>
            </a:r>
            <a:r>
              <a:rPr lang="en-US" altLang="zh-TW" sz="1100" b="0" i="0" u="none" strike="noStrike" cap="none" dirty="0">
                <a:solidFill>
                  <a:srgbClr val="000000"/>
                </a:solidFill>
                <a:effectLst/>
                <a:latin typeface="Arial"/>
                <a:ea typeface="Arial"/>
                <a:cs typeface="Arial"/>
                <a:sym typeface="Arial"/>
              </a:rPr>
              <a:t>(</a:t>
            </a:r>
            <a:r>
              <a:rPr lang="zh-TW" altLang="zh-TW" sz="1100" b="0" i="0" u="none" strike="noStrike" cap="none" dirty="0">
                <a:solidFill>
                  <a:srgbClr val="000000"/>
                </a:solidFill>
                <a:effectLst/>
                <a:latin typeface="Arial"/>
                <a:ea typeface="Arial"/>
                <a:cs typeface="Arial"/>
                <a:sym typeface="Arial"/>
              </a:rPr>
              <a:t>除非涉及影像</a:t>
            </a:r>
            <a:r>
              <a:rPr lang="en-US" altLang="zh-TW" sz="1100" b="0" i="0" u="none" strike="noStrike" cap="none" dirty="0">
                <a:solidFill>
                  <a:srgbClr val="000000"/>
                </a:solidFill>
                <a:effectLst/>
                <a:latin typeface="Arial"/>
                <a:ea typeface="Arial"/>
                <a:cs typeface="Arial"/>
                <a:sym typeface="Arial"/>
              </a:rPr>
              <a:t>)</a:t>
            </a:r>
            <a:r>
              <a:rPr lang="zh-TW" altLang="zh-TW" sz="1100" b="0" i="0" u="none" strike="noStrike" cap="none" dirty="0">
                <a:solidFill>
                  <a:srgbClr val="000000"/>
                </a:solidFill>
                <a:effectLst/>
                <a:latin typeface="Arial"/>
                <a:ea typeface="Arial"/>
                <a:cs typeface="Arial"/>
                <a:sym typeface="Arial"/>
              </a:rPr>
              <a:t>，就目前來看隱私是推動物聯網邊緣處理的主要問題</a:t>
            </a:r>
            <a:endParaRPr lang="en-US"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968578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討論圍繞三個主要架構的研究</a:t>
            </a:r>
            <a:r>
              <a:rPr lang="en-US" altLang="zh-TW" sz="1100" b="0" i="0" u="none" strike="noStrike" cap="none" dirty="0">
                <a:solidFill>
                  <a:srgbClr val="000000"/>
                </a:solidFill>
                <a:effectLst/>
                <a:latin typeface="Arial"/>
                <a:ea typeface="Arial"/>
                <a:cs typeface="Arial"/>
                <a:sym typeface="Arial"/>
              </a:rPr>
              <a:t>: </a:t>
            </a:r>
            <a:endParaRPr lang="zh-TW" altLang="zh-TW" sz="1100" b="0" i="0" u="none" strike="noStrike" cap="none" dirty="0">
              <a:solidFill>
                <a:srgbClr val="000000"/>
              </a:solidFill>
              <a:effectLst/>
              <a:latin typeface="Arial"/>
              <a:ea typeface="Arial"/>
              <a:cs typeface="Arial"/>
              <a:sym typeface="Arial"/>
            </a:endParaRPr>
          </a:p>
          <a:p>
            <a:pPr marL="158750" indent="0">
              <a:buNone/>
            </a:pPr>
            <a:r>
              <a:rPr lang="en-US" altLang="zh-TW" sz="1100" b="0" i="0" u="none" strike="noStrike" cap="none" dirty="0">
                <a:solidFill>
                  <a:srgbClr val="000000"/>
                </a:solidFill>
                <a:effectLst/>
                <a:latin typeface="Arial"/>
                <a:ea typeface="Arial"/>
                <a:cs typeface="Arial"/>
                <a:sym typeface="Arial"/>
              </a:rPr>
              <a:t>1)</a:t>
            </a:r>
            <a:r>
              <a:rPr lang="zh-TW" altLang="zh-TW" sz="1100" b="0" i="0" u="none" strike="noStrike" cap="none" dirty="0">
                <a:solidFill>
                  <a:srgbClr val="000000"/>
                </a:solidFill>
                <a:effectLst/>
                <a:latin typeface="Arial"/>
                <a:ea typeface="Arial"/>
                <a:cs typeface="Arial"/>
                <a:sym typeface="Arial"/>
              </a:rPr>
              <a:t>邊緣裝置</a:t>
            </a:r>
            <a:r>
              <a:rPr lang="en-US" altLang="zh-TW" sz="1100" b="0" i="0" u="none" strike="noStrike" cap="none" dirty="0">
                <a:solidFill>
                  <a:srgbClr val="000000"/>
                </a:solidFill>
                <a:effectLst/>
                <a:latin typeface="Arial"/>
                <a:ea typeface="Arial"/>
                <a:cs typeface="Arial"/>
                <a:sym typeface="Arial"/>
              </a:rPr>
              <a:t>(on-edge)</a:t>
            </a:r>
            <a:r>
              <a:rPr lang="zh-TW" altLang="zh-TW" sz="1100" b="0" i="0" u="none" strike="noStrike" cap="none" dirty="0">
                <a:solidFill>
                  <a:srgbClr val="000000"/>
                </a:solidFill>
                <a:effectLst/>
                <a:latin typeface="Arial"/>
                <a:ea typeface="Arial"/>
                <a:cs typeface="Arial"/>
                <a:sym typeface="Arial"/>
              </a:rPr>
              <a:t>上計算，其中</a:t>
            </a:r>
            <a:r>
              <a:rPr lang="en-US" altLang="zh-TW" sz="1100" b="0" i="0" u="none" strike="noStrike" cap="none" dirty="0">
                <a:solidFill>
                  <a:srgbClr val="000000"/>
                </a:solidFill>
                <a:effectLst/>
                <a:latin typeface="Arial"/>
                <a:ea typeface="Arial"/>
                <a:cs typeface="Arial"/>
                <a:sym typeface="Arial"/>
              </a:rPr>
              <a:t> DNN </a:t>
            </a:r>
            <a:r>
              <a:rPr lang="zh-TW" altLang="zh-TW" sz="1100" b="0" i="0" u="none" strike="noStrike" cap="none" dirty="0">
                <a:solidFill>
                  <a:srgbClr val="000000"/>
                </a:solidFill>
                <a:effectLst/>
                <a:latin typeface="Arial"/>
                <a:ea typeface="Arial"/>
                <a:cs typeface="Arial"/>
                <a:sym typeface="Arial"/>
              </a:rPr>
              <a:t>在終端設備上執行；</a:t>
            </a:r>
          </a:p>
          <a:p>
            <a:pPr marL="158750" indent="0">
              <a:buNone/>
            </a:pPr>
            <a:r>
              <a:rPr lang="en-US" altLang="zh-TW" sz="1100" b="0" i="0" u="none" strike="noStrike" cap="none" dirty="0">
                <a:solidFill>
                  <a:srgbClr val="000000"/>
                </a:solidFill>
                <a:effectLst/>
                <a:latin typeface="Arial"/>
                <a:ea typeface="Arial"/>
                <a:cs typeface="Arial"/>
                <a:sym typeface="Arial"/>
              </a:rPr>
              <a:t>2)</a:t>
            </a:r>
            <a:r>
              <a:rPr lang="zh-TW" altLang="zh-TW" sz="1100" b="0" i="0" u="none" strike="noStrike" cap="none" dirty="0">
                <a:solidFill>
                  <a:srgbClr val="000000"/>
                </a:solidFill>
                <a:effectLst/>
                <a:latin typeface="Arial"/>
                <a:ea typeface="Arial"/>
                <a:cs typeface="Arial"/>
                <a:sym typeface="Arial"/>
              </a:rPr>
              <a:t>基於邊緣伺服器</a:t>
            </a:r>
            <a:r>
              <a:rPr lang="en-US" altLang="zh-TW" sz="1100" b="0" i="0" u="none" strike="noStrike" cap="none" dirty="0">
                <a:solidFill>
                  <a:srgbClr val="000000"/>
                </a:solidFill>
                <a:effectLst/>
                <a:latin typeface="Arial"/>
                <a:ea typeface="Arial"/>
                <a:cs typeface="Arial"/>
                <a:sym typeface="Arial"/>
              </a:rPr>
              <a:t>(edge-server based)</a:t>
            </a:r>
            <a:r>
              <a:rPr lang="zh-TW" altLang="zh-TW" sz="1100" b="0" i="0" u="none" strike="noStrike" cap="none" dirty="0">
                <a:solidFill>
                  <a:srgbClr val="000000"/>
                </a:solidFill>
                <a:effectLst/>
                <a:latin typeface="Arial"/>
                <a:ea typeface="Arial"/>
                <a:cs typeface="Arial"/>
                <a:sym typeface="Arial"/>
              </a:rPr>
              <a:t>的架構，來自終端設備的數據被發送到一個或多個邊緣伺服器進行計算；</a:t>
            </a:r>
          </a:p>
          <a:p>
            <a:pPr marL="158750" indent="0">
              <a:buNone/>
            </a:pPr>
            <a:r>
              <a:rPr lang="en-US" altLang="zh-TW" sz="1100" b="0" i="0" u="none" strike="noStrike" cap="none" dirty="0">
                <a:solidFill>
                  <a:srgbClr val="000000"/>
                </a:solidFill>
                <a:effectLst/>
                <a:latin typeface="Arial"/>
                <a:ea typeface="Arial"/>
                <a:cs typeface="Arial"/>
                <a:sym typeface="Arial"/>
              </a:rPr>
              <a:t>3)</a:t>
            </a:r>
            <a:r>
              <a:rPr lang="zh-TW" altLang="zh-TW" sz="1100" b="0" i="0" u="none" strike="noStrike" cap="none" dirty="0">
                <a:solidFill>
                  <a:srgbClr val="000000"/>
                </a:solidFill>
                <a:effectLst/>
                <a:latin typeface="Arial"/>
                <a:ea typeface="Arial"/>
                <a:cs typeface="Arial"/>
                <a:sym typeface="Arial"/>
              </a:rPr>
              <a:t>邊緣裝置、邊緣服務器和雲端之間</a:t>
            </a:r>
            <a:r>
              <a:rPr lang="en-US" altLang="zh-TW" sz="1100" b="0" i="0" u="none" strike="noStrike" cap="none" dirty="0">
                <a:solidFill>
                  <a:srgbClr val="000000"/>
                </a:solidFill>
                <a:effectLst/>
                <a:latin typeface="Arial"/>
                <a:ea typeface="Arial"/>
                <a:cs typeface="Arial"/>
                <a:sym typeface="Arial"/>
              </a:rPr>
              <a:t>(joint computation among end devices, servers, and the cloud</a:t>
            </a:r>
            <a:r>
              <a:rPr lang="zh-TW" altLang="zh-TW" sz="1100" b="0" i="0" u="none" strike="noStrike" cap="none" dirty="0">
                <a:solidFill>
                  <a:srgbClr val="000000"/>
                </a:solidFill>
                <a:effectLst/>
                <a:latin typeface="Arial"/>
                <a:ea typeface="Arial"/>
                <a:cs typeface="Arial"/>
                <a:sym typeface="Arial"/>
              </a:rPr>
              <a:t>)的聯合計算。</a:t>
            </a:r>
          </a:p>
          <a:p>
            <a:pPr marL="158750" indent="0">
              <a:buNone/>
            </a:pPr>
            <a:r>
              <a:rPr lang="zh-TW" altLang="zh-TW" sz="1100" b="0" i="0" u="none" strike="noStrike" cap="none" dirty="0">
                <a:solidFill>
                  <a:srgbClr val="000000"/>
                </a:solidFill>
                <a:effectLst/>
                <a:latin typeface="Arial"/>
                <a:ea typeface="Arial"/>
                <a:cs typeface="Arial"/>
                <a:sym typeface="Arial"/>
              </a:rPr>
              <a:t>此外還討論數據在邊緣裝置和雲端之間通訊時的隱私保護技術</a:t>
            </a:r>
            <a:endParaRPr dirty="0"/>
          </a:p>
        </p:txBody>
      </p:sp>
    </p:spTree>
    <p:extLst>
      <p:ext uri="{BB962C8B-B14F-4D97-AF65-F5344CB8AC3E}">
        <p14:creationId xmlns:p14="http://schemas.microsoft.com/office/powerpoint/2010/main" val="4217705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參數量化採用現有的</a:t>
            </a:r>
            <a:r>
              <a:rPr lang="en-US" altLang="zh-TW" sz="1100" b="0" i="0" u="none" strike="noStrike" cap="none" dirty="0">
                <a:solidFill>
                  <a:srgbClr val="000000"/>
                </a:solidFill>
                <a:effectLst/>
                <a:latin typeface="Arial"/>
                <a:ea typeface="Arial"/>
                <a:cs typeface="Arial"/>
                <a:sym typeface="Arial"/>
              </a:rPr>
              <a:t>DNN</a:t>
            </a:r>
            <a:r>
              <a:rPr lang="zh-TW" altLang="zh-TW" sz="1100" b="0" i="0" u="none" strike="noStrike" cap="none" dirty="0">
                <a:solidFill>
                  <a:srgbClr val="000000"/>
                </a:solidFill>
                <a:effectLst/>
                <a:latin typeface="Arial"/>
                <a:ea typeface="Arial"/>
                <a:cs typeface="Arial"/>
                <a:sym typeface="Arial"/>
              </a:rPr>
              <a:t>，並通過從浮點數變為低位寬數</a:t>
            </a:r>
            <a:r>
              <a:rPr lang="en-US" altLang="zh-TW" sz="1100" b="0" i="0" u="none" strike="noStrike" cap="none" dirty="0">
                <a:solidFill>
                  <a:srgbClr val="000000"/>
                </a:solidFill>
                <a:effectLst/>
                <a:latin typeface="Arial"/>
                <a:ea typeface="Arial"/>
                <a:cs typeface="Arial"/>
                <a:sym typeface="Arial"/>
              </a:rPr>
              <a:t>(low-bit width numbers</a:t>
            </a:r>
            <a:r>
              <a:rPr lang="zh-TW" altLang="zh-TW" sz="1100" b="0" i="0" u="none" strike="noStrike" cap="none" dirty="0">
                <a:solidFill>
                  <a:srgbClr val="000000"/>
                </a:solidFill>
                <a:effectLst/>
                <a:latin typeface="Arial"/>
                <a:ea typeface="Arial"/>
                <a:cs typeface="Arial"/>
                <a:sym typeface="Arial"/>
              </a:rPr>
              <a:t>)來壓縮其參數，從而避免代價高昂的浮點乘法。</a:t>
            </a:r>
          </a:p>
          <a:p>
            <a:pPr marL="158750" indent="0">
              <a:buNone/>
            </a:pPr>
            <a:r>
              <a:rPr lang="zh-TW" altLang="zh-TW" sz="1100" b="0" i="0" u="none" strike="noStrike" cap="none" dirty="0">
                <a:solidFill>
                  <a:srgbClr val="000000"/>
                </a:solidFill>
                <a:effectLst/>
                <a:latin typeface="Arial"/>
                <a:ea typeface="Arial"/>
                <a:cs typeface="Arial"/>
                <a:sym typeface="Arial"/>
              </a:rPr>
              <a:t>修剪也是採用現有的</a:t>
            </a:r>
            <a:r>
              <a:rPr lang="en-US" altLang="zh-TW" sz="1100" b="0" i="0" u="none" strike="noStrike" cap="none" dirty="0">
                <a:solidFill>
                  <a:srgbClr val="000000"/>
                </a:solidFill>
                <a:effectLst/>
                <a:latin typeface="Arial"/>
                <a:ea typeface="Arial"/>
                <a:cs typeface="Arial"/>
                <a:sym typeface="Arial"/>
              </a:rPr>
              <a:t>DNN</a:t>
            </a:r>
            <a:r>
              <a:rPr lang="zh-TW" altLang="zh-TW" sz="1100" b="0" i="0" u="none" strike="noStrike" cap="none" dirty="0">
                <a:solidFill>
                  <a:srgbClr val="000000"/>
                </a:solidFill>
                <a:effectLst/>
                <a:latin typeface="Arial"/>
                <a:ea typeface="Arial"/>
                <a:cs typeface="Arial"/>
                <a:sym typeface="Arial"/>
              </a:rPr>
              <a:t>去除最不重要的參數</a:t>
            </a:r>
          </a:p>
          <a:p>
            <a:pPr marL="158750" indent="0">
              <a:buNone/>
            </a:pPr>
            <a:r>
              <a:rPr lang="zh-TW" altLang="zh-TW" sz="1100" b="0" i="0" u="none" strike="noStrike" cap="none" dirty="0">
                <a:solidFill>
                  <a:srgbClr val="000000"/>
                </a:solidFill>
                <a:effectLst/>
                <a:latin typeface="Arial"/>
                <a:ea typeface="Arial"/>
                <a:cs typeface="Arial"/>
                <a:sym typeface="Arial"/>
              </a:rPr>
              <a:t>知識蒸餾是創建一個較小的</a:t>
            </a:r>
            <a:r>
              <a:rPr lang="en-US" altLang="zh-TW" sz="1100" b="0" i="0" u="none" strike="noStrike" cap="none" dirty="0">
                <a:solidFill>
                  <a:srgbClr val="000000"/>
                </a:solidFill>
                <a:effectLst/>
                <a:latin typeface="Arial"/>
                <a:ea typeface="Arial"/>
                <a:cs typeface="Arial"/>
                <a:sym typeface="Arial"/>
              </a:rPr>
              <a:t>DNN</a:t>
            </a:r>
            <a:r>
              <a:rPr lang="zh-TW" altLang="zh-TW" sz="1100" b="0" i="0" u="none" strike="noStrike" cap="none" dirty="0">
                <a:solidFill>
                  <a:srgbClr val="000000"/>
                </a:solidFill>
                <a:effectLst/>
                <a:latin typeface="Arial"/>
                <a:ea typeface="Arial"/>
                <a:cs typeface="Arial"/>
                <a:sym typeface="Arial"/>
              </a:rPr>
              <a:t>，以模仿更大、更強大的</a:t>
            </a:r>
            <a:r>
              <a:rPr lang="en-US" altLang="zh-TW" sz="1100" b="0" i="0" u="none" strike="noStrike" cap="none" dirty="0">
                <a:solidFill>
                  <a:srgbClr val="000000"/>
                </a:solidFill>
                <a:effectLst/>
                <a:latin typeface="Arial"/>
                <a:ea typeface="Arial"/>
                <a:cs typeface="Arial"/>
                <a:sym typeface="Arial"/>
              </a:rPr>
              <a:t>DNN </a:t>
            </a:r>
            <a:r>
              <a:rPr lang="zh-TW" altLang="zh-TW" sz="1100" b="0" i="0" u="none" strike="noStrike" cap="none" dirty="0">
                <a:solidFill>
                  <a:srgbClr val="000000"/>
                </a:solidFill>
                <a:effectLst/>
                <a:latin typeface="Arial"/>
                <a:ea typeface="Arial"/>
                <a:cs typeface="Arial"/>
                <a:sym typeface="Arial"/>
              </a:rPr>
              <a:t>的行為</a:t>
            </a:r>
            <a:endParaRPr dirty="0"/>
          </a:p>
        </p:txBody>
      </p:sp>
    </p:spTree>
    <p:extLst>
      <p:ext uri="{BB962C8B-B14F-4D97-AF65-F5344CB8AC3E}">
        <p14:creationId xmlns:p14="http://schemas.microsoft.com/office/powerpoint/2010/main" val="2993369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當 </a:t>
            </a:r>
            <a:r>
              <a:rPr lang="en-US" altLang="zh-TW" sz="1100" b="0" i="0" u="none" strike="noStrike" cap="none" dirty="0">
                <a:solidFill>
                  <a:srgbClr val="000000"/>
                </a:solidFill>
                <a:effectLst/>
                <a:latin typeface="Arial"/>
                <a:ea typeface="Arial"/>
                <a:cs typeface="Arial"/>
                <a:sym typeface="Arial"/>
              </a:rPr>
              <a:t>DNN </a:t>
            </a:r>
            <a:r>
              <a:rPr lang="zh-TW" altLang="en-US" sz="1100" b="0" i="0" u="none" strike="noStrike" cap="none" dirty="0">
                <a:solidFill>
                  <a:srgbClr val="000000"/>
                </a:solidFill>
                <a:effectLst/>
                <a:latin typeface="Arial"/>
                <a:ea typeface="Arial"/>
                <a:cs typeface="Arial"/>
                <a:sym typeface="Arial"/>
              </a:rPr>
              <a:t>在邊緣服務器上運行時，來自多個邊緣設備的 </a:t>
            </a:r>
            <a:r>
              <a:rPr lang="en-US" altLang="zh-TW" sz="1100" b="0" i="0" u="none" strike="noStrike" cap="none" dirty="0">
                <a:solidFill>
                  <a:srgbClr val="000000"/>
                </a:solidFill>
                <a:effectLst/>
                <a:latin typeface="Arial"/>
                <a:ea typeface="Arial"/>
                <a:cs typeface="Arial"/>
                <a:sym typeface="Arial"/>
              </a:rPr>
              <a:t>DNN </a:t>
            </a:r>
            <a:r>
              <a:rPr lang="zh-TW" altLang="en-US" sz="1100" b="0" i="0" u="none" strike="noStrike" cap="none" dirty="0">
                <a:solidFill>
                  <a:srgbClr val="000000"/>
                </a:solidFill>
                <a:effectLst/>
                <a:latin typeface="Arial"/>
                <a:ea typeface="Arial"/>
                <a:cs typeface="Arial"/>
                <a:sym typeface="Arial"/>
              </a:rPr>
              <a:t>任務需要在共享計算資源上運行和有效管理 </a:t>
            </a: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dirty="0">
                <a:latin typeface="Georgia" panose="02040502050405020303" pitchFamily="18" charset="0"/>
              </a:rPr>
              <a:t>2)</a:t>
            </a:r>
            <a:r>
              <a:rPr lang="zh-TW" altLang="en-US" sz="1100" dirty="0">
                <a:latin typeface="Georgia" panose="02040502050405020303" pitchFamily="18" charset="0"/>
              </a:rPr>
              <a:t> </a:t>
            </a:r>
            <a:r>
              <a:rPr lang="en-US" altLang="zh-TW" sz="1100" dirty="0">
                <a:latin typeface="Georgia" panose="02040502050405020303" pitchFamily="18" charset="0"/>
              </a:rPr>
              <a:t>focusing on the tradeoffs between accuracy, latency, and number of requests served</a:t>
            </a:r>
          </a:p>
        </p:txBody>
      </p:sp>
    </p:spTree>
    <p:extLst>
      <p:ext uri="{BB962C8B-B14F-4D97-AF65-F5344CB8AC3E}">
        <p14:creationId xmlns:p14="http://schemas.microsoft.com/office/powerpoint/2010/main" val="2345089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討論四種卸載場景</a:t>
            </a:r>
            <a:r>
              <a:rPr lang="en-US" altLang="zh-TW" sz="1100" b="0" i="0" u="none" strike="noStrike" cap="none" dirty="0">
                <a:solidFill>
                  <a:srgbClr val="000000"/>
                </a:solidFill>
                <a:effectLst/>
                <a:latin typeface="Arial"/>
                <a:ea typeface="Arial"/>
                <a:cs typeface="Arial"/>
                <a:sym typeface="Arial"/>
              </a:rPr>
              <a:t>:</a:t>
            </a:r>
            <a:endParaRPr lang="zh-TW" altLang="zh-TW" sz="1100" b="0" i="0" u="none" strike="noStrike" cap="none" dirty="0">
              <a:solidFill>
                <a:srgbClr val="000000"/>
              </a:solidFill>
              <a:effectLst/>
              <a:latin typeface="Arial"/>
              <a:ea typeface="Arial"/>
              <a:cs typeface="Arial"/>
              <a:sym typeface="Arial"/>
            </a:endParaRPr>
          </a:p>
          <a:p>
            <a:pPr marL="158750" indent="0">
              <a:buNone/>
            </a:pPr>
            <a:r>
              <a:rPr lang="en-US" altLang="zh-TW" sz="1100" b="0" i="0" u="none" strike="noStrike" cap="none" dirty="0">
                <a:solidFill>
                  <a:srgbClr val="000000"/>
                </a:solidFill>
                <a:effectLst/>
                <a:latin typeface="Arial"/>
                <a:ea typeface="Arial"/>
                <a:cs typeface="Arial"/>
                <a:sym typeface="Arial"/>
              </a:rPr>
              <a:t>1) DNN</a:t>
            </a:r>
            <a:r>
              <a:rPr lang="zh-TW" altLang="zh-TW" sz="1100" b="0" i="0" u="none" strike="noStrike" cap="none" dirty="0">
                <a:solidFill>
                  <a:srgbClr val="000000"/>
                </a:solidFill>
                <a:effectLst/>
                <a:latin typeface="Arial"/>
                <a:ea typeface="Arial"/>
                <a:cs typeface="Arial"/>
                <a:sym typeface="Arial"/>
              </a:rPr>
              <a:t>二元卸載，決定是否卸載整個</a:t>
            </a:r>
            <a:r>
              <a:rPr lang="en-US" altLang="zh-TW" sz="1100" b="0" i="0" u="none" strike="noStrike" cap="none" dirty="0">
                <a:solidFill>
                  <a:srgbClr val="000000"/>
                </a:solidFill>
                <a:effectLst/>
                <a:latin typeface="Arial"/>
                <a:ea typeface="Arial"/>
                <a:cs typeface="Arial"/>
                <a:sym typeface="Arial"/>
              </a:rPr>
              <a:t>DNN</a:t>
            </a:r>
            <a:r>
              <a:rPr lang="zh-TW" altLang="zh-TW" sz="1100" b="0" i="0" u="none" strike="noStrike" cap="none" dirty="0">
                <a:solidFill>
                  <a:srgbClr val="000000"/>
                </a:solidFill>
                <a:effectLst/>
                <a:latin typeface="Arial"/>
                <a:ea typeface="Arial"/>
                <a:cs typeface="Arial"/>
                <a:sym typeface="Arial"/>
              </a:rPr>
              <a:t>；</a:t>
            </a:r>
          </a:p>
          <a:p>
            <a:pPr marL="158750" indent="0">
              <a:buNone/>
            </a:pPr>
            <a:r>
              <a:rPr lang="en-US" altLang="zh-TW" sz="1100" b="0" i="0" u="none" strike="noStrike" cap="none" dirty="0">
                <a:solidFill>
                  <a:srgbClr val="000000"/>
                </a:solidFill>
                <a:effectLst/>
                <a:latin typeface="Arial"/>
                <a:ea typeface="Arial"/>
                <a:cs typeface="Arial"/>
                <a:sym typeface="Arial"/>
              </a:rPr>
              <a:t>2) DNN</a:t>
            </a:r>
            <a:r>
              <a:rPr lang="zh-TW" altLang="zh-TW" sz="1100" b="0" i="0" u="none" strike="noStrike" cap="none" dirty="0">
                <a:solidFill>
                  <a:srgbClr val="000000"/>
                </a:solidFill>
                <a:effectLst/>
                <a:latin typeface="Arial"/>
                <a:ea typeface="Arial"/>
                <a:cs typeface="Arial"/>
                <a:sym typeface="Arial"/>
              </a:rPr>
              <a:t>部分卸載，其中決定是否應該卸載</a:t>
            </a:r>
            <a:r>
              <a:rPr lang="en-US" altLang="zh-TW" sz="1100" b="0" i="0" u="none" strike="noStrike" cap="none" dirty="0">
                <a:solidFill>
                  <a:srgbClr val="000000"/>
                </a:solidFill>
                <a:effectLst/>
                <a:latin typeface="Arial"/>
                <a:ea typeface="Arial"/>
                <a:cs typeface="Arial"/>
                <a:sym typeface="Arial"/>
              </a:rPr>
              <a:t>DNN</a:t>
            </a:r>
            <a:r>
              <a:rPr lang="zh-TW" altLang="zh-TW" sz="1100" b="0" i="0" u="none" strike="noStrike" cap="none" dirty="0">
                <a:solidFill>
                  <a:srgbClr val="000000"/>
                </a:solidFill>
                <a:effectLst/>
                <a:latin typeface="Arial"/>
                <a:ea typeface="Arial"/>
                <a:cs typeface="Arial"/>
                <a:sym typeface="Arial"/>
              </a:rPr>
              <a:t>計算的哪一部分；</a:t>
            </a:r>
          </a:p>
          <a:p>
            <a:pPr marL="158750" indent="0">
              <a:buNone/>
            </a:pPr>
            <a:r>
              <a:rPr lang="en-US" altLang="zh-TW" sz="1100" b="0" i="0" u="none" strike="noStrike" cap="none" dirty="0">
                <a:solidFill>
                  <a:srgbClr val="000000"/>
                </a:solidFill>
                <a:effectLst/>
                <a:latin typeface="Arial"/>
                <a:ea typeface="Arial"/>
                <a:cs typeface="Arial"/>
                <a:sym typeface="Arial"/>
              </a:rPr>
              <a:t>3) </a:t>
            </a:r>
            <a:r>
              <a:rPr lang="zh-TW" altLang="zh-TW" sz="1100" b="0" i="0" u="none" strike="noStrike" cap="none" dirty="0">
                <a:solidFill>
                  <a:srgbClr val="000000"/>
                </a:solidFill>
                <a:effectLst/>
                <a:latin typeface="Arial"/>
                <a:ea typeface="Arial"/>
                <a:cs typeface="Arial"/>
                <a:sym typeface="Arial"/>
              </a:rPr>
              <a:t>跨邊緣設備、邊緣伺服器和雲端的組合執行卸載的分層架構；</a:t>
            </a:r>
          </a:p>
          <a:p>
            <a:pPr marL="158750" indent="0">
              <a:buNone/>
            </a:pPr>
            <a:r>
              <a:rPr lang="en-US" altLang="zh-TW" sz="1100" b="0" i="0" u="none" strike="noStrike" cap="none" dirty="0">
                <a:solidFill>
                  <a:srgbClr val="000000"/>
                </a:solidFill>
                <a:effectLst/>
                <a:latin typeface="Arial"/>
                <a:ea typeface="Arial"/>
                <a:cs typeface="Arial"/>
                <a:sym typeface="Arial"/>
              </a:rPr>
              <a:t>4) </a:t>
            </a:r>
            <a:r>
              <a:rPr lang="zh-TW" altLang="zh-TW" sz="1100" b="0" i="0" u="none" strike="noStrike" cap="none" dirty="0">
                <a:solidFill>
                  <a:srgbClr val="000000"/>
                </a:solidFill>
                <a:effectLst/>
                <a:latin typeface="Arial"/>
                <a:ea typeface="Arial"/>
                <a:cs typeface="Arial"/>
                <a:sym typeface="Arial"/>
              </a:rPr>
              <a:t>分佈式計算方法，將</a:t>
            </a:r>
            <a:r>
              <a:rPr lang="en-US" altLang="zh-TW" sz="1100" b="0" i="0" u="none" strike="noStrike" cap="none" dirty="0">
                <a:solidFill>
                  <a:srgbClr val="000000"/>
                </a:solidFill>
                <a:effectLst/>
                <a:latin typeface="Arial"/>
                <a:ea typeface="Arial"/>
                <a:cs typeface="Arial"/>
                <a:sym typeface="Arial"/>
              </a:rPr>
              <a:t>DNN</a:t>
            </a:r>
            <a:r>
              <a:rPr lang="zh-TW" altLang="zh-TW" sz="1100" b="0" i="0" u="none" strike="noStrike" cap="none" dirty="0">
                <a:solidFill>
                  <a:srgbClr val="000000"/>
                </a:solidFill>
                <a:effectLst/>
                <a:latin typeface="Arial"/>
                <a:ea typeface="Arial"/>
                <a:cs typeface="Arial"/>
                <a:sym typeface="Arial"/>
              </a:rPr>
              <a:t>計算分佈在多個對等設備上</a:t>
            </a:r>
            <a:endParaRPr lang="en-US" altLang="zh-TW" sz="1100" dirty="0">
              <a:latin typeface="Georgia" panose="02040502050405020303" pitchFamily="18" charset="0"/>
            </a:endParaRPr>
          </a:p>
        </p:txBody>
      </p:sp>
    </p:spTree>
    <p:extLst>
      <p:ext uri="{BB962C8B-B14F-4D97-AF65-F5344CB8AC3E}">
        <p14:creationId xmlns:p14="http://schemas.microsoft.com/office/powerpoint/2010/main" val="3081235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625025" y="35533"/>
            <a:ext cx="40452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7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625025" y="1331190"/>
            <a:ext cx="33753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 name="投影片編號版面配置區 1">
            <a:extLst>
              <a:ext uri="{FF2B5EF4-FFF2-40B4-BE49-F238E27FC236}">
                <a16:creationId xmlns:a16="http://schemas.microsoft.com/office/drawing/2014/main" id="{1924FBAD-19FB-4A72-BE14-E7AF152FF09B}"/>
              </a:ext>
            </a:extLst>
          </p:cNvPr>
          <p:cNvSpPr>
            <a:spLocks noGrp="1"/>
          </p:cNvSpPr>
          <p:nvPr>
            <p:ph type="sldNum" sz="quarter" idx="10"/>
          </p:nvPr>
        </p:nvSpPr>
        <p:spPr/>
        <p:txBody>
          <a:bodyPr/>
          <a:lstStyle/>
          <a:p>
            <a:fld id="{CD8255FA-ACE8-4DE4-97D0-B96EE0D0A00A}"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10"/>
          <p:cNvSpPr txBox="1">
            <a:spLocks noGrp="1"/>
          </p:cNvSpPr>
          <p:nvPr>
            <p:ph type="ctrTitle"/>
          </p:nvPr>
        </p:nvSpPr>
        <p:spPr>
          <a:xfrm flipH="1">
            <a:off x="616848" y="1589117"/>
            <a:ext cx="3301800" cy="1325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6" name="Google Shape;36;p10"/>
          <p:cNvSpPr txBox="1">
            <a:spLocks noGrp="1"/>
          </p:cNvSpPr>
          <p:nvPr>
            <p:ph type="subTitle" idx="1"/>
          </p:nvPr>
        </p:nvSpPr>
        <p:spPr>
          <a:xfrm flipH="1">
            <a:off x="616948" y="2831770"/>
            <a:ext cx="23313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9">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2"/>
          <p:cNvSpPr txBox="1">
            <a:spLocks noGrp="1"/>
          </p:cNvSpPr>
          <p:nvPr>
            <p:ph type="ctrTitle"/>
          </p:nvPr>
        </p:nvSpPr>
        <p:spPr>
          <a:xfrm flipH="1">
            <a:off x="773250" y="1735721"/>
            <a:ext cx="2504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1" name="Google Shape;41;p12"/>
          <p:cNvSpPr txBox="1">
            <a:spLocks noGrp="1"/>
          </p:cNvSpPr>
          <p:nvPr>
            <p:ph type="subTitle" idx="1"/>
          </p:nvPr>
        </p:nvSpPr>
        <p:spPr>
          <a:xfrm flipH="1">
            <a:off x="773250" y="2243946"/>
            <a:ext cx="2504100" cy="7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12"/>
          <p:cNvSpPr txBox="1">
            <a:spLocks noGrp="1"/>
          </p:cNvSpPr>
          <p:nvPr>
            <p:ph type="title" idx="2" hasCustomPrompt="1"/>
          </p:nvPr>
        </p:nvSpPr>
        <p:spPr>
          <a:xfrm>
            <a:off x="1760724" y="1238601"/>
            <a:ext cx="529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12"/>
          <p:cNvSpPr txBox="1">
            <a:spLocks noGrp="1"/>
          </p:cNvSpPr>
          <p:nvPr>
            <p:ph type="ctrTitle" idx="3"/>
          </p:nvPr>
        </p:nvSpPr>
        <p:spPr>
          <a:xfrm flipH="1">
            <a:off x="3379651" y="1735789"/>
            <a:ext cx="2384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4" name="Google Shape;44;p12"/>
          <p:cNvSpPr txBox="1">
            <a:spLocks noGrp="1"/>
          </p:cNvSpPr>
          <p:nvPr>
            <p:ph type="subTitle" idx="4"/>
          </p:nvPr>
        </p:nvSpPr>
        <p:spPr>
          <a:xfrm flipH="1">
            <a:off x="3277350" y="2243949"/>
            <a:ext cx="2589300" cy="7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2"/>
          <p:cNvSpPr txBox="1">
            <a:spLocks noGrp="1"/>
          </p:cNvSpPr>
          <p:nvPr>
            <p:ph type="title" idx="5" hasCustomPrompt="1"/>
          </p:nvPr>
        </p:nvSpPr>
        <p:spPr>
          <a:xfrm>
            <a:off x="4098299" y="1238612"/>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6" name="Google Shape;46;p12"/>
          <p:cNvSpPr txBox="1">
            <a:spLocks noGrp="1"/>
          </p:cNvSpPr>
          <p:nvPr>
            <p:ph type="ctrTitle" idx="6"/>
          </p:nvPr>
        </p:nvSpPr>
        <p:spPr>
          <a:xfrm flipH="1">
            <a:off x="5792712" y="1742097"/>
            <a:ext cx="2453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47" name="Google Shape;47;p12"/>
          <p:cNvSpPr txBox="1">
            <a:spLocks noGrp="1"/>
          </p:cNvSpPr>
          <p:nvPr>
            <p:ph type="subTitle" idx="7"/>
          </p:nvPr>
        </p:nvSpPr>
        <p:spPr>
          <a:xfrm flipH="1">
            <a:off x="5724613" y="2243940"/>
            <a:ext cx="2589300" cy="7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8" name="Google Shape;48;p12"/>
          <p:cNvSpPr txBox="1">
            <a:spLocks noGrp="1"/>
          </p:cNvSpPr>
          <p:nvPr>
            <p:ph type="title" idx="8" hasCustomPrompt="1"/>
          </p:nvPr>
        </p:nvSpPr>
        <p:spPr>
          <a:xfrm>
            <a:off x="6492612" y="1239070"/>
            <a:ext cx="1053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2"/>
          <p:cNvSpPr txBox="1">
            <a:spLocks noGrp="1"/>
          </p:cNvSpPr>
          <p:nvPr>
            <p:ph type="ctrTitle" idx="9"/>
          </p:nvPr>
        </p:nvSpPr>
        <p:spPr>
          <a:xfrm flipH="1">
            <a:off x="2042356" y="3407989"/>
            <a:ext cx="2453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0" name="Google Shape;50;p12"/>
          <p:cNvSpPr txBox="1">
            <a:spLocks noGrp="1"/>
          </p:cNvSpPr>
          <p:nvPr>
            <p:ph type="subTitle" idx="13"/>
          </p:nvPr>
        </p:nvSpPr>
        <p:spPr>
          <a:xfrm flipH="1">
            <a:off x="2042356" y="3918766"/>
            <a:ext cx="24531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1" name="Google Shape;51;p12"/>
          <p:cNvSpPr txBox="1">
            <a:spLocks noGrp="1"/>
          </p:cNvSpPr>
          <p:nvPr>
            <p:ph type="title" idx="14" hasCustomPrompt="1"/>
          </p:nvPr>
        </p:nvSpPr>
        <p:spPr>
          <a:xfrm>
            <a:off x="2795206" y="2903084"/>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2"/>
          <p:cNvSpPr txBox="1">
            <a:spLocks noGrp="1"/>
          </p:cNvSpPr>
          <p:nvPr>
            <p:ph type="ctrTitle" idx="15"/>
          </p:nvPr>
        </p:nvSpPr>
        <p:spPr>
          <a:xfrm flipH="1">
            <a:off x="4571146" y="3407989"/>
            <a:ext cx="2453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3" name="Google Shape;53;p12"/>
          <p:cNvSpPr txBox="1">
            <a:spLocks noGrp="1"/>
          </p:cNvSpPr>
          <p:nvPr>
            <p:ph type="subTitle" idx="16"/>
          </p:nvPr>
        </p:nvSpPr>
        <p:spPr>
          <a:xfrm flipH="1">
            <a:off x="4605346" y="3918766"/>
            <a:ext cx="23847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4" name="Google Shape;54;p12"/>
          <p:cNvSpPr txBox="1">
            <a:spLocks noGrp="1"/>
          </p:cNvSpPr>
          <p:nvPr>
            <p:ph type="title" idx="17" hasCustomPrompt="1"/>
          </p:nvPr>
        </p:nvSpPr>
        <p:spPr>
          <a:xfrm>
            <a:off x="5323996" y="2903084"/>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title" idx="18"/>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1">
    <p:bg>
      <p:bgPr>
        <a:blipFill>
          <a:blip r:embed="rId2">
            <a:alphaModFix/>
          </a:blip>
          <a:stretch>
            <a:fillRect/>
          </a:stretch>
        </a:blip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1pPr>
            <a:lvl2pPr lvl="1">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2pPr>
            <a:lvl3pPr lvl="2">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3pPr>
            <a:lvl4pPr lvl="3">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4pPr>
            <a:lvl5pPr lvl="4">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5pPr>
            <a:lvl6pPr lvl="5">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6pPr>
            <a:lvl7pPr lvl="6">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7pPr>
            <a:lvl8pPr lvl="7">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8pPr>
            <a:lvl9pPr lvl="8">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Vadodara Light"/>
              <a:buChar char="●"/>
              <a:defRPr sz="1800">
                <a:solidFill>
                  <a:schemeClr val="dk1"/>
                </a:solidFill>
                <a:latin typeface="Hind Vadodara Light"/>
                <a:ea typeface="Hind Vadodara Light"/>
                <a:cs typeface="Hind Vadodara Light"/>
                <a:sym typeface="Hind Vadodara Light"/>
              </a:defRPr>
            </a:lvl1pPr>
            <a:lvl2pPr marL="914400" lvl="1" indent="-317500">
              <a:lnSpc>
                <a:spcPct val="115000"/>
              </a:lnSpc>
              <a:spcBef>
                <a:spcPts val="1600"/>
              </a:spcBef>
              <a:spcAft>
                <a:spcPts val="0"/>
              </a:spcAft>
              <a:buClr>
                <a:schemeClr val="dk1"/>
              </a:buClr>
              <a:buSzPts val="1400"/>
              <a:buFont typeface="Hind Vadodara Light"/>
              <a:buChar char="○"/>
              <a:defRPr>
                <a:solidFill>
                  <a:schemeClr val="dk1"/>
                </a:solidFill>
                <a:latin typeface="Hind Vadodara Light"/>
                <a:ea typeface="Hind Vadodara Light"/>
                <a:cs typeface="Hind Vadodara Light"/>
                <a:sym typeface="Hind Vadodara Light"/>
              </a:defRPr>
            </a:lvl2pPr>
            <a:lvl3pPr marL="1371600" lvl="2"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3pPr>
            <a:lvl4pPr marL="1828800" lvl="3"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4pPr>
            <a:lvl5pPr marL="2286000" lvl="4"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5pPr>
            <a:lvl6pPr marL="2743200" lvl="5"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6pPr>
            <a:lvl7pPr marL="3200400" lvl="6"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7pPr>
            <a:lvl8pPr marL="3657600" lvl="7"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8pPr>
            <a:lvl9pPr marL="4114800" lvl="8" indent="-304800">
              <a:lnSpc>
                <a:spcPct val="115000"/>
              </a:lnSpc>
              <a:spcBef>
                <a:spcPts val="1600"/>
              </a:spcBef>
              <a:spcAft>
                <a:spcPts val="160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9pPr>
          </a:lstStyle>
          <a:p>
            <a:endParaRPr dirty="0"/>
          </a:p>
        </p:txBody>
      </p:sp>
      <p:sp>
        <p:nvSpPr>
          <p:cNvPr id="2" name="投影片編號版面配置區 1">
            <a:extLst>
              <a:ext uri="{FF2B5EF4-FFF2-40B4-BE49-F238E27FC236}">
                <a16:creationId xmlns:a16="http://schemas.microsoft.com/office/drawing/2014/main" id="{3D3AC3B3-B763-454B-87F3-1E3B2A2A074F}"/>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D8255FA-ACE8-4DE4-97D0-B96EE0D0A00A}" type="slidenum">
              <a:rPr lang="zh-TW" altLang="en-US" smtClean="0"/>
              <a:t>‹#›</a:t>
            </a:fld>
            <a:endParaRPr lang="zh-TW" altLang="en-US" dirty="0"/>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8" r:id="rId3"/>
    <p:sldLayoutId id="2147483669" r:id="rId4"/>
    <p:sldLayoutId id="214748367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144"/>
        <p:cNvGrpSpPr/>
        <p:nvPr/>
      </p:nvGrpSpPr>
      <p:grpSpPr>
        <a:xfrm>
          <a:off x="0" y="0"/>
          <a:ext cx="0" cy="0"/>
          <a:chOff x="0" y="0"/>
          <a:chExt cx="0" cy="0"/>
        </a:xfrm>
      </p:grpSpPr>
      <p:sp>
        <p:nvSpPr>
          <p:cNvPr id="52" name="Google Shape;133;p29">
            <a:extLst>
              <a:ext uri="{FF2B5EF4-FFF2-40B4-BE49-F238E27FC236}">
                <a16:creationId xmlns:a16="http://schemas.microsoft.com/office/drawing/2014/main" id="{0F662B72-7327-40C3-842F-8510969B64DF}"/>
              </a:ext>
            </a:extLst>
          </p:cNvPr>
          <p:cNvSpPr txBox="1">
            <a:spLocks/>
          </p:cNvSpPr>
          <p:nvPr/>
        </p:nvSpPr>
        <p:spPr>
          <a:xfrm>
            <a:off x="635000" y="1525136"/>
            <a:ext cx="8426633" cy="6536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just"/>
            <a:r>
              <a:rPr lang="en-US" altLang="zh-TW" sz="3000" dirty="0">
                <a:solidFill>
                  <a:schemeClr val="tx1">
                    <a:lumMod val="50000"/>
                  </a:schemeClr>
                </a:solidFill>
                <a:latin typeface="Georgia" panose="02040502050405020303" pitchFamily="18" charset="0"/>
                <a:cs typeface="Times New Roman" panose="02020603050405020304" pitchFamily="18" charset="0"/>
              </a:rPr>
              <a:t>Deep Learning With Edge Computing: A Review</a:t>
            </a:r>
            <a:endParaRPr lang="en-US" sz="3000" dirty="0">
              <a:solidFill>
                <a:schemeClr val="tx1">
                  <a:lumMod val="50000"/>
                </a:schemeClr>
              </a:solidFill>
              <a:latin typeface="Georgia" panose="02040502050405020303" pitchFamily="18" charset="0"/>
              <a:cs typeface="Times New Roman" panose="02020603050405020304" pitchFamily="18" charset="0"/>
            </a:endParaRPr>
          </a:p>
        </p:txBody>
      </p:sp>
      <p:cxnSp>
        <p:nvCxnSpPr>
          <p:cNvPr id="53" name="直線接點 52">
            <a:extLst>
              <a:ext uri="{FF2B5EF4-FFF2-40B4-BE49-F238E27FC236}">
                <a16:creationId xmlns:a16="http://schemas.microsoft.com/office/drawing/2014/main" id="{D541A9D1-155F-4B1B-A759-A29DADC759FE}"/>
              </a:ext>
            </a:extLst>
          </p:cNvPr>
          <p:cNvCxnSpPr>
            <a:cxnSpLocks/>
          </p:cNvCxnSpPr>
          <p:nvPr/>
        </p:nvCxnSpPr>
        <p:spPr>
          <a:xfrm>
            <a:off x="854329" y="2364566"/>
            <a:ext cx="7705655"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54" name="矩形 53">
            <a:extLst>
              <a:ext uri="{FF2B5EF4-FFF2-40B4-BE49-F238E27FC236}">
                <a16:creationId xmlns:a16="http://schemas.microsoft.com/office/drawing/2014/main" id="{E504F998-45A2-4188-8C39-D6A53F91D5D3}"/>
              </a:ext>
            </a:extLst>
          </p:cNvPr>
          <p:cNvSpPr/>
          <p:nvPr/>
        </p:nvSpPr>
        <p:spPr>
          <a:xfrm>
            <a:off x="854329" y="2474136"/>
            <a:ext cx="7705654" cy="523220"/>
          </a:xfrm>
          <a:prstGeom prst="rect">
            <a:avLst/>
          </a:prstGeom>
        </p:spPr>
        <p:txBody>
          <a:bodyPr wrap="square">
            <a:spAutoFit/>
          </a:bodyPr>
          <a:lstStyle/>
          <a:p>
            <a:pPr algn="just"/>
            <a:r>
              <a:rPr lang="en-US" altLang="zh-TW" dirty="0">
                <a:latin typeface="Georgia" panose="02040502050405020303" pitchFamily="18" charset="0"/>
                <a:cs typeface="Times New Roman" panose="02020603050405020304" pitchFamily="18" charset="0"/>
              </a:rPr>
              <a:t>J. Chen and X. Ran, "Deep Learning With Edge Computing: A Review," in </a:t>
            </a:r>
            <a:r>
              <a:rPr lang="en-US" altLang="zh-TW" i="1" dirty="0">
                <a:latin typeface="Georgia" panose="02040502050405020303" pitchFamily="18" charset="0"/>
                <a:cs typeface="Times New Roman" panose="02020603050405020304" pitchFamily="18" charset="0"/>
              </a:rPr>
              <a:t>Proceedings of the IEEE</a:t>
            </a:r>
            <a:r>
              <a:rPr lang="en-US" altLang="zh-TW" dirty="0">
                <a:latin typeface="Georgia" panose="02040502050405020303" pitchFamily="18" charset="0"/>
                <a:cs typeface="Times New Roman" panose="02020603050405020304" pitchFamily="18" charset="0"/>
              </a:rPr>
              <a:t>, vol. 107, no. 8, pp. 1655-1674, Aug, 2019.</a:t>
            </a:r>
            <a:endParaRPr lang="en-US" altLang="zh-TW" sz="1500" dirty="0">
              <a:solidFill>
                <a:schemeClr val="tx1">
                  <a:lumMod val="50000"/>
                </a:schemeClr>
              </a:solidFill>
              <a:latin typeface="Georgia" panose="02040502050405020303"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824223F9-910A-45AB-AC2B-A50394290ECF}"/>
              </a:ext>
            </a:extLst>
          </p:cNvPr>
          <p:cNvSpPr/>
          <p:nvPr/>
        </p:nvSpPr>
        <p:spPr>
          <a:xfrm>
            <a:off x="3165087" y="3482748"/>
            <a:ext cx="2813825" cy="1318823"/>
          </a:xfrm>
          <a:prstGeom prst="rect">
            <a:avLst/>
          </a:prstGeom>
        </p:spPr>
        <p:txBody>
          <a:bodyPr wrap="square">
            <a:spAutoFit/>
          </a:bodyPr>
          <a:lstStyle/>
          <a:p>
            <a:pPr>
              <a:lnSpc>
                <a:spcPct val="200000"/>
              </a:lnSpc>
            </a:pPr>
            <a:r>
              <a:rPr lang="en-US" altLang="zh-TW" dirty="0">
                <a:solidFill>
                  <a:schemeClr val="tx1">
                    <a:lumMod val="50000"/>
                  </a:schemeClr>
                </a:solidFill>
                <a:latin typeface="Georgia" panose="02040502050405020303" pitchFamily="18" charset="0"/>
                <a:cs typeface="Times New Roman" panose="02020603050405020304" pitchFamily="18" charset="0"/>
              </a:rPr>
              <a:t>Professor: Dr. </a:t>
            </a:r>
            <a:r>
              <a:rPr lang="en-US" altLang="zh-TW" dirty="0" err="1">
                <a:solidFill>
                  <a:schemeClr val="tx1">
                    <a:lumMod val="50000"/>
                  </a:schemeClr>
                </a:solidFill>
                <a:latin typeface="Georgia" panose="02040502050405020303" pitchFamily="18" charset="0"/>
                <a:cs typeface="Times New Roman" panose="02020603050405020304" pitchFamily="18" charset="0"/>
              </a:rPr>
              <a:t>Chih</a:t>
            </a:r>
            <a:r>
              <a:rPr lang="en-US" altLang="zh-TW" dirty="0">
                <a:solidFill>
                  <a:schemeClr val="tx1">
                    <a:lumMod val="50000"/>
                  </a:schemeClr>
                </a:solidFill>
                <a:latin typeface="Georgia" panose="02040502050405020303" pitchFamily="18" charset="0"/>
                <a:cs typeface="Times New Roman" panose="02020603050405020304" pitchFamily="18" charset="0"/>
              </a:rPr>
              <a:t>–Yu Wang</a:t>
            </a:r>
          </a:p>
          <a:p>
            <a:pPr>
              <a:lnSpc>
                <a:spcPct val="200000"/>
              </a:lnSpc>
            </a:pPr>
            <a:r>
              <a:rPr lang="en-US" altLang="zh-TW" dirty="0">
                <a:solidFill>
                  <a:schemeClr val="tx1">
                    <a:lumMod val="50000"/>
                  </a:schemeClr>
                </a:solidFill>
                <a:latin typeface="Georgia" panose="02040502050405020303" pitchFamily="18" charset="0"/>
                <a:cs typeface="Times New Roman" panose="02020603050405020304" pitchFamily="18" charset="0"/>
              </a:rPr>
              <a:t>Presenter: Shao–Heng Chen</a:t>
            </a:r>
          </a:p>
          <a:p>
            <a:pPr>
              <a:lnSpc>
                <a:spcPct val="200000"/>
              </a:lnSpc>
            </a:pPr>
            <a:r>
              <a:rPr lang="en-US" altLang="zh-TW" dirty="0">
                <a:solidFill>
                  <a:schemeClr val="tx1">
                    <a:lumMod val="50000"/>
                  </a:schemeClr>
                </a:solidFill>
                <a:latin typeface="Georgia" panose="02040502050405020303" pitchFamily="18" charset="0"/>
                <a:cs typeface="Times New Roman" panose="02020603050405020304" pitchFamily="18" charset="0"/>
              </a:rPr>
              <a:t>Date: January</a:t>
            </a:r>
            <a:r>
              <a:rPr lang="zh-TW" altLang="en-US" dirty="0">
                <a:solidFill>
                  <a:schemeClr val="tx1">
                    <a:lumMod val="50000"/>
                  </a:schemeClr>
                </a:solidFill>
                <a:latin typeface="Georgia" panose="02040502050405020303" pitchFamily="18" charset="0"/>
                <a:cs typeface="Times New Roman" panose="02020603050405020304" pitchFamily="18" charset="0"/>
              </a:rPr>
              <a:t> </a:t>
            </a:r>
            <a:r>
              <a:rPr lang="en-US" altLang="zh-TW" dirty="0">
                <a:solidFill>
                  <a:schemeClr val="tx1">
                    <a:lumMod val="50000"/>
                  </a:schemeClr>
                </a:solidFill>
                <a:latin typeface="Georgia" panose="02040502050405020303" pitchFamily="18" charset="0"/>
                <a:cs typeface="Times New Roman" panose="02020603050405020304" pitchFamily="18" charset="0"/>
              </a:rPr>
              <a:t>5, 2021</a:t>
            </a:r>
            <a:endParaRPr lang="zh-TW" altLang="en-US" dirty="0">
              <a:solidFill>
                <a:schemeClr val="tx1">
                  <a:lumMod val="50000"/>
                </a:schemeClr>
              </a:solidFill>
              <a:latin typeface="Georgia" panose="02040502050405020303"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496229" y="4669371"/>
            <a:ext cx="494090" cy="311756"/>
          </a:xfrm>
        </p:spPr>
        <p:txBody>
          <a:bodyPr/>
          <a:lstStyle/>
          <a:p>
            <a:r>
              <a:rPr lang="en-US" altLang="zh-TW" dirty="0">
                <a:solidFill>
                  <a:schemeClr val="tx1">
                    <a:lumMod val="50000"/>
                  </a:schemeClr>
                </a:solidFill>
                <a:latin typeface="Georgia" panose="02040502050405020303" pitchFamily="18" charset="0"/>
              </a:rPr>
              <a:t>9</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670780" y="450492"/>
            <a:ext cx="7484479" cy="6302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III. Methods for fast inference</a:t>
            </a:r>
          </a:p>
        </p:txBody>
      </p:sp>
      <p:sp>
        <p:nvSpPr>
          <p:cNvPr id="16" name="矩形 15">
            <a:extLst>
              <a:ext uri="{FF2B5EF4-FFF2-40B4-BE49-F238E27FC236}">
                <a16:creationId xmlns:a16="http://schemas.microsoft.com/office/drawing/2014/main" id="{29C1C23B-6506-4C0B-95B3-97F8F5C977DF}"/>
              </a:ext>
            </a:extLst>
          </p:cNvPr>
          <p:cNvSpPr/>
          <p:nvPr/>
        </p:nvSpPr>
        <p:spPr>
          <a:xfrm>
            <a:off x="670781" y="1152808"/>
            <a:ext cx="4027919" cy="193899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C. Computing Across Edge Devices</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1) Offloading: </a:t>
            </a:r>
            <a:r>
              <a:rPr lang="en-US" altLang="zh-TW" sz="1500" dirty="0" err="1">
                <a:latin typeface="Georgia" panose="02040502050405020303" pitchFamily="18" charset="0"/>
              </a:rPr>
              <a:t>DeepDecision</a:t>
            </a:r>
            <a:r>
              <a:rPr lang="en-US" altLang="zh-TW" sz="1500" dirty="0">
                <a:latin typeface="Georgia" panose="02040502050405020303" pitchFamily="18" charset="0"/>
              </a:rPr>
              <a:t> and MCDNN, both are optimization-based offloading approach.</a:t>
            </a: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700" y="1412370"/>
            <a:ext cx="4135404" cy="3279549"/>
          </a:xfrm>
          <a:prstGeom prst="rect">
            <a:avLst/>
          </a:prstGeom>
        </p:spPr>
      </p:pic>
    </p:spTree>
    <p:extLst>
      <p:ext uri="{BB962C8B-B14F-4D97-AF65-F5344CB8AC3E}">
        <p14:creationId xmlns:p14="http://schemas.microsoft.com/office/powerpoint/2010/main" val="111640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496229" y="4669371"/>
            <a:ext cx="494090" cy="311756"/>
          </a:xfrm>
        </p:spPr>
        <p:txBody>
          <a:bodyPr/>
          <a:lstStyle/>
          <a:p>
            <a:r>
              <a:rPr lang="en-US" altLang="zh-TW" dirty="0">
                <a:solidFill>
                  <a:schemeClr val="tx1">
                    <a:lumMod val="50000"/>
                  </a:schemeClr>
                </a:solidFill>
                <a:latin typeface="Georgia" panose="02040502050405020303" pitchFamily="18" charset="0"/>
              </a:rPr>
              <a:t>10</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670780" y="450492"/>
            <a:ext cx="7484479" cy="6302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III. Methods for fast inference</a:t>
            </a:r>
          </a:p>
        </p:txBody>
      </p:sp>
      <p:sp>
        <p:nvSpPr>
          <p:cNvPr id="16" name="矩形 15">
            <a:extLst>
              <a:ext uri="{FF2B5EF4-FFF2-40B4-BE49-F238E27FC236}">
                <a16:creationId xmlns:a16="http://schemas.microsoft.com/office/drawing/2014/main" id="{29C1C23B-6506-4C0B-95B3-97F8F5C977DF}"/>
              </a:ext>
            </a:extLst>
          </p:cNvPr>
          <p:cNvSpPr/>
          <p:nvPr/>
        </p:nvSpPr>
        <p:spPr>
          <a:xfrm>
            <a:off x="670781" y="1152808"/>
            <a:ext cx="3508219"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C. Computing Across Edge Devices</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2) DNN Model Partitioning, some layers are computed on the device, and some layers are computed by the edge server.</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3) Edge Devices Plus the Cloud</a:t>
            </a:r>
          </a:p>
        </p:txBody>
      </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9000" y="1408254"/>
            <a:ext cx="4647013" cy="2763403"/>
          </a:xfrm>
          <a:prstGeom prst="rect">
            <a:avLst/>
          </a:prstGeom>
        </p:spPr>
      </p:pic>
    </p:spTree>
    <p:extLst>
      <p:ext uri="{BB962C8B-B14F-4D97-AF65-F5344CB8AC3E}">
        <p14:creationId xmlns:p14="http://schemas.microsoft.com/office/powerpoint/2010/main" val="1567267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496229" y="4669371"/>
            <a:ext cx="494090" cy="311756"/>
          </a:xfrm>
        </p:spPr>
        <p:txBody>
          <a:bodyPr/>
          <a:lstStyle/>
          <a:p>
            <a:r>
              <a:rPr lang="en-US" altLang="zh-TW" dirty="0">
                <a:solidFill>
                  <a:schemeClr val="tx1">
                    <a:lumMod val="50000"/>
                  </a:schemeClr>
                </a:solidFill>
                <a:latin typeface="Georgia" panose="02040502050405020303" pitchFamily="18" charset="0"/>
              </a:rPr>
              <a:t>11</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670780" y="450492"/>
            <a:ext cx="7484479" cy="6302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III. Methods for fast inference</a:t>
            </a:r>
          </a:p>
        </p:txBody>
      </p:sp>
      <p:sp>
        <p:nvSpPr>
          <p:cNvPr id="16" name="矩形 15">
            <a:extLst>
              <a:ext uri="{FF2B5EF4-FFF2-40B4-BE49-F238E27FC236}">
                <a16:creationId xmlns:a16="http://schemas.microsoft.com/office/drawing/2014/main" id="{29C1C23B-6506-4C0B-95B3-97F8F5C977DF}"/>
              </a:ext>
            </a:extLst>
          </p:cNvPr>
          <p:cNvSpPr/>
          <p:nvPr/>
        </p:nvSpPr>
        <p:spPr>
          <a:xfrm>
            <a:off x="670781" y="1152808"/>
            <a:ext cx="4257021" cy="193899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C. Computing Across Edge Devices</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4) Distributed Computation, </a:t>
            </a:r>
            <a:r>
              <a:rPr lang="en-US" altLang="zh-TW" sz="1500" dirty="0">
                <a:latin typeface="Georgia" panose="02040502050405020303" pitchFamily="18" charset="0"/>
              </a:rPr>
              <a:t>computations can be distributed across multiple helper edge devices.</a:t>
            </a:r>
            <a:endParaRPr lang="en-US" altLang="zh-TW" sz="1500" dirty="0">
              <a:solidFill>
                <a:schemeClr val="tx1">
                  <a:lumMod val="50000"/>
                </a:schemeClr>
              </a:solidFill>
              <a:latin typeface="Georgia" panose="02040502050405020303" pitchFamily="18" charset="0"/>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802" y="1446550"/>
            <a:ext cx="3932657" cy="2893102"/>
          </a:xfrm>
          <a:prstGeom prst="rect">
            <a:avLst/>
          </a:prstGeom>
        </p:spPr>
      </p:pic>
    </p:spTree>
    <p:extLst>
      <p:ext uri="{BB962C8B-B14F-4D97-AF65-F5344CB8AC3E}">
        <p14:creationId xmlns:p14="http://schemas.microsoft.com/office/powerpoint/2010/main" val="397158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496229" y="4669371"/>
            <a:ext cx="494090" cy="311756"/>
          </a:xfrm>
        </p:spPr>
        <p:txBody>
          <a:bodyPr/>
          <a:lstStyle/>
          <a:p>
            <a:r>
              <a:rPr lang="en-US" altLang="zh-TW" dirty="0">
                <a:solidFill>
                  <a:schemeClr val="tx1">
                    <a:lumMod val="50000"/>
                  </a:schemeClr>
                </a:solidFill>
                <a:latin typeface="Georgia" panose="02040502050405020303" pitchFamily="18" charset="0"/>
              </a:rPr>
              <a:t>12</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670780" y="450492"/>
            <a:ext cx="7484479" cy="6302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III. Methods for fast inference</a:t>
            </a:r>
          </a:p>
        </p:txBody>
      </p:sp>
      <p:sp>
        <p:nvSpPr>
          <p:cNvPr id="16" name="矩形 15">
            <a:extLst>
              <a:ext uri="{FF2B5EF4-FFF2-40B4-BE49-F238E27FC236}">
                <a16:creationId xmlns:a16="http://schemas.microsoft.com/office/drawing/2014/main" id="{29C1C23B-6506-4C0B-95B3-97F8F5C977DF}"/>
              </a:ext>
            </a:extLst>
          </p:cNvPr>
          <p:cNvSpPr/>
          <p:nvPr/>
        </p:nvSpPr>
        <p:spPr>
          <a:xfrm>
            <a:off x="670781" y="1152808"/>
            <a:ext cx="7484477"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latin typeface="Georgia" panose="02040502050405020303" pitchFamily="18" charset="0"/>
              </a:rPr>
              <a:t>D. Private Inference, data from the end devices</a:t>
            </a:r>
            <a:r>
              <a:rPr lang="zh-TW" altLang="en-US" sz="1500" dirty="0">
                <a:latin typeface="Georgia" panose="02040502050405020303" pitchFamily="18" charset="0"/>
              </a:rPr>
              <a:t> </a:t>
            </a:r>
            <a:r>
              <a:rPr lang="en-US" altLang="zh-TW" sz="1500" dirty="0">
                <a:latin typeface="Georgia" panose="02040502050405020303" pitchFamily="18" charset="0"/>
              </a:rPr>
              <a:t>may contain sensitive information (e.g., GPS coordinates, camera images, and microphone audio), leading to privacy concerns.</a:t>
            </a:r>
          </a:p>
          <a:p>
            <a:pPr marL="285750" indent="-285750">
              <a:lnSpc>
                <a:spcPct val="200000"/>
              </a:lnSpc>
              <a:buFont typeface="Arial" panose="020B0604020202020204" pitchFamily="34" charset="0"/>
              <a:buChar char="•"/>
            </a:pPr>
            <a:r>
              <a:rPr lang="en-US" altLang="zh-TW" sz="1500" dirty="0">
                <a:latin typeface="Georgia" panose="02040502050405020303" pitchFamily="18" charset="0"/>
              </a:rPr>
              <a:t>1) Add Noise to Data, to ensure differential privacy.</a:t>
            </a:r>
          </a:p>
          <a:p>
            <a:pPr marL="285750" indent="-285750">
              <a:lnSpc>
                <a:spcPct val="200000"/>
              </a:lnSpc>
              <a:buFont typeface="Arial" panose="020B0604020202020204" pitchFamily="34" charset="0"/>
              <a:buChar char="•"/>
            </a:pPr>
            <a:r>
              <a:rPr lang="en-US" altLang="zh-TW" sz="1500" dirty="0">
                <a:latin typeface="Georgia" panose="02040502050405020303" pitchFamily="18" charset="0"/>
              </a:rPr>
              <a:t>2) Secure Computation:</a:t>
            </a:r>
            <a:r>
              <a:rPr lang="zh-TW" altLang="en-US" sz="1500" dirty="0">
                <a:latin typeface="Georgia" panose="02040502050405020303" pitchFamily="18" charset="0"/>
              </a:rPr>
              <a:t> </a:t>
            </a:r>
            <a:r>
              <a:rPr lang="en-US" altLang="zh-TW" sz="1500" dirty="0">
                <a:latin typeface="Georgia" panose="02040502050405020303" pitchFamily="18" charset="0"/>
              </a:rPr>
              <a:t>Cryptographic techniques, Homomorphic encryption, Multiparty computation.</a:t>
            </a:r>
          </a:p>
        </p:txBody>
      </p:sp>
    </p:spTree>
    <p:extLst>
      <p:ext uri="{BB962C8B-B14F-4D97-AF65-F5344CB8AC3E}">
        <p14:creationId xmlns:p14="http://schemas.microsoft.com/office/powerpoint/2010/main" val="1732625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430322" y="4669371"/>
            <a:ext cx="559997" cy="311756"/>
          </a:xfrm>
        </p:spPr>
        <p:txBody>
          <a:bodyPr/>
          <a:lstStyle/>
          <a:p>
            <a:r>
              <a:rPr lang="en-US" altLang="zh-TW" dirty="0">
                <a:solidFill>
                  <a:schemeClr val="tx1">
                    <a:lumMod val="50000"/>
                  </a:schemeClr>
                </a:solidFill>
                <a:latin typeface="Georgia" panose="02040502050405020303" pitchFamily="18" charset="0"/>
              </a:rPr>
              <a:t>13</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557562" y="139314"/>
            <a:ext cx="7993240" cy="9413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IV. Open Challenges</a:t>
            </a:r>
          </a:p>
        </p:txBody>
      </p:sp>
      <p:sp>
        <p:nvSpPr>
          <p:cNvPr id="16" name="矩形 15">
            <a:extLst>
              <a:ext uri="{FF2B5EF4-FFF2-40B4-BE49-F238E27FC236}">
                <a16:creationId xmlns:a16="http://schemas.microsoft.com/office/drawing/2014/main" id="{29C1C23B-6506-4C0B-95B3-97F8F5C977DF}"/>
              </a:ext>
            </a:extLst>
          </p:cNvPr>
          <p:cNvSpPr/>
          <p:nvPr/>
        </p:nvSpPr>
        <p:spPr>
          <a:xfrm>
            <a:off x="670781" y="1152808"/>
            <a:ext cx="7484478" cy="2400657"/>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A.</a:t>
            </a:r>
            <a:r>
              <a:rPr lang="zh-TW" altLang="en-US" sz="1500" dirty="0">
                <a:solidFill>
                  <a:schemeClr val="tx1">
                    <a:lumMod val="50000"/>
                  </a:schemeClr>
                </a:solidFill>
                <a:latin typeface="Georgia" panose="02040502050405020303" pitchFamily="18" charset="0"/>
              </a:rPr>
              <a:t> </a:t>
            </a:r>
            <a:r>
              <a:rPr lang="en-US" altLang="zh-TW" sz="1500" dirty="0">
                <a:solidFill>
                  <a:schemeClr val="tx1">
                    <a:lumMod val="50000"/>
                  </a:schemeClr>
                </a:solidFill>
                <a:latin typeface="Georgia" panose="02040502050405020303" pitchFamily="18" charset="0"/>
              </a:rPr>
              <a:t>System Challenges: Latency, Energy, </a:t>
            </a:r>
            <a:r>
              <a:rPr lang="en-US" altLang="zh-TW" sz="1500" dirty="0">
                <a:latin typeface="Georgia" panose="02040502050405020303" pitchFamily="18" charset="0"/>
              </a:rPr>
              <a:t>Migration.</a:t>
            </a:r>
            <a:endParaRPr lang="en-US" altLang="zh-TW" sz="1500" dirty="0">
              <a:solidFill>
                <a:schemeClr val="tx1">
                  <a:lumMod val="50000"/>
                </a:schemeClr>
              </a:solidFill>
              <a:latin typeface="Georgia" panose="02040502050405020303" pitchFamily="18" charset="0"/>
            </a:endParaRP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B. Management and Scheduling of Edge Compute Resources: tradeoff and </a:t>
            </a:r>
            <a:r>
              <a:rPr lang="en-US" altLang="zh-TW" sz="1500" dirty="0">
                <a:latin typeface="Georgia" panose="02040502050405020303" pitchFamily="18" charset="0"/>
              </a:rPr>
              <a:t>priority </a:t>
            </a:r>
            <a:endParaRPr lang="en-US" altLang="zh-TW" sz="1500" dirty="0">
              <a:solidFill>
                <a:schemeClr val="tx1">
                  <a:lumMod val="50000"/>
                </a:schemeClr>
              </a:solidFill>
              <a:latin typeface="Georgia" panose="02040502050405020303" pitchFamily="18" charset="0"/>
            </a:endParaRP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C. Deep Learning Benchmarks on Edge Devices: standard hardware, dataset, and machine learning platform.</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D. Privacy, </a:t>
            </a:r>
            <a:r>
              <a:rPr lang="en-US" altLang="zh-TW" sz="1500" dirty="0">
                <a:latin typeface="Georgia" panose="02040502050405020303" pitchFamily="18" charset="0"/>
              </a:rPr>
              <a:t>membership attacks and data obfuscation.</a:t>
            </a:r>
            <a:endParaRPr lang="en-US" altLang="zh-TW" sz="15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1509033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430322" y="4669371"/>
            <a:ext cx="559997" cy="311756"/>
          </a:xfrm>
        </p:spPr>
        <p:txBody>
          <a:bodyPr/>
          <a:lstStyle/>
          <a:p>
            <a:r>
              <a:rPr lang="en-US" altLang="zh-TW" dirty="0">
                <a:solidFill>
                  <a:schemeClr val="tx1">
                    <a:lumMod val="50000"/>
                  </a:schemeClr>
                </a:solidFill>
                <a:latin typeface="Georgia" panose="02040502050405020303" pitchFamily="18" charset="0"/>
                <a:cs typeface="Times New Roman" panose="02020603050405020304" pitchFamily="18" charset="0"/>
              </a:rPr>
              <a:t>14</a:t>
            </a:r>
            <a:endParaRPr lang="zh-TW" altLang="en-US" dirty="0">
              <a:solidFill>
                <a:schemeClr val="tx1">
                  <a:lumMod val="50000"/>
                </a:schemeClr>
              </a:solidFill>
              <a:latin typeface="Georgia" panose="02040502050405020303" pitchFamily="18" charset="0"/>
              <a:cs typeface="Times New Roman" panose="02020603050405020304"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557562" y="139314"/>
            <a:ext cx="7993240" cy="9413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cs typeface="Times New Roman" panose="02020603050405020304" pitchFamily="18" charset="0"/>
              </a:rPr>
              <a:t>V. </a:t>
            </a:r>
            <a:r>
              <a:rPr lang="en-US" altLang="zh-TW" sz="2500" dirty="0">
                <a:solidFill>
                  <a:schemeClr val="tx1">
                    <a:lumMod val="50000"/>
                  </a:schemeClr>
                </a:solidFill>
                <a:latin typeface="Georgia" panose="02040502050405020303" pitchFamily="18" charset="0"/>
              </a:rPr>
              <a:t>Conclusion and Future works</a:t>
            </a:r>
          </a:p>
        </p:txBody>
      </p:sp>
      <p:sp>
        <p:nvSpPr>
          <p:cNvPr id="16" name="矩形 15">
            <a:extLst>
              <a:ext uri="{FF2B5EF4-FFF2-40B4-BE49-F238E27FC236}">
                <a16:creationId xmlns:a16="http://schemas.microsoft.com/office/drawing/2014/main" id="{29C1C23B-6506-4C0B-95B3-97F8F5C977DF}"/>
              </a:ext>
            </a:extLst>
          </p:cNvPr>
          <p:cNvSpPr/>
          <p:nvPr/>
        </p:nvSpPr>
        <p:spPr>
          <a:xfrm>
            <a:off x="670780" y="1152808"/>
            <a:ext cx="7484480" cy="2791470"/>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latin typeface="Georgia" panose="02040502050405020303" pitchFamily="18" charset="0"/>
              </a:rPr>
              <a:t>Many open challenges remain, both in terms of further performance improvements, as well as privacy, resource management, benchmarking, and integration with other networking technologies.</a:t>
            </a:r>
          </a:p>
          <a:p>
            <a:pPr marL="285750" indent="-285750">
              <a:lnSpc>
                <a:spcPct val="200000"/>
              </a:lnSpc>
              <a:buFont typeface="Arial" panose="020B0604020202020204" pitchFamily="34" charset="0"/>
              <a:buChar char="•"/>
            </a:pPr>
            <a:r>
              <a:rPr lang="en-US" altLang="zh-TW" sz="1500" dirty="0">
                <a:latin typeface="Georgia" panose="02040502050405020303" pitchFamily="18" charset="0"/>
              </a:rPr>
              <a:t>DNN model and computation can be divided layer-wise, input-wise, or possibly in other ways yet to be explored. Maybe we could design a channel-wise approach that could dynamically reallocate the resources base on the channel condition.</a:t>
            </a:r>
            <a:endParaRPr lang="en-US" altLang="zh-TW" sz="15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286746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526965" y="4661687"/>
            <a:ext cx="416313" cy="311756"/>
          </a:xfrm>
        </p:spPr>
        <p:txBody>
          <a:bodyPr/>
          <a:lstStyle/>
          <a:p>
            <a:r>
              <a:rPr lang="en-US" altLang="zh-TW" dirty="0">
                <a:solidFill>
                  <a:schemeClr val="tx1">
                    <a:lumMod val="50000"/>
                  </a:schemeClr>
                </a:solidFill>
                <a:latin typeface="Georgia" panose="02040502050405020303" pitchFamily="18" charset="0"/>
              </a:rPr>
              <a:t>1</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670781" y="514432"/>
            <a:ext cx="3901219" cy="5422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Outline</a:t>
            </a:r>
            <a:endParaRPr lang="en-US" sz="2500" dirty="0">
              <a:solidFill>
                <a:schemeClr val="tx1">
                  <a:lumMod val="50000"/>
                </a:schemeClr>
              </a:solidFill>
              <a:latin typeface="Georgia" panose="02040502050405020303" pitchFamily="18" charset="0"/>
            </a:endParaRPr>
          </a:p>
        </p:txBody>
      </p:sp>
      <p:sp>
        <p:nvSpPr>
          <p:cNvPr id="16" name="矩形 15">
            <a:extLst>
              <a:ext uri="{FF2B5EF4-FFF2-40B4-BE49-F238E27FC236}">
                <a16:creationId xmlns:a16="http://schemas.microsoft.com/office/drawing/2014/main" id="{29C1C23B-6506-4C0B-95B3-97F8F5C977DF}"/>
              </a:ext>
            </a:extLst>
          </p:cNvPr>
          <p:cNvSpPr/>
          <p:nvPr/>
        </p:nvSpPr>
        <p:spPr>
          <a:xfrm>
            <a:off x="670781" y="1152808"/>
            <a:ext cx="7484478" cy="2400657"/>
          </a:xfrm>
          <a:prstGeom prst="rect">
            <a:avLst/>
          </a:prstGeom>
        </p:spPr>
        <p:txBody>
          <a:bodyPr wrap="square">
            <a:spAutoFit/>
          </a:bodyPr>
          <a:lstStyle/>
          <a:p>
            <a:pPr marL="400050" indent="-400050" algn="just">
              <a:lnSpc>
                <a:spcPct val="200000"/>
              </a:lnSpc>
              <a:buAutoNum type="romanUcPeriod"/>
            </a:pPr>
            <a:r>
              <a:rPr lang="en-US" altLang="zh-TW" sz="1500" dirty="0">
                <a:solidFill>
                  <a:schemeClr val="tx1">
                    <a:lumMod val="50000"/>
                  </a:schemeClr>
                </a:solidFill>
                <a:latin typeface="Georgia" panose="02040502050405020303" pitchFamily="18" charset="0"/>
              </a:rPr>
              <a:t>Introduction</a:t>
            </a:r>
          </a:p>
          <a:p>
            <a:pPr marL="400050" indent="-400050" algn="just">
              <a:lnSpc>
                <a:spcPct val="200000"/>
              </a:lnSpc>
              <a:buAutoNum type="romanUcPeriod"/>
            </a:pPr>
            <a:r>
              <a:rPr lang="en-US" altLang="zh-TW" sz="1500" dirty="0">
                <a:solidFill>
                  <a:schemeClr val="tx1">
                    <a:lumMod val="50000"/>
                  </a:schemeClr>
                </a:solidFill>
                <a:latin typeface="Georgia" panose="02040502050405020303" pitchFamily="18" charset="0"/>
              </a:rPr>
              <a:t>Applications of deep learning at the edge</a:t>
            </a:r>
          </a:p>
          <a:p>
            <a:pPr marL="400050" indent="-400050" algn="just">
              <a:lnSpc>
                <a:spcPct val="200000"/>
              </a:lnSpc>
              <a:buAutoNum type="romanUcPeriod"/>
            </a:pPr>
            <a:r>
              <a:rPr lang="en-US" altLang="zh-TW" sz="1500" dirty="0">
                <a:solidFill>
                  <a:schemeClr val="tx1">
                    <a:lumMod val="50000"/>
                  </a:schemeClr>
                </a:solidFill>
                <a:latin typeface="Georgia" panose="02040502050405020303" pitchFamily="18" charset="0"/>
              </a:rPr>
              <a:t>Method for fast inference</a:t>
            </a:r>
          </a:p>
          <a:p>
            <a:pPr marL="400050" indent="-400050" algn="just">
              <a:lnSpc>
                <a:spcPct val="200000"/>
              </a:lnSpc>
              <a:buAutoNum type="romanUcPeriod"/>
            </a:pPr>
            <a:r>
              <a:rPr lang="en-US" altLang="zh-TW" sz="1500" dirty="0">
                <a:solidFill>
                  <a:schemeClr val="tx1">
                    <a:lumMod val="50000"/>
                  </a:schemeClr>
                </a:solidFill>
                <a:latin typeface="Georgia" panose="02040502050405020303" pitchFamily="18" charset="0"/>
              </a:rPr>
              <a:t>Open challenges</a:t>
            </a:r>
          </a:p>
          <a:p>
            <a:pPr marL="400050" indent="-400050" algn="just">
              <a:lnSpc>
                <a:spcPct val="200000"/>
              </a:lnSpc>
              <a:buAutoNum type="romanUcPeriod"/>
            </a:pPr>
            <a:r>
              <a:rPr lang="en-US" altLang="zh-TW" sz="1500" dirty="0">
                <a:solidFill>
                  <a:schemeClr val="tx1">
                    <a:lumMod val="50000"/>
                  </a:schemeClr>
                </a:solidFill>
                <a:latin typeface="Georgia" panose="02040502050405020303" pitchFamily="18" charset="0"/>
              </a:rPr>
              <a:t>Conclusion and Future works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526965" y="4661687"/>
            <a:ext cx="416313" cy="311756"/>
          </a:xfrm>
        </p:spPr>
        <p:txBody>
          <a:bodyPr/>
          <a:lstStyle/>
          <a:p>
            <a:r>
              <a:rPr lang="en-US" altLang="zh-TW" dirty="0">
                <a:solidFill>
                  <a:schemeClr val="tx1">
                    <a:lumMod val="50000"/>
                  </a:schemeClr>
                </a:solidFill>
                <a:latin typeface="Georgia" panose="02040502050405020303" pitchFamily="18" charset="0"/>
              </a:rPr>
              <a:t>2</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670781" y="514432"/>
            <a:ext cx="3901219" cy="5422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I. Introduction</a:t>
            </a:r>
          </a:p>
        </p:txBody>
      </p:sp>
      <p:sp>
        <p:nvSpPr>
          <p:cNvPr id="16" name="矩形 15">
            <a:extLst>
              <a:ext uri="{FF2B5EF4-FFF2-40B4-BE49-F238E27FC236}">
                <a16:creationId xmlns:a16="http://schemas.microsoft.com/office/drawing/2014/main" id="{29C1C23B-6506-4C0B-95B3-97F8F5C977DF}"/>
              </a:ext>
            </a:extLst>
          </p:cNvPr>
          <p:cNvSpPr/>
          <p:nvPr/>
        </p:nvSpPr>
        <p:spPr>
          <a:xfrm>
            <a:off x="670781" y="1152808"/>
            <a:ext cx="7484478" cy="378565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latin typeface="Georgia" panose="02040502050405020303" pitchFamily="18" charset="0"/>
              </a:rPr>
              <a:t>Deep learning is currently widely used, and has been recognized as the state of the art for a variety of application domains. </a:t>
            </a:r>
            <a:endParaRPr lang="en-US" altLang="zh-TW" sz="1500" dirty="0">
              <a:solidFill>
                <a:schemeClr val="tx1">
                  <a:lumMod val="50000"/>
                </a:schemeClr>
              </a:solidFill>
              <a:latin typeface="Georgia" panose="02040502050405020303" pitchFamily="18" charset="0"/>
            </a:endParaRPr>
          </a:p>
          <a:p>
            <a:pPr marL="285750" indent="-285750">
              <a:lnSpc>
                <a:spcPct val="200000"/>
              </a:lnSpc>
              <a:buFont typeface="Arial" panose="020B0604020202020204" pitchFamily="34" charset="0"/>
              <a:buChar char="•"/>
            </a:pPr>
            <a:r>
              <a:rPr lang="en-US" altLang="zh-TW" sz="1500" dirty="0">
                <a:latin typeface="Georgia" panose="02040502050405020303" pitchFamily="18" charset="0"/>
              </a:rPr>
              <a:t>However, deep learning’s high accuracy comes at the expense of high resources requirements for both the training and inference. </a:t>
            </a:r>
          </a:p>
          <a:p>
            <a:pPr marL="285750" indent="-285750">
              <a:lnSpc>
                <a:spcPct val="200000"/>
              </a:lnSpc>
              <a:buFont typeface="Arial" panose="020B0604020202020204" pitchFamily="34" charset="0"/>
              <a:buChar char="•"/>
            </a:pPr>
            <a:r>
              <a:rPr lang="en-US" altLang="zh-TW" sz="1500" dirty="0">
                <a:latin typeface="Georgia" panose="02040502050405020303" pitchFamily="18" charset="0"/>
              </a:rPr>
              <a:t>Challenges for cloud computing:</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1.</a:t>
            </a:r>
            <a:r>
              <a:rPr lang="en-US" altLang="zh-TW" sz="1500" dirty="0">
                <a:latin typeface="Georgia" panose="02040502050405020303" pitchFamily="18" charset="0"/>
              </a:rPr>
              <a:t> Latency</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2.</a:t>
            </a:r>
            <a:r>
              <a:rPr lang="en-US" altLang="zh-TW" sz="1500" dirty="0">
                <a:latin typeface="Georgia" panose="02040502050405020303" pitchFamily="18" charset="0"/>
              </a:rPr>
              <a:t> Scalability</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3.</a:t>
            </a:r>
            <a:r>
              <a:rPr lang="en-US" altLang="zh-TW" sz="1500" dirty="0">
                <a:latin typeface="Georgia" panose="02040502050405020303" pitchFamily="18" charset="0"/>
              </a:rPr>
              <a:t> Privacy</a:t>
            </a:r>
          </a:p>
        </p:txBody>
      </p:sp>
    </p:spTree>
    <p:extLst>
      <p:ext uri="{BB962C8B-B14F-4D97-AF65-F5344CB8AC3E}">
        <p14:creationId xmlns:p14="http://schemas.microsoft.com/office/powerpoint/2010/main" val="301156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526965" y="4661687"/>
            <a:ext cx="416313" cy="311756"/>
          </a:xfrm>
        </p:spPr>
        <p:txBody>
          <a:bodyPr/>
          <a:lstStyle/>
          <a:p>
            <a:r>
              <a:rPr lang="en-US" altLang="zh-TW" dirty="0">
                <a:solidFill>
                  <a:schemeClr val="tx1">
                    <a:lumMod val="50000"/>
                  </a:schemeClr>
                </a:solidFill>
                <a:latin typeface="Georgia" panose="02040502050405020303" pitchFamily="18" charset="0"/>
              </a:rPr>
              <a:t>3</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670781" y="514432"/>
            <a:ext cx="3901219" cy="5422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I. Introduction</a:t>
            </a:r>
          </a:p>
        </p:txBody>
      </p:sp>
      <p:sp>
        <p:nvSpPr>
          <p:cNvPr id="16" name="矩形 15">
            <a:extLst>
              <a:ext uri="{FF2B5EF4-FFF2-40B4-BE49-F238E27FC236}">
                <a16:creationId xmlns:a16="http://schemas.microsoft.com/office/drawing/2014/main" id="{29C1C23B-6506-4C0B-95B3-97F8F5C977DF}"/>
              </a:ext>
            </a:extLst>
          </p:cNvPr>
          <p:cNvSpPr/>
          <p:nvPr/>
        </p:nvSpPr>
        <p:spPr>
          <a:xfrm>
            <a:off x="670780" y="1152808"/>
            <a:ext cx="7566019" cy="3253135"/>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latin typeface="Georgia" panose="02040502050405020303" pitchFamily="18" charset="0"/>
              </a:rPr>
              <a:t>While edge computing can provide the latency, scalability, and privacy benefits, several major challenges remain to realize deep learning at the edge. </a:t>
            </a:r>
            <a:endParaRPr lang="en-US" altLang="zh-TW" sz="1500" dirty="0">
              <a:solidFill>
                <a:schemeClr val="tx1">
                  <a:lumMod val="50000"/>
                </a:schemeClr>
              </a:solidFill>
              <a:latin typeface="Georgia" panose="02040502050405020303" pitchFamily="18" charset="0"/>
            </a:endParaRPr>
          </a:p>
          <a:p>
            <a:pPr marL="285750" indent="-285750">
              <a:lnSpc>
                <a:spcPct val="200000"/>
              </a:lnSpc>
              <a:buFont typeface="Arial" panose="020B0604020202020204" pitchFamily="34" charset="0"/>
              <a:buChar char="•"/>
            </a:pPr>
            <a:r>
              <a:rPr lang="en-US" altLang="zh-TW" sz="1500" dirty="0">
                <a:latin typeface="Georgia" panose="02040502050405020303" pitchFamily="18" charset="0"/>
              </a:rPr>
              <a:t>One major challenge is how to accommodate high resource requirements on less powerful edge compute resources?</a:t>
            </a:r>
          </a:p>
          <a:p>
            <a:pPr marL="285750" indent="-285750">
              <a:lnSpc>
                <a:spcPct val="200000"/>
              </a:lnSpc>
              <a:buFont typeface="Arial" panose="020B0604020202020204" pitchFamily="34" charset="0"/>
              <a:buChar char="•"/>
            </a:pPr>
            <a:r>
              <a:rPr lang="en-US" altLang="zh-TW" sz="1500" dirty="0">
                <a:latin typeface="Georgia" panose="02040502050405020303" pitchFamily="18" charset="0"/>
              </a:rPr>
              <a:t>Second challenge is how the edge devices should coordinate with other edge devices?</a:t>
            </a:r>
          </a:p>
          <a:p>
            <a:pPr marL="285750" indent="-285750">
              <a:lnSpc>
                <a:spcPct val="200000"/>
              </a:lnSpc>
              <a:buFont typeface="Arial" panose="020B0604020202020204" pitchFamily="34" charset="0"/>
              <a:buChar char="•"/>
            </a:pPr>
            <a:r>
              <a:rPr lang="en-US" altLang="zh-TW" sz="1500" dirty="0">
                <a:latin typeface="Georgia" panose="02040502050405020303" pitchFamily="18" charset="0"/>
              </a:rPr>
              <a:t>Finally, privacy remains a challenge. Some data still need to be exchanged between edge devices.</a:t>
            </a:r>
          </a:p>
        </p:txBody>
      </p:sp>
    </p:spTree>
    <p:extLst>
      <p:ext uri="{BB962C8B-B14F-4D97-AF65-F5344CB8AC3E}">
        <p14:creationId xmlns:p14="http://schemas.microsoft.com/office/powerpoint/2010/main" val="225644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526965" y="4661687"/>
            <a:ext cx="416313" cy="311756"/>
          </a:xfrm>
        </p:spPr>
        <p:txBody>
          <a:bodyPr/>
          <a:lstStyle/>
          <a:p>
            <a:r>
              <a:rPr lang="en-US" altLang="zh-TW" dirty="0">
                <a:solidFill>
                  <a:schemeClr val="tx1">
                    <a:lumMod val="50000"/>
                  </a:schemeClr>
                </a:solidFill>
                <a:latin typeface="Georgia" panose="02040502050405020303" pitchFamily="18" charset="0"/>
              </a:rPr>
              <a:t>4</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670781" y="489600"/>
            <a:ext cx="7484478" cy="591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II. Applications of deep learning at the edge</a:t>
            </a:r>
          </a:p>
        </p:txBody>
      </p:sp>
      <p:sp>
        <p:nvSpPr>
          <p:cNvPr id="16" name="矩形 15">
            <a:extLst>
              <a:ext uri="{FF2B5EF4-FFF2-40B4-BE49-F238E27FC236}">
                <a16:creationId xmlns:a16="http://schemas.microsoft.com/office/drawing/2014/main" id="{29C1C23B-6506-4C0B-95B3-97F8F5C977DF}"/>
              </a:ext>
            </a:extLst>
          </p:cNvPr>
          <p:cNvSpPr/>
          <p:nvPr/>
        </p:nvSpPr>
        <p:spPr>
          <a:xfrm>
            <a:off x="670782" y="1152808"/>
            <a:ext cx="7484478" cy="2400657"/>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Computer vision: Vigil.</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Natural language processing: Amazon Alexa, Apple Siri.</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Network functions: </a:t>
            </a:r>
            <a:r>
              <a:rPr lang="en-US" altLang="zh-TW" sz="1500" dirty="0">
                <a:latin typeface="Georgia" panose="02040502050405020303" pitchFamily="18" charset="0"/>
              </a:rPr>
              <a:t>intrusion detection and wireless scheduling.</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Internet of Things: </a:t>
            </a:r>
            <a:r>
              <a:rPr lang="en-US" altLang="zh-TW" sz="1500" dirty="0">
                <a:latin typeface="Georgia" panose="02040502050405020303" pitchFamily="18" charset="0"/>
              </a:rPr>
              <a:t>wearables for healthcare, smart city, smart grid.</a:t>
            </a:r>
            <a:endParaRPr lang="en-US" altLang="zh-TW" sz="1500" dirty="0">
              <a:solidFill>
                <a:schemeClr val="tx1">
                  <a:lumMod val="50000"/>
                </a:schemeClr>
              </a:solidFill>
              <a:latin typeface="Georgia" panose="02040502050405020303" pitchFamily="18" charset="0"/>
            </a:endParaRP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AR/VR: </a:t>
            </a:r>
            <a:r>
              <a:rPr lang="en-US" altLang="zh-TW" sz="1500" dirty="0">
                <a:latin typeface="Georgia" panose="02040502050405020303" pitchFamily="18" charset="0"/>
              </a:rPr>
              <a:t>Google Glass Gabriel.</a:t>
            </a:r>
            <a:endParaRPr lang="en-US" altLang="zh-TW" sz="15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244762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496229" y="4669371"/>
            <a:ext cx="494090" cy="311756"/>
          </a:xfrm>
        </p:spPr>
        <p:txBody>
          <a:bodyPr/>
          <a:lstStyle/>
          <a:p>
            <a:r>
              <a:rPr lang="en-US" altLang="zh-TW" dirty="0">
                <a:solidFill>
                  <a:schemeClr val="tx1">
                    <a:lumMod val="50000"/>
                  </a:schemeClr>
                </a:solidFill>
                <a:latin typeface="Georgia" panose="02040502050405020303" pitchFamily="18" charset="0"/>
              </a:rPr>
              <a:t>5</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670780" y="450492"/>
            <a:ext cx="7484479" cy="6302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III. Method for fast inference</a:t>
            </a:r>
          </a:p>
        </p:txBody>
      </p:sp>
      <p:sp>
        <p:nvSpPr>
          <p:cNvPr id="16" name="矩形 15">
            <a:extLst>
              <a:ext uri="{FF2B5EF4-FFF2-40B4-BE49-F238E27FC236}">
                <a16:creationId xmlns:a16="http://schemas.microsoft.com/office/drawing/2014/main" id="{29C1C23B-6506-4C0B-95B3-97F8F5C977DF}"/>
              </a:ext>
            </a:extLst>
          </p:cNvPr>
          <p:cNvSpPr/>
          <p:nvPr/>
        </p:nvSpPr>
        <p:spPr>
          <a:xfrm>
            <a:off x="670782" y="1152808"/>
            <a:ext cx="7484478" cy="193899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There are three major architectures</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A. O</a:t>
            </a:r>
            <a:r>
              <a:rPr lang="en-US" altLang="zh-TW" sz="1500" dirty="0">
                <a:latin typeface="Georgia" panose="02040502050405020303" pitchFamily="18" charset="0"/>
              </a:rPr>
              <a:t>n-device computation</a:t>
            </a:r>
          </a:p>
          <a:p>
            <a:pPr marL="285750" indent="-285750">
              <a:lnSpc>
                <a:spcPct val="200000"/>
              </a:lnSpc>
              <a:buFont typeface="Arial" panose="020B0604020202020204" pitchFamily="34" charset="0"/>
              <a:buChar char="•"/>
            </a:pPr>
            <a:r>
              <a:rPr lang="en-US" altLang="zh-TW" sz="1500" dirty="0">
                <a:latin typeface="Georgia" panose="02040502050405020303" pitchFamily="18" charset="0"/>
              </a:rPr>
              <a:t>B. Edge server-based architectures</a:t>
            </a:r>
          </a:p>
          <a:p>
            <a:pPr marL="285750" indent="-285750">
              <a:lnSpc>
                <a:spcPct val="200000"/>
              </a:lnSpc>
              <a:buFont typeface="Arial" panose="020B0604020202020204" pitchFamily="34" charset="0"/>
              <a:buChar char="•"/>
            </a:pPr>
            <a:r>
              <a:rPr lang="en-US" altLang="zh-TW" sz="1500" dirty="0">
                <a:latin typeface="Georgia" panose="02040502050405020303" pitchFamily="18" charset="0"/>
              </a:rPr>
              <a:t>C. Joint computation</a:t>
            </a:r>
            <a:r>
              <a:rPr lang="zh-TW" altLang="en-US" sz="1500" dirty="0">
                <a:latin typeface="Georgia" panose="02040502050405020303" pitchFamily="18" charset="0"/>
              </a:rPr>
              <a:t> </a:t>
            </a:r>
            <a:r>
              <a:rPr lang="en-US" altLang="zh-TW" sz="1500" dirty="0">
                <a:latin typeface="Georgia" panose="02040502050405020303" pitchFamily="18" charset="0"/>
              </a:rPr>
              <a:t>across edge devices</a:t>
            </a:r>
            <a:endParaRPr lang="en-US" altLang="zh-TW" sz="1500" dirty="0">
              <a:solidFill>
                <a:schemeClr val="tx1">
                  <a:lumMod val="50000"/>
                </a:schemeClr>
              </a:solidFill>
              <a:latin typeface="Georgia" panose="02040502050405020303" pitchFamily="18" charset="0"/>
            </a:endParaRPr>
          </a:p>
        </p:txBody>
      </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6793" y="1286474"/>
            <a:ext cx="3268466" cy="3613172"/>
          </a:xfrm>
          <a:prstGeom prst="rect">
            <a:avLst/>
          </a:prstGeom>
        </p:spPr>
      </p:pic>
    </p:spTree>
    <p:extLst>
      <p:ext uri="{BB962C8B-B14F-4D97-AF65-F5344CB8AC3E}">
        <p14:creationId xmlns:p14="http://schemas.microsoft.com/office/powerpoint/2010/main" val="421439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496229" y="4669371"/>
            <a:ext cx="494090" cy="311756"/>
          </a:xfrm>
        </p:spPr>
        <p:txBody>
          <a:bodyPr/>
          <a:lstStyle/>
          <a:p>
            <a:r>
              <a:rPr lang="en-US" altLang="zh-TW" dirty="0">
                <a:solidFill>
                  <a:schemeClr val="tx1">
                    <a:lumMod val="50000"/>
                  </a:schemeClr>
                </a:solidFill>
                <a:latin typeface="Georgia" panose="02040502050405020303" pitchFamily="18" charset="0"/>
              </a:rPr>
              <a:t>6</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670780" y="450492"/>
            <a:ext cx="7484479" cy="6302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III. Method for fast inference</a:t>
            </a:r>
          </a:p>
        </p:txBody>
      </p:sp>
      <p:sp>
        <p:nvSpPr>
          <p:cNvPr id="16" name="矩形 15">
            <a:extLst>
              <a:ext uri="{FF2B5EF4-FFF2-40B4-BE49-F238E27FC236}">
                <a16:creationId xmlns:a16="http://schemas.microsoft.com/office/drawing/2014/main" id="{29C1C23B-6506-4C0B-95B3-97F8F5C977DF}"/>
              </a:ext>
            </a:extLst>
          </p:cNvPr>
          <p:cNvSpPr/>
          <p:nvPr/>
        </p:nvSpPr>
        <p:spPr>
          <a:xfrm>
            <a:off x="670781" y="1152808"/>
            <a:ext cx="7587619" cy="2329805"/>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A. On-Device Computation</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1) Model Design: </a:t>
            </a:r>
            <a:r>
              <a:rPr lang="en-US" altLang="zh-TW" sz="1500" dirty="0" err="1">
                <a:solidFill>
                  <a:schemeClr val="tx1">
                    <a:lumMod val="50000"/>
                  </a:schemeClr>
                </a:solidFill>
                <a:latin typeface="Georgia" panose="02040502050405020303" pitchFamily="18" charset="0"/>
              </a:rPr>
              <a:t>SqueezNet</a:t>
            </a:r>
            <a:r>
              <a:rPr lang="en-US" altLang="zh-TW" sz="1500" dirty="0">
                <a:solidFill>
                  <a:schemeClr val="tx1">
                    <a:lumMod val="50000"/>
                  </a:schemeClr>
                </a:solidFill>
                <a:latin typeface="Georgia" panose="02040502050405020303" pitchFamily="18" charset="0"/>
              </a:rPr>
              <a:t>(4.9 MB),  </a:t>
            </a:r>
            <a:r>
              <a:rPr lang="en-US" altLang="zh-TW" sz="1500" dirty="0" err="1">
                <a:solidFill>
                  <a:schemeClr val="tx1">
                    <a:lumMod val="50000"/>
                  </a:schemeClr>
                </a:solidFill>
                <a:latin typeface="Georgia" panose="02040502050405020303" pitchFamily="18" charset="0"/>
              </a:rPr>
              <a:t>MobileNet</a:t>
            </a:r>
            <a:r>
              <a:rPr lang="en-US" altLang="zh-TW" sz="1500" dirty="0">
                <a:solidFill>
                  <a:schemeClr val="tx1">
                    <a:lumMod val="50000"/>
                  </a:schemeClr>
                </a:solidFill>
                <a:latin typeface="Georgia" panose="02040502050405020303" pitchFamily="18" charset="0"/>
              </a:rPr>
              <a:t>(16.9 MB), Tiny-YOLOv3(55.9 MB).</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2) Model Compression: parameter quantization, parameter pruning, and knowledge distillation.</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3) Hardware: ASIC, FPGA-based DNN accelerators.</a:t>
            </a:r>
          </a:p>
        </p:txBody>
      </p:sp>
    </p:spTree>
    <p:extLst>
      <p:ext uri="{BB962C8B-B14F-4D97-AF65-F5344CB8AC3E}">
        <p14:creationId xmlns:p14="http://schemas.microsoft.com/office/powerpoint/2010/main" val="111323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496229" y="4669371"/>
            <a:ext cx="494090" cy="311756"/>
          </a:xfrm>
        </p:spPr>
        <p:txBody>
          <a:bodyPr/>
          <a:lstStyle/>
          <a:p>
            <a:r>
              <a:rPr lang="en-US" altLang="zh-TW" dirty="0">
                <a:solidFill>
                  <a:schemeClr val="tx1">
                    <a:lumMod val="50000"/>
                  </a:schemeClr>
                </a:solidFill>
                <a:latin typeface="Georgia" panose="02040502050405020303" pitchFamily="18" charset="0"/>
              </a:rPr>
              <a:t>7</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670780" y="450492"/>
            <a:ext cx="7484479" cy="6302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III. Method for fast inference</a:t>
            </a:r>
          </a:p>
        </p:txBody>
      </p:sp>
      <p:sp>
        <p:nvSpPr>
          <p:cNvPr id="16" name="矩形 15">
            <a:extLst>
              <a:ext uri="{FF2B5EF4-FFF2-40B4-BE49-F238E27FC236}">
                <a16:creationId xmlns:a16="http://schemas.microsoft.com/office/drawing/2014/main" id="{29C1C23B-6506-4C0B-95B3-97F8F5C977DF}"/>
              </a:ext>
            </a:extLst>
          </p:cNvPr>
          <p:cNvSpPr/>
          <p:nvPr/>
        </p:nvSpPr>
        <p:spPr>
          <a:xfrm>
            <a:off x="670781" y="1152808"/>
            <a:ext cx="7484477" cy="2400657"/>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B. </a:t>
            </a:r>
            <a:r>
              <a:rPr lang="en-US" altLang="zh-TW" sz="1500" dirty="0">
                <a:latin typeface="Georgia" panose="02040502050405020303" pitchFamily="18" charset="0"/>
              </a:rPr>
              <a:t>Edge Server Computation</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1) </a:t>
            </a:r>
            <a:r>
              <a:rPr lang="en-US" altLang="zh-TW" sz="1500" dirty="0">
                <a:latin typeface="Georgia" panose="02040502050405020303" pitchFamily="18" charset="0"/>
              </a:rPr>
              <a:t>Data Preprocessing, reduce data redundancy and thus reduce communication overheads.</a:t>
            </a:r>
            <a:endParaRPr lang="en-US" altLang="zh-TW" sz="1500" dirty="0">
              <a:solidFill>
                <a:schemeClr val="tx1">
                  <a:lumMod val="50000"/>
                </a:schemeClr>
              </a:solidFill>
              <a:latin typeface="Georgia" panose="02040502050405020303" pitchFamily="18" charset="0"/>
            </a:endParaRP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2) Edge Resource Management, </a:t>
            </a:r>
            <a:r>
              <a:rPr lang="en-US" altLang="zh-TW" sz="1500" dirty="0">
                <a:latin typeface="Georgia" panose="02040502050405020303" pitchFamily="18" charset="0"/>
              </a:rPr>
              <a:t>DNN tasks from multiple end devices need to run and be efficiently managed on shared compute resources</a:t>
            </a:r>
            <a:r>
              <a:rPr lang="en-US" altLang="zh-TW" sz="1500" dirty="0">
                <a:solidFill>
                  <a:schemeClr val="tx1">
                    <a:lumMod val="50000"/>
                  </a:schemeClr>
                </a:solidFill>
                <a:latin typeface="Georgia" panose="02040502050405020303" pitchFamily="18" charset="0"/>
              </a:rPr>
              <a:t>. </a:t>
            </a:r>
            <a:endParaRPr lang="en-US" altLang="zh-TW" sz="1500" dirty="0">
              <a:latin typeface="Georgia" panose="02040502050405020303" pitchFamily="18" charset="0"/>
            </a:endParaRPr>
          </a:p>
        </p:txBody>
      </p:sp>
    </p:spTree>
    <p:extLst>
      <p:ext uri="{BB962C8B-B14F-4D97-AF65-F5344CB8AC3E}">
        <p14:creationId xmlns:p14="http://schemas.microsoft.com/office/powerpoint/2010/main" val="317231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Shape 239"/>
        <p:cNvGrpSpPr/>
        <p:nvPr/>
      </p:nvGrpSpPr>
      <p:grpSpPr>
        <a:xfrm>
          <a:off x="0" y="0"/>
          <a:ext cx="0" cy="0"/>
          <a:chOff x="0" y="0"/>
          <a:chExt cx="0" cy="0"/>
        </a:xfrm>
      </p:grpSpPr>
      <p:cxnSp>
        <p:nvCxnSpPr>
          <p:cNvPr id="11" name="直線接點 10">
            <a:extLst>
              <a:ext uri="{FF2B5EF4-FFF2-40B4-BE49-F238E27FC236}">
                <a16:creationId xmlns:a16="http://schemas.microsoft.com/office/drawing/2014/main" id="{5DD6F4C4-8B7F-404A-9F64-0ACEE3A10213}"/>
              </a:ext>
            </a:extLst>
          </p:cNvPr>
          <p:cNvCxnSpPr>
            <a:cxnSpLocks/>
          </p:cNvCxnSpPr>
          <p:nvPr/>
        </p:nvCxnSpPr>
        <p:spPr>
          <a:xfrm>
            <a:off x="670781" y="1104733"/>
            <a:ext cx="7484478" cy="0"/>
          </a:xfrm>
          <a:prstGeom prst="line">
            <a:avLst/>
          </a:prstGeom>
          <a:ln w="127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8" name="副標題 7">
            <a:extLst>
              <a:ext uri="{FF2B5EF4-FFF2-40B4-BE49-F238E27FC236}">
                <a16:creationId xmlns:a16="http://schemas.microsoft.com/office/drawing/2014/main" id="{F275A891-2CF1-4476-A0E2-975E418E64DC}"/>
              </a:ext>
            </a:extLst>
          </p:cNvPr>
          <p:cNvSpPr>
            <a:spLocks noGrp="1"/>
          </p:cNvSpPr>
          <p:nvPr>
            <p:ph type="subTitle" idx="1"/>
          </p:nvPr>
        </p:nvSpPr>
        <p:spPr>
          <a:xfrm>
            <a:off x="8496229" y="4669371"/>
            <a:ext cx="494090" cy="311756"/>
          </a:xfrm>
        </p:spPr>
        <p:txBody>
          <a:bodyPr/>
          <a:lstStyle/>
          <a:p>
            <a:r>
              <a:rPr lang="en-US" altLang="zh-TW" dirty="0">
                <a:solidFill>
                  <a:schemeClr val="tx1">
                    <a:lumMod val="50000"/>
                  </a:schemeClr>
                </a:solidFill>
                <a:latin typeface="Georgia" panose="02040502050405020303" pitchFamily="18" charset="0"/>
              </a:rPr>
              <a:t>8</a:t>
            </a:r>
            <a:endParaRPr lang="zh-TW" altLang="en-US" dirty="0">
              <a:solidFill>
                <a:schemeClr val="tx1">
                  <a:lumMod val="50000"/>
                </a:schemeClr>
              </a:solidFill>
              <a:latin typeface="Georgia" panose="02040502050405020303" pitchFamily="18" charset="0"/>
            </a:endParaRPr>
          </a:p>
        </p:txBody>
      </p:sp>
      <p:sp>
        <p:nvSpPr>
          <p:cNvPr id="15" name="Google Shape;133;p29">
            <a:extLst>
              <a:ext uri="{FF2B5EF4-FFF2-40B4-BE49-F238E27FC236}">
                <a16:creationId xmlns:a16="http://schemas.microsoft.com/office/drawing/2014/main" id="{0CEC4CA4-A912-44C4-B258-B42EBFB35B34}"/>
              </a:ext>
            </a:extLst>
          </p:cNvPr>
          <p:cNvSpPr txBox="1">
            <a:spLocks/>
          </p:cNvSpPr>
          <p:nvPr/>
        </p:nvSpPr>
        <p:spPr>
          <a:xfrm>
            <a:off x="670780" y="450492"/>
            <a:ext cx="7484479" cy="6302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pPr algn="l"/>
            <a:r>
              <a:rPr lang="en-US" altLang="zh-TW" sz="2500" dirty="0">
                <a:solidFill>
                  <a:schemeClr val="tx1">
                    <a:lumMod val="50000"/>
                  </a:schemeClr>
                </a:solidFill>
                <a:latin typeface="Georgia" panose="02040502050405020303" pitchFamily="18" charset="0"/>
              </a:rPr>
              <a:t>III. Methods for fast inference</a:t>
            </a:r>
          </a:p>
        </p:txBody>
      </p:sp>
      <p:sp>
        <p:nvSpPr>
          <p:cNvPr id="16" name="矩形 15">
            <a:extLst>
              <a:ext uri="{FF2B5EF4-FFF2-40B4-BE49-F238E27FC236}">
                <a16:creationId xmlns:a16="http://schemas.microsoft.com/office/drawing/2014/main" id="{29C1C23B-6506-4C0B-95B3-97F8F5C977DF}"/>
              </a:ext>
            </a:extLst>
          </p:cNvPr>
          <p:cNvSpPr/>
          <p:nvPr/>
        </p:nvSpPr>
        <p:spPr>
          <a:xfrm>
            <a:off x="670781" y="1152808"/>
            <a:ext cx="7484477"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C. Computing Across Edge Devices</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Four offloading scenarios:</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1) binary offloading, whether offloading the entire DNN or not?</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2) partial offloading, what fraction of computation should be offloaded?</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3)</a:t>
            </a:r>
            <a:r>
              <a:rPr lang="en-US" altLang="zh-TW" sz="1500" dirty="0">
                <a:latin typeface="Georgia" panose="02040502050405020303" pitchFamily="18" charset="0"/>
              </a:rPr>
              <a:t> hierarchical architectures, how to offload across devices, server, and cloud?</a:t>
            </a:r>
          </a:p>
          <a:p>
            <a:pPr marL="285750" indent="-285750">
              <a:lnSpc>
                <a:spcPct val="200000"/>
              </a:lnSpc>
              <a:buFont typeface="Arial" panose="020B0604020202020204" pitchFamily="34" charset="0"/>
              <a:buChar char="•"/>
            </a:pPr>
            <a:r>
              <a:rPr lang="en-US" altLang="zh-TW" sz="1500" dirty="0">
                <a:solidFill>
                  <a:schemeClr val="tx1">
                    <a:lumMod val="50000"/>
                  </a:schemeClr>
                </a:solidFill>
                <a:latin typeface="Georgia" panose="02040502050405020303" pitchFamily="18" charset="0"/>
              </a:rPr>
              <a:t>4) distributed computing, </a:t>
            </a:r>
            <a:r>
              <a:rPr lang="en-US" altLang="zh-TW" sz="1500" dirty="0">
                <a:latin typeface="Georgia" panose="02040502050405020303" pitchFamily="18" charset="0"/>
              </a:rPr>
              <a:t>how to offload across peer devices?</a:t>
            </a:r>
            <a:endParaRPr lang="en-US" altLang="zh-TW" sz="15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3290279560"/>
      </p:ext>
    </p:extLst>
  </p:cSld>
  <p:clrMapOvr>
    <a:masterClrMapping/>
  </p:clrMapOvr>
</p:sld>
</file>

<file path=ppt/theme/theme1.xml><?xml version="1.0" encoding="utf-8"?>
<a:theme xmlns:a="http://schemas.openxmlformats.org/drawingml/2006/main" name="Science Fair Newsletter by Slidesgo">
  <a:themeElements>
    <a:clrScheme name="Simple Light">
      <a:dk1>
        <a:srgbClr val="383536"/>
      </a:dk1>
      <a:lt1>
        <a:srgbClr val="FFFFFF"/>
      </a:lt1>
      <a:dk2>
        <a:srgbClr val="B7588F"/>
      </a:dk2>
      <a:lt2>
        <a:srgbClr val="E6F0EF"/>
      </a:lt2>
      <a:accent1>
        <a:srgbClr val="FF6AAA"/>
      </a:accent1>
      <a:accent2>
        <a:srgbClr val="F97DA9"/>
      </a:accent2>
      <a:accent3>
        <a:srgbClr val="FFABA5"/>
      </a:accent3>
      <a:accent4>
        <a:srgbClr val="B7588F"/>
      </a:accent4>
      <a:accent5>
        <a:srgbClr val="FF6AAA"/>
      </a:accent5>
      <a:accent6>
        <a:srgbClr val="B7588F"/>
      </a:accent6>
      <a:hlink>
        <a:srgbClr val="B7588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1769</Words>
  <Application>Microsoft Office PowerPoint</Application>
  <PresentationFormat>如螢幕大小 (16:9)</PresentationFormat>
  <Paragraphs>125</Paragraphs>
  <Slides>15</Slides>
  <Notes>15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Fira Sans Extra Condensed Medium</vt:lpstr>
      <vt:lpstr>Hind Vadodara Light</vt:lpstr>
      <vt:lpstr>Teko Light</vt:lpstr>
      <vt:lpstr>Arial</vt:lpstr>
      <vt:lpstr>Georgia</vt:lpstr>
      <vt:lpstr>Times New Roman</vt:lpstr>
      <vt:lpstr>Science Fair Newsletter by Slidesgo</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Communication-Computation Trade-Off in Resource-Constrained Edge Inference</dc:title>
  <cp:lastModifiedBy>陳劭珩</cp:lastModifiedBy>
  <cp:revision>868</cp:revision>
  <dcterms:modified xsi:type="dcterms:W3CDTF">2022-01-05T06:32:25Z</dcterms:modified>
</cp:coreProperties>
</file>