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3" r:id="rId1"/>
  </p:sldMasterIdLst>
  <p:notesMasterIdLst>
    <p:notesMasterId r:id="rId41"/>
  </p:notesMasterIdLst>
  <p:handoutMasterIdLst>
    <p:handoutMasterId r:id="rId42"/>
  </p:handoutMasterIdLst>
  <p:sldIdLst>
    <p:sldId id="258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1" r:id="rId30"/>
    <p:sldId id="290" r:id="rId31"/>
    <p:sldId id="293" r:id="rId32"/>
    <p:sldId id="292" r:id="rId33"/>
    <p:sldId id="294" r:id="rId34"/>
    <p:sldId id="295" r:id="rId35"/>
    <p:sldId id="296" r:id="rId36"/>
    <p:sldId id="297" r:id="rId37"/>
    <p:sldId id="298" r:id="rId38"/>
    <p:sldId id="299" r:id="rId39"/>
    <p:sldId id="300" r:id="rId4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劭珩" initials="陳劭珩" lastIdx="1" clrIdx="0">
    <p:extLst>
      <p:ext uri="{19B8F6BF-5375-455C-9EA6-DF929625EA0E}">
        <p15:presenceInfo xmlns:p15="http://schemas.microsoft.com/office/powerpoint/2012/main" userId="ab5f331c1d5f2e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F2AF79-1E8D-4187-A844-3A7A82D6D08F}">
  <a:tblStyle styleId="{F9F2AF79-1E8D-4187-A844-3A7A82D6D0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5320" autoAdjust="0"/>
  </p:normalViewPr>
  <p:slideViewPr>
    <p:cSldViewPr snapToGrid="0">
      <p:cViewPr varScale="1">
        <p:scale>
          <a:sx n="151" d="100"/>
          <a:sy n="151" d="100"/>
        </p:scale>
        <p:origin x="60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75D6F96-4C35-4B4D-A7E8-D14B4E82DA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CDF1454-9CA4-4FB0-B499-40161E952A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0538D-1ED5-4871-87EE-4F93C196B742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FCCBDBA-4A87-4F39-BE50-7066E2FB8D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DE5E476-59D4-42C1-8C2D-DD20B810AE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95616-711A-4536-BE42-97A2343C33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94823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0c12e5f0d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0c12e5f0d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320de4b7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320de4b7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3290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320de4b7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320de4b7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7527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320de4b7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320de4b7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8386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320de4b7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320de4b7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997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320de4b7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320de4b7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1173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320de4b7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320de4b7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7705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320de4b7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320de4b7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697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320de4b7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320de4b7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7170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320de4b7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320de4b7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4075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320de4b7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320de4b7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6342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320de4b7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320de4b7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320de4b7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320de4b7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43629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320de4b7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320de4b7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82436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320de4b7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320de4b7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02169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320de4b7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320de4b7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46469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320de4b7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320de4b7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11407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320de4b7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320de4b7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63910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320de4b7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320de4b7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77519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320de4b7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320de4b7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60009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320de4b7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320de4b7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86735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320de4b7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320de4b7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183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320de4b7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320de4b7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82193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320de4b7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320de4b7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16636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320de4b7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320de4b7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39926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320de4b7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320de4b7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60263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320de4b7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320de4b7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97445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320de4b7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320de4b7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5891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320de4b7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320de4b7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28843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320de4b7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320de4b7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30102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320de4b7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320de4b7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47137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320de4b7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320de4b7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33737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320de4b7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320de4b7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2424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320de4b7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320de4b7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535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320de4b7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320de4b7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1678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320de4b7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320de4b7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8281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320de4b7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320de4b7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9575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320de4b7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320de4b7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8578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320de4b7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320de4b7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60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924FBAD-19FB-4A72-BE14-E7AF152FF0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255FA-ACE8-4DE4-97D0-B96EE0D0A00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ctrTitle"/>
          </p:nvPr>
        </p:nvSpPr>
        <p:spPr>
          <a:xfrm flipH="1">
            <a:off x="616848" y="1589117"/>
            <a:ext cx="3301800" cy="13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ubTitle" idx="1"/>
          </p:nvPr>
        </p:nvSpPr>
        <p:spPr>
          <a:xfrm flipH="1">
            <a:off x="616948" y="2831770"/>
            <a:ext cx="23313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>
            <a:spLocks noGrp="1"/>
          </p:cNvSpPr>
          <p:nvPr>
            <p:ph type="ctrTitle"/>
          </p:nvPr>
        </p:nvSpPr>
        <p:spPr>
          <a:xfrm flipH="1">
            <a:off x="773250" y="1735721"/>
            <a:ext cx="2504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ubTitle" idx="1"/>
          </p:nvPr>
        </p:nvSpPr>
        <p:spPr>
          <a:xfrm flipH="1">
            <a:off x="773250" y="2243946"/>
            <a:ext cx="2504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title" idx="2" hasCustomPrompt="1"/>
          </p:nvPr>
        </p:nvSpPr>
        <p:spPr>
          <a:xfrm>
            <a:off x="1760724" y="1238601"/>
            <a:ext cx="529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12"/>
          <p:cNvSpPr txBox="1">
            <a:spLocks noGrp="1"/>
          </p:cNvSpPr>
          <p:nvPr>
            <p:ph type="ctrTitle" idx="3"/>
          </p:nvPr>
        </p:nvSpPr>
        <p:spPr>
          <a:xfrm flipH="1">
            <a:off x="3379651" y="1735789"/>
            <a:ext cx="2384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ubTitle" idx="4"/>
          </p:nvPr>
        </p:nvSpPr>
        <p:spPr>
          <a:xfrm flipH="1">
            <a:off x="3277350" y="2243949"/>
            <a:ext cx="25893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title" idx="5" hasCustomPrompt="1"/>
          </p:nvPr>
        </p:nvSpPr>
        <p:spPr>
          <a:xfrm>
            <a:off x="4098299" y="1238612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>
            <a:spLocks noGrp="1"/>
          </p:cNvSpPr>
          <p:nvPr>
            <p:ph type="ctrTitle" idx="6"/>
          </p:nvPr>
        </p:nvSpPr>
        <p:spPr>
          <a:xfrm flipH="1">
            <a:off x="5792712" y="1742097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ubTitle" idx="7"/>
          </p:nvPr>
        </p:nvSpPr>
        <p:spPr>
          <a:xfrm flipH="1">
            <a:off x="5724613" y="2243940"/>
            <a:ext cx="25893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title" idx="8" hasCustomPrompt="1"/>
          </p:nvPr>
        </p:nvSpPr>
        <p:spPr>
          <a:xfrm>
            <a:off x="6492612" y="1239070"/>
            <a:ext cx="10533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2"/>
          <p:cNvSpPr txBox="1">
            <a:spLocks noGrp="1"/>
          </p:cNvSpPr>
          <p:nvPr>
            <p:ph type="ctrTitle" idx="9"/>
          </p:nvPr>
        </p:nvSpPr>
        <p:spPr>
          <a:xfrm flipH="1">
            <a:off x="2042356" y="3407989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3"/>
          </p:nvPr>
        </p:nvSpPr>
        <p:spPr>
          <a:xfrm flipH="1">
            <a:off x="2042356" y="3918766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title" idx="14" hasCustomPrompt="1"/>
          </p:nvPr>
        </p:nvSpPr>
        <p:spPr>
          <a:xfrm>
            <a:off x="2795206" y="2903084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ctrTitle" idx="15"/>
          </p:nvPr>
        </p:nvSpPr>
        <p:spPr>
          <a:xfrm flipH="1">
            <a:off x="4571146" y="3407989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ubTitle" idx="16"/>
          </p:nvPr>
        </p:nvSpPr>
        <p:spPr>
          <a:xfrm flipH="1">
            <a:off x="4605346" y="3918766"/>
            <a:ext cx="2384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title" idx="17" hasCustomPrompt="1"/>
          </p:nvPr>
        </p:nvSpPr>
        <p:spPr>
          <a:xfrm>
            <a:off x="5323996" y="2903084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2"/>
          <p:cNvSpPr txBox="1">
            <a:spLocks noGrp="1"/>
          </p:cNvSpPr>
          <p:nvPr>
            <p:ph type="title" idx="18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Char char="●"/>
              <a:defRPr sz="18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Vadodara Light"/>
              <a:buChar char="○"/>
              <a:defRPr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D3AC3B3-B763-454B-87F3-1E3B2A2A0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255FA-ACE8-4DE4-97D0-B96EE0D0A00A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8" r:id="rId3"/>
    <p:sldLayoutId id="2147483669" r:id="rId4"/>
    <p:sldLayoutId id="214748367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33;p29">
            <a:extLst>
              <a:ext uri="{FF2B5EF4-FFF2-40B4-BE49-F238E27FC236}">
                <a16:creationId xmlns:a16="http://schemas.microsoft.com/office/drawing/2014/main" id="{0F662B72-7327-40C3-842F-8510969B64DF}"/>
              </a:ext>
            </a:extLst>
          </p:cNvPr>
          <p:cNvSpPr txBox="1">
            <a:spLocks/>
          </p:cNvSpPr>
          <p:nvPr/>
        </p:nvSpPr>
        <p:spPr>
          <a:xfrm>
            <a:off x="757548" y="1165279"/>
            <a:ext cx="7802435" cy="1107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pPr algn="just"/>
            <a:r>
              <a:rPr lang="en-US" altLang="zh-TW" sz="30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Communication–Computation Trade–Off in</a:t>
            </a:r>
            <a:br>
              <a:rPr lang="en-US" altLang="zh-TW" sz="30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</a:br>
            <a:r>
              <a:rPr lang="en-US" altLang="zh-TW" sz="30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Resource–Constrained Edge Inference</a:t>
            </a:r>
            <a:endParaRPr lang="en-US" sz="3000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D541A9D1-155F-4B1B-A759-A29DADC759FE}"/>
              </a:ext>
            </a:extLst>
          </p:cNvPr>
          <p:cNvCxnSpPr>
            <a:cxnSpLocks/>
          </p:cNvCxnSpPr>
          <p:nvPr/>
        </p:nvCxnSpPr>
        <p:spPr>
          <a:xfrm>
            <a:off x="854329" y="2364566"/>
            <a:ext cx="7705655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E504F998-45A2-4188-8C39-D6A53F91D5D3}"/>
              </a:ext>
            </a:extLst>
          </p:cNvPr>
          <p:cNvSpPr/>
          <p:nvPr/>
        </p:nvSpPr>
        <p:spPr>
          <a:xfrm>
            <a:off x="854329" y="2474136"/>
            <a:ext cx="770565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Jiawei Shao and Jun Zhang, “Communication–Computation Trade–off in Resource–Constrained Edge Inference, ” in 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Communications Magazine</a:t>
            </a: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vol. 58, no. 12, pp. 20–26, December 2020. 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24223F9-910A-45AB-AC2B-A50394290ECF}"/>
              </a:ext>
            </a:extLst>
          </p:cNvPr>
          <p:cNvSpPr/>
          <p:nvPr/>
        </p:nvSpPr>
        <p:spPr>
          <a:xfrm>
            <a:off x="3165087" y="3619548"/>
            <a:ext cx="2813825" cy="1022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Professor: Dr. </a:t>
            </a:r>
            <a:r>
              <a:rPr lang="en-US" altLang="zh-TW" dirty="0" err="1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Chih</a:t>
            </a:r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-Yu Wang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Presenter: Shao–Heng Chen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Date: November 29, 2021</a:t>
            </a:r>
            <a:endParaRPr lang="zh-TW" altLang="en-US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DD6F4C4-8B7F-404A-9F64-0ACEE3A10213}"/>
              </a:ext>
            </a:extLst>
          </p:cNvPr>
          <p:cNvCxnSpPr>
            <a:cxnSpLocks/>
          </p:cNvCxnSpPr>
          <p:nvPr/>
        </p:nvCxnSpPr>
        <p:spPr>
          <a:xfrm>
            <a:off x="670781" y="1104733"/>
            <a:ext cx="7484478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副標題 7">
            <a:extLst>
              <a:ext uri="{FF2B5EF4-FFF2-40B4-BE49-F238E27FC236}">
                <a16:creationId xmlns:a16="http://schemas.microsoft.com/office/drawing/2014/main" id="{F275A891-2CF1-4476-A0E2-975E418E6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6965" y="4661687"/>
            <a:ext cx="416313" cy="311756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9</a:t>
            </a:r>
            <a:endParaRPr lang="zh-TW" altLang="en-US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5" name="Google Shape;133;p29">
            <a:extLst>
              <a:ext uri="{FF2B5EF4-FFF2-40B4-BE49-F238E27FC236}">
                <a16:creationId xmlns:a16="http://schemas.microsoft.com/office/drawing/2014/main" id="{0CEC4CA4-A912-44C4-B258-B42EBFB35B34}"/>
              </a:ext>
            </a:extLst>
          </p:cNvPr>
          <p:cNvSpPr txBox="1">
            <a:spLocks/>
          </p:cNvSpPr>
          <p:nvPr/>
        </p:nvSpPr>
        <p:spPr>
          <a:xfrm>
            <a:off x="670781" y="139314"/>
            <a:ext cx="7484478" cy="94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pPr algn="l"/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II. Com.–Compu. Trade–off in Edge Inference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C1C23B-6506-4C0B-95B3-97F8F5C977DF}"/>
              </a:ext>
            </a:extLst>
          </p:cNvPr>
          <p:cNvSpPr/>
          <p:nvPr/>
        </p:nvSpPr>
        <p:spPr>
          <a:xfrm>
            <a:off x="670780" y="1152808"/>
            <a:ext cx="7484479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C. 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Task–Oriented Feature Encoding for Better Trade–Off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892170A-9B41-4CE8-A396-7F68D8560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80" y="1621503"/>
            <a:ext cx="4257652" cy="324277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4692A87-B910-45BC-AAC1-72334D02101E}"/>
              </a:ext>
            </a:extLst>
          </p:cNvPr>
          <p:cNvSpPr/>
          <p:nvPr/>
        </p:nvSpPr>
        <p:spPr>
          <a:xfrm>
            <a:off x="5235743" y="4080973"/>
            <a:ext cx="34856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 H. Li 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altLang="zh-TW" sz="12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Jalad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Joint Accuracy-and Latency-Aware Deep Structure Decoupling for Edge-Cloud Execution,” 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 IEEE 24th Int’l. Conf. Parallel and Distributed Systems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2018, pp. 671–78.</a:t>
            </a:r>
            <a:endParaRPr lang="zh-TW" altLang="en-US" sz="1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282456-095E-45B4-9D4F-FFB847787B66}"/>
              </a:ext>
            </a:extLst>
          </p:cNvPr>
          <p:cNvSpPr/>
          <p:nvPr/>
        </p:nvSpPr>
        <p:spPr>
          <a:xfrm>
            <a:off x="5082524" y="1621503"/>
            <a:ext cx="3860753" cy="1781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latin typeface="Georgia" panose="02040502050405020303" pitchFamily="18" charset="0"/>
              </a:rPr>
              <a:t>There is a data amplification effect [6] in DNN. Optimally, the transmitted feature should only contain a </a:t>
            </a:r>
            <a:r>
              <a:rPr lang="en-US" altLang="zh-TW" sz="1500" i="1" dirty="0">
                <a:latin typeface="Georgia" panose="02040502050405020303" pitchFamily="18" charset="0"/>
              </a:rPr>
              <a:t>minimal </a:t>
            </a:r>
            <a:r>
              <a:rPr lang="en-US" altLang="zh-TW" sz="1500" dirty="0">
                <a:latin typeface="Georgia" panose="02040502050405020303" pitchFamily="18" charset="0"/>
              </a:rPr>
              <a:t>amount of information that is </a:t>
            </a:r>
            <a:r>
              <a:rPr lang="en-US" altLang="zh-TW" sz="1500" i="1" dirty="0">
                <a:latin typeface="Georgia" panose="02040502050405020303" pitchFamily="18" charset="0"/>
              </a:rPr>
              <a:t>sufficient </a:t>
            </a:r>
            <a:r>
              <a:rPr lang="en-US" altLang="zh-TW" sz="1500" dirty="0">
                <a:latin typeface="Georgia" panose="02040502050405020303" pitchFamily="18" charset="0"/>
              </a:rPr>
              <a:t>for the inference task.</a:t>
            </a:r>
          </a:p>
        </p:txBody>
      </p:sp>
    </p:spTree>
    <p:extLst>
      <p:ext uri="{BB962C8B-B14F-4D97-AF65-F5344CB8AC3E}">
        <p14:creationId xmlns:p14="http://schemas.microsoft.com/office/powerpoint/2010/main" val="143489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DD6F4C4-8B7F-404A-9F64-0ACEE3A10213}"/>
              </a:ext>
            </a:extLst>
          </p:cNvPr>
          <p:cNvCxnSpPr>
            <a:cxnSpLocks/>
          </p:cNvCxnSpPr>
          <p:nvPr/>
        </p:nvCxnSpPr>
        <p:spPr>
          <a:xfrm>
            <a:off x="670781" y="1104733"/>
            <a:ext cx="7484478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副標題 7">
            <a:extLst>
              <a:ext uri="{FF2B5EF4-FFF2-40B4-BE49-F238E27FC236}">
                <a16:creationId xmlns:a16="http://schemas.microsoft.com/office/drawing/2014/main" id="{F275A891-2CF1-4476-A0E2-975E418E6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6229" y="4669371"/>
            <a:ext cx="494090" cy="311756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10</a:t>
            </a:r>
            <a:endParaRPr lang="zh-TW" altLang="en-US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5" name="Google Shape;133;p29">
            <a:extLst>
              <a:ext uri="{FF2B5EF4-FFF2-40B4-BE49-F238E27FC236}">
                <a16:creationId xmlns:a16="http://schemas.microsoft.com/office/drawing/2014/main" id="{0CEC4CA4-A912-44C4-B258-B42EBFB35B34}"/>
              </a:ext>
            </a:extLst>
          </p:cNvPr>
          <p:cNvSpPr txBox="1">
            <a:spLocks/>
          </p:cNvSpPr>
          <p:nvPr/>
        </p:nvSpPr>
        <p:spPr>
          <a:xfrm>
            <a:off x="670781" y="139314"/>
            <a:ext cx="7484478" cy="94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pPr algn="l"/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II. Com.–Compu. Trade–off in Edge Inference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C1C23B-6506-4C0B-95B3-97F8F5C977DF}"/>
              </a:ext>
            </a:extLst>
          </p:cNvPr>
          <p:cNvSpPr/>
          <p:nvPr/>
        </p:nvSpPr>
        <p:spPr>
          <a:xfrm>
            <a:off x="670781" y="1152808"/>
            <a:ext cx="8135122" cy="2885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C. 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Task–Oriented Feature Encoding for Better Trade–Off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latin typeface="Georgia" panose="02040502050405020303" pitchFamily="18" charset="0"/>
              </a:rPr>
              <a:t>The additional feature encoder is implemented by a lightweight DNN that is trained together with other layers. Many related works, e.g., </a:t>
            </a:r>
            <a:r>
              <a:rPr lang="en-US" altLang="zh-TW" sz="1500" dirty="0" err="1">
                <a:latin typeface="Georgia" panose="02040502050405020303" pitchFamily="18" charset="0"/>
              </a:rPr>
              <a:t>BottleNet</a:t>
            </a:r>
            <a:r>
              <a:rPr lang="en-US" altLang="zh-TW" sz="1500" dirty="0">
                <a:latin typeface="Georgia" panose="02040502050405020303" pitchFamily="18" charset="0"/>
              </a:rPr>
              <a:t>++ [7], JALAD [6], utilized traditional coding methods like Huffman coding and JPEG for edge-device co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–</a:t>
            </a:r>
            <a:r>
              <a:rPr lang="en-US" altLang="zh-TW" sz="1500" dirty="0">
                <a:latin typeface="Georgia" panose="02040502050405020303" pitchFamily="18" charset="0"/>
              </a:rPr>
              <a:t>inference.</a:t>
            </a:r>
          </a:p>
          <a:p>
            <a:pPr>
              <a:lnSpc>
                <a:spcPct val="150000"/>
              </a:lnSpc>
            </a:pPr>
            <a:endParaRPr lang="en-US" altLang="zh-TW" sz="1500" dirty="0"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latin typeface="Georgia" panose="02040502050405020303" pitchFamily="18" charset="0"/>
              </a:rPr>
              <a:t>The main difference between the task</a:t>
            </a:r>
            <a:r>
              <a:rPr lang="en-US" altLang="zh-TW" sz="16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–</a:t>
            </a:r>
            <a:r>
              <a:rPr lang="en-US" altLang="zh-TW" sz="1500" dirty="0">
                <a:latin typeface="Georgia" panose="02040502050405020303" pitchFamily="18" charset="0"/>
              </a:rPr>
              <a:t>oriented encoding and traditional coding techniques is that the traditional methods aim to reconstruct the data in the receiver. However, task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–</a:t>
            </a:r>
            <a:r>
              <a:rPr lang="en-US" altLang="zh-TW" sz="1500" dirty="0">
                <a:latin typeface="Georgia" panose="02040502050405020303" pitchFamily="18" charset="0"/>
              </a:rPr>
              <a:t>oriented encoding allows discarding plenty of information unrelated to the task.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B4C7E4-2147-4381-AED2-3023F1FB72BE}"/>
              </a:ext>
            </a:extLst>
          </p:cNvPr>
          <p:cNvSpPr/>
          <p:nvPr/>
        </p:nvSpPr>
        <p:spPr>
          <a:xfrm>
            <a:off x="895146" y="4099982"/>
            <a:ext cx="771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 J. Shao and J. Zhang, “</a:t>
            </a:r>
            <a:r>
              <a:rPr lang="en-US" altLang="zh-TW" sz="12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Bottlenet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++: An End-to-End Approach for Feature Compression in Device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–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Co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–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 Systems,” 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 IEEE ICC </a:t>
            </a:r>
            <a:r>
              <a:rPr lang="en-US" altLang="zh-TW" sz="1200" i="1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Wksps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2020, pp. 1–6.</a:t>
            </a:r>
            <a:endParaRPr lang="zh-TW" altLang="en-US" sz="1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36B18C-06C4-46DC-BC8A-73D7BCAF0211}"/>
              </a:ext>
            </a:extLst>
          </p:cNvPr>
          <p:cNvSpPr/>
          <p:nvPr/>
        </p:nvSpPr>
        <p:spPr>
          <a:xfrm>
            <a:off x="895146" y="4542521"/>
            <a:ext cx="7655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 H. Li 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altLang="zh-TW" sz="12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Jalad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Joint Accuracy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–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Latency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–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Aware Deep Structure Decoupling for Edge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–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Execution,” 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 IEEE 24th Int’l. Conf. Parallel and Distributed Systems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2018, pp. 671–78.</a:t>
            </a:r>
            <a:endParaRPr lang="zh-TW" altLang="en-US" sz="1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890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DD6F4C4-8B7F-404A-9F64-0ACEE3A10213}"/>
              </a:ext>
            </a:extLst>
          </p:cNvPr>
          <p:cNvCxnSpPr>
            <a:cxnSpLocks/>
          </p:cNvCxnSpPr>
          <p:nvPr/>
        </p:nvCxnSpPr>
        <p:spPr>
          <a:xfrm>
            <a:off x="670781" y="1104733"/>
            <a:ext cx="7484478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副標題 7">
            <a:extLst>
              <a:ext uri="{FF2B5EF4-FFF2-40B4-BE49-F238E27FC236}">
                <a16:creationId xmlns:a16="http://schemas.microsoft.com/office/drawing/2014/main" id="{F275A891-2CF1-4476-A0E2-975E418E6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6229" y="4669371"/>
            <a:ext cx="494090" cy="311756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11</a:t>
            </a:r>
            <a:endParaRPr lang="zh-TW" altLang="en-US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5" name="Google Shape;133;p29">
            <a:extLst>
              <a:ext uri="{FF2B5EF4-FFF2-40B4-BE49-F238E27FC236}">
                <a16:creationId xmlns:a16="http://schemas.microsoft.com/office/drawing/2014/main" id="{0CEC4CA4-A912-44C4-B258-B42EBFB35B34}"/>
              </a:ext>
            </a:extLst>
          </p:cNvPr>
          <p:cNvSpPr txBox="1">
            <a:spLocks/>
          </p:cNvSpPr>
          <p:nvPr/>
        </p:nvSpPr>
        <p:spPr>
          <a:xfrm>
            <a:off x="670781" y="139314"/>
            <a:ext cx="7484478" cy="94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pPr algn="l"/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II. Com.–Compu. Trade–off in Edge Inference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C1C23B-6506-4C0B-95B3-97F8F5C977DF}"/>
              </a:ext>
            </a:extLst>
          </p:cNvPr>
          <p:cNvSpPr/>
          <p:nvPr/>
        </p:nvSpPr>
        <p:spPr>
          <a:xfrm>
            <a:off x="319668" y="1191228"/>
            <a:ext cx="8415454" cy="2127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D. 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Framework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latin typeface="Georgia" panose="02040502050405020303" pitchFamily="18" charset="0"/>
              </a:rPr>
              <a:t>Based on the above discussion, this article proposes a general framework, which combines three techniques, namely model splitting, model compression, and feature encoding.</a:t>
            </a:r>
          </a:p>
          <a:p>
            <a:pPr>
              <a:lnSpc>
                <a:spcPct val="150000"/>
              </a:lnSpc>
            </a:pPr>
            <a:endParaRPr lang="en-US" altLang="zh-TW" sz="1500" dirty="0"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latin typeface="Georgia" panose="02040502050405020303" pitchFamily="18" charset="0"/>
              </a:rPr>
              <a:t>The workflow consists of three steps: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latin typeface="Georgia" panose="02040502050405020303" pitchFamily="18" charset="0"/>
              </a:rPr>
              <a:t>(1) First, choose a split point that does not highly suffer from the data amplification effect.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5E592B5-AFC3-4824-A2EF-472011E95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81" y="3429587"/>
            <a:ext cx="7588556" cy="146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55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DD6F4C4-8B7F-404A-9F64-0ACEE3A10213}"/>
              </a:ext>
            </a:extLst>
          </p:cNvPr>
          <p:cNvCxnSpPr>
            <a:cxnSpLocks/>
          </p:cNvCxnSpPr>
          <p:nvPr/>
        </p:nvCxnSpPr>
        <p:spPr>
          <a:xfrm>
            <a:off x="670781" y="1104733"/>
            <a:ext cx="7484478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副標題 7">
            <a:extLst>
              <a:ext uri="{FF2B5EF4-FFF2-40B4-BE49-F238E27FC236}">
                <a16:creationId xmlns:a16="http://schemas.microsoft.com/office/drawing/2014/main" id="{F275A891-2CF1-4476-A0E2-975E418E6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6229" y="4669371"/>
            <a:ext cx="494090" cy="311756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12</a:t>
            </a:r>
            <a:endParaRPr lang="zh-TW" altLang="en-US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5" name="Google Shape;133;p29">
            <a:extLst>
              <a:ext uri="{FF2B5EF4-FFF2-40B4-BE49-F238E27FC236}">
                <a16:creationId xmlns:a16="http://schemas.microsoft.com/office/drawing/2014/main" id="{0CEC4CA4-A912-44C4-B258-B42EBFB35B34}"/>
              </a:ext>
            </a:extLst>
          </p:cNvPr>
          <p:cNvSpPr txBox="1">
            <a:spLocks/>
          </p:cNvSpPr>
          <p:nvPr/>
        </p:nvSpPr>
        <p:spPr>
          <a:xfrm>
            <a:off x="670781" y="139314"/>
            <a:ext cx="7484478" cy="94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pPr algn="l"/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II. Com.–Compu. Trade–off in Edge Inference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C1C23B-6506-4C0B-95B3-97F8F5C977DF}"/>
              </a:ext>
            </a:extLst>
          </p:cNvPr>
          <p:cNvSpPr/>
          <p:nvPr/>
        </p:nvSpPr>
        <p:spPr>
          <a:xfrm>
            <a:off x="319668" y="1191228"/>
            <a:ext cx="8415454" cy="1089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D. 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Framework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latin typeface="Georgia" panose="02040502050405020303" pitchFamily="18" charset="0"/>
              </a:rPr>
              <a:t>The workflow consists of three steps: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latin typeface="Georgia" panose="02040502050405020303" pitchFamily="18" charset="0"/>
              </a:rPr>
              <a:t>(2) Second, use the model compression method to prune the redundant weights incrementally.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EAD12A5-F2C5-49C0-B2EC-7BFFF419B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81" y="2390841"/>
            <a:ext cx="8012302" cy="15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11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DD6F4C4-8B7F-404A-9F64-0ACEE3A10213}"/>
              </a:ext>
            </a:extLst>
          </p:cNvPr>
          <p:cNvCxnSpPr>
            <a:cxnSpLocks/>
          </p:cNvCxnSpPr>
          <p:nvPr/>
        </p:nvCxnSpPr>
        <p:spPr>
          <a:xfrm>
            <a:off x="670781" y="1104733"/>
            <a:ext cx="7484478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副標題 7">
            <a:extLst>
              <a:ext uri="{FF2B5EF4-FFF2-40B4-BE49-F238E27FC236}">
                <a16:creationId xmlns:a16="http://schemas.microsoft.com/office/drawing/2014/main" id="{F275A891-2CF1-4476-A0E2-975E418E6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6229" y="4669371"/>
            <a:ext cx="494090" cy="311756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13</a:t>
            </a:r>
            <a:endParaRPr lang="zh-TW" altLang="en-US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5" name="Google Shape;133;p29">
            <a:extLst>
              <a:ext uri="{FF2B5EF4-FFF2-40B4-BE49-F238E27FC236}">
                <a16:creationId xmlns:a16="http://schemas.microsoft.com/office/drawing/2014/main" id="{0CEC4CA4-A912-44C4-B258-B42EBFB35B34}"/>
              </a:ext>
            </a:extLst>
          </p:cNvPr>
          <p:cNvSpPr txBox="1">
            <a:spLocks/>
          </p:cNvSpPr>
          <p:nvPr/>
        </p:nvSpPr>
        <p:spPr>
          <a:xfrm>
            <a:off x="670781" y="139314"/>
            <a:ext cx="7484478" cy="94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pPr algn="l"/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II. Com.–Compu. Trade–off in Edge Inference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C1C23B-6506-4C0B-95B3-97F8F5C977DF}"/>
              </a:ext>
            </a:extLst>
          </p:cNvPr>
          <p:cNvSpPr/>
          <p:nvPr/>
        </p:nvSpPr>
        <p:spPr>
          <a:xfrm>
            <a:off x="319668" y="1191228"/>
            <a:ext cx="8415454" cy="1435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D. 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Framework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latin typeface="Georgia" panose="02040502050405020303" pitchFamily="18" charset="0"/>
              </a:rPr>
              <a:t>The workflow consists of three steps: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latin typeface="Georgia" panose="02040502050405020303" pitchFamily="18" charset="0"/>
              </a:rPr>
              <a:t>(3) Third, use the feature encoding to compress the intermediate data with acceptable </a:t>
            </a:r>
          </a:p>
          <a:p>
            <a:pPr>
              <a:lnSpc>
                <a:spcPct val="150000"/>
              </a:lnSpc>
            </a:pPr>
            <a:r>
              <a:rPr lang="en-US" altLang="zh-TW" sz="1500" dirty="0">
                <a:latin typeface="Georgia" panose="02040502050405020303" pitchFamily="18" charset="0"/>
              </a:rPr>
              <a:t>             performance degradation.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2555FB2-33F7-4BEB-9DE5-FA84BD34F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81" y="2697737"/>
            <a:ext cx="7553093" cy="211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66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DD6F4C4-8B7F-404A-9F64-0ACEE3A10213}"/>
              </a:ext>
            </a:extLst>
          </p:cNvPr>
          <p:cNvCxnSpPr>
            <a:cxnSpLocks/>
          </p:cNvCxnSpPr>
          <p:nvPr/>
        </p:nvCxnSpPr>
        <p:spPr>
          <a:xfrm>
            <a:off x="670781" y="1104733"/>
            <a:ext cx="7484478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副標題 7">
            <a:extLst>
              <a:ext uri="{FF2B5EF4-FFF2-40B4-BE49-F238E27FC236}">
                <a16:creationId xmlns:a16="http://schemas.microsoft.com/office/drawing/2014/main" id="{F275A891-2CF1-4476-A0E2-975E418E6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6229" y="4669371"/>
            <a:ext cx="494090" cy="311756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14</a:t>
            </a:r>
            <a:endParaRPr lang="zh-TW" altLang="en-US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5" name="Google Shape;133;p29">
            <a:extLst>
              <a:ext uri="{FF2B5EF4-FFF2-40B4-BE49-F238E27FC236}">
                <a16:creationId xmlns:a16="http://schemas.microsoft.com/office/drawing/2014/main" id="{0CEC4CA4-A912-44C4-B258-B42EBFB35B34}"/>
              </a:ext>
            </a:extLst>
          </p:cNvPr>
          <p:cNvSpPr txBox="1">
            <a:spLocks/>
          </p:cNvSpPr>
          <p:nvPr/>
        </p:nvSpPr>
        <p:spPr>
          <a:xfrm>
            <a:off x="557562" y="139314"/>
            <a:ext cx="7993240" cy="94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pPr algn="l"/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III. Communication–Aware Model Compression 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C1C23B-6506-4C0B-95B3-97F8F5C977DF}"/>
              </a:ext>
            </a:extLst>
          </p:cNvPr>
          <p:cNvSpPr/>
          <p:nvPr/>
        </p:nvSpPr>
        <p:spPr>
          <a:xfrm>
            <a:off x="670781" y="1152808"/>
            <a:ext cx="782544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A. 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Model Compression for DNNs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First introduces conventional methods for DNN model compression. These methods can be categorized into four schemes, aggressive compressions like 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parameter pruning</a:t>
            </a: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, 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low-rank factorization</a:t>
            </a: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, 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compact convolutional filters</a:t>
            </a: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, and 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knowledge distillation</a:t>
            </a: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zh-TW" sz="1500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Generally, many works on edge inference [5] applied parameter pruning as it is robust and flexible. These parameter pruning methods have less constraints on the network structure and limited extra computational cost.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40C29A-6E36-47A8-B28F-534189F9E7ED}"/>
              </a:ext>
            </a:extLst>
          </p:cNvPr>
          <p:cNvSpPr/>
          <p:nvPr/>
        </p:nvSpPr>
        <p:spPr>
          <a:xfrm>
            <a:off x="965434" y="4438538"/>
            <a:ext cx="68951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 W. Shi 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“Improving Device-Edge Cooperative Inference of Deep Learning Via 2-Step Pruning,” </a:t>
            </a:r>
            <a:r>
              <a:rPr lang="en-US" altLang="zh-TW" sz="12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arXiv:1903.03472, 2019.</a:t>
            </a:r>
            <a:endParaRPr lang="zh-TW" altLang="en-US" sz="1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394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DD6F4C4-8B7F-404A-9F64-0ACEE3A10213}"/>
              </a:ext>
            </a:extLst>
          </p:cNvPr>
          <p:cNvCxnSpPr>
            <a:cxnSpLocks/>
          </p:cNvCxnSpPr>
          <p:nvPr/>
        </p:nvCxnSpPr>
        <p:spPr>
          <a:xfrm>
            <a:off x="670781" y="1104733"/>
            <a:ext cx="7484478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副標題 7">
            <a:extLst>
              <a:ext uri="{FF2B5EF4-FFF2-40B4-BE49-F238E27FC236}">
                <a16:creationId xmlns:a16="http://schemas.microsoft.com/office/drawing/2014/main" id="{F275A891-2CF1-4476-A0E2-975E418E6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6229" y="4669371"/>
            <a:ext cx="494090" cy="311756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15</a:t>
            </a:r>
            <a:endParaRPr lang="zh-TW" altLang="en-US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5" name="Google Shape;133;p29">
            <a:extLst>
              <a:ext uri="{FF2B5EF4-FFF2-40B4-BE49-F238E27FC236}">
                <a16:creationId xmlns:a16="http://schemas.microsoft.com/office/drawing/2014/main" id="{0CEC4CA4-A912-44C4-B258-B42EBFB35B34}"/>
              </a:ext>
            </a:extLst>
          </p:cNvPr>
          <p:cNvSpPr txBox="1">
            <a:spLocks/>
          </p:cNvSpPr>
          <p:nvPr/>
        </p:nvSpPr>
        <p:spPr>
          <a:xfrm>
            <a:off x="557562" y="139314"/>
            <a:ext cx="7993240" cy="94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pPr algn="l"/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III. Communication–Aware Model Compression 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C1C23B-6506-4C0B-95B3-97F8F5C977DF}"/>
              </a:ext>
            </a:extLst>
          </p:cNvPr>
          <p:cNvSpPr/>
          <p:nvPr/>
        </p:nvSpPr>
        <p:spPr>
          <a:xfrm>
            <a:off x="670781" y="1152808"/>
            <a:ext cx="78800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B. 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Communication</a:t>
            </a: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–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Aware Model Compression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Model compression for device-edge co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–</a:t>
            </a: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inference should account for both the on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–</a:t>
            </a: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device computational cost and the resulting communication overhead.</a:t>
            </a:r>
          </a:p>
          <a:p>
            <a:pPr>
              <a:lnSpc>
                <a:spcPct val="150000"/>
              </a:lnSpc>
            </a:pPr>
            <a:endParaRPr lang="en-US" altLang="zh-TW" sz="1500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There are two categories of pruning: 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unstructured </a:t>
            </a: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pruning and 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structured </a:t>
            </a: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pruning [8].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(1) The unstructured pruning aims to prune individual unimportant weight and can </a:t>
            </a:r>
          </a:p>
          <a:p>
            <a:pPr>
              <a:lnSpc>
                <a:spcPct val="150000"/>
              </a:lnSpc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            achieve a high sparsity ratio. However, the pruned weight matrices with irregular    </a:t>
            </a:r>
          </a:p>
          <a:p>
            <a:pPr>
              <a:lnSpc>
                <a:spcPct val="150000"/>
              </a:lnSpc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            sparsity may not be helpful for matrix multiplication acceleration.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2CF6846-1A38-40BC-B72F-30F8217377AC}"/>
              </a:ext>
            </a:extLst>
          </p:cNvPr>
          <p:cNvSpPr/>
          <p:nvPr/>
        </p:nvSpPr>
        <p:spPr>
          <a:xfrm>
            <a:off x="957823" y="4438538"/>
            <a:ext cx="78254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[8] E. </a:t>
            </a:r>
            <a:r>
              <a:rPr lang="en-US" altLang="zh-TW" sz="12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Bourtsoulatze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D. B. </a:t>
            </a:r>
            <a:r>
              <a:rPr lang="en-US" altLang="zh-TW" sz="12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Kurka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D. </a:t>
            </a:r>
            <a:r>
              <a:rPr lang="en-US" altLang="zh-TW" sz="12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Gunduz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“Deep Joint Source-Channel Coding for Wireless Image Transmission,” 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Trans. Cognitive </a:t>
            </a:r>
            <a:r>
              <a:rPr lang="en-US" altLang="zh-TW" sz="1200" i="1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and Networking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2019.</a:t>
            </a:r>
            <a:endParaRPr lang="zh-TW" altLang="en-US" sz="1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299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DD6F4C4-8B7F-404A-9F64-0ACEE3A10213}"/>
              </a:ext>
            </a:extLst>
          </p:cNvPr>
          <p:cNvCxnSpPr>
            <a:cxnSpLocks/>
          </p:cNvCxnSpPr>
          <p:nvPr/>
        </p:nvCxnSpPr>
        <p:spPr>
          <a:xfrm>
            <a:off x="670781" y="1104733"/>
            <a:ext cx="7484478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副標題 7">
            <a:extLst>
              <a:ext uri="{FF2B5EF4-FFF2-40B4-BE49-F238E27FC236}">
                <a16:creationId xmlns:a16="http://schemas.microsoft.com/office/drawing/2014/main" id="{F275A891-2CF1-4476-A0E2-975E418E6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6229" y="4669371"/>
            <a:ext cx="494090" cy="311756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16</a:t>
            </a:r>
            <a:endParaRPr lang="zh-TW" altLang="en-US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5" name="Google Shape;133;p29">
            <a:extLst>
              <a:ext uri="{FF2B5EF4-FFF2-40B4-BE49-F238E27FC236}">
                <a16:creationId xmlns:a16="http://schemas.microsoft.com/office/drawing/2014/main" id="{0CEC4CA4-A912-44C4-B258-B42EBFB35B34}"/>
              </a:ext>
            </a:extLst>
          </p:cNvPr>
          <p:cNvSpPr txBox="1">
            <a:spLocks/>
          </p:cNvSpPr>
          <p:nvPr/>
        </p:nvSpPr>
        <p:spPr>
          <a:xfrm>
            <a:off x="557562" y="139314"/>
            <a:ext cx="7993240" cy="94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pPr algn="l"/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III. Communication–Aware Model Compression 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C1C23B-6506-4C0B-95B3-97F8F5C977DF}"/>
              </a:ext>
            </a:extLst>
          </p:cNvPr>
          <p:cNvSpPr/>
          <p:nvPr/>
        </p:nvSpPr>
        <p:spPr>
          <a:xfrm>
            <a:off x="670781" y="1152808"/>
            <a:ext cx="782544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B. 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Communication</a:t>
            </a: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–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Aware Model Compression</a:t>
            </a:r>
            <a:endParaRPr lang="en-US" altLang="zh-TW" sz="1500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There are two categories of pruning: 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unstructured </a:t>
            </a: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pruning and 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structured </a:t>
            </a: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pruning [8].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(2) The structured pruning </a:t>
            </a:r>
            <a:r>
              <a:rPr lang="en-US" altLang="zh-TW" sz="1500" dirty="0">
                <a:latin typeface="Georgia" panose="02040502050405020303" pitchFamily="18" charset="0"/>
              </a:rPr>
              <a:t>accelerate the DNN by obtaining regular sparsity pattern </a:t>
            </a:r>
          </a:p>
          <a:p>
            <a:pPr>
              <a:lnSpc>
                <a:spcPct val="150000"/>
              </a:lnSpc>
            </a:pPr>
            <a:r>
              <a:rPr lang="en-US" altLang="zh-TW" sz="1500" dirty="0">
                <a:latin typeface="Georgia" panose="02040502050405020303" pitchFamily="18" charset="0"/>
              </a:rPr>
              <a:t>            (e.g., channel-wise pruning, kernel-wise pruning). </a:t>
            </a:r>
          </a:p>
          <a:p>
            <a:pPr>
              <a:lnSpc>
                <a:spcPct val="150000"/>
              </a:lnSpc>
            </a:pPr>
            <a:r>
              <a:rPr lang="en-US" altLang="zh-TW" sz="1500" dirty="0">
                <a:latin typeface="Georgia" panose="02040502050405020303" pitchFamily="18" charset="0"/>
              </a:rPr>
              <a:t>            Besides, this article use the activation pruning to prune the individual neuron in the </a:t>
            </a:r>
          </a:p>
          <a:p>
            <a:pPr>
              <a:lnSpc>
                <a:spcPct val="150000"/>
              </a:lnSpc>
            </a:pPr>
            <a:r>
              <a:rPr lang="en-US" altLang="zh-TW" sz="1500" dirty="0">
                <a:latin typeface="Georgia" panose="02040502050405020303" pitchFamily="18" charset="0"/>
              </a:rPr>
              <a:t>            last layer of the on-device network to reduce the communication overhead.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2CF6846-1A38-40BC-B72F-30F8217377AC}"/>
              </a:ext>
            </a:extLst>
          </p:cNvPr>
          <p:cNvSpPr/>
          <p:nvPr/>
        </p:nvSpPr>
        <p:spPr>
          <a:xfrm>
            <a:off x="957823" y="4438538"/>
            <a:ext cx="78254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[8] E. </a:t>
            </a:r>
            <a:r>
              <a:rPr lang="en-US" altLang="zh-TW" sz="12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Bourtsoulatze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D. B. </a:t>
            </a:r>
            <a:r>
              <a:rPr lang="en-US" altLang="zh-TW" sz="12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Kurka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D. </a:t>
            </a:r>
            <a:r>
              <a:rPr lang="en-US" altLang="zh-TW" sz="12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Gunduz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“Deep Joint Source-Channel Coding for Wireless Image Transmission,” 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Trans. Cognitive </a:t>
            </a:r>
            <a:r>
              <a:rPr lang="en-US" altLang="zh-TW" sz="1200" i="1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and Networking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2019.</a:t>
            </a:r>
            <a:endParaRPr lang="zh-TW" altLang="en-US" sz="1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699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DD6F4C4-8B7F-404A-9F64-0ACEE3A10213}"/>
              </a:ext>
            </a:extLst>
          </p:cNvPr>
          <p:cNvCxnSpPr>
            <a:cxnSpLocks/>
          </p:cNvCxnSpPr>
          <p:nvPr/>
        </p:nvCxnSpPr>
        <p:spPr>
          <a:xfrm>
            <a:off x="670781" y="1104733"/>
            <a:ext cx="7484478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副標題 7">
            <a:extLst>
              <a:ext uri="{FF2B5EF4-FFF2-40B4-BE49-F238E27FC236}">
                <a16:creationId xmlns:a16="http://schemas.microsoft.com/office/drawing/2014/main" id="{F275A891-2CF1-4476-A0E2-975E418E6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6229" y="4669371"/>
            <a:ext cx="494090" cy="311756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17</a:t>
            </a:r>
            <a:endParaRPr lang="zh-TW" altLang="en-US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5" name="Google Shape;133;p29">
            <a:extLst>
              <a:ext uri="{FF2B5EF4-FFF2-40B4-BE49-F238E27FC236}">
                <a16:creationId xmlns:a16="http://schemas.microsoft.com/office/drawing/2014/main" id="{0CEC4CA4-A912-44C4-B258-B42EBFB35B34}"/>
              </a:ext>
            </a:extLst>
          </p:cNvPr>
          <p:cNvSpPr txBox="1">
            <a:spLocks/>
          </p:cNvSpPr>
          <p:nvPr/>
        </p:nvSpPr>
        <p:spPr>
          <a:xfrm>
            <a:off x="557562" y="139314"/>
            <a:ext cx="7993240" cy="94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pPr algn="l"/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III. Communication–Aware Model Compression 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C1C23B-6506-4C0B-95B3-97F8F5C977DF}"/>
              </a:ext>
            </a:extLst>
          </p:cNvPr>
          <p:cNvSpPr/>
          <p:nvPr/>
        </p:nvSpPr>
        <p:spPr>
          <a:xfrm>
            <a:off x="670781" y="1152808"/>
            <a:ext cx="7825447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C. 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Incremental Network Pruning</a:t>
            </a:r>
            <a:endParaRPr lang="en-US" altLang="zh-TW" sz="1500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In this framework, they use incremental network pruning. It is a magnitude–based 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pruning during training </a:t>
            </a: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method similar to [8]. It can reach a high compression ratio with limited performance loss.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1500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The iterative pruning process in training consist of three steps in each iteration will be explained below.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2CF6846-1A38-40BC-B72F-30F8217377AC}"/>
              </a:ext>
            </a:extLst>
          </p:cNvPr>
          <p:cNvSpPr/>
          <p:nvPr/>
        </p:nvSpPr>
        <p:spPr>
          <a:xfrm>
            <a:off x="957823" y="4438538"/>
            <a:ext cx="78254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[8] E. </a:t>
            </a:r>
            <a:r>
              <a:rPr lang="en-US" altLang="zh-TW" sz="12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Bourtsoulatze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D. B. </a:t>
            </a:r>
            <a:r>
              <a:rPr lang="en-US" altLang="zh-TW" sz="12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Kurka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D. </a:t>
            </a:r>
            <a:r>
              <a:rPr lang="en-US" altLang="zh-TW" sz="12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Gunduz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“Deep Joint Source-Channel Coding for Wireless Image Transmission,” 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Trans. Cognitive </a:t>
            </a:r>
            <a:r>
              <a:rPr lang="en-US" altLang="zh-TW" sz="1200" i="1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and Networking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2019.</a:t>
            </a:r>
            <a:endParaRPr lang="zh-TW" altLang="en-US" sz="1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071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DD6F4C4-8B7F-404A-9F64-0ACEE3A10213}"/>
              </a:ext>
            </a:extLst>
          </p:cNvPr>
          <p:cNvCxnSpPr>
            <a:cxnSpLocks/>
          </p:cNvCxnSpPr>
          <p:nvPr/>
        </p:nvCxnSpPr>
        <p:spPr>
          <a:xfrm>
            <a:off x="670781" y="1104733"/>
            <a:ext cx="7484478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副標題 7">
            <a:extLst>
              <a:ext uri="{FF2B5EF4-FFF2-40B4-BE49-F238E27FC236}">
                <a16:creationId xmlns:a16="http://schemas.microsoft.com/office/drawing/2014/main" id="{F275A891-2CF1-4476-A0E2-975E418E6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6229" y="4669371"/>
            <a:ext cx="494090" cy="311756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18</a:t>
            </a:r>
            <a:endParaRPr lang="zh-TW" altLang="en-US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5" name="Google Shape;133;p29">
            <a:extLst>
              <a:ext uri="{FF2B5EF4-FFF2-40B4-BE49-F238E27FC236}">
                <a16:creationId xmlns:a16="http://schemas.microsoft.com/office/drawing/2014/main" id="{0CEC4CA4-A912-44C4-B258-B42EBFB35B34}"/>
              </a:ext>
            </a:extLst>
          </p:cNvPr>
          <p:cNvSpPr txBox="1">
            <a:spLocks/>
          </p:cNvSpPr>
          <p:nvPr/>
        </p:nvSpPr>
        <p:spPr>
          <a:xfrm>
            <a:off x="557562" y="139314"/>
            <a:ext cx="7993240" cy="94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pPr algn="l"/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III. Communication–Aware Model Compression 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C1C23B-6506-4C0B-95B3-97F8F5C977DF}"/>
              </a:ext>
            </a:extLst>
          </p:cNvPr>
          <p:cNvSpPr/>
          <p:nvPr/>
        </p:nvSpPr>
        <p:spPr>
          <a:xfrm>
            <a:off x="670782" y="1152808"/>
            <a:ext cx="7484478" cy="2474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C. 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Incremental Network Pruning</a:t>
            </a:r>
            <a:endParaRPr lang="en-US" altLang="zh-TW" sz="1500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The pruning process consist of three steps in each iteration: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(1) S</a:t>
            </a:r>
            <a:r>
              <a:rPr lang="en-US" altLang="zh-TW" sz="1500" dirty="0">
                <a:latin typeface="Georgia" panose="02040502050405020303" pitchFamily="18" charset="0"/>
              </a:rPr>
              <a:t>ort the weights corresponding to each output channel based on their l2</a:t>
            </a: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–</a:t>
            </a:r>
            <a:r>
              <a:rPr lang="en-US" altLang="zh-TW" sz="1500" dirty="0">
                <a:latin typeface="Georgia" panose="02040502050405020303" pitchFamily="18" charset="0"/>
              </a:rPr>
              <a:t>norm. </a:t>
            </a:r>
          </a:p>
          <a:p>
            <a:pPr>
              <a:lnSpc>
                <a:spcPct val="150000"/>
              </a:lnSpc>
            </a:pPr>
            <a:r>
              <a:rPr lang="en-US" altLang="zh-TW" sz="1500" dirty="0">
                <a:latin typeface="Georgia" panose="02040502050405020303" pitchFamily="18" charset="0"/>
              </a:rPr>
              <a:t>            The smallest </a:t>
            </a:r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Si%</a:t>
            </a:r>
            <a:r>
              <a:rPr lang="en-US" altLang="zh-TW" sz="1500" dirty="0">
                <a:latin typeface="Georgia" panose="02040502050405020303" pitchFamily="18" charset="0"/>
              </a:rPr>
              <a:t> of weights will be masked in this iteration, where </a:t>
            </a:r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Si% </a:t>
            </a:r>
            <a:r>
              <a:rPr lang="en-US" altLang="zh-TW" sz="1500" dirty="0">
                <a:latin typeface="Georgia" panose="02040502050405020303" pitchFamily="18" charset="0"/>
              </a:rPr>
              <a:t>is the </a:t>
            </a:r>
          </a:p>
          <a:p>
            <a:pPr>
              <a:lnSpc>
                <a:spcPct val="150000"/>
              </a:lnSpc>
            </a:pPr>
            <a:r>
              <a:rPr lang="en-US" altLang="zh-TW" sz="1500" dirty="0">
                <a:latin typeface="Georgia" panose="02040502050405020303" pitchFamily="18" charset="0"/>
              </a:rPr>
              <a:t>            corresponding sparsity ratio.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(2) </a:t>
            </a:r>
            <a:r>
              <a:rPr lang="en-US" altLang="zh-TW" sz="1500" dirty="0">
                <a:latin typeface="Georgia" panose="02040502050405020303" pitchFamily="18" charset="0"/>
              </a:rPr>
              <a:t>In the forward</a:t>
            </a: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–</a:t>
            </a:r>
            <a:r>
              <a:rPr lang="en-US" altLang="zh-TW" sz="1500" dirty="0">
                <a:latin typeface="Georgia" panose="02040502050405020303" pitchFamily="18" charset="0"/>
              </a:rPr>
              <a:t>propagation, the masked weights’ values are set to </a:t>
            </a:r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500" dirty="0">
                <a:latin typeface="Georgia" panose="02040502050405020303" pitchFamily="18" charset="0"/>
              </a:rPr>
              <a:t>, and only </a:t>
            </a:r>
          </a:p>
          <a:p>
            <a:pPr>
              <a:lnSpc>
                <a:spcPct val="150000"/>
              </a:lnSpc>
            </a:pPr>
            <a:r>
              <a:rPr lang="en-US" altLang="zh-TW" sz="1500" dirty="0">
                <a:latin typeface="Georgia" panose="02040502050405020303" pitchFamily="18" charset="0"/>
              </a:rPr>
              <a:t>             the unmasked weights will be updated in the back</a:t>
            </a: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–</a:t>
            </a:r>
            <a:r>
              <a:rPr lang="en-US" altLang="zh-TW" sz="1500" dirty="0">
                <a:latin typeface="Georgia" panose="02040502050405020303" pitchFamily="18" charset="0"/>
              </a:rPr>
              <a:t>propagation.</a:t>
            </a:r>
            <a:endParaRPr lang="en-US" altLang="zh-TW" sz="1500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11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DD6F4C4-8B7F-404A-9F64-0ACEE3A10213}"/>
              </a:ext>
            </a:extLst>
          </p:cNvPr>
          <p:cNvCxnSpPr>
            <a:cxnSpLocks/>
          </p:cNvCxnSpPr>
          <p:nvPr/>
        </p:nvCxnSpPr>
        <p:spPr>
          <a:xfrm>
            <a:off x="670781" y="1104733"/>
            <a:ext cx="7484478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副標題 7">
            <a:extLst>
              <a:ext uri="{FF2B5EF4-FFF2-40B4-BE49-F238E27FC236}">
                <a16:creationId xmlns:a16="http://schemas.microsoft.com/office/drawing/2014/main" id="{F275A891-2CF1-4476-A0E2-975E418E6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6965" y="4661687"/>
            <a:ext cx="416313" cy="311756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1</a:t>
            </a:r>
            <a:endParaRPr lang="zh-TW" altLang="en-US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5" name="Google Shape;133;p29">
            <a:extLst>
              <a:ext uri="{FF2B5EF4-FFF2-40B4-BE49-F238E27FC236}">
                <a16:creationId xmlns:a16="http://schemas.microsoft.com/office/drawing/2014/main" id="{0CEC4CA4-A912-44C4-B258-B42EBFB35B34}"/>
              </a:ext>
            </a:extLst>
          </p:cNvPr>
          <p:cNvSpPr txBox="1">
            <a:spLocks/>
          </p:cNvSpPr>
          <p:nvPr/>
        </p:nvSpPr>
        <p:spPr>
          <a:xfrm>
            <a:off x="670781" y="514432"/>
            <a:ext cx="3901219" cy="54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pPr algn="l"/>
            <a:r>
              <a:rPr lang="en-US" altLang="zh-TW" sz="2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Outline</a:t>
            </a:r>
            <a:endParaRPr lang="en-US" sz="2500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C1C23B-6506-4C0B-95B3-97F8F5C977DF}"/>
              </a:ext>
            </a:extLst>
          </p:cNvPr>
          <p:cNvSpPr/>
          <p:nvPr/>
        </p:nvSpPr>
        <p:spPr>
          <a:xfrm>
            <a:off x="670781" y="1152808"/>
            <a:ext cx="7484478" cy="2562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 algn="just">
              <a:lnSpc>
                <a:spcPct val="150000"/>
              </a:lnSpc>
              <a:buAutoNum type="romanUcPeriod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Introduction</a:t>
            </a:r>
          </a:p>
          <a:p>
            <a:pPr marL="400050" indent="-400050" algn="just">
              <a:lnSpc>
                <a:spcPct val="150000"/>
              </a:lnSpc>
              <a:buFont typeface="Arial"/>
              <a:buAutoNum type="romanUcPeriod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Communication–Computation Trade–off in Edge Inference</a:t>
            </a:r>
          </a:p>
          <a:p>
            <a:pPr marL="400050" indent="-400050" algn="just">
              <a:lnSpc>
                <a:spcPct val="150000"/>
              </a:lnSpc>
              <a:buFont typeface="Arial"/>
              <a:buAutoNum type="romanUcPeriod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Communication–Aware Model Compression</a:t>
            </a:r>
          </a:p>
          <a:p>
            <a:pPr marL="400050" indent="-400050" algn="just">
              <a:lnSpc>
                <a:spcPct val="150000"/>
              </a:lnSpc>
              <a:buFont typeface="Arial"/>
              <a:buAutoNum type="romanUcPeriod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Task–Oriented Feature Encoding</a:t>
            </a:r>
          </a:p>
          <a:p>
            <a:pPr marL="400050" indent="-400050" algn="just">
              <a:lnSpc>
                <a:spcPct val="150000"/>
              </a:lnSpc>
              <a:buFont typeface="Arial"/>
              <a:buAutoNum type="romanUcPeriod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Experiment and Evaluation</a:t>
            </a:r>
          </a:p>
          <a:p>
            <a:pPr marL="400050" indent="-400050" algn="just">
              <a:lnSpc>
                <a:spcPct val="150000"/>
              </a:lnSpc>
              <a:buFont typeface="Arial"/>
              <a:buAutoNum type="romanUcPeriod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Conclusions </a:t>
            </a:r>
            <a:r>
              <a:rPr lang="en-US" altLang="zh-TW" sz="16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and Future Works</a:t>
            </a:r>
          </a:p>
          <a:p>
            <a:pPr marL="400050" indent="-400050" algn="just">
              <a:lnSpc>
                <a:spcPct val="150000"/>
              </a:lnSpc>
              <a:buFont typeface="Arial"/>
              <a:buAutoNum type="romanUcPeriod"/>
            </a:pPr>
            <a:r>
              <a:rPr lang="en-US" altLang="zh-TW" sz="16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References</a:t>
            </a:r>
            <a:endParaRPr lang="en-US" altLang="zh-TW" sz="1600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DD6F4C4-8B7F-404A-9F64-0ACEE3A10213}"/>
              </a:ext>
            </a:extLst>
          </p:cNvPr>
          <p:cNvCxnSpPr>
            <a:cxnSpLocks/>
          </p:cNvCxnSpPr>
          <p:nvPr/>
        </p:nvCxnSpPr>
        <p:spPr>
          <a:xfrm>
            <a:off x="670781" y="1104733"/>
            <a:ext cx="7484478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副標題 7">
            <a:extLst>
              <a:ext uri="{FF2B5EF4-FFF2-40B4-BE49-F238E27FC236}">
                <a16:creationId xmlns:a16="http://schemas.microsoft.com/office/drawing/2014/main" id="{F275A891-2CF1-4476-A0E2-975E418E6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6229" y="4669371"/>
            <a:ext cx="494090" cy="311756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19</a:t>
            </a:r>
            <a:endParaRPr lang="zh-TW" altLang="en-US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5" name="Google Shape;133;p29">
            <a:extLst>
              <a:ext uri="{FF2B5EF4-FFF2-40B4-BE49-F238E27FC236}">
                <a16:creationId xmlns:a16="http://schemas.microsoft.com/office/drawing/2014/main" id="{0CEC4CA4-A912-44C4-B258-B42EBFB35B34}"/>
              </a:ext>
            </a:extLst>
          </p:cNvPr>
          <p:cNvSpPr txBox="1">
            <a:spLocks/>
          </p:cNvSpPr>
          <p:nvPr/>
        </p:nvSpPr>
        <p:spPr>
          <a:xfrm>
            <a:off x="557562" y="139314"/>
            <a:ext cx="7993240" cy="94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pPr algn="l"/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III. Communication–Aware Model Compression 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C1C23B-6506-4C0B-95B3-97F8F5C977DF}"/>
              </a:ext>
            </a:extLst>
          </p:cNvPr>
          <p:cNvSpPr/>
          <p:nvPr/>
        </p:nvSpPr>
        <p:spPr>
          <a:xfrm>
            <a:off x="670781" y="1152808"/>
            <a:ext cx="7603423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C. 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Incremental Network Pruning</a:t>
            </a:r>
            <a:endParaRPr lang="en-US" altLang="zh-TW" sz="1500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The pruning process consist of three steps in each iteration: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(3) </a:t>
            </a:r>
            <a:r>
              <a:rPr lang="en-US" altLang="zh-TW" sz="1500" dirty="0">
                <a:latin typeface="Georgia" panose="02040502050405020303" pitchFamily="18" charset="0"/>
              </a:rPr>
              <a:t>The mask is deleted, and masked weights are recovered to their original values at </a:t>
            </a:r>
          </a:p>
          <a:p>
            <a:pPr>
              <a:lnSpc>
                <a:spcPct val="150000"/>
              </a:lnSpc>
            </a:pPr>
            <a:r>
              <a:rPr lang="en-US" altLang="zh-TW" sz="1500" dirty="0">
                <a:latin typeface="Georgia" panose="02040502050405020303" pitchFamily="18" charset="0"/>
              </a:rPr>
              <a:t>             the beginning of this iteration. Then our method starts the next iteration.</a:t>
            </a:r>
          </a:p>
          <a:p>
            <a:pPr>
              <a:lnSpc>
                <a:spcPct val="150000"/>
              </a:lnSpc>
            </a:pPr>
            <a:endParaRPr lang="en-US" altLang="zh-TW" sz="1500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latin typeface="Georgia" panose="02040502050405020303" pitchFamily="18" charset="0"/>
              </a:rPr>
              <a:t>The sparsity ratio in each iteration will continuously increase until it reaches the desired ratio, and this mechanism makes the pruning process stable [9].</a:t>
            </a:r>
            <a:endParaRPr lang="en-US" altLang="zh-TW" sz="1500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0E69208-E406-4EEF-BF1B-C3DA70D8E247}"/>
              </a:ext>
            </a:extLst>
          </p:cNvPr>
          <p:cNvSpPr/>
          <p:nvPr/>
        </p:nvSpPr>
        <p:spPr>
          <a:xfrm>
            <a:off x="970156" y="4438538"/>
            <a:ext cx="7385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[9] </a:t>
            </a:r>
            <a:r>
              <a:rPr lang="en-US" altLang="zh-TW" sz="12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Baldassarre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L., Pontil, M., &amp; </a:t>
            </a:r>
            <a:r>
              <a:rPr lang="en-US" altLang="zh-TW" sz="12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Mourão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-Miranda, J. (2017). “Sparsity is better with stability: Combining accuracy and stability for model selection in brain decoding. ” 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Frontiers in neuroscience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62.</a:t>
            </a:r>
            <a:endParaRPr lang="zh-TW" altLang="en-US" sz="1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638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DD6F4C4-8B7F-404A-9F64-0ACEE3A10213}"/>
              </a:ext>
            </a:extLst>
          </p:cNvPr>
          <p:cNvCxnSpPr>
            <a:cxnSpLocks/>
          </p:cNvCxnSpPr>
          <p:nvPr/>
        </p:nvCxnSpPr>
        <p:spPr>
          <a:xfrm>
            <a:off x="670781" y="1104733"/>
            <a:ext cx="7484478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副標題 7">
            <a:extLst>
              <a:ext uri="{FF2B5EF4-FFF2-40B4-BE49-F238E27FC236}">
                <a16:creationId xmlns:a16="http://schemas.microsoft.com/office/drawing/2014/main" id="{F275A891-2CF1-4476-A0E2-975E418E6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0322" y="4669371"/>
            <a:ext cx="559997" cy="311756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zh-TW" altLang="en-US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5" name="Google Shape;133;p29">
            <a:extLst>
              <a:ext uri="{FF2B5EF4-FFF2-40B4-BE49-F238E27FC236}">
                <a16:creationId xmlns:a16="http://schemas.microsoft.com/office/drawing/2014/main" id="{0CEC4CA4-A912-44C4-B258-B42EBFB35B34}"/>
              </a:ext>
            </a:extLst>
          </p:cNvPr>
          <p:cNvSpPr txBox="1">
            <a:spLocks/>
          </p:cNvSpPr>
          <p:nvPr/>
        </p:nvSpPr>
        <p:spPr>
          <a:xfrm>
            <a:off x="557562" y="139314"/>
            <a:ext cx="7993240" cy="94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pPr algn="l"/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IV. Task-Oriented Feature Encoding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C1C23B-6506-4C0B-95B3-97F8F5C977DF}"/>
              </a:ext>
            </a:extLst>
          </p:cNvPr>
          <p:cNvSpPr/>
          <p:nvPr/>
        </p:nvSpPr>
        <p:spPr>
          <a:xfrm>
            <a:off x="670781" y="1152808"/>
            <a:ext cx="78115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A. 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Communication-Oriented vs. Task–Oriented Feature Encoding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The communication-oriented methods aim to recover the data, either perfectly (lossless coding) or with tolerable distortion (lossy coding).</a:t>
            </a:r>
          </a:p>
          <a:p>
            <a:pPr>
              <a:lnSpc>
                <a:spcPct val="150000"/>
              </a:lnSpc>
            </a:pPr>
            <a:endParaRPr lang="en-US" altLang="zh-TW" sz="1500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There are many hand-crafted coding methods to compress the data in traditional communication, including source coding (e.g., Huffman coding, PNG, JPEG) and joint source-channel coding. Besides, recent works applied DNNs in feature encoding for data transmission, e.g., NECST [10] and </a:t>
            </a:r>
            <a:r>
              <a:rPr lang="en-US" altLang="zh-TW" sz="1500" dirty="0" err="1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DeepJSCC</a:t>
            </a: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 [11].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F829FE4-E0A3-436C-ACF0-50F26F264A74}"/>
              </a:ext>
            </a:extLst>
          </p:cNvPr>
          <p:cNvSpPr/>
          <p:nvPr/>
        </p:nvSpPr>
        <p:spPr>
          <a:xfrm>
            <a:off x="947853" y="4270097"/>
            <a:ext cx="74824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[10] M. Zhu and S. Gupta, “To Prune, or Not to Prune: Exploring the Efficacy of Pruning for Model Compression,” 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Int’l. Conf. Learning Representations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2018.</a:t>
            </a:r>
            <a:endParaRPr lang="zh-TW" altLang="en-US" sz="1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51F15C2-2A9D-4DE5-A3A1-C9DA8F0D096A}"/>
              </a:ext>
            </a:extLst>
          </p:cNvPr>
          <p:cNvSpPr/>
          <p:nvPr/>
        </p:nvSpPr>
        <p:spPr>
          <a:xfrm>
            <a:off x="947854" y="4686749"/>
            <a:ext cx="7482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[11] K. Choi </a:t>
            </a:r>
            <a:r>
              <a:rPr lang="fr-FR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fr-FR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“Neural Joint Source-Channel Coding,” </a:t>
            </a:r>
            <a:r>
              <a:rPr lang="fr-FR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Int’l. 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Conf. Machine Learning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2019, pp. 1182–92.</a:t>
            </a:r>
            <a:endParaRPr lang="zh-TW" altLang="en-US" sz="1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033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DD6F4C4-8B7F-404A-9F64-0ACEE3A10213}"/>
              </a:ext>
            </a:extLst>
          </p:cNvPr>
          <p:cNvCxnSpPr>
            <a:cxnSpLocks/>
          </p:cNvCxnSpPr>
          <p:nvPr/>
        </p:nvCxnSpPr>
        <p:spPr>
          <a:xfrm>
            <a:off x="670781" y="1104733"/>
            <a:ext cx="7484478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副標題 7">
            <a:extLst>
              <a:ext uri="{FF2B5EF4-FFF2-40B4-BE49-F238E27FC236}">
                <a16:creationId xmlns:a16="http://schemas.microsoft.com/office/drawing/2014/main" id="{F275A891-2CF1-4476-A0E2-975E418E6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0322" y="4669371"/>
            <a:ext cx="559997" cy="311756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21</a:t>
            </a:r>
            <a:endParaRPr lang="zh-TW" altLang="en-US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5" name="Google Shape;133;p29">
            <a:extLst>
              <a:ext uri="{FF2B5EF4-FFF2-40B4-BE49-F238E27FC236}">
                <a16:creationId xmlns:a16="http://schemas.microsoft.com/office/drawing/2014/main" id="{0CEC4CA4-A912-44C4-B258-B42EBFB35B34}"/>
              </a:ext>
            </a:extLst>
          </p:cNvPr>
          <p:cNvSpPr txBox="1">
            <a:spLocks/>
          </p:cNvSpPr>
          <p:nvPr/>
        </p:nvSpPr>
        <p:spPr>
          <a:xfrm>
            <a:off x="557562" y="139314"/>
            <a:ext cx="7993240" cy="94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pPr algn="l"/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IV. Task-Oriented Feature Encoding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C1C23B-6506-4C0B-95B3-97F8F5C977DF}"/>
              </a:ext>
            </a:extLst>
          </p:cNvPr>
          <p:cNvSpPr/>
          <p:nvPr/>
        </p:nvSpPr>
        <p:spPr>
          <a:xfrm>
            <a:off x="670780" y="1152808"/>
            <a:ext cx="799324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A. 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Communication–Oriented vs. Task–Oriented Feature Encoding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On the contrast, task-oriented encoding can achieve latency reduction for two reasons: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(1) Data recovery is unnecessary, and unnecessary information can be discarded, which </a:t>
            </a:r>
          </a:p>
          <a:p>
            <a:pPr>
              <a:lnSpc>
                <a:spcPct val="150000"/>
              </a:lnSpc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            adapts to the feature distribution and is trained based on a target objective.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(2) Due to DNNs’ fault-tolerant property, although the received data is corrupted by </a:t>
            </a:r>
          </a:p>
          <a:p>
            <a:pPr>
              <a:lnSpc>
                <a:spcPct val="150000"/>
              </a:lnSpc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             over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</a:t>
            </a: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compression or channel noise, the performance would not severely degrade [7].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A0F18D6-0534-42FC-A7D0-CF65D7FC1D84}"/>
              </a:ext>
            </a:extLst>
          </p:cNvPr>
          <p:cNvSpPr/>
          <p:nvPr/>
        </p:nvSpPr>
        <p:spPr>
          <a:xfrm>
            <a:off x="992458" y="4363584"/>
            <a:ext cx="7437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 J. Shao and J. Zhang, “</a:t>
            </a:r>
            <a:r>
              <a:rPr lang="en-US" altLang="zh-TW" sz="12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Bottlenet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++: An End-to-End Approach for Feature Compression in Device-Edge Co-Inference Systems,” 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 IEEE ICC </a:t>
            </a:r>
            <a:r>
              <a:rPr lang="en-US" altLang="zh-TW" sz="1200" i="1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Wksps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2020, pp. 1–6.</a:t>
            </a:r>
            <a:endParaRPr lang="zh-TW" altLang="en-US" sz="1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123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DD6F4C4-8B7F-404A-9F64-0ACEE3A10213}"/>
              </a:ext>
            </a:extLst>
          </p:cNvPr>
          <p:cNvCxnSpPr>
            <a:cxnSpLocks/>
          </p:cNvCxnSpPr>
          <p:nvPr/>
        </p:nvCxnSpPr>
        <p:spPr>
          <a:xfrm>
            <a:off x="670781" y="1104733"/>
            <a:ext cx="7484478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副標題 7">
            <a:extLst>
              <a:ext uri="{FF2B5EF4-FFF2-40B4-BE49-F238E27FC236}">
                <a16:creationId xmlns:a16="http://schemas.microsoft.com/office/drawing/2014/main" id="{F275A891-2CF1-4476-A0E2-975E418E6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0322" y="4669371"/>
            <a:ext cx="559997" cy="311756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22</a:t>
            </a:r>
            <a:endParaRPr lang="zh-TW" altLang="en-US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5" name="Google Shape;133;p29">
            <a:extLst>
              <a:ext uri="{FF2B5EF4-FFF2-40B4-BE49-F238E27FC236}">
                <a16:creationId xmlns:a16="http://schemas.microsoft.com/office/drawing/2014/main" id="{0CEC4CA4-A912-44C4-B258-B42EBFB35B34}"/>
              </a:ext>
            </a:extLst>
          </p:cNvPr>
          <p:cNvSpPr txBox="1">
            <a:spLocks/>
          </p:cNvSpPr>
          <p:nvPr/>
        </p:nvSpPr>
        <p:spPr>
          <a:xfrm>
            <a:off x="557562" y="139314"/>
            <a:ext cx="7993240" cy="94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pPr algn="l"/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IV. Task-Oriented Feature Encoding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C1C23B-6506-4C0B-95B3-97F8F5C977DF}"/>
              </a:ext>
            </a:extLst>
          </p:cNvPr>
          <p:cNvSpPr/>
          <p:nvPr/>
        </p:nvSpPr>
        <p:spPr>
          <a:xfrm>
            <a:off x="670780" y="1152808"/>
            <a:ext cx="799324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B. 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Two–Step Feature Encoding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This article propose a two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–</a:t>
            </a: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step encoding method: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(1) 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Dimension Reduction. </a:t>
            </a: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Inspired by the recent work using the auto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–</a:t>
            </a: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encoder structure </a:t>
            </a:r>
          </a:p>
          <a:p>
            <a:pPr>
              <a:lnSpc>
                <a:spcPct val="150000"/>
              </a:lnSpc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            for communication [7], they use a pair of lightweight complementary encoder and </a:t>
            </a:r>
          </a:p>
          <a:p>
            <a:pPr>
              <a:lnSpc>
                <a:spcPct val="150000"/>
              </a:lnSpc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            decoder (with less than 1% additional computational cost compared with the original </a:t>
            </a:r>
          </a:p>
          <a:p>
            <a:pPr>
              <a:lnSpc>
                <a:spcPct val="150000"/>
              </a:lnSpc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            network) to reduce the data dimension.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A0F18D6-0534-42FC-A7D0-CF65D7FC1D84}"/>
              </a:ext>
            </a:extLst>
          </p:cNvPr>
          <p:cNvSpPr/>
          <p:nvPr/>
        </p:nvSpPr>
        <p:spPr>
          <a:xfrm>
            <a:off x="992458" y="4363584"/>
            <a:ext cx="7437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 J. Shao and J. Zhang, “</a:t>
            </a:r>
            <a:r>
              <a:rPr lang="en-US" altLang="zh-TW" sz="12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Bottlenet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++: An End-to-End Approach for Feature Compression in Device-Edge Co-Inference Systems,” 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 IEEE ICC </a:t>
            </a:r>
            <a:r>
              <a:rPr lang="en-US" altLang="zh-TW" sz="1200" i="1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Wksps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2020, pp. 1–6.</a:t>
            </a:r>
            <a:endParaRPr lang="zh-TW" altLang="en-US" sz="1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369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DD6F4C4-8B7F-404A-9F64-0ACEE3A10213}"/>
              </a:ext>
            </a:extLst>
          </p:cNvPr>
          <p:cNvCxnSpPr>
            <a:cxnSpLocks/>
          </p:cNvCxnSpPr>
          <p:nvPr/>
        </p:nvCxnSpPr>
        <p:spPr>
          <a:xfrm>
            <a:off x="670781" y="1104733"/>
            <a:ext cx="7484478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副標題 7">
            <a:extLst>
              <a:ext uri="{FF2B5EF4-FFF2-40B4-BE49-F238E27FC236}">
                <a16:creationId xmlns:a16="http://schemas.microsoft.com/office/drawing/2014/main" id="{F275A891-2CF1-4476-A0E2-975E418E6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0322" y="4669371"/>
            <a:ext cx="559997" cy="311756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23</a:t>
            </a:r>
            <a:endParaRPr lang="zh-TW" altLang="en-US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Google Shape;133;p29">
            <a:extLst>
              <a:ext uri="{FF2B5EF4-FFF2-40B4-BE49-F238E27FC236}">
                <a16:creationId xmlns:a16="http://schemas.microsoft.com/office/drawing/2014/main" id="{0CEC4CA4-A912-44C4-B258-B42EBFB35B34}"/>
              </a:ext>
            </a:extLst>
          </p:cNvPr>
          <p:cNvSpPr txBox="1">
            <a:spLocks/>
          </p:cNvSpPr>
          <p:nvPr/>
        </p:nvSpPr>
        <p:spPr>
          <a:xfrm>
            <a:off x="557562" y="139314"/>
            <a:ext cx="7993240" cy="94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pPr algn="l"/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IV. Task-Oriented Feature Encoding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C1C23B-6506-4C0B-95B3-97F8F5C977DF}"/>
              </a:ext>
            </a:extLst>
          </p:cNvPr>
          <p:cNvSpPr/>
          <p:nvPr/>
        </p:nvSpPr>
        <p:spPr>
          <a:xfrm>
            <a:off x="670780" y="1152808"/>
            <a:ext cx="7551386" cy="2127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B. 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Two–Step Feature Encoding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This article propose a two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</a:t>
            </a: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step encoding method: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(2) 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Learning–Driven Coding. </a:t>
            </a: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In the second step, the DNN learns the mapping from </a:t>
            </a:r>
          </a:p>
          <a:p>
            <a:pPr>
              <a:lnSpc>
                <a:spcPct val="150000"/>
              </a:lnSpc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           source symbols to codewords. </a:t>
            </a:r>
          </a:p>
          <a:p>
            <a:pPr>
              <a:lnSpc>
                <a:spcPct val="150000"/>
              </a:lnSpc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           In this article, they </a:t>
            </a: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provide two alternative coding methods: learning-driven</a:t>
            </a:r>
          </a:p>
          <a:p>
            <a:pPr>
              <a:lnSpc>
                <a:spcPct val="150000"/>
              </a:lnSpc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            source coding and learning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</a:t>
            </a: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driven joint source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</a:t>
            </a: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channel coding (JSCC).</a:t>
            </a:r>
            <a:endParaRPr lang="en-US" altLang="zh-TW" sz="1500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093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DD6F4C4-8B7F-404A-9F64-0ACEE3A10213}"/>
              </a:ext>
            </a:extLst>
          </p:cNvPr>
          <p:cNvCxnSpPr>
            <a:cxnSpLocks/>
          </p:cNvCxnSpPr>
          <p:nvPr/>
        </p:nvCxnSpPr>
        <p:spPr>
          <a:xfrm>
            <a:off x="670781" y="1104733"/>
            <a:ext cx="7484478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副標題 7">
            <a:extLst>
              <a:ext uri="{FF2B5EF4-FFF2-40B4-BE49-F238E27FC236}">
                <a16:creationId xmlns:a16="http://schemas.microsoft.com/office/drawing/2014/main" id="{F275A891-2CF1-4476-A0E2-975E418E6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0322" y="4669371"/>
            <a:ext cx="559997" cy="311756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24</a:t>
            </a:r>
            <a:endParaRPr lang="zh-TW" altLang="en-US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Google Shape;133;p29">
            <a:extLst>
              <a:ext uri="{FF2B5EF4-FFF2-40B4-BE49-F238E27FC236}">
                <a16:creationId xmlns:a16="http://schemas.microsoft.com/office/drawing/2014/main" id="{0CEC4CA4-A912-44C4-B258-B42EBFB35B34}"/>
              </a:ext>
            </a:extLst>
          </p:cNvPr>
          <p:cNvSpPr txBox="1">
            <a:spLocks/>
          </p:cNvSpPr>
          <p:nvPr/>
        </p:nvSpPr>
        <p:spPr>
          <a:xfrm>
            <a:off x="557562" y="139314"/>
            <a:ext cx="7993240" cy="94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pPr algn="l"/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IV. Task-Oriented Feature Encoding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C1C23B-6506-4C0B-95B3-97F8F5C977DF}"/>
              </a:ext>
            </a:extLst>
          </p:cNvPr>
          <p:cNvSpPr/>
          <p:nvPr/>
        </p:nvSpPr>
        <p:spPr>
          <a:xfrm>
            <a:off x="670779" y="1152808"/>
            <a:ext cx="7700069" cy="3166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B. 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Two–Step Feature Encoding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Learning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</a:t>
            </a: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Driven Source Coding:  The DNN learns a set of optimal discrete codewords for the lossy compression, rather than using traditional methods like rounding or truncation with pre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</a:t>
            </a: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defined codewords.</a:t>
            </a:r>
          </a:p>
          <a:p>
            <a:pPr>
              <a:lnSpc>
                <a:spcPct val="150000"/>
              </a:lnSpc>
            </a:pPr>
            <a:endParaRPr lang="en-US" altLang="zh-TW" sz="1500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Learning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–D</a:t>
            </a: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riven Joint Source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</a:t>
            </a: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Channel Coding:  The coding schemes model a noisy channel as a non-trainable layer in the DNN, which can reduce the redundancy compared with the separate channel coding.</a:t>
            </a:r>
          </a:p>
          <a:p>
            <a:pPr>
              <a:lnSpc>
                <a:spcPct val="150000"/>
              </a:lnSpc>
            </a:pPr>
            <a:endParaRPr lang="en-US" altLang="zh-TW" sz="1500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684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DD6F4C4-8B7F-404A-9F64-0ACEE3A10213}"/>
              </a:ext>
            </a:extLst>
          </p:cNvPr>
          <p:cNvCxnSpPr>
            <a:cxnSpLocks/>
          </p:cNvCxnSpPr>
          <p:nvPr/>
        </p:nvCxnSpPr>
        <p:spPr>
          <a:xfrm>
            <a:off x="670781" y="1104733"/>
            <a:ext cx="7484478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副標題 7">
            <a:extLst>
              <a:ext uri="{FF2B5EF4-FFF2-40B4-BE49-F238E27FC236}">
                <a16:creationId xmlns:a16="http://schemas.microsoft.com/office/drawing/2014/main" id="{F275A891-2CF1-4476-A0E2-975E418E6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0322" y="4669371"/>
            <a:ext cx="559997" cy="311756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25</a:t>
            </a:r>
            <a:endParaRPr lang="zh-TW" altLang="en-US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Google Shape;133;p29">
            <a:extLst>
              <a:ext uri="{FF2B5EF4-FFF2-40B4-BE49-F238E27FC236}">
                <a16:creationId xmlns:a16="http://schemas.microsoft.com/office/drawing/2014/main" id="{0CEC4CA4-A912-44C4-B258-B42EBFB35B34}"/>
              </a:ext>
            </a:extLst>
          </p:cNvPr>
          <p:cNvSpPr txBox="1">
            <a:spLocks/>
          </p:cNvSpPr>
          <p:nvPr/>
        </p:nvSpPr>
        <p:spPr>
          <a:xfrm>
            <a:off x="557562" y="139314"/>
            <a:ext cx="7993240" cy="94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pPr algn="l"/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V. </a:t>
            </a:r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Experiment and Evaluation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C1C23B-6506-4C0B-95B3-97F8F5C977DF}"/>
              </a:ext>
            </a:extLst>
          </p:cNvPr>
          <p:cNvSpPr/>
          <p:nvPr/>
        </p:nvSpPr>
        <p:spPr>
          <a:xfrm>
            <a:off x="670779" y="1152808"/>
            <a:ext cx="79932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A. 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Experimental Setup</a:t>
            </a:r>
            <a:endParaRPr lang="en-US" altLang="zh-TW" sz="1500" i="1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Dataset and Neural Network:</a:t>
            </a: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 They </a:t>
            </a: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evaluate their proposed framework on an image classification task with the CIFAR-10 dataset [12], and use the classical ResNet18 [13] as the classifier.</a:t>
            </a:r>
          </a:p>
          <a:p>
            <a:pPr>
              <a:lnSpc>
                <a:spcPct val="150000"/>
              </a:lnSpc>
            </a:pPr>
            <a:endParaRPr lang="en-US" altLang="zh-TW" sz="1500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Metric:  One important metric is classification accuracy, and they set the accuracy threshold to 93% in edge inference. Another important metric is the end-to-end latency, which is mainly influenced by the on-device computation and communication overhead.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1BAB301-4756-483E-A21A-73A463FC338D}"/>
              </a:ext>
            </a:extLst>
          </p:cNvPr>
          <p:cNvSpPr/>
          <p:nvPr/>
        </p:nvSpPr>
        <p:spPr>
          <a:xfrm>
            <a:off x="976499" y="4265522"/>
            <a:ext cx="71553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[12] A. </a:t>
            </a:r>
            <a:r>
              <a:rPr lang="en-US" altLang="zh-TW" sz="12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Krizhevsky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“Learning Multiple Layers of Features from Tiny Images,” </a:t>
            </a:r>
            <a:r>
              <a:rPr lang="en-US" altLang="zh-TW" sz="1200" i="1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Citeseer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Tech. Rep., 2009.</a:t>
            </a:r>
            <a:endParaRPr lang="zh-TW" altLang="en-US" sz="1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1FB54E-B4A2-474D-AE08-09F917B85C21}"/>
              </a:ext>
            </a:extLst>
          </p:cNvPr>
          <p:cNvSpPr/>
          <p:nvPr/>
        </p:nvSpPr>
        <p:spPr>
          <a:xfrm>
            <a:off x="976500" y="4542521"/>
            <a:ext cx="71553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[13] K. He 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“Deep Residual Learning for Image Recognition,” 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Proc. IEEE Conf. Computer Vision and Pattern Recognition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2016, pp. 770–78.</a:t>
            </a:r>
            <a:endParaRPr lang="zh-TW" altLang="en-US" sz="1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460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DD6F4C4-8B7F-404A-9F64-0ACEE3A10213}"/>
              </a:ext>
            </a:extLst>
          </p:cNvPr>
          <p:cNvCxnSpPr>
            <a:cxnSpLocks/>
          </p:cNvCxnSpPr>
          <p:nvPr/>
        </p:nvCxnSpPr>
        <p:spPr>
          <a:xfrm>
            <a:off x="670781" y="1104733"/>
            <a:ext cx="7484478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副標題 7">
            <a:extLst>
              <a:ext uri="{FF2B5EF4-FFF2-40B4-BE49-F238E27FC236}">
                <a16:creationId xmlns:a16="http://schemas.microsoft.com/office/drawing/2014/main" id="{F275A891-2CF1-4476-A0E2-975E418E6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0322" y="4669371"/>
            <a:ext cx="559997" cy="311756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26</a:t>
            </a:r>
            <a:endParaRPr lang="zh-TW" altLang="en-US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Google Shape;133;p29">
            <a:extLst>
              <a:ext uri="{FF2B5EF4-FFF2-40B4-BE49-F238E27FC236}">
                <a16:creationId xmlns:a16="http://schemas.microsoft.com/office/drawing/2014/main" id="{0CEC4CA4-A912-44C4-B258-B42EBFB35B34}"/>
              </a:ext>
            </a:extLst>
          </p:cNvPr>
          <p:cNvSpPr txBox="1">
            <a:spLocks/>
          </p:cNvSpPr>
          <p:nvPr/>
        </p:nvSpPr>
        <p:spPr>
          <a:xfrm>
            <a:off x="557562" y="139314"/>
            <a:ext cx="7993240" cy="94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pPr algn="l"/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V. </a:t>
            </a:r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Experiment and Evaluation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C1C23B-6506-4C0B-95B3-97F8F5C977DF}"/>
              </a:ext>
            </a:extLst>
          </p:cNvPr>
          <p:cNvSpPr/>
          <p:nvPr/>
        </p:nvSpPr>
        <p:spPr>
          <a:xfrm>
            <a:off x="670780" y="1152808"/>
            <a:ext cx="7558820" cy="3166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A. 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Experimental Setup</a:t>
            </a:r>
            <a:endParaRPr lang="en-US" altLang="zh-TW" sz="1500" i="1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Baselines: To the best of our knowledge, there has been no systematic study of the communication-computation trade-off in device-edge co-inference. In order to fully illustrate this trade-off and verify the effectiveness of their framework, they consider three baselines: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(1)</a:t>
            </a:r>
            <a:r>
              <a:rPr lang="zh-TW" altLang="en-US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The original network with split point selection, but without model or feature compression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(2) The 2-Step Pruning method [5], where </a:t>
            </a:r>
            <a:r>
              <a:rPr lang="en-US" altLang="zh-TW" sz="1500" dirty="0">
                <a:latin typeface="Georgia" panose="02040502050405020303" pitchFamily="18" charset="0"/>
              </a:rPr>
              <a:t>the first step prunes the entire DNN and the second step only prunes the layer right before the split point.</a:t>
            </a:r>
            <a:endParaRPr lang="en-US" altLang="zh-TW" sz="1500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31507" y="4519462"/>
            <a:ext cx="72453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 W. Shi 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“Improving Device-Edge Cooperative Inference of Deep Learning Via 2-Step Pruning,” </a:t>
            </a:r>
            <a:r>
              <a:rPr lang="en-US" altLang="zh-TW" sz="12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arXiv:1903.03472, 2019.</a:t>
            </a:r>
            <a:endParaRPr lang="zh-TW" altLang="en-US" sz="1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170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DD6F4C4-8B7F-404A-9F64-0ACEE3A10213}"/>
              </a:ext>
            </a:extLst>
          </p:cNvPr>
          <p:cNvCxnSpPr>
            <a:cxnSpLocks/>
          </p:cNvCxnSpPr>
          <p:nvPr/>
        </p:nvCxnSpPr>
        <p:spPr>
          <a:xfrm>
            <a:off x="670781" y="1104733"/>
            <a:ext cx="7484478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副標題 7">
            <a:extLst>
              <a:ext uri="{FF2B5EF4-FFF2-40B4-BE49-F238E27FC236}">
                <a16:creationId xmlns:a16="http://schemas.microsoft.com/office/drawing/2014/main" id="{F275A891-2CF1-4476-A0E2-975E418E6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0322" y="4669371"/>
            <a:ext cx="559997" cy="311756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27</a:t>
            </a:r>
            <a:endParaRPr lang="zh-TW" altLang="en-US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Google Shape;133;p29">
            <a:extLst>
              <a:ext uri="{FF2B5EF4-FFF2-40B4-BE49-F238E27FC236}">
                <a16:creationId xmlns:a16="http://schemas.microsoft.com/office/drawing/2014/main" id="{0CEC4CA4-A912-44C4-B258-B42EBFB35B34}"/>
              </a:ext>
            </a:extLst>
          </p:cNvPr>
          <p:cNvSpPr txBox="1">
            <a:spLocks/>
          </p:cNvSpPr>
          <p:nvPr/>
        </p:nvSpPr>
        <p:spPr>
          <a:xfrm>
            <a:off x="557562" y="139314"/>
            <a:ext cx="7993240" cy="94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pPr algn="l"/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V. </a:t>
            </a:r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Experiment and Evaluation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C1C23B-6506-4C0B-95B3-97F8F5C977DF}"/>
              </a:ext>
            </a:extLst>
          </p:cNvPr>
          <p:cNvSpPr/>
          <p:nvPr/>
        </p:nvSpPr>
        <p:spPr>
          <a:xfrm>
            <a:off x="670780" y="1152808"/>
            <a:ext cx="76731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A. 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Experimental Setup</a:t>
            </a:r>
            <a:endParaRPr lang="en-US" altLang="zh-TW" sz="1500" i="1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The three considered baselines: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(3) </a:t>
            </a:r>
            <a:r>
              <a:rPr lang="en-US" altLang="zh-TW" sz="1500" dirty="0" err="1">
                <a:latin typeface="Georgia" panose="02040502050405020303" pitchFamily="18" charset="0"/>
              </a:rPr>
              <a:t>BottleNet</a:t>
            </a:r>
            <a:r>
              <a:rPr lang="en-US" altLang="zh-TW" sz="1500" dirty="0">
                <a:latin typeface="Georgia" panose="02040502050405020303" pitchFamily="18" charset="0"/>
              </a:rPr>
              <a:t>++ [7], which uses an auto-encoder to compress the intermediate data. </a:t>
            </a:r>
          </a:p>
          <a:p>
            <a:pPr>
              <a:lnSpc>
                <a:spcPct val="150000"/>
              </a:lnSpc>
            </a:pPr>
            <a:endParaRPr lang="en-US" altLang="zh-TW" sz="1500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latin typeface="Georgia" panose="02040502050405020303" pitchFamily="18" charset="0"/>
              </a:rPr>
              <a:t>As </a:t>
            </a:r>
            <a:r>
              <a:rPr lang="en-US" altLang="zh-TW" sz="1500" dirty="0" err="1">
                <a:latin typeface="Georgia" panose="02040502050405020303" pitchFamily="18" charset="0"/>
              </a:rPr>
              <a:t>BottleNet</a:t>
            </a:r>
            <a:r>
              <a:rPr lang="en-US" altLang="zh-TW" sz="1500" dirty="0">
                <a:latin typeface="Georgia" panose="02040502050405020303" pitchFamily="18" charset="0"/>
              </a:rPr>
              <a:t>++ and their method using DNNs to encode the feature, Huffman coding is used in the original network and the 2-Step Pruning method for a fair comparison.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latin typeface="Georgia" panose="02040502050405020303" pitchFamily="18" charset="0"/>
              </a:rPr>
              <a:t>Besides, they use the PNG method for input image compression, corresponding to the server-based method’s communication overhead.</a:t>
            </a:r>
            <a:endParaRPr lang="en-US" altLang="zh-TW" sz="1500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0F18D6-0534-42FC-A7D0-CF65D7FC1D84}"/>
              </a:ext>
            </a:extLst>
          </p:cNvPr>
          <p:cNvSpPr/>
          <p:nvPr/>
        </p:nvSpPr>
        <p:spPr>
          <a:xfrm>
            <a:off x="992458" y="4519462"/>
            <a:ext cx="7437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 J. Shao and J. Zhang, “</a:t>
            </a:r>
            <a:r>
              <a:rPr lang="en-US" altLang="zh-TW" sz="12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Bottlenet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++: An End-to-End Approach for Feature Compression in Device-Edge Co-Inference Systems,” 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 IEEE ICC </a:t>
            </a:r>
            <a:r>
              <a:rPr lang="en-US" altLang="zh-TW" sz="1200" i="1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Wksps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2020, pp. 1–6.</a:t>
            </a:r>
            <a:endParaRPr lang="zh-TW" altLang="en-US" sz="1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370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DD6F4C4-8B7F-404A-9F64-0ACEE3A10213}"/>
              </a:ext>
            </a:extLst>
          </p:cNvPr>
          <p:cNvCxnSpPr>
            <a:cxnSpLocks/>
          </p:cNvCxnSpPr>
          <p:nvPr/>
        </p:nvCxnSpPr>
        <p:spPr>
          <a:xfrm>
            <a:off x="670781" y="1104733"/>
            <a:ext cx="7484478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副標題 7">
            <a:extLst>
              <a:ext uri="{FF2B5EF4-FFF2-40B4-BE49-F238E27FC236}">
                <a16:creationId xmlns:a16="http://schemas.microsoft.com/office/drawing/2014/main" id="{F275A891-2CF1-4476-A0E2-975E418E6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0322" y="4669371"/>
            <a:ext cx="559997" cy="311756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28</a:t>
            </a:r>
            <a:endParaRPr lang="zh-TW" altLang="en-US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Google Shape;133;p29">
            <a:extLst>
              <a:ext uri="{FF2B5EF4-FFF2-40B4-BE49-F238E27FC236}">
                <a16:creationId xmlns:a16="http://schemas.microsoft.com/office/drawing/2014/main" id="{0CEC4CA4-A912-44C4-B258-B42EBFB35B34}"/>
              </a:ext>
            </a:extLst>
          </p:cNvPr>
          <p:cNvSpPr txBox="1">
            <a:spLocks/>
          </p:cNvSpPr>
          <p:nvPr/>
        </p:nvSpPr>
        <p:spPr>
          <a:xfrm>
            <a:off x="557562" y="139314"/>
            <a:ext cx="7993240" cy="94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pPr algn="l"/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V. </a:t>
            </a:r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Experiment and Evaluation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C1C23B-6506-4C0B-95B3-97F8F5C977DF}"/>
              </a:ext>
            </a:extLst>
          </p:cNvPr>
          <p:cNvSpPr/>
          <p:nvPr/>
        </p:nvSpPr>
        <p:spPr>
          <a:xfrm>
            <a:off x="670780" y="1152808"/>
            <a:ext cx="7673120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B. 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Communication–Computation Trade–Off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80" y="1621503"/>
            <a:ext cx="4506351" cy="335962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4282456-095E-45B4-9D4F-FFB847787B66}"/>
              </a:ext>
            </a:extLst>
          </p:cNvPr>
          <p:cNvSpPr/>
          <p:nvPr/>
        </p:nvSpPr>
        <p:spPr>
          <a:xfrm>
            <a:off x="5283245" y="1443703"/>
            <a:ext cx="3632153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latin typeface="Georgia" panose="02040502050405020303" pitchFamily="18" charset="0"/>
              </a:rPr>
              <a:t>First, from an overall perspective, the closer to the lower-left, the better to the trade-off.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latin typeface="Georgia" panose="02040502050405020303" pitchFamily="18" charset="0"/>
              </a:rPr>
              <a:t>Next, from the data amplification perspective [</a:t>
            </a: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6</a:t>
            </a:r>
            <a:r>
              <a:rPr lang="en-US" altLang="zh-TW" sz="1500" dirty="0">
                <a:latin typeface="Georgia" panose="02040502050405020303" pitchFamily="18" charset="0"/>
              </a:rPr>
              <a:t>]. The grey dashed line is the communication overhead for transmitting the input data.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4692A87-B910-45BC-AAC1-72334D02101E}"/>
              </a:ext>
            </a:extLst>
          </p:cNvPr>
          <p:cNvSpPr/>
          <p:nvPr/>
        </p:nvSpPr>
        <p:spPr>
          <a:xfrm>
            <a:off x="5356505" y="4150130"/>
            <a:ext cx="34856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 H. Li 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altLang="zh-TW" sz="12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Jalad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Joint Accuracy-and Latency-Aware Deep Structure Decoupling for Edge-Cloud Execution,” 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 IEEE 24th Int’l. Conf. Parallel and Distributed Systems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2018, pp. 671–78.</a:t>
            </a:r>
            <a:endParaRPr lang="zh-TW" altLang="en-US" sz="1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009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DD6F4C4-8B7F-404A-9F64-0ACEE3A10213}"/>
              </a:ext>
            </a:extLst>
          </p:cNvPr>
          <p:cNvCxnSpPr>
            <a:cxnSpLocks/>
          </p:cNvCxnSpPr>
          <p:nvPr/>
        </p:nvCxnSpPr>
        <p:spPr>
          <a:xfrm>
            <a:off x="670781" y="1104733"/>
            <a:ext cx="7484478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副標題 7">
            <a:extLst>
              <a:ext uri="{FF2B5EF4-FFF2-40B4-BE49-F238E27FC236}">
                <a16:creationId xmlns:a16="http://schemas.microsoft.com/office/drawing/2014/main" id="{F275A891-2CF1-4476-A0E2-975E418E6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6965" y="4661687"/>
            <a:ext cx="416313" cy="311756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2</a:t>
            </a:r>
            <a:endParaRPr lang="zh-TW" altLang="en-US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5" name="Google Shape;133;p29">
            <a:extLst>
              <a:ext uri="{FF2B5EF4-FFF2-40B4-BE49-F238E27FC236}">
                <a16:creationId xmlns:a16="http://schemas.microsoft.com/office/drawing/2014/main" id="{0CEC4CA4-A912-44C4-B258-B42EBFB35B34}"/>
              </a:ext>
            </a:extLst>
          </p:cNvPr>
          <p:cNvSpPr txBox="1">
            <a:spLocks/>
          </p:cNvSpPr>
          <p:nvPr/>
        </p:nvSpPr>
        <p:spPr>
          <a:xfrm>
            <a:off x="670781" y="514432"/>
            <a:ext cx="3901219" cy="54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pPr algn="l"/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I. Introduction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C1C23B-6506-4C0B-95B3-97F8F5C977DF}"/>
              </a:ext>
            </a:extLst>
          </p:cNvPr>
          <p:cNvSpPr/>
          <p:nvPr/>
        </p:nvSpPr>
        <p:spPr>
          <a:xfrm>
            <a:off x="525812" y="1152808"/>
            <a:ext cx="8001153" cy="2127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The recent breakthrough in AI, especially deep neural networks (DNNs), has affected every branch of science and technology. Particularly, edge AI has been envisioned as a major application scenario to provide DNN–based services at edge devices.</a:t>
            </a:r>
          </a:p>
          <a:p>
            <a:pPr>
              <a:lnSpc>
                <a:spcPct val="150000"/>
              </a:lnSpc>
            </a:pPr>
            <a:endParaRPr lang="en-US" altLang="zh-TW" sz="1500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Driven by the demand for deploying DNN–based services at various edge devices, such as smartphones, wearables, and IoT devices, a new research area called 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edge AI </a:t>
            </a: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emerges [1].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0CA0DC8-4AB4-4B06-BEE3-C5EE84FC7C5F}"/>
              </a:ext>
            </a:extLst>
          </p:cNvPr>
          <p:cNvSpPr/>
          <p:nvPr/>
        </p:nvSpPr>
        <p:spPr>
          <a:xfrm>
            <a:off x="670781" y="4511778"/>
            <a:ext cx="74844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G. Zhu 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“Toward an Intelligent Edge: Wireless Communication Meets Machine Learning,” 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</a:t>
            </a:r>
            <a:r>
              <a:rPr lang="en-US" altLang="zh-TW" sz="1200" i="1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Mag.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vol. 58, no. 1, Jan. 2020, pp. 19–25.</a:t>
            </a:r>
            <a:endParaRPr lang="zh-TW" altLang="en-US" sz="1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561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DD6F4C4-8B7F-404A-9F64-0ACEE3A10213}"/>
              </a:ext>
            </a:extLst>
          </p:cNvPr>
          <p:cNvCxnSpPr>
            <a:cxnSpLocks/>
          </p:cNvCxnSpPr>
          <p:nvPr/>
        </p:nvCxnSpPr>
        <p:spPr>
          <a:xfrm>
            <a:off x="670781" y="1104733"/>
            <a:ext cx="7484478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副標題 7">
            <a:extLst>
              <a:ext uri="{FF2B5EF4-FFF2-40B4-BE49-F238E27FC236}">
                <a16:creationId xmlns:a16="http://schemas.microsoft.com/office/drawing/2014/main" id="{F275A891-2CF1-4476-A0E2-975E418E6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0322" y="4669371"/>
            <a:ext cx="559997" cy="311756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29</a:t>
            </a:r>
            <a:endParaRPr lang="zh-TW" altLang="en-US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Google Shape;133;p29">
            <a:extLst>
              <a:ext uri="{FF2B5EF4-FFF2-40B4-BE49-F238E27FC236}">
                <a16:creationId xmlns:a16="http://schemas.microsoft.com/office/drawing/2014/main" id="{0CEC4CA4-A912-44C4-B258-B42EBFB35B34}"/>
              </a:ext>
            </a:extLst>
          </p:cNvPr>
          <p:cNvSpPr txBox="1">
            <a:spLocks/>
          </p:cNvSpPr>
          <p:nvPr/>
        </p:nvSpPr>
        <p:spPr>
          <a:xfrm>
            <a:off x="557562" y="139314"/>
            <a:ext cx="7993240" cy="94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pPr algn="l"/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V. </a:t>
            </a:r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Experiment and Evaluation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C1C23B-6506-4C0B-95B3-97F8F5C977DF}"/>
              </a:ext>
            </a:extLst>
          </p:cNvPr>
          <p:cNvSpPr/>
          <p:nvPr/>
        </p:nvSpPr>
        <p:spPr>
          <a:xfrm>
            <a:off x="670780" y="1152808"/>
            <a:ext cx="7484479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C. 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Edge Inference Speedup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This part </a:t>
            </a:r>
            <a:r>
              <a:rPr lang="en-US" altLang="zh-TW" sz="1500" dirty="0">
                <a:latin typeface="Georgia" panose="02040502050405020303" pitchFamily="18" charset="0"/>
              </a:rPr>
              <a:t>provides a real-world case study to compare the end-to-end latency.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Edge device: </a:t>
            </a:r>
            <a:r>
              <a:rPr lang="en-US" altLang="zh-TW" sz="1500" dirty="0">
                <a:latin typeface="Georgia" panose="02040502050405020303" pitchFamily="18" charset="0"/>
              </a:rPr>
              <a:t>Raspberry Pi 3  (1GB RAM and 24GFLOP/s).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latin typeface="Georgia" panose="02040502050405020303" pitchFamily="18" charset="0"/>
              </a:rPr>
              <a:t>Edge server:  RTX 2080 TI    (11GB RAM and 13.45 TFLOP/s).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ML Framework:  </a:t>
            </a:r>
            <a:r>
              <a:rPr lang="en-US" altLang="zh-TW" sz="1500" dirty="0" err="1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PyTorch</a:t>
            </a: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500" dirty="0">
                <a:latin typeface="Georgia" panose="02040502050405020303" pitchFamily="18" charset="0"/>
              </a:rPr>
              <a:t>and the original network ResNet18 needs more than 0.9 GB memory.</a:t>
            </a: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They </a:t>
            </a:r>
            <a:r>
              <a:rPr lang="en-US" altLang="zh-TW" sz="1500" dirty="0">
                <a:latin typeface="Georgia" panose="02040502050405020303" pitchFamily="18" charset="0"/>
              </a:rPr>
              <a:t>can roughly deploy 40% of the uncompressed model and 90% of the compressed model on the Raspberry.</a:t>
            </a:r>
            <a:endParaRPr lang="en-US" altLang="zh-TW" sz="1500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569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DD6F4C4-8B7F-404A-9F64-0ACEE3A10213}"/>
              </a:ext>
            </a:extLst>
          </p:cNvPr>
          <p:cNvCxnSpPr>
            <a:cxnSpLocks/>
          </p:cNvCxnSpPr>
          <p:nvPr/>
        </p:nvCxnSpPr>
        <p:spPr>
          <a:xfrm>
            <a:off x="670781" y="1104733"/>
            <a:ext cx="7484478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副標題 7">
            <a:extLst>
              <a:ext uri="{FF2B5EF4-FFF2-40B4-BE49-F238E27FC236}">
                <a16:creationId xmlns:a16="http://schemas.microsoft.com/office/drawing/2014/main" id="{F275A891-2CF1-4476-A0E2-975E418E6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0322" y="4669371"/>
            <a:ext cx="559997" cy="311756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30</a:t>
            </a:r>
            <a:endParaRPr lang="zh-TW" altLang="en-US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Google Shape;133;p29">
            <a:extLst>
              <a:ext uri="{FF2B5EF4-FFF2-40B4-BE49-F238E27FC236}">
                <a16:creationId xmlns:a16="http://schemas.microsoft.com/office/drawing/2014/main" id="{0CEC4CA4-A912-44C4-B258-B42EBFB35B34}"/>
              </a:ext>
            </a:extLst>
          </p:cNvPr>
          <p:cNvSpPr txBox="1">
            <a:spLocks/>
          </p:cNvSpPr>
          <p:nvPr/>
        </p:nvSpPr>
        <p:spPr>
          <a:xfrm>
            <a:off x="557562" y="139314"/>
            <a:ext cx="7993240" cy="94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pPr algn="l"/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V. </a:t>
            </a:r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Experiment and Evaluation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C1C23B-6506-4C0B-95B3-97F8F5C977DF}"/>
              </a:ext>
            </a:extLst>
          </p:cNvPr>
          <p:cNvSpPr/>
          <p:nvPr/>
        </p:nvSpPr>
        <p:spPr>
          <a:xfrm>
            <a:off x="670780" y="1152808"/>
            <a:ext cx="7484479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C. 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Edge Inference Speedup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2" y="1597465"/>
            <a:ext cx="4640451" cy="338366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4282456-095E-45B4-9D4F-FFB847787B66}"/>
              </a:ext>
            </a:extLst>
          </p:cNvPr>
          <p:cNvSpPr/>
          <p:nvPr/>
        </p:nvSpPr>
        <p:spPr>
          <a:xfrm>
            <a:off x="5283245" y="1549391"/>
            <a:ext cx="3632155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Even under a poor communication environment (smaller than 40 </a:t>
            </a:r>
            <a:r>
              <a:rPr lang="en-US" altLang="zh-TW" sz="1500" dirty="0" err="1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KBps</a:t>
            </a: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), the proposed  method can still maintain the inference latency around 0.1 sec.</a:t>
            </a:r>
          </a:p>
        </p:txBody>
      </p:sp>
    </p:spTree>
    <p:extLst>
      <p:ext uri="{BB962C8B-B14F-4D97-AF65-F5344CB8AC3E}">
        <p14:creationId xmlns:p14="http://schemas.microsoft.com/office/powerpoint/2010/main" val="724116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DD6F4C4-8B7F-404A-9F64-0ACEE3A10213}"/>
              </a:ext>
            </a:extLst>
          </p:cNvPr>
          <p:cNvCxnSpPr>
            <a:cxnSpLocks/>
          </p:cNvCxnSpPr>
          <p:nvPr/>
        </p:nvCxnSpPr>
        <p:spPr>
          <a:xfrm>
            <a:off x="670781" y="1104733"/>
            <a:ext cx="7484478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副標題 7">
            <a:extLst>
              <a:ext uri="{FF2B5EF4-FFF2-40B4-BE49-F238E27FC236}">
                <a16:creationId xmlns:a16="http://schemas.microsoft.com/office/drawing/2014/main" id="{F275A891-2CF1-4476-A0E2-975E418E6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0322" y="4669371"/>
            <a:ext cx="559997" cy="311756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31</a:t>
            </a:r>
            <a:endParaRPr lang="zh-TW" altLang="en-US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Google Shape;133;p29">
            <a:extLst>
              <a:ext uri="{FF2B5EF4-FFF2-40B4-BE49-F238E27FC236}">
                <a16:creationId xmlns:a16="http://schemas.microsoft.com/office/drawing/2014/main" id="{0CEC4CA4-A912-44C4-B258-B42EBFB35B34}"/>
              </a:ext>
            </a:extLst>
          </p:cNvPr>
          <p:cNvSpPr txBox="1">
            <a:spLocks/>
          </p:cNvSpPr>
          <p:nvPr/>
        </p:nvSpPr>
        <p:spPr>
          <a:xfrm>
            <a:off x="557562" y="139314"/>
            <a:ext cx="7993240" cy="94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pPr algn="l"/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V. </a:t>
            </a:r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Experiment and Evaluation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C1C23B-6506-4C0B-95B3-97F8F5C977DF}"/>
              </a:ext>
            </a:extLst>
          </p:cNvPr>
          <p:cNvSpPr/>
          <p:nvPr/>
        </p:nvSpPr>
        <p:spPr>
          <a:xfrm>
            <a:off x="670780" y="1152808"/>
            <a:ext cx="7641370" cy="2820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D. 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Performance of Learning–Driven JSCC over Noisy Channels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Previous </a:t>
            </a: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simulations assumed error–free transmission of the intermediate feature. In this part, they consider noisy channels and verify the effectiveness of the learning–driven JSCC scheme for feature encoding.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Two </a:t>
            </a: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kinds of noisy channels are considered, namely, an AWGN channel and a Binary Symmetric Channel (BSC)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Note that </a:t>
            </a:r>
            <a:r>
              <a:rPr lang="en-US" altLang="zh-TW" sz="1500" dirty="0">
                <a:latin typeface="Georgia" panose="02040502050405020303" pitchFamily="18" charset="0"/>
              </a:rPr>
              <a:t>JSCC does not need extra channel coding, and they assume perfect channel coding for other methods.</a:t>
            </a:r>
            <a:endParaRPr lang="en-US" altLang="zh-TW" sz="1500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993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DD6F4C4-8B7F-404A-9F64-0ACEE3A10213}"/>
              </a:ext>
            </a:extLst>
          </p:cNvPr>
          <p:cNvCxnSpPr>
            <a:cxnSpLocks/>
          </p:cNvCxnSpPr>
          <p:nvPr/>
        </p:nvCxnSpPr>
        <p:spPr>
          <a:xfrm>
            <a:off x="670781" y="1104733"/>
            <a:ext cx="7484478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副標題 7">
            <a:extLst>
              <a:ext uri="{FF2B5EF4-FFF2-40B4-BE49-F238E27FC236}">
                <a16:creationId xmlns:a16="http://schemas.microsoft.com/office/drawing/2014/main" id="{F275A891-2CF1-4476-A0E2-975E418E6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0322" y="4669371"/>
            <a:ext cx="559997" cy="311756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32</a:t>
            </a:r>
            <a:endParaRPr lang="zh-TW" altLang="en-US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Google Shape;133;p29">
            <a:extLst>
              <a:ext uri="{FF2B5EF4-FFF2-40B4-BE49-F238E27FC236}">
                <a16:creationId xmlns:a16="http://schemas.microsoft.com/office/drawing/2014/main" id="{0CEC4CA4-A912-44C4-B258-B42EBFB35B34}"/>
              </a:ext>
            </a:extLst>
          </p:cNvPr>
          <p:cNvSpPr txBox="1">
            <a:spLocks/>
          </p:cNvSpPr>
          <p:nvPr/>
        </p:nvSpPr>
        <p:spPr>
          <a:xfrm>
            <a:off x="557562" y="139314"/>
            <a:ext cx="7993240" cy="94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pPr algn="l"/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V. </a:t>
            </a:r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Experiment and Evaluation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C1C23B-6506-4C0B-95B3-97F8F5C977DF}"/>
              </a:ext>
            </a:extLst>
          </p:cNvPr>
          <p:cNvSpPr/>
          <p:nvPr/>
        </p:nvSpPr>
        <p:spPr>
          <a:xfrm>
            <a:off x="670780" y="1152808"/>
            <a:ext cx="7596920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D. 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Performance of Learning–Driven JSCC over Noisy Channels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17" y="1597465"/>
            <a:ext cx="8203329" cy="30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35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DD6F4C4-8B7F-404A-9F64-0ACEE3A10213}"/>
              </a:ext>
            </a:extLst>
          </p:cNvPr>
          <p:cNvCxnSpPr>
            <a:cxnSpLocks/>
          </p:cNvCxnSpPr>
          <p:nvPr/>
        </p:nvCxnSpPr>
        <p:spPr>
          <a:xfrm>
            <a:off x="670781" y="1104733"/>
            <a:ext cx="7484478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副標題 7">
            <a:extLst>
              <a:ext uri="{FF2B5EF4-FFF2-40B4-BE49-F238E27FC236}">
                <a16:creationId xmlns:a16="http://schemas.microsoft.com/office/drawing/2014/main" id="{F275A891-2CF1-4476-A0E2-975E418E6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0322" y="4669371"/>
            <a:ext cx="559997" cy="311756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33</a:t>
            </a:r>
            <a:endParaRPr lang="zh-TW" altLang="en-US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Google Shape;133;p29">
            <a:extLst>
              <a:ext uri="{FF2B5EF4-FFF2-40B4-BE49-F238E27FC236}">
                <a16:creationId xmlns:a16="http://schemas.microsoft.com/office/drawing/2014/main" id="{0CEC4CA4-A912-44C4-B258-B42EBFB35B34}"/>
              </a:ext>
            </a:extLst>
          </p:cNvPr>
          <p:cNvSpPr txBox="1">
            <a:spLocks/>
          </p:cNvSpPr>
          <p:nvPr/>
        </p:nvSpPr>
        <p:spPr>
          <a:xfrm>
            <a:off x="557562" y="139314"/>
            <a:ext cx="7993240" cy="94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pPr algn="l"/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VI. Conclusion</a:t>
            </a:r>
            <a:endParaRPr lang="en-US" altLang="zh-TW" sz="2800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C1C23B-6506-4C0B-95B3-97F8F5C977DF}"/>
              </a:ext>
            </a:extLst>
          </p:cNvPr>
          <p:cNvSpPr/>
          <p:nvPr/>
        </p:nvSpPr>
        <p:spPr>
          <a:xfrm>
            <a:off x="670780" y="1152808"/>
            <a:ext cx="7596920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This article investigate the communication-computation trade-off in edge inference.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And propose a general three step framework for supervised tasks.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Which incorporates three techniques, i.e., model splitting, model compression, and feature encoding to reduce the end-to-end latency in co-inference.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Simulations based on the classification task verify that this framework achieved a better communication-computation trade-off and much lower latency than other baselines.</a:t>
            </a:r>
            <a:endParaRPr lang="en-US" altLang="zh-TW" sz="1500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1047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DD6F4C4-8B7F-404A-9F64-0ACEE3A10213}"/>
              </a:ext>
            </a:extLst>
          </p:cNvPr>
          <p:cNvCxnSpPr>
            <a:cxnSpLocks/>
          </p:cNvCxnSpPr>
          <p:nvPr/>
        </p:nvCxnSpPr>
        <p:spPr>
          <a:xfrm>
            <a:off x="670781" y="1104733"/>
            <a:ext cx="7484478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副標題 7">
            <a:extLst>
              <a:ext uri="{FF2B5EF4-FFF2-40B4-BE49-F238E27FC236}">
                <a16:creationId xmlns:a16="http://schemas.microsoft.com/office/drawing/2014/main" id="{F275A891-2CF1-4476-A0E2-975E418E6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0322" y="4669371"/>
            <a:ext cx="559997" cy="311756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34</a:t>
            </a:r>
            <a:endParaRPr lang="zh-TW" altLang="en-US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Google Shape;133;p29">
            <a:extLst>
              <a:ext uri="{FF2B5EF4-FFF2-40B4-BE49-F238E27FC236}">
                <a16:creationId xmlns:a16="http://schemas.microsoft.com/office/drawing/2014/main" id="{0CEC4CA4-A912-44C4-B258-B42EBFB35B34}"/>
              </a:ext>
            </a:extLst>
          </p:cNvPr>
          <p:cNvSpPr txBox="1">
            <a:spLocks/>
          </p:cNvSpPr>
          <p:nvPr/>
        </p:nvSpPr>
        <p:spPr>
          <a:xfrm>
            <a:off x="557562" y="139314"/>
            <a:ext cx="7993240" cy="94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pPr algn="l"/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VI. Future Works</a:t>
            </a:r>
            <a:endParaRPr lang="en-US" altLang="zh-TW" sz="2800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C1C23B-6506-4C0B-95B3-97F8F5C977DF}"/>
              </a:ext>
            </a:extLst>
          </p:cNvPr>
          <p:cNvSpPr/>
          <p:nvPr/>
        </p:nvSpPr>
        <p:spPr>
          <a:xfrm>
            <a:off x="670780" y="1152808"/>
            <a:ext cx="75969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While promising results have been demonstrated, the proposed method also has some limitations.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First, </a:t>
            </a: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the incremental network pruning method requires manual setup for the sparsity ratio in each iteration, and the 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pruning during training </a:t>
            </a: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approach requires many iterations to coverage.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Second, the feature encoding scheme uses extra DNNs that introduce an additional computational cost. Designing a lightweight DNN that maintains a trade-off between extra computation and the data compression ratio becomes essential.</a:t>
            </a:r>
            <a:endParaRPr lang="en-US" altLang="zh-TW" sz="1500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2780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DD6F4C4-8B7F-404A-9F64-0ACEE3A10213}"/>
              </a:ext>
            </a:extLst>
          </p:cNvPr>
          <p:cNvCxnSpPr>
            <a:cxnSpLocks/>
          </p:cNvCxnSpPr>
          <p:nvPr/>
        </p:nvCxnSpPr>
        <p:spPr>
          <a:xfrm>
            <a:off x="670781" y="1104733"/>
            <a:ext cx="7484478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副標題 7">
            <a:extLst>
              <a:ext uri="{FF2B5EF4-FFF2-40B4-BE49-F238E27FC236}">
                <a16:creationId xmlns:a16="http://schemas.microsoft.com/office/drawing/2014/main" id="{F275A891-2CF1-4476-A0E2-975E418E6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0322" y="4669371"/>
            <a:ext cx="559997" cy="311756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35</a:t>
            </a:r>
            <a:endParaRPr lang="zh-TW" altLang="en-US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Google Shape;133;p29">
            <a:extLst>
              <a:ext uri="{FF2B5EF4-FFF2-40B4-BE49-F238E27FC236}">
                <a16:creationId xmlns:a16="http://schemas.microsoft.com/office/drawing/2014/main" id="{0CEC4CA4-A912-44C4-B258-B42EBFB35B34}"/>
              </a:ext>
            </a:extLst>
          </p:cNvPr>
          <p:cNvSpPr txBox="1">
            <a:spLocks/>
          </p:cNvSpPr>
          <p:nvPr/>
        </p:nvSpPr>
        <p:spPr>
          <a:xfrm>
            <a:off x="557562" y="139314"/>
            <a:ext cx="7993240" cy="94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pPr algn="l"/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VI. Future Works</a:t>
            </a:r>
            <a:endParaRPr lang="en-US" altLang="zh-TW" sz="2800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C1C23B-6506-4C0B-95B3-97F8F5C977DF}"/>
              </a:ext>
            </a:extLst>
          </p:cNvPr>
          <p:cNvSpPr/>
          <p:nvPr/>
        </p:nvSpPr>
        <p:spPr>
          <a:xfrm>
            <a:off x="670780" y="1152808"/>
            <a:ext cx="7596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Third, the hyper-parameters in the framework (split position, model sparsity ratio, and data compression ratio) probably are manually tuned.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And possibly required a </a:t>
            </a: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brute force search to find the candidate model in different edge environments. </a:t>
            </a:r>
            <a:r>
              <a:rPr lang="en-US" altLang="zh-TW" sz="1500" dirty="0">
                <a:latin typeface="Georgia" panose="02040502050405020303" pitchFamily="18" charset="0"/>
              </a:rPr>
              <a:t>This off-line search process is time-consuming.</a:t>
            </a:r>
            <a:endParaRPr lang="en-US" altLang="zh-TW" sz="1500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7578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DD6F4C4-8B7F-404A-9F64-0ACEE3A10213}"/>
              </a:ext>
            </a:extLst>
          </p:cNvPr>
          <p:cNvCxnSpPr>
            <a:cxnSpLocks/>
          </p:cNvCxnSpPr>
          <p:nvPr/>
        </p:nvCxnSpPr>
        <p:spPr>
          <a:xfrm>
            <a:off x="670781" y="1104733"/>
            <a:ext cx="7484478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副標題 7">
            <a:extLst>
              <a:ext uri="{FF2B5EF4-FFF2-40B4-BE49-F238E27FC236}">
                <a16:creationId xmlns:a16="http://schemas.microsoft.com/office/drawing/2014/main" id="{F275A891-2CF1-4476-A0E2-975E418E6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0322" y="4669371"/>
            <a:ext cx="559997" cy="311756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36</a:t>
            </a:r>
            <a:endParaRPr lang="zh-TW" altLang="en-US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Google Shape;133;p29">
            <a:extLst>
              <a:ext uri="{FF2B5EF4-FFF2-40B4-BE49-F238E27FC236}">
                <a16:creationId xmlns:a16="http://schemas.microsoft.com/office/drawing/2014/main" id="{0CEC4CA4-A912-44C4-B258-B42EBFB35B34}"/>
              </a:ext>
            </a:extLst>
          </p:cNvPr>
          <p:cNvSpPr txBox="1">
            <a:spLocks/>
          </p:cNvSpPr>
          <p:nvPr/>
        </p:nvSpPr>
        <p:spPr>
          <a:xfrm>
            <a:off x="557562" y="139314"/>
            <a:ext cx="7993240" cy="94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pPr algn="l"/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VI. Future Works</a:t>
            </a:r>
            <a:endParaRPr lang="en-US" altLang="zh-TW" sz="2800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C1C23B-6506-4C0B-95B3-97F8F5C977DF}"/>
              </a:ext>
            </a:extLst>
          </p:cNvPr>
          <p:cNvSpPr/>
          <p:nvPr/>
        </p:nvSpPr>
        <p:spPr>
          <a:xfrm>
            <a:off x="670780" y="1152808"/>
            <a:ext cx="7596920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Suggestions from the author: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(1) The neural architecture search (NAS) technique [3] can be applied for searching the hardware-accelerated and communication-aware DNNs for edge deployment, rather than the hand-crafted models.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(2) </a:t>
            </a: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To further reduce the communication overhead, information theory can be leveraged to design the feature encoder. Like adding an entropy constraint for source coding and a mutual </a:t>
            </a:r>
            <a:r>
              <a:rPr lang="fr-FR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information constraint for JSCC.</a:t>
            </a:r>
            <a:endParaRPr lang="en-US" altLang="zh-TW" sz="1500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(3) </a:t>
            </a: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Searching the optimal hyper-parameters by reinforcement learning is a promising direction to explore.</a:t>
            </a:r>
            <a:endParaRPr lang="en-US" altLang="zh-TW" sz="1500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CA0DC8-4AB4-4B06-BEE3-C5EE84FC7C5F}"/>
              </a:ext>
            </a:extLst>
          </p:cNvPr>
          <p:cNvSpPr/>
          <p:nvPr/>
        </p:nvSpPr>
        <p:spPr>
          <a:xfrm>
            <a:off x="945847" y="4519462"/>
            <a:ext cx="74844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H. Cai 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“Once for All: Train One Network and Specialize It for Efficient Deployment,” 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Int’l. Conf. Learning Representations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2020.</a:t>
            </a:r>
            <a:endParaRPr lang="zh-TW" altLang="en-US" sz="1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4753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DD6F4C4-8B7F-404A-9F64-0ACEE3A10213}"/>
              </a:ext>
            </a:extLst>
          </p:cNvPr>
          <p:cNvCxnSpPr>
            <a:cxnSpLocks/>
          </p:cNvCxnSpPr>
          <p:nvPr/>
        </p:nvCxnSpPr>
        <p:spPr>
          <a:xfrm>
            <a:off x="670781" y="1104733"/>
            <a:ext cx="7484478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副標題 7">
            <a:extLst>
              <a:ext uri="{FF2B5EF4-FFF2-40B4-BE49-F238E27FC236}">
                <a16:creationId xmlns:a16="http://schemas.microsoft.com/office/drawing/2014/main" id="{F275A891-2CF1-4476-A0E2-975E418E6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0322" y="4669371"/>
            <a:ext cx="559997" cy="311756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37</a:t>
            </a:r>
            <a:endParaRPr lang="zh-TW" altLang="en-US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Google Shape;133;p29">
            <a:extLst>
              <a:ext uri="{FF2B5EF4-FFF2-40B4-BE49-F238E27FC236}">
                <a16:creationId xmlns:a16="http://schemas.microsoft.com/office/drawing/2014/main" id="{0CEC4CA4-A912-44C4-B258-B42EBFB35B34}"/>
              </a:ext>
            </a:extLst>
          </p:cNvPr>
          <p:cNvSpPr txBox="1">
            <a:spLocks/>
          </p:cNvSpPr>
          <p:nvPr/>
        </p:nvSpPr>
        <p:spPr>
          <a:xfrm>
            <a:off x="557562" y="139314"/>
            <a:ext cx="4414488" cy="94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pPr algn="l"/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VII. References</a:t>
            </a:r>
            <a:endParaRPr lang="en-US" altLang="zh-TW" sz="2800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CA0DC8-4AB4-4B06-BEE3-C5EE84FC7C5F}"/>
              </a:ext>
            </a:extLst>
          </p:cNvPr>
          <p:cNvSpPr/>
          <p:nvPr/>
        </p:nvSpPr>
        <p:spPr>
          <a:xfrm>
            <a:off x="557561" y="2810751"/>
            <a:ext cx="74844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H. Cai 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“Once for All: Train One Network and Specialize It for Efficient Deployment,” 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Int’l. Conf. Learning Representations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2020.</a:t>
            </a:r>
            <a:endParaRPr lang="zh-TW" altLang="en-US" sz="1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04F998-45A2-4188-8C39-D6A53F91D5D3}"/>
              </a:ext>
            </a:extLst>
          </p:cNvPr>
          <p:cNvSpPr/>
          <p:nvPr/>
        </p:nvSpPr>
        <p:spPr>
          <a:xfrm>
            <a:off x="557562" y="1197786"/>
            <a:ext cx="77056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Jiawei Shao and Jun Zhang, “Communication–Computation Trade–off in Resource–Constrained Edge Inference, ” in 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Communications Magazine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vol. 58, no. 12, pp. 20–26, December 2020.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0CA0DC8-4AB4-4B06-BEE3-C5EE84FC7C5F}"/>
              </a:ext>
            </a:extLst>
          </p:cNvPr>
          <p:cNvSpPr/>
          <p:nvPr/>
        </p:nvSpPr>
        <p:spPr>
          <a:xfrm>
            <a:off x="557561" y="1735441"/>
            <a:ext cx="74844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G. Zhu 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“Toward an Intelligent Edge: Wireless Communication Meets Machine Learning,” 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</a:t>
            </a:r>
            <a:r>
              <a:rPr lang="en-US" altLang="zh-TW" sz="1200" i="1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Mag.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vol. 58, no. 1, Jan. 2020, pp. 19–25.</a:t>
            </a:r>
            <a:endParaRPr lang="zh-TW" altLang="en-US" sz="1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A58722F-4B45-4A3C-91CF-BDB178C5DDA0}"/>
              </a:ext>
            </a:extLst>
          </p:cNvPr>
          <p:cNvSpPr/>
          <p:nvPr/>
        </p:nvSpPr>
        <p:spPr>
          <a:xfrm>
            <a:off x="557562" y="2273096"/>
            <a:ext cx="74844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Y. Cheng 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“Model Compression and Acceleration for Deep Neural Networks: The Principles, Progress, and Challenges,” </a:t>
            </a:r>
            <a:r>
              <a:rPr lang="nl-NL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Signal Processing Mag.</a:t>
            </a:r>
            <a:r>
              <a:rPr lang="nl-NL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vol. 35, no. 1, 2018, 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pp. 126–36.</a:t>
            </a:r>
            <a:endParaRPr lang="zh-TW" altLang="en-US" sz="1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C1CF5E-BB69-4553-A1C4-E7E75EFC9B72}"/>
              </a:ext>
            </a:extLst>
          </p:cNvPr>
          <p:cNvSpPr/>
          <p:nvPr/>
        </p:nvSpPr>
        <p:spPr>
          <a:xfrm>
            <a:off x="557561" y="3348406"/>
            <a:ext cx="7856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N. </a:t>
            </a:r>
            <a:r>
              <a:rPr lang="en-US" altLang="zh-TW" sz="12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Tishby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N. </a:t>
            </a:r>
            <a:r>
              <a:rPr lang="en-US" altLang="zh-TW" sz="12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Zaslavsky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“Deep Learning and the Information Bottleneck Principle,” 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 IEEE Info. Theory </a:t>
            </a:r>
            <a:r>
              <a:rPr lang="en-US" altLang="zh-TW" sz="1200" i="1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Wksp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2015, pp. 1–5.</a:t>
            </a:r>
            <a:endParaRPr lang="zh-TW" altLang="en-US" sz="1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A40C29A-6E36-47A8-B28F-534189F9E7ED}"/>
              </a:ext>
            </a:extLst>
          </p:cNvPr>
          <p:cNvSpPr/>
          <p:nvPr/>
        </p:nvSpPr>
        <p:spPr>
          <a:xfrm>
            <a:off x="557561" y="3886061"/>
            <a:ext cx="68951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 W. Shi 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“Improving Device-Edge Cooperative Inference of Deep Learning Via 2-Step Pruning,” </a:t>
            </a:r>
            <a:r>
              <a:rPr lang="en-US" altLang="zh-TW" sz="12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arXiv:1903.03472, 2019.</a:t>
            </a:r>
            <a:endParaRPr lang="zh-TW" altLang="en-US" sz="1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F36B18C-06C4-46DC-BC8A-73D7BCAF0211}"/>
              </a:ext>
            </a:extLst>
          </p:cNvPr>
          <p:cNvSpPr/>
          <p:nvPr/>
        </p:nvSpPr>
        <p:spPr>
          <a:xfrm>
            <a:off x="557561" y="4442015"/>
            <a:ext cx="7655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 H. Li 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altLang="zh-TW" sz="12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Jalad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Joint Accuracy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–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Latency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–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Aware Deep Structure Decoupling for Edge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–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Execution,” 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 IEEE 24th Int’l. Conf. Parallel and Distributed Systems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2018, pp. 671–78.</a:t>
            </a:r>
            <a:endParaRPr lang="zh-TW" altLang="en-US" sz="1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9215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DD6F4C4-8B7F-404A-9F64-0ACEE3A10213}"/>
              </a:ext>
            </a:extLst>
          </p:cNvPr>
          <p:cNvCxnSpPr>
            <a:cxnSpLocks/>
          </p:cNvCxnSpPr>
          <p:nvPr/>
        </p:nvCxnSpPr>
        <p:spPr>
          <a:xfrm>
            <a:off x="670781" y="1104733"/>
            <a:ext cx="7484478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副標題 7">
            <a:extLst>
              <a:ext uri="{FF2B5EF4-FFF2-40B4-BE49-F238E27FC236}">
                <a16:creationId xmlns:a16="http://schemas.microsoft.com/office/drawing/2014/main" id="{F275A891-2CF1-4476-A0E2-975E418E6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0322" y="4669371"/>
            <a:ext cx="559997" cy="311756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38</a:t>
            </a:r>
            <a:endParaRPr lang="zh-TW" altLang="en-US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Google Shape;133;p29">
            <a:extLst>
              <a:ext uri="{FF2B5EF4-FFF2-40B4-BE49-F238E27FC236}">
                <a16:creationId xmlns:a16="http://schemas.microsoft.com/office/drawing/2014/main" id="{0CEC4CA4-A912-44C4-B258-B42EBFB35B34}"/>
              </a:ext>
            </a:extLst>
          </p:cNvPr>
          <p:cNvSpPr txBox="1">
            <a:spLocks/>
          </p:cNvSpPr>
          <p:nvPr/>
        </p:nvSpPr>
        <p:spPr>
          <a:xfrm>
            <a:off x="557562" y="139314"/>
            <a:ext cx="4128738" cy="94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pPr algn="l"/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VII. References</a:t>
            </a:r>
            <a:endParaRPr lang="en-US" altLang="zh-TW" sz="2800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5B4C7E4-2147-4381-AED2-3023F1FB72BE}"/>
              </a:ext>
            </a:extLst>
          </p:cNvPr>
          <p:cNvSpPr/>
          <p:nvPr/>
        </p:nvSpPr>
        <p:spPr>
          <a:xfrm>
            <a:off x="557562" y="1182673"/>
            <a:ext cx="771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 J. Shao and J. Zhang, “</a:t>
            </a:r>
            <a:r>
              <a:rPr lang="en-US" altLang="zh-TW" sz="12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Bottlenet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++: An End-to-End Approach for Feature Compression in Device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–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Co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–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 Systems,” 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 IEEE ICC </a:t>
            </a:r>
            <a:r>
              <a:rPr lang="en-US" altLang="zh-TW" sz="1200" i="1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Wksps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2020, pp. 1–6.</a:t>
            </a:r>
            <a:endParaRPr lang="zh-TW" altLang="en-US" sz="1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2CF6846-1A38-40BC-B72F-30F8217377AC}"/>
              </a:ext>
            </a:extLst>
          </p:cNvPr>
          <p:cNvSpPr/>
          <p:nvPr/>
        </p:nvSpPr>
        <p:spPr>
          <a:xfrm>
            <a:off x="557562" y="1725525"/>
            <a:ext cx="78254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[8] E. </a:t>
            </a:r>
            <a:r>
              <a:rPr lang="en-US" altLang="zh-TW" sz="12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Bourtsoulatze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D. B. </a:t>
            </a:r>
            <a:r>
              <a:rPr lang="en-US" altLang="zh-TW" sz="12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Kurka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D. </a:t>
            </a:r>
            <a:r>
              <a:rPr lang="en-US" altLang="zh-TW" sz="12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Gunduz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“Deep Joint Source-Channel Coding for Wireless Image Transmission,” 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Trans. Cognitive </a:t>
            </a:r>
            <a:r>
              <a:rPr lang="en-US" altLang="zh-TW" sz="1200" i="1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and Networking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2019.</a:t>
            </a:r>
            <a:endParaRPr lang="zh-TW" altLang="en-US" sz="1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0E69208-E406-4EEF-BF1B-C3DA70D8E247}"/>
              </a:ext>
            </a:extLst>
          </p:cNvPr>
          <p:cNvSpPr/>
          <p:nvPr/>
        </p:nvSpPr>
        <p:spPr>
          <a:xfrm>
            <a:off x="557562" y="2268377"/>
            <a:ext cx="7385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[9] </a:t>
            </a:r>
            <a:r>
              <a:rPr lang="en-US" altLang="zh-TW" sz="12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Baldassarre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L., Pontil, M., &amp; </a:t>
            </a:r>
            <a:r>
              <a:rPr lang="en-US" altLang="zh-TW" sz="12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Mourão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-Miranda, J. (2017). “Sparsity is better with stability: Combining accuracy and stability for model selection in brain decoding. ” 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Frontiers in neuroscience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62.</a:t>
            </a:r>
            <a:endParaRPr lang="zh-TW" altLang="en-US" sz="1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F829FE4-E0A3-436C-ACF0-50F26F264A74}"/>
              </a:ext>
            </a:extLst>
          </p:cNvPr>
          <p:cNvSpPr/>
          <p:nvPr/>
        </p:nvSpPr>
        <p:spPr>
          <a:xfrm>
            <a:off x="557562" y="2803033"/>
            <a:ext cx="74824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[10] M. Zhu and S. Gupta, “To Prune, or Not to Prune: Exploring the Efficacy of Pruning for Model Compression,” 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Int’l. Conf. Learning Representations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2018.</a:t>
            </a:r>
            <a:endParaRPr lang="zh-TW" altLang="en-US" sz="1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51F15C2-2A9D-4DE5-A3A1-C9DA8F0D096A}"/>
              </a:ext>
            </a:extLst>
          </p:cNvPr>
          <p:cNvSpPr/>
          <p:nvPr/>
        </p:nvSpPr>
        <p:spPr>
          <a:xfrm>
            <a:off x="557562" y="3354080"/>
            <a:ext cx="7482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[11] K. Choi </a:t>
            </a:r>
            <a:r>
              <a:rPr lang="fr-FR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fr-FR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“Neural Joint Source-Channel Coding,” </a:t>
            </a:r>
            <a:r>
              <a:rPr lang="fr-FR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Int’l. 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Conf. Machine Learning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2019, pp. 1182–92.</a:t>
            </a:r>
            <a:endParaRPr lang="zh-TW" altLang="en-US" sz="1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1BAB301-4756-483E-A21A-73A463FC338D}"/>
              </a:ext>
            </a:extLst>
          </p:cNvPr>
          <p:cNvSpPr/>
          <p:nvPr/>
        </p:nvSpPr>
        <p:spPr>
          <a:xfrm>
            <a:off x="557562" y="3720461"/>
            <a:ext cx="71553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[12] A. </a:t>
            </a:r>
            <a:r>
              <a:rPr lang="en-US" altLang="zh-TW" sz="12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Krizhevsky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“Learning Multiple Layers of Features from Tiny Images,” </a:t>
            </a:r>
            <a:r>
              <a:rPr lang="en-US" altLang="zh-TW" sz="1200" i="1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Citeseer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Tech. Rep., 2009.</a:t>
            </a:r>
            <a:endParaRPr lang="zh-TW" altLang="en-US" sz="1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01FB54E-B4A2-474D-AE08-09F917B85C21}"/>
              </a:ext>
            </a:extLst>
          </p:cNvPr>
          <p:cNvSpPr/>
          <p:nvPr/>
        </p:nvSpPr>
        <p:spPr>
          <a:xfrm>
            <a:off x="557563" y="4086842"/>
            <a:ext cx="71553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[13] K. He 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“Deep Residual Learning for Image Recognition,” 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Proc. IEEE Conf. Computer Vision and Pattern Recognition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2016, pp. 770–78.</a:t>
            </a:r>
            <a:endParaRPr lang="zh-TW" altLang="en-US" sz="1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69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DD6F4C4-8B7F-404A-9F64-0ACEE3A10213}"/>
              </a:ext>
            </a:extLst>
          </p:cNvPr>
          <p:cNvCxnSpPr>
            <a:cxnSpLocks/>
          </p:cNvCxnSpPr>
          <p:nvPr/>
        </p:nvCxnSpPr>
        <p:spPr>
          <a:xfrm>
            <a:off x="670781" y="1104733"/>
            <a:ext cx="7484478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副標題 7">
            <a:extLst>
              <a:ext uri="{FF2B5EF4-FFF2-40B4-BE49-F238E27FC236}">
                <a16:creationId xmlns:a16="http://schemas.microsoft.com/office/drawing/2014/main" id="{F275A891-2CF1-4476-A0E2-975E418E6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6965" y="4661687"/>
            <a:ext cx="416313" cy="311756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endParaRPr lang="zh-TW" altLang="en-US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5" name="Google Shape;133;p29">
            <a:extLst>
              <a:ext uri="{FF2B5EF4-FFF2-40B4-BE49-F238E27FC236}">
                <a16:creationId xmlns:a16="http://schemas.microsoft.com/office/drawing/2014/main" id="{0CEC4CA4-A912-44C4-B258-B42EBFB35B34}"/>
              </a:ext>
            </a:extLst>
          </p:cNvPr>
          <p:cNvSpPr txBox="1">
            <a:spLocks/>
          </p:cNvSpPr>
          <p:nvPr/>
        </p:nvSpPr>
        <p:spPr>
          <a:xfrm>
            <a:off x="670781" y="514432"/>
            <a:ext cx="3901219" cy="54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pPr algn="l"/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I. Introduction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C1C23B-6506-4C0B-95B3-97F8F5C977DF}"/>
              </a:ext>
            </a:extLst>
          </p:cNvPr>
          <p:cNvSpPr/>
          <p:nvPr/>
        </p:nvSpPr>
        <p:spPr>
          <a:xfrm>
            <a:off x="599302" y="1152808"/>
            <a:ext cx="7992248" cy="2127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Currently, the status quo of edge inference is either execution on the mobile devices (on–device inference) or offloading to the edge server for execution (server–based inference).</a:t>
            </a:r>
          </a:p>
          <a:p>
            <a:pPr>
              <a:lnSpc>
                <a:spcPct val="150000"/>
              </a:lnSpc>
            </a:pPr>
            <a:endParaRPr lang="en-US" altLang="zh-TW" sz="1500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On–device inference provides limited accuracy due to the constrained resources. Some works applied model compression [2] to alleviate the huge computational complexity. But there is a 10% gap between the state–of–the-art mobile model and the best model [3].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0CA0DC8-4AB4-4B06-BEE3-C5EE84FC7C5F}"/>
              </a:ext>
            </a:extLst>
          </p:cNvPr>
          <p:cNvSpPr/>
          <p:nvPr/>
        </p:nvSpPr>
        <p:spPr>
          <a:xfrm>
            <a:off x="670781" y="4511778"/>
            <a:ext cx="74844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H. Cai 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“Once for All: Train One Network and Specialize It for Efficient Deployment,” 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Int’l. Conf. Learning Representations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2020.</a:t>
            </a:r>
            <a:endParaRPr lang="zh-TW" altLang="en-US" sz="1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A58722F-4B45-4A3C-91CF-BDB178C5DDA0}"/>
              </a:ext>
            </a:extLst>
          </p:cNvPr>
          <p:cNvSpPr/>
          <p:nvPr/>
        </p:nvSpPr>
        <p:spPr>
          <a:xfrm>
            <a:off x="670781" y="4038767"/>
            <a:ext cx="74844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Y. Cheng 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“Model Compression and Acceleration for Deep Neural Networks: The Principles, Progress, and Challenges,” </a:t>
            </a:r>
            <a:r>
              <a:rPr lang="nl-NL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Signal Processing Mag.</a:t>
            </a:r>
            <a:r>
              <a:rPr lang="nl-NL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vol. 35, no. 1, 2018, 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pp. 126–36.</a:t>
            </a:r>
            <a:endParaRPr lang="zh-TW" altLang="en-US" sz="1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44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DD6F4C4-8B7F-404A-9F64-0ACEE3A10213}"/>
              </a:ext>
            </a:extLst>
          </p:cNvPr>
          <p:cNvCxnSpPr>
            <a:cxnSpLocks/>
          </p:cNvCxnSpPr>
          <p:nvPr/>
        </p:nvCxnSpPr>
        <p:spPr>
          <a:xfrm>
            <a:off x="670781" y="1104733"/>
            <a:ext cx="7484478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副標題 7">
            <a:extLst>
              <a:ext uri="{FF2B5EF4-FFF2-40B4-BE49-F238E27FC236}">
                <a16:creationId xmlns:a16="http://schemas.microsoft.com/office/drawing/2014/main" id="{F275A891-2CF1-4476-A0E2-975E418E6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6965" y="4661687"/>
            <a:ext cx="416313" cy="311756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endParaRPr lang="zh-TW" altLang="en-US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5" name="Google Shape;133;p29">
            <a:extLst>
              <a:ext uri="{FF2B5EF4-FFF2-40B4-BE49-F238E27FC236}">
                <a16:creationId xmlns:a16="http://schemas.microsoft.com/office/drawing/2014/main" id="{0CEC4CA4-A912-44C4-B258-B42EBFB35B34}"/>
              </a:ext>
            </a:extLst>
          </p:cNvPr>
          <p:cNvSpPr txBox="1">
            <a:spLocks/>
          </p:cNvSpPr>
          <p:nvPr/>
        </p:nvSpPr>
        <p:spPr>
          <a:xfrm>
            <a:off x="670781" y="514432"/>
            <a:ext cx="3901219" cy="54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pPr algn="l"/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I. Introduction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C1C23B-6506-4C0B-95B3-97F8F5C977DF}"/>
              </a:ext>
            </a:extLst>
          </p:cNvPr>
          <p:cNvSpPr/>
          <p:nvPr/>
        </p:nvSpPr>
        <p:spPr>
          <a:xfrm>
            <a:off x="521244" y="1152808"/>
            <a:ext cx="7783551" cy="2127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On the other hand, server–based inference induces excessive communication overhead, making it challenging to support latency–sensitive applications like self–driving cars. And it also suffers from the data privacy issue.</a:t>
            </a:r>
          </a:p>
          <a:p>
            <a:pPr>
              <a:lnSpc>
                <a:spcPct val="150000"/>
              </a:lnSpc>
            </a:pPr>
            <a:endParaRPr lang="en-US" altLang="zh-TW" sz="1500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Thus, the limited computation resource and the excessive communication overhead form bottlenecks for on–device inference and server–based inference.</a:t>
            </a:r>
          </a:p>
        </p:txBody>
      </p:sp>
    </p:spTree>
    <p:extLst>
      <p:ext uri="{BB962C8B-B14F-4D97-AF65-F5344CB8AC3E}">
        <p14:creationId xmlns:p14="http://schemas.microsoft.com/office/powerpoint/2010/main" val="56135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DD6F4C4-8B7F-404A-9F64-0ACEE3A10213}"/>
              </a:ext>
            </a:extLst>
          </p:cNvPr>
          <p:cNvCxnSpPr>
            <a:cxnSpLocks/>
          </p:cNvCxnSpPr>
          <p:nvPr/>
        </p:nvCxnSpPr>
        <p:spPr>
          <a:xfrm>
            <a:off x="670781" y="1104733"/>
            <a:ext cx="7484478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副標題 7">
            <a:extLst>
              <a:ext uri="{FF2B5EF4-FFF2-40B4-BE49-F238E27FC236}">
                <a16:creationId xmlns:a16="http://schemas.microsoft.com/office/drawing/2014/main" id="{F275A891-2CF1-4476-A0E2-975E418E6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6965" y="4661687"/>
            <a:ext cx="416313" cy="311756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5</a:t>
            </a:r>
            <a:endParaRPr lang="zh-TW" altLang="en-US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5" name="Google Shape;133;p29">
            <a:extLst>
              <a:ext uri="{FF2B5EF4-FFF2-40B4-BE49-F238E27FC236}">
                <a16:creationId xmlns:a16="http://schemas.microsoft.com/office/drawing/2014/main" id="{0CEC4CA4-A912-44C4-B258-B42EBFB35B34}"/>
              </a:ext>
            </a:extLst>
          </p:cNvPr>
          <p:cNvSpPr txBox="1">
            <a:spLocks/>
          </p:cNvSpPr>
          <p:nvPr/>
        </p:nvSpPr>
        <p:spPr>
          <a:xfrm>
            <a:off x="670781" y="514432"/>
            <a:ext cx="3901219" cy="54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pPr algn="l"/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I. Introduction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C1C23B-6506-4C0B-95B3-97F8F5C977DF}"/>
              </a:ext>
            </a:extLst>
          </p:cNvPr>
          <p:cNvSpPr/>
          <p:nvPr/>
        </p:nvSpPr>
        <p:spPr>
          <a:xfrm>
            <a:off x="558414" y="1161588"/>
            <a:ext cx="7918836" cy="2127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The main contributions of this article are summarized as: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(1) Investigates the communication–computation trade–off in device–edge co–inference.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(2) Proposes a general three–step framework to reduce the co–inference latency in </a:t>
            </a:r>
          </a:p>
          <a:p>
            <a:pPr lvl="1">
              <a:lnSpc>
                <a:spcPct val="150000"/>
              </a:lnSpc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             supervised tasks.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(3) Adopt an incremental network pruning method to reduce the redundant weights   </a:t>
            </a:r>
          </a:p>
          <a:p>
            <a:pPr>
              <a:lnSpc>
                <a:spcPct val="150000"/>
              </a:lnSpc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            and computation latency while alleviating the communication overhead.</a:t>
            </a:r>
          </a:p>
        </p:txBody>
      </p:sp>
    </p:spTree>
    <p:extLst>
      <p:ext uri="{BB962C8B-B14F-4D97-AF65-F5344CB8AC3E}">
        <p14:creationId xmlns:p14="http://schemas.microsoft.com/office/powerpoint/2010/main" val="1193188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DD6F4C4-8B7F-404A-9F64-0ACEE3A10213}"/>
              </a:ext>
            </a:extLst>
          </p:cNvPr>
          <p:cNvCxnSpPr>
            <a:cxnSpLocks/>
          </p:cNvCxnSpPr>
          <p:nvPr/>
        </p:nvCxnSpPr>
        <p:spPr>
          <a:xfrm>
            <a:off x="670781" y="1104733"/>
            <a:ext cx="7484478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副標題 7">
            <a:extLst>
              <a:ext uri="{FF2B5EF4-FFF2-40B4-BE49-F238E27FC236}">
                <a16:creationId xmlns:a16="http://schemas.microsoft.com/office/drawing/2014/main" id="{F275A891-2CF1-4476-A0E2-975E418E6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6965" y="4661687"/>
            <a:ext cx="416313" cy="311756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6</a:t>
            </a:r>
            <a:endParaRPr lang="zh-TW" altLang="en-US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5" name="Google Shape;133;p29">
            <a:extLst>
              <a:ext uri="{FF2B5EF4-FFF2-40B4-BE49-F238E27FC236}">
                <a16:creationId xmlns:a16="http://schemas.microsoft.com/office/drawing/2014/main" id="{0CEC4CA4-A912-44C4-B258-B42EBFB35B34}"/>
              </a:ext>
            </a:extLst>
          </p:cNvPr>
          <p:cNvSpPr txBox="1">
            <a:spLocks/>
          </p:cNvSpPr>
          <p:nvPr/>
        </p:nvSpPr>
        <p:spPr>
          <a:xfrm>
            <a:off x="670781" y="514432"/>
            <a:ext cx="3901219" cy="54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pPr algn="l"/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I. Introduction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C1C23B-6506-4C0B-95B3-97F8F5C977DF}"/>
              </a:ext>
            </a:extLst>
          </p:cNvPr>
          <p:cNvSpPr/>
          <p:nvPr/>
        </p:nvSpPr>
        <p:spPr>
          <a:xfrm>
            <a:off x="543224" y="1152808"/>
            <a:ext cx="7739592" cy="2127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The main contributions of this article are summarized as: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(4) Use a two–step feature encoding to reduce the communication latency by learning </a:t>
            </a:r>
          </a:p>
          <a:p>
            <a:pPr lvl="1">
              <a:lnSpc>
                <a:spcPct val="150000"/>
              </a:lnSpc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             a compact representation.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(5) Conduct experiments based on the classification task that evidence the proposed </a:t>
            </a:r>
          </a:p>
          <a:p>
            <a:pPr>
              <a:lnSpc>
                <a:spcPct val="150000"/>
              </a:lnSpc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            framework’s advantages in striking a better communication–computation trade–</a:t>
            </a:r>
          </a:p>
          <a:p>
            <a:pPr>
              <a:lnSpc>
                <a:spcPct val="150000"/>
              </a:lnSpc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            off and reducing the edge inference latency.</a:t>
            </a:r>
          </a:p>
        </p:txBody>
      </p:sp>
    </p:spTree>
    <p:extLst>
      <p:ext uri="{BB962C8B-B14F-4D97-AF65-F5344CB8AC3E}">
        <p14:creationId xmlns:p14="http://schemas.microsoft.com/office/powerpoint/2010/main" val="400047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DD6F4C4-8B7F-404A-9F64-0ACEE3A10213}"/>
              </a:ext>
            </a:extLst>
          </p:cNvPr>
          <p:cNvCxnSpPr>
            <a:cxnSpLocks/>
          </p:cNvCxnSpPr>
          <p:nvPr/>
        </p:nvCxnSpPr>
        <p:spPr>
          <a:xfrm>
            <a:off x="670781" y="1104733"/>
            <a:ext cx="7484478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副標題 7">
            <a:extLst>
              <a:ext uri="{FF2B5EF4-FFF2-40B4-BE49-F238E27FC236}">
                <a16:creationId xmlns:a16="http://schemas.microsoft.com/office/drawing/2014/main" id="{F275A891-2CF1-4476-A0E2-975E418E6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6965" y="4661687"/>
            <a:ext cx="416313" cy="311756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endParaRPr lang="zh-TW" altLang="en-US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5" name="Google Shape;133;p29">
            <a:extLst>
              <a:ext uri="{FF2B5EF4-FFF2-40B4-BE49-F238E27FC236}">
                <a16:creationId xmlns:a16="http://schemas.microsoft.com/office/drawing/2014/main" id="{0CEC4CA4-A912-44C4-B258-B42EBFB35B34}"/>
              </a:ext>
            </a:extLst>
          </p:cNvPr>
          <p:cNvSpPr txBox="1">
            <a:spLocks/>
          </p:cNvSpPr>
          <p:nvPr/>
        </p:nvSpPr>
        <p:spPr>
          <a:xfrm>
            <a:off x="670781" y="139314"/>
            <a:ext cx="7484478" cy="94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pPr algn="l"/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II. Com.–Compu. Trade–off in Edge Inference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C1C23B-6506-4C0B-95B3-97F8F5C977DF}"/>
              </a:ext>
            </a:extLst>
          </p:cNvPr>
          <p:cNvSpPr/>
          <p:nvPr/>
        </p:nvSpPr>
        <p:spPr>
          <a:xfrm>
            <a:off x="345781" y="1152808"/>
            <a:ext cx="8258469" cy="3166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A. 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Communication–Computation Trade–off and Model Splitting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Many</a:t>
            </a:r>
            <a:r>
              <a:rPr lang="zh-TW" altLang="en-US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edge devices are with limited computing capability due to low–end processing units and limited communication capability caused by the limited bandwidth.</a:t>
            </a:r>
          </a:p>
          <a:p>
            <a:pPr>
              <a:lnSpc>
                <a:spcPct val="150000"/>
              </a:lnSpc>
            </a:pPr>
            <a:endParaRPr lang="en-US" altLang="zh-TW" sz="1500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As the DNN gradually abstract the intermediate feature [4] in supervised tasks, the low– latency edge inference can be achieved by carefully selecting the split point to control the on–device model size and its output dimension.</a:t>
            </a:r>
          </a:p>
          <a:p>
            <a:pPr>
              <a:lnSpc>
                <a:spcPct val="150000"/>
              </a:lnSpc>
            </a:pPr>
            <a:endParaRPr lang="en-US" altLang="zh-TW" sz="1500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Split point selection provides a rudimentary way for communication–computation trade–off.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0C1CF5E-BB69-4553-A1C4-E7E75EFC9B72}"/>
              </a:ext>
            </a:extLst>
          </p:cNvPr>
          <p:cNvSpPr/>
          <p:nvPr/>
        </p:nvSpPr>
        <p:spPr>
          <a:xfrm>
            <a:off x="670780" y="4496410"/>
            <a:ext cx="7856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N. </a:t>
            </a:r>
            <a:r>
              <a:rPr lang="en-US" altLang="zh-TW" sz="12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Tishby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N. </a:t>
            </a:r>
            <a:r>
              <a:rPr lang="en-US" altLang="zh-TW" sz="12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Zaslavsky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“Deep Learning and the Information Bottleneck Principle,” 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 IEEE Info. Theory </a:t>
            </a:r>
            <a:r>
              <a:rPr lang="en-US" altLang="zh-TW" sz="1200" i="1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Wksp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2015, pp. 1–5.</a:t>
            </a:r>
            <a:endParaRPr lang="zh-TW" altLang="en-US" sz="1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62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DD6F4C4-8B7F-404A-9F64-0ACEE3A10213}"/>
              </a:ext>
            </a:extLst>
          </p:cNvPr>
          <p:cNvCxnSpPr>
            <a:cxnSpLocks/>
          </p:cNvCxnSpPr>
          <p:nvPr/>
        </p:nvCxnSpPr>
        <p:spPr>
          <a:xfrm>
            <a:off x="670781" y="1104733"/>
            <a:ext cx="7484478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副標題 7">
            <a:extLst>
              <a:ext uri="{FF2B5EF4-FFF2-40B4-BE49-F238E27FC236}">
                <a16:creationId xmlns:a16="http://schemas.microsoft.com/office/drawing/2014/main" id="{F275A891-2CF1-4476-A0E2-975E418E6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6965" y="4661687"/>
            <a:ext cx="416313" cy="311756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8</a:t>
            </a:r>
            <a:endParaRPr lang="zh-TW" altLang="en-US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5" name="Google Shape;133;p29">
            <a:extLst>
              <a:ext uri="{FF2B5EF4-FFF2-40B4-BE49-F238E27FC236}">
                <a16:creationId xmlns:a16="http://schemas.microsoft.com/office/drawing/2014/main" id="{0CEC4CA4-A912-44C4-B258-B42EBFB35B34}"/>
              </a:ext>
            </a:extLst>
          </p:cNvPr>
          <p:cNvSpPr txBox="1">
            <a:spLocks/>
          </p:cNvSpPr>
          <p:nvPr/>
        </p:nvSpPr>
        <p:spPr>
          <a:xfrm>
            <a:off x="670781" y="139314"/>
            <a:ext cx="7484478" cy="94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pPr algn="l"/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II. Com.–Compu. Trade–off in Edge Inference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C1C23B-6506-4C0B-95B3-97F8F5C977DF}"/>
              </a:ext>
            </a:extLst>
          </p:cNvPr>
          <p:cNvSpPr/>
          <p:nvPr/>
        </p:nvSpPr>
        <p:spPr>
          <a:xfrm>
            <a:off x="670780" y="1152808"/>
            <a:ext cx="7484479" cy="2474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5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B. 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Communication–Aware Model Compression for Better Trade–Off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latin typeface="Georgia" panose="02040502050405020303" pitchFamily="18" charset="0"/>
              </a:rPr>
              <a:t>There have been edge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–</a:t>
            </a:r>
            <a:r>
              <a:rPr lang="en-US" altLang="zh-TW" sz="1500" dirty="0">
                <a:latin typeface="Georgia" panose="02040502050405020303" pitchFamily="18" charset="0"/>
              </a:rPr>
              <a:t>based methods that deployed large models on resource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–</a:t>
            </a:r>
            <a:r>
              <a:rPr lang="en-US" altLang="zh-TW" sz="1500" dirty="0">
                <a:latin typeface="Georgia" panose="02040502050405020303" pitchFamily="18" charset="0"/>
              </a:rPr>
              <a:t>constrained devices by aggressive compression or knowledge distillation. However, the over compressed model may lead to intolerant performance loss.</a:t>
            </a:r>
          </a:p>
          <a:p>
            <a:pPr>
              <a:lnSpc>
                <a:spcPct val="150000"/>
              </a:lnSpc>
            </a:pPr>
            <a:endParaRPr lang="en-US" altLang="zh-TW" sz="1500" dirty="0"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>
                <a:latin typeface="Georgia" panose="02040502050405020303" pitchFamily="18" charset="0"/>
              </a:rPr>
              <a:t>For edge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–</a:t>
            </a:r>
            <a:r>
              <a:rPr lang="en-US" altLang="zh-TW" sz="1500" dirty="0">
                <a:latin typeface="Georgia" panose="02040502050405020303" pitchFamily="18" charset="0"/>
              </a:rPr>
              <a:t>device co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–</a:t>
            </a:r>
            <a:r>
              <a:rPr lang="en-US" altLang="zh-TW" sz="1500" dirty="0">
                <a:latin typeface="Georgia" panose="02040502050405020303" pitchFamily="18" charset="0"/>
              </a:rPr>
              <a:t>inference, the 2</a:t>
            </a:r>
            <a:r>
              <a:rPr lang="en-US" altLang="zh-TW" sz="1500" i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–</a:t>
            </a:r>
            <a:r>
              <a:rPr lang="en-US" altLang="zh-TW" sz="1500" dirty="0">
                <a:latin typeface="Georgia" panose="02040502050405020303" pitchFamily="18" charset="0"/>
              </a:rPr>
              <a:t>step pruning method [5] used the iterative pruning workflow to compress the whole neural network. </a:t>
            </a:r>
            <a:endParaRPr lang="en-US" altLang="zh-TW" sz="1500" dirty="0">
              <a:solidFill>
                <a:schemeClr val="tx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1104F4A-46B6-49A3-8FA6-084AB1DBCD2D}"/>
              </a:ext>
            </a:extLst>
          </p:cNvPr>
          <p:cNvSpPr/>
          <p:nvPr/>
        </p:nvSpPr>
        <p:spPr>
          <a:xfrm>
            <a:off x="922755" y="4488726"/>
            <a:ext cx="66400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 W. Shi </a:t>
            </a:r>
            <a:r>
              <a:rPr lang="en-US" altLang="zh-TW" sz="1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“Improving Device-Edge Cooperative Inference of Deep Learning Via 2-Step Pruning,” </a:t>
            </a:r>
            <a:r>
              <a:rPr lang="en-US" altLang="zh-TW" sz="12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arXiv:1903.03472, 2019.</a:t>
            </a:r>
            <a:endParaRPr lang="zh-TW" altLang="en-US" sz="1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098150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Fair Newsletter by Slidesgo">
  <a:themeElements>
    <a:clrScheme name="Simple Light">
      <a:dk1>
        <a:srgbClr val="383536"/>
      </a:dk1>
      <a:lt1>
        <a:srgbClr val="FFFFFF"/>
      </a:lt1>
      <a:dk2>
        <a:srgbClr val="B7588F"/>
      </a:dk2>
      <a:lt2>
        <a:srgbClr val="E6F0EF"/>
      </a:lt2>
      <a:accent1>
        <a:srgbClr val="FF6AAA"/>
      </a:accent1>
      <a:accent2>
        <a:srgbClr val="F97DA9"/>
      </a:accent2>
      <a:accent3>
        <a:srgbClr val="FFABA5"/>
      </a:accent3>
      <a:accent4>
        <a:srgbClr val="B7588F"/>
      </a:accent4>
      <a:accent5>
        <a:srgbClr val="FF6AAA"/>
      </a:accent5>
      <a:accent6>
        <a:srgbClr val="B7588F"/>
      </a:accent6>
      <a:hlink>
        <a:srgbClr val="B7588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4226</Words>
  <Application>Microsoft Office PowerPoint</Application>
  <PresentationFormat>如螢幕大小 (16:9)</PresentationFormat>
  <Paragraphs>276</Paragraphs>
  <Slides>39</Slides>
  <Notes>39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6" baseType="lpstr">
      <vt:lpstr>Fira Sans Extra Condensed Medium</vt:lpstr>
      <vt:lpstr>Hind Vadodara Light</vt:lpstr>
      <vt:lpstr>Teko Light</vt:lpstr>
      <vt:lpstr>Arial</vt:lpstr>
      <vt:lpstr>Georgia</vt:lpstr>
      <vt:lpstr>Times New Roman</vt:lpstr>
      <vt:lpstr>Science Fair Newsletter by Slidesgo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Communication-Computation Trade-Off in Resource-Constrained Edge Inference</dc:title>
  <dc:creator>陳劭珩</dc:creator>
  <cp:lastModifiedBy>陳劭珩</cp:lastModifiedBy>
  <cp:revision>613</cp:revision>
  <dcterms:modified xsi:type="dcterms:W3CDTF">2022-05-04T07:40:56Z</dcterms:modified>
</cp:coreProperties>
</file>